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1030" y="50926"/>
            <a:ext cx="9146173" cy="9047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46"/>
            <a:ext cx="9144000" cy="102742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400007" y="0"/>
            <a:ext cx="4743992" cy="60007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0"/>
            <a:ext cx="9091760" cy="102146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-1030" y="50926"/>
            <a:ext cx="9146173" cy="9047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352800" y="266700"/>
            <a:ext cx="5372100" cy="7048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5500" y="1391149"/>
            <a:ext cx="3050540" cy="16408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25500" y="3009441"/>
            <a:ext cx="4941570" cy="2144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png"/><Relationship Id="rId7" Type="http://schemas.openxmlformats.org/officeDocument/2006/relationships/image" Target="../media/image9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r>
                <a:rPr lang="en-US" dirty="0" smtClean="0"/>
                <a:t>       </a:t>
              </a:r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endParaRPr lang="en-US" dirty="0" smtClean="0"/>
            </a:p>
            <a:p>
              <a:r>
                <a:rPr lang="en-US" dirty="0" smtClean="0"/>
                <a:t>                PRERNA BHATI</a:t>
              </a:r>
            </a:p>
            <a:p>
              <a:r>
                <a:rPr lang="en-US" dirty="0" smtClean="0"/>
                <a:t>                     </a:t>
              </a:r>
              <a:r>
                <a:rPr lang="en-US" smtClean="0"/>
                <a:t>UNIT </a:t>
              </a:r>
              <a:r>
                <a:rPr lang="en-US" smtClean="0"/>
                <a:t>4</a:t>
              </a:r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6553834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114" dirty="0">
                <a:latin typeface="Times New Roman"/>
                <a:cs typeface="Times New Roman"/>
              </a:rPr>
              <a:t>Constituents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110" dirty="0">
                <a:latin typeface="Times New Roman"/>
                <a:cs typeface="Times New Roman"/>
              </a:rPr>
              <a:t>Compensation </a:t>
            </a:r>
            <a:r>
              <a:rPr sz="2600" dirty="0">
                <a:latin typeface="Times New Roman"/>
                <a:cs typeface="Times New Roman"/>
              </a:rPr>
              <a:t>– </a:t>
            </a:r>
            <a:r>
              <a:rPr sz="2600" spc="-30" dirty="0">
                <a:latin typeface="Times New Roman"/>
                <a:cs typeface="Times New Roman"/>
              </a:rPr>
              <a:t>CTC,</a:t>
            </a:r>
            <a:r>
              <a:rPr sz="2600" spc="-434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heads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300" y="1756485"/>
            <a:ext cx="8326120" cy="442976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790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Wage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600" spc="-1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5" dirty="0">
                <a:solidFill>
                  <a:srgbClr val="FFFFFF"/>
                </a:solidFill>
                <a:latin typeface="Times New Roman"/>
                <a:cs typeface="Times New Roman"/>
              </a:rPr>
              <a:t>Salary:</a:t>
            </a:r>
            <a:endParaRPr sz="26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80"/>
              </a:spcBef>
            </a:pPr>
            <a:r>
              <a:rPr sz="18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8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18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important</a:t>
            </a:r>
            <a:r>
              <a:rPr sz="1800" b="1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component</a:t>
            </a:r>
            <a:r>
              <a:rPr sz="18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18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8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18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18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14" dirty="0">
                <a:solidFill>
                  <a:srgbClr val="FFFFFF"/>
                </a:solidFill>
                <a:latin typeface="Times New Roman"/>
                <a:cs typeface="Times New Roman"/>
              </a:rPr>
              <a:t>essential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1800" b="1" spc="80" dirty="0">
                <a:solidFill>
                  <a:srgbClr val="FFFFFF"/>
                </a:solidFill>
                <a:latin typeface="Times New Roman"/>
                <a:cs typeface="Times New Roman"/>
              </a:rPr>
              <a:t>irrespective</a:t>
            </a:r>
            <a:r>
              <a:rPr sz="18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8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r>
              <a:rPr sz="18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Times New Roman"/>
                <a:cs typeface="Times New Roman"/>
              </a:rPr>
              <a:t>organization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30"/>
              </a:spcBef>
            </a:pPr>
            <a:r>
              <a:rPr sz="18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Administered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individually</a:t>
            </a:r>
            <a:endParaRPr sz="1800">
              <a:latin typeface="Times New Roman"/>
              <a:cs typeface="Times New Roman"/>
            </a:endParaRPr>
          </a:p>
          <a:p>
            <a:pPr marL="469900" marR="717550">
              <a:lnSpc>
                <a:spcPct val="100000"/>
              </a:lnSpc>
              <a:spcBef>
                <a:spcPts val="434"/>
              </a:spcBef>
            </a:pP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Provides</a:t>
            </a:r>
            <a:r>
              <a:rPr sz="18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employee</a:t>
            </a:r>
            <a:r>
              <a:rPr sz="1800" b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stabile</a:t>
            </a:r>
            <a:r>
              <a:rPr sz="18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income</a:t>
            </a:r>
            <a:r>
              <a:rPr sz="18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18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Times New Roman"/>
                <a:cs typeface="Times New Roman"/>
              </a:rPr>
              <a:t>plan</a:t>
            </a:r>
            <a:r>
              <a:rPr sz="1800" b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chores</a:t>
            </a:r>
            <a:r>
              <a:rPr sz="1800" b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70" dirty="0">
                <a:solidFill>
                  <a:srgbClr val="FFFFFF"/>
                </a:solidFill>
                <a:latin typeface="Times New Roman"/>
                <a:cs typeface="Times New Roman"/>
              </a:rPr>
              <a:t>daily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life, 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budget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247650" indent="-235585">
              <a:lnSpc>
                <a:spcPct val="100000"/>
              </a:lnSpc>
              <a:spcBef>
                <a:spcPts val="1390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Incentives:</a:t>
            </a:r>
            <a:endParaRPr sz="2600">
              <a:latin typeface="Times New Roman"/>
              <a:cs typeface="Times New Roman"/>
            </a:endParaRPr>
          </a:p>
          <a:p>
            <a:pPr marL="469900" marR="69850">
              <a:lnSpc>
                <a:spcPct val="100000"/>
              </a:lnSpc>
              <a:spcBef>
                <a:spcPts val="475"/>
              </a:spcBef>
            </a:pPr>
            <a:r>
              <a:rPr sz="1800" b="1" spc="95" dirty="0">
                <a:solidFill>
                  <a:srgbClr val="FFFFFF"/>
                </a:solidFill>
                <a:latin typeface="Times New Roman"/>
                <a:cs typeface="Times New Roman"/>
              </a:rPr>
              <a:t>Incentives</a:t>
            </a:r>
            <a:r>
              <a:rPr sz="1800" b="1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18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800" b="1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additional</a:t>
            </a:r>
            <a:r>
              <a:rPr sz="18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payment</a:t>
            </a:r>
            <a:r>
              <a:rPr sz="18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18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employees</a:t>
            </a:r>
            <a:r>
              <a:rPr sz="18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besides</a:t>
            </a:r>
            <a:r>
              <a:rPr sz="18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800" b="1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payment 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wages</a:t>
            </a:r>
            <a:r>
              <a:rPr sz="1800" b="1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Times New Roman"/>
                <a:cs typeface="Times New Roman"/>
              </a:rPr>
              <a:t>salaries.</a:t>
            </a:r>
            <a:r>
              <a:rPr sz="18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Often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40" dirty="0">
                <a:solidFill>
                  <a:srgbClr val="FFFFFF"/>
                </a:solidFill>
                <a:latin typeface="Times New Roman"/>
                <a:cs typeface="Times New Roman"/>
              </a:rPr>
              <a:t>these</a:t>
            </a:r>
            <a:r>
              <a:rPr sz="18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1800" b="1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linked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with</a:t>
            </a:r>
            <a:r>
              <a:rPr sz="18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65" dirty="0">
                <a:solidFill>
                  <a:srgbClr val="FFFFFF"/>
                </a:solidFill>
                <a:latin typeface="Times New Roman"/>
                <a:cs typeface="Times New Roman"/>
              </a:rPr>
              <a:t>productivity,</a:t>
            </a:r>
            <a:r>
              <a:rPr sz="18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either</a:t>
            </a:r>
            <a:r>
              <a:rPr sz="18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0" dirty="0">
                <a:solidFill>
                  <a:srgbClr val="FFFFFF"/>
                </a:solidFill>
                <a:latin typeface="Times New Roman"/>
                <a:cs typeface="Times New Roman"/>
              </a:rPr>
              <a:t>in 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terms</a:t>
            </a:r>
            <a:r>
              <a:rPr sz="18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0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18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production</a:t>
            </a:r>
            <a:r>
              <a:rPr sz="18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1800" b="1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cost</a:t>
            </a:r>
            <a:r>
              <a:rPr sz="1800" b="1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75" dirty="0">
                <a:solidFill>
                  <a:srgbClr val="FFFFFF"/>
                </a:solidFill>
                <a:latin typeface="Times New Roman"/>
                <a:cs typeface="Times New Roman"/>
              </a:rPr>
              <a:t>saving</a:t>
            </a:r>
            <a:r>
              <a:rPr sz="1800" b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18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10" dirty="0">
                <a:solidFill>
                  <a:srgbClr val="FFFFFF"/>
                </a:solidFill>
                <a:latin typeface="Times New Roman"/>
                <a:cs typeface="Times New Roman"/>
              </a:rPr>
              <a:t>both.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34"/>
              </a:spcBef>
            </a:pPr>
            <a:r>
              <a:rPr sz="1800" b="1" spc="30" dirty="0">
                <a:solidFill>
                  <a:srgbClr val="FFFFFF"/>
                </a:solidFill>
                <a:latin typeface="Times New Roman"/>
                <a:cs typeface="Times New Roman"/>
              </a:rPr>
              <a:t>Can</a:t>
            </a:r>
            <a:r>
              <a:rPr sz="18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30" dirty="0">
                <a:solidFill>
                  <a:srgbClr val="FFFFFF"/>
                </a:solidFill>
                <a:latin typeface="Times New Roman"/>
                <a:cs typeface="Times New Roman"/>
              </a:rPr>
              <a:t>be</a:t>
            </a:r>
            <a:r>
              <a:rPr sz="18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administered</a:t>
            </a:r>
            <a:r>
              <a:rPr sz="1800" b="1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individually</a:t>
            </a:r>
            <a:r>
              <a:rPr sz="1800" b="1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8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1800" b="1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90" dirty="0">
                <a:solidFill>
                  <a:srgbClr val="FFFFFF"/>
                </a:solidFill>
                <a:latin typeface="Times New Roman"/>
                <a:cs typeface="Times New Roman"/>
              </a:rPr>
              <a:t>groups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34"/>
              </a:spcBef>
            </a:pP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Additional</a:t>
            </a:r>
            <a:r>
              <a:rPr sz="1800" b="1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18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5" dirty="0">
                <a:solidFill>
                  <a:srgbClr val="FFFFFF"/>
                </a:solidFill>
                <a:latin typeface="Times New Roman"/>
                <a:cs typeface="Times New Roman"/>
              </a:rPr>
              <a:t>having</a:t>
            </a:r>
            <a:r>
              <a:rPr sz="18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25" dirty="0">
                <a:solidFill>
                  <a:srgbClr val="FFFFFF"/>
                </a:solidFill>
                <a:latin typeface="Times New Roman"/>
                <a:cs typeface="Times New Roman"/>
              </a:rPr>
              <a:t>immediate</a:t>
            </a:r>
            <a:r>
              <a:rPr sz="1800" b="1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95" dirty="0">
                <a:solidFill>
                  <a:srgbClr val="FFFFFF"/>
                </a:solidFill>
                <a:latin typeface="Times New Roman"/>
                <a:cs typeface="Times New Roman"/>
              </a:rPr>
              <a:t>effect</a:t>
            </a:r>
            <a:r>
              <a:rPr sz="18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0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8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160" dirty="0">
                <a:solidFill>
                  <a:srgbClr val="FFFFFF"/>
                </a:solidFill>
                <a:latin typeface="Times New Roman"/>
                <a:cs typeface="Times New Roman"/>
              </a:rPr>
              <a:t>no</a:t>
            </a:r>
            <a:r>
              <a:rPr sz="1800" b="1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80" dirty="0">
                <a:solidFill>
                  <a:srgbClr val="FFFFFF"/>
                </a:solidFill>
                <a:latin typeface="Times New Roman"/>
                <a:cs typeface="Times New Roman"/>
              </a:rPr>
              <a:t>future</a:t>
            </a:r>
            <a:r>
              <a:rPr sz="1800" b="1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b="1" spc="60" dirty="0">
                <a:solidFill>
                  <a:srgbClr val="FFFFFF"/>
                </a:solidFill>
                <a:latin typeface="Times New Roman"/>
                <a:cs typeface="Times New Roman"/>
              </a:rPr>
              <a:t>liability.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8359140" cy="4854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114" dirty="0">
                <a:latin typeface="Times New Roman"/>
                <a:cs typeface="Times New Roman"/>
              </a:rPr>
              <a:t>Constituents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110" dirty="0">
                <a:latin typeface="Times New Roman"/>
                <a:cs typeface="Times New Roman"/>
              </a:rPr>
              <a:t>Compensation </a:t>
            </a:r>
            <a:r>
              <a:rPr sz="2600" dirty="0">
                <a:latin typeface="Times New Roman"/>
                <a:cs typeface="Times New Roman"/>
              </a:rPr>
              <a:t>– </a:t>
            </a:r>
            <a:r>
              <a:rPr sz="2600" spc="-30" dirty="0">
                <a:latin typeface="Times New Roman"/>
                <a:cs typeface="Times New Roman"/>
              </a:rPr>
              <a:t>CTC,</a:t>
            </a:r>
            <a:r>
              <a:rPr sz="2600" spc="-45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heads</a:t>
            </a:r>
            <a:endParaRPr sz="2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AD0D9"/>
              </a:buClr>
              <a:buFont typeface="Wingdings"/>
              <a:buChar char=""/>
            </a:pPr>
            <a:endParaRPr sz="2500">
              <a:latin typeface="Times New Roman"/>
              <a:cs typeface="Times New Roman"/>
            </a:endParaRPr>
          </a:p>
          <a:p>
            <a:pPr marL="247650" indent="-235585">
              <a:lnSpc>
                <a:spcPct val="100000"/>
              </a:lnSpc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Fringe</a:t>
            </a:r>
            <a:r>
              <a:rPr sz="26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Benefits:</a:t>
            </a:r>
            <a:endParaRPr sz="2600">
              <a:latin typeface="Times New Roman"/>
              <a:cs typeface="Times New Roman"/>
            </a:endParaRPr>
          </a:p>
          <a:p>
            <a:pPr marL="469900" marR="5080">
              <a:lnSpc>
                <a:spcPct val="100000"/>
              </a:lnSpc>
              <a:spcBef>
                <a:spcPts val="480"/>
              </a:spcBef>
            </a:pPr>
            <a:r>
              <a:rPr sz="1800" spc="30" dirty="0">
                <a:solidFill>
                  <a:srgbClr val="FFFFFF"/>
                </a:solidFill>
                <a:latin typeface="Times New Roman"/>
                <a:cs typeface="Times New Roman"/>
              </a:rPr>
              <a:t>Fringe</a:t>
            </a:r>
            <a:r>
              <a:rPr sz="1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benefits</a:t>
            </a:r>
            <a:r>
              <a:rPr sz="1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include</a:t>
            </a:r>
            <a:r>
              <a:rPr sz="1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1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benefits</a:t>
            </a:r>
            <a:r>
              <a:rPr sz="1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1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18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provided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18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114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8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imes New Roman"/>
                <a:cs typeface="Times New Roman"/>
              </a:rPr>
              <a:t>employees</a:t>
            </a:r>
            <a:r>
              <a:rPr sz="18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either  </a:t>
            </a:r>
            <a:r>
              <a:rPr sz="1800" spc="45" dirty="0">
                <a:solidFill>
                  <a:srgbClr val="FFFFFF"/>
                </a:solidFill>
                <a:latin typeface="Times New Roman"/>
                <a:cs typeface="Times New Roman"/>
              </a:rPr>
              <a:t>having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Times New Roman"/>
                <a:cs typeface="Times New Roman"/>
              </a:rPr>
              <a:t>long-term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impact</a:t>
            </a:r>
            <a:r>
              <a:rPr sz="1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imes New Roman"/>
                <a:cs typeface="Times New Roman"/>
              </a:rPr>
              <a:t>like</a:t>
            </a:r>
            <a:r>
              <a:rPr sz="1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Times New Roman"/>
                <a:cs typeface="Times New Roman"/>
              </a:rPr>
              <a:t>provident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fund,</a:t>
            </a: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35" dirty="0">
                <a:solidFill>
                  <a:srgbClr val="FFFFFF"/>
                </a:solidFill>
                <a:latin typeface="Times New Roman"/>
                <a:cs typeface="Times New Roman"/>
              </a:rPr>
              <a:t>gratuity,</a:t>
            </a:r>
            <a:r>
              <a:rPr sz="1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pension;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18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occurrence</a:t>
            </a:r>
            <a:r>
              <a:rPr sz="1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imes New Roman"/>
                <a:cs typeface="Times New Roman"/>
              </a:rPr>
              <a:t>of  </a:t>
            </a:r>
            <a:r>
              <a:rPr sz="1800" spc="70" dirty="0">
                <a:solidFill>
                  <a:srgbClr val="FFFFFF"/>
                </a:solidFill>
                <a:latin typeface="Times New Roman"/>
                <a:cs typeface="Times New Roman"/>
              </a:rPr>
              <a:t>certain</a:t>
            </a:r>
            <a:r>
              <a:rPr sz="18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events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imes New Roman"/>
                <a:cs typeface="Times New Roman"/>
              </a:rPr>
              <a:t>like</a:t>
            </a:r>
            <a:r>
              <a:rPr sz="1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medical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benefits,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accident</a:t>
            </a:r>
            <a:r>
              <a:rPr sz="1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imes New Roman"/>
                <a:cs typeface="Times New Roman"/>
              </a:rPr>
              <a:t>relief,</a:t>
            </a:r>
            <a:r>
              <a:rPr sz="1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imes New Roman"/>
                <a:cs typeface="Times New Roman"/>
              </a:rPr>
              <a:t>health</a:t>
            </a:r>
            <a:r>
              <a:rPr sz="18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18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life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insurance;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or  </a:t>
            </a:r>
            <a:r>
              <a:rPr sz="1800" spc="50" dirty="0">
                <a:solidFill>
                  <a:srgbClr val="FFFFFF"/>
                </a:solidFill>
                <a:latin typeface="Times New Roman"/>
                <a:cs typeface="Times New Roman"/>
              </a:rPr>
              <a:t>facilitation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1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Times New Roman"/>
                <a:cs typeface="Times New Roman"/>
              </a:rPr>
              <a:t>performance</a:t>
            </a:r>
            <a:r>
              <a:rPr sz="18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1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1800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imes New Roman"/>
                <a:cs typeface="Times New Roman"/>
              </a:rPr>
              <a:t>job</a:t>
            </a:r>
            <a:r>
              <a:rPr sz="18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20" dirty="0">
                <a:solidFill>
                  <a:srgbClr val="FFFFFF"/>
                </a:solidFill>
                <a:latin typeface="Times New Roman"/>
                <a:cs typeface="Times New Roman"/>
              </a:rPr>
              <a:t>like</a:t>
            </a:r>
            <a:r>
              <a:rPr sz="1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uniforms,</a:t>
            </a:r>
            <a:r>
              <a:rPr sz="1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Canteens,</a:t>
            </a:r>
            <a:r>
              <a:rPr sz="1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recreation,</a:t>
            </a:r>
            <a:r>
              <a:rPr sz="1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imes New Roman"/>
                <a:cs typeface="Times New Roman"/>
              </a:rPr>
              <a:t>etc.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30"/>
              </a:spcBef>
            </a:pP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Administered</a:t>
            </a:r>
            <a:r>
              <a:rPr sz="1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3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1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8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Times New Roman"/>
                <a:cs typeface="Times New Roman"/>
              </a:rPr>
              <a:t>group</a:t>
            </a:r>
            <a:r>
              <a:rPr sz="18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mostly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00">
              <a:latin typeface="Times New Roman"/>
              <a:cs typeface="Times New Roman"/>
            </a:endParaRPr>
          </a:p>
          <a:p>
            <a:pPr marL="247650" indent="-235585">
              <a:lnSpc>
                <a:spcPct val="100000"/>
              </a:lnSpc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65" dirty="0">
                <a:solidFill>
                  <a:srgbClr val="FFFFFF"/>
                </a:solidFill>
                <a:latin typeface="Times New Roman"/>
                <a:cs typeface="Times New Roman"/>
              </a:rPr>
              <a:t>Perquisites:</a:t>
            </a:r>
            <a:endParaRPr sz="2600">
              <a:latin typeface="Times New Roman"/>
              <a:cs typeface="Times New Roman"/>
            </a:endParaRPr>
          </a:p>
          <a:p>
            <a:pPr marL="469900" marR="114300">
              <a:lnSpc>
                <a:spcPct val="100000"/>
              </a:lnSpc>
              <a:spcBef>
                <a:spcPts val="480"/>
              </a:spcBef>
            </a:pP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These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are </a:t>
            </a: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normally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provided </a:t>
            </a:r>
            <a:r>
              <a:rPr sz="1800" spc="9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managerial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personnel either </a:t>
            </a:r>
            <a:r>
              <a:rPr sz="1800" spc="9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1800" spc="40" dirty="0">
                <a:solidFill>
                  <a:srgbClr val="FFFFFF"/>
                </a:solidFill>
                <a:latin typeface="Times New Roman"/>
                <a:cs typeface="Times New Roman"/>
              </a:rPr>
              <a:t>facilitate </a:t>
            </a:r>
            <a:r>
              <a:rPr sz="1800" spc="85" dirty="0">
                <a:solidFill>
                  <a:srgbClr val="FFFFFF"/>
                </a:solidFill>
                <a:latin typeface="Times New Roman"/>
                <a:cs typeface="Times New Roman"/>
              </a:rPr>
              <a:t>their  </a:t>
            </a:r>
            <a:r>
              <a:rPr sz="1800" spc="45" dirty="0">
                <a:solidFill>
                  <a:srgbClr val="FFFFFF"/>
                </a:solidFill>
                <a:latin typeface="Times New Roman"/>
                <a:cs typeface="Times New Roman"/>
              </a:rPr>
              <a:t>job</a:t>
            </a:r>
            <a:r>
              <a:rPr sz="18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0" dirty="0">
                <a:solidFill>
                  <a:srgbClr val="FFFFFF"/>
                </a:solidFill>
                <a:latin typeface="Times New Roman"/>
                <a:cs typeface="Times New Roman"/>
              </a:rPr>
              <a:t>performance</a:t>
            </a:r>
            <a:r>
              <a:rPr sz="18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or</a:t>
            </a:r>
            <a:r>
              <a:rPr sz="1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9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18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retain</a:t>
            </a:r>
            <a:r>
              <a:rPr sz="1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them</a:t>
            </a:r>
            <a:r>
              <a:rPr sz="1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75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1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11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18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organization.</a:t>
            </a:r>
            <a:r>
              <a:rPr sz="18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45" dirty="0">
                <a:solidFill>
                  <a:srgbClr val="FFFFFF"/>
                </a:solidFill>
                <a:latin typeface="Times New Roman"/>
                <a:cs typeface="Times New Roman"/>
              </a:rPr>
              <a:t>Such</a:t>
            </a:r>
            <a:r>
              <a:rPr sz="18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perquisites</a:t>
            </a:r>
            <a:r>
              <a:rPr sz="1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include  company </a:t>
            </a:r>
            <a:r>
              <a:rPr sz="1800" spc="10" dirty="0">
                <a:solidFill>
                  <a:srgbClr val="FFFFFF"/>
                </a:solidFill>
                <a:latin typeface="Times New Roman"/>
                <a:cs typeface="Times New Roman"/>
              </a:rPr>
              <a:t>car,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club </a:t>
            </a:r>
            <a:r>
              <a:rPr sz="1800" spc="80" dirty="0">
                <a:solidFill>
                  <a:srgbClr val="FFFFFF"/>
                </a:solidFill>
                <a:latin typeface="Times New Roman"/>
                <a:cs typeface="Times New Roman"/>
              </a:rPr>
              <a:t>membership, </a:t>
            </a:r>
            <a:r>
              <a:rPr sz="1800" spc="35" dirty="0">
                <a:solidFill>
                  <a:srgbClr val="FFFFFF"/>
                </a:solidFill>
                <a:latin typeface="Times New Roman"/>
                <a:cs typeface="Times New Roman"/>
              </a:rPr>
              <a:t>free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residential </a:t>
            </a:r>
            <a:r>
              <a:rPr sz="1800" spc="75" dirty="0">
                <a:solidFill>
                  <a:srgbClr val="FFFFFF"/>
                </a:solidFill>
                <a:latin typeface="Times New Roman"/>
                <a:cs typeface="Times New Roman"/>
              </a:rPr>
              <a:t>accommodation, </a:t>
            </a:r>
            <a:r>
              <a:rPr sz="1800" spc="70" dirty="0">
                <a:solidFill>
                  <a:srgbClr val="FFFFFF"/>
                </a:solidFill>
                <a:latin typeface="Times New Roman"/>
                <a:cs typeface="Times New Roman"/>
              </a:rPr>
              <a:t>paid </a:t>
            </a:r>
            <a:r>
              <a:rPr sz="1800" spc="45" dirty="0">
                <a:solidFill>
                  <a:srgbClr val="FFFFFF"/>
                </a:solidFill>
                <a:latin typeface="Times New Roman"/>
                <a:cs typeface="Times New Roman"/>
              </a:rPr>
              <a:t>holiday  </a:t>
            </a: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trips, stock </a:t>
            </a:r>
            <a:r>
              <a:rPr sz="1800" spc="65" dirty="0">
                <a:solidFill>
                  <a:srgbClr val="FFFFFF"/>
                </a:solidFill>
                <a:latin typeface="Times New Roman"/>
                <a:cs typeface="Times New Roman"/>
              </a:rPr>
              <a:t>options,</a:t>
            </a:r>
            <a:r>
              <a:rPr sz="1800" spc="-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0" dirty="0">
                <a:solidFill>
                  <a:srgbClr val="FFFFFF"/>
                </a:solidFill>
                <a:latin typeface="Times New Roman"/>
                <a:cs typeface="Times New Roman"/>
              </a:rPr>
              <a:t>etc.</a:t>
            </a:r>
            <a:endParaRPr sz="18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434"/>
              </a:spcBef>
            </a:pPr>
            <a:r>
              <a:rPr sz="1800" spc="60" dirty="0">
                <a:solidFill>
                  <a:srgbClr val="FFFFFF"/>
                </a:solidFill>
                <a:latin typeface="Times New Roman"/>
                <a:cs typeface="Times New Roman"/>
              </a:rPr>
              <a:t>Administered </a:t>
            </a:r>
            <a:r>
              <a:rPr sz="1800" spc="35" dirty="0">
                <a:solidFill>
                  <a:srgbClr val="FFFFFF"/>
                </a:solidFill>
                <a:latin typeface="Times New Roman"/>
                <a:cs typeface="Times New Roman"/>
              </a:rPr>
              <a:t>individually</a:t>
            </a:r>
            <a:r>
              <a:rPr sz="18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spc="55" dirty="0">
                <a:solidFill>
                  <a:srgbClr val="FFFFFF"/>
                </a:solidFill>
                <a:latin typeface="Times New Roman"/>
                <a:cs typeface="Times New Roman"/>
              </a:rPr>
              <a:t>mostly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431482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Wingdings"/>
              <a:buChar char=""/>
              <a:tabLst>
                <a:tab pos="621665" algn="l"/>
                <a:tab pos="622300" algn="l"/>
              </a:tabLst>
            </a:pPr>
            <a:r>
              <a:rPr sz="2600" spc="110" dirty="0">
                <a:latin typeface="Times New Roman"/>
                <a:cs typeface="Times New Roman"/>
              </a:rPr>
              <a:t>Purpose </a:t>
            </a:r>
            <a:r>
              <a:rPr sz="2600" spc="20" dirty="0">
                <a:latin typeface="Times New Roman"/>
                <a:cs typeface="Times New Roman"/>
              </a:rPr>
              <a:t>of</a:t>
            </a:r>
            <a:r>
              <a:rPr sz="2600" spc="-25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276032" y="2190432"/>
            <a:ext cx="5906135" cy="2546985"/>
            <a:chOff x="1276032" y="2190432"/>
            <a:chExt cx="5906135" cy="2546985"/>
          </a:xfrm>
        </p:grpSpPr>
        <p:sp>
          <p:nvSpPr>
            <p:cNvPr id="4" name="object 4"/>
            <p:cNvSpPr/>
            <p:nvPr/>
          </p:nvSpPr>
          <p:spPr>
            <a:xfrm>
              <a:off x="1295399" y="2209800"/>
              <a:ext cx="1905000" cy="679450"/>
            </a:xfrm>
            <a:custGeom>
              <a:avLst/>
              <a:gdLst/>
              <a:ahLst/>
              <a:cxnLst/>
              <a:rect l="l" t="t" r="r" b="b"/>
              <a:pathLst>
                <a:path w="1905000" h="679450">
                  <a:moveTo>
                    <a:pt x="1905000" y="0"/>
                  </a:moveTo>
                  <a:lnTo>
                    <a:pt x="0" y="0"/>
                  </a:lnTo>
                  <a:lnTo>
                    <a:pt x="0" y="679450"/>
                  </a:lnTo>
                  <a:lnTo>
                    <a:pt x="1905000" y="679450"/>
                  </a:lnTo>
                  <a:lnTo>
                    <a:pt x="1905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95399" y="2209800"/>
              <a:ext cx="1905000" cy="679450"/>
            </a:xfrm>
            <a:custGeom>
              <a:avLst/>
              <a:gdLst/>
              <a:ahLst/>
              <a:cxnLst/>
              <a:rect l="l" t="t" r="r" b="b"/>
              <a:pathLst>
                <a:path w="1905000" h="679450">
                  <a:moveTo>
                    <a:pt x="0" y="679450"/>
                  </a:moveTo>
                  <a:lnTo>
                    <a:pt x="1905000" y="679450"/>
                  </a:lnTo>
                  <a:lnTo>
                    <a:pt x="1905000" y="0"/>
                  </a:lnTo>
                  <a:lnTo>
                    <a:pt x="0" y="0"/>
                  </a:lnTo>
                  <a:lnTo>
                    <a:pt x="0" y="679450"/>
                  </a:lnTo>
                  <a:close/>
                </a:path>
              </a:pathLst>
            </a:custGeom>
            <a:ln w="382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743200" y="2895600"/>
              <a:ext cx="1905" cy="304800"/>
            </a:xfrm>
            <a:custGeom>
              <a:avLst/>
              <a:gdLst/>
              <a:ahLst/>
              <a:cxnLst/>
              <a:rect l="l" t="t" r="r" b="b"/>
              <a:pathLst>
                <a:path w="1905" h="304800">
                  <a:moveTo>
                    <a:pt x="825" y="-19079"/>
                  </a:moveTo>
                  <a:lnTo>
                    <a:pt x="825" y="323879"/>
                  </a:lnTo>
                </a:path>
              </a:pathLst>
            </a:custGeom>
            <a:ln w="3981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047999" y="3124200"/>
              <a:ext cx="2286000" cy="679450"/>
            </a:xfrm>
            <a:custGeom>
              <a:avLst/>
              <a:gdLst/>
              <a:ahLst/>
              <a:cxnLst/>
              <a:rect l="l" t="t" r="r" b="b"/>
              <a:pathLst>
                <a:path w="2286000" h="679450">
                  <a:moveTo>
                    <a:pt x="2286000" y="0"/>
                  </a:moveTo>
                  <a:lnTo>
                    <a:pt x="0" y="0"/>
                  </a:lnTo>
                  <a:lnTo>
                    <a:pt x="0" y="679450"/>
                  </a:lnTo>
                  <a:lnTo>
                    <a:pt x="2286000" y="679450"/>
                  </a:lnTo>
                  <a:lnTo>
                    <a:pt x="2286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47999" y="3124200"/>
              <a:ext cx="2286000" cy="679450"/>
            </a:xfrm>
            <a:custGeom>
              <a:avLst/>
              <a:gdLst/>
              <a:ahLst/>
              <a:cxnLst/>
              <a:rect l="l" t="t" r="r" b="b"/>
              <a:pathLst>
                <a:path w="2286000" h="679450">
                  <a:moveTo>
                    <a:pt x="0" y="679450"/>
                  </a:moveTo>
                  <a:lnTo>
                    <a:pt x="2286000" y="679450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679450"/>
                  </a:lnTo>
                  <a:close/>
                </a:path>
              </a:pathLst>
            </a:custGeom>
            <a:ln w="382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648073" y="4133342"/>
              <a:ext cx="381635" cy="114935"/>
            </a:xfrm>
            <a:custGeom>
              <a:avLst/>
              <a:gdLst/>
              <a:ahLst/>
              <a:cxnLst/>
              <a:rect l="l" t="t" r="r" b="b"/>
              <a:pathLst>
                <a:path w="381635" h="114935">
                  <a:moveTo>
                    <a:pt x="266826" y="0"/>
                  </a:moveTo>
                  <a:lnTo>
                    <a:pt x="266700" y="38142"/>
                  </a:lnTo>
                  <a:lnTo>
                    <a:pt x="285750" y="38226"/>
                  </a:lnTo>
                  <a:lnTo>
                    <a:pt x="285623" y="76326"/>
                  </a:lnTo>
                  <a:lnTo>
                    <a:pt x="266572" y="76326"/>
                  </a:lnTo>
                  <a:lnTo>
                    <a:pt x="266446" y="114426"/>
                  </a:lnTo>
                  <a:lnTo>
                    <a:pt x="343413" y="76326"/>
                  </a:lnTo>
                  <a:lnTo>
                    <a:pt x="285623" y="76326"/>
                  </a:lnTo>
                  <a:lnTo>
                    <a:pt x="343567" y="76250"/>
                  </a:lnTo>
                  <a:lnTo>
                    <a:pt x="381126" y="57657"/>
                  </a:lnTo>
                  <a:lnTo>
                    <a:pt x="266826" y="0"/>
                  </a:lnTo>
                  <a:close/>
                </a:path>
                <a:path w="381635" h="114935">
                  <a:moveTo>
                    <a:pt x="266700" y="38142"/>
                  </a:moveTo>
                  <a:lnTo>
                    <a:pt x="266573" y="76250"/>
                  </a:lnTo>
                  <a:lnTo>
                    <a:pt x="285623" y="76326"/>
                  </a:lnTo>
                  <a:lnTo>
                    <a:pt x="285750" y="38226"/>
                  </a:lnTo>
                  <a:lnTo>
                    <a:pt x="266700" y="38142"/>
                  </a:lnTo>
                  <a:close/>
                </a:path>
                <a:path w="381635" h="114935">
                  <a:moveTo>
                    <a:pt x="253" y="36956"/>
                  </a:moveTo>
                  <a:lnTo>
                    <a:pt x="0" y="75183"/>
                  </a:lnTo>
                  <a:lnTo>
                    <a:pt x="266573" y="76250"/>
                  </a:lnTo>
                  <a:lnTo>
                    <a:pt x="266700" y="38142"/>
                  </a:lnTo>
                  <a:lnTo>
                    <a:pt x="253" y="369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29199" y="4038600"/>
              <a:ext cx="2133600" cy="679450"/>
            </a:xfrm>
            <a:custGeom>
              <a:avLst/>
              <a:gdLst/>
              <a:ahLst/>
              <a:cxnLst/>
              <a:rect l="l" t="t" r="r" b="b"/>
              <a:pathLst>
                <a:path w="2133600" h="679450">
                  <a:moveTo>
                    <a:pt x="2133600" y="0"/>
                  </a:moveTo>
                  <a:lnTo>
                    <a:pt x="0" y="0"/>
                  </a:lnTo>
                  <a:lnTo>
                    <a:pt x="0" y="679450"/>
                  </a:lnTo>
                  <a:lnTo>
                    <a:pt x="2133600" y="679450"/>
                  </a:lnTo>
                  <a:lnTo>
                    <a:pt x="21336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29199" y="4038600"/>
              <a:ext cx="2133600" cy="679450"/>
            </a:xfrm>
            <a:custGeom>
              <a:avLst/>
              <a:gdLst/>
              <a:ahLst/>
              <a:cxnLst/>
              <a:rect l="l" t="t" r="r" b="b"/>
              <a:pathLst>
                <a:path w="2133600" h="679450">
                  <a:moveTo>
                    <a:pt x="0" y="679450"/>
                  </a:moveTo>
                  <a:lnTo>
                    <a:pt x="2133600" y="679450"/>
                  </a:lnTo>
                  <a:lnTo>
                    <a:pt x="2133600" y="0"/>
                  </a:lnTo>
                  <a:lnTo>
                    <a:pt x="0" y="0"/>
                  </a:lnTo>
                  <a:lnTo>
                    <a:pt x="0" y="679450"/>
                  </a:lnTo>
                  <a:close/>
                </a:path>
              </a:pathLst>
            </a:custGeom>
            <a:ln w="3822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576197" y="2236723"/>
            <a:ext cx="5389245" cy="2404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051300" indent="5334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Bookman Uralic"/>
                <a:cs typeface="Bookman Uralic"/>
              </a:rPr>
              <a:t>BUSINESS  STRATEGY</a:t>
            </a:r>
            <a:endParaRPr sz="1800">
              <a:latin typeface="Bookman Uralic"/>
              <a:cs typeface="Bookman Uralic"/>
            </a:endParaRPr>
          </a:p>
          <a:p>
            <a:pPr>
              <a:lnSpc>
                <a:spcPct val="100000"/>
              </a:lnSpc>
            </a:pPr>
            <a:endParaRPr sz="2450">
              <a:latin typeface="Bookman Uralic"/>
              <a:cs typeface="Bookman Uralic"/>
            </a:endParaRPr>
          </a:p>
          <a:p>
            <a:pPr marL="1696720" marR="1847214" indent="436880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Bookman Uralic"/>
                <a:cs typeface="Bookman Uralic"/>
              </a:rPr>
              <a:t>PEOPLE  REQUIRE</a:t>
            </a:r>
            <a:r>
              <a:rPr sz="1800" b="1" spc="-20" dirty="0">
                <a:solidFill>
                  <a:srgbClr val="FFFFFF"/>
                </a:solidFill>
                <a:latin typeface="Bookman Uralic"/>
                <a:cs typeface="Bookman Uralic"/>
              </a:rPr>
              <a:t>M</a:t>
            </a:r>
            <a:r>
              <a:rPr sz="1800" b="1" spc="-5" dirty="0">
                <a:solidFill>
                  <a:srgbClr val="FFFFFF"/>
                </a:solidFill>
                <a:latin typeface="Bookman Uralic"/>
                <a:cs typeface="Bookman Uralic"/>
              </a:rPr>
              <a:t>ENT</a:t>
            </a:r>
            <a:endParaRPr sz="1800">
              <a:latin typeface="Bookman Uralic"/>
              <a:cs typeface="Bookman Ural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400">
              <a:latin typeface="Bookman Uralic"/>
              <a:cs typeface="Bookman Uralic"/>
            </a:endParaRPr>
          </a:p>
          <a:p>
            <a:pPr marL="3664585">
              <a:lnSpc>
                <a:spcPct val="100000"/>
              </a:lnSpc>
            </a:pPr>
            <a:r>
              <a:rPr sz="1800" b="1" dirty="0">
                <a:solidFill>
                  <a:srgbClr val="FFFFFF"/>
                </a:solidFill>
                <a:latin typeface="Bookman Uralic"/>
                <a:cs typeface="Bookman Uralic"/>
              </a:rPr>
              <a:t>Compensation</a:t>
            </a:r>
            <a:endParaRPr sz="1800">
              <a:latin typeface="Bookman Uralic"/>
              <a:cs typeface="Bookman Uralic"/>
            </a:endParaRPr>
          </a:p>
          <a:p>
            <a:pPr marL="3758565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FFFFFF"/>
                </a:solidFill>
                <a:latin typeface="Bookman Uralic"/>
                <a:cs typeface="Bookman Uralic"/>
              </a:rPr>
              <a:t>Management</a:t>
            </a:r>
            <a:endParaRPr sz="1800">
              <a:latin typeface="Bookman Uralic"/>
              <a:cs typeface="Bookman Uralic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2743073" y="3142614"/>
            <a:ext cx="1924685" cy="1068070"/>
            <a:chOff x="2743073" y="3142614"/>
            <a:chExt cx="1924685" cy="1068070"/>
          </a:xfrm>
        </p:grpSpPr>
        <p:sp>
          <p:nvSpPr>
            <p:cNvPr id="14" name="object 14"/>
            <p:cNvSpPr/>
            <p:nvPr/>
          </p:nvSpPr>
          <p:spPr>
            <a:xfrm>
              <a:off x="2743073" y="3142614"/>
              <a:ext cx="305435" cy="114935"/>
            </a:xfrm>
            <a:custGeom>
              <a:avLst/>
              <a:gdLst/>
              <a:ahLst/>
              <a:cxnLst/>
              <a:rect l="l" t="t" r="r" b="b"/>
              <a:pathLst>
                <a:path w="305435" h="114935">
                  <a:moveTo>
                    <a:pt x="190753" y="0"/>
                  </a:moveTo>
                  <a:lnTo>
                    <a:pt x="190542" y="38122"/>
                  </a:lnTo>
                  <a:lnTo>
                    <a:pt x="209676" y="38226"/>
                  </a:lnTo>
                  <a:lnTo>
                    <a:pt x="209422" y="76326"/>
                  </a:lnTo>
                  <a:lnTo>
                    <a:pt x="190330" y="76326"/>
                  </a:lnTo>
                  <a:lnTo>
                    <a:pt x="190119" y="114426"/>
                  </a:lnTo>
                  <a:lnTo>
                    <a:pt x="267344" y="76326"/>
                  </a:lnTo>
                  <a:lnTo>
                    <a:pt x="209422" y="76326"/>
                  </a:lnTo>
                  <a:lnTo>
                    <a:pt x="267531" y="76234"/>
                  </a:lnTo>
                  <a:lnTo>
                    <a:pt x="304926" y="57785"/>
                  </a:lnTo>
                  <a:lnTo>
                    <a:pt x="190753" y="0"/>
                  </a:lnTo>
                  <a:close/>
                </a:path>
                <a:path w="305435" h="114935">
                  <a:moveTo>
                    <a:pt x="190542" y="38122"/>
                  </a:moveTo>
                  <a:lnTo>
                    <a:pt x="190330" y="76234"/>
                  </a:lnTo>
                  <a:lnTo>
                    <a:pt x="209422" y="76326"/>
                  </a:lnTo>
                  <a:lnTo>
                    <a:pt x="209676" y="38226"/>
                  </a:lnTo>
                  <a:lnTo>
                    <a:pt x="190542" y="38122"/>
                  </a:lnTo>
                  <a:close/>
                </a:path>
                <a:path w="305435" h="114935">
                  <a:moveTo>
                    <a:pt x="253" y="37084"/>
                  </a:moveTo>
                  <a:lnTo>
                    <a:pt x="0" y="75311"/>
                  </a:lnTo>
                  <a:lnTo>
                    <a:pt x="190330" y="76234"/>
                  </a:lnTo>
                  <a:lnTo>
                    <a:pt x="190542" y="38122"/>
                  </a:lnTo>
                  <a:lnTo>
                    <a:pt x="253" y="3708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646676" y="3809999"/>
              <a:ext cx="1905" cy="381000"/>
            </a:xfrm>
            <a:custGeom>
              <a:avLst/>
              <a:gdLst/>
              <a:ahLst/>
              <a:cxnLst/>
              <a:rect l="l" t="t" r="r" b="b"/>
              <a:pathLst>
                <a:path w="1904" h="381000">
                  <a:moveTo>
                    <a:pt x="0" y="0"/>
                  </a:moveTo>
                  <a:lnTo>
                    <a:pt x="1524" y="381000"/>
                  </a:lnTo>
                </a:path>
              </a:pathLst>
            </a:custGeom>
            <a:ln w="3815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30909"/>
            <a:ext cx="7973695" cy="46558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Wingdings"/>
              <a:buChar char=""/>
              <a:tabLst>
                <a:tab pos="621665" algn="l"/>
                <a:tab pos="622300" algn="l"/>
              </a:tabLst>
            </a:pPr>
            <a:r>
              <a:rPr sz="2600" spc="110" dirty="0">
                <a:latin typeface="Times New Roman"/>
                <a:cs typeface="Times New Roman"/>
              </a:rPr>
              <a:t>Purpose </a:t>
            </a:r>
            <a:r>
              <a:rPr sz="2600" spc="20" dirty="0">
                <a:latin typeface="Times New Roman"/>
                <a:cs typeface="Times New Roman"/>
              </a:rPr>
              <a:t>of</a:t>
            </a:r>
            <a:r>
              <a:rPr sz="2600" spc="-22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2165"/>
              </a:spcBef>
            </a:pP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Employer</a:t>
            </a:r>
            <a:endParaRPr sz="2400">
              <a:latin typeface="Times New Roman"/>
              <a:cs typeface="Times New Roman"/>
            </a:endParaRPr>
          </a:p>
          <a:p>
            <a:pPr marL="927100" marR="5080">
              <a:lnSpc>
                <a:spcPct val="100000"/>
              </a:lnSpc>
              <a:spcBef>
                <a:spcPts val="10"/>
              </a:spcBef>
            </a:pP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Brand</a:t>
            </a:r>
            <a:r>
              <a:rPr sz="2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image</a:t>
            </a:r>
            <a:r>
              <a:rPr sz="22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(employer</a:t>
            </a:r>
            <a:r>
              <a:rPr sz="22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choice)</a:t>
            </a:r>
            <a:r>
              <a:rPr sz="2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2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90" dirty="0">
                <a:solidFill>
                  <a:srgbClr val="FFFFFF"/>
                </a:solidFill>
                <a:latin typeface="Times New Roman"/>
                <a:cs typeface="Times New Roman"/>
              </a:rPr>
              <a:t>attracting</a:t>
            </a:r>
            <a:r>
              <a:rPr sz="22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candidates 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Motivating</a:t>
            </a:r>
            <a:r>
              <a:rPr sz="22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employees</a:t>
            </a: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4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2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higher</a:t>
            </a:r>
            <a:r>
              <a:rPr sz="22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70" dirty="0">
                <a:solidFill>
                  <a:srgbClr val="FFFFFF"/>
                </a:solidFill>
                <a:latin typeface="Times New Roman"/>
                <a:cs typeface="Times New Roman"/>
              </a:rPr>
              <a:t>productivity</a:t>
            </a:r>
            <a:r>
              <a:rPr sz="22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3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2200">
              <a:latin typeface="Times New Roman"/>
              <a:cs typeface="Times New Roman"/>
            </a:endParaRPr>
          </a:p>
          <a:p>
            <a:pPr marL="1384300">
              <a:lnSpc>
                <a:spcPts val="2115"/>
              </a:lnSpc>
            </a:pP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performance</a:t>
            </a:r>
            <a:endParaRPr sz="2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Retaining</a:t>
            </a: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05" dirty="0">
                <a:solidFill>
                  <a:srgbClr val="FFFFFF"/>
                </a:solidFill>
                <a:latin typeface="Times New Roman"/>
                <a:cs typeface="Times New Roman"/>
              </a:rPr>
              <a:t>talent</a:t>
            </a:r>
            <a:endParaRPr sz="2200">
              <a:latin typeface="Times New Roman"/>
              <a:cs typeface="Times New Roman"/>
            </a:endParaRPr>
          </a:p>
          <a:p>
            <a:pPr marL="927100" marR="2301240">
              <a:lnSpc>
                <a:spcPct val="100000"/>
              </a:lnSpc>
            </a:pP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Consistency </a:t>
            </a:r>
            <a:r>
              <a:rPr sz="2200" spc="9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200" spc="100" dirty="0">
                <a:solidFill>
                  <a:srgbClr val="FFFFFF"/>
                </a:solidFill>
                <a:latin typeface="Times New Roman"/>
                <a:cs typeface="Times New Roman"/>
              </a:rPr>
              <a:t>compensation 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Provoking </a:t>
            </a:r>
            <a:r>
              <a:rPr sz="2200" spc="80" dirty="0">
                <a:solidFill>
                  <a:srgbClr val="FFFFFF"/>
                </a:solidFill>
                <a:latin typeface="Times New Roman"/>
                <a:cs typeface="Times New Roman"/>
              </a:rPr>
              <a:t>healthy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internal</a:t>
            </a:r>
            <a:r>
              <a:rPr sz="2200" spc="-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competition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85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Employee</a:t>
            </a:r>
            <a:endParaRPr sz="24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10"/>
              </a:spcBef>
            </a:pPr>
            <a:r>
              <a:rPr sz="2200" spc="35" dirty="0">
                <a:solidFill>
                  <a:srgbClr val="FFFFFF"/>
                </a:solidFill>
                <a:latin typeface="Times New Roman"/>
                <a:cs typeface="Times New Roman"/>
              </a:rPr>
              <a:t>Work-life</a:t>
            </a:r>
            <a:r>
              <a:rPr sz="22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30" dirty="0">
                <a:solidFill>
                  <a:srgbClr val="FFFFFF"/>
                </a:solidFill>
                <a:latin typeface="Times New Roman"/>
                <a:cs typeface="Times New Roman"/>
              </a:rPr>
              <a:t>Balance</a:t>
            </a:r>
            <a:endParaRPr sz="2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200" spc="60" dirty="0">
                <a:solidFill>
                  <a:srgbClr val="FFFFFF"/>
                </a:solidFill>
                <a:latin typeface="Times New Roman"/>
                <a:cs typeface="Times New Roman"/>
              </a:rPr>
              <a:t>Recognition</a:t>
            </a:r>
            <a:r>
              <a:rPr sz="22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5" dirty="0">
                <a:solidFill>
                  <a:srgbClr val="FFFFFF"/>
                </a:solidFill>
                <a:latin typeface="Times New Roman"/>
                <a:cs typeface="Times New Roman"/>
              </a:rPr>
              <a:t>as</a:t>
            </a:r>
            <a:r>
              <a:rPr sz="2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75" dirty="0">
                <a:solidFill>
                  <a:srgbClr val="FFFFFF"/>
                </a:solidFill>
                <a:latin typeface="Times New Roman"/>
                <a:cs typeface="Times New Roman"/>
              </a:rPr>
              <a:t>tool</a:t>
            </a:r>
            <a:r>
              <a:rPr sz="2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0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2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self</a:t>
            </a:r>
            <a:r>
              <a:rPr sz="22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95" dirty="0">
                <a:solidFill>
                  <a:srgbClr val="FFFFFF"/>
                </a:solidFill>
                <a:latin typeface="Times New Roman"/>
                <a:cs typeface="Times New Roman"/>
              </a:rPr>
              <a:t>esteem</a:t>
            </a:r>
            <a:endParaRPr sz="22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200" spc="85" dirty="0">
                <a:solidFill>
                  <a:srgbClr val="FFFFFF"/>
                </a:solidFill>
                <a:latin typeface="Times New Roman"/>
                <a:cs typeface="Times New Roman"/>
              </a:rPr>
              <a:t>Planning</a:t>
            </a:r>
            <a:r>
              <a:rPr sz="22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2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05" dirty="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sz="2200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65" dirty="0">
                <a:solidFill>
                  <a:srgbClr val="FFFFFF"/>
                </a:solidFill>
                <a:latin typeface="Times New Roman"/>
                <a:cs typeface="Times New Roman"/>
              </a:rPr>
              <a:t>quality</a:t>
            </a:r>
            <a:r>
              <a:rPr sz="22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1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200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200" spc="5" dirty="0">
                <a:solidFill>
                  <a:srgbClr val="FFFFFF"/>
                </a:solidFill>
                <a:latin typeface="Times New Roman"/>
                <a:cs typeface="Times New Roman"/>
              </a:rPr>
              <a:t>life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51339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Wingdings"/>
              <a:buChar char=""/>
              <a:tabLst>
                <a:tab pos="621665" algn="l"/>
                <a:tab pos="622300" algn="l"/>
              </a:tabLst>
            </a:pPr>
            <a:r>
              <a:rPr sz="2600" spc="60" dirty="0">
                <a:latin typeface="Times New Roman"/>
                <a:cs typeface="Times New Roman"/>
              </a:rPr>
              <a:t>Factors </a:t>
            </a:r>
            <a:r>
              <a:rPr sz="2600" spc="55" dirty="0">
                <a:latin typeface="Times New Roman"/>
                <a:cs typeface="Times New Roman"/>
              </a:rPr>
              <a:t>affecting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5500" y="1980095"/>
            <a:ext cx="7139305" cy="2952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74645">
              <a:lnSpc>
                <a:spcPct val="120000"/>
              </a:lnSpc>
              <a:spcBef>
                <a:spcPts val="100"/>
              </a:spcBef>
            </a:pPr>
            <a:r>
              <a:rPr sz="3200" spc="120" dirty="0">
                <a:solidFill>
                  <a:srgbClr val="FFFFFF"/>
                </a:solidFill>
                <a:latin typeface="Times New Roman"/>
                <a:cs typeface="Times New Roman"/>
              </a:rPr>
              <a:t>Mental </a:t>
            </a:r>
            <a:r>
              <a:rPr sz="3200" spc="135" dirty="0">
                <a:solidFill>
                  <a:srgbClr val="FFFFFF"/>
                </a:solidFill>
                <a:latin typeface="Times New Roman"/>
                <a:cs typeface="Times New Roman"/>
              </a:rPr>
              <a:t>requirements,  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Physical </a:t>
            </a:r>
            <a:r>
              <a:rPr sz="3200" spc="135" dirty="0">
                <a:solidFill>
                  <a:srgbClr val="FFFFFF"/>
                </a:solidFill>
                <a:latin typeface="Times New Roman"/>
                <a:cs typeface="Times New Roman"/>
              </a:rPr>
              <a:t>requirements,  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Skill </a:t>
            </a:r>
            <a:r>
              <a:rPr sz="3200" spc="135" dirty="0">
                <a:solidFill>
                  <a:srgbClr val="FFFFFF"/>
                </a:solidFill>
                <a:latin typeface="Times New Roman"/>
                <a:cs typeface="Times New Roman"/>
              </a:rPr>
              <a:t>requirements,  </a:t>
            </a:r>
            <a:r>
              <a:rPr sz="3200" spc="75" dirty="0">
                <a:solidFill>
                  <a:srgbClr val="FFFFFF"/>
                </a:solidFill>
                <a:latin typeface="Times New Roman"/>
                <a:cs typeface="Times New Roman"/>
              </a:rPr>
              <a:t>Responsibility 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level,</a:t>
            </a:r>
            <a:r>
              <a:rPr sz="3200" spc="-2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20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95" dirty="0">
                <a:solidFill>
                  <a:srgbClr val="FFFFFF"/>
                </a:solidFill>
                <a:latin typeface="Times New Roman"/>
                <a:cs typeface="Times New Roman"/>
              </a:rPr>
              <a:t>Working </a:t>
            </a:r>
            <a:r>
              <a:rPr sz="3200" spc="125" dirty="0">
                <a:solidFill>
                  <a:srgbClr val="FFFFFF"/>
                </a:solidFill>
                <a:latin typeface="Times New Roman"/>
                <a:cs typeface="Times New Roman"/>
              </a:rPr>
              <a:t>conditions </a:t>
            </a:r>
            <a:r>
              <a:rPr sz="3200" spc="80" dirty="0">
                <a:solidFill>
                  <a:srgbClr val="FFFFFF"/>
                </a:solidFill>
                <a:latin typeface="Times New Roman"/>
                <a:cs typeface="Times New Roman"/>
              </a:rPr>
              <a:t>(risk, </a:t>
            </a:r>
            <a:r>
              <a:rPr sz="3200" spc="130" dirty="0">
                <a:solidFill>
                  <a:srgbClr val="FFFFFF"/>
                </a:solidFill>
                <a:latin typeface="Times New Roman"/>
                <a:cs typeface="Times New Roman"/>
              </a:rPr>
              <a:t>time,</a:t>
            </a:r>
            <a:r>
              <a:rPr sz="3200" spc="-50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35" dirty="0">
                <a:solidFill>
                  <a:srgbClr val="FFFFFF"/>
                </a:solidFill>
                <a:latin typeface="Times New Roman"/>
                <a:cs typeface="Times New Roman"/>
              </a:rPr>
              <a:t>hazards)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2800" y="266700"/>
            <a:ext cx="5372100" cy="7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8300" y="1002538"/>
            <a:ext cx="513397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Wingdings"/>
              <a:buChar char=""/>
              <a:tabLst>
                <a:tab pos="621665" algn="l"/>
                <a:tab pos="622300" algn="l"/>
              </a:tabLst>
            </a:pPr>
            <a:r>
              <a:rPr sz="2600" spc="60" dirty="0">
                <a:latin typeface="Times New Roman"/>
                <a:cs typeface="Times New Roman"/>
              </a:rPr>
              <a:t>Factors </a:t>
            </a:r>
            <a:r>
              <a:rPr sz="2600" spc="55" dirty="0">
                <a:latin typeface="Times New Roman"/>
                <a:cs typeface="Times New Roman"/>
              </a:rPr>
              <a:t>affecting</a:t>
            </a:r>
            <a:r>
              <a:rPr sz="2600" spc="-26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5500" y="2077034"/>
            <a:ext cx="49936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125" dirty="0"/>
              <a:t>Organizational</a:t>
            </a:r>
            <a:r>
              <a:rPr sz="3200" spc="-90" dirty="0"/>
              <a:t> </a:t>
            </a:r>
            <a:r>
              <a:rPr sz="3200" spc="45" dirty="0"/>
              <a:t>Affordability</a:t>
            </a:r>
            <a:endParaRPr sz="3200"/>
          </a:p>
        </p:txBody>
      </p:sp>
      <p:sp>
        <p:nvSpPr>
          <p:cNvPr id="5" name="object 5"/>
          <p:cNvSpPr txBox="1"/>
          <p:nvPr/>
        </p:nvSpPr>
        <p:spPr>
          <a:xfrm>
            <a:off x="825500" y="2567457"/>
            <a:ext cx="3931920" cy="2218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296545">
              <a:lnSpc>
                <a:spcPct val="120000"/>
              </a:lnSpc>
              <a:spcBef>
                <a:spcPts val="100"/>
              </a:spcBef>
            </a:pPr>
            <a:r>
              <a:rPr sz="2800" spc="110" dirty="0">
                <a:solidFill>
                  <a:srgbClr val="FFFFFF"/>
                </a:solidFill>
                <a:latin typeface="Times New Roman"/>
                <a:cs typeface="Times New Roman"/>
              </a:rPr>
              <a:t>Man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power</a:t>
            </a:r>
            <a:r>
              <a:rPr sz="2800" spc="-3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planning  </a:t>
            </a:r>
            <a:r>
              <a:rPr sz="2800" spc="20" dirty="0">
                <a:solidFill>
                  <a:srgbClr val="FFFFFF"/>
                </a:solidFill>
                <a:latin typeface="Times New Roman"/>
                <a:cs typeface="Times New Roman"/>
              </a:rPr>
              <a:t>Sales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800" spc="60" dirty="0">
                <a:solidFill>
                  <a:srgbClr val="FFFFFF"/>
                </a:solidFill>
                <a:latin typeface="Times New Roman"/>
                <a:cs typeface="Times New Roman"/>
              </a:rPr>
              <a:t>salary</a:t>
            </a:r>
            <a:r>
              <a:rPr sz="2800" spc="-229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ratio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4610"/>
              </a:lnSpc>
              <a:spcBef>
                <a:spcPts val="265"/>
              </a:spcBef>
            </a:pPr>
            <a:r>
              <a:rPr sz="3200" spc="110" dirty="0">
                <a:solidFill>
                  <a:srgbClr val="FFFFFF"/>
                </a:solidFill>
                <a:latin typeface="Times New Roman"/>
                <a:cs typeface="Times New Roman"/>
              </a:rPr>
              <a:t>Market</a:t>
            </a:r>
            <a:r>
              <a:rPr sz="3200" spc="-5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75" dirty="0">
                <a:solidFill>
                  <a:srgbClr val="FFFFFF"/>
                </a:solidFill>
                <a:latin typeface="Times New Roman"/>
                <a:cs typeface="Times New Roman"/>
              </a:rPr>
              <a:t>Rate </a:t>
            </a:r>
            <a:r>
              <a:rPr sz="3200" spc="6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3200" spc="85" dirty="0">
                <a:solidFill>
                  <a:srgbClr val="FFFFFF"/>
                </a:solidFill>
                <a:latin typeface="Times New Roman"/>
                <a:cs typeface="Times New Roman"/>
              </a:rPr>
              <a:t>Talent  </a:t>
            </a:r>
            <a:r>
              <a:rPr sz="3200" spc="95" dirty="0">
                <a:solidFill>
                  <a:srgbClr val="FFFFFF"/>
                </a:solidFill>
                <a:latin typeface="Times New Roman"/>
                <a:cs typeface="Times New Roman"/>
              </a:rPr>
              <a:t>Economic</a:t>
            </a:r>
            <a:r>
              <a:rPr sz="32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120" dirty="0">
                <a:solidFill>
                  <a:srgbClr val="FFFFFF"/>
                </a:solidFill>
                <a:latin typeface="Times New Roman"/>
                <a:cs typeface="Times New Roman"/>
              </a:rPr>
              <a:t>Conditions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52800" y="266700"/>
            <a:ext cx="5372100" cy="704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68300" y="1002538"/>
            <a:ext cx="54965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22300" indent="-609600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4230"/>
              <a:buFont typeface="Wingdings"/>
              <a:buChar char=""/>
              <a:tabLst>
                <a:tab pos="621665" algn="l"/>
                <a:tab pos="622300" algn="l"/>
              </a:tabLst>
            </a:pPr>
            <a:r>
              <a:rPr sz="2600" spc="135" dirty="0">
                <a:latin typeface="Times New Roman"/>
                <a:cs typeface="Times New Roman"/>
              </a:rPr>
              <a:t>Inputs</a:t>
            </a:r>
            <a:r>
              <a:rPr sz="2600" spc="-47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in </a:t>
            </a:r>
            <a:r>
              <a:rPr sz="2600" spc="114" dirty="0">
                <a:latin typeface="Times New Roman"/>
                <a:cs typeface="Times New Roman"/>
              </a:rPr>
              <a:t>Compensation </a:t>
            </a:r>
            <a:r>
              <a:rPr sz="2600" spc="105" dirty="0">
                <a:latin typeface="Times New Roman"/>
                <a:cs typeface="Times New Roman"/>
              </a:rPr>
              <a:t>Structure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469900" marR="5080" indent="-457834">
              <a:lnSpc>
                <a:spcPct val="119000"/>
              </a:lnSpc>
              <a:spcBef>
                <a:spcPts val="165"/>
              </a:spcBef>
            </a:pPr>
            <a:r>
              <a:rPr sz="3200" dirty="0"/>
              <a:t>Job </a:t>
            </a:r>
            <a:r>
              <a:rPr sz="3200" spc="85" dirty="0"/>
              <a:t>Evaluation  </a:t>
            </a:r>
            <a:r>
              <a:rPr dirty="0"/>
              <a:t>Job</a:t>
            </a:r>
            <a:r>
              <a:rPr spc="-135" dirty="0"/>
              <a:t> </a:t>
            </a:r>
            <a:r>
              <a:rPr spc="65" dirty="0"/>
              <a:t>Specification  </a:t>
            </a:r>
            <a:r>
              <a:rPr dirty="0"/>
              <a:t>Job</a:t>
            </a:r>
            <a:r>
              <a:rPr spc="-95" dirty="0"/>
              <a:t> </a:t>
            </a:r>
            <a:r>
              <a:rPr spc="100" dirty="0"/>
              <a:t>Description</a:t>
            </a:r>
            <a:endParaRPr sz="32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745"/>
              </a:spcBef>
            </a:pPr>
            <a:r>
              <a:rPr spc="85" dirty="0"/>
              <a:t>Time </a:t>
            </a:r>
            <a:r>
              <a:rPr spc="170" dirty="0"/>
              <a:t>and </a:t>
            </a:r>
            <a:r>
              <a:rPr spc="105" dirty="0"/>
              <a:t>Motion</a:t>
            </a:r>
            <a:r>
              <a:rPr spc="-455" dirty="0"/>
              <a:t> </a:t>
            </a:r>
            <a:r>
              <a:rPr spc="75" dirty="0"/>
              <a:t>Study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110" dirty="0"/>
              <a:t>Market</a:t>
            </a:r>
            <a:r>
              <a:rPr sz="3200" spc="-105" dirty="0"/>
              <a:t> </a:t>
            </a:r>
            <a:r>
              <a:rPr sz="3200" spc="35" dirty="0"/>
              <a:t>Survey</a:t>
            </a:r>
            <a:endParaRPr sz="3200"/>
          </a:p>
          <a:p>
            <a:pPr marL="469900" marR="5080">
              <a:lnSpc>
                <a:spcPct val="120000"/>
              </a:lnSpc>
              <a:spcBef>
                <a:spcPts val="15"/>
              </a:spcBef>
            </a:pPr>
            <a:r>
              <a:rPr spc="155" dirty="0"/>
              <a:t>Demand </a:t>
            </a:r>
            <a:r>
              <a:rPr spc="170" dirty="0"/>
              <a:t>and </a:t>
            </a:r>
            <a:r>
              <a:rPr spc="50" dirty="0"/>
              <a:t>Supply  </a:t>
            </a:r>
            <a:r>
              <a:rPr spc="120" dirty="0"/>
              <a:t>Industry </a:t>
            </a:r>
            <a:r>
              <a:rPr spc="40" dirty="0"/>
              <a:t>wise </a:t>
            </a:r>
            <a:r>
              <a:rPr spc="145" dirty="0"/>
              <a:t>bench</a:t>
            </a:r>
            <a:r>
              <a:rPr spc="-430" dirty="0"/>
              <a:t> </a:t>
            </a:r>
            <a:r>
              <a:rPr spc="114" dirty="0"/>
              <a:t>marking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22176"/>
            <a:ext cx="8339455" cy="34302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73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5" dirty="0">
                <a:latin typeface="Times New Roman"/>
                <a:cs typeface="Times New Roman"/>
              </a:rPr>
              <a:t>Laws</a:t>
            </a:r>
            <a:r>
              <a:rPr sz="2600" spc="-150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governing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and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affecting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Pay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Structure</a:t>
            </a:r>
            <a:endParaRPr sz="2600">
              <a:latin typeface="Times New Roman"/>
              <a:cs typeface="Times New Roman"/>
            </a:endParaRPr>
          </a:p>
          <a:p>
            <a:pPr marL="469900" marR="5080">
              <a:lnSpc>
                <a:spcPct val="100000"/>
              </a:lnSpc>
              <a:spcBef>
                <a:spcPts val="585"/>
              </a:spcBef>
            </a:pP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Minimum</a:t>
            </a:r>
            <a:r>
              <a:rPr sz="24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Wages</a:t>
            </a:r>
            <a:r>
              <a:rPr sz="24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Act</a:t>
            </a:r>
            <a:r>
              <a:rPr sz="24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(discuss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Times New Roman"/>
                <a:cs typeface="Times New Roman"/>
              </a:rPr>
              <a:t>minimum</a:t>
            </a:r>
            <a:r>
              <a:rPr sz="24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remuneration,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its  </a:t>
            </a:r>
            <a:r>
              <a:rPr sz="2400" spc="110" dirty="0">
                <a:solidFill>
                  <a:srgbClr val="FFFFFF"/>
                </a:solidFill>
                <a:latin typeface="Times New Roman"/>
                <a:cs typeface="Times New Roman"/>
              </a:rPr>
              <a:t>heads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Income</a:t>
            </a:r>
            <a:r>
              <a:rPr sz="24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Tax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Act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(discuss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Times New Roman"/>
                <a:cs typeface="Times New Roman"/>
              </a:rPr>
              <a:t>heads</a:t>
            </a:r>
            <a:r>
              <a:rPr sz="24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which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provide</a:t>
            </a:r>
            <a:r>
              <a:rPr sz="24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tax</a:t>
            </a:r>
            <a:r>
              <a:rPr sz="24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relief</a:t>
            </a:r>
            <a:r>
              <a:rPr sz="2400" spc="-3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</a:pP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Equal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Remuneration</a:t>
            </a:r>
            <a:r>
              <a:rPr sz="2400" spc="-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Act</a:t>
            </a:r>
            <a:endParaRPr sz="2400">
              <a:latin typeface="Times New Roman"/>
              <a:cs typeface="Times New Roman"/>
            </a:endParaRPr>
          </a:p>
          <a:p>
            <a:pPr marL="469900" marR="357505">
              <a:lnSpc>
                <a:spcPts val="3460"/>
              </a:lnSpc>
              <a:spcBef>
                <a:spcPts val="204"/>
              </a:spcBef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Payment</a:t>
            </a:r>
            <a:r>
              <a:rPr sz="24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Wages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Act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(discuss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–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permissible</a:t>
            </a:r>
            <a:r>
              <a:rPr sz="24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deductions) 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Acts</a:t>
            </a:r>
            <a:r>
              <a:rPr sz="24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r>
              <a:rPr sz="24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social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securities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(PF,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Bonus,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Gratuity,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Employee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2665"/>
              </a:lnSpc>
            </a:pP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Compensation)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0099"/>
            <a:ext cx="7828915" cy="3538854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80" dirty="0">
                <a:latin typeface="Times New Roman"/>
                <a:cs typeface="Times New Roman"/>
              </a:rPr>
              <a:t>Anatomy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5" dirty="0">
                <a:latin typeface="Times New Roman"/>
                <a:cs typeface="Times New Roman"/>
              </a:rPr>
              <a:t>Pay</a:t>
            </a:r>
            <a:r>
              <a:rPr sz="2600" spc="-30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Structure</a:t>
            </a:r>
            <a:endParaRPr sz="2600">
              <a:latin typeface="Times New Roman"/>
              <a:cs typeface="Times New Roman"/>
            </a:endParaRPr>
          </a:p>
          <a:p>
            <a:pPr marL="247650" indent="-235585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Monthly 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salary</a:t>
            </a:r>
            <a:r>
              <a:rPr sz="2600" spc="-3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components</a:t>
            </a:r>
            <a:endParaRPr sz="2600">
              <a:latin typeface="Times New Roman"/>
              <a:cs typeface="Times New Roman"/>
            </a:endParaRPr>
          </a:p>
          <a:p>
            <a:pPr marL="469900" marR="4719320">
              <a:lnSpc>
                <a:spcPct val="120100"/>
              </a:lnSpc>
              <a:spcBef>
                <a:spcPts val="5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Basic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Salary 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Dearness</a:t>
            </a:r>
            <a:r>
              <a:rPr sz="2400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Allowance</a:t>
            </a:r>
            <a:endParaRPr sz="2400">
              <a:latin typeface="Times New Roman"/>
              <a:cs typeface="Times New Roman"/>
            </a:endParaRPr>
          </a:p>
          <a:p>
            <a:pPr marL="469900" marR="4364355">
              <a:lnSpc>
                <a:spcPct val="120000"/>
              </a:lnSpc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Rent</a:t>
            </a:r>
            <a:r>
              <a:rPr sz="2400" spc="-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Allowance 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Conveyance</a:t>
            </a:r>
            <a:r>
              <a:rPr sz="24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Allowance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</a:pP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Others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(Shift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Allowance,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Uniform</a:t>
            </a:r>
            <a:r>
              <a:rPr sz="2400" spc="-4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Allowance,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Education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</a:pP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Allowance)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23899"/>
            <a:ext cx="4066540" cy="2294890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80" dirty="0">
                <a:latin typeface="Times New Roman"/>
                <a:cs typeface="Times New Roman"/>
              </a:rPr>
              <a:t>Anatomy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5" dirty="0">
                <a:latin typeface="Times New Roman"/>
                <a:cs typeface="Times New Roman"/>
              </a:rPr>
              <a:t>Pay</a:t>
            </a:r>
            <a:r>
              <a:rPr sz="2600" spc="-32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Structure</a:t>
            </a:r>
            <a:endParaRPr sz="2600">
              <a:latin typeface="Times New Roman"/>
              <a:cs typeface="Times New Roman"/>
            </a:endParaRPr>
          </a:p>
          <a:p>
            <a:pPr marL="247650" indent="-235585">
              <a:lnSpc>
                <a:spcPct val="100000"/>
              </a:lnSpc>
              <a:spcBef>
                <a:spcPts val="62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Incentives</a:t>
            </a:r>
            <a:endParaRPr sz="2600">
              <a:latin typeface="Times New Roman"/>
              <a:cs typeface="Times New Roman"/>
            </a:endParaRPr>
          </a:p>
          <a:p>
            <a:pPr marL="469900" marR="5080">
              <a:lnSpc>
                <a:spcPct val="120100"/>
              </a:lnSpc>
              <a:spcBef>
                <a:spcPts val="5"/>
              </a:spcBef>
            </a:pP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Time 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based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incentive 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Production 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2400" spc="-1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incentive  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Task 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based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incentive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15060"/>
            <a:ext cx="8308975" cy="514731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65430" indent="-253365">
              <a:lnSpc>
                <a:spcPct val="100000"/>
              </a:lnSpc>
              <a:spcBef>
                <a:spcPts val="770"/>
              </a:spcBef>
              <a:buClr>
                <a:srgbClr val="0AD0D9"/>
              </a:buClr>
              <a:buSzPct val="91071"/>
              <a:buFont typeface="Wingdings"/>
              <a:buChar char=""/>
              <a:tabLst>
                <a:tab pos="266065" algn="l"/>
              </a:tabLst>
            </a:pPr>
            <a:r>
              <a:rPr sz="2800" b="1" spc="105" dirty="0">
                <a:latin typeface="Times New Roman"/>
                <a:cs typeface="Times New Roman"/>
              </a:rPr>
              <a:t>What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165" dirty="0">
                <a:latin typeface="Times New Roman"/>
                <a:cs typeface="Times New Roman"/>
              </a:rPr>
              <a:t>is</a:t>
            </a:r>
            <a:r>
              <a:rPr sz="2800" b="1" spc="-145" dirty="0">
                <a:latin typeface="Times New Roman"/>
                <a:cs typeface="Times New Roman"/>
              </a:rPr>
              <a:t> </a:t>
            </a:r>
            <a:r>
              <a:rPr sz="2800" b="1" spc="190" dirty="0">
                <a:latin typeface="Times New Roman"/>
                <a:cs typeface="Times New Roman"/>
              </a:rPr>
              <a:t>compensation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190" dirty="0"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 marL="12700" marR="264160">
              <a:lnSpc>
                <a:spcPct val="100000"/>
              </a:lnSpc>
              <a:spcBef>
                <a:spcPts val="675"/>
              </a:spcBef>
              <a:buClr>
                <a:srgbClr val="0AD0D9"/>
              </a:buClr>
              <a:buSzPct val="91071"/>
              <a:buFont typeface="Arial"/>
              <a:buChar char="•"/>
              <a:tabLst>
                <a:tab pos="132080" algn="l"/>
              </a:tabLst>
            </a:pP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Management </a:t>
            </a:r>
            <a:r>
              <a:rPr sz="2800" spc="2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designing </a:t>
            </a:r>
            <a:r>
              <a:rPr sz="2800" spc="170" dirty="0">
                <a:solidFill>
                  <a:srgbClr val="FFFFFF"/>
                </a:solidFill>
                <a:latin typeface="Times New Roman"/>
                <a:cs typeface="Times New Roman"/>
              </a:rPr>
              <a:t>and 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implementing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total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compensation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package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800" spc="95" dirty="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systematic</a:t>
            </a:r>
            <a:r>
              <a:rPr sz="28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FFFFFF"/>
                </a:solidFill>
                <a:latin typeface="Times New Roman"/>
                <a:cs typeface="Times New Roman"/>
              </a:rPr>
              <a:t>providing</a:t>
            </a:r>
            <a:r>
              <a:rPr sz="28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value</a:t>
            </a:r>
            <a:r>
              <a:rPr sz="2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employees 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1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exchange</a:t>
            </a:r>
            <a:r>
              <a:rPr sz="28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45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800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work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performance,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0AD0D9"/>
              </a:buClr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12700" marR="214629">
              <a:lnSpc>
                <a:spcPct val="100000"/>
              </a:lnSpc>
              <a:buClr>
                <a:srgbClr val="0AD0D9"/>
              </a:buClr>
              <a:buSzPct val="91071"/>
              <a:buFont typeface="Arial"/>
              <a:buChar char="•"/>
              <a:tabLst>
                <a:tab pos="132080" algn="l"/>
              </a:tabLst>
            </a:pP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systematic</a:t>
            </a:r>
            <a:r>
              <a:rPr sz="28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approach</a:t>
            </a:r>
            <a:r>
              <a:rPr sz="28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8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FFFFFF"/>
                </a:solidFill>
                <a:latin typeface="Times New Roman"/>
                <a:cs typeface="Times New Roman"/>
              </a:rPr>
              <a:t>providing  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monetary 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value </a:t>
            </a:r>
            <a:r>
              <a:rPr sz="2800" spc="14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employees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exchange </a:t>
            </a:r>
            <a:r>
              <a:rPr sz="2800" spc="45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work  </a:t>
            </a:r>
            <a:r>
              <a:rPr sz="2800" spc="105" dirty="0">
                <a:solidFill>
                  <a:srgbClr val="FFFFFF"/>
                </a:solidFill>
                <a:latin typeface="Times New Roman"/>
                <a:cs typeface="Times New Roman"/>
              </a:rPr>
              <a:t>performed.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675"/>
              </a:spcBef>
              <a:buClr>
                <a:srgbClr val="0AD0D9"/>
              </a:buClr>
              <a:buSzPct val="91071"/>
              <a:buFont typeface="Arial"/>
              <a:buChar char="•"/>
              <a:tabLst>
                <a:tab pos="132080" algn="l"/>
              </a:tabLst>
            </a:pP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28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may</a:t>
            </a:r>
            <a:r>
              <a:rPr sz="28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65" dirty="0">
                <a:solidFill>
                  <a:srgbClr val="FFFFFF"/>
                </a:solidFill>
                <a:latin typeface="Times New Roman"/>
                <a:cs typeface="Times New Roman"/>
              </a:rPr>
              <a:t>achieve</a:t>
            </a:r>
            <a:r>
              <a:rPr sz="2800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45" dirty="0">
                <a:solidFill>
                  <a:srgbClr val="FFFFFF"/>
                </a:solidFill>
                <a:latin typeface="Times New Roman"/>
                <a:cs typeface="Times New Roman"/>
              </a:rPr>
              <a:t>several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purposes</a:t>
            </a:r>
            <a:r>
              <a:rPr sz="2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assisting 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8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recruitment,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job</a:t>
            </a:r>
            <a:r>
              <a:rPr sz="28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performance,</a:t>
            </a:r>
            <a:r>
              <a:rPr sz="2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job</a:t>
            </a:r>
            <a:r>
              <a:rPr sz="28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FFFFFF"/>
                </a:solidFill>
                <a:latin typeface="Times New Roman"/>
                <a:cs typeface="Times New Roman"/>
              </a:rPr>
              <a:t>satisfaction.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23899"/>
            <a:ext cx="8187055" cy="309943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247650" indent="-235585" algn="just">
              <a:lnSpc>
                <a:spcPct val="100000"/>
              </a:lnSpc>
              <a:spcBef>
                <a:spcPts val="720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80" dirty="0">
                <a:latin typeface="Times New Roman"/>
                <a:cs typeface="Times New Roman"/>
              </a:rPr>
              <a:t>Anatomy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5" dirty="0">
                <a:latin typeface="Times New Roman"/>
                <a:cs typeface="Times New Roman"/>
              </a:rPr>
              <a:t>Pay</a:t>
            </a:r>
            <a:r>
              <a:rPr sz="2600" spc="-30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Structure</a:t>
            </a:r>
            <a:endParaRPr sz="2600">
              <a:latin typeface="Times New Roman"/>
              <a:cs typeface="Times New Roman"/>
            </a:endParaRPr>
          </a:p>
          <a:p>
            <a:pPr marL="248285" marR="2762885" indent="-248285" algn="just">
              <a:lnSpc>
                <a:spcPct val="119400"/>
              </a:lnSpc>
              <a:spcBef>
                <a:spcPts val="20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Social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Security </a:t>
            </a:r>
            <a:r>
              <a:rPr sz="2600" spc="325" dirty="0">
                <a:solidFill>
                  <a:srgbClr val="FFFFFF"/>
                </a:solidFill>
                <a:latin typeface="Times New Roman"/>
                <a:cs typeface="Times New Roman"/>
              </a:rPr>
              <a:t>/</a:t>
            </a:r>
            <a:r>
              <a:rPr sz="2600" spc="-4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Statutory 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payments 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Contribution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towards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Provident</a:t>
            </a:r>
            <a:r>
              <a:rPr sz="2400" spc="-3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Fund  Contribution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towards</a:t>
            </a:r>
            <a:r>
              <a:rPr sz="2400" spc="-2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ESI</a:t>
            </a:r>
            <a:endParaRPr sz="2400">
              <a:latin typeface="Times New Roman"/>
              <a:cs typeface="Times New Roman"/>
            </a:endParaRPr>
          </a:p>
          <a:p>
            <a:pPr marL="469900" algn="just">
              <a:lnSpc>
                <a:spcPct val="100000"/>
              </a:lnSpc>
              <a:spcBef>
                <a:spcPts val="575"/>
              </a:spcBef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Payment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Bonus</a:t>
            </a:r>
            <a:endParaRPr sz="2400">
              <a:latin typeface="Times New Roman"/>
              <a:cs typeface="Times New Roman"/>
            </a:endParaRPr>
          </a:p>
          <a:p>
            <a:pPr marL="469900" marR="5080" algn="just">
              <a:lnSpc>
                <a:spcPct val="100000"/>
              </a:lnSpc>
              <a:spcBef>
                <a:spcPts val="575"/>
              </a:spcBef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Payment</a:t>
            </a:r>
            <a:r>
              <a:rPr sz="24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Gratuity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Times New Roman"/>
                <a:cs typeface="Times New Roman"/>
              </a:rPr>
              <a:t>(not</a:t>
            </a:r>
            <a:r>
              <a:rPr sz="24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24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wages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55" dirty="0">
                <a:solidFill>
                  <a:srgbClr val="FFFFFF"/>
                </a:solidFill>
                <a:latin typeface="Times New Roman"/>
                <a:cs typeface="Times New Roman"/>
              </a:rPr>
              <a:t>but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considered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part 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CTC)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455168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75" dirty="0">
                <a:latin typeface="Times New Roman"/>
                <a:cs typeface="Times New Roman"/>
              </a:rPr>
              <a:t>Some </a:t>
            </a:r>
            <a:r>
              <a:rPr sz="2600" spc="100" dirty="0">
                <a:latin typeface="Times New Roman"/>
                <a:cs typeface="Times New Roman"/>
              </a:rPr>
              <a:t>interesting</a:t>
            </a:r>
            <a:r>
              <a:rPr sz="2600" spc="-254" dirty="0">
                <a:latin typeface="Times New Roman"/>
                <a:cs typeface="Times New Roman"/>
              </a:rPr>
              <a:t> </a:t>
            </a:r>
            <a:r>
              <a:rPr sz="2600" spc="100" dirty="0">
                <a:latin typeface="Times New Roman"/>
                <a:cs typeface="Times New Roman"/>
              </a:rPr>
              <a:t>comparisons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0155" y="1948941"/>
            <a:ext cx="7749540" cy="2440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 marR="5080">
              <a:lnSpc>
                <a:spcPct val="100000"/>
              </a:lnSpc>
              <a:spcBef>
                <a:spcPts val="100"/>
              </a:spcBef>
              <a:tabLst>
                <a:tab pos="1915160" algn="l"/>
                <a:tab pos="2491105" algn="l"/>
              </a:tabLst>
            </a:pP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salary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	</a:t>
            </a:r>
            <a:r>
              <a:rPr sz="2400" spc="125" dirty="0">
                <a:solidFill>
                  <a:srgbClr val="FFFFFF"/>
                </a:solidFill>
                <a:latin typeface="Times New Roman"/>
                <a:cs typeface="Times New Roman"/>
              </a:rPr>
              <a:t>top	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executives</a:t>
            </a:r>
            <a:r>
              <a:rPr sz="24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public</a:t>
            </a:r>
            <a:r>
              <a:rPr sz="24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sector</a:t>
            </a:r>
            <a:r>
              <a:rPr sz="24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4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miserable 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compared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4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private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sector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97790" marR="429895">
              <a:lnSpc>
                <a:spcPct val="100000"/>
              </a:lnSpc>
              <a:spcBef>
                <a:spcPts val="580"/>
              </a:spcBef>
            </a:pPr>
            <a:r>
              <a:rPr sz="2400" spc="-114" dirty="0">
                <a:solidFill>
                  <a:srgbClr val="FFFFFF"/>
                </a:solidFill>
                <a:latin typeface="Times New Roman"/>
                <a:cs typeface="Times New Roman"/>
              </a:rPr>
              <a:t>S </a:t>
            </a:r>
            <a:r>
              <a:rPr sz="2400" spc="-170" dirty="0">
                <a:solidFill>
                  <a:srgbClr val="FFFFFF"/>
                </a:solidFill>
                <a:latin typeface="Times New Roman"/>
                <a:cs typeface="Times New Roman"/>
              </a:rPr>
              <a:t>B 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I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India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chief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paid 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10%of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HDFC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Bank</a:t>
            </a:r>
            <a:r>
              <a:rPr sz="2400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Managing  Director</a:t>
            </a:r>
            <a:endParaRPr sz="2400">
              <a:latin typeface="Times New Roman"/>
              <a:cs typeface="Times New Roman"/>
            </a:endParaRPr>
          </a:p>
          <a:p>
            <a:pPr marL="12700" marR="1021715" indent="7620">
              <a:lnSpc>
                <a:spcPts val="3460"/>
              </a:lnSpc>
              <a:spcBef>
                <a:spcPts val="204"/>
              </a:spcBef>
            </a:pPr>
            <a:r>
              <a:rPr sz="2400" spc="-125" dirty="0">
                <a:solidFill>
                  <a:srgbClr val="FFFFFF"/>
                </a:solidFill>
                <a:latin typeface="Times New Roman"/>
                <a:cs typeface="Times New Roman"/>
              </a:rPr>
              <a:t>BHEL’S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chief</a:t>
            </a:r>
            <a:r>
              <a:rPr sz="24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gets</a:t>
            </a:r>
            <a:r>
              <a:rPr sz="24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about</a:t>
            </a:r>
            <a:r>
              <a:rPr sz="24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80" dirty="0">
                <a:solidFill>
                  <a:srgbClr val="FFFFFF"/>
                </a:solidFill>
                <a:latin typeface="Times New Roman"/>
                <a:cs typeface="Times New Roman"/>
              </a:rPr>
              <a:t>10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245" dirty="0">
                <a:solidFill>
                  <a:srgbClr val="FFFFFF"/>
                </a:solidFill>
                <a:latin typeface="Times New Roman"/>
                <a:cs typeface="Times New Roman"/>
              </a:rPr>
              <a:t>12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lakhs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per</a:t>
            </a:r>
            <a:r>
              <a:rPr sz="2400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Times New Roman"/>
                <a:cs typeface="Times New Roman"/>
              </a:rPr>
              <a:t>annum</a:t>
            </a:r>
            <a:r>
              <a:rPr sz="24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as 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against </a:t>
            </a:r>
            <a:r>
              <a:rPr sz="2400" spc="-155" dirty="0">
                <a:solidFill>
                  <a:srgbClr val="FFFFFF"/>
                </a:solidFill>
                <a:latin typeface="Times New Roman"/>
                <a:cs typeface="Times New Roman"/>
              </a:rPr>
              <a:t>ABB </a:t>
            </a:r>
            <a:r>
              <a:rPr sz="2400" spc="-210" dirty="0">
                <a:solidFill>
                  <a:srgbClr val="FFFFFF"/>
                </a:solidFill>
                <a:latin typeface="Times New Roman"/>
                <a:cs typeface="Times New Roman"/>
              </a:rPr>
              <a:t>‘S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MD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getting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nearly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40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400" spc="-3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50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lakhs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15060"/>
            <a:ext cx="8301990" cy="24047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11250">
              <a:lnSpc>
                <a:spcPct val="110000"/>
              </a:lnSpc>
              <a:spcBef>
                <a:spcPts val="100"/>
              </a:spcBef>
              <a:buClr>
                <a:srgbClr val="0AD0D9"/>
              </a:buClr>
              <a:buSzPct val="91071"/>
              <a:buFont typeface="Wingdings"/>
              <a:buChar char=""/>
              <a:tabLst>
                <a:tab pos="266065" algn="l"/>
              </a:tabLst>
            </a:pPr>
            <a:r>
              <a:rPr sz="2800" spc="80" dirty="0">
                <a:latin typeface="Times New Roman"/>
                <a:cs typeface="Times New Roman"/>
              </a:rPr>
              <a:t>Recent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140" dirty="0">
                <a:latin typeface="Times New Roman"/>
                <a:cs typeface="Times New Roman"/>
              </a:rPr>
              <a:t>trends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Times New Roman"/>
                <a:cs typeface="Times New Roman"/>
              </a:rPr>
              <a:t>in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Compensation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Management 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Employees’ </a:t>
            </a:r>
            <a:r>
              <a:rPr sz="2800" spc="55" dirty="0">
                <a:solidFill>
                  <a:srgbClr val="FFFFFF"/>
                </a:solidFill>
                <a:latin typeface="Times New Roman"/>
                <a:cs typeface="Times New Roman"/>
              </a:rPr>
              <a:t>Stock </a:t>
            </a: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Ownership</a:t>
            </a:r>
            <a:r>
              <a:rPr sz="2800" spc="-1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Plan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535"/>
              </a:spcBef>
            </a:pPr>
            <a:r>
              <a:rPr sz="2000" spc="40" dirty="0">
                <a:solidFill>
                  <a:srgbClr val="FFFFFF"/>
                </a:solidFill>
                <a:latin typeface="Times New Roman"/>
                <a:cs typeface="Times New Roman"/>
              </a:rPr>
              <a:t>Employee Stock </a:t>
            </a:r>
            <a:r>
              <a:rPr sz="2000" spc="90" dirty="0">
                <a:solidFill>
                  <a:srgbClr val="FFFFFF"/>
                </a:solidFill>
                <a:latin typeface="Times New Roman"/>
                <a:cs typeface="Times New Roman"/>
              </a:rPr>
              <a:t>Ownership 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Plan </a:t>
            </a:r>
            <a:r>
              <a:rPr sz="2000" spc="35" dirty="0">
                <a:solidFill>
                  <a:srgbClr val="FFFFFF"/>
                </a:solidFill>
                <a:latin typeface="Times New Roman"/>
                <a:cs typeface="Times New Roman"/>
              </a:rPr>
              <a:t>(ESOP) 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is </a:t>
            </a:r>
            <a:r>
              <a:rPr sz="2000" spc="120" dirty="0">
                <a:solidFill>
                  <a:srgbClr val="FFFFFF"/>
                </a:solidFill>
                <a:latin typeface="Times New Roman"/>
                <a:cs typeface="Times New Roman"/>
              </a:rPr>
              <a:t>an 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employee </a:t>
            </a:r>
            <a:r>
              <a:rPr sz="2000" spc="80" dirty="0">
                <a:solidFill>
                  <a:srgbClr val="FFFFFF"/>
                </a:solidFill>
                <a:latin typeface="Times New Roman"/>
                <a:cs typeface="Times New Roman"/>
              </a:rPr>
              <a:t>benefit 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plan. 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000" spc="90" dirty="0">
                <a:solidFill>
                  <a:srgbClr val="FFFFFF"/>
                </a:solidFill>
                <a:latin typeface="Times New Roman"/>
                <a:cs typeface="Times New Roman"/>
              </a:rPr>
              <a:t>scheme 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provides employees </a:t>
            </a:r>
            <a:r>
              <a:rPr sz="20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000" spc="80" dirty="0">
                <a:solidFill>
                  <a:srgbClr val="FFFFFF"/>
                </a:solidFill>
                <a:latin typeface="Times New Roman"/>
                <a:cs typeface="Times New Roman"/>
              </a:rPr>
              <a:t>ownership 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stocks </a:t>
            </a:r>
            <a:r>
              <a:rPr sz="2000" spc="85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0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company. 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is  </a:t>
            </a:r>
            <a:r>
              <a:rPr sz="2000" spc="100" dirty="0">
                <a:solidFill>
                  <a:srgbClr val="FFFFFF"/>
                </a:solidFill>
                <a:latin typeface="Times New Roman"/>
                <a:cs typeface="Times New Roman"/>
              </a:rPr>
              <a:t>one</a:t>
            </a:r>
            <a:r>
              <a:rPr sz="20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5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0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profit</a:t>
            </a:r>
            <a:r>
              <a:rPr sz="20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sharing</a:t>
            </a:r>
            <a:r>
              <a:rPr sz="2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60" dirty="0">
                <a:solidFill>
                  <a:srgbClr val="FFFFFF"/>
                </a:solidFill>
                <a:latin typeface="Times New Roman"/>
                <a:cs typeface="Times New Roman"/>
              </a:rPr>
              <a:t>plans.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Employers</a:t>
            </a:r>
            <a:r>
              <a:rPr sz="20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0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80" dirty="0">
                <a:solidFill>
                  <a:srgbClr val="FFFFFF"/>
                </a:solidFill>
                <a:latin typeface="Times New Roman"/>
                <a:cs typeface="Times New Roman"/>
              </a:rPr>
              <a:t>benefit</a:t>
            </a:r>
            <a:r>
              <a:rPr sz="20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0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use</a:t>
            </a:r>
            <a:r>
              <a:rPr sz="20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0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0" dirty="0">
                <a:solidFill>
                  <a:srgbClr val="FFFFFF"/>
                </a:solidFill>
                <a:latin typeface="Times New Roman"/>
                <a:cs typeface="Times New Roman"/>
              </a:rPr>
              <a:t>ESOPs  </a:t>
            </a:r>
            <a:r>
              <a:rPr sz="2000" spc="50" dirty="0">
                <a:solidFill>
                  <a:srgbClr val="FFFFFF"/>
                </a:solidFill>
                <a:latin typeface="Times New Roman"/>
                <a:cs typeface="Times New Roman"/>
              </a:rPr>
              <a:t>as 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a tool </a:t>
            </a:r>
            <a:r>
              <a:rPr sz="2000" spc="105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000" spc="65" dirty="0">
                <a:solidFill>
                  <a:srgbClr val="FFFFFF"/>
                </a:solidFill>
                <a:latin typeface="Times New Roman"/>
                <a:cs typeface="Times New Roman"/>
              </a:rPr>
              <a:t>fetch 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loans </a:t>
            </a:r>
            <a:r>
              <a:rPr sz="2000" spc="75" dirty="0">
                <a:solidFill>
                  <a:srgbClr val="FFFFFF"/>
                </a:solidFill>
                <a:latin typeface="Times New Roman"/>
                <a:cs typeface="Times New Roman"/>
              </a:rPr>
              <a:t>from 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financial </a:t>
            </a:r>
            <a:r>
              <a:rPr sz="2000" spc="80" dirty="0">
                <a:solidFill>
                  <a:srgbClr val="FFFFFF"/>
                </a:solidFill>
                <a:latin typeface="Times New Roman"/>
                <a:cs typeface="Times New Roman"/>
              </a:rPr>
              <a:t>institute. 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000" spc="45" dirty="0">
                <a:solidFill>
                  <a:srgbClr val="FFFFFF"/>
                </a:solidFill>
                <a:latin typeface="Times New Roman"/>
                <a:cs typeface="Times New Roman"/>
              </a:rPr>
              <a:t>also 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provides </a:t>
            </a:r>
            <a:r>
              <a:rPr sz="2000" spc="4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000" spc="55" dirty="0">
                <a:solidFill>
                  <a:srgbClr val="FFFFFF"/>
                </a:solidFill>
                <a:latin typeface="Times New Roman"/>
                <a:cs typeface="Times New Roman"/>
              </a:rPr>
              <a:t>tax  </a:t>
            </a:r>
            <a:r>
              <a:rPr sz="2000" spc="70" dirty="0">
                <a:solidFill>
                  <a:srgbClr val="FFFFFF"/>
                </a:solidFill>
                <a:latin typeface="Times New Roman"/>
                <a:cs typeface="Times New Roman"/>
              </a:rPr>
              <a:t>benefits</a:t>
            </a:r>
            <a:r>
              <a:rPr sz="20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05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0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12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0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50" dirty="0">
                <a:solidFill>
                  <a:srgbClr val="FFFFFF"/>
                </a:solidFill>
                <a:latin typeface="Times New Roman"/>
                <a:cs typeface="Times New Roman"/>
              </a:rPr>
              <a:t>employers.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13631"/>
            <a:ext cx="7195184" cy="101726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65430" indent="-253365">
              <a:lnSpc>
                <a:spcPct val="100000"/>
              </a:lnSpc>
              <a:spcBef>
                <a:spcPts val="785"/>
              </a:spcBef>
              <a:buClr>
                <a:srgbClr val="0AD0D9"/>
              </a:buClr>
              <a:buSzPct val="91071"/>
              <a:buFont typeface="Wingdings"/>
              <a:buChar char=""/>
              <a:tabLst>
                <a:tab pos="266065" algn="l"/>
              </a:tabLst>
            </a:pPr>
            <a:r>
              <a:rPr sz="2800" spc="80" dirty="0">
                <a:latin typeface="Times New Roman"/>
                <a:cs typeface="Times New Roman"/>
              </a:rPr>
              <a:t>Recent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140" dirty="0">
                <a:latin typeface="Times New Roman"/>
                <a:cs typeface="Times New Roman"/>
              </a:rPr>
              <a:t>trends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Times New Roman"/>
                <a:cs typeface="Times New Roman"/>
              </a:rPr>
              <a:t>in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Compensation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640"/>
              </a:spcBef>
            </a:pP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Advantages 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600" spc="-1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20" dirty="0">
                <a:solidFill>
                  <a:srgbClr val="FFFFFF"/>
                </a:solidFill>
                <a:latin typeface="Times New Roman"/>
                <a:cs typeface="Times New Roman"/>
              </a:rPr>
              <a:t>ESOP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197354" y="2382138"/>
            <a:ext cx="2632075" cy="13423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43635">
              <a:lnSpc>
                <a:spcPct val="120000"/>
              </a:lnSpc>
              <a:spcBef>
                <a:spcPts val="100"/>
              </a:spcBef>
            </a:pP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Ow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er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ship  </a:t>
            </a:r>
            <a:r>
              <a:rPr sz="2400" spc="-160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ax</a:t>
            </a:r>
            <a:r>
              <a:rPr sz="2400" spc="60" dirty="0">
                <a:solidFill>
                  <a:srgbClr val="FFFFFF"/>
                </a:solidFill>
                <a:latin typeface="Times New Roman"/>
                <a:cs typeface="Times New Roman"/>
              </a:rPr>
              <a:t>-</a:t>
            </a:r>
            <a:r>
              <a:rPr sz="2400" spc="-130" dirty="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eba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Retirement</a:t>
            </a:r>
            <a:r>
              <a:rPr sz="24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benefits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13631"/>
            <a:ext cx="7195184" cy="101726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65430" indent="-253365">
              <a:lnSpc>
                <a:spcPct val="100000"/>
              </a:lnSpc>
              <a:spcBef>
                <a:spcPts val="785"/>
              </a:spcBef>
              <a:buClr>
                <a:srgbClr val="0AD0D9"/>
              </a:buClr>
              <a:buSzPct val="91071"/>
              <a:buFont typeface="Wingdings"/>
              <a:buChar char=""/>
              <a:tabLst>
                <a:tab pos="266065" algn="l"/>
              </a:tabLst>
            </a:pPr>
            <a:r>
              <a:rPr sz="2800" spc="80" dirty="0">
                <a:latin typeface="Times New Roman"/>
                <a:cs typeface="Times New Roman"/>
              </a:rPr>
              <a:t>Recent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140" dirty="0">
                <a:latin typeface="Times New Roman"/>
                <a:cs typeface="Times New Roman"/>
              </a:rPr>
              <a:t>trends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Times New Roman"/>
                <a:cs typeface="Times New Roman"/>
              </a:rPr>
              <a:t>in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Compensation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640"/>
              </a:spcBef>
            </a:pPr>
            <a:r>
              <a:rPr sz="2600" spc="60" dirty="0">
                <a:solidFill>
                  <a:srgbClr val="009DD9"/>
                </a:solidFill>
                <a:latin typeface="Times New Roman"/>
                <a:cs typeface="Times New Roman"/>
              </a:rPr>
              <a:t>Advantages </a:t>
            </a:r>
            <a:r>
              <a:rPr sz="2600" spc="20" dirty="0">
                <a:solidFill>
                  <a:srgbClr val="009DD9"/>
                </a:solidFill>
                <a:latin typeface="Times New Roman"/>
                <a:cs typeface="Times New Roman"/>
              </a:rPr>
              <a:t>of</a:t>
            </a:r>
            <a:r>
              <a:rPr sz="2600" spc="-160" dirty="0">
                <a:solidFill>
                  <a:srgbClr val="009DD9"/>
                </a:solidFill>
                <a:latin typeface="Times New Roman"/>
                <a:cs typeface="Times New Roman"/>
              </a:rPr>
              <a:t> </a:t>
            </a:r>
            <a:r>
              <a:rPr sz="2600" spc="20" dirty="0">
                <a:solidFill>
                  <a:srgbClr val="009DD9"/>
                </a:solidFill>
                <a:latin typeface="Times New Roman"/>
                <a:cs typeface="Times New Roman"/>
              </a:rPr>
              <a:t>ESOP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90600" y="2743200"/>
            <a:ext cx="6858000" cy="3381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13631"/>
            <a:ext cx="7195184" cy="1017269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65430" indent="-253365">
              <a:lnSpc>
                <a:spcPct val="100000"/>
              </a:lnSpc>
              <a:spcBef>
                <a:spcPts val="785"/>
              </a:spcBef>
              <a:buClr>
                <a:srgbClr val="0AD0D9"/>
              </a:buClr>
              <a:buSzPct val="91071"/>
              <a:buFont typeface="Wingdings"/>
              <a:buChar char=""/>
              <a:tabLst>
                <a:tab pos="266065" algn="l"/>
              </a:tabLst>
            </a:pPr>
            <a:r>
              <a:rPr sz="2800" spc="80" dirty="0">
                <a:latin typeface="Times New Roman"/>
                <a:cs typeface="Times New Roman"/>
              </a:rPr>
              <a:t>Recent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140" dirty="0">
                <a:latin typeface="Times New Roman"/>
                <a:cs typeface="Times New Roman"/>
              </a:rPr>
              <a:t>trends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Times New Roman"/>
                <a:cs typeface="Times New Roman"/>
              </a:rPr>
              <a:t>in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Compensation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Management</a:t>
            </a:r>
            <a:endParaRPr sz="2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640"/>
              </a:spcBef>
            </a:pP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Long Term 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2600" spc="-3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Plan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0700" y="1391157"/>
            <a:ext cx="564578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800" b="1" spc="140" dirty="0">
                <a:latin typeface="Times New Roman"/>
                <a:cs typeface="Times New Roman"/>
              </a:rPr>
              <a:t>Executive</a:t>
            </a:r>
            <a:r>
              <a:rPr sz="3800" b="1" spc="-235" dirty="0">
                <a:latin typeface="Times New Roman"/>
                <a:cs typeface="Times New Roman"/>
              </a:rPr>
              <a:t> </a:t>
            </a:r>
            <a:r>
              <a:rPr sz="3800" b="1" spc="240" dirty="0">
                <a:latin typeface="Times New Roman"/>
                <a:cs typeface="Times New Roman"/>
              </a:rPr>
              <a:t>Compensation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0700" y="2020646"/>
            <a:ext cx="7778115" cy="3989704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415"/>
              </a:spcBef>
            </a:pP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Executive</a:t>
            </a:r>
            <a:r>
              <a:rPr sz="2600" spc="-1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2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2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6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55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6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issue</a:t>
            </a:r>
            <a:r>
              <a:rPr sz="26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7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600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all</a:t>
            </a:r>
            <a:r>
              <a:rPr sz="26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companies  </a:t>
            </a:r>
            <a:r>
              <a:rPr sz="2600" spc="135" dirty="0">
                <a:solidFill>
                  <a:srgbClr val="FFFFFF"/>
                </a:solidFill>
                <a:latin typeface="Times New Roman"/>
                <a:cs typeface="Times New Roman"/>
              </a:rPr>
              <a:t>spend 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considerable 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time 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studying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--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especially </a:t>
            </a: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public 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companies </a:t>
            </a:r>
            <a:r>
              <a:rPr sz="2600" spc="17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have 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600" spc="60" dirty="0">
                <a:solidFill>
                  <a:srgbClr val="FFFFFF"/>
                </a:solidFill>
                <a:latin typeface="Times New Roman"/>
                <a:cs typeface="Times New Roman"/>
              </a:rPr>
              <a:t>publicly disclose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 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details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spc="-10" dirty="0">
                <a:solidFill>
                  <a:srgbClr val="FFFFFF"/>
                </a:solidFill>
                <a:latin typeface="Times New Roman"/>
                <a:cs typeface="Times New Roman"/>
              </a:rPr>
              <a:t>five </a:t>
            </a:r>
            <a:r>
              <a:rPr sz="2600" spc="105" dirty="0">
                <a:solidFill>
                  <a:srgbClr val="FFFFFF"/>
                </a:solidFill>
                <a:latin typeface="Times New Roman"/>
                <a:cs typeface="Times New Roman"/>
              </a:rPr>
              <a:t>highest-paid  </a:t>
            </a:r>
            <a:r>
              <a:rPr sz="2600" spc="70" dirty="0">
                <a:solidFill>
                  <a:srgbClr val="FFFFFF"/>
                </a:solidFill>
                <a:latin typeface="Times New Roman"/>
                <a:cs typeface="Times New Roman"/>
              </a:rPr>
              <a:t>employees 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company. Many </a:t>
            </a: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public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companies  </a:t>
            </a:r>
            <a:r>
              <a:rPr sz="2600" spc="55" dirty="0">
                <a:solidFill>
                  <a:srgbClr val="FFFFFF"/>
                </a:solidFill>
                <a:latin typeface="Times New Roman"/>
                <a:cs typeface="Times New Roman"/>
              </a:rPr>
              <a:t>have</a:t>
            </a:r>
            <a:r>
              <a:rPr sz="2600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been</a:t>
            </a:r>
            <a:r>
              <a:rPr sz="26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75" dirty="0">
                <a:solidFill>
                  <a:srgbClr val="FFFFFF"/>
                </a:solidFill>
                <a:latin typeface="Times New Roman"/>
                <a:cs typeface="Times New Roman"/>
              </a:rPr>
              <a:t>criticized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40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6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6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media,</a:t>
            </a:r>
            <a:r>
              <a:rPr sz="26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by</a:t>
            </a:r>
            <a:r>
              <a:rPr sz="26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05" dirty="0">
                <a:solidFill>
                  <a:srgbClr val="FFFFFF"/>
                </a:solidFill>
                <a:latin typeface="Times New Roman"/>
                <a:cs typeface="Times New Roman"/>
              </a:rPr>
              <a:t>shareholders</a:t>
            </a:r>
            <a:r>
              <a:rPr sz="26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and  </a:t>
            </a:r>
            <a:r>
              <a:rPr sz="2600" spc="35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spc="105" dirty="0">
                <a:solidFill>
                  <a:srgbClr val="FFFFFF"/>
                </a:solidFill>
                <a:latin typeface="Times New Roman"/>
                <a:cs typeface="Times New Roman"/>
              </a:rPr>
              <a:t>government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creating 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 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plans  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with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large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rewards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for </a:t>
            </a:r>
            <a:r>
              <a:rPr sz="2600" spc="45" dirty="0">
                <a:solidFill>
                  <a:srgbClr val="FFFFFF"/>
                </a:solidFill>
                <a:latin typeface="Times New Roman"/>
                <a:cs typeface="Times New Roman"/>
              </a:rPr>
              <a:t>executives.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  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function has 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strike </a:t>
            </a:r>
            <a:r>
              <a:rPr sz="2600" spc="95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balance </a:t>
            </a:r>
            <a:r>
              <a:rPr sz="2600" spc="110" dirty="0">
                <a:solidFill>
                  <a:srgbClr val="FFFFFF"/>
                </a:solidFill>
                <a:latin typeface="Times New Roman"/>
                <a:cs typeface="Times New Roman"/>
              </a:rPr>
              <a:t>between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designing 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executive </a:t>
            </a:r>
            <a:r>
              <a:rPr sz="26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 </a:t>
            </a:r>
            <a:r>
              <a:rPr sz="2600" spc="100" dirty="0">
                <a:solidFill>
                  <a:srgbClr val="FFFFFF"/>
                </a:solidFill>
                <a:latin typeface="Times New Roman"/>
                <a:cs typeface="Times New Roman"/>
              </a:rPr>
              <a:t>plans </a:t>
            </a:r>
            <a:r>
              <a:rPr sz="2600" spc="170" dirty="0">
                <a:solidFill>
                  <a:srgbClr val="FFFFFF"/>
                </a:solidFill>
                <a:latin typeface="Times New Roman"/>
                <a:cs typeface="Times New Roman"/>
              </a:rPr>
              <a:t>that </a:t>
            </a:r>
            <a:r>
              <a:rPr sz="2600" spc="125" dirty="0">
                <a:solidFill>
                  <a:srgbClr val="FFFFFF"/>
                </a:solidFill>
                <a:latin typeface="Times New Roman"/>
                <a:cs typeface="Times New Roman"/>
              </a:rPr>
              <a:t>attract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600" spc="114" dirty="0">
                <a:solidFill>
                  <a:srgbClr val="FFFFFF"/>
                </a:solidFill>
                <a:latin typeface="Times New Roman"/>
                <a:cs typeface="Times New Roman"/>
              </a:rPr>
              <a:t>retain  </a:t>
            </a:r>
            <a:r>
              <a:rPr sz="2600" spc="140" dirty="0">
                <a:solidFill>
                  <a:srgbClr val="FFFFFF"/>
                </a:solidFill>
                <a:latin typeface="Times New Roman"/>
                <a:cs typeface="Times New Roman"/>
              </a:rPr>
              <a:t>top</a:t>
            </a:r>
            <a:r>
              <a:rPr sz="2600" spc="-1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50" dirty="0">
                <a:solidFill>
                  <a:srgbClr val="FFFFFF"/>
                </a:solidFill>
                <a:latin typeface="Times New Roman"/>
                <a:cs typeface="Times New Roman"/>
              </a:rPr>
              <a:t>executives</a:t>
            </a:r>
            <a:r>
              <a:rPr sz="2600" spc="-1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6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70" dirty="0">
                <a:solidFill>
                  <a:srgbClr val="FFFFFF"/>
                </a:solidFill>
                <a:latin typeface="Times New Roman"/>
                <a:cs typeface="Times New Roman"/>
              </a:rPr>
              <a:t>that</a:t>
            </a:r>
            <a:r>
              <a:rPr sz="26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90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6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85" dirty="0">
                <a:solidFill>
                  <a:srgbClr val="FFFFFF"/>
                </a:solidFill>
                <a:latin typeface="Times New Roman"/>
                <a:cs typeface="Times New Roman"/>
              </a:rPr>
              <a:t>acceptable</a:t>
            </a:r>
            <a:r>
              <a:rPr sz="26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3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600" spc="-1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6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spc="80" dirty="0">
                <a:solidFill>
                  <a:srgbClr val="FFFFFF"/>
                </a:solidFill>
                <a:latin typeface="Times New Roman"/>
                <a:cs typeface="Times New Roman"/>
              </a:rPr>
              <a:t>public.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1868398"/>
            <a:ext cx="7997190" cy="4108450"/>
          </a:xfrm>
          <a:prstGeom prst="rect">
            <a:avLst/>
          </a:prstGeom>
        </p:spPr>
        <p:txBody>
          <a:bodyPr vert="horz" wrap="square" lIns="0" tIns="527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sz="2600" spc="55" dirty="0">
                <a:solidFill>
                  <a:srgbClr val="20B1C8"/>
                </a:solidFill>
                <a:latin typeface="Times New Roman"/>
                <a:cs typeface="Times New Roman"/>
              </a:rPr>
              <a:t>Recognizing </a:t>
            </a:r>
            <a:r>
              <a:rPr sz="2600" spc="160" dirty="0">
                <a:solidFill>
                  <a:srgbClr val="20B1C8"/>
                </a:solidFill>
                <a:latin typeface="Times New Roman"/>
                <a:cs typeface="Times New Roman"/>
              </a:rPr>
              <a:t>and </a:t>
            </a:r>
            <a:r>
              <a:rPr sz="2600" spc="60" dirty="0">
                <a:solidFill>
                  <a:srgbClr val="20B1C8"/>
                </a:solidFill>
                <a:latin typeface="Times New Roman"/>
                <a:cs typeface="Times New Roman"/>
              </a:rPr>
              <a:t>Rewarding</a:t>
            </a:r>
            <a:r>
              <a:rPr sz="2600" spc="-300" dirty="0">
                <a:solidFill>
                  <a:srgbClr val="20B1C8"/>
                </a:solidFill>
                <a:latin typeface="Times New Roman"/>
                <a:cs typeface="Times New Roman"/>
              </a:rPr>
              <a:t> </a:t>
            </a:r>
            <a:r>
              <a:rPr sz="2600" spc="50" dirty="0">
                <a:solidFill>
                  <a:srgbClr val="20B1C8"/>
                </a:solidFill>
                <a:latin typeface="Times New Roman"/>
                <a:cs typeface="Times New Roman"/>
              </a:rPr>
              <a:t>Employees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90000"/>
              </a:lnSpc>
              <a:spcBef>
                <a:spcPts val="625"/>
              </a:spcBef>
            </a:pPr>
            <a:r>
              <a:rPr sz="2450" spc="-625" dirty="0">
                <a:solidFill>
                  <a:srgbClr val="0AD0D9"/>
                </a:solidFill>
                <a:latin typeface="Arial"/>
                <a:cs typeface="Arial"/>
              </a:rPr>
              <a:t> </a:t>
            </a:r>
            <a:r>
              <a:rPr sz="2600" spc="40" dirty="0">
                <a:latin typeface="Times New Roman"/>
                <a:cs typeface="Times New Roman"/>
              </a:rPr>
              <a:t>HR </a:t>
            </a:r>
            <a:r>
              <a:rPr sz="2600" spc="70" dirty="0">
                <a:latin typeface="Times New Roman"/>
                <a:cs typeface="Times New Roman"/>
              </a:rPr>
              <a:t>professionals </a:t>
            </a:r>
            <a:r>
              <a:rPr sz="2600" spc="90" dirty="0">
                <a:latin typeface="Times New Roman"/>
                <a:cs typeface="Times New Roman"/>
              </a:rPr>
              <a:t>design </a:t>
            </a:r>
            <a:r>
              <a:rPr sz="2600" spc="100" dirty="0">
                <a:latin typeface="Times New Roman"/>
                <a:cs typeface="Times New Roman"/>
              </a:rPr>
              <a:t>programs </a:t>
            </a:r>
            <a:r>
              <a:rPr sz="2600" spc="130" dirty="0">
                <a:latin typeface="Times New Roman"/>
                <a:cs typeface="Times New Roman"/>
              </a:rPr>
              <a:t>to </a:t>
            </a:r>
            <a:r>
              <a:rPr sz="2600" spc="35" dirty="0">
                <a:latin typeface="Times New Roman"/>
                <a:cs typeface="Times New Roman"/>
              </a:rPr>
              <a:t>successfully  </a:t>
            </a:r>
            <a:r>
              <a:rPr sz="2600" spc="95" dirty="0">
                <a:latin typeface="Times New Roman"/>
                <a:cs typeface="Times New Roman"/>
              </a:rPr>
              <a:t>motivate </a:t>
            </a:r>
            <a:r>
              <a:rPr sz="2600" spc="70" dirty="0">
                <a:latin typeface="Times New Roman"/>
                <a:cs typeface="Times New Roman"/>
              </a:rPr>
              <a:t>employees </a:t>
            </a:r>
            <a:r>
              <a:rPr sz="2600" spc="130" dirty="0">
                <a:latin typeface="Times New Roman"/>
                <a:cs typeface="Times New Roman"/>
              </a:rPr>
              <a:t>to </a:t>
            </a:r>
            <a:r>
              <a:rPr sz="2600" spc="105" dirty="0">
                <a:latin typeface="Times New Roman"/>
                <a:cs typeface="Times New Roman"/>
              </a:rPr>
              <a:t>perform </a:t>
            </a:r>
            <a:r>
              <a:rPr sz="2600" spc="145" dirty="0">
                <a:latin typeface="Times New Roman"/>
                <a:cs typeface="Times New Roman"/>
              </a:rPr>
              <a:t>at </a:t>
            </a:r>
            <a:r>
              <a:rPr sz="2600" spc="125" dirty="0">
                <a:latin typeface="Times New Roman"/>
                <a:cs typeface="Times New Roman"/>
              </a:rPr>
              <a:t>their </a:t>
            </a:r>
            <a:r>
              <a:rPr sz="2600" spc="114" dirty="0">
                <a:latin typeface="Times New Roman"/>
                <a:cs typeface="Times New Roman"/>
              </a:rPr>
              <a:t>best </a:t>
            </a:r>
            <a:r>
              <a:rPr sz="2600" spc="160" dirty="0">
                <a:latin typeface="Times New Roman"/>
                <a:cs typeface="Times New Roman"/>
              </a:rPr>
              <a:t>and </a:t>
            </a:r>
            <a:r>
              <a:rPr sz="2600" spc="165" dirty="0">
                <a:latin typeface="Times New Roman"/>
                <a:cs typeface="Times New Roman"/>
              </a:rPr>
              <a:t>that  </a:t>
            </a:r>
            <a:r>
              <a:rPr sz="2600" spc="75" dirty="0">
                <a:latin typeface="Times New Roman"/>
                <a:cs typeface="Times New Roman"/>
              </a:rPr>
              <a:t>recognize </a:t>
            </a:r>
            <a:r>
              <a:rPr sz="2600" spc="160" dirty="0">
                <a:latin typeface="Times New Roman"/>
                <a:cs typeface="Times New Roman"/>
              </a:rPr>
              <a:t>and </a:t>
            </a:r>
            <a:r>
              <a:rPr sz="2600" spc="90" dirty="0">
                <a:latin typeface="Times New Roman"/>
                <a:cs typeface="Times New Roman"/>
              </a:rPr>
              <a:t>reward </a:t>
            </a:r>
            <a:r>
              <a:rPr sz="2600" spc="70" dirty="0">
                <a:latin typeface="Times New Roman"/>
                <a:cs typeface="Times New Roman"/>
              </a:rPr>
              <a:t>employees </a:t>
            </a:r>
            <a:r>
              <a:rPr sz="2600" spc="50" dirty="0">
                <a:latin typeface="Times New Roman"/>
                <a:cs typeface="Times New Roman"/>
              </a:rPr>
              <a:t>for </a:t>
            </a:r>
            <a:r>
              <a:rPr sz="2600" spc="120" dirty="0">
                <a:latin typeface="Times New Roman"/>
                <a:cs typeface="Times New Roman"/>
              </a:rPr>
              <a:t>their  </a:t>
            </a:r>
            <a:r>
              <a:rPr sz="2600" spc="114" dirty="0">
                <a:latin typeface="Times New Roman"/>
                <a:cs typeface="Times New Roman"/>
              </a:rPr>
              <a:t>contributions </a:t>
            </a:r>
            <a:r>
              <a:rPr sz="2600" spc="110" dirty="0">
                <a:latin typeface="Times New Roman"/>
                <a:cs typeface="Times New Roman"/>
              </a:rPr>
              <a:t>in </a:t>
            </a:r>
            <a:r>
              <a:rPr sz="2600" spc="95" dirty="0">
                <a:latin typeface="Times New Roman"/>
                <a:cs typeface="Times New Roman"/>
              </a:rPr>
              <a:t>a </a:t>
            </a:r>
            <a:r>
              <a:rPr sz="2600" dirty="0">
                <a:latin typeface="Times New Roman"/>
                <a:cs typeface="Times New Roman"/>
              </a:rPr>
              <a:t>way </a:t>
            </a:r>
            <a:r>
              <a:rPr sz="2600" spc="125" dirty="0">
                <a:latin typeface="Times New Roman"/>
                <a:cs typeface="Times New Roman"/>
              </a:rPr>
              <a:t>that's </a:t>
            </a:r>
            <a:r>
              <a:rPr sz="2600" spc="60" dirty="0">
                <a:latin typeface="Times New Roman"/>
                <a:cs typeface="Times New Roman"/>
              </a:rPr>
              <a:t>affordable </a:t>
            </a:r>
            <a:r>
              <a:rPr sz="2600" spc="130" dirty="0">
                <a:latin typeface="Times New Roman"/>
                <a:cs typeface="Times New Roman"/>
              </a:rPr>
              <a:t>to </a:t>
            </a:r>
            <a:r>
              <a:rPr sz="2600" spc="160" dirty="0">
                <a:latin typeface="Times New Roman"/>
                <a:cs typeface="Times New Roman"/>
              </a:rPr>
              <a:t>the  </a:t>
            </a:r>
            <a:r>
              <a:rPr sz="2600" spc="55" dirty="0">
                <a:latin typeface="Times New Roman"/>
                <a:cs typeface="Times New Roman"/>
              </a:rPr>
              <a:t>company.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However,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ultimately,</a:t>
            </a:r>
            <a:r>
              <a:rPr sz="2600" spc="-50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it's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the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supervisors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and  </a:t>
            </a:r>
            <a:r>
              <a:rPr sz="2600" spc="100" dirty="0">
                <a:latin typeface="Times New Roman"/>
                <a:cs typeface="Times New Roman"/>
              </a:rPr>
              <a:t>managers </a:t>
            </a:r>
            <a:r>
              <a:rPr sz="2600" spc="110" dirty="0">
                <a:latin typeface="Times New Roman"/>
                <a:cs typeface="Times New Roman"/>
              </a:rPr>
              <a:t>in </a:t>
            </a:r>
            <a:r>
              <a:rPr sz="2600" spc="95" dirty="0">
                <a:latin typeface="Times New Roman"/>
                <a:cs typeface="Times New Roman"/>
              </a:rPr>
              <a:t>a </a:t>
            </a:r>
            <a:r>
              <a:rPr sz="2600" spc="100" dirty="0">
                <a:latin typeface="Times New Roman"/>
                <a:cs typeface="Times New Roman"/>
              </a:rPr>
              <a:t>company </a:t>
            </a:r>
            <a:r>
              <a:rPr sz="2600" spc="105" dirty="0">
                <a:latin typeface="Times New Roman"/>
                <a:cs typeface="Times New Roman"/>
              </a:rPr>
              <a:t>who </a:t>
            </a:r>
            <a:r>
              <a:rPr sz="2600" spc="75" dirty="0">
                <a:latin typeface="Times New Roman"/>
                <a:cs typeface="Times New Roman"/>
              </a:rPr>
              <a:t>recognize </a:t>
            </a:r>
            <a:r>
              <a:rPr sz="2600" spc="160" dirty="0">
                <a:latin typeface="Times New Roman"/>
                <a:cs typeface="Times New Roman"/>
              </a:rPr>
              <a:t>and </a:t>
            </a:r>
            <a:r>
              <a:rPr sz="2600" spc="90" dirty="0">
                <a:latin typeface="Times New Roman"/>
                <a:cs typeface="Times New Roman"/>
              </a:rPr>
              <a:t>reward  </a:t>
            </a:r>
            <a:r>
              <a:rPr sz="2600" spc="65" dirty="0">
                <a:latin typeface="Times New Roman"/>
                <a:cs typeface="Times New Roman"/>
              </a:rPr>
              <a:t>employees, </a:t>
            </a:r>
            <a:r>
              <a:rPr sz="2600" spc="160" dirty="0">
                <a:latin typeface="Times New Roman"/>
                <a:cs typeface="Times New Roman"/>
              </a:rPr>
              <a:t>and </a:t>
            </a:r>
            <a:r>
              <a:rPr sz="2600" spc="120" dirty="0">
                <a:latin typeface="Times New Roman"/>
                <a:cs typeface="Times New Roman"/>
              </a:rPr>
              <a:t>compensation </a:t>
            </a:r>
            <a:r>
              <a:rPr sz="2600" spc="40" dirty="0">
                <a:latin typeface="Times New Roman"/>
                <a:cs typeface="Times New Roman"/>
              </a:rPr>
              <a:t>staff </a:t>
            </a:r>
            <a:r>
              <a:rPr sz="2600" spc="160" dirty="0">
                <a:latin typeface="Times New Roman"/>
                <a:cs typeface="Times New Roman"/>
              </a:rPr>
              <a:t>must </a:t>
            </a:r>
            <a:r>
              <a:rPr sz="2600" spc="120" dirty="0">
                <a:latin typeface="Times New Roman"/>
                <a:cs typeface="Times New Roman"/>
              </a:rPr>
              <a:t>train </a:t>
            </a:r>
            <a:r>
              <a:rPr sz="2600" spc="160" dirty="0">
                <a:latin typeface="Times New Roman"/>
                <a:cs typeface="Times New Roman"/>
              </a:rPr>
              <a:t>and  </a:t>
            </a:r>
            <a:r>
              <a:rPr sz="2600" spc="120" dirty="0">
                <a:latin typeface="Times New Roman"/>
                <a:cs typeface="Times New Roman"/>
              </a:rPr>
              <a:t>educate </a:t>
            </a:r>
            <a:r>
              <a:rPr sz="2600" spc="100" dirty="0">
                <a:latin typeface="Times New Roman"/>
                <a:cs typeface="Times New Roman"/>
              </a:rPr>
              <a:t>managers </a:t>
            </a:r>
            <a:r>
              <a:rPr sz="2600" spc="160" dirty="0">
                <a:latin typeface="Times New Roman"/>
                <a:cs typeface="Times New Roman"/>
              </a:rPr>
              <a:t>on </a:t>
            </a:r>
            <a:r>
              <a:rPr sz="2600" spc="95" dirty="0">
                <a:latin typeface="Times New Roman"/>
                <a:cs typeface="Times New Roman"/>
              </a:rPr>
              <a:t>how </a:t>
            </a:r>
            <a:r>
              <a:rPr sz="2600" spc="130" dirty="0">
                <a:latin typeface="Times New Roman"/>
                <a:cs typeface="Times New Roman"/>
              </a:rPr>
              <a:t>to </a:t>
            </a:r>
            <a:r>
              <a:rPr sz="2600" spc="100" dirty="0">
                <a:latin typeface="Times New Roman"/>
                <a:cs typeface="Times New Roman"/>
              </a:rPr>
              <a:t>use </a:t>
            </a:r>
            <a:r>
              <a:rPr sz="2600" spc="80" dirty="0">
                <a:latin typeface="Times New Roman"/>
                <a:cs typeface="Times New Roman"/>
              </a:rPr>
              <a:t>rewards </a:t>
            </a:r>
            <a:r>
              <a:rPr sz="2600" spc="160" dirty="0">
                <a:latin typeface="Times New Roman"/>
                <a:cs typeface="Times New Roman"/>
              </a:rPr>
              <a:t>and  </a:t>
            </a:r>
            <a:r>
              <a:rPr sz="2600" spc="95" dirty="0">
                <a:latin typeface="Times New Roman"/>
                <a:cs typeface="Times New Roman"/>
              </a:rPr>
              <a:t>recognition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35" dirty="0">
                <a:latin typeface="Times New Roman"/>
                <a:cs typeface="Times New Roman"/>
              </a:rPr>
              <a:t>to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make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employees</a:t>
            </a:r>
            <a:r>
              <a:rPr sz="2600" spc="-95" dirty="0">
                <a:latin typeface="Times New Roman"/>
                <a:cs typeface="Times New Roman"/>
              </a:rPr>
              <a:t> </a:t>
            </a:r>
            <a:r>
              <a:rPr sz="2600" spc="25" dirty="0">
                <a:latin typeface="Times New Roman"/>
                <a:cs typeface="Times New Roman"/>
              </a:rPr>
              <a:t>feel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appreciated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by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the  </a:t>
            </a:r>
            <a:r>
              <a:rPr sz="2600" spc="100" dirty="0">
                <a:latin typeface="Times New Roman"/>
                <a:cs typeface="Times New Roman"/>
              </a:rPr>
              <a:t>company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and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happy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in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spc="125" dirty="0">
                <a:latin typeface="Times New Roman"/>
                <a:cs typeface="Times New Roman"/>
              </a:rPr>
              <a:t>their</a:t>
            </a:r>
            <a:r>
              <a:rPr sz="2600" spc="-10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jobs.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1868398"/>
            <a:ext cx="8062595" cy="414782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25"/>
              </a:spcBef>
            </a:pPr>
            <a:r>
              <a:rPr sz="2600" spc="70" dirty="0">
                <a:solidFill>
                  <a:srgbClr val="20B1C8"/>
                </a:solidFill>
                <a:latin typeface="Times New Roman"/>
                <a:cs typeface="Times New Roman"/>
              </a:rPr>
              <a:t>External</a:t>
            </a:r>
            <a:r>
              <a:rPr sz="2600" spc="-40" dirty="0">
                <a:solidFill>
                  <a:srgbClr val="20B1C8"/>
                </a:solidFill>
                <a:latin typeface="Times New Roman"/>
                <a:cs typeface="Times New Roman"/>
              </a:rPr>
              <a:t> </a:t>
            </a:r>
            <a:r>
              <a:rPr sz="2600" spc="85" dirty="0">
                <a:solidFill>
                  <a:srgbClr val="20B1C8"/>
                </a:solidFill>
                <a:latin typeface="Times New Roman"/>
                <a:cs typeface="Times New Roman"/>
              </a:rPr>
              <a:t>Competitiveness</a:t>
            </a:r>
            <a:endParaRPr sz="26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25"/>
              </a:spcBef>
            </a:pPr>
            <a:r>
              <a:rPr sz="2450" spc="-625" dirty="0">
                <a:solidFill>
                  <a:srgbClr val="0AD0D9"/>
                </a:solidFill>
                <a:latin typeface="Arial"/>
                <a:cs typeface="Arial"/>
              </a:rPr>
              <a:t></a:t>
            </a:r>
            <a:r>
              <a:rPr sz="2450" spc="-615" dirty="0">
                <a:solidFill>
                  <a:srgbClr val="0AD0D9"/>
                </a:solidFill>
                <a:latin typeface="Arial"/>
                <a:cs typeface="Arial"/>
              </a:rPr>
              <a:t> </a:t>
            </a:r>
            <a:r>
              <a:rPr sz="2600" spc="-45" dirty="0">
                <a:latin typeface="Times New Roman"/>
                <a:cs typeface="Times New Roman"/>
              </a:rPr>
              <a:t>As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40" dirty="0">
                <a:latin typeface="Times New Roman"/>
                <a:cs typeface="Times New Roman"/>
              </a:rPr>
              <a:t>HR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professionals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55" dirty="0">
                <a:latin typeface="Times New Roman"/>
                <a:cs typeface="Times New Roman"/>
              </a:rPr>
              <a:t>strive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to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90" dirty="0">
                <a:latin typeface="Times New Roman"/>
                <a:cs typeface="Times New Roman"/>
              </a:rPr>
              <a:t>establish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85" dirty="0">
                <a:latin typeface="Times New Roman"/>
                <a:cs typeface="Times New Roman"/>
              </a:rPr>
              <a:t>competitive</a:t>
            </a:r>
            <a:r>
              <a:rPr sz="2600" spc="-130" dirty="0">
                <a:latin typeface="Times New Roman"/>
                <a:cs typeface="Times New Roman"/>
              </a:rPr>
              <a:t> </a:t>
            </a:r>
            <a:r>
              <a:rPr sz="2600" spc="45" dirty="0">
                <a:latin typeface="Times New Roman"/>
                <a:cs typeface="Times New Roman"/>
              </a:rPr>
              <a:t>pay  </a:t>
            </a:r>
            <a:r>
              <a:rPr sz="2600" spc="90" dirty="0">
                <a:latin typeface="Times New Roman"/>
                <a:cs typeface="Times New Roman"/>
              </a:rPr>
              <a:t>rates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70" dirty="0">
                <a:latin typeface="Times New Roman"/>
                <a:cs typeface="Times New Roman"/>
              </a:rPr>
              <a:t>so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155" dirty="0">
                <a:latin typeface="Times New Roman"/>
                <a:cs typeface="Times New Roman"/>
              </a:rPr>
              <a:t>an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100" dirty="0">
                <a:latin typeface="Times New Roman"/>
                <a:cs typeface="Times New Roman"/>
              </a:rPr>
              <a:t>organization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can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125" dirty="0">
                <a:latin typeface="Times New Roman"/>
                <a:cs typeface="Times New Roman"/>
              </a:rPr>
              <a:t>attract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and</a:t>
            </a:r>
            <a:r>
              <a:rPr sz="2600" spc="-40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retain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the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105" dirty="0">
                <a:latin typeface="Times New Roman"/>
                <a:cs typeface="Times New Roman"/>
              </a:rPr>
              <a:t>right  </a:t>
            </a:r>
            <a:r>
              <a:rPr sz="2600" spc="110" dirty="0">
                <a:latin typeface="Times New Roman"/>
                <a:cs typeface="Times New Roman"/>
              </a:rPr>
              <a:t>talent, </a:t>
            </a:r>
            <a:r>
              <a:rPr sz="2600" spc="105" dirty="0">
                <a:latin typeface="Times New Roman"/>
                <a:cs typeface="Times New Roman"/>
              </a:rPr>
              <a:t>they compare </a:t>
            </a:r>
            <a:r>
              <a:rPr sz="2600" spc="125" dirty="0">
                <a:latin typeface="Times New Roman"/>
                <a:cs typeface="Times New Roman"/>
              </a:rPr>
              <a:t>their </a:t>
            </a:r>
            <a:r>
              <a:rPr sz="2600" spc="120" dirty="0">
                <a:latin typeface="Times New Roman"/>
                <a:cs typeface="Times New Roman"/>
              </a:rPr>
              <a:t>compensation </a:t>
            </a:r>
            <a:r>
              <a:rPr sz="2600" spc="90" dirty="0">
                <a:latin typeface="Times New Roman"/>
                <a:cs typeface="Times New Roman"/>
              </a:rPr>
              <a:t>rates </a:t>
            </a:r>
            <a:r>
              <a:rPr sz="2600" spc="130" dirty="0">
                <a:latin typeface="Times New Roman"/>
                <a:cs typeface="Times New Roman"/>
              </a:rPr>
              <a:t>to </a:t>
            </a:r>
            <a:r>
              <a:rPr sz="2600" spc="160" dirty="0">
                <a:latin typeface="Times New Roman"/>
                <a:cs typeface="Times New Roman"/>
              </a:rPr>
              <a:t>the  </a:t>
            </a:r>
            <a:r>
              <a:rPr sz="2600" spc="95" dirty="0">
                <a:latin typeface="Times New Roman"/>
                <a:cs typeface="Times New Roman"/>
              </a:rPr>
              <a:t>rates </a:t>
            </a:r>
            <a:r>
              <a:rPr sz="2600" spc="110" dirty="0">
                <a:latin typeface="Times New Roman"/>
                <a:cs typeface="Times New Roman"/>
              </a:rPr>
              <a:t>in </a:t>
            </a:r>
            <a:r>
              <a:rPr sz="2600" spc="114" dirty="0">
                <a:latin typeface="Times New Roman"/>
                <a:cs typeface="Times New Roman"/>
              </a:rPr>
              <a:t>published </a:t>
            </a:r>
            <a:r>
              <a:rPr sz="2600" spc="50" dirty="0">
                <a:latin typeface="Times New Roman"/>
                <a:cs typeface="Times New Roman"/>
              </a:rPr>
              <a:t>surveys </a:t>
            </a:r>
            <a:r>
              <a:rPr sz="2600" spc="135" dirty="0">
                <a:latin typeface="Times New Roman"/>
                <a:cs typeface="Times New Roman"/>
              </a:rPr>
              <a:t>to </a:t>
            </a:r>
            <a:r>
              <a:rPr sz="2600" spc="70" dirty="0">
                <a:latin typeface="Times New Roman"/>
                <a:cs typeface="Times New Roman"/>
              </a:rPr>
              <a:t>gauge </a:t>
            </a:r>
            <a:r>
              <a:rPr sz="2600" spc="125" dirty="0">
                <a:latin typeface="Times New Roman"/>
                <a:cs typeface="Times New Roman"/>
              </a:rPr>
              <a:t>their  </a:t>
            </a:r>
            <a:r>
              <a:rPr sz="2600" spc="80" dirty="0">
                <a:latin typeface="Times New Roman"/>
                <a:cs typeface="Times New Roman"/>
              </a:rPr>
              <a:t>competitiveness. </a:t>
            </a:r>
            <a:r>
              <a:rPr sz="2600" spc="20" dirty="0">
                <a:latin typeface="Times New Roman"/>
                <a:cs typeface="Times New Roman"/>
              </a:rPr>
              <a:t>However, </a:t>
            </a:r>
            <a:r>
              <a:rPr sz="2600" spc="110" dirty="0">
                <a:latin typeface="Times New Roman"/>
                <a:cs typeface="Times New Roman"/>
              </a:rPr>
              <a:t>many </a:t>
            </a:r>
            <a:r>
              <a:rPr sz="2600" spc="114" dirty="0">
                <a:latin typeface="Times New Roman"/>
                <a:cs typeface="Times New Roman"/>
              </a:rPr>
              <a:t>nuances </a:t>
            </a:r>
            <a:r>
              <a:rPr sz="2600" spc="85" dirty="0">
                <a:latin typeface="Times New Roman"/>
                <a:cs typeface="Times New Roman"/>
              </a:rPr>
              <a:t>complicate  </a:t>
            </a:r>
            <a:r>
              <a:rPr sz="2600" spc="160" dirty="0">
                <a:latin typeface="Times New Roman"/>
                <a:cs typeface="Times New Roman"/>
              </a:rPr>
              <a:t>the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spc="60" dirty="0">
                <a:latin typeface="Times New Roman"/>
                <a:cs typeface="Times New Roman"/>
              </a:rPr>
              <a:t>process.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35" dirty="0">
                <a:latin typeface="Times New Roman"/>
                <a:cs typeface="Times New Roman"/>
              </a:rPr>
              <a:t>For</a:t>
            </a:r>
            <a:r>
              <a:rPr sz="2600" spc="-175" dirty="0">
                <a:latin typeface="Times New Roman"/>
                <a:cs typeface="Times New Roman"/>
              </a:rPr>
              <a:t> </a:t>
            </a:r>
            <a:r>
              <a:rPr sz="2600" spc="75" dirty="0">
                <a:latin typeface="Times New Roman"/>
                <a:cs typeface="Times New Roman"/>
              </a:rPr>
              <a:t>example,</a:t>
            </a:r>
            <a:r>
              <a:rPr sz="2600" spc="-70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when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you're</a:t>
            </a:r>
            <a:r>
              <a:rPr sz="2600" spc="-8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hiring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160" dirty="0">
                <a:latin typeface="Times New Roman"/>
                <a:cs typeface="Times New Roman"/>
              </a:rPr>
              <a:t>the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140" dirty="0">
                <a:latin typeface="Times New Roman"/>
                <a:cs typeface="Times New Roman"/>
              </a:rPr>
              <a:t>head  </a:t>
            </a:r>
            <a:r>
              <a:rPr sz="2600" spc="20" dirty="0">
                <a:latin typeface="Times New Roman"/>
                <a:cs typeface="Times New Roman"/>
              </a:rPr>
              <a:t>of </a:t>
            </a:r>
            <a:r>
              <a:rPr sz="2600" spc="70" dirty="0">
                <a:latin typeface="Times New Roman"/>
                <a:cs typeface="Times New Roman"/>
              </a:rPr>
              <a:t>software </a:t>
            </a:r>
            <a:r>
              <a:rPr sz="2600" spc="100" dirty="0">
                <a:latin typeface="Times New Roman"/>
                <a:cs typeface="Times New Roman"/>
              </a:rPr>
              <a:t>development, </a:t>
            </a:r>
            <a:r>
              <a:rPr sz="2600" spc="160" dirty="0">
                <a:latin typeface="Times New Roman"/>
                <a:cs typeface="Times New Roman"/>
              </a:rPr>
              <a:t>the </a:t>
            </a:r>
            <a:r>
              <a:rPr sz="2600" spc="120" dirty="0">
                <a:latin typeface="Times New Roman"/>
                <a:cs typeface="Times New Roman"/>
              </a:rPr>
              <a:t>competition </a:t>
            </a:r>
            <a:r>
              <a:rPr sz="2600" spc="50" dirty="0">
                <a:latin typeface="Times New Roman"/>
                <a:cs typeface="Times New Roman"/>
              </a:rPr>
              <a:t>for </a:t>
            </a:r>
            <a:r>
              <a:rPr sz="2600" spc="125" dirty="0">
                <a:latin typeface="Times New Roman"/>
                <a:cs typeface="Times New Roman"/>
              </a:rPr>
              <a:t>talent  might</a:t>
            </a:r>
            <a:r>
              <a:rPr sz="2600" spc="-85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be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a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75" dirty="0">
                <a:latin typeface="Times New Roman"/>
                <a:cs typeface="Times New Roman"/>
              </a:rPr>
              <a:t>different</a:t>
            </a:r>
            <a:r>
              <a:rPr sz="2600" spc="-120" dirty="0">
                <a:latin typeface="Times New Roman"/>
                <a:cs typeface="Times New Roman"/>
              </a:rPr>
              <a:t> </a:t>
            </a:r>
            <a:r>
              <a:rPr sz="2600" spc="110" dirty="0">
                <a:latin typeface="Times New Roman"/>
                <a:cs typeface="Times New Roman"/>
              </a:rPr>
              <a:t>set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20" dirty="0">
                <a:latin typeface="Times New Roman"/>
                <a:cs typeface="Times New Roman"/>
              </a:rPr>
              <a:t>of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100" dirty="0">
                <a:latin typeface="Times New Roman"/>
                <a:cs typeface="Times New Roman"/>
              </a:rPr>
              <a:t>companies</a:t>
            </a:r>
            <a:r>
              <a:rPr sz="2600" spc="-90" dirty="0">
                <a:latin typeface="Times New Roman"/>
                <a:cs typeface="Times New Roman"/>
              </a:rPr>
              <a:t> </a:t>
            </a:r>
            <a:r>
              <a:rPr sz="2600" spc="175" dirty="0">
                <a:latin typeface="Times New Roman"/>
                <a:cs typeface="Times New Roman"/>
              </a:rPr>
              <a:t>than</a:t>
            </a:r>
            <a:r>
              <a:rPr sz="2600" spc="-110" dirty="0">
                <a:latin typeface="Times New Roman"/>
                <a:cs typeface="Times New Roman"/>
              </a:rPr>
              <a:t> </a:t>
            </a:r>
            <a:r>
              <a:rPr sz="2600" spc="130" dirty="0">
                <a:latin typeface="Times New Roman"/>
                <a:cs typeface="Times New Roman"/>
              </a:rPr>
              <a:t>when</a:t>
            </a:r>
            <a:r>
              <a:rPr sz="2600" spc="-125" dirty="0">
                <a:latin typeface="Times New Roman"/>
                <a:cs typeface="Times New Roman"/>
              </a:rPr>
              <a:t> </a:t>
            </a:r>
            <a:r>
              <a:rPr sz="2600" spc="65" dirty="0">
                <a:latin typeface="Times New Roman"/>
                <a:cs typeface="Times New Roman"/>
              </a:rPr>
              <a:t>you're  </a:t>
            </a:r>
            <a:r>
              <a:rPr sz="2600" spc="95" dirty="0">
                <a:latin typeface="Times New Roman"/>
                <a:cs typeface="Times New Roman"/>
              </a:rPr>
              <a:t>hiring</a:t>
            </a:r>
            <a:r>
              <a:rPr sz="2600" spc="-65" dirty="0">
                <a:latin typeface="Times New Roman"/>
                <a:cs typeface="Times New Roman"/>
              </a:rPr>
              <a:t> </a:t>
            </a:r>
            <a:r>
              <a:rPr sz="2600" spc="155" dirty="0">
                <a:latin typeface="Times New Roman"/>
                <a:cs typeface="Times New Roman"/>
              </a:rPr>
              <a:t>an</a:t>
            </a:r>
            <a:r>
              <a:rPr sz="2600" spc="-105" dirty="0">
                <a:latin typeface="Times New Roman"/>
                <a:cs typeface="Times New Roman"/>
              </a:rPr>
              <a:t> </a:t>
            </a:r>
            <a:r>
              <a:rPr sz="2600" spc="90" dirty="0">
                <a:latin typeface="Times New Roman"/>
                <a:cs typeface="Times New Roman"/>
              </a:rPr>
              <a:t>administrative</a:t>
            </a:r>
            <a:r>
              <a:rPr sz="2600" spc="-160" dirty="0">
                <a:latin typeface="Times New Roman"/>
                <a:cs typeface="Times New Roman"/>
              </a:rPr>
              <a:t> </a:t>
            </a:r>
            <a:r>
              <a:rPr sz="2600" spc="95" dirty="0">
                <a:latin typeface="Times New Roman"/>
                <a:cs typeface="Times New Roman"/>
              </a:rPr>
              <a:t>assistant.</a:t>
            </a:r>
            <a:endParaRPr sz="2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1875408"/>
            <a:ext cx="8074659" cy="412369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2400" spc="100" dirty="0">
                <a:solidFill>
                  <a:srgbClr val="20B1C8"/>
                </a:solidFill>
                <a:latin typeface="Times New Roman"/>
                <a:cs typeface="Times New Roman"/>
              </a:rPr>
              <a:t>Internal</a:t>
            </a:r>
            <a:r>
              <a:rPr sz="2400" spc="-10" dirty="0">
                <a:solidFill>
                  <a:srgbClr val="20B1C8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20B1C8"/>
                </a:solidFill>
                <a:latin typeface="Times New Roman"/>
                <a:cs typeface="Times New Roman"/>
              </a:rPr>
              <a:t>Equity</a:t>
            </a:r>
            <a:endParaRPr sz="2400">
              <a:latin typeface="Times New Roman"/>
              <a:cs typeface="Times New Roman"/>
            </a:endParaRPr>
          </a:p>
          <a:p>
            <a:pPr marL="286385" marR="5080" indent="-274320">
              <a:lnSpc>
                <a:spcPts val="2590"/>
              </a:lnSpc>
              <a:spcBef>
                <a:spcPts val="620"/>
              </a:spcBef>
            </a:pPr>
            <a:r>
              <a:rPr sz="2250" spc="-570" dirty="0">
                <a:solidFill>
                  <a:srgbClr val="0AD0D9"/>
                </a:solidFill>
                <a:latin typeface="Arial"/>
                <a:cs typeface="Arial"/>
              </a:rPr>
              <a:t> </a:t>
            </a:r>
            <a:r>
              <a:rPr sz="2400" spc="15" dirty="0">
                <a:latin typeface="Times New Roman"/>
                <a:cs typeface="Times New Roman"/>
              </a:rPr>
              <a:t>Legal </a:t>
            </a:r>
            <a:r>
              <a:rPr sz="2400" spc="90" dirty="0">
                <a:latin typeface="Times New Roman"/>
                <a:cs typeface="Times New Roman"/>
              </a:rPr>
              <a:t>considerations </a:t>
            </a:r>
            <a:r>
              <a:rPr sz="2400" spc="85" dirty="0">
                <a:latin typeface="Times New Roman"/>
                <a:cs typeface="Times New Roman"/>
              </a:rPr>
              <a:t>are </a:t>
            </a:r>
            <a:r>
              <a:rPr sz="2400" spc="55" dirty="0">
                <a:latin typeface="Times New Roman"/>
                <a:cs typeface="Times New Roman"/>
              </a:rPr>
              <a:t>also </a:t>
            </a:r>
            <a:r>
              <a:rPr sz="2400" spc="145" dirty="0">
                <a:latin typeface="Times New Roman"/>
                <a:cs typeface="Times New Roman"/>
              </a:rPr>
              <a:t>on the </a:t>
            </a:r>
            <a:r>
              <a:rPr sz="2400" spc="140" dirty="0">
                <a:latin typeface="Times New Roman"/>
                <a:cs typeface="Times New Roman"/>
              </a:rPr>
              <a:t>mind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30" dirty="0">
                <a:latin typeface="Times New Roman"/>
                <a:cs typeface="Times New Roman"/>
              </a:rPr>
              <a:t>HR  </a:t>
            </a:r>
            <a:r>
              <a:rPr sz="2400" spc="60" dirty="0">
                <a:latin typeface="Times New Roman"/>
                <a:cs typeface="Times New Roman"/>
              </a:rPr>
              <a:t>professionals </a:t>
            </a:r>
            <a:r>
              <a:rPr sz="2400" spc="90" dirty="0">
                <a:latin typeface="Times New Roman"/>
                <a:cs typeface="Times New Roman"/>
              </a:rPr>
              <a:t>who </a:t>
            </a:r>
            <a:r>
              <a:rPr sz="2400" spc="100" dirty="0">
                <a:latin typeface="Times New Roman"/>
                <a:cs typeface="Times New Roman"/>
              </a:rPr>
              <a:t>manage </a:t>
            </a:r>
            <a:r>
              <a:rPr sz="2400" spc="110" dirty="0">
                <a:latin typeface="Times New Roman"/>
                <a:cs typeface="Times New Roman"/>
              </a:rPr>
              <a:t>compensation </a:t>
            </a:r>
            <a:r>
              <a:rPr sz="2400" spc="80" dirty="0">
                <a:latin typeface="Times New Roman"/>
                <a:cs typeface="Times New Roman"/>
              </a:rPr>
              <a:t>programs. </a:t>
            </a:r>
            <a:r>
              <a:rPr sz="2400" spc="105" dirty="0">
                <a:latin typeface="Times New Roman"/>
                <a:cs typeface="Times New Roman"/>
              </a:rPr>
              <a:t>In  </a:t>
            </a:r>
            <a:r>
              <a:rPr sz="2400" spc="110" dirty="0">
                <a:latin typeface="Times New Roman"/>
                <a:cs typeface="Times New Roman"/>
              </a:rPr>
              <a:t>addition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to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being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competitive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with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external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market,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pay  </a:t>
            </a:r>
            <a:r>
              <a:rPr sz="2400" spc="145" dirty="0">
                <a:latin typeface="Times New Roman"/>
                <a:cs typeface="Times New Roman"/>
              </a:rPr>
              <a:t>must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be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equitable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internally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within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organization.</a:t>
            </a:r>
            <a:endParaRPr sz="2400">
              <a:latin typeface="Times New Roman"/>
              <a:cs typeface="Times New Roman"/>
            </a:endParaRPr>
          </a:p>
          <a:p>
            <a:pPr marL="286385" marR="179070">
              <a:lnSpc>
                <a:spcPts val="2590"/>
              </a:lnSpc>
              <a:spcBef>
                <a:spcPts val="10"/>
              </a:spcBef>
            </a:pPr>
            <a:r>
              <a:rPr sz="2400" spc="85" dirty="0">
                <a:latin typeface="Times New Roman"/>
                <a:cs typeface="Times New Roman"/>
              </a:rPr>
              <a:t>Companies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generally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want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114" dirty="0">
                <a:latin typeface="Times New Roman"/>
                <a:cs typeface="Times New Roman"/>
              </a:rPr>
              <a:t>to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reward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high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95" dirty="0">
                <a:latin typeface="Times New Roman"/>
                <a:cs typeface="Times New Roman"/>
              </a:rPr>
              <a:t>performers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with  </a:t>
            </a:r>
            <a:r>
              <a:rPr sz="2400" spc="114" dirty="0">
                <a:latin typeface="Times New Roman"/>
                <a:cs typeface="Times New Roman"/>
              </a:rPr>
              <a:t>more </a:t>
            </a:r>
            <a:r>
              <a:rPr sz="2400" spc="100" dirty="0">
                <a:latin typeface="Times New Roman"/>
                <a:cs typeface="Times New Roman"/>
              </a:rPr>
              <a:t>money </a:t>
            </a:r>
            <a:r>
              <a:rPr sz="2400" spc="145" dirty="0">
                <a:latin typeface="Times New Roman"/>
                <a:cs typeface="Times New Roman"/>
              </a:rPr>
              <a:t>and </a:t>
            </a:r>
            <a:r>
              <a:rPr sz="2400" spc="95" dirty="0">
                <a:latin typeface="Times New Roman"/>
                <a:cs typeface="Times New Roman"/>
              </a:rPr>
              <a:t>try </a:t>
            </a:r>
            <a:r>
              <a:rPr sz="2400" spc="120" dirty="0">
                <a:latin typeface="Times New Roman"/>
                <a:cs typeface="Times New Roman"/>
              </a:rPr>
              <a:t>to </a:t>
            </a:r>
            <a:r>
              <a:rPr sz="2400" spc="85" dirty="0">
                <a:latin typeface="Times New Roman"/>
                <a:cs typeface="Times New Roman"/>
              </a:rPr>
              <a:t>create </a:t>
            </a:r>
            <a:r>
              <a:rPr sz="2400" spc="45" dirty="0">
                <a:latin typeface="Times New Roman"/>
                <a:cs typeface="Times New Roman"/>
              </a:rPr>
              <a:t>pay </a:t>
            </a:r>
            <a:r>
              <a:rPr sz="2400" spc="50" dirty="0">
                <a:latin typeface="Times New Roman"/>
                <a:cs typeface="Times New Roman"/>
              </a:rPr>
              <a:t>differences </a:t>
            </a:r>
            <a:r>
              <a:rPr sz="2400" spc="100" dirty="0">
                <a:latin typeface="Times New Roman"/>
                <a:cs typeface="Times New Roman"/>
              </a:rPr>
              <a:t>between  </a:t>
            </a:r>
            <a:r>
              <a:rPr sz="2400" spc="65" dirty="0">
                <a:latin typeface="Times New Roman"/>
                <a:cs typeface="Times New Roman"/>
              </a:rPr>
              <a:t>employees </a:t>
            </a:r>
            <a:r>
              <a:rPr sz="2400" spc="100" dirty="0">
                <a:latin typeface="Times New Roman"/>
                <a:cs typeface="Times New Roman"/>
              </a:rPr>
              <a:t>in </a:t>
            </a:r>
            <a:r>
              <a:rPr sz="2400" spc="145" dirty="0">
                <a:latin typeface="Times New Roman"/>
                <a:cs typeface="Times New Roman"/>
              </a:rPr>
              <a:t>the </a:t>
            </a:r>
            <a:r>
              <a:rPr sz="2400" spc="105" dirty="0">
                <a:latin typeface="Times New Roman"/>
                <a:cs typeface="Times New Roman"/>
              </a:rPr>
              <a:t>same </a:t>
            </a:r>
            <a:r>
              <a:rPr sz="2400" spc="60" dirty="0">
                <a:latin typeface="Times New Roman"/>
                <a:cs typeface="Times New Roman"/>
              </a:rPr>
              <a:t>job </a:t>
            </a:r>
            <a:r>
              <a:rPr sz="2400" spc="120" dirty="0">
                <a:latin typeface="Times New Roman"/>
                <a:cs typeface="Times New Roman"/>
              </a:rPr>
              <a:t>to </a:t>
            </a:r>
            <a:r>
              <a:rPr sz="2400" spc="70" dirty="0">
                <a:latin typeface="Times New Roman"/>
                <a:cs typeface="Times New Roman"/>
              </a:rPr>
              <a:t>recognize </a:t>
            </a:r>
            <a:r>
              <a:rPr sz="2400" spc="114" dirty="0">
                <a:latin typeface="Times New Roman"/>
                <a:cs typeface="Times New Roman"/>
              </a:rPr>
              <a:t>outstanding  </a:t>
            </a:r>
            <a:r>
              <a:rPr sz="2400" spc="85" dirty="0">
                <a:latin typeface="Times New Roman"/>
                <a:cs typeface="Times New Roman"/>
              </a:rPr>
              <a:t>performance. </a:t>
            </a:r>
            <a:r>
              <a:rPr sz="2400" spc="15" dirty="0">
                <a:latin typeface="Times New Roman"/>
                <a:cs typeface="Times New Roman"/>
              </a:rPr>
              <a:t>However, </a:t>
            </a:r>
            <a:r>
              <a:rPr sz="2400" spc="35" dirty="0">
                <a:latin typeface="Times New Roman"/>
                <a:cs typeface="Times New Roman"/>
              </a:rPr>
              <a:t>HR </a:t>
            </a:r>
            <a:r>
              <a:rPr sz="2400" spc="145" dirty="0">
                <a:latin typeface="Times New Roman"/>
                <a:cs typeface="Times New Roman"/>
              </a:rPr>
              <a:t>must </a:t>
            </a:r>
            <a:r>
              <a:rPr sz="2400" spc="105" dirty="0">
                <a:latin typeface="Times New Roman"/>
                <a:cs typeface="Times New Roman"/>
              </a:rPr>
              <a:t>be </a:t>
            </a:r>
            <a:r>
              <a:rPr sz="2400" spc="95" dirty="0">
                <a:latin typeface="Times New Roman"/>
                <a:cs typeface="Times New Roman"/>
              </a:rPr>
              <a:t>mindful </a:t>
            </a:r>
            <a:r>
              <a:rPr sz="2400" spc="155" dirty="0">
                <a:latin typeface="Times New Roman"/>
                <a:cs typeface="Times New Roman"/>
              </a:rPr>
              <a:t>that </a:t>
            </a:r>
            <a:r>
              <a:rPr sz="2400" spc="65" dirty="0">
                <a:latin typeface="Times New Roman"/>
                <a:cs typeface="Times New Roman"/>
              </a:rPr>
              <a:t>it's  </a:t>
            </a:r>
            <a:r>
              <a:rPr sz="2400" spc="85" dirty="0">
                <a:latin typeface="Times New Roman"/>
                <a:cs typeface="Times New Roman"/>
              </a:rPr>
              <a:t>against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law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to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pay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employees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who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perform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same</a:t>
            </a:r>
            <a:endParaRPr sz="2400">
              <a:latin typeface="Times New Roman"/>
              <a:cs typeface="Times New Roman"/>
            </a:endParaRPr>
          </a:p>
          <a:p>
            <a:pPr marL="286385">
              <a:lnSpc>
                <a:spcPts val="2420"/>
              </a:lnSpc>
            </a:pPr>
            <a:r>
              <a:rPr sz="2400" spc="55" dirty="0">
                <a:latin typeface="Times New Roman"/>
                <a:cs typeface="Times New Roman"/>
              </a:rPr>
              <a:t>work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Times New Roman"/>
                <a:cs typeface="Times New Roman"/>
              </a:rPr>
              <a:t>differently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solely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because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70" dirty="0">
                <a:latin typeface="Times New Roman"/>
                <a:cs typeface="Times New Roman"/>
              </a:rPr>
              <a:t>employee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55" dirty="0">
                <a:latin typeface="Times New Roman"/>
                <a:cs typeface="Times New Roman"/>
              </a:rPr>
              <a:t>female,</a:t>
            </a:r>
            <a:endParaRPr sz="2400">
              <a:latin typeface="Times New Roman"/>
              <a:cs typeface="Times New Roman"/>
            </a:endParaRPr>
          </a:p>
          <a:p>
            <a:pPr marL="286385">
              <a:lnSpc>
                <a:spcPts val="2735"/>
              </a:lnSpc>
            </a:pPr>
            <a:r>
              <a:rPr sz="2400" spc="105" dirty="0">
                <a:latin typeface="Times New Roman"/>
                <a:cs typeface="Times New Roman"/>
              </a:rPr>
              <a:t>nonwhite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or</a:t>
            </a:r>
            <a:r>
              <a:rPr sz="2400" spc="-145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over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40.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030" y="0"/>
            <a:ext cx="9146540" cy="6858000"/>
            <a:chOff x="-1030" y="0"/>
            <a:chExt cx="914654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46"/>
              <a:ext cx="9144000" cy="102742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400007" y="0"/>
              <a:ext cx="4743992" cy="60007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0"/>
              <a:ext cx="9091760" cy="102146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-1030" y="50926"/>
              <a:ext cx="9146173" cy="904748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4500" y="1063497"/>
            <a:ext cx="26130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10" dirty="0">
                <a:solidFill>
                  <a:srgbClr val="04607A"/>
                </a:solidFill>
                <a:latin typeface="Carlito"/>
                <a:cs typeface="Carlito"/>
              </a:rPr>
              <a:t>Objectives</a:t>
            </a:r>
            <a:endParaRPr sz="48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5940" y="1930654"/>
            <a:ext cx="3880485" cy="36957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451484" indent="-27432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4642"/>
              <a:buFont typeface="Arial"/>
              <a:buChar char=""/>
              <a:tabLst>
                <a:tab pos="287020" algn="l"/>
              </a:tabLst>
            </a:pPr>
            <a:r>
              <a:rPr sz="2800" spc="-65" dirty="0">
                <a:latin typeface="Times New Roman"/>
                <a:cs typeface="Times New Roman"/>
              </a:rPr>
              <a:t>To </a:t>
            </a:r>
            <a:r>
              <a:rPr sz="2800" spc="110" dirty="0">
                <a:latin typeface="Times New Roman"/>
                <a:cs typeface="Times New Roman"/>
              </a:rPr>
              <a:t>recruit </a:t>
            </a:r>
            <a:r>
              <a:rPr sz="2800" spc="-290" dirty="0">
                <a:latin typeface="Times New Roman"/>
                <a:cs typeface="Times New Roman"/>
              </a:rPr>
              <a:t>&amp; </a:t>
            </a:r>
            <a:r>
              <a:rPr sz="2800" spc="120" dirty="0">
                <a:latin typeface="Times New Roman"/>
                <a:cs typeface="Times New Roman"/>
              </a:rPr>
              <a:t>retain  </a:t>
            </a:r>
            <a:r>
              <a:rPr sz="2800" spc="80" dirty="0">
                <a:latin typeface="Times New Roman"/>
                <a:cs typeface="Times New Roman"/>
              </a:rPr>
              <a:t>qualified</a:t>
            </a:r>
            <a:r>
              <a:rPr sz="2800" spc="-145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Times New Roman"/>
                <a:cs typeface="Times New Roman"/>
              </a:rPr>
              <a:t>employees.</a:t>
            </a:r>
            <a:endParaRPr sz="28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675"/>
              </a:spcBef>
              <a:buClr>
                <a:srgbClr val="0AD0D9"/>
              </a:buClr>
              <a:buSzPct val="94642"/>
              <a:buFont typeface="Arial"/>
              <a:buChar char=""/>
              <a:tabLst>
                <a:tab pos="287020" algn="l"/>
              </a:tabLst>
            </a:pPr>
            <a:r>
              <a:rPr sz="2800" spc="-65" dirty="0">
                <a:latin typeface="Times New Roman"/>
                <a:cs typeface="Times New Roman"/>
              </a:rPr>
              <a:t>To </a:t>
            </a:r>
            <a:r>
              <a:rPr sz="2800" spc="90" dirty="0">
                <a:latin typeface="Times New Roman"/>
                <a:cs typeface="Times New Roman"/>
              </a:rPr>
              <a:t>increase </a:t>
            </a:r>
            <a:r>
              <a:rPr sz="2800" spc="125" dirty="0">
                <a:latin typeface="Times New Roman"/>
                <a:cs typeface="Times New Roman"/>
              </a:rPr>
              <a:t>or</a:t>
            </a:r>
            <a:r>
              <a:rPr sz="2800" spc="-400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maintain  </a:t>
            </a:r>
            <a:r>
              <a:rPr sz="2800" spc="90" dirty="0">
                <a:latin typeface="Times New Roman"/>
                <a:cs typeface="Times New Roman"/>
              </a:rPr>
              <a:t>morale.</a:t>
            </a:r>
            <a:endParaRPr sz="2800">
              <a:latin typeface="Times New Roman"/>
              <a:cs typeface="Times New Roman"/>
            </a:endParaRPr>
          </a:p>
          <a:p>
            <a:pPr marL="286385" marR="698500" indent="-274320">
              <a:lnSpc>
                <a:spcPct val="100000"/>
              </a:lnSpc>
              <a:spcBef>
                <a:spcPts val="670"/>
              </a:spcBef>
              <a:buClr>
                <a:srgbClr val="0AD0D9"/>
              </a:buClr>
              <a:buSzPct val="94642"/>
              <a:buFont typeface="Arial"/>
              <a:buChar char=""/>
              <a:tabLst>
                <a:tab pos="287020" algn="l"/>
              </a:tabLst>
            </a:pPr>
            <a:r>
              <a:rPr sz="2800" spc="-65" dirty="0">
                <a:latin typeface="Times New Roman"/>
                <a:cs typeface="Times New Roman"/>
              </a:rPr>
              <a:t>To </a:t>
            </a:r>
            <a:r>
              <a:rPr sz="2800" spc="140" dirty="0">
                <a:latin typeface="Times New Roman"/>
                <a:cs typeface="Times New Roman"/>
              </a:rPr>
              <a:t>determine </a:t>
            </a:r>
            <a:r>
              <a:rPr sz="2800" spc="-35" dirty="0">
                <a:latin typeface="Times New Roman"/>
                <a:cs typeface="Times New Roman"/>
              </a:rPr>
              <a:t>basic  </a:t>
            </a:r>
            <a:r>
              <a:rPr sz="2800" spc="35" dirty="0">
                <a:latin typeface="Times New Roman"/>
                <a:cs typeface="Times New Roman"/>
              </a:rPr>
              <a:t>wage </a:t>
            </a:r>
            <a:r>
              <a:rPr sz="2800" spc="-290" dirty="0">
                <a:latin typeface="Times New Roman"/>
                <a:cs typeface="Times New Roman"/>
              </a:rPr>
              <a:t>&amp;</a:t>
            </a:r>
            <a:r>
              <a:rPr sz="2800" spc="-17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salary.</a:t>
            </a:r>
            <a:endParaRPr sz="2800">
              <a:latin typeface="Times New Roman"/>
              <a:cs typeface="Times New Roman"/>
            </a:endParaRPr>
          </a:p>
          <a:p>
            <a:pPr marL="286385" marR="987425" indent="-274320">
              <a:lnSpc>
                <a:spcPct val="100000"/>
              </a:lnSpc>
              <a:spcBef>
                <a:spcPts val="675"/>
              </a:spcBef>
              <a:buClr>
                <a:srgbClr val="0AD0D9"/>
              </a:buClr>
              <a:buSzPct val="94642"/>
              <a:buFont typeface="Arial"/>
              <a:buChar char=""/>
              <a:tabLst>
                <a:tab pos="287020" algn="l"/>
              </a:tabLst>
            </a:pPr>
            <a:r>
              <a:rPr sz="2800" spc="-65" dirty="0">
                <a:latin typeface="Times New Roman"/>
                <a:cs typeface="Times New Roman"/>
              </a:rPr>
              <a:t>To </a:t>
            </a:r>
            <a:r>
              <a:rPr sz="2800" spc="95" dirty="0">
                <a:latin typeface="Times New Roman"/>
                <a:cs typeface="Times New Roman"/>
              </a:rPr>
              <a:t>reward </a:t>
            </a:r>
            <a:r>
              <a:rPr sz="2800" spc="45" dirty="0">
                <a:latin typeface="Times New Roman"/>
                <a:cs typeface="Times New Roman"/>
              </a:rPr>
              <a:t>for </a:t>
            </a:r>
            <a:r>
              <a:rPr sz="2800" spc="-95" dirty="0">
                <a:latin typeface="Times New Roman"/>
                <a:cs typeface="Times New Roman"/>
              </a:rPr>
              <a:t>job  </a:t>
            </a:r>
            <a:r>
              <a:rPr sz="2800" spc="100" dirty="0">
                <a:latin typeface="Times New Roman"/>
                <a:cs typeface="Times New Roman"/>
              </a:rPr>
              <a:t>performance.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419600" y="1066800"/>
            <a:ext cx="3657600" cy="2743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95800" y="3962450"/>
            <a:ext cx="3505200" cy="2551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958342"/>
            <a:ext cx="7969250" cy="3113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5430" indent="-253365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1071"/>
              <a:buFont typeface="Wingdings"/>
              <a:buChar char=""/>
              <a:tabLst>
                <a:tab pos="266065" algn="l"/>
              </a:tabLst>
            </a:pPr>
            <a:r>
              <a:rPr sz="2800" spc="60" dirty="0">
                <a:latin typeface="Times New Roman"/>
                <a:cs typeface="Times New Roman"/>
              </a:rPr>
              <a:t>Its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importance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5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</a:pPr>
            <a:r>
              <a:rPr sz="2800" spc="120" dirty="0">
                <a:solidFill>
                  <a:srgbClr val="FFFFFF"/>
                </a:solidFill>
                <a:latin typeface="Times New Roman"/>
                <a:cs typeface="Times New Roman"/>
              </a:rPr>
              <a:t>Compensation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FFFFFF"/>
                </a:solidFill>
                <a:latin typeface="Times New Roman"/>
                <a:cs typeface="Times New Roman"/>
              </a:rPr>
              <a:t>is</a:t>
            </a:r>
            <a:r>
              <a:rPr sz="28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60" dirty="0">
                <a:solidFill>
                  <a:srgbClr val="FFFFFF"/>
                </a:solidFill>
                <a:latin typeface="Times New Roman"/>
                <a:cs typeface="Times New Roman"/>
              </a:rPr>
              <a:t>an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integral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50" dirty="0">
                <a:solidFill>
                  <a:srgbClr val="FFFFFF"/>
                </a:solidFill>
                <a:latin typeface="Times New Roman"/>
                <a:cs typeface="Times New Roman"/>
              </a:rPr>
              <a:t>part</a:t>
            </a:r>
            <a:r>
              <a:rPr sz="28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95" dirty="0">
                <a:solidFill>
                  <a:srgbClr val="FFFFFF"/>
                </a:solidFill>
                <a:latin typeface="Times New Roman"/>
                <a:cs typeface="Times New Roman"/>
              </a:rPr>
              <a:t>human</a:t>
            </a:r>
            <a:r>
              <a:rPr sz="28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FFFFFF"/>
                </a:solidFill>
                <a:latin typeface="Times New Roman"/>
                <a:cs typeface="Times New Roman"/>
              </a:rPr>
              <a:t>resource  </a:t>
            </a:r>
            <a:r>
              <a:rPr sz="2800" spc="145" dirty="0">
                <a:solidFill>
                  <a:srgbClr val="FFFFFF"/>
                </a:solidFill>
                <a:latin typeface="Times New Roman"/>
                <a:cs typeface="Times New Roman"/>
              </a:rPr>
              <a:t>management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which helps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motivating </a:t>
            </a:r>
            <a:r>
              <a:rPr sz="2800" spc="170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employees </a:t>
            </a:r>
            <a:r>
              <a:rPr sz="2800" spc="170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improving </a:t>
            </a:r>
            <a:r>
              <a:rPr sz="2800" spc="100" dirty="0">
                <a:solidFill>
                  <a:srgbClr val="FFFFFF"/>
                </a:solidFill>
                <a:latin typeface="Times New Roman"/>
                <a:cs typeface="Times New Roman"/>
              </a:rPr>
              <a:t>organizational  </a:t>
            </a:r>
            <a:r>
              <a:rPr sz="2800" spc="40" dirty="0">
                <a:solidFill>
                  <a:srgbClr val="FFFFFF"/>
                </a:solidFill>
                <a:latin typeface="Times New Roman"/>
                <a:cs typeface="Times New Roman"/>
              </a:rPr>
              <a:t>effectiveness.</a:t>
            </a:r>
            <a:endParaRPr sz="280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  <a:spcBef>
                <a:spcPts val="2450"/>
              </a:spcBef>
            </a:pPr>
            <a:r>
              <a:rPr sz="2800" spc="35" dirty="0">
                <a:solidFill>
                  <a:srgbClr val="FFFFFF"/>
                </a:solidFill>
                <a:latin typeface="Times New Roman"/>
                <a:cs typeface="Times New Roman"/>
              </a:rPr>
              <a:t>Effectiveness </a:t>
            </a:r>
            <a:r>
              <a:rPr sz="2800" spc="114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terms</a:t>
            </a:r>
            <a:r>
              <a:rPr sz="2800" spc="-4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of: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8300" y="4512030"/>
            <a:ext cx="278130" cy="1434465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650" spc="10" dirty="0">
                <a:solidFill>
                  <a:srgbClr val="0AD0D9"/>
                </a:solidFill>
                <a:latin typeface="Wingdings"/>
                <a:cs typeface="Wingdings"/>
              </a:rPr>
              <a:t></a:t>
            </a:r>
            <a:endParaRPr sz="26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2650" spc="10" dirty="0">
                <a:solidFill>
                  <a:srgbClr val="0AD0D9"/>
                </a:solidFill>
                <a:latin typeface="Wingdings"/>
                <a:cs typeface="Wingdings"/>
              </a:rPr>
              <a:t></a:t>
            </a:r>
            <a:endParaRPr sz="2650">
              <a:latin typeface="Wingdings"/>
              <a:cs typeface="Wingdings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2650" spc="10" dirty="0">
                <a:solidFill>
                  <a:srgbClr val="0AD0D9"/>
                </a:solidFill>
                <a:latin typeface="Wingdings"/>
                <a:cs typeface="Wingdings"/>
              </a:rPr>
              <a:t></a:t>
            </a:r>
            <a:endParaRPr sz="265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97354" y="4515383"/>
            <a:ext cx="6220460" cy="143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sz="2800" spc="90" dirty="0">
                <a:solidFill>
                  <a:srgbClr val="FFFFFF"/>
                </a:solidFill>
                <a:latin typeface="Times New Roman"/>
                <a:cs typeface="Times New Roman"/>
              </a:rPr>
              <a:t>Attracting </a:t>
            </a:r>
            <a:r>
              <a:rPr sz="2800" spc="-290" dirty="0">
                <a:solidFill>
                  <a:srgbClr val="FFFFFF"/>
                </a:solidFill>
                <a:latin typeface="Times New Roman"/>
                <a:cs typeface="Times New Roman"/>
              </a:rPr>
              <a:t>&amp; </a:t>
            </a:r>
            <a:r>
              <a:rPr sz="2800" spc="85" dirty="0">
                <a:solidFill>
                  <a:srgbClr val="FFFFFF"/>
                </a:solidFill>
                <a:latin typeface="Times New Roman"/>
                <a:cs typeface="Times New Roman"/>
              </a:rPr>
              <a:t>Retaining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Talent  </a:t>
            </a:r>
            <a:r>
              <a:rPr sz="2800" spc="75" dirty="0">
                <a:solidFill>
                  <a:srgbClr val="FFFFFF"/>
                </a:solidFill>
                <a:latin typeface="Times New Roman"/>
                <a:cs typeface="Times New Roman"/>
              </a:rPr>
              <a:t>Motivating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talent</a:t>
            </a:r>
            <a:r>
              <a:rPr sz="28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for</a:t>
            </a:r>
            <a:r>
              <a:rPr sz="2800" spc="-1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better</a:t>
            </a:r>
            <a:r>
              <a:rPr sz="2800" spc="-1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110" dirty="0">
                <a:solidFill>
                  <a:srgbClr val="FFFFFF"/>
                </a:solidFill>
                <a:latin typeface="Times New Roman"/>
                <a:cs typeface="Times New Roman"/>
              </a:rPr>
              <a:t>performance  </a:t>
            </a:r>
            <a:r>
              <a:rPr sz="2800" spc="70" dirty="0">
                <a:solidFill>
                  <a:srgbClr val="FFFFFF"/>
                </a:solidFill>
                <a:latin typeface="Times New Roman"/>
                <a:cs typeface="Times New Roman"/>
              </a:rPr>
              <a:t>Cost</a:t>
            </a:r>
            <a:r>
              <a:rPr sz="2800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50" dirty="0">
                <a:solidFill>
                  <a:srgbClr val="FFFFFF"/>
                </a:solidFill>
                <a:latin typeface="Times New Roman"/>
                <a:cs typeface="Times New Roman"/>
              </a:rPr>
              <a:t>effectiveness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23304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60" dirty="0">
                <a:latin typeface="Times New Roman"/>
                <a:cs typeface="Times New Roman"/>
              </a:rPr>
              <a:t>Its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importance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179512" y="1447812"/>
            <a:ext cx="6866255" cy="5257800"/>
            <a:chOff x="1179512" y="1447812"/>
            <a:chExt cx="6866255" cy="5257800"/>
          </a:xfrm>
        </p:grpSpPr>
        <p:sp>
          <p:nvSpPr>
            <p:cNvPr id="4" name="object 4"/>
            <p:cNvSpPr/>
            <p:nvPr/>
          </p:nvSpPr>
          <p:spPr>
            <a:xfrm>
              <a:off x="1179512" y="1447812"/>
              <a:ext cx="6866255" cy="5257800"/>
            </a:xfrm>
            <a:custGeom>
              <a:avLst/>
              <a:gdLst/>
              <a:ahLst/>
              <a:cxnLst/>
              <a:rect l="l" t="t" r="r" b="b"/>
              <a:pathLst>
                <a:path w="6866255" h="5257800">
                  <a:moveTo>
                    <a:pt x="3810604" y="5245100"/>
                  </a:moveTo>
                  <a:lnTo>
                    <a:pt x="3055395" y="5245100"/>
                  </a:lnTo>
                  <a:lnTo>
                    <a:pt x="3108660" y="5257800"/>
                  </a:lnTo>
                  <a:lnTo>
                    <a:pt x="3757340" y="5257800"/>
                  </a:lnTo>
                  <a:lnTo>
                    <a:pt x="3810604" y="5245100"/>
                  </a:lnTo>
                  <a:close/>
                </a:path>
                <a:path w="6866255" h="5257800">
                  <a:moveTo>
                    <a:pt x="3916397" y="5232400"/>
                  </a:moveTo>
                  <a:lnTo>
                    <a:pt x="2949602" y="5232400"/>
                  </a:lnTo>
                  <a:lnTo>
                    <a:pt x="3002374" y="5245100"/>
                  </a:lnTo>
                  <a:lnTo>
                    <a:pt x="3863625" y="5245100"/>
                  </a:lnTo>
                  <a:lnTo>
                    <a:pt x="3916397" y="5232400"/>
                  </a:lnTo>
                  <a:close/>
                </a:path>
                <a:path w="6866255" h="5257800">
                  <a:moveTo>
                    <a:pt x="4021167" y="5219700"/>
                  </a:moveTo>
                  <a:lnTo>
                    <a:pt x="2844831" y="5219700"/>
                  </a:lnTo>
                  <a:lnTo>
                    <a:pt x="2897086" y="5232400"/>
                  </a:lnTo>
                  <a:lnTo>
                    <a:pt x="3968913" y="5232400"/>
                  </a:lnTo>
                  <a:lnTo>
                    <a:pt x="4021167" y="5219700"/>
                  </a:lnTo>
                  <a:close/>
                </a:path>
                <a:path w="6866255" h="5257800">
                  <a:moveTo>
                    <a:pt x="4124864" y="5207000"/>
                  </a:moveTo>
                  <a:lnTo>
                    <a:pt x="2741134" y="5207000"/>
                  </a:lnTo>
                  <a:lnTo>
                    <a:pt x="2792845" y="5219700"/>
                  </a:lnTo>
                  <a:lnTo>
                    <a:pt x="4073152" y="5219700"/>
                  </a:lnTo>
                  <a:lnTo>
                    <a:pt x="4124864" y="5207000"/>
                  </a:lnTo>
                  <a:close/>
                </a:path>
                <a:path w="6866255" h="5257800">
                  <a:moveTo>
                    <a:pt x="4328837" y="5168900"/>
                  </a:moveTo>
                  <a:lnTo>
                    <a:pt x="2537159" y="5168900"/>
                  </a:lnTo>
                  <a:lnTo>
                    <a:pt x="2689703" y="5207000"/>
                  </a:lnTo>
                  <a:lnTo>
                    <a:pt x="4176294" y="5207000"/>
                  </a:lnTo>
                  <a:lnTo>
                    <a:pt x="4328837" y="5168900"/>
                  </a:lnTo>
                  <a:close/>
                </a:path>
                <a:path w="6866255" h="5257800">
                  <a:moveTo>
                    <a:pt x="4379081" y="101600"/>
                  </a:moveTo>
                  <a:lnTo>
                    <a:pt x="2486914" y="101600"/>
                  </a:lnTo>
                  <a:lnTo>
                    <a:pt x="2192224" y="177800"/>
                  </a:lnTo>
                  <a:lnTo>
                    <a:pt x="2144297" y="203200"/>
                  </a:lnTo>
                  <a:lnTo>
                    <a:pt x="2002678" y="241300"/>
                  </a:lnTo>
                  <a:lnTo>
                    <a:pt x="1956214" y="266700"/>
                  </a:lnTo>
                  <a:lnTo>
                    <a:pt x="1864435" y="292100"/>
                  </a:lnTo>
                  <a:lnTo>
                    <a:pt x="1819134" y="317500"/>
                  </a:lnTo>
                  <a:lnTo>
                    <a:pt x="1774233" y="330200"/>
                  </a:lnTo>
                  <a:lnTo>
                    <a:pt x="1729738" y="355600"/>
                  </a:lnTo>
                  <a:lnTo>
                    <a:pt x="1685656" y="368300"/>
                  </a:lnTo>
                  <a:lnTo>
                    <a:pt x="1641993" y="393700"/>
                  </a:lnTo>
                  <a:lnTo>
                    <a:pt x="1598756" y="406400"/>
                  </a:lnTo>
                  <a:lnTo>
                    <a:pt x="1471658" y="482600"/>
                  </a:lnTo>
                  <a:lnTo>
                    <a:pt x="1430184" y="495300"/>
                  </a:lnTo>
                  <a:lnTo>
                    <a:pt x="1389168" y="520700"/>
                  </a:lnTo>
                  <a:lnTo>
                    <a:pt x="1308530" y="571500"/>
                  </a:lnTo>
                  <a:lnTo>
                    <a:pt x="1229795" y="622300"/>
                  </a:lnTo>
                  <a:lnTo>
                    <a:pt x="1153012" y="673100"/>
                  </a:lnTo>
                  <a:lnTo>
                    <a:pt x="1078232" y="723900"/>
                  </a:lnTo>
                  <a:lnTo>
                    <a:pt x="1005506" y="774700"/>
                  </a:lnTo>
                  <a:lnTo>
                    <a:pt x="969929" y="800100"/>
                  </a:lnTo>
                  <a:lnTo>
                    <a:pt x="934883" y="838200"/>
                  </a:lnTo>
                  <a:lnTo>
                    <a:pt x="900376" y="863600"/>
                  </a:lnTo>
                  <a:lnTo>
                    <a:pt x="866414" y="889000"/>
                  </a:lnTo>
                  <a:lnTo>
                    <a:pt x="833003" y="914400"/>
                  </a:lnTo>
                  <a:lnTo>
                    <a:pt x="800149" y="952500"/>
                  </a:lnTo>
                  <a:lnTo>
                    <a:pt x="767859" y="977900"/>
                  </a:lnTo>
                  <a:lnTo>
                    <a:pt x="736139" y="1003300"/>
                  </a:lnTo>
                  <a:lnTo>
                    <a:pt x="704995" y="1041400"/>
                  </a:lnTo>
                  <a:lnTo>
                    <a:pt x="674433" y="1066800"/>
                  </a:lnTo>
                  <a:lnTo>
                    <a:pt x="644460" y="1104900"/>
                  </a:lnTo>
                  <a:lnTo>
                    <a:pt x="615082" y="1130300"/>
                  </a:lnTo>
                  <a:lnTo>
                    <a:pt x="586305" y="1168400"/>
                  </a:lnTo>
                  <a:lnTo>
                    <a:pt x="558136" y="1193800"/>
                  </a:lnTo>
                  <a:lnTo>
                    <a:pt x="530580" y="1231900"/>
                  </a:lnTo>
                  <a:lnTo>
                    <a:pt x="503645" y="1270000"/>
                  </a:lnTo>
                  <a:lnTo>
                    <a:pt x="477336" y="1295400"/>
                  </a:lnTo>
                  <a:lnTo>
                    <a:pt x="451660" y="1333500"/>
                  </a:lnTo>
                  <a:lnTo>
                    <a:pt x="426623" y="1358900"/>
                  </a:lnTo>
                  <a:lnTo>
                    <a:pt x="402231" y="1397000"/>
                  </a:lnTo>
                  <a:lnTo>
                    <a:pt x="378491" y="1435100"/>
                  </a:lnTo>
                  <a:lnTo>
                    <a:pt x="355409" y="1473200"/>
                  </a:lnTo>
                  <a:lnTo>
                    <a:pt x="332990" y="1498600"/>
                  </a:lnTo>
                  <a:lnTo>
                    <a:pt x="311243" y="1536700"/>
                  </a:lnTo>
                  <a:lnTo>
                    <a:pt x="290171" y="1574800"/>
                  </a:lnTo>
                  <a:lnTo>
                    <a:pt x="269783" y="1612900"/>
                  </a:lnTo>
                  <a:lnTo>
                    <a:pt x="250084" y="1651000"/>
                  </a:lnTo>
                  <a:lnTo>
                    <a:pt x="231081" y="1689100"/>
                  </a:lnTo>
                  <a:lnTo>
                    <a:pt x="212779" y="1727200"/>
                  </a:lnTo>
                  <a:lnTo>
                    <a:pt x="195186" y="1765300"/>
                  </a:lnTo>
                  <a:lnTo>
                    <a:pt x="178307" y="1790700"/>
                  </a:lnTo>
                  <a:lnTo>
                    <a:pt x="162148" y="1828800"/>
                  </a:lnTo>
                  <a:lnTo>
                    <a:pt x="146717" y="1866900"/>
                  </a:lnTo>
                  <a:lnTo>
                    <a:pt x="132019" y="1905000"/>
                  </a:lnTo>
                  <a:lnTo>
                    <a:pt x="118060" y="1943100"/>
                  </a:lnTo>
                  <a:lnTo>
                    <a:pt x="104847" y="1993900"/>
                  </a:lnTo>
                  <a:lnTo>
                    <a:pt x="92386" y="2032000"/>
                  </a:lnTo>
                  <a:lnTo>
                    <a:pt x="80684" y="2070100"/>
                  </a:lnTo>
                  <a:lnTo>
                    <a:pt x="69746" y="2108200"/>
                  </a:lnTo>
                  <a:lnTo>
                    <a:pt x="59580" y="2146300"/>
                  </a:lnTo>
                  <a:lnTo>
                    <a:pt x="50190" y="2184400"/>
                  </a:lnTo>
                  <a:lnTo>
                    <a:pt x="41584" y="2222500"/>
                  </a:lnTo>
                  <a:lnTo>
                    <a:pt x="33768" y="2260600"/>
                  </a:lnTo>
                  <a:lnTo>
                    <a:pt x="26748" y="2311400"/>
                  </a:lnTo>
                  <a:lnTo>
                    <a:pt x="20530" y="2349500"/>
                  </a:lnTo>
                  <a:lnTo>
                    <a:pt x="15121" y="2387600"/>
                  </a:lnTo>
                  <a:lnTo>
                    <a:pt x="10527" y="2425700"/>
                  </a:lnTo>
                  <a:lnTo>
                    <a:pt x="6754" y="2463800"/>
                  </a:lnTo>
                  <a:lnTo>
                    <a:pt x="3808" y="2514600"/>
                  </a:lnTo>
                  <a:lnTo>
                    <a:pt x="1696" y="2552700"/>
                  </a:lnTo>
                  <a:lnTo>
                    <a:pt x="425" y="2590800"/>
                  </a:lnTo>
                  <a:lnTo>
                    <a:pt x="0" y="2628900"/>
                  </a:lnTo>
                  <a:lnTo>
                    <a:pt x="425" y="2679700"/>
                  </a:lnTo>
                  <a:lnTo>
                    <a:pt x="1696" y="2717800"/>
                  </a:lnTo>
                  <a:lnTo>
                    <a:pt x="3808" y="2755900"/>
                  </a:lnTo>
                  <a:lnTo>
                    <a:pt x="6754" y="2806700"/>
                  </a:lnTo>
                  <a:lnTo>
                    <a:pt x="10527" y="2844800"/>
                  </a:lnTo>
                  <a:lnTo>
                    <a:pt x="15121" y="2882900"/>
                  </a:lnTo>
                  <a:lnTo>
                    <a:pt x="20530" y="2921000"/>
                  </a:lnTo>
                  <a:lnTo>
                    <a:pt x="26748" y="2959100"/>
                  </a:lnTo>
                  <a:lnTo>
                    <a:pt x="33768" y="3009900"/>
                  </a:lnTo>
                  <a:lnTo>
                    <a:pt x="41584" y="3048000"/>
                  </a:lnTo>
                  <a:lnTo>
                    <a:pt x="50190" y="3086100"/>
                  </a:lnTo>
                  <a:lnTo>
                    <a:pt x="59580" y="3124200"/>
                  </a:lnTo>
                  <a:lnTo>
                    <a:pt x="69746" y="3162300"/>
                  </a:lnTo>
                  <a:lnTo>
                    <a:pt x="80684" y="3200400"/>
                  </a:lnTo>
                  <a:lnTo>
                    <a:pt x="92386" y="3238500"/>
                  </a:lnTo>
                  <a:lnTo>
                    <a:pt x="104847" y="3276600"/>
                  </a:lnTo>
                  <a:lnTo>
                    <a:pt x="118060" y="3327400"/>
                  </a:lnTo>
                  <a:lnTo>
                    <a:pt x="132019" y="3365500"/>
                  </a:lnTo>
                  <a:lnTo>
                    <a:pt x="146717" y="3403600"/>
                  </a:lnTo>
                  <a:lnTo>
                    <a:pt x="162148" y="3441700"/>
                  </a:lnTo>
                  <a:lnTo>
                    <a:pt x="178307" y="3479800"/>
                  </a:lnTo>
                  <a:lnTo>
                    <a:pt x="195186" y="3505200"/>
                  </a:lnTo>
                  <a:lnTo>
                    <a:pt x="212779" y="3543300"/>
                  </a:lnTo>
                  <a:lnTo>
                    <a:pt x="231081" y="3581400"/>
                  </a:lnTo>
                  <a:lnTo>
                    <a:pt x="250084" y="3619500"/>
                  </a:lnTo>
                  <a:lnTo>
                    <a:pt x="269783" y="3657600"/>
                  </a:lnTo>
                  <a:lnTo>
                    <a:pt x="290171" y="3695700"/>
                  </a:lnTo>
                  <a:lnTo>
                    <a:pt x="311243" y="3733800"/>
                  </a:lnTo>
                  <a:lnTo>
                    <a:pt x="332990" y="3771900"/>
                  </a:lnTo>
                  <a:lnTo>
                    <a:pt x="355409" y="3797300"/>
                  </a:lnTo>
                  <a:lnTo>
                    <a:pt x="378491" y="3835400"/>
                  </a:lnTo>
                  <a:lnTo>
                    <a:pt x="402231" y="3873500"/>
                  </a:lnTo>
                  <a:lnTo>
                    <a:pt x="426623" y="3911600"/>
                  </a:lnTo>
                  <a:lnTo>
                    <a:pt x="451660" y="3937000"/>
                  </a:lnTo>
                  <a:lnTo>
                    <a:pt x="477336" y="3975100"/>
                  </a:lnTo>
                  <a:lnTo>
                    <a:pt x="503645" y="4000500"/>
                  </a:lnTo>
                  <a:lnTo>
                    <a:pt x="530580" y="4038600"/>
                  </a:lnTo>
                  <a:lnTo>
                    <a:pt x="558136" y="4076700"/>
                  </a:lnTo>
                  <a:lnTo>
                    <a:pt x="586305" y="4102100"/>
                  </a:lnTo>
                  <a:lnTo>
                    <a:pt x="615082" y="4140200"/>
                  </a:lnTo>
                  <a:lnTo>
                    <a:pt x="644460" y="4165600"/>
                  </a:lnTo>
                  <a:lnTo>
                    <a:pt x="674433" y="4203700"/>
                  </a:lnTo>
                  <a:lnTo>
                    <a:pt x="704995" y="4229100"/>
                  </a:lnTo>
                  <a:lnTo>
                    <a:pt x="736139" y="4267200"/>
                  </a:lnTo>
                  <a:lnTo>
                    <a:pt x="767859" y="4292600"/>
                  </a:lnTo>
                  <a:lnTo>
                    <a:pt x="800149" y="4318000"/>
                  </a:lnTo>
                  <a:lnTo>
                    <a:pt x="833003" y="4356100"/>
                  </a:lnTo>
                  <a:lnTo>
                    <a:pt x="866414" y="4381500"/>
                  </a:lnTo>
                  <a:lnTo>
                    <a:pt x="900376" y="4406900"/>
                  </a:lnTo>
                  <a:lnTo>
                    <a:pt x="934883" y="4432300"/>
                  </a:lnTo>
                  <a:lnTo>
                    <a:pt x="969929" y="4470400"/>
                  </a:lnTo>
                  <a:lnTo>
                    <a:pt x="1005506" y="4495800"/>
                  </a:lnTo>
                  <a:lnTo>
                    <a:pt x="1041609" y="4521200"/>
                  </a:lnTo>
                  <a:lnTo>
                    <a:pt x="1115369" y="4572000"/>
                  </a:lnTo>
                  <a:lnTo>
                    <a:pt x="1191156" y="4622800"/>
                  </a:lnTo>
                  <a:lnTo>
                    <a:pt x="1268921" y="4673600"/>
                  </a:lnTo>
                  <a:lnTo>
                    <a:pt x="1348614" y="4724400"/>
                  </a:lnTo>
                  <a:lnTo>
                    <a:pt x="1430184" y="4775200"/>
                  </a:lnTo>
                  <a:lnTo>
                    <a:pt x="1471658" y="4787900"/>
                  </a:lnTo>
                  <a:lnTo>
                    <a:pt x="1598756" y="4864100"/>
                  </a:lnTo>
                  <a:lnTo>
                    <a:pt x="1641993" y="4876800"/>
                  </a:lnTo>
                  <a:lnTo>
                    <a:pt x="1685656" y="4902200"/>
                  </a:lnTo>
                  <a:lnTo>
                    <a:pt x="1729738" y="4914900"/>
                  </a:lnTo>
                  <a:lnTo>
                    <a:pt x="1774233" y="4940300"/>
                  </a:lnTo>
                  <a:lnTo>
                    <a:pt x="1819134" y="4953000"/>
                  </a:lnTo>
                  <a:lnTo>
                    <a:pt x="1864435" y="4978400"/>
                  </a:lnTo>
                  <a:lnTo>
                    <a:pt x="1956214" y="5003800"/>
                  </a:lnTo>
                  <a:lnTo>
                    <a:pt x="2002678" y="5029200"/>
                  </a:lnTo>
                  <a:lnTo>
                    <a:pt x="2144297" y="5067300"/>
                  </a:lnTo>
                  <a:lnTo>
                    <a:pt x="2192224" y="5092700"/>
                  </a:lnTo>
                  <a:lnTo>
                    <a:pt x="2486914" y="5168900"/>
                  </a:lnTo>
                  <a:lnTo>
                    <a:pt x="4379081" y="5168900"/>
                  </a:lnTo>
                  <a:lnTo>
                    <a:pt x="4673768" y="5092700"/>
                  </a:lnTo>
                  <a:lnTo>
                    <a:pt x="4721694" y="5067300"/>
                  </a:lnTo>
                  <a:lnTo>
                    <a:pt x="4863311" y="5029200"/>
                  </a:lnTo>
                  <a:lnTo>
                    <a:pt x="4909774" y="5003800"/>
                  </a:lnTo>
                  <a:lnTo>
                    <a:pt x="5001551" y="4978400"/>
                  </a:lnTo>
                  <a:lnTo>
                    <a:pt x="5046852" y="4953000"/>
                  </a:lnTo>
                  <a:lnTo>
                    <a:pt x="5091752" y="4940300"/>
                  </a:lnTo>
                  <a:lnTo>
                    <a:pt x="5136246" y="4914900"/>
                  </a:lnTo>
                  <a:lnTo>
                    <a:pt x="5180327" y="4902200"/>
                  </a:lnTo>
                  <a:lnTo>
                    <a:pt x="5223989" y="4876800"/>
                  </a:lnTo>
                  <a:lnTo>
                    <a:pt x="5267226" y="4864100"/>
                  </a:lnTo>
                  <a:lnTo>
                    <a:pt x="5394321" y="4787900"/>
                  </a:lnTo>
                  <a:lnTo>
                    <a:pt x="5435794" y="4775200"/>
                  </a:lnTo>
                  <a:lnTo>
                    <a:pt x="5517362" y="4724400"/>
                  </a:lnTo>
                  <a:lnTo>
                    <a:pt x="5597053" y="4673600"/>
                  </a:lnTo>
                  <a:lnTo>
                    <a:pt x="5674817" y="4622800"/>
                  </a:lnTo>
                  <a:lnTo>
                    <a:pt x="5750602" y="4572000"/>
                  </a:lnTo>
                  <a:lnTo>
                    <a:pt x="5824360" y="4521200"/>
                  </a:lnTo>
                  <a:lnTo>
                    <a:pt x="5860462" y="4495800"/>
                  </a:lnTo>
                  <a:lnTo>
                    <a:pt x="5896039" y="4470400"/>
                  </a:lnTo>
                  <a:lnTo>
                    <a:pt x="5931083" y="4432300"/>
                  </a:lnTo>
                  <a:lnTo>
                    <a:pt x="5965589" y="4406900"/>
                  </a:lnTo>
                  <a:lnTo>
                    <a:pt x="5999550" y="4381500"/>
                  </a:lnTo>
                  <a:lnTo>
                    <a:pt x="6032960" y="4356100"/>
                  </a:lnTo>
                  <a:lnTo>
                    <a:pt x="6065813" y="4318000"/>
                  </a:lnTo>
                  <a:lnTo>
                    <a:pt x="6098103" y="4292600"/>
                  </a:lnTo>
                  <a:lnTo>
                    <a:pt x="6129822" y="4267200"/>
                  </a:lnTo>
                  <a:lnTo>
                    <a:pt x="6160966" y="4229100"/>
                  </a:lnTo>
                  <a:lnTo>
                    <a:pt x="6191526" y="4203700"/>
                  </a:lnTo>
                  <a:lnTo>
                    <a:pt x="6221499" y="4165600"/>
                  </a:lnTo>
                  <a:lnTo>
                    <a:pt x="6250876" y="4140200"/>
                  </a:lnTo>
                  <a:lnTo>
                    <a:pt x="6279652" y="4102100"/>
                  </a:lnTo>
                  <a:lnTo>
                    <a:pt x="6307820" y="4076700"/>
                  </a:lnTo>
                  <a:lnTo>
                    <a:pt x="6335375" y="4038600"/>
                  </a:lnTo>
                  <a:lnTo>
                    <a:pt x="6362309" y="4000500"/>
                  </a:lnTo>
                  <a:lnTo>
                    <a:pt x="6388617" y="3975100"/>
                  </a:lnTo>
                  <a:lnTo>
                    <a:pt x="6414292" y="3937000"/>
                  </a:lnTo>
                  <a:lnTo>
                    <a:pt x="6439328" y="3911600"/>
                  </a:lnTo>
                  <a:lnTo>
                    <a:pt x="6463719" y="3873500"/>
                  </a:lnTo>
                  <a:lnTo>
                    <a:pt x="6487459" y="3835400"/>
                  </a:lnTo>
                  <a:lnTo>
                    <a:pt x="6510541" y="3797300"/>
                  </a:lnTo>
                  <a:lnTo>
                    <a:pt x="6532958" y="3771900"/>
                  </a:lnTo>
                  <a:lnTo>
                    <a:pt x="6554705" y="3733800"/>
                  </a:lnTo>
                  <a:lnTo>
                    <a:pt x="6575776" y="3695700"/>
                  </a:lnTo>
                  <a:lnTo>
                    <a:pt x="6596163" y="3657600"/>
                  </a:lnTo>
                  <a:lnTo>
                    <a:pt x="6615861" y="3619500"/>
                  </a:lnTo>
                  <a:lnTo>
                    <a:pt x="6634864" y="3581400"/>
                  </a:lnTo>
                  <a:lnTo>
                    <a:pt x="6653165" y="3543300"/>
                  </a:lnTo>
                  <a:lnTo>
                    <a:pt x="6670758" y="3505200"/>
                  </a:lnTo>
                  <a:lnTo>
                    <a:pt x="6687637" y="3479800"/>
                  </a:lnTo>
                  <a:lnTo>
                    <a:pt x="6703794" y="3441700"/>
                  </a:lnTo>
                  <a:lnTo>
                    <a:pt x="6719225" y="3403600"/>
                  </a:lnTo>
                  <a:lnTo>
                    <a:pt x="6733923" y="3365500"/>
                  </a:lnTo>
                  <a:lnTo>
                    <a:pt x="6747881" y="3327400"/>
                  </a:lnTo>
                  <a:lnTo>
                    <a:pt x="6761093" y="3276600"/>
                  </a:lnTo>
                  <a:lnTo>
                    <a:pt x="6773554" y="3238500"/>
                  </a:lnTo>
                  <a:lnTo>
                    <a:pt x="6785256" y="3200400"/>
                  </a:lnTo>
                  <a:lnTo>
                    <a:pt x="6796193" y="3162300"/>
                  </a:lnTo>
                  <a:lnTo>
                    <a:pt x="6806359" y="3124200"/>
                  </a:lnTo>
                  <a:lnTo>
                    <a:pt x="6815748" y="3086100"/>
                  </a:lnTo>
                  <a:lnTo>
                    <a:pt x="6824354" y="3048000"/>
                  </a:lnTo>
                  <a:lnTo>
                    <a:pt x="6832170" y="3009900"/>
                  </a:lnTo>
                  <a:lnTo>
                    <a:pt x="6839190" y="2959100"/>
                  </a:lnTo>
                  <a:lnTo>
                    <a:pt x="6845407" y="2921000"/>
                  </a:lnTo>
                  <a:lnTo>
                    <a:pt x="6850816" y="2882900"/>
                  </a:lnTo>
                  <a:lnTo>
                    <a:pt x="6855410" y="2844800"/>
                  </a:lnTo>
                  <a:lnTo>
                    <a:pt x="6859183" y="2806700"/>
                  </a:lnTo>
                  <a:lnTo>
                    <a:pt x="6862129" y="2755900"/>
                  </a:lnTo>
                  <a:lnTo>
                    <a:pt x="6864240" y="2717800"/>
                  </a:lnTo>
                  <a:lnTo>
                    <a:pt x="6865512" y="2679700"/>
                  </a:lnTo>
                  <a:lnTo>
                    <a:pt x="6865937" y="2628900"/>
                  </a:lnTo>
                  <a:lnTo>
                    <a:pt x="6865512" y="2590800"/>
                  </a:lnTo>
                  <a:lnTo>
                    <a:pt x="6864240" y="2552700"/>
                  </a:lnTo>
                  <a:lnTo>
                    <a:pt x="6862129" y="2514600"/>
                  </a:lnTo>
                  <a:lnTo>
                    <a:pt x="6859183" y="2463800"/>
                  </a:lnTo>
                  <a:lnTo>
                    <a:pt x="6855410" y="2425700"/>
                  </a:lnTo>
                  <a:lnTo>
                    <a:pt x="6850816" y="2387600"/>
                  </a:lnTo>
                  <a:lnTo>
                    <a:pt x="6845407" y="2349500"/>
                  </a:lnTo>
                  <a:lnTo>
                    <a:pt x="6839190" y="2311400"/>
                  </a:lnTo>
                  <a:lnTo>
                    <a:pt x="6832170" y="2260600"/>
                  </a:lnTo>
                  <a:lnTo>
                    <a:pt x="6824354" y="2222500"/>
                  </a:lnTo>
                  <a:lnTo>
                    <a:pt x="6815748" y="2184400"/>
                  </a:lnTo>
                  <a:lnTo>
                    <a:pt x="6806359" y="2146300"/>
                  </a:lnTo>
                  <a:lnTo>
                    <a:pt x="6796193" y="2108200"/>
                  </a:lnTo>
                  <a:lnTo>
                    <a:pt x="6785256" y="2070100"/>
                  </a:lnTo>
                  <a:lnTo>
                    <a:pt x="6773554" y="2032000"/>
                  </a:lnTo>
                  <a:lnTo>
                    <a:pt x="6761093" y="1993900"/>
                  </a:lnTo>
                  <a:lnTo>
                    <a:pt x="6747881" y="1943100"/>
                  </a:lnTo>
                  <a:lnTo>
                    <a:pt x="6733923" y="1905000"/>
                  </a:lnTo>
                  <a:lnTo>
                    <a:pt x="6719225" y="1866900"/>
                  </a:lnTo>
                  <a:lnTo>
                    <a:pt x="6703794" y="1828800"/>
                  </a:lnTo>
                  <a:lnTo>
                    <a:pt x="6687637" y="1790700"/>
                  </a:lnTo>
                  <a:lnTo>
                    <a:pt x="6670758" y="1765300"/>
                  </a:lnTo>
                  <a:lnTo>
                    <a:pt x="6653165" y="1727200"/>
                  </a:lnTo>
                  <a:lnTo>
                    <a:pt x="6634864" y="1689100"/>
                  </a:lnTo>
                  <a:lnTo>
                    <a:pt x="6615861" y="1651000"/>
                  </a:lnTo>
                  <a:lnTo>
                    <a:pt x="6596163" y="1612900"/>
                  </a:lnTo>
                  <a:lnTo>
                    <a:pt x="6575776" y="1574800"/>
                  </a:lnTo>
                  <a:lnTo>
                    <a:pt x="6554705" y="1536700"/>
                  </a:lnTo>
                  <a:lnTo>
                    <a:pt x="6532958" y="1498600"/>
                  </a:lnTo>
                  <a:lnTo>
                    <a:pt x="6510541" y="1473200"/>
                  </a:lnTo>
                  <a:lnTo>
                    <a:pt x="6487459" y="1435100"/>
                  </a:lnTo>
                  <a:lnTo>
                    <a:pt x="6463719" y="1397000"/>
                  </a:lnTo>
                  <a:lnTo>
                    <a:pt x="6439328" y="1358900"/>
                  </a:lnTo>
                  <a:lnTo>
                    <a:pt x="6414292" y="1333500"/>
                  </a:lnTo>
                  <a:lnTo>
                    <a:pt x="6388617" y="1295400"/>
                  </a:lnTo>
                  <a:lnTo>
                    <a:pt x="6362309" y="1270000"/>
                  </a:lnTo>
                  <a:lnTo>
                    <a:pt x="6335375" y="1231900"/>
                  </a:lnTo>
                  <a:lnTo>
                    <a:pt x="6307820" y="1193800"/>
                  </a:lnTo>
                  <a:lnTo>
                    <a:pt x="6279652" y="1168400"/>
                  </a:lnTo>
                  <a:lnTo>
                    <a:pt x="6250876" y="1130300"/>
                  </a:lnTo>
                  <a:lnTo>
                    <a:pt x="6221499" y="1104900"/>
                  </a:lnTo>
                  <a:lnTo>
                    <a:pt x="6191526" y="1066800"/>
                  </a:lnTo>
                  <a:lnTo>
                    <a:pt x="6160966" y="1041400"/>
                  </a:lnTo>
                  <a:lnTo>
                    <a:pt x="6129822" y="1003300"/>
                  </a:lnTo>
                  <a:lnTo>
                    <a:pt x="6098103" y="977900"/>
                  </a:lnTo>
                  <a:lnTo>
                    <a:pt x="6065813" y="952500"/>
                  </a:lnTo>
                  <a:lnTo>
                    <a:pt x="6032960" y="914400"/>
                  </a:lnTo>
                  <a:lnTo>
                    <a:pt x="5999550" y="889000"/>
                  </a:lnTo>
                  <a:lnTo>
                    <a:pt x="5965589" y="863600"/>
                  </a:lnTo>
                  <a:lnTo>
                    <a:pt x="5931083" y="838200"/>
                  </a:lnTo>
                  <a:lnTo>
                    <a:pt x="5896039" y="800100"/>
                  </a:lnTo>
                  <a:lnTo>
                    <a:pt x="5860462" y="774700"/>
                  </a:lnTo>
                  <a:lnTo>
                    <a:pt x="5787738" y="723900"/>
                  </a:lnTo>
                  <a:lnTo>
                    <a:pt x="5712960" y="673100"/>
                  </a:lnTo>
                  <a:lnTo>
                    <a:pt x="5636179" y="622300"/>
                  </a:lnTo>
                  <a:lnTo>
                    <a:pt x="5557446" y="571500"/>
                  </a:lnTo>
                  <a:lnTo>
                    <a:pt x="5476810" y="520700"/>
                  </a:lnTo>
                  <a:lnTo>
                    <a:pt x="5435794" y="495300"/>
                  </a:lnTo>
                  <a:lnTo>
                    <a:pt x="5394321" y="482600"/>
                  </a:lnTo>
                  <a:lnTo>
                    <a:pt x="5267226" y="406400"/>
                  </a:lnTo>
                  <a:lnTo>
                    <a:pt x="5223989" y="393700"/>
                  </a:lnTo>
                  <a:lnTo>
                    <a:pt x="5180327" y="368300"/>
                  </a:lnTo>
                  <a:lnTo>
                    <a:pt x="5136246" y="355600"/>
                  </a:lnTo>
                  <a:lnTo>
                    <a:pt x="5091752" y="330200"/>
                  </a:lnTo>
                  <a:lnTo>
                    <a:pt x="5046852" y="317500"/>
                  </a:lnTo>
                  <a:lnTo>
                    <a:pt x="5001551" y="292100"/>
                  </a:lnTo>
                  <a:lnTo>
                    <a:pt x="4909774" y="266700"/>
                  </a:lnTo>
                  <a:lnTo>
                    <a:pt x="4863311" y="241300"/>
                  </a:lnTo>
                  <a:lnTo>
                    <a:pt x="4721694" y="203200"/>
                  </a:lnTo>
                  <a:lnTo>
                    <a:pt x="4673768" y="177800"/>
                  </a:lnTo>
                  <a:lnTo>
                    <a:pt x="4379081" y="101600"/>
                  </a:lnTo>
                  <a:close/>
                </a:path>
                <a:path w="6866255" h="5257800">
                  <a:moveTo>
                    <a:pt x="4176294" y="63500"/>
                  </a:moveTo>
                  <a:lnTo>
                    <a:pt x="2689703" y="63500"/>
                  </a:lnTo>
                  <a:lnTo>
                    <a:pt x="2537159" y="101600"/>
                  </a:lnTo>
                  <a:lnTo>
                    <a:pt x="4328837" y="101600"/>
                  </a:lnTo>
                  <a:lnTo>
                    <a:pt x="4176294" y="63500"/>
                  </a:lnTo>
                  <a:close/>
                </a:path>
                <a:path w="6866255" h="5257800">
                  <a:moveTo>
                    <a:pt x="4073152" y="50800"/>
                  </a:moveTo>
                  <a:lnTo>
                    <a:pt x="2792845" y="50800"/>
                  </a:lnTo>
                  <a:lnTo>
                    <a:pt x="2741134" y="63500"/>
                  </a:lnTo>
                  <a:lnTo>
                    <a:pt x="4124864" y="63500"/>
                  </a:lnTo>
                  <a:lnTo>
                    <a:pt x="4073152" y="50800"/>
                  </a:lnTo>
                  <a:close/>
                </a:path>
                <a:path w="6866255" h="5257800">
                  <a:moveTo>
                    <a:pt x="3968913" y="38100"/>
                  </a:moveTo>
                  <a:lnTo>
                    <a:pt x="2897086" y="38100"/>
                  </a:lnTo>
                  <a:lnTo>
                    <a:pt x="2844831" y="50800"/>
                  </a:lnTo>
                  <a:lnTo>
                    <a:pt x="4021167" y="50800"/>
                  </a:lnTo>
                  <a:lnTo>
                    <a:pt x="3968913" y="38100"/>
                  </a:lnTo>
                  <a:close/>
                </a:path>
                <a:path w="6866255" h="5257800">
                  <a:moveTo>
                    <a:pt x="3863625" y="25400"/>
                  </a:moveTo>
                  <a:lnTo>
                    <a:pt x="3002374" y="25400"/>
                  </a:lnTo>
                  <a:lnTo>
                    <a:pt x="2949602" y="38100"/>
                  </a:lnTo>
                  <a:lnTo>
                    <a:pt x="3916397" y="38100"/>
                  </a:lnTo>
                  <a:lnTo>
                    <a:pt x="3863625" y="25400"/>
                  </a:lnTo>
                  <a:close/>
                </a:path>
                <a:path w="6866255" h="5257800">
                  <a:moveTo>
                    <a:pt x="3757340" y="12700"/>
                  </a:moveTo>
                  <a:lnTo>
                    <a:pt x="3108660" y="12700"/>
                  </a:lnTo>
                  <a:lnTo>
                    <a:pt x="3055395" y="25400"/>
                  </a:lnTo>
                  <a:lnTo>
                    <a:pt x="3810604" y="25400"/>
                  </a:lnTo>
                  <a:lnTo>
                    <a:pt x="3757340" y="12700"/>
                  </a:lnTo>
                  <a:close/>
                </a:path>
                <a:path w="6866255" h="5257800">
                  <a:moveTo>
                    <a:pt x="3433000" y="0"/>
                  </a:moveTo>
                  <a:lnTo>
                    <a:pt x="3378409" y="12700"/>
                  </a:lnTo>
                  <a:lnTo>
                    <a:pt x="3487591" y="12700"/>
                  </a:lnTo>
                  <a:lnTo>
                    <a:pt x="3433000" y="0"/>
                  </a:lnTo>
                  <a:close/>
                </a:path>
              </a:pathLst>
            </a:custGeom>
            <a:solidFill>
              <a:srgbClr val="80008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21201" y="3252850"/>
              <a:ext cx="1363980" cy="1155700"/>
            </a:xfrm>
            <a:custGeom>
              <a:avLst/>
              <a:gdLst/>
              <a:ahLst/>
              <a:cxnLst/>
              <a:rect l="l" t="t" r="r" b="b"/>
              <a:pathLst>
                <a:path w="1363979" h="1155700">
                  <a:moveTo>
                    <a:pt x="1022731" y="0"/>
                  </a:moveTo>
                  <a:lnTo>
                    <a:pt x="340868" y="0"/>
                  </a:lnTo>
                  <a:lnTo>
                    <a:pt x="0" y="577850"/>
                  </a:lnTo>
                  <a:lnTo>
                    <a:pt x="340868" y="1155573"/>
                  </a:lnTo>
                  <a:lnTo>
                    <a:pt x="1022731" y="1155573"/>
                  </a:lnTo>
                  <a:lnTo>
                    <a:pt x="1363599" y="577850"/>
                  </a:lnTo>
                  <a:lnTo>
                    <a:pt x="1022731" y="0"/>
                  </a:lnTo>
                  <a:close/>
                </a:path>
              </a:pathLst>
            </a:custGeom>
            <a:solidFill>
              <a:srgbClr val="85B0D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021201" y="3252850"/>
              <a:ext cx="1363980" cy="1155700"/>
            </a:xfrm>
            <a:custGeom>
              <a:avLst/>
              <a:gdLst/>
              <a:ahLst/>
              <a:cxnLst/>
              <a:rect l="l" t="t" r="r" b="b"/>
              <a:pathLst>
                <a:path w="1363979" h="1155700">
                  <a:moveTo>
                    <a:pt x="0" y="577850"/>
                  </a:moveTo>
                  <a:lnTo>
                    <a:pt x="340868" y="0"/>
                  </a:lnTo>
                  <a:lnTo>
                    <a:pt x="1022731" y="0"/>
                  </a:lnTo>
                  <a:lnTo>
                    <a:pt x="1363599" y="577850"/>
                  </a:lnTo>
                  <a:lnTo>
                    <a:pt x="1022731" y="1155573"/>
                  </a:lnTo>
                  <a:lnTo>
                    <a:pt x="340868" y="1155573"/>
                  </a:lnTo>
                  <a:lnTo>
                    <a:pt x="0" y="577850"/>
                  </a:lnTo>
                  <a:close/>
                </a:path>
              </a:pathLst>
            </a:custGeom>
            <a:ln w="28575">
              <a:solidFill>
                <a:srgbClr val="3366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968241" y="3417570"/>
            <a:ext cx="1358900" cy="54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59079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latin typeface="Times New Roman"/>
                <a:cs typeface="Times New Roman"/>
              </a:rPr>
              <a:t>Effective  Compen</a:t>
            </a:r>
            <a:r>
              <a:rPr sz="1700" b="1" spc="-10" dirty="0">
                <a:latin typeface="Times New Roman"/>
                <a:cs typeface="Times New Roman"/>
              </a:rPr>
              <a:t>s</a:t>
            </a:r>
            <a:r>
              <a:rPr sz="1700" b="1" dirty="0">
                <a:latin typeface="Times New Roman"/>
                <a:cs typeface="Times New Roman"/>
              </a:rPr>
              <a:t>at</a:t>
            </a:r>
            <a:r>
              <a:rPr sz="1700" b="1" spc="-10" dirty="0">
                <a:latin typeface="Times New Roman"/>
                <a:cs typeface="Times New Roman"/>
              </a:rPr>
              <a:t>i</a:t>
            </a:r>
            <a:r>
              <a:rPr sz="1700" b="1" dirty="0">
                <a:latin typeface="Times New Roman"/>
                <a:cs typeface="Times New Roman"/>
              </a:rPr>
              <a:t>on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895663" y="2298763"/>
            <a:ext cx="3590925" cy="3038475"/>
            <a:chOff x="2895663" y="2298763"/>
            <a:chExt cx="3590925" cy="3038475"/>
          </a:xfrm>
        </p:grpSpPr>
        <p:sp>
          <p:nvSpPr>
            <p:cNvPr id="9" name="object 9"/>
            <p:cNvSpPr/>
            <p:nvPr/>
          </p:nvSpPr>
          <p:spPr>
            <a:xfrm>
              <a:off x="5030724" y="2321687"/>
              <a:ext cx="561340" cy="939800"/>
            </a:xfrm>
            <a:custGeom>
              <a:avLst/>
              <a:gdLst/>
              <a:ahLst/>
              <a:cxnLst/>
              <a:rect l="l" t="t" r="r" b="b"/>
              <a:pathLst>
                <a:path w="561339" h="939800">
                  <a:moveTo>
                    <a:pt x="5968" y="854837"/>
                  </a:moveTo>
                  <a:lnTo>
                    <a:pt x="0" y="939800"/>
                  </a:lnTo>
                  <a:lnTo>
                    <a:pt x="71500" y="893572"/>
                  </a:lnTo>
                  <a:lnTo>
                    <a:pt x="65484" y="890015"/>
                  </a:lnTo>
                  <a:lnTo>
                    <a:pt x="40512" y="890015"/>
                  </a:lnTo>
                  <a:lnTo>
                    <a:pt x="24002" y="880363"/>
                  </a:lnTo>
                  <a:lnTo>
                    <a:pt x="30516" y="869346"/>
                  </a:lnTo>
                  <a:lnTo>
                    <a:pt x="5968" y="854837"/>
                  </a:lnTo>
                  <a:close/>
                </a:path>
                <a:path w="561339" h="939800">
                  <a:moveTo>
                    <a:pt x="30516" y="869346"/>
                  </a:moveTo>
                  <a:lnTo>
                    <a:pt x="24002" y="880363"/>
                  </a:lnTo>
                  <a:lnTo>
                    <a:pt x="40512" y="890015"/>
                  </a:lnTo>
                  <a:lnTo>
                    <a:pt x="46978" y="879076"/>
                  </a:lnTo>
                  <a:lnTo>
                    <a:pt x="30516" y="869346"/>
                  </a:lnTo>
                  <a:close/>
                </a:path>
                <a:path w="561339" h="939800">
                  <a:moveTo>
                    <a:pt x="46978" y="879076"/>
                  </a:moveTo>
                  <a:lnTo>
                    <a:pt x="40512" y="890015"/>
                  </a:lnTo>
                  <a:lnTo>
                    <a:pt x="65484" y="890015"/>
                  </a:lnTo>
                  <a:lnTo>
                    <a:pt x="46978" y="879076"/>
                  </a:lnTo>
                  <a:close/>
                </a:path>
                <a:path w="561339" h="939800">
                  <a:moveTo>
                    <a:pt x="544449" y="0"/>
                  </a:moveTo>
                  <a:lnTo>
                    <a:pt x="30516" y="869346"/>
                  </a:lnTo>
                  <a:lnTo>
                    <a:pt x="46978" y="879076"/>
                  </a:lnTo>
                  <a:lnTo>
                    <a:pt x="560831" y="9651"/>
                  </a:lnTo>
                  <a:lnTo>
                    <a:pt x="54444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909951" y="2313051"/>
              <a:ext cx="3542029" cy="3006725"/>
            </a:xfrm>
            <a:custGeom>
              <a:avLst/>
              <a:gdLst/>
              <a:ahLst/>
              <a:cxnLst/>
              <a:rect l="l" t="t" r="r" b="b"/>
              <a:pathLst>
                <a:path w="3542029" h="3006725">
                  <a:moveTo>
                    <a:pt x="0" y="1503299"/>
                  </a:moveTo>
                  <a:lnTo>
                    <a:pt x="885316" y="0"/>
                  </a:lnTo>
                  <a:lnTo>
                    <a:pt x="2656204" y="0"/>
                  </a:lnTo>
                  <a:lnTo>
                    <a:pt x="3541649" y="1503299"/>
                  </a:lnTo>
                  <a:lnTo>
                    <a:pt x="2656204" y="3006598"/>
                  </a:lnTo>
                  <a:lnTo>
                    <a:pt x="885316" y="3006598"/>
                  </a:lnTo>
                  <a:lnTo>
                    <a:pt x="0" y="1503299"/>
                  </a:lnTo>
                  <a:close/>
                </a:path>
              </a:pathLst>
            </a:custGeom>
            <a:ln w="285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909951" y="2313051"/>
              <a:ext cx="3567429" cy="3014980"/>
            </a:xfrm>
            <a:custGeom>
              <a:avLst/>
              <a:gdLst/>
              <a:ahLst/>
              <a:cxnLst/>
              <a:rect l="l" t="t" r="r" b="b"/>
              <a:pathLst>
                <a:path w="3567429" h="3014979">
                  <a:moveTo>
                    <a:pt x="885825" y="0"/>
                  </a:moveTo>
                  <a:lnTo>
                    <a:pt x="885825" y="2955925"/>
                  </a:lnTo>
                </a:path>
                <a:path w="3567429" h="3014979">
                  <a:moveTo>
                    <a:pt x="2682875" y="0"/>
                  </a:moveTo>
                  <a:lnTo>
                    <a:pt x="2682875" y="3014599"/>
                  </a:lnTo>
                </a:path>
                <a:path w="3567429" h="3014979">
                  <a:moveTo>
                    <a:pt x="0" y="1509649"/>
                  </a:moveTo>
                  <a:lnTo>
                    <a:pt x="2657475" y="1524"/>
                  </a:lnTo>
                </a:path>
                <a:path w="3567429" h="3014979">
                  <a:moveTo>
                    <a:pt x="8128" y="1517269"/>
                  </a:moveTo>
                  <a:lnTo>
                    <a:pt x="2638044" y="2995930"/>
                  </a:lnTo>
                </a:path>
                <a:path w="3567429" h="3014979">
                  <a:moveTo>
                    <a:pt x="969899" y="2981198"/>
                  </a:moveTo>
                  <a:lnTo>
                    <a:pt x="3567049" y="1509649"/>
                  </a:lnTo>
                </a:path>
                <a:path w="3567429" h="3014979">
                  <a:moveTo>
                    <a:pt x="885825" y="0"/>
                  </a:moveTo>
                  <a:lnTo>
                    <a:pt x="3541649" y="1508125"/>
                  </a:lnTo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903982" y="2305684"/>
              <a:ext cx="3575050" cy="3014345"/>
            </a:xfrm>
            <a:custGeom>
              <a:avLst/>
              <a:gdLst/>
              <a:ahLst/>
              <a:cxnLst/>
              <a:rect l="l" t="t" r="r" b="b"/>
              <a:pathLst>
                <a:path w="3575050" h="3014345">
                  <a:moveTo>
                    <a:pt x="1066355" y="1534287"/>
                  </a:moveTo>
                  <a:lnTo>
                    <a:pt x="1021334" y="1534287"/>
                  </a:lnTo>
                  <a:lnTo>
                    <a:pt x="1008684" y="1534287"/>
                  </a:lnTo>
                  <a:lnTo>
                    <a:pt x="1008507" y="1562735"/>
                  </a:lnTo>
                  <a:lnTo>
                    <a:pt x="1066355" y="1534287"/>
                  </a:lnTo>
                  <a:close/>
                </a:path>
                <a:path w="3575050" h="3014345">
                  <a:moveTo>
                    <a:pt x="1084961" y="1525143"/>
                  </a:moveTo>
                  <a:lnTo>
                    <a:pt x="1009015" y="1486662"/>
                  </a:lnTo>
                  <a:lnTo>
                    <a:pt x="1008824" y="1515160"/>
                  </a:lnTo>
                  <a:lnTo>
                    <a:pt x="102069" y="1509522"/>
                  </a:lnTo>
                  <a:lnTo>
                    <a:pt x="115062" y="1331468"/>
                  </a:lnTo>
                  <a:lnTo>
                    <a:pt x="12585" y="1508975"/>
                  </a:lnTo>
                  <a:lnTo>
                    <a:pt x="127" y="1508887"/>
                  </a:lnTo>
                  <a:lnTo>
                    <a:pt x="0" y="1527937"/>
                  </a:lnTo>
                  <a:lnTo>
                    <a:pt x="1625" y="1527949"/>
                  </a:lnTo>
                  <a:lnTo>
                    <a:pt x="762" y="1529461"/>
                  </a:lnTo>
                  <a:lnTo>
                    <a:pt x="90424" y="1669288"/>
                  </a:lnTo>
                  <a:lnTo>
                    <a:pt x="100685" y="1528572"/>
                  </a:lnTo>
                  <a:lnTo>
                    <a:pt x="1008684" y="1534210"/>
                  </a:lnTo>
                  <a:lnTo>
                    <a:pt x="1021334" y="1534287"/>
                  </a:lnTo>
                  <a:lnTo>
                    <a:pt x="1066520" y="1534210"/>
                  </a:lnTo>
                  <a:lnTo>
                    <a:pt x="1084961" y="1525143"/>
                  </a:lnTo>
                  <a:close/>
                </a:path>
                <a:path w="3575050" h="3014345">
                  <a:moveTo>
                    <a:pt x="1436243" y="934339"/>
                  </a:moveTo>
                  <a:lnTo>
                    <a:pt x="1432877" y="884428"/>
                  </a:lnTo>
                  <a:lnTo>
                    <a:pt x="1430528" y="849376"/>
                  </a:lnTo>
                  <a:lnTo>
                    <a:pt x="1405826" y="863879"/>
                  </a:lnTo>
                  <a:lnTo>
                    <a:pt x="949401" y="86855"/>
                  </a:lnTo>
                  <a:lnTo>
                    <a:pt x="1109218" y="7366"/>
                  </a:lnTo>
                  <a:lnTo>
                    <a:pt x="893699" y="7366"/>
                  </a:lnTo>
                  <a:lnTo>
                    <a:pt x="893241" y="8267"/>
                  </a:lnTo>
                  <a:lnTo>
                    <a:pt x="891667" y="7239"/>
                  </a:lnTo>
                  <a:lnTo>
                    <a:pt x="891908" y="10922"/>
                  </a:lnTo>
                  <a:lnTo>
                    <a:pt x="821944" y="150241"/>
                  </a:lnTo>
                  <a:lnTo>
                    <a:pt x="932345" y="95338"/>
                  </a:lnTo>
                  <a:lnTo>
                    <a:pt x="1389430" y="873493"/>
                  </a:lnTo>
                  <a:lnTo>
                    <a:pt x="1364742" y="887984"/>
                  </a:lnTo>
                  <a:lnTo>
                    <a:pt x="1436243" y="934339"/>
                  </a:lnTo>
                  <a:close/>
                </a:path>
                <a:path w="3575050" h="3014345">
                  <a:moveTo>
                    <a:pt x="1457198" y="2097151"/>
                  </a:moveTo>
                  <a:lnTo>
                    <a:pt x="1385824" y="2143506"/>
                  </a:lnTo>
                  <a:lnTo>
                    <a:pt x="1410398" y="2157971"/>
                  </a:lnTo>
                  <a:lnTo>
                    <a:pt x="960158" y="2924518"/>
                  </a:lnTo>
                  <a:lnTo>
                    <a:pt x="811657" y="2827401"/>
                  </a:lnTo>
                  <a:lnTo>
                    <a:pt x="917575" y="3010916"/>
                  </a:lnTo>
                  <a:lnTo>
                    <a:pt x="1076579" y="3000629"/>
                  </a:lnTo>
                  <a:lnTo>
                    <a:pt x="976096" y="2934932"/>
                  </a:lnTo>
                  <a:lnTo>
                    <a:pt x="1426883" y="2167661"/>
                  </a:lnTo>
                  <a:lnTo>
                    <a:pt x="1451483" y="2182114"/>
                  </a:lnTo>
                  <a:lnTo>
                    <a:pt x="1453832" y="2147062"/>
                  </a:lnTo>
                  <a:lnTo>
                    <a:pt x="1457198" y="2097151"/>
                  </a:lnTo>
                  <a:close/>
                </a:path>
                <a:path w="3575050" h="3014345">
                  <a:moveTo>
                    <a:pt x="2761742" y="2875915"/>
                  </a:moveTo>
                  <a:lnTo>
                    <a:pt x="2640038" y="2934398"/>
                  </a:lnTo>
                  <a:lnTo>
                    <a:pt x="2186368" y="2165197"/>
                  </a:lnTo>
                  <a:lnTo>
                    <a:pt x="2204821" y="2154301"/>
                  </a:lnTo>
                  <a:lnTo>
                    <a:pt x="2211070" y="2150618"/>
                  </a:lnTo>
                  <a:lnTo>
                    <a:pt x="2139442" y="2104390"/>
                  </a:lnTo>
                  <a:lnTo>
                    <a:pt x="2145411" y="2189353"/>
                  </a:lnTo>
                  <a:lnTo>
                    <a:pt x="2169985" y="2174849"/>
                  </a:lnTo>
                  <a:lnTo>
                    <a:pt x="2622689" y="2942742"/>
                  </a:lnTo>
                  <a:lnTo>
                    <a:pt x="2474468" y="3013964"/>
                  </a:lnTo>
                  <a:lnTo>
                    <a:pt x="2689987" y="3013964"/>
                  </a:lnTo>
                  <a:lnTo>
                    <a:pt x="2761742" y="2875915"/>
                  </a:lnTo>
                  <a:close/>
                </a:path>
                <a:path w="3575050" h="3014345">
                  <a:moveTo>
                    <a:pt x="2761996" y="182499"/>
                  </a:moveTo>
                  <a:lnTo>
                    <a:pt x="2656713" y="0"/>
                  </a:lnTo>
                  <a:lnTo>
                    <a:pt x="2496439" y="11430"/>
                  </a:lnTo>
                  <a:lnTo>
                    <a:pt x="2761996" y="182499"/>
                  </a:lnTo>
                  <a:close/>
                </a:path>
                <a:path w="3575050" h="3014345">
                  <a:moveTo>
                    <a:pt x="3574669" y="1522730"/>
                  </a:moveTo>
                  <a:lnTo>
                    <a:pt x="3562845" y="1522641"/>
                  </a:lnTo>
                  <a:lnTo>
                    <a:pt x="3572764" y="1505458"/>
                  </a:lnTo>
                  <a:lnTo>
                    <a:pt x="3484499" y="1372489"/>
                  </a:lnTo>
                  <a:lnTo>
                    <a:pt x="3475888" y="1521993"/>
                  </a:lnTo>
                  <a:lnTo>
                    <a:pt x="2566682" y="1515084"/>
                  </a:lnTo>
                  <a:lnTo>
                    <a:pt x="2566924" y="1486535"/>
                  </a:lnTo>
                  <a:lnTo>
                    <a:pt x="2490343" y="1524000"/>
                  </a:lnTo>
                  <a:lnTo>
                    <a:pt x="2566289" y="1562735"/>
                  </a:lnTo>
                  <a:lnTo>
                    <a:pt x="2566517" y="1534134"/>
                  </a:lnTo>
                  <a:lnTo>
                    <a:pt x="3474783" y="1541030"/>
                  </a:lnTo>
                  <a:lnTo>
                    <a:pt x="3466211" y="1690116"/>
                  </a:lnTo>
                  <a:lnTo>
                    <a:pt x="3551898" y="1541614"/>
                  </a:lnTo>
                  <a:lnTo>
                    <a:pt x="3574415" y="1541780"/>
                  </a:lnTo>
                  <a:lnTo>
                    <a:pt x="3574669" y="15227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792095" y="5416397"/>
            <a:ext cx="937894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64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Motivate</a:t>
            </a:r>
            <a:r>
              <a:rPr sz="14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&amp;  Retain</a:t>
            </a:r>
            <a:r>
              <a:rPr sz="1400" b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Staff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5410" y="3723894"/>
            <a:ext cx="10585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Attract</a:t>
            </a:r>
            <a:r>
              <a:rPr sz="14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talent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89810" y="2047113"/>
            <a:ext cx="119888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Image</a:t>
            </a:r>
            <a:r>
              <a:rPr sz="1400" b="1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Building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597142" y="3647694"/>
            <a:ext cx="1311910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inistr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ti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y  Efficient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66917" y="5340222"/>
            <a:ext cx="119697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Reward</a:t>
            </a:r>
            <a:r>
              <a:rPr sz="1400" b="1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Valued 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Behavior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19317" y="2275713"/>
            <a:ext cx="112458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Ensure</a:t>
            </a:r>
            <a:r>
              <a:rPr sz="1400" b="1" spc="-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Equity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7150" y="2495550"/>
            <a:ext cx="1790700" cy="843280"/>
            <a:chOff x="57150" y="2495550"/>
            <a:chExt cx="1790700" cy="843280"/>
          </a:xfrm>
        </p:grpSpPr>
        <p:sp>
          <p:nvSpPr>
            <p:cNvPr id="20" name="object 20"/>
            <p:cNvSpPr/>
            <p:nvPr/>
          </p:nvSpPr>
          <p:spPr>
            <a:xfrm>
              <a:off x="76200" y="2514600"/>
              <a:ext cx="1752600" cy="805180"/>
            </a:xfrm>
            <a:custGeom>
              <a:avLst/>
              <a:gdLst/>
              <a:ahLst/>
              <a:cxnLst/>
              <a:rect l="l" t="t" r="r" b="b"/>
              <a:pathLst>
                <a:path w="1752600" h="805179">
                  <a:moveTo>
                    <a:pt x="876300" y="0"/>
                  </a:moveTo>
                  <a:lnTo>
                    <a:pt x="810900" y="1104"/>
                  </a:lnTo>
                  <a:lnTo>
                    <a:pt x="746805" y="4364"/>
                  </a:lnTo>
                  <a:lnTo>
                    <a:pt x="684186" y="9702"/>
                  </a:lnTo>
                  <a:lnTo>
                    <a:pt x="623211" y="17041"/>
                  </a:lnTo>
                  <a:lnTo>
                    <a:pt x="564050" y="26303"/>
                  </a:lnTo>
                  <a:lnTo>
                    <a:pt x="506872" y="37409"/>
                  </a:lnTo>
                  <a:lnTo>
                    <a:pt x="451847" y="50283"/>
                  </a:lnTo>
                  <a:lnTo>
                    <a:pt x="399143" y="64845"/>
                  </a:lnTo>
                  <a:lnTo>
                    <a:pt x="348932" y="81018"/>
                  </a:lnTo>
                  <a:lnTo>
                    <a:pt x="301381" y="98725"/>
                  </a:lnTo>
                  <a:lnTo>
                    <a:pt x="256661" y="117887"/>
                  </a:lnTo>
                  <a:lnTo>
                    <a:pt x="214940" y="138427"/>
                  </a:lnTo>
                  <a:lnTo>
                    <a:pt x="176389" y="160267"/>
                  </a:lnTo>
                  <a:lnTo>
                    <a:pt x="141176" y="183328"/>
                  </a:lnTo>
                  <a:lnTo>
                    <a:pt x="109472" y="207533"/>
                  </a:lnTo>
                  <a:lnTo>
                    <a:pt x="57265" y="259064"/>
                  </a:lnTo>
                  <a:lnTo>
                    <a:pt x="21124" y="314237"/>
                  </a:lnTo>
                  <a:lnTo>
                    <a:pt x="2403" y="372429"/>
                  </a:lnTo>
                  <a:lnTo>
                    <a:pt x="0" y="402463"/>
                  </a:lnTo>
                  <a:lnTo>
                    <a:pt x="2403" y="432496"/>
                  </a:lnTo>
                  <a:lnTo>
                    <a:pt x="21123" y="490688"/>
                  </a:lnTo>
                  <a:lnTo>
                    <a:pt x="57264" y="545861"/>
                  </a:lnTo>
                  <a:lnTo>
                    <a:pt x="109471" y="597392"/>
                  </a:lnTo>
                  <a:lnTo>
                    <a:pt x="141176" y="621597"/>
                  </a:lnTo>
                  <a:lnTo>
                    <a:pt x="176388" y="644658"/>
                  </a:lnTo>
                  <a:lnTo>
                    <a:pt x="214940" y="666498"/>
                  </a:lnTo>
                  <a:lnTo>
                    <a:pt x="256660" y="687038"/>
                  </a:lnTo>
                  <a:lnTo>
                    <a:pt x="301381" y="706200"/>
                  </a:lnTo>
                  <a:lnTo>
                    <a:pt x="348931" y="723907"/>
                  </a:lnTo>
                  <a:lnTo>
                    <a:pt x="399143" y="740080"/>
                  </a:lnTo>
                  <a:lnTo>
                    <a:pt x="451846" y="754642"/>
                  </a:lnTo>
                  <a:lnTo>
                    <a:pt x="506872" y="767516"/>
                  </a:lnTo>
                  <a:lnTo>
                    <a:pt x="564050" y="778622"/>
                  </a:lnTo>
                  <a:lnTo>
                    <a:pt x="623211" y="787884"/>
                  </a:lnTo>
                  <a:lnTo>
                    <a:pt x="684186" y="795223"/>
                  </a:lnTo>
                  <a:lnTo>
                    <a:pt x="746805" y="800561"/>
                  </a:lnTo>
                  <a:lnTo>
                    <a:pt x="810900" y="803821"/>
                  </a:lnTo>
                  <a:lnTo>
                    <a:pt x="876300" y="804926"/>
                  </a:lnTo>
                  <a:lnTo>
                    <a:pt x="941703" y="803821"/>
                  </a:lnTo>
                  <a:lnTo>
                    <a:pt x="1005799" y="800561"/>
                  </a:lnTo>
                  <a:lnTo>
                    <a:pt x="1068421" y="795223"/>
                  </a:lnTo>
                  <a:lnTo>
                    <a:pt x="1129397" y="787884"/>
                  </a:lnTo>
                  <a:lnTo>
                    <a:pt x="1188560" y="778622"/>
                  </a:lnTo>
                  <a:lnTo>
                    <a:pt x="1245738" y="767516"/>
                  </a:lnTo>
                  <a:lnTo>
                    <a:pt x="1300764" y="754642"/>
                  </a:lnTo>
                  <a:lnTo>
                    <a:pt x="1353467" y="740080"/>
                  </a:lnTo>
                  <a:lnTo>
                    <a:pt x="1403679" y="723907"/>
                  </a:lnTo>
                  <a:lnTo>
                    <a:pt x="1451229" y="706200"/>
                  </a:lnTo>
                  <a:lnTo>
                    <a:pt x="1495948" y="687038"/>
                  </a:lnTo>
                  <a:lnTo>
                    <a:pt x="1537668" y="666498"/>
                  </a:lnTo>
                  <a:lnTo>
                    <a:pt x="1576218" y="644658"/>
                  </a:lnTo>
                  <a:lnTo>
                    <a:pt x="1611430" y="621597"/>
                  </a:lnTo>
                  <a:lnTo>
                    <a:pt x="1643133" y="597392"/>
                  </a:lnTo>
                  <a:lnTo>
                    <a:pt x="1695338" y="545861"/>
                  </a:lnTo>
                  <a:lnTo>
                    <a:pt x="1731477" y="490688"/>
                  </a:lnTo>
                  <a:lnTo>
                    <a:pt x="1750196" y="432496"/>
                  </a:lnTo>
                  <a:lnTo>
                    <a:pt x="1752600" y="402463"/>
                  </a:lnTo>
                  <a:lnTo>
                    <a:pt x="1750196" y="372429"/>
                  </a:lnTo>
                  <a:lnTo>
                    <a:pt x="1731477" y="314237"/>
                  </a:lnTo>
                  <a:lnTo>
                    <a:pt x="1695338" y="259064"/>
                  </a:lnTo>
                  <a:lnTo>
                    <a:pt x="1643133" y="207533"/>
                  </a:lnTo>
                  <a:lnTo>
                    <a:pt x="1611430" y="183328"/>
                  </a:lnTo>
                  <a:lnTo>
                    <a:pt x="1576218" y="160267"/>
                  </a:lnTo>
                  <a:lnTo>
                    <a:pt x="1537668" y="138427"/>
                  </a:lnTo>
                  <a:lnTo>
                    <a:pt x="1495948" y="117887"/>
                  </a:lnTo>
                  <a:lnTo>
                    <a:pt x="1451229" y="98725"/>
                  </a:lnTo>
                  <a:lnTo>
                    <a:pt x="1403679" y="81018"/>
                  </a:lnTo>
                  <a:lnTo>
                    <a:pt x="1353467" y="64845"/>
                  </a:lnTo>
                  <a:lnTo>
                    <a:pt x="1300764" y="50283"/>
                  </a:lnTo>
                  <a:lnTo>
                    <a:pt x="1245738" y="37409"/>
                  </a:lnTo>
                  <a:lnTo>
                    <a:pt x="1188560" y="26303"/>
                  </a:lnTo>
                  <a:lnTo>
                    <a:pt x="1129397" y="17041"/>
                  </a:lnTo>
                  <a:lnTo>
                    <a:pt x="1068421" y="9702"/>
                  </a:lnTo>
                  <a:lnTo>
                    <a:pt x="1005799" y="4364"/>
                  </a:lnTo>
                  <a:lnTo>
                    <a:pt x="941703" y="1104"/>
                  </a:lnTo>
                  <a:lnTo>
                    <a:pt x="876300" y="0"/>
                  </a:lnTo>
                  <a:close/>
                </a:path>
              </a:pathLst>
            </a:custGeom>
            <a:solidFill>
              <a:srgbClr val="009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6200" y="2514600"/>
              <a:ext cx="1752600" cy="805180"/>
            </a:xfrm>
            <a:custGeom>
              <a:avLst/>
              <a:gdLst/>
              <a:ahLst/>
              <a:cxnLst/>
              <a:rect l="l" t="t" r="r" b="b"/>
              <a:pathLst>
                <a:path w="1752600" h="805179">
                  <a:moveTo>
                    <a:pt x="0" y="402463"/>
                  </a:moveTo>
                  <a:lnTo>
                    <a:pt x="9501" y="342995"/>
                  </a:lnTo>
                  <a:lnTo>
                    <a:pt x="37101" y="286235"/>
                  </a:lnTo>
                  <a:lnTo>
                    <a:pt x="81445" y="232805"/>
                  </a:lnTo>
                  <a:lnTo>
                    <a:pt x="141176" y="183328"/>
                  </a:lnTo>
                  <a:lnTo>
                    <a:pt x="176389" y="160267"/>
                  </a:lnTo>
                  <a:lnTo>
                    <a:pt x="214940" y="138427"/>
                  </a:lnTo>
                  <a:lnTo>
                    <a:pt x="256661" y="117887"/>
                  </a:lnTo>
                  <a:lnTo>
                    <a:pt x="301381" y="98725"/>
                  </a:lnTo>
                  <a:lnTo>
                    <a:pt x="348932" y="81018"/>
                  </a:lnTo>
                  <a:lnTo>
                    <a:pt x="399143" y="64845"/>
                  </a:lnTo>
                  <a:lnTo>
                    <a:pt x="451847" y="50283"/>
                  </a:lnTo>
                  <a:lnTo>
                    <a:pt x="506872" y="37409"/>
                  </a:lnTo>
                  <a:lnTo>
                    <a:pt x="564050" y="26303"/>
                  </a:lnTo>
                  <a:lnTo>
                    <a:pt x="623211" y="17041"/>
                  </a:lnTo>
                  <a:lnTo>
                    <a:pt x="684186" y="9702"/>
                  </a:lnTo>
                  <a:lnTo>
                    <a:pt x="746805" y="4364"/>
                  </a:lnTo>
                  <a:lnTo>
                    <a:pt x="810900" y="1104"/>
                  </a:lnTo>
                  <a:lnTo>
                    <a:pt x="876300" y="0"/>
                  </a:lnTo>
                  <a:lnTo>
                    <a:pt x="941703" y="1104"/>
                  </a:lnTo>
                  <a:lnTo>
                    <a:pt x="1005799" y="4364"/>
                  </a:lnTo>
                  <a:lnTo>
                    <a:pt x="1068421" y="9702"/>
                  </a:lnTo>
                  <a:lnTo>
                    <a:pt x="1129397" y="17041"/>
                  </a:lnTo>
                  <a:lnTo>
                    <a:pt x="1188560" y="26303"/>
                  </a:lnTo>
                  <a:lnTo>
                    <a:pt x="1245738" y="37409"/>
                  </a:lnTo>
                  <a:lnTo>
                    <a:pt x="1300764" y="50283"/>
                  </a:lnTo>
                  <a:lnTo>
                    <a:pt x="1353467" y="64845"/>
                  </a:lnTo>
                  <a:lnTo>
                    <a:pt x="1403679" y="81018"/>
                  </a:lnTo>
                  <a:lnTo>
                    <a:pt x="1451229" y="98725"/>
                  </a:lnTo>
                  <a:lnTo>
                    <a:pt x="1495948" y="117887"/>
                  </a:lnTo>
                  <a:lnTo>
                    <a:pt x="1537668" y="138427"/>
                  </a:lnTo>
                  <a:lnTo>
                    <a:pt x="1576218" y="160267"/>
                  </a:lnTo>
                  <a:lnTo>
                    <a:pt x="1611430" y="183328"/>
                  </a:lnTo>
                  <a:lnTo>
                    <a:pt x="1643133" y="207533"/>
                  </a:lnTo>
                  <a:lnTo>
                    <a:pt x="1695338" y="259064"/>
                  </a:lnTo>
                  <a:lnTo>
                    <a:pt x="1731477" y="314237"/>
                  </a:lnTo>
                  <a:lnTo>
                    <a:pt x="1750196" y="372429"/>
                  </a:lnTo>
                  <a:lnTo>
                    <a:pt x="1752600" y="402463"/>
                  </a:lnTo>
                  <a:lnTo>
                    <a:pt x="1750196" y="432496"/>
                  </a:lnTo>
                  <a:lnTo>
                    <a:pt x="1743099" y="461930"/>
                  </a:lnTo>
                  <a:lnTo>
                    <a:pt x="1715500" y="518690"/>
                  </a:lnTo>
                  <a:lnTo>
                    <a:pt x="1671159" y="572120"/>
                  </a:lnTo>
                  <a:lnTo>
                    <a:pt x="1611430" y="621597"/>
                  </a:lnTo>
                  <a:lnTo>
                    <a:pt x="1576218" y="644658"/>
                  </a:lnTo>
                  <a:lnTo>
                    <a:pt x="1537668" y="666498"/>
                  </a:lnTo>
                  <a:lnTo>
                    <a:pt x="1495948" y="687038"/>
                  </a:lnTo>
                  <a:lnTo>
                    <a:pt x="1451229" y="706200"/>
                  </a:lnTo>
                  <a:lnTo>
                    <a:pt x="1403679" y="723907"/>
                  </a:lnTo>
                  <a:lnTo>
                    <a:pt x="1353467" y="740080"/>
                  </a:lnTo>
                  <a:lnTo>
                    <a:pt x="1300764" y="754642"/>
                  </a:lnTo>
                  <a:lnTo>
                    <a:pt x="1245738" y="767516"/>
                  </a:lnTo>
                  <a:lnTo>
                    <a:pt x="1188560" y="778622"/>
                  </a:lnTo>
                  <a:lnTo>
                    <a:pt x="1129397" y="787884"/>
                  </a:lnTo>
                  <a:lnTo>
                    <a:pt x="1068421" y="795223"/>
                  </a:lnTo>
                  <a:lnTo>
                    <a:pt x="1005799" y="800561"/>
                  </a:lnTo>
                  <a:lnTo>
                    <a:pt x="941703" y="803821"/>
                  </a:lnTo>
                  <a:lnTo>
                    <a:pt x="876300" y="804926"/>
                  </a:lnTo>
                  <a:lnTo>
                    <a:pt x="810900" y="803821"/>
                  </a:lnTo>
                  <a:lnTo>
                    <a:pt x="746805" y="800561"/>
                  </a:lnTo>
                  <a:lnTo>
                    <a:pt x="684186" y="795223"/>
                  </a:lnTo>
                  <a:lnTo>
                    <a:pt x="623211" y="787884"/>
                  </a:lnTo>
                  <a:lnTo>
                    <a:pt x="564050" y="778622"/>
                  </a:lnTo>
                  <a:lnTo>
                    <a:pt x="506872" y="767516"/>
                  </a:lnTo>
                  <a:lnTo>
                    <a:pt x="451846" y="754642"/>
                  </a:lnTo>
                  <a:lnTo>
                    <a:pt x="399143" y="740080"/>
                  </a:lnTo>
                  <a:lnTo>
                    <a:pt x="348931" y="723907"/>
                  </a:lnTo>
                  <a:lnTo>
                    <a:pt x="301381" y="706200"/>
                  </a:lnTo>
                  <a:lnTo>
                    <a:pt x="256660" y="687038"/>
                  </a:lnTo>
                  <a:lnTo>
                    <a:pt x="214940" y="666498"/>
                  </a:lnTo>
                  <a:lnTo>
                    <a:pt x="176388" y="644658"/>
                  </a:lnTo>
                  <a:lnTo>
                    <a:pt x="141176" y="621597"/>
                  </a:lnTo>
                  <a:lnTo>
                    <a:pt x="109471" y="597392"/>
                  </a:lnTo>
                  <a:lnTo>
                    <a:pt x="57264" y="545861"/>
                  </a:lnTo>
                  <a:lnTo>
                    <a:pt x="21123" y="490688"/>
                  </a:lnTo>
                  <a:lnTo>
                    <a:pt x="2403" y="432496"/>
                  </a:lnTo>
                  <a:lnTo>
                    <a:pt x="0" y="402463"/>
                  </a:lnTo>
                  <a:close/>
                </a:path>
              </a:pathLst>
            </a:custGeom>
            <a:ln w="38100">
              <a:solidFill>
                <a:srgbClr val="009D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50621" y="2624708"/>
            <a:ext cx="1198245" cy="54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2384" marR="5080" indent="-20320">
              <a:lnSpc>
                <a:spcPct val="100000"/>
              </a:lnSpc>
              <a:spcBef>
                <a:spcPts val="105"/>
              </a:spcBef>
            </a:pPr>
            <a:r>
              <a:rPr sz="1700" b="1" spc="-5" dirty="0">
                <a:solidFill>
                  <a:srgbClr val="85DFD0"/>
                </a:solidFill>
                <a:latin typeface="Times New Roman"/>
                <a:cs typeface="Times New Roman"/>
              </a:rPr>
              <a:t>Institutional  </a:t>
            </a: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e</a:t>
            </a:r>
            <a:r>
              <a:rPr sz="1700" b="1" spc="5" dirty="0">
                <a:solidFill>
                  <a:srgbClr val="85DFD0"/>
                </a:solidFill>
                <a:latin typeface="Times New Roman"/>
                <a:cs typeface="Times New Roman"/>
              </a:rPr>
              <a:t>ff</a:t>
            </a: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e</a:t>
            </a:r>
            <a:r>
              <a:rPr sz="1700" b="1" spc="-15" dirty="0">
                <a:solidFill>
                  <a:srgbClr val="85DFD0"/>
                </a:solidFill>
                <a:latin typeface="Times New Roman"/>
                <a:cs typeface="Times New Roman"/>
              </a:rPr>
              <a:t>c</a:t>
            </a: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t</a:t>
            </a:r>
            <a:r>
              <a:rPr sz="1700" b="1" spc="-10" dirty="0">
                <a:solidFill>
                  <a:srgbClr val="85DFD0"/>
                </a:solidFill>
                <a:latin typeface="Times New Roman"/>
                <a:cs typeface="Times New Roman"/>
              </a:rPr>
              <a:t>i</a:t>
            </a: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veness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524750" y="2495550"/>
            <a:ext cx="1485900" cy="843280"/>
            <a:chOff x="7524750" y="2495550"/>
            <a:chExt cx="1485900" cy="843280"/>
          </a:xfrm>
        </p:grpSpPr>
        <p:sp>
          <p:nvSpPr>
            <p:cNvPr id="24" name="object 24"/>
            <p:cNvSpPr/>
            <p:nvPr/>
          </p:nvSpPr>
          <p:spPr>
            <a:xfrm>
              <a:off x="7543800" y="2514600"/>
              <a:ext cx="1447800" cy="805180"/>
            </a:xfrm>
            <a:custGeom>
              <a:avLst/>
              <a:gdLst/>
              <a:ahLst/>
              <a:cxnLst/>
              <a:rect l="l" t="t" r="r" b="b"/>
              <a:pathLst>
                <a:path w="1447800" h="805179">
                  <a:moveTo>
                    <a:pt x="723900" y="0"/>
                  </a:moveTo>
                  <a:lnTo>
                    <a:pt x="664529" y="1334"/>
                  </a:lnTo>
                  <a:lnTo>
                    <a:pt x="606480" y="5268"/>
                  </a:lnTo>
                  <a:lnTo>
                    <a:pt x="549939" y="11698"/>
                  </a:lnTo>
                  <a:lnTo>
                    <a:pt x="495092" y="20520"/>
                  </a:lnTo>
                  <a:lnTo>
                    <a:pt x="442126" y="31630"/>
                  </a:lnTo>
                  <a:lnTo>
                    <a:pt x="391227" y="44926"/>
                  </a:lnTo>
                  <a:lnTo>
                    <a:pt x="342581" y="60303"/>
                  </a:lnTo>
                  <a:lnTo>
                    <a:pt x="296375" y="77658"/>
                  </a:lnTo>
                  <a:lnTo>
                    <a:pt x="252794" y="96888"/>
                  </a:lnTo>
                  <a:lnTo>
                    <a:pt x="212026" y="117887"/>
                  </a:lnTo>
                  <a:lnTo>
                    <a:pt x="174256" y="140554"/>
                  </a:lnTo>
                  <a:lnTo>
                    <a:pt x="139671" y="164784"/>
                  </a:lnTo>
                  <a:lnTo>
                    <a:pt x="108457" y="190473"/>
                  </a:lnTo>
                  <a:lnTo>
                    <a:pt x="80800" y="217518"/>
                  </a:lnTo>
                  <a:lnTo>
                    <a:pt x="36905" y="275262"/>
                  </a:lnTo>
                  <a:lnTo>
                    <a:pt x="9474" y="337187"/>
                  </a:lnTo>
                  <a:lnTo>
                    <a:pt x="0" y="402463"/>
                  </a:lnTo>
                  <a:lnTo>
                    <a:pt x="2399" y="435467"/>
                  </a:lnTo>
                  <a:lnTo>
                    <a:pt x="21038" y="499171"/>
                  </a:lnTo>
                  <a:lnTo>
                    <a:pt x="56888" y="559109"/>
                  </a:lnTo>
                  <a:lnTo>
                    <a:pt x="108457" y="614452"/>
                  </a:lnTo>
                  <a:lnTo>
                    <a:pt x="139671" y="640141"/>
                  </a:lnTo>
                  <a:lnTo>
                    <a:pt x="174256" y="664371"/>
                  </a:lnTo>
                  <a:lnTo>
                    <a:pt x="212026" y="687038"/>
                  </a:lnTo>
                  <a:lnTo>
                    <a:pt x="252794" y="708037"/>
                  </a:lnTo>
                  <a:lnTo>
                    <a:pt x="296375" y="727267"/>
                  </a:lnTo>
                  <a:lnTo>
                    <a:pt x="342581" y="744622"/>
                  </a:lnTo>
                  <a:lnTo>
                    <a:pt x="391227" y="759999"/>
                  </a:lnTo>
                  <a:lnTo>
                    <a:pt x="442126" y="773295"/>
                  </a:lnTo>
                  <a:lnTo>
                    <a:pt x="495092" y="784405"/>
                  </a:lnTo>
                  <a:lnTo>
                    <a:pt x="549939" y="793227"/>
                  </a:lnTo>
                  <a:lnTo>
                    <a:pt x="606480" y="799657"/>
                  </a:lnTo>
                  <a:lnTo>
                    <a:pt x="664529" y="803591"/>
                  </a:lnTo>
                  <a:lnTo>
                    <a:pt x="723900" y="804926"/>
                  </a:lnTo>
                  <a:lnTo>
                    <a:pt x="783270" y="803591"/>
                  </a:lnTo>
                  <a:lnTo>
                    <a:pt x="841319" y="799657"/>
                  </a:lnTo>
                  <a:lnTo>
                    <a:pt x="897860" y="793227"/>
                  </a:lnTo>
                  <a:lnTo>
                    <a:pt x="952707" y="784405"/>
                  </a:lnTo>
                  <a:lnTo>
                    <a:pt x="1005673" y="773295"/>
                  </a:lnTo>
                  <a:lnTo>
                    <a:pt x="1056572" y="759999"/>
                  </a:lnTo>
                  <a:lnTo>
                    <a:pt x="1105218" y="744622"/>
                  </a:lnTo>
                  <a:lnTo>
                    <a:pt x="1151424" y="727267"/>
                  </a:lnTo>
                  <a:lnTo>
                    <a:pt x="1195005" y="708037"/>
                  </a:lnTo>
                  <a:lnTo>
                    <a:pt x="1235773" y="687038"/>
                  </a:lnTo>
                  <a:lnTo>
                    <a:pt x="1273543" y="664371"/>
                  </a:lnTo>
                  <a:lnTo>
                    <a:pt x="1308128" y="640141"/>
                  </a:lnTo>
                  <a:lnTo>
                    <a:pt x="1339342" y="614452"/>
                  </a:lnTo>
                  <a:lnTo>
                    <a:pt x="1366999" y="587407"/>
                  </a:lnTo>
                  <a:lnTo>
                    <a:pt x="1410894" y="529663"/>
                  </a:lnTo>
                  <a:lnTo>
                    <a:pt x="1438325" y="467738"/>
                  </a:lnTo>
                  <a:lnTo>
                    <a:pt x="1447800" y="402463"/>
                  </a:lnTo>
                  <a:lnTo>
                    <a:pt x="1445400" y="369458"/>
                  </a:lnTo>
                  <a:lnTo>
                    <a:pt x="1426761" y="305754"/>
                  </a:lnTo>
                  <a:lnTo>
                    <a:pt x="1390911" y="245816"/>
                  </a:lnTo>
                  <a:lnTo>
                    <a:pt x="1339342" y="190473"/>
                  </a:lnTo>
                  <a:lnTo>
                    <a:pt x="1308128" y="164784"/>
                  </a:lnTo>
                  <a:lnTo>
                    <a:pt x="1273543" y="140554"/>
                  </a:lnTo>
                  <a:lnTo>
                    <a:pt x="1235773" y="117887"/>
                  </a:lnTo>
                  <a:lnTo>
                    <a:pt x="1195005" y="96888"/>
                  </a:lnTo>
                  <a:lnTo>
                    <a:pt x="1151424" y="77658"/>
                  </a:lnTo>
                  <a:lnTo>
                    <a:pt x="1105218" y="60303"/>
                  </a:lnTo>
                  <a:lnTo>
                    <a:pt x="1056572" y="44926"/>
                  </a:lnTo>
                  <a:lnTo>
                    <a:pt x="1005673" y="31630"/>
                  </a:lnTo>
                  <a:lnTo>
                    <a:pt x="952707" y="20520"/>
                  </a:lnTo>
                  <a:lnTo>
                    <a:pt x="897860" y="11698"/>
                  </a:lnTo>
                  <a:lnTo>
                    <a:pt x="841319" y="5268"/>
                  </a:lnTo>
                  <a:lnTo>
                    <a:pt x="783270" y="1334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009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543800" y="2514600"/>
              <a:ext cx="1447800" cy="805180"/>
            </a:xfrm>
            <a:custGeom>
              <a:avLst/>
              <a:gdLst/>
              <a:ahLst/>
              <a:cxnLst/>
              <a:rect l="l" t="t" r="r" b="b"/>
              <a:pathLst>
                <a:path w="1447800" h="805179">
                  <a:moveTo>
                    <a:pt x="0" y="402463"/>
                  </a:moveTo>
                  <a:lnTo>
                    <a:pt x="9474" y="337187"/>
                  </a:lnTo>
                  <a:lnTo>
                    <a:pt x="36905" y="275262"/>
                  </a:lnTo>
                  <a:lnTo>
                    <a:pt x="80800" y="217518"/>
                  </a:lnTo>
                  <a:lnTo>
                    <a:pt x="108457" y="190473"/>
                  </a:lnTo>
                  <a:lnTo>
                    <a:pt x="139671" y="164784"/>
                  </a:lnTo>
                  <a:lnTo>
                    <a:pt x="174256" y="140554"/>
                  </a:lnTo>
                  <a:lnTo>
                    <a:pt x="212026" y="117887"/>
                  </a:lnTo>
                  <a:lnTo>
                    <a:pt x="252794" y="96888"/>
                  </a:lnTo>
                  <a:lnTo>
                    <a:pt x="296375" y="77658"/>
                  </a:lnTo>
                  <a:lnTo>
                    <a:pt x="342581" y="60303"/>
                  </a:lnTo>
                  <a:lnTo>
                    <a:pt x="391227" y="44926"/>
                  </a:lnTo>
                  <a:lnTo>
                    <a:pt x="442126" y="31630"/>
                  </a:lnTo>
                  <a:lnTo>
                    <a:pt x="495092" y="20520"/>
                  </a:lnTo>
                  <a:lnTo>
                    <a:pt x="549939" y="11698"/>
                  </a:lnTo>
                  <a:lnTo>
                    <a:pt x="606480" y="5268"/>
                  </a:lnTo>
                  <a:lnTo>
                    <a:pt x="664529" y="1334"/>
                  </a:lnTo>
                  <a:lnTo>
                    <a:pt x="723900" y="0"/>
                  </a:lnTo>
                  <a:lnTo>
                    <a:pt x="783270" y="1334"/>
                  </a:lnTo>
                  <a:lnTo>
                    <a:pt x="841319" y="5268"/>
                  </a:lnTo>
                  <a:lnTo>
                    <a:pt x="897860" y="11698"/>
                  </a:lnTo>
                  <a:lnTo>
                    <a:pt x="952707" y="20520"/>
                  </a:lnTo>
                  <a:lnTo>
                    <a:pt x="1005673" y="31630"/>
                  </a:lnTo>
                  <a:lnTo>
                    <a:pt x="1056572" y="44926"/>
                  </a:lnTo>
                  <a:lnTo>
                    <a:pt x="1105218" y="60303"/>
                  </a:lnTo>
                  <a:lnTo>
                    <a:pt x="1151424" y="77658"/>
                  </a:lnTo>
                  <a:lnTo>
                    <a:pt x="1195005" y="96888"/>
                  </a:lnTo>
                  <a:lnTo>
                    <a:pt x="1235773" y="117887"/>
                  </a:lnTo>
                  <a:lnTo>
                    <a:pt x="1273543" y="140554"/>
                  </a:lnTo>
                  <a:lnTo>
                    <a:pt x="1308128" y="164784"/>
                  </a:lnTo>
                  <a:lnTo>
                    <a:pt x="1339342" y="190473"/>
                  </a:lnTo>
                  <a:lnTo>
                    <a:pt x="1366999" y="217518"/>
                  </a:lnTo>
                  <a:lnTo>
                    <a:pt x="1410894" y="275262"/>
                  </a:lnTo>
                  <a:lnTo>
                    <a:pt x="1438325" y="337187"/>
                  </a:lnTo>
                  <a:lnTo>
                    <a:pt x="1447800" y="402463"/>
                  </a:lnTo>
                  <a:lnTo>
                    <a:pt x="1445400" y="435467"/>
                  </a:lnTo>
                  <a:lnTo>
                    <a:pt x="1438325" y="467738"/>
                  </a:lnTo>
                  <a:lnTo>
                    <a:pt x="1410894" y="529663"/>
                  </a:lnTo>
                  <a:lnTo>
                    <a:pt x="1366999" y="587407"/>
                  </a:lnTo>
                  <a:lnTo>
                    <a:pt x="1339342" y="614452"/>
                  </a:lnTo>
                  <a:lnTo>
                    <a:pt x="1308128" y="640141"/>
                  </a:lnTo>
                  <a:lnTo>
                    <a:pt x="1273543" y="664371"/>
                  </a:lnTo>
                  <a:lnTo>
                    <a:pt x="1235773" y="687038"/>
                  </a:lnTo>
                  <a:lnTo>
                    <a:pt x="1195005" y="708037"/>
                  </a:lnTo>
                  <a:lnTo>
                    <a:pt x="1151424" y="727267"/>
                  </a:lnTo>
                  <a:lnTo>
                    <a:pt x="1105218" y="744622"/>
                  </a:lnTo>
                  <a:lnTo>
                    <a:pt x="1056572" y="759999"/>
                  </a:lnTo>
                  <a:lnTo>
                    <a:pt x="1005673" y="773295"/>
                  </a:lnTo>
                  <a:lnTo>
                    <a:pt x="952707" y="784405"/>
                  </a:lnTo>
                  <a:lnTo>
                    <a:pt x="897860" y="793227"/>
                  </a:lnTo>
                  <a:lnTo>
                    <a:pt x="841319" y="799657"/>
                  </a:lnTo>
                  <a:lnTo>
                    <a:pt x="783270" y="803591"/>
                  </a:lnTo>
                  <a:lnTo>
                    <a:pt x="723900" y="804926"/>
                  </a:lnTo>
                  <a:lnTo>
                    <a:pt x="664529" y="803591"/>
                  </a:lnTo>
                  <a:lnTo>
                    <a:pt x="606480" y="799657"/>
                  </a:lnTo>
                  <a:lnTo>
                    <a:pt x="549939" y="793227"/>
                  </a:lnTo>
                  <a:lnTo>
                    <a:pt x="495092" y="784405"/>
                  </a:lnTo>
                  <a:lnTo>
                    <a:pt x="442126" y="773295"/>
                  </a:lnTo>
                  <a:lnTo>
                    <a:pt x="391227" y="759999"/>
                  </a:lnTo>
                  <a:lnTo>
                    <a:pt x="342581" y="744622"/>
                  </a:lnTo>
                  <a:lnTo>
                    <a:pt x="296375" y="727267"/>
                  </a:lnTo>
                  <a:lnTo>
                    <a:pt x="252794" y="708037"/>
                  </a:lnTo>
                  <a:lnTo>
                    <a:pt x="212026" y="687038"/>
                  </a:lnTo>
                  <a:lnTo>
                    <a:pt x="174256" y="664371"/>
                  </a:lnTo>
                  <a:lnTo>
                    <a:pt x="139671" y="640141"/>
                  </a:lnTo>
                  <a:lnTo>
                    <a:pt x="108457" y="614452"/>
                  </a:lnTo>
                  <a:lnTo>
                    <a:pt x="80800" y="587407"/>
                  </a:lnTo>
                  <a:lnTo>
                    <a:pt x="36905" y="529663"/>
                  </a:lnTo>
                  <a:lnTo>
                    <a:pt x="9474" y="467738"/>
                  </a:lnTo>
                  <a:lnTo>
                    <a:pt x="0" y="402463"/>
                  </a:lnTo>
                  <a:close/>
                </a:path>
              </a:pathLst>
            </a:custGeom>
            <a:ln w="38100">
              <a:solidFill>
                <a:srgbClr val="009D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7646669" y="2611882"/>
            <a:ext cx="1130300" cy="544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2921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Legal  Comp</a:t>
            </a:r>
            <a:r>
              <a:rPr sz="1700" b="1" spc="-10" dirty="0">
                <a:solidFill>
                  <a:srgbClr val="85DFD0"/>
                </a:solidFill>
                <a:latin typeface="Times New Roman"/>
                <a:cs typeface="Times New Roman"/>
              </a:rPr>
              <a:t>l</a:t>
            </a:r>
            <a:r>
              <a:rPr sz="1700" b="1" spc="-5" dirty="0">
                <a:solidFill>
                  <a:srgbClr val="85DFD0"/>
                </a:solidFill>
                <a:latin typeface="Times New Roman"/>
                <a:cs typeface="Times New Roman"/>
              </a:rPr>
              <a:t>i</a:t>
            </a: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ance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790950" y="5653087"/>
            <a:ext cx="1790700" cy="843280"/>
            <a:chOff x="3790950" y="5653087"/>
            <a:chExt cx="1790700" cy="843280"/>
          </a:xfrm>
        </p:grpSpPr>
        <p:sp>
          <p:nvSpPr>
            <p:cNvPr id="28" name="object 28"/>
            <p:cNvSpPr/>
            <p:nvPr/>
          </p:nvSpPr>
          <p:spPr>
            <a:xfrm>
              <a:off x="3810000" y="5672137"/>
              <a:ext cx="1752600" cy="805180"/>
            </a:xfrm>
            <a:custGeom>
              <a:avLst/>
              <a:gdLst/>
              <a:ahLst/>
              <a:cxnLst/>
              <a:rect l="l" t="t" r="r" b="b"/>
              <a:pathLst>
                <a:path w="1752600" h="805179">
                  <a:moveTo>
                    <a:pt x="876300" y="0"/>
                  </a:moveTo>
                  <a:lnTo>
                    <a:pt x="810896" y="1103"/>
                  </a:lnTo>
                  <a:lnTo>
                    <a:pt x="746799" y="4363"/>
                  </a:lnTo>
                  <a:lnTo>
                    <a:pt x="684178" y="9700"/>
                  </a:lnTo>
                  <a:lnTo>
                    <a:pt x="623201" y="17038"/>
                  </a:lnTo>
                  <a:lnTo>
                    <a:pt x="564038" y="26298"/>
                  </a:lnTo>
                  <a:lnTo>
                    <a:pt x="506860" y="37403"/>
                  </a:lnTo>
                  <a:lnTo>
                    <a:pt x="451833" y="50274"/>
                  </a:lnTo>
                  <a:lnTo>
                    <a:pt x="399130" y="64834"/>
                  </a:lnTo>
                  <a:lnTo>
                    <a:pt x="348918" y="81005"/>
                  </a:lnTo>
                  <a:lnTo>
                    <a:pt x="301367" y="98710"/>
                  </a:lnTo>
                  <a:lnTo>
                    <a:pt x="256647" y="117870"/>
                  </a:lnTo>
                  <a:lnTo>
                    <a:pt x="214927" y="138407"/>
                  </a:lnTo>
                  <a:lnTo>
                    <a:pt x="176377" y="160245"/>
                  </a:lnTo>
                  <a:lnTo>
                    <a:pt x="141165" y="183304"/>
                  </a:lnTo>
                  <a:lnTo>
                    <a:pt x="109462" y="207508"/>
                  </a:lnTo>
                  <a:lnTo>
                    <a:pt x="57257" y="259037"/>
                  </a:lnTo>
                  <a:lnTo>
                    <a:pt x="21119" y="314209"/>
                  </a:lnTo>
                  <a:lnTo>
                    <a:pt x="2402" y="372402"/>
                  </a:lnTo>
                  <a:lnTo>
                    <a:pt x="0" y="402424"/>
                  </a:lnTo>
                  <a:lnTo>
                    <a:pt x="2403" y="432470"/>
                  </a:lnTo>
                  <a:lnTo>
                    <a:pt x="21122" y="490660"/>
                  </a:lnTo>
                  <a:lnTo>
                    <a:pt x="57261" y="545830"/>
                  </a:lnTo>
                  <a:lnTo>
                    <a:pt x="109466" y="597357"/>
                  </a:lnTo>
                  <a:lnTo>
                    <a:pt x="141169" y="621560"/>
                  </a:lnTo>
                  <a:lnTo>
                    <a:pt x="176381" y="644619"/>
                  </a:lnTo>
                  <a:lnTo>
                    <a:pt x="214931" y="666456"/>
                  </a:lnTo>
                  <a:lnTo>
                    <a:pt x="256651" y="686993"/>
                  </a:lnTo>
                  <a:lnTo>
                    <a:pt x="301370" y="706153"/>
                  </a:lnTo>
                  <a:lnTo>
                    <a:pt x="348920" y="723857"/>
                  </a:lnTo>
                  <a:lnTo>
                    <a:pt x="399132" y="740028"/>
                  </a:lnTo>
                  <a:lnTo>
                    <a:pt x="451835" y="754588"/>
                  </a:lnTo>
                  <a:lnTo>
                    <a:pt x="506861" y="767459"/>
                  </a:lnTo>
                  <a:lnTo>
                    <a:pt x="564039" y="778564"/>
                  </a:lnTo>
                  <a:lnTo>
                    <a:pt x="623202" y="787823"/>
                  </a:lnTo>
                  <a:lnTo>
                    <a:pt x="684178" y="795161"/>
                  </a:lnTo>
                  <a:lnTo>
                    <a:pt x="746800" y="800499"/>
                  </a:lnTo>
                  <a:lnTo>
                    <a:pt x="810896" y="803758"/>
                  </a:lnTo>
                  <a:lnTo>
                    <a:pt x="876300" y="804862"/>
                  </a:lnTo>
                  <a:lnTo>
                    <a:pt x="941703" y="803758"/>
                  </a:lnTo>
                  <a:lnTo>
                    <a:pt x="1005799" y="800499"/>
                  </a:lnTo>
                  <a:lnTo>
                    <a:pt x="1068421" y="795161"/>
                  </a:lnTo>
                  <a:lnTo>
                    <a:pt x="1129397" y="787823"/>
                  </a:lnTo>
                  <a:lnTo>
                    <a:pt x="1188560" y="778564"/>
                  </a:lnTo>
                  <a:lnTo>
                    <a:pt x="1245738" y="767459"/>
                  </a:lnTo>
                  <a:lnTo>
                    <a:pt x="1300764" y="754588"/>
                  </a:lnTo>
                  <a:lnTo>
                    <a:pt x="1353467" y="740028"/>
                  </a:lnTo>
                  <a:lnTo>
                    <a:pt x="1403679" y="723857"/>
                  </a:lnTo>
                  <a:lnTo>
                    <a:pt x="1451229" y="706153"/>
                  </a:lnTo>
                  <a:lnTo>
                    <a:pt x="1495948" y="686993"/>
                  </a:lnTo>
                  <a:lnTo>
                    <a:pt x="1537668" y="666456"/>
                  </a:lnTo>
                  <a:lnTo>
                    <a:pt x="1576218" y="644619"/>
                  </a:lnTo>
                  <a:lnTo>
                    <a:pt x="1611430" y="621560"/>
                  </a:lnTo>
                  <a:lnTo>
                    <a:pt x="1643133" y="597357"/>
                  </a:lnTo>
                  <a:lnTo>
                    <a:pt x="1695338" y="545830"/>
                  </a:lnTo>
                  <a:lnTo>
                    <a:pt x="1731477" y="490660"/>
                  </a:lnTo>
                  <a:lnTo>
                    <a:pt x="1750196" y="432470"/>
                  </a:lnTo>
                  <a:lnTo>
                    <a:pt x="1752598" y="402424"/>
                  </a:lnTo>
                  <a:lnTo>
                    <a:pt x="1750193" y="372391"/>
                  </a:lnTo>
                  <a:lnTo>
                    <a:pt x="1731472" y="314201"/>
                  </a:lnTo>
                  <a:lnTo>
                    <a:pt x="1695332" y="259031"/>
                  </a:lnTo>
                  <a:lnTo>
                    <a:pt x="1643128" y="207504"/>
                  </a:lnTo>
                  <a:lnTo>
                    <a:pt x="1611425" y="183301"/>
                  </a:lnTo>
                  <a:lnTo>
                    <a:pt x="1576214" y="160242"/>
                  </a:lnTo>
                  <a:lnTo>
                    <a:pt x="1537664" y="138405"/>
                  </a:lnTo>
                  <a:lnTo>
                    <a:pt x="1495945" y="117868"/>
                  </a:lnTo>
                  <a:lnTo>
                    <a:pt x="1451226" y="98709"/>
                  </a:lnTo>
                  <a:lnTo>
                    <a:pt x="1403676" y="81004"/>
                  </a:lnTo>
                  <a:lnTo>
                    <a:pt x="1353465" y="64833"/>
                  </a:lnTo>
                  <a:lnTo>
                    <a:pt x="1300762" y="50273"/>
                  </a:lnTo>
                  <a:lnTo>
                    <a:pt x="1245737" y="37402"/>
                  </a:lnTo>
                  <a:lnTo>
                    <a:pt x="1188559" y="26298"/>
                  </a:lnTo>
                  <a:lnTo>
                    <a:pt x="1129397" y="17038"/>
                  </a:lnTo>
                  <a:lnTo>
                    <a:pt x="1068420" y="9700"/>
                  </a:lnTo>
                  <a:lnTo>
                    <a:pt x="1005799" y="4363"/>
                  </a:lnTo>
                  <a:lnTo>
                    <a:pt x="941702" y="1103"/>
                  </a:lnTo>
                  <a:lnTo>
                    <a:pt x="876300" y="0"/>
                  </a:lnTo>
                  <a:close/>
                </a:path>
              </a:pathLst>
            </a:custGeom>
            <a:solidFill>
              <a:srgbClr val="009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10000" y="5672137"/>
              <a:ext cx="1752600" cy="805180"/>
            </a:xfrm>
            <a:custGeom>
              <a:avLst/>
              <a:gdLst/>
              <a:ahLst/>
              <a:cxnLst/>
              <a:rect l="l" t="t" r="r" b="b"/>
              <a:pathLst>
                <a:path w="1752600" h="805179">
                  <a:moveTo>
                    <a:pt x="0" y="402424"/>
                  </a:moveTo>
                  <a:lnTo>
                    <a:pt x="9500" y="342958"/>
                  </a:lnTo>
                  <a:lnTo>
                    <a:pt x="37099" y="286200"/>
                  </a:lnTo>
                  <a:lnTo>
                    <a:pt x="81440" y="232774"/>
                  </a:lnTo>
                  <a:lnTo>
                    <a:pt x="141169" y="183301"/>
                  </a:lnTo>
                  <a:lnTo>
                    <a:pt x="176381" y="160242"/>
                  </a:lnTo>
                  <a:lnTo>
                    <a:pt x="214931" y="138405"/>
                  </a:lnTo>
                  <a:lnTo>
                    <a:pt x="256651" y="117868"/>
                  </a:lnTo>
                  <a:lnTo>
                    <a:pt x="301370" y="98709"/>
                  </a:lnTo>
                  <a:lnTo>
                    <a:pt x="348920" y="81004"/>
                  </a:lnTo>
                  <a:lnTo>
                    <a:pt x="399132" y="64833"/>
                  </a:lnTo>
                  <a:lnTo>
                    <a:pt x="451835" y="50273"/>
                  </a:lnTo>
                  <a:lnTo>
                    <a:pt x="506861" y="37402"/>
                  </a:lnTo>
                  <a:lnTo>
                    <a:pt x="564039" y="26298"/>
                  </a:lnTo>
                  <a:lnTo>
                    <a:pt x="623202" y="17038"/>
                  </a:lnTo>
                  <a:lnTo>
                    <a:pt x="684178" y="9700"/>
                  </a:lnTo>
                  <a:lnTo>
                    <a:pt x="746800" y="4363"/>
                  </a:lnTo>
                  <a:lnTo>
                    <a:pt x="810896" y="1103"/>
                  </a:lnTo>
                  <a:lnTo>
                    <a:pt x="876300" y="0"/>
                  </a:lnTo>
                  <a:lnTo>
                    <a:pt x="941703" y="1103"/>
                  </a:lnTo>
                  <a:lnTo>
                    <a:pt x="1005799" y="4363"/>
                  </a:lnTo>
                  <a:lnTo>
                    <a:pt x="1068421" y="9700"/>
                  </a:lnTo>
                  <a:lnTo>
                    <a:pt x="1129397" y="17038"/>
                  </a:lnTo>
                  <a:lnTo>
                    <a:pt x="1188560" y="26298"/>
                  </a:lnTo>
                  <a:lnTo>
                    <a:pt x="1245738" y="37403"/>
                  </a:lnTo>
                  <a:lnTo>
                    <a:pt x="1300764" y="50274"/>
                  </a:lnTo>
                  <a:lnTo>
                    <a:pt x="1353467" y="64834"/>
                  </a:lnTo>
                  <a:lnTo>
                    <a:pt x="1403679" y="81005"/>
                  </a:lnTo>
                  <a:lnTo>
                    <a:pt x="1451229" y="98710"/>
                  </a:lnTo>
                  <a:lnTo>
                    <a:pt x="1495948" y="117870"/>
                  </a:lnTo>
                  <a:lnTo>
                    <a:pt x="1537668" y="138407"/>
                  </a:lnTo>
                  <a:lnTo>
                    <a:pt x="1576218" y="160245"/>
                  </a:lnTo>
                  <a:lnTo>
                    <a:pt x="1611430" y="183304"/>
                  </a:lnTo>
                  <a:lnTo>
                    <a:pt x="1643133" y="207508"/>
                  </a:lnTo>
                  <a:lnTo>
                    <a:pt x="1695338" y="259037"/>
                  </a:lnTo>
                  <a:lnTo>
                    <a:pt x="1731477" y="314209"/>
                  </a:lnTo>
                  <a:lnTo>
                    <a:pt x="1750196" y="372402"/>
                  </a:lnTo>
                  <a:lnTo>
                    <a:pt x="1752600" y="402437"/>
                  </a:lnTo>
                  <a:lnTo>
                    <a:pt x="1750196" y="432470"/>
                  </a:lnTo>
                  <a:lnTo>
                    <a:pt x="1743099" y="461904"/>
                  </a:lnTo>
                  <a:lnTo>
                    <a:pt x="1715500" y="518662"/>
                  </a:lnTo>
                  <a:lnTo>
                    <a:pt x="1671159" y="572088"/>
                  </a:lnTo>
                  <a:lnTo>
                    <a:pt x="1611430" y="621560"/>
                  </a:lnTo>
                  <a:lnTo>
                    <a:pt x="1576218" y="644619"/>
                  </a:lnTo>
                  <a:lnTo>
                    <a:pt x="1537668" y="666456"/>
                  </a:lnTo>
                  <a:lnTo>
                    <a:pt x="1495948" y="686993"/>
                  </a:lnTo>
                  <a:lnTo>
                    <a:pt x="1451229" y="706153"/>
                  </a:lnTo>
                  <a:lnTo>
                    <a:pt x="1403679" y="723857"/>
                  </a:lnTo>
                  <a:lnTo>
                    <a:pt x="1353467" y="740028"/>
                  </a:lnTo>
                  <a:lnTo>
                    <a:pt x="1300764" y="754588"/>
                  </a:lnTo>
                  <a:lnTo>
                    <a:pt x="1245738" y="767459"/>
                  </a:lnTo>
                  <a:lnTo>
                    <a:pt x="1188560" y="778564"/>
                  </a:lnTo>
                  <a:lnTo>
                    <a:pt x="1129397" y="787823"/>
                  </a:lnTo>
                  <a:lnTo>
                    <a:pt x="1068421" y="795161"/>
                  </a:lnTo>
                  <a:lnTo>
                    <a:pt x="1005799" y="800499"/>
                  </a:lnTo>
                  <a:lnTo>
                    <a:pt x="941703" y="803758"/>
                  </a:lnTo>
                  <a:lnTo>
                    <a:pt x="876300" y="804862"/>
                  </a:lnTo>
                  <a:lnTo>
                    <a:pt x="810896" y="803758"/>
                  </a:lnTo>
                  <a:lnTo>
                    <a:pt x="746800" y="800499"/>
                  </a:lnTo>
                  <a:lnTo>
                    <a:pt x="684178" y="795161"/>
                  </a:lnTo>
                  <a:lnTo>
                    <a:pt x="623202" y="787823"/>
                  </a:lnTo>
                  <a:lnTo>
                    <a:pt x="564039" y="778564"/>
                  </a:lnTo>
                  <a:lnTo>
                    <a:pt x="506861" y="767459"/>
                  </a:lnTo>
                  <a:lnTo>
                    <a:pt x="451835" y="754588"/>
                  </a:lnTo>
                  <a:lnTo>
                    <a:pt x="399132" y="740028"/>
                  </a:lnTo>
                  <a:lnTo>
                    <a:pt x="348920" y="723857"/>
                  </a:lnTo>
                  <a:lnTo>
                    <a:pt x="301370" y="706153"/>
                  </a:lnTo>
                  <a:lnTo>
                    <a:pt x="256651" y="686993"/>
                  </a:lnTo>
                  <a:lnTo>
                    <a:pt x="214931" y="666456"/>
                  </a:lnTo>
                  <a:lnTo>
                    <a:pt x="176381" y="644619"/>
                  </a:lnTo>
                  <a:lnTo>
                    <a:pt x="141169" y="621560"/>
                  </a:lnTo>
                  <a:lnTo>
                    <a:pt x="109466" y="597357"/>
                  </a:lnTo>
                  <a:lnTo>
                    <a:pt x="57261" y="545830"/>
                  </a:lnTo>
                  <a:lnTo>
                    <a:pt x="21122" y="490660"/>
                  </a:lnTo>
                  <a:lnTo>
                    <a:pt x="2403" y="432470"/>
                  </a:lnTo>
                  <a:lnTo>
                    <a:pt x="0" y="402437"/>
                  </a:lnTo>
                  <a:close/>
                </a:path>
              </a:pathLst>
            </a:custGeom>
            <a:ln w="38100">
              <a:solidFill>
                <a:srgbClr val="009D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077461" y="5782767"/>
            <a:ext cx="1239520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4460">
              <a:lnSpc>
                <a:spcPct val="100000"/>
              </a:lnSpc>
              <a:spcBef>
                <a:spcPts val="100"/>
              </a:spcBef>
            </a:pPr>
            <a:r>
              <a:rPr sz="1700" b="1" dirty="0">
                <a:solidFill>
                  <a:srgbClr val="85DFD0"/>
                </a:solidFill>
                <a:latin typeface="Times New Roman"/>
                <a:cs typeface="Times New Roman"/>
              </a:rPr>
              <a:t>Employee  Management</a:t>
            </a:r>
            <a:endParaRPr sz="1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233045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60" dirty="0">
                <a:latin typeface="Times New Roman"/>
                <a:cs typeface="Times New Roman"/>
              </a:rPr>
              <a:t>Its</a:t>
            </a:r>
            <a:r>
              <a:rPr sz="2600" spc="-140" dirty="0">
                <a:latin typeface="Times New Roman"/>
                <a:cs typeface="Times New Roman"/>
              </a:rPr>
              <a:t> </a:t>
            </a:r>
            <a:r>
              <a:rPr sz="2600" spc="120" dirty="0">
                <a:latin typeface="Times New Roman"/>
                <a:cs typeface="Times New Roman"/>
              </a:rPr>
              <a:t>importance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057655" y="1927860"/>
            <a:ext cx="3714115" cy="500380"/>
            <a:chOff x="1057655" y="1927860"/>
            <a:chExt cx="3714115" cy="500380"/>
          </a:xfrm>
        </p:grpSpPr>
        <p:sp>
          <p:nvSpPr>
            <p:cNvPr id="4" name="object 4"/>
            <p:cNvSpPr/>
            <p:nvPr/>
          </p:nvSpPr>
          <p:spPr>
            <a:xfrm>
              <a:off x="1057655" y="1927860"/>
              <a:ext cx="3547872" cy="49987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197095" y="1927860"/>
              <a:ext cx="574548" cy="49987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784859" y="2293620"/>
            <a:ext cx="3676015" cy="1018540"/>
            <a:chOff x="784859" y="2293620"/>
            <a:chExt cx="3676015" cy="1018540"/>
          </a:xfrm>
        </p:grpSpPr>
        <p:sp>
          <p:nvSpPr>
            <p:cNvPr id="7" name="object 7"/>
            <p:cNvSpPr/>
            <p:nvPr/>
          </p:nvSpPr>
          <p:spPr>
            <a:xfrm>
              <a:off x="1370076" y="2293620"/>
              <a:ext cx="3090672" cy="49987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84859" y="2729484"/>
              <a:ext cx="2321052" cy="58216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831079" y="1927860"/>
            <a:ext cx="3714115" cy="500380"/>
            <a:chOff x="4831079" y="1927860"/>
            <a:chExt cx="3714115" cy="500380"/>
          </a:xfrm>
        </p:grpSpPr>
        <p:sp>
          <p:nvSpPr>
            <p:cNvPr id="10" name="object 10"/>
            <p:cNvSpPr/>
            <p:nvPr/>
          </p:nvSpPr>
          <p:spPr>
            <a:xfrm>
              <a:off x="4831079" y="1927860"/>
              <a:ext cx="3547872" cy="49987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70519" y="1927860"/>
              <a:ext cx="574548" cy="499872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759452" y="2293620"/>
            <a:ext cx="3519170" cy="1018540"/>
            <a:chOff x="4759452" y="2293620"/>
            <a:chExt cx="3519170" cy="1018540"/>
          </a:xfrm>
        </p:grpSpPr>
        <p:sp>
          <p:nvSpPr>
            <p:cNvPr id="13" name="object 13"/>
            <p:cNvSpPr/>
            <p:nvPr/>
          </p:nvSpPr>
          <p:spPr>
            <a:xfrm>
              <a:off x="5097780" y="2293620"/>
              <a:ext cx="3180587" cy="499872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59452" y="2729484"/>
              <a:ext cx="2502407" cy="58216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784859" y="3528059"/>
            <a:ext cx="4040504" cy="1384300"/>
            <a:chOff x="784859" y="3528059"/>
            <a:chExt cx="4040504" cy="1384300"/>
          </a:xfrm>
        </p:grpSpPr>
        <p:sp>
          <p:nvSpPr>
            <p:cNvPr id="16" name="object 16"/>
            <p:cNvSpPr/>
            <p:nvPr/>
          </p:nvSpPr>
          <p:spPr>
            <a:xfrm>
              <a:off x="1103375" y="3528059"/>
              <a:ext cx="3457955" cy="49987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152900" y="3528059"/>
              <a:ext cx="574548" cy="4998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70076" y="3893819"/>
              <a:ext cx="3090672" cy="49987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84859" y="4329683"/>
              <a:ext cx="4040124" cy="58216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/>
          <p:cNvGrpSpPr/>
          <p:nvPr/>
        </p:nvGrpSpPr>
        <p:grpSpPr>
          <a:xfrm>
            <a:off x="4875276" y="3528059"/>
            <a:ext cx="3624579" cy="1811020"/>
            <a:chOff x="4875276" y="3528059"/>
            <a:chExt cx="3624579" cy="1811020"/>
          </a:xfrm>
        </p:grpSpPr>
        <p:sp>
          <p:nvSpPr>
            <p:cNvPr id="21" name="object 21"/>
            <p:cNvSpPr/>
            <p:nvPr/>
          </p:nvSpPr>
          <p:spPr>
            <a:xfrm>
              <a:off x="4875276" y="3528059"/>
              <a:ext cx="3457955" cy="49987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924800" y="3528059"/>
              <a:ext cx="574548" cy="49987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097780" y="3893819"/>
              <a:ext cx="3180587" cy="49987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253228" y="4329683"/>
              <a:ext cx="2983992" cy="58216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492496" y="4756403"/>
              <a:ext cx="2392679" cy="58216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6" name="object 26"/>
          <p:cNvGraphicFramePr>
            <a:graphicFrameLocks noGrp="1"/>
          </p:cNvGraphicFramePr>
          <p:nvPr/>
        </p:nvGraphicFramePr>
        <p:xfrm>
          <a:off x="900112" y="1966912"/>
          <a:ext cx="7543800" cy="35925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75100"/>
                <a:gridCol w="3568700"/>
              </a:tblGrid>
              <a:tr h="1600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HIGH </a:t>
                      </a:r>
                      <a:r>
                        <a:rPr sz="2400" spc="-1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COMPENSATION</a:t>
                      </a:r>
                      <a:r>
                        <a:rPr sz="2400" spc="-2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–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LOW </a:t>
                      </a: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COMMITMENT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Hired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Guns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HIGH </a:t>
                      </a:r>
                      <a:r>
                        <a:rPr sz="2400" spc="-1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COMPENSATION</a:t>
                      </a:r>
                      <a:r>
                        <a:rPr sz="2400" spc="-4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–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HIGH</a:t>
                      </a:r>
                      <a:r>
                        <a:rPr sz="24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COMMITMENT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Professionals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44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28575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82018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4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LOW </a:t>
                      </a:r>
                      <a:r>
                        <a:rPr sz="2400" spc="-1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COMPENSATION</a:t>
                      </a:r>
                      <a:r>
                        <a:rPr sz="2400" spc="-3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–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LOW </a:t>
                      </a: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COMMITMENT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4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LOW </a:t>
                      </a:r>
                      <a:r>
                        <a:rPr sz="2400" spc="-1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COMPENSATION</a:t>
                      </a:r>
                      <a:r>
                        <a:rPr sz="2400" spc="-5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–</a:t>
                      </a:r>
                      <a:endParaRPr sz="2400">
                        <a:latin typeface="Tahoma"/>
                        <a:cs typeface="Tahoma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HIGH</a:t>
                      </a:r>
                      <a:r>
                        <a:rPr sz="2400" spc="-10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400" spc="-5" dirty="0">
                          <a:solidFill>
                            <a:srgbClr val="0000FF"/>
                          </a:solidFill>
                          <a:latin typeface="Tahoma"/>
                          <a:cs typeface="Tahoma"/>
                        </a:rPr>
                        <a:t>COMMITMENT</a:t>
                      </a:r>
                      <a:endParaRPr sz="2400">
                        <a:latin typeface="Tahoma"/>
                        <a:cs typeface="Tahom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</a:tr>
              <a:tr h="117218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800" spc="-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Workers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as</a:t>
                      </a:r>
                      <a:r>
                        <a:rPr sz="2800" spc="2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commodity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26135" marR="581025" indent="-240029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2800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Family </a:t>
                      </a:r>
                      <a:r>
                        <a:rPr sz="2800" spc="-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oriented  </a:t>
                      </a:r>
                      <a:r>
                        <a:rPr sz="2800" spc="-1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organization</a:t>
                      </a:r>
                      <a:endParaRPr sz="2800">
                        <a:latin typeface="Tahoma"/>
                        <a:cs typeface="Tahom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28575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389572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b="1" spc="50" dirty="0">
                <a:latin typeface="Times New Roman"/>
                <a:cs typeface="Times New Roman"/>
              </a:rPr>
              <a:t>Types </a:t>
            </a:r>
            <a:r>
              <a:rPr sz="2600" b="1" spc="155" dirty="0">
                <a:latin typeface="Times New Roman"/>
                <a:cs typeface="Times New Roman"/>
              </a:rPr>
              <a:t>of</a:t>
            </a:r>
            <a:r>
              <a:rPr sz="2600" b="1" spc="-245" dirty="0">
                <a:latin typeface="Times New Roman"/>
                <a:cs typeface="Times New Roman"/>
              </a:rPr>
              <a:t> </a:t>
            </a:r>
            <a:r>
              <a:rPr sz="2600" b="1" spc="165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39700" y="1816100"/>
            <a:ext cx="8864600" cy="4826000"/>
            <a:chOff x="139700" y="1816100"/>
            <a:chExt cx="8864600" cy="4826000"/>
          </a:xfrm>
        </p:grpSpPr>
        <p:sp>
          <p:nvSpPr>
            <p:cNvPr id="4" name="object 4"/>
            <p:cNvSpPr/>
            <p:nvPr/>
          </p:nvSpPr>
          <p:spPr>
            <a:xfrm>
              <a:off x="152400" y="1828800"/>
              <a:ext cx="8839200" cy="48006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46050" y="1822450"/>
              <a:ext cx="8851900" cy="4813300"/>
            </a:xfrm>
            <a:custGeom>
              <a:avLst/>
              <a:gdLst/>
              <a:ahLst/>
              <a:cxnLst/>
              <a:rect l="l" t="t" r="r" b="b"/>
              <a:pathLst>
                <a:path w="8851900" h="4813300">
                  <a:moveTo>
                    <a:pt x="0" y="4813300"/>
                  </a:moveTo>
                  <a:lnTo>
                    <a:pt x="8851900" y="4813300"/>
                  </a:lnTo>
                  <a:lnTo>
                    <a:pt x="8851900" y="0"/>
                  </a:lnTo>
                  <a:lnTo>
                    <a:pt x="0" y="0"/>
                  </a:lnTo>
                  <a:lnTo>
                    <a:pt x="0" y="48133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35915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5" dirty="0">
                <a:latin typeface="Times New Roman"/>
                <a:cs typeface="Times New Roman"/>
              </a:rPr>
              <a:t>Types </a:t>
            </a:r>
            <a:r>
              <a:rPr sz="2600" spc="20" dirty="0">
                <a:latin typeface="Times New Roman"/>
                <a:cs typeface="Times New Roman"/>
              </a:rPr>
              <a:t>of</a:t>
            </a:r>
            <a:r>
              <a:rPr sz="2600" spc="-17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5500" y="1875408"/>
            <a:ext cx="7183120" cy="309880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80" dirty="0">
                <a:latin typeface="Times New Roman"/>
                <a:cs typeface="Times New Roman"/>
              </a:rPr>
              <a:t>Direct</a:t>
            </a:r>
            <a:r>
              <a:rPr sz="2400" spc="-13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compensation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</a:pP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It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refers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monetary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benefits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offered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provided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 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employees</a:t>
            </a:r>
            <a:r>
              <a:rPr sz="24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in</a:t>
            </a:r>
            <a:r>
              <a:rPr sz="24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return</a:t>
            </a:r>
            <a:r>
              <a:rPr sz="24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</a:t>
            </a:r>
            <a:r>
              <a:rPr sz="24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400" spc="-114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services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provide</a:t>
            </a:r>
            <a:r>
              <a:rPr sz="24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4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organization.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monetary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benefits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include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basic  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salary, </a:t>
            </a:r>
            <a:r>
              <a:rPr sz="2400" spc="114" dirty="0">
                <a:solidFill>
                  <a:srgbClr val="FFFFFF"/>
                </a:solidFill>
                <a:latin typeface="Times New Roman"/>
                <a:cs typeface="Times New Roman"/>
              </a:rPr>
              <a:t>house </a:t>
            </a:r>
            <a:r>
              <a:rPr sz="2400" spc="135" dirty="0">
                <a:solidFill>
                  <a:srgbClr val="FFFFFF"/>
                </a:solidFill>
                <a:latin typeface="Times New Roman"/>
                <a:cs typeface="Times New Roman"/>
              </a:rPr>
              <a:t>rent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allowance, conveyance,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leave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travel  allowance,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medical </a:t>
            </a:r>
            <a:r>
              <a:rPr sz="2400" spc="105" dirty="0">
                <a:solidFill>
                  <a:srgbClr val="FFFFFF"/>
                </a:solidFill>
                <a:latin typeface="Times New Roman"/>
                <a:cs typeface="Times New Roman"/>
              </a:rPr>
              <a:t>reimbursements,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special 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allowances,</a:t>
            </a:r>
            <a:r>
              <a:rPr sz="24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bonus,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PF/Gratuity,</a:t>
            </a:r>
            <a:r>
              <a:rPr sz="24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etc.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They</a:t>
            </a:r>
            <a:r>
              <a:rPr sz="2400" spc="-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given</a:t>
            </a:r>
            <a:r>
              <a:rPr sz="24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4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regular</a:t>
            </a:r>
            <a:r>
              <a:rPr sz="24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FFFFFF"/>
                </a:solidFill>
                <a:latin typeface="Times New Roman"/>
                <a:cs typeface="Times New Roman"/>
              </a:rPr>
              <a:t>interval</a:t>
            </a:r>
            <a:r>
              <a:rPr sz="2400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FFFFFF"/>
                </a:solidFill>
                <a:latin typeface="Times New Roman"/>
                <a:cs typeface="Times New Roman"/>
              </a:rPr>
              <a:t>at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definite</a:t>
            </a:r>
            <a:r>
              <a:rPr sz="2400" spc="-9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time.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8300" y="1002538"/>
            <a:ext cx="3591560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0" indent="-235585">
              <a:lnSpc>
                <a:spcPct val="100000"/>
              </a:lnSpc>
              <a:spcBef>
                <a:spcPts val="105"/>
              </a:spcBef>
              <a:buClr>
                <a:srgbClr val="0AD0D9"/>
              </a:buClr>
              <a:buSzPct val="90384"/>
              <a:buFont typeface="Wingdings"/>
              <a:buChar char=""/>
              <a:tabLst>
                <a:tab pos="248285" algn="l"/>
              </a:tabLst>
            </a:pPr>
            <a:r>
              <a:rPr sz="2600" spc="5" dirty="0">
                <a:latin typeface="Times New Roman"/>
                <a:cs typeface="Times New Roman"/>
              </a:rPr>
              <a:t>Types </a:t>
            </a:r>
            <a:r>
              <a:rPr sz="2600" spc="20" dirty="0">
                <a:latin typeface="Times New Roman"/>
                <a:cs typeface="Times New Roman"/>
              </a:rPr>
              <a:t>of</a:t>
            </a:r>
            <a:r>
              <a:rPr sz="2600" spc="-175" dirty="0">
                <a:latin typeface="Times New Roman"/>
                <a:cs typeface="Times New Roman"/>
              </a:rPr>
              <a:t> </a:t>
            </a:r>
            <a:r>
              <a:rPr sz="2600" spc="114" dirty="0">
                <a:latin typeface="Times New Roman"/>
                <a:cs typeface="Times New Roman"/>
              </a:rPr>
              <a:t>Compensation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5500" y="1875408"/>
            <a:ext cx="7745095" cy="27330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480310">
              <a:lnSpc>
                <a:spcPct val="100000"/>
              </a:lnSpc>
              <a:spcBef>
                <a:spcPts val="675"/>
              </a:spcBef>
            </a:pPr>
            <a:r>
              <a:rPr sz="2400" spc="95" dirty="0">
                <a:latin typeface="Times New Roman"/>
                <a:cs typeface="Times New Roman"/>
              </a:rPr>
              <a:t>Indirect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compensation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80"/>
              </a:spcBef>
              <a:tabLst>
                <a:tab pos="5763260" algn="l"/>
              </a:tabLst>
            </a:pP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It</a:t>
            </a:r>
            <a:r>
              <a:rPr sz="24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refers</a:t>
            </a:r>
            <a:r>
              <a:rPr sz="2400" spc="-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</a:t>
            </a:r>
            <a:r>
              <a:rPr sz="2400" spc="-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non-monetary</a:t>
            </a:r>
            <a:r>
              <a:rPr sz="2400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benefits</a:t>
            </a:r>
            <a:r>
              <a:rPr sz="2400" spc="-10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offered</a:t>
            </a:r>
            <a:r>
              <a:rPr sz="2400" spc="-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4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provided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 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employees </a:t>
            </a:r>
            <a:r>
              <a:rPr sz="2400" spc="100" dirty="0">
                <a:solidFill>
                  <a:srgbClr val="FFFFFF"/>
                </a:solidFill>
                <a:latin typeface="Times New Roman"/>
                <a:cs typeface="Times New Roman"/>
              </a:rPr>
              <a:t>in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lieu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of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the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services </a:t>
            </a:r>
            <a:r>
              <a:rPr sz="2400" spc="80" dirty="0">
                <a:solidFill>
                  <a:srgbClr val="FFFFFF"/>
                </a:solidFill>
                <a:latin typeface="Times New Roman"/>
                <a:cs typeface="Times New Roman"/>
              </a:rPr>
              <a:t>provided 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by </a:t>
            </a:r>
            <a:r>
              <a:rPr sz="2400" spc="160" dirty="0">
                <a:solidFill>
                  <a:srgbClr val="FFFFFF"/>
                </a:solidFill>
                <a:latin typeface="Times New Roman"/>
                <a:cs typeface="Times New Roman"/>
              </a:rPr>
              <a:t>them </a:t>
            </a:r>
            <a:r>
              <a:rPr sz="2400" spc="120" dirty="0">
                <a:solidFill>
                  <a:srgbClr val="FFFFFF"/>
                </a:solidFill>
                <a:latin typeface="Times New Roman"/>
                <a:cs typeface="Times New Roman"/>
              </a:rPr>
              <a:t>to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the 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organization.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They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include </a:t>
            </a:r>
            <a:r>
              <a:rPr sz="2400" spc="70" dirty="0">
                <a:solidFill>
                  <a:srgbClr val="FFFFFF"/>
                </a:solidFill>
                <a:latin typeface="Times New Roman"/>
                <a:cs typeface="Times New Roman"/>
              </a:rPr>
              <a:t>Paid</a:t>
            </a:r>
            <a:r>
              <a:rPr sz="2400" spc="-3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Leave,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Car	</a:t>
            </a:r>
            <a:r>
              <a:rPr sz="2400" spc="300" dirty="0">
                <a:solidFill>
                  <a:srgbClr val="FFFFFF"/>
                </a:solidFill>
                <a:latin typeface="Times New Roman"/>
                <a:cs typeface="Times New Roman"/>
              </a:rPr>
              <a:t>/  </a:t>
            </a:r>
            <a:r>
              <a:rPr sz="2400" spc="110" dirty="0">
                <a:solidFill>
                  <a:srgbClr val="FFFFFF"/>
                </a:solidFill>
                <a:latin typeface="Times New Roman"/>
                <a:cs typeface="Times New Roman"/>
              </a:rPr>
              <a:t>transportation,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Medical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Aids</a:t>
            </a:r>
            <a:r>
              <a:rPr sz="2400" spc="-1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and</a:t>
            </a:r>
            <a:r>
              <a:rPr sz="24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Times New Roman"/>
                <a:cs typeface="Times New Roman"/>
              </a:rPr>
              <a:t>assistance,</a:t>
            </a:r>
            <a:r>
              <a:rPr sz="24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solidFill>
                  <a:srgbClr val="FFFFFF"/>
                </a:solidFill>
                <a:latin typeface="Times New Roman"/>
                <a:cs typeface="Times New Roman"/>
              </a:rPr>
              <a:t>Insurance</a:t>
            </a:r>
            <a:r>
              <a:rPr sz="24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FFFFFF"/>
                </a:solidFill>
                <a:latin typeface="Times New Roman"/>
                <a:cs typeface="Times New Roman"/>
              </a:rPr>
              <a:t>(for  </a:t>
            </a:r>
            <a:r>
              <a:rPr sz="2400" spc="15" dirty="0">
                <a:solidFill>
                  <a:srgbClr val="FFFFFF"/>
                </a:solidFill>
                <a:latin typeface="Times New Roman"/>
                <a:cs typeface="Times New Roman"/>
              </a:rPr>
              <a:t>self </a:t>
            </a:r>
            <a:r>
              <a:rPr sz="2400" spc="145" dirty="0">
                <a:solidFill>
                  <a:srgbClr val="FFFFFF"/>
                </a:solidFill>
                <a:latin typeface="Times New Roman"/>
                <a:cs typeface="Times New Roman"/>
              </a:rPr>
              <a:t>and </a:t>
            </a:r>
            <a:r>
              <a:rPr sz="2400" spc="30" dirty="0">
                <a:solidFill>
                  <a:srgbClr val="FFFFFF"/>
                </a:solidFill>
                <a:latin typeface="Times New Roman"/>
                <a:cs typeface="Times New Roman"/>
              </a:rPr>
              <a:t>family), </a:t>
            </a: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Leave </a:t>
            </a:r>
            <a:r>
              <a:rPr sz="2400" spc="45" dirty="0">
                <a:solidFill>
                  <a:srgbClr val="FFFFFF"/>
                </a:solidFill>
                <a:latin typeface="Times New Roman"/>
                <a:cs typeface="Times New Roman"/>
              </a:rPr>
              <a:t>travel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Assistance, </a:t>
            </a:r>
            <a:r>
              <a:rPr sz="2400" spc="95" dirty="0">
                <a:solidFill>
                  <a:srgbClr val="FFFFFF"/>
                </a:solidFill>
                <a:latin typeface="Times New Roman"/>
                <a:cs typeface="Times New Roman"/>
              </a:rPr>
              <a:t>Retirement  </a:t>
            </a:r>
            <a:r>
              <a:rPr sz="2400" spc="40" dirty="0">
                <a:solidFill>
                  <a:srgbClr val="FFFFFF"/>
                </a:solidFill>
                <a:latin typeface="Times New Roman"/>
                <a:cs typeface="Times New Roman"/>
              </a:rPr>
              <a:t>Benefits, </a:t>
            </a:r>
            <a:r>
              <a:rPr sz="2400" spc="50" dirty="0">
                <a:solidFill>
                  <a:srgbClr val="FFFFFF"/>
                </a:solidFill>
                <a:latin typeface="Times New Roman"/>
                <a:cs typeface="Times New Roman"/>
              </a:rPr>
              <a:t>Holiday</a:t>
            </a:r>
            <a:r>
              <a:rPr sz="2400" spc="-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Times New Roman"/>
                <a:cs typeface="Times New Roman"/>
              </a:rPr>
              <a:t>Homes.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1213</Words>
  <Application>Microsoft Office PowerPoint</Application>
  <PresentationFormat>On-screen Show (4:3)</PresentationFormat>
  <Paragraphs>156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Slide 1</vt:lpstr>
      <vt:lpstr>Slide 2</vt:lpstr>
      <vt:lpstr>Objectives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Organizational Affordability</vt:lpstr>
      <vt:lpstr>Job Evaluation  Job Specification  Job Description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Executive Compensation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asus</cp:lastModifiedBy>
  <cp:revision>3</cp:revision>
  <dcterms:created xsi:type="dcterms:W3CDTF">2020-10-12T11:33:44Z</dcterms:created>
  <dcterms:modified xsi:type="dcterms:W3CDTF">2021-04-29T17:00:07Z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2014-05-07T00:00:00Z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2020-10-12T00:00:00Z</vt:filetime>
  </property>
</Properties>
</file>