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D22561-0783-124B-8E15-89590B9767D0}" type="doc">
      <dgm:prSet loTypeId="urn:microsoft.com/office/officeart/2009/3/layout/StepUpProcess" loCatId="" qsTypeId="urn:microsoft.com/office/officeart/2005/8/quickstyle/simple1" qsCatId="simple" csTypeId="urn:microsoft.com/office/officeart/2005/8/colors/accent1_2" csCatId="accent1" phldr="1"/>
      <dgm:spPr/>
      <dgm:t>
        <a:bodyPr/>
        <a:lstStyle/>
        <a:p>
          <a:endParaRPr lang="en-US"/>
        </a:p>
      </dgm:t>
    </dgm:pt>
    <dgm:pt modelId="{EE063956-C2DE-D346-BF87-B658EA463C6A}">
      <dgm:prSet phldrT="[Text]"/>
      <dgm:spPr/>
      <dgm:t>
        <a:bodyPr/>
        <a:lstStyle/>
        <a:p>
          <a:r>
            <a:rPr lang="en-US" dirty="0"/>
            <a:t>1. Focusing on Strategic Alternatives</a:t>
          </a:r>
        </a:p>
      </dgm:t>
    </dgm:pt>
    <dgm:pt modelId="{46B9F674-7405-364C-98FC-FE4FCA8B07B9}" type="parTrans" cxnId="{8A0A5157-914B-6442-9197-4F4E8E94A196}">
      <dgm:prSet/>
      <dgm:spPr/>
      <dgm:t>
        <a:bodyPr/>
        <a:lstStyle/>
        <a:p>
          <a:endParaRPr lang="en-US"/>
        </a:p>
      </dgm:t>
    </dgm:pt>
    <dgm:pt modelId="{19F8CD70-38A5-BD47-BEF8-187FDB583308}" type="sibTrans" cxnId="{8A0A5157-914B-6442-9197-4F4E8E94A196}">
      <dgm:prSet/>
      <dgm:spPr/>
      <dgm:t>
        <a:bodyPr/>
        <a:lstStyle/>
        <a:p>
          <a:endParaRPr lang="en-US"/>
        </a:p>
      </dgm:t>
    </dgm:pt>
    <dgm:pt modelId="{8E1D5E60-1AC2-854A-BAD5-98C820853224}">
      <dgm:prSet phldrT="[Text]"/>
      <dgm:spPr/>
      <dgm:t>
        <a:bodyPr/>
        <a:lstStyle/>
        <a:p>
          <a:r>
            <a:rPr lang="en-US" dirty="0"/>
            <a:t>3. Evaluating the Strategic Alternatives</a:t>
          </a:r>
        </a:p>
      </dgm:t>
    </dgm:pt>
    <dgm:pt modelId="{8D79E43B-559F-024B-8A3D-060C6BEAE41D}" type="parTrans" cxnId="{4F5DD73D-4204-1745-9F07-DAFC4A85C446}">
      <dgm:prSet/>
      <dgm:spPr/>
      <dgm:t>
        <a:bodyPr/>
        <a:lstStyle/>
        <a:p>
          <a:endParaRPr lang="en-US"/>
        </a:p>
      </dgm:t>
    </dgm:pt>
    <dgm:pt modelId="{7DB2F619-1B2A-2047-B50A-A0C799C3F052}" type="sibTrans" cxnId="{4F5DD73D-4204-1745-9F07-DAFC4A85C446}">
      <dgm:prSet/>
      <dgm:spPr/>
      <dgm:t>
        <a:bodyPr/>
        <a:lstStyle/>
        <a:p>
          <a:endParaRPr lang="en-US"/>
        </a:p>
      </dgm:t>
    </dgm:pt>
    <dgm:pt modelId="{3A5D0BA3-D3E3-854D-A3A1-3349AF0D6C09}">
      <dgm:prSet phldrT="[Text]"/>
      <dgm:spPr/>
      <dgm:t>
        <a:bodyPr/>
        <a:lstStyle/>
        <a:p>
          <a:r>
            <a:rPr lang="en-US" dirty="0"/>
            <a:t>4. Choosing from among the alternatives</a:t>
          </a:r>
        </a:p>
      </dgm:t>
    </dgm:pt>
    <dgm:pt modelId="{D5D784BD-3581-404B-BACE-26915CD058A5}" type="parTrans" cxnId="{3A8E005B-26F2-284B-91EF-F7F7138431F8}">
      <dgm:prSet/>
      <dgm:spPr/>
      <dgm:t>
        <a:bodyPr/>
        <a:lstStyle/>
        <a:p>
          <a:endParaRPr lang="en-US"/>
        </a:p>
      </dgm:t>
    </dgm:pt>
    <dgm:pt modelId="{B4A9A3AA-AE60-974D-B246-1BBDA44BAEAD}" type="sibTrans" cxnId="{3A8E005B-26F2-284B-91EF-F7F7138431F8}">
      <dgm:prSet/>
      <dgm:spPr/>
      <dgm:t>
        <a:bodyPr/>
        <a:lstStyle/>
        <a:p>
          <a:endParaRPr lang="en-US"/>
        </a:p>
      </dgm:t>
    </dgm:pt>
    <dgm:pt modelId="{9A047B4D-AACB-5D49-AA0A-A6B70015A2B1}">
      <dgm:prSet/>
      <dgm:spPr/>
      <dgm:t>
        <a:bodyPr/>
        <a:lstStyle/>
        <a:p>
          <a:r>
            <a:rPr lang="en-US" dirty="0"/>
            <a:t>2. Analyzing the Strategic Alternatives</a:t>
          </a:r>
        </a:p>
      </dgm:t>
    </dgm:pt>
    <dgm:pt modelId="{8D8C8E0D-477A-874B-8E24-96ED74E35F93}" type="parTrans" cxnId="{6110D691-5828-004A-9053-3AD30CF0DDAE}">
      <dgm:prSet/>
      <dgm:spPr/>
      <dgm:t>
        <a:bodyPr/>
        <a:lstStyle/>
        <a:p>
          <a:endParaRPr lang="en-US"/>
        </a:p>
      </dgm:t>
    </dgm:pt>
    <dgm:pt modelId="{5E5014C7-2720-4840-9F8C-1BE401402C1C}" type="sibTrans" cxnId="{6110D691-5828-004A-9053-3AD30CF0DDAE}">
      <dgm:prSet/>
      <dgm:spPr/>
      <dgm:t>
        <a:bodyPr/>
        <a:lstStyle/>
        <a:p>
          <a:endParaRPr lang="en-US"/>
        </a:p>
      </dgm:t>
    </dgm:pt>
    <dgm:pt modelId="{494ADD6E-93AE-8047-80EC-476088DC05BC}" type="pres">
      <dgm:prSet presAssocID="{9AD22561-0783-124B-8E15-89590B9767D0}" presName="rootnode" presStyleCnt="0">
        <dgm:presLayoutVars>
          <dgm:chMax/>
          <dgm:chPref/>
          <dgm:dir/>
          <dgm:animLvl val="lvl"/>
        </dgm:presLayoutVars>
      </dgm:prSet>
      <dgm:spPr/>
    </dgm:pt>
    <dgm:pt modelId="{8FAEE24A-0B39-7542-8264-844002ED81F0}" type="pres">
      <dgm:prSet presAssocID="{EE063956-C2DE-D346-BF87-B658EA463C6A}" presName="composite" presStyleCnt="0"/>
      <dgm:spPr/>
    </dgm:pt>
    <dgm:pt modelId="{F7A84DD9-E398-6841-B743-50F8A1E96226}" type="pres">
      <dgm:prSet presAssocID="{EE063956-C2DE-D346-BF87-B658EA463C6A}" presName="LShape" presStyleLbl="alignNode1" presStyleIdx="0" presStyleCnt="7"/>
      <dgm:spPr/>
    </dgm:pt>
    <dgm:pt modelId="{C0AA73CD-DE3C-D842-AF6B-5019E993EF78}" type="pres">
      <dgm:prSet presAssocID="{EE063956-C2DE-D346-BF87-B658EA463C6A}" presName="ParentText" presStyleLbl="revTx" presStyleIdx="0" presStyleCnt="4">
        <dgm:presLayoutVars>
          <dgm:chMax val="0"/>
          <dgm:chPref val="0"/>
          <dgm:bulletEnabled val="1"/>
        </dgm:presLayoutVars>
      </dgm:prSet>
      <dgm:spPr/>
    </dgm:pt>
    <dgm:pt modelId="{E928F777-4778-BA4F-A48D-8E652A886F9E}" type="pres">
      <dgm:prSet presAssocID="{EE063956-C2DE-D346-BF87-B658EA463C6A}" presName="Triangle" presStyleLbl="alignNode1" presStyleIdx="1" presStyleCnt="7"/>
      <dgm:spPr/>
    </dgm:pt>
    <dgm:pt modelId="{B2AD0D7E-D7A5-F44C-99E5-35A580E64616}" type="pres">
      <dgm:prSet presAssocID="{19F8CD70-38A5-BD47-BEF8-187FDB583308}" presName="sibTrans" presStyleCnt="0"/>
      <dgm:spPr/>
    </dgm:pt>
    <dgm:pt modelId="{F98CC374-3C50-9F43-8403-B4D63622354A}" type="pres">
      <dgm:prSet presAssocID="{19F8CD70-38A5-BD47-BEF8-187FDB583308}" presName="space" presStyleCnt="0"/>
      <dgm:spPr/>
    </dgm:pt>
    <dgm:pt modelId="{0CD22729-2B87-884C-BC81-C5B759491AC5}" type="pres">
      <dgm:prSet presAssocID="{9A047B4D-AACB-5D49-AA0A-A6B70015A2B1}" presName="composite" presStyleCnt="0"/>
      <dgm:spPr/>
    </dgm:pt>
    <dgm:pt modelId="{BBE9984F-3835-5B44-A34A-B3594A4795BD}" type="pres">
      <dgm:prSet presAssocID="{9A047B4D-AACB-5D49-AA0A-A6B70015A2B1}" presName="LShape" presStyleLbl="alignNode1" presStyleIdx="2" presStyleCnt="7"/>
      <dgm:spPr/>
    </dgm:pt>
    <dgm:pt modelId="{CB765332-2D99-A94F-B712-4B869B30E471}" type="pres">
      <dgm:prSet presAssocID="{9A047B4D-AACB-5D49-AA0A-A6B70015A2B1}" presName="ParentText" presStyleLbl="revTx" presStyleIdx="1" presStyleCnt="4" custScaleY="81808">
        <dgm:presLayoutVars>
          <dgm:chMax val="0"/>
          <dgm:chPref val="0"/>
          <dgm:bulletEnabled val="1"/>
        </dgm:presLayoutVars>
      </dgm:prSet>
      <dgm:spPr/>
    </dgm:pt>
    <dgm:pt modelId="{46D0ED9A-8244-944A-9511-17D9A7DE4CC8}" type="pres">
      <dgm:prSet presAssocID="{9A047B4D-AACB-5D49-AA0A-A6B70015A2B1}" presName="Triangle" presStyleLbl="alignNode1" presStyleIdx="3" presStyleCnt="7"/>
      <dgm:spPr/>
    </dgm:pt>
    <dgm:pt modelId="{0BF496D8-59D2-D142-BBF1-AC28F7F168CF}" type="pres">
      <dgm:prSet presAssocID="{5E5014C7-2720-4840-9F8C-1BE401402C1C}" presName="sibTrans" presStyleCnt="0"/>
      <dgm:spPr/>
    </dgm:pt>
    <dgm:pt modelId="{0AE0C246-C367-7E42-8083-F6BA65BF936A}" type="pres">
      <dgm:prSet presAssocID="{5E5014C7-2720-4840-9F8C-1BE401402C1C}" presName="space" presStyleCnt="0"/>
      <dgm:spPr/>
    </dgm:pt>
    <dgm:pt modelId="{AC566F5D-8CD9-C548-9001-4BD6ADD18CE1}" type="pres">
      <dgm:prSet presAssocID="{8E1D5E60-1AC2-854A-BAD5-98C820853224}" presName="composite" presStyleCnt="0"/>
      <dgm:spPr/>
    </dgm:pt>
    <dgm:pt modelId="{4C2A63AC-6FC8-7F49-B6CF-120F9A1F2D2E}" type="pres">
      <dgm:prSet presAssocID="{8E1D5E60-1AC2-854A-BAD5-98C820853224}" presName="LShape" presStyleLbl="alignNode1" presStyleIdx="4" presStyleCnt="7"/>
      <dgm:spPr/>
    </dgm:pt>
    <dgm:pt modelId="{02C2376E-75CF-CA4E-9FBF-4138182B8CA7}" type="pres">
      <dgm:prSet presAssocID="{8E1D5E60-1AC2-854A-BAD5-98C820853224}" presName="ParentText" presStyleLbl="revTx" presStyleIdx="2" presStyleCnt="4" custScaleY="82253">
        <dgm:presLayoutVars>
          <dgm:chMax val="0"/>
          <dgm:chPref val="0"/>
          <dgm:bulletEnabled val="1"/>
        </dgm:presLayoutVars>
      </dgm:prSet>
      <dgm:spPr/>
    </dgm:pt>
    <dgm:pt modelId="{9C23E947-4280-404D-89AD-3F8AF514842A}" type="pres">
      <dgm:prSet presAssocID="{8E1D5E60-1AC2-854A-BAD5-98C820853224}" presName="Triangle" presStyleLbl="alignNode1" presStyleIdx="5" presStyleCnt="7"/>
      <dgm:spPr/>
    </dgm:pt>
    <dgm:pt modelId="{5EC25365-2FCF-4B4E-98B8-3B915D48BF3D}" type="pres">
      <dgm:prSet presAssocID="{7DB2F619-1B2A-2047-B50A-A0C799C3F052}" presName="sibTrans" presStyleCnt="0"/>
      <dgm:spPr/>
    </dgm:pt>
    <dgm:pt modelId="{9C711A1F-3BF1-FA4B-931C-27DA41143319}" type="pres">
      <dgm:prSet presAssocID="{7DB2F619-1B2A-2047-B50A-A0C799C3F052}" presName="space" presStyleCnt="0"/>
      <dgm:spPr/>
    </dgm:pt>
    <dgm:pt modelId="{07FEAA37-4F6E-B04E-AD30-322D1CC41140}" type="pres">
      <dgm:prSet presAssocID="{3A5D0BA3-D3E3-854D-A3A1-3349AF0D6C09}" presName="composite" presStyleCnt="0"/>
      <dgm:spPr/>
    </dgm:pt>
    <dgm:pt modelId="{DFEEFEFB-4F24-FB41-96BE-C9A4A8B97737}" type="pres">
      <dgm:prSet presAssocID="{3A5D0BA3-D3E3-854D-A3A1-3349AF0D6C09}" presName="LShape" presStyleLbl="alignNode1" presStyleIdx="6" presStyleCnt="7"/>
      <dgm:spPr/>
    </dgm:pt>
    <dgm:pt modelId="{865C925E-6D1D-714C-90E9-F476C175726B}" type="pres">
      <dgm:prSet presAssocID="{3A5D0BA3-D3E3-854D-A3A1-3349AF0D6C09}" presName="ParentText" presStyleLbl="revTx" presStyleIdx="3" presStyleCnt="4" custScaleY="60629" custLinFactNeighborX="53" custLinFactNeighborY="-9209">
        <dgm:presLayoutVars>
          <dgm:chMax val="0"/>
          <dgm:chPref val="0"/>
          <dgm:bulletEnabled val="1"/>
        </dgm:presLayoutVars>
      </dgm:prSet>
      <dgm:spPr/>
    </dgm:pt>
  </dgm:ptLst>
  <dgm:cxnLst>
    <dgm:cxn modelId="{595DE409-43D5-F140-89CB-BBA14A1D9C81}" type="presOf" srcId="{8E1D5E60-1AC2-854A-BAD5-98C820853224}" destId="{02C2376E-75CF-CA4E-9FBF-4138182B8CA7}" srcOrd="0" destOrd="0" presId="urn:microsoft.com/office/officeart/2009/3/layout/StepUpProcess"/>
    <dgm:cxn modelId="{4F5DD73D-4204-1745-9F07-DAFC4A85C446}" srcId="{9AD22561-0783-124B-8E15-89590B9767D0}" destId="{8E1D5E60-1AC2-854A-BAD5-98C820853224}" srcOrd="2" destOrd="0" parTransId="{8D79E43B-559F-024B-8A3D-060C6BEAE41D}" sibTransId="{7DB2F619-1B2A-2047-B50A-A0C799C3F052}"/>
    <dgm:cxn modelId="{8A0A5157-914B-6442-9197-4F4E8E94A196}" srcId="{9AD22561-0783-124B-8E15-89590B9767D0}" destId="{EE063956-C2DE-D346-BF87-B658EA463C6A}" srcOrd="0" destOrd="0" parTransId="{46B9F674-7405-364C-98FC-FE4FCA8B07B9}" sibTransId="{19F8CD70-38A5-BD47-BEF8-187FDB583308}"/>
    <dgm:cxn modelId="{3A8E005B-26F2-284B-91EF-F7F7138431F8}" srcId="{9AD22561-0783-124B-8E15-89590B9767D0}" destId="{3A5D0BA3-D3E3-854D-A3A1-3349AF0D6C09}" srcOrd="3" destOrd="0" parTransId="{D5D784BD-3581-404B-BACE-26915CD058A5}" sibTransId="{B4A9A3AA-AE60-974D-B246-1BBDA44BAEAD}"/>
    <dgm:cxn modelId="{7E0ECD5F-3CA2-4949-8C83-F938447D6157}" type="presOf" srcId="{9A047B4D-AACB-5D49-AA0A-A6B70015A2B1}" destId="{CB765332-2D99-A94F-B712-4B869B30E471}" srcOrd="0" destOrd="0" presId="urn:microsoft.com/office/officeart/2009/3/layout/StepUpProcess"/>
    <dgm:cxn modelId="{9CEB2A86-AA2B-464D-A715-A7A26186B1EC}" type="presOf" srcId="{3A5D0BA3-D3E3-854D-A3A1-3349AF0D6C09}" destId="{865C925E-6D1D-714C-90E9-F476C175726B}" srcOrd="0" destOrd="0" presId="urn:microsoft.com/office/officeart/2009/3/layout/StepUpProcess"/>
    <dgm:cxn modelId="{6110D691-5828-004A-9053-3AD30CF0DDAE}" srcId="{9AD22561-0783-124B-8E15-89590B9767D0}" destId="{9A047B4D-AACB-5D49-AA0A-A6B70015A2B1}" srcOrd="1" destOrd="0" parTransId="{8D8C8E0D-477A-874B-8E24-96ED74E35F93}" sibTransId="{5E5014C7-2720-4840-9F8C-1BE401402C1C}"/>
    <dgm:cxn modelId="{A5CE76AF-FD2C-444C-ABB9-14EA45112AA0}" type="presOf" srcId="{9AD22561-0783-124B-8E15-89590B9767D0}" destId="{494ADD6E-93AE-8047-80EC-476088DC05BC}" srcOrd="0" destOrd="0" presId="urn:microsoft.com/office/officeart/2009/3/layout/StepUpProcess"/>
    <dgm:cxn modelId="{2B94C1F6-C6F5-4648-9660-AA8F50D099F8}" type="presOf" srcId="{EE063956-C2DE-D346-BF87-B658EA463C6A}" destId="{C0AA73CD-DE3C-D842-AF6B-5019E993EF78}" srcOrd="0" destOrd="0" presId="urn:microsoft.com/office/officeart/2009/3/layout/StepUpProcess"/>
    <dgm:cxn modelId="{01629BA8-62F6-5248-8AE5-074865235D69}" type="presParOf" srcId="{494ADD6E-93AE-8047-80EC-476088DC05BC}" destId="{8FAEE24A-0B39-7542-8264-844002ED81F0}" srcOrd="0" destOrd="0" presId="urn:microsoft.com/office/officeart/2009/3/layout/StepUpProcess"/>
    <dgm:cxn modelId="{EB4FAC02-5EB3-4B46-B4C7-5CC8A6B87AC3}" type="presParOf" srcId="{8FAEE24A-0B39-7542-8264-844002ED81F0}" destId="{F7A84DD9-E398-6841-B743-50F8A1E96226}" srcOrd="0" destOrd="0" presId="urn:microsoft.com/office/officeart/2009/3/layout/StepUpProcess"/>
    <dgm:cxn modelId="{FD72C595-966B-8B42-9B69-B8A5DCEB3FAF}" type="presParOf" srcId="{8FAEE24A-0B39-7542-8264-844002ED81F0}" destId="{C0AA73CD-DE3C-D842-AF6B-5019E993EF78}" srcOrd="1" destOrd="0" presId="urn:microsoft.com/office/officeart/2009/3/layout/StepUpProcess"/>
    <dgm:cxn modelId="{8D8883D1-12E2-664B-9CC6-53DF413992C3}" type="presParOf" srcId="{8FAEE24A-0B39-7542-8264-844002ED81F0}" destId="{E928F777-4778-BA4F-A48D-8E652A886F9E}" srcOrd="2" destOrd="0" presId="urn:microsoft.com/office/officeart/2009/3/layout/StepUpProcess"/>
    <dgm:cxn modelId="{281E297C-6D04-B84B-8611-601858B775EB}" type="presParOf" srcId="{494ADD6E-93AE-8047-80EC-476088DC05BC}" destId="{B2AD0D7E-D7A5-F44C-99E5-35A580E64616}" srcOrd="1" destOrd="0" presId="urn:microsoft.com/office/officeart/2009/3/layout/StepUpProcess"/>
    <dgm:cxn modelId="{F0021441-D646-3645-BE2D-6EC412744500}" type="presParOf" srcId="{B2AD0D7E-D7A5-F44C-99E5-35A580E64616}" destId="{F98CC374-3C50-9F43-8403-B4D63622354A}" srcOrd="0" destOrd="0" presId="urn:microsoft.com/office/officeart/2009/3/layout/StepUpProcess"/>
    <dgm:cxn modelId="{242A19ED-5EAC-074A-92D6-6799899D9F6E}" type="presParOf" srcId="{494ADD6E-93AE-8047-80EC-476088DC05BC}" destId="{0CD22729-2B87-884C-BC81-C5B759491AC5}" srcOrd="2" destOrd="0" presId="urn:microsoft.com/office/officeart/2009/3/layout/StepUpProcess"/>
    <dgm:cxn modelId="{18101D47-F398-B144-A8B4-548234903B45}" type="presParOf" srcId="{0CD22729-2B87-884C-BC81-C5B759491AC5}" destId="{BBE9984F-3835-5B44-A34A-B3594A4795BD}" srcOrd="0" destOrd="0" presId="urn:microsoft.com/office/officeart/2009/3/layout/StepUpProcess"/>
    <dgm:cxn modelId="{4595C300-D7D5-CC49-ABDD-A29ECA80717D}" type="presParOf" srcId="{0CD22729-2B87-884C-BC81-C5B759491AC5}" destId="{CB765332-2D99-A94F-B712-4B869B30E471}" srcOrd="1" destOrd="0" presId="urn:microsoft.com/office/officeart/2009/3/layout/StepUpProcess"/>
    <dgm:cxn modelId="{BE112EDD-4631-9D4B-918B-55346DC86F45}" type="presParOf" srcId="{0CD22729-2B87-884C-BC81-C5B759491AC5}" destId="{46D0ED9A-8244-944A-9511-17D9A7DE4CC8}" srcOrd="2" destOrd="0" presId="urn:microsoft.com/office/officeart/2009/3/layout/StepUpProcess"/>
    <dgm:cxn modelId="{FAC2793B-9035-3240-A097-A0FC2D02262A}" type="presParOf" srcId="{494ADD6E-93AE-8047-80EC-476088DC05BC}" destId="{0BF496D8-59D2-D142-BBF1-AC28F7F168CF}" srcOrd="3" destOrd="0" presId="urn:microsoft.com/office/officeart/2009/3/layout/StepUpProcess"/>
    <dgm:cxn modelId="{0C38202F-D3FF-4340-B4F2-BD0FB1D1DAE2}" type="presParOf" srcId="{0BF496D8-59D2-D142-BBF1-AC28F7F168CF}" destId="{0AE0C246-C367-7E42-8083-F6BA65BF936A}" srcOrd="0" destOrd="0" presId="urn:microsoft.com/office/officeart/2009/3/layout/StepUpProcess"/>
    <dgm:cxn modelId="{86D7AA14-F27C-094B-93AE-62F6B7C50EC6}" type="presParOf" srcId="{494ADD6E-93AE-8047-80EC-476088DC05BC}" destId="{AC566F5D-8CD9-C548-9001-4BD6ADD18CE1}" srcOrd="4" destOrd="0" presId="urn:microsoft.com/office/officeart/2009/3/layout/StepUpProcess"/>
    <dgm:cxn modelId="{9AB1F60A-5520-054C-A6A3-779AA1ABFAC7}" type="presParOf" srcId="{AC566F5D-8CD9-C548-9001-4BD6ADD18CE1}" destId="{4C2A63AC-6FC8-7F49-B6CF-120F9A1F2D2E}" srcOrd="0" destOrd="0" presId="urn:microsoft.com/office/officeart/2009/3/layout/StepUpProcess"/>
    <dgm:cxn modelId="{6AD82696-F3C9-8E43-89FB-AFBA1F89B8EA}" type="presParOf" srcId="{AC566F5D-8CD9-C548-9001-4BD6ADD18CE1}" destId="{02C2376E-75CF-CA4E-9FBF-4138182B8CA7}" srcOrd="1" destOrd="0" presId="urn:microsoft.com/office/officeart/2009/3/layout/StepUpProcess"/>
    <dgm:cxn modelId="{69B6D62A-393F-6C4A-AFC6-B64456693CC0}" type="presParOf" srcId="{AC566F5D-8CD9-C548-9001-4BD6ADD18CE1}" destId="{9C23E947-4280-404D-89AD-3F8AF514842A}" srcOrd="2" destOrd="0" presId="urn:microsoft.com/office/officeart/2009/3/layout/StepUpProcess"/>
    <dgm:cxn modelId="{ACD46DCD-C934-0646-AE44-B79F4A178504}" type="presParOf" srcId="{494ADD6E-93AE-8047-80EC-476088DC05BC}" destId="{5EC25365-2FCF-4B4E-98B8-3B915D48BF3D}" srcOrd="5" destOrd="0" presId="urn:microsoft.com/office/officeart/2009/3/layout/StepUpProcess"/>
    <dgm:cxn modelId="{A1DAEB92-0D32-BB4F-A51D-F729A91B19C2}" type="presParOf" srcId="{5EC25365-2FCF-4B4E-98B8-3B915D48BF3D}" destId="{9C711A1F-3BF1-FA4B-931C-27DA41143319}" srcOrd="0" destOrd="0" presId="urn:microsoft.com/office/officeart/2009/3/layout/StepUpProcess"/>
    <dgm:cxn modelId="{B5E1BDDD-71DB-0D40-825C-BA5C1B3D8F00}" type="presParOf" srcId="{494ADD6E-93AE-8047-80EC-476088DC05BC}" destId="{07FEAA37-4F6E-B04E-AD30-322D1CC41140}" srcOrd="6" destOrd="0" presId="urn:microsoft.com/office/officeart/2009/3/layout/StepUpProcess"/>
    <dgm:cxn modelId="{4C6703D7-F255-564E-B06B-DEFFA787AB29}" type="presParOf" srcId="{07FEAA37-4F6E-B04E-AD30-322D1CC41140}" destId="{DFEEFEFB-4F24-FB41-96BE-C9A4A8B97737}" srcOrd="0" destOrd="0" presId="urn:microsoft.com/office/officeart/2009/3/layout/StepUpProcess"/>
    <dgm:cxn modelId="{D2AF7667-5FF5-C442-B513-F043A5CFE06B}" type="presParOf" srcId="{07FEAA37-4F6E-B04E-AD30-322D1CC41140}" destId="{865C925E-6D1D-714C-90E9-F476C175726B}"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84DD9-E398-6841-B743-50F8A1E96226}">
      <dsp:nvSpPr>
        <dsp:cNvPr id="0" name=""/>
        <dsp:cNvSpPr/>
      </dsp:nvSpPr>
      <dsp:spPr>
        <a:xfrm rot="5400000">
          <a:off x="533325" y="1080872"/>
          <a:ext cx="1355630" cy="225573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AA73CD-DE3C-D842-AF6B-5019E993EF78}">
      <dsp:nvSpPr>
        <dsp:cNvPr id="0" name=""/>
        <dsp:cNvSpPr/>
      </dsp:nvSpPr>
      <dsp:spPr>
        <a:xfrm>
          <a:off x="307037" y="1754852"/>
          <a:ext cx="2036493" cy="1785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1. Focusing on Strategic Alternatives</a:t>
          </a:r>
        </a:p>
      </dsp:txBody>
      <dsp:txXfrm>
        <a:off x="307037" y="1754852"/>
        <a:ext cx="2036493" cy="1785105"/>
      </dsp:txXfrm>
    </dsp:sp>
    <dsp:sp modelId="{E928F777-4778-BA4F-A48D-8E652A886F9E}">
      <dsp:nvSpPr>
        <dsp:cNvPr id="0" name=""/>
        <dsp:cNvSpPr/>
      </dsp:nvSpPr>
      <dsp:spPr>
        <a:xfrm>
          <a:off x="1959286" y="914802"/>
          <a:ext cx="384244" cy="384244"/>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E9984F-3835-5B44-A34A-B3594A4795BD}">
      <dsp:nvSpPr>
        <dsp:cNvPr id="0" name=""/>
        <dsp:cNvSpPr/>
      </dsp:nvSpPr>
      <dsp:spPr>
        <a:xfrm rot="5400000">
          <a:off x="3026391" y="626334"/>
          <a:ext cx="1355630" cy="225573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765332-2D99-A94F-B712-4B869B30E471}">
      <dsp:nvSpPr>
        <dsp:cNvPr id="0" name=""/>
        <dsp:cNvSpPr/>
      </dsp:nvSpPr>
      <dsp:spPr>
        <a:xfrm>
          <a:off x="2800103" y="1462687"/>
          <a:ext cx="2036493" cy="1460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2. Analyzing the Strategic Alternatives</a:t>
          </a:r>
        </a:p>
      </dsp:txBody>
      <dsp:txXfrm>
        <a:off x="2800103" y="1462687"/>
        <a:ext cx="2036493" cy="1460359"/>
      </dsp:txXfrm>
    </dsp:sp>
    <dsp:sp modelId="{46D0ED9A-8244-944A-9511-17D9A7DE4CC8}">
      <dsp:nvSpPr>
        <dsp:cNvPr id="0" name=""/>
        <dsp:cNvSpPr/>
      </dsp:nvSpPr>
      <dsp:spPr>
        <a:xfrm>
          <a:off x="4452352" y="460264"/>
          <a:ext cx="384244" cy="384244"/>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2A63AC-6FC8-7F49-B6CF-120F9A1F2D2E}">
      <dsp:nvSpPr>
        <dsp:cNvPr id="0" name=""/>
        <dsp:cNvSpPr/>
      </dsp:nvSpPr>
      <dsp:spPr>
        <a:xfrm rot="5400000">
          <a:off x="5519457" y="167823"/>
          <a:ext cx="1355630" cy="225573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C2376E-75CF-CA4E-9FBF-4138182B8CA7}">
      <dsp:nvSpPr>
        <dsp:cNvPr id="0" name=""/>
        <dsp:cNvSpPr/>
      </dsp:nvSpPr>
      <dsp:spPr>
        <a:xfrm>
          <a:off x="5293168" y="1000205"/>
          <a:ext cx="2036493" cy="1468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3. Evaluating the Strategic Alternatives</a:t>
          </a:r>
        </a:p>
      </dsp:txBody>
      <dsp:txXfrm>
        <a:off x="5293168" y="1000205"/>
        <a:ext cx="2036493" cy="1468303"/>
      </dsp:txXfrm>
    </dsp:sp>
    <dsp:sp modelId="{9C23E947-4280-404D-89AD-3F8AF514842A}">
      <dsp:nvSpPr>
        <dsp:cNvPr id="0" name=""/>
        <dsp:cNvSpPr/>
      </dsp:nvSpPr>
      <dsp:spPr>
        <a:xfrm>
          <a:off x="6945418" y="1753"/>
          <a:ext cx="384244" cy="384244"/>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EEFEFB-4F24-FB41-96BE-C9A4A8B97737}">
      <dsp:nvSpPr>
        <dsp:cNvPr id="0" name=""/>
        <dsp:cNvSpPr/>
      </dsp:nvSpPr>
      <dsp:spPr>
        <a:xfrm rot="5400000">
          <a:off x="8012523" y="-97680"/>
          <a:ext cx="1355630" cy="2255738"/>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5C925E-6D1D-714C-90E9-F476C175726B}">
      <dsp:nvSpPr>
        <dsp:cNvPr id="0" name=""/>
        <dsp:cNvSpPr/>
      </dsp:nvSpPr>
      <dsp:spPr>
        <a:xfrm>
          <a:off x="7787314" y="763315"/>
          <a:ext cx="2036493" cy="10822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4. Choosing from among the alternatives</a:t>
          </a:r>
        </a:p>
      </dsp:txBody>
      <dsp:txXfrm>
        <a:off x="7787314" y="763315"/>
        <a:ext cx="2036493" cy="1082291"/>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2613906-6F9A-0841-8691-C48693498E78}" type="datetimeFigureOut">
              <a:rPr lang="en-US" smtClean="0"/>
              <a:t>5/7/21</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1975466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221531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4227325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88291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2712989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2613906-6F9A-0841-8691-C48693498E78}" type="datetimeFigureOut">
              <a:rPr lang="en-US" smtClean="0"/>
              <a:t>5/7/21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311179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2613906-6F9A-0841-8691-C48693498E78}" type="datetimeFigureOut">
              <a:rPr lang="en-US" smtClean="0"/>
              <a:t>5/7/21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1086326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13906-6F9A-0841-8691-C48693498E78}" type="datetimeFigureOut">
              <a:rPr lang="en-US" smtClean="0"/>
              <a:t>5/7/21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709507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13906-6F9A-0841-8691-C48693498E78}" type="datetimeFigureOut">
              <a:rPr lang="en-US" smtClean="0"/>
              <a:t>5/7/21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64624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613906-6F9A-0841-8691-C48693498E78}" type="datetimeFigureOut">
              <a:rPr lang="en-US" smtClean="0"/>
              <a:t>5/7/21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137536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613906-6F9A-0841-8691-C48693498E78}" type="datetimeFigureOut">
              <a:rPr lang="en-US" smtClean="0"/>
              <a:t>5/7/21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46736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3366316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613906-6F9A-0841-8691-C48693498E78}" type="datetimeFigureOut">
              <a:rPr lang="en-US" smtClean="0"/>
              <a:t>5/7/21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359172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613906-6F9A-0841-8691-C48693498E78}" type="datetimeFigureOut">
              <a:rPr lang="en-US" smtClean="0"/>
              <a:t>5/7/21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575628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13906-6F9A-0841-8691-C48693498E78}" type="datetimeFigureOut">
              <a:rPr lang="en-US" smtClean="0"/>
              <a:t>5/7/21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25354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4102725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613906-6F9A-0841-8691-C48693498E78}" type="datetimeFigureOut">
              <a:rPr lang="en-US" smtClean="0"/>
              <a:t>5/7/21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D85880-2270-F948-818B-99F65D61040F}" type="slidenum">
              <a:rPr lang="en-US" smtClean="0"/>
              <a:t>‹#›</a:t>
            </a:fld>
            <a:endParaRPr lang="en-US"/>
          </a:p>
        </p:txBody>
      </p:sp>
    </p:spTree>
    <p:extLst>
      <p:ext uri="{BB962C8B-B14F-4D97-AF65-F5344CB8AC3E}">
        <p14:creationId xmlns:p14="http://schemas.microsoft.com/office/powerpoint/2010/main" val="1689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613906-6F9A-0841-8691-C48693498E78}" type="datetimeFigureOut">
              <a:rPr lang="en-US" smtClean="0"/>
              <a:t>5/7/21</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FD85880-2270-F948-818B-99F65D61040F}" type="slidenum">
              <a:rPr lang="en-US" smtClean="0"/>
              <a:t>‹#›</a:t>
            </a:fld>
            <a:endParaRPr lang="en-US"/>
          </a:p>
        </p:txBody>
      </p:sp>
    </p:spTree>
    <p:extLst>
      <p:ext uri="{BB962C8B-B14F-4D97-AF65-F5344CB8AC3E}">
        <p14:creationId xmlns:p14="http://schemas.microsoft.com/office/powerpoint/2010/main" val="4177236503"/>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 id="214748382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AA6DA-4A7E-5041-9067-CDEC99895802}"/>
              </a:ext>
            </a:extLst>
          </p:cNvPr>
          <p:cNvSpPr>
            <a:spLocks noGrp="1"/>
          </p:cNvSpPr>
          <p:nvPr>
            <p:ph type="ctrTitle"/>
          </p:nvPr>
        </p:nvSpPr>
        <p:spPr>
          <a:xfrm>
            <a:off x="1524000" y="249059"/>
            <a:ext cx="9144000" cy="2387600"/>
          </a:xfrm>
        </p:spPr>
        <p:txBody>
          <a:bodyPr/>
          <a:lstStyle/>
          <a:p>
            <a:r>
              <a:rPr lang="en-US" dirty="0"/>
              <a:t>         Strategic Management </a:t>
            </a:r>
          </a:p>
        </p:txBody>
      </p:sp>
      <p:sp>
        <p:nvSpPr>
          <p:cNvPr id="3" name="Subtitle 2">
            <a:extLst>
              <a:ext uri="{FF2B5EF4-FFF2-40B4-BE49-F238E27FC236}">
                <a16:creationId xmlns:a16="http://schemas.microsoft.com/office/drawing/2014/main" id="{64F8E236-5CB4-A345-A152-6C3A9CCE8A73}"/>
              </a:ext>
            </a:extLst>
          </p:cNvPr>
          <p:cNvSpPr>
            <a:spLocks noGrp="1"/>
          </p:cNvSpPr>
          <p:nvPr>
            <p:ph type="subTitle" idx="1"/>
          </p:nvPr>
        </p:nvSpPr>
        <p:spPr>
          <a:xfrm>
            <a:off x="1626741" y="4372600"/>
            <a:ext cx="9144000" cy="1655762"/>
          </a:xfrm>
        </p:spPr>
        <p:txBody>
          <a:bodyPr/>
          <a:lstStyle/>
          <a:p>
            <a:r>
              <a:rPr lang="en-US" dirty="0"/>
              <a:t>                                                                                  </a:t>
            </a:r>
            <a:r>
              <a:rPr lang="en-US" dirty="0">
                <a:solidFill>
                  <a:schemeClr val="bg1"/>
                </a:solidFill>
              </a:rPr>
              <a:t>Unit – 4</a:t>
            </a:r>
          </a:p>
          <a:p>
            <a:r>
              <a:rPr lang="en-US" dirty="0">
                <a:solidFill>
                  <a:schemeClr val="bg1"/>
                </a:solidFill>
              </a:rPr>
              <a:t>                                                                                  Topic – Strategic Choice</a:t>
            </a:r>
          </a:p>
        </p:txBody>
      </p:sp>
    </p:spTree>
    <p:extLst>
      <p:ext uri="{BB962C8B-B14F-4D97-AF65-F5344CB8AC3E}">
        <p14:creationId xmlns:p14="http://schemas.microsoft.com/office/powerpoint/2010/main" val="29785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58E4F-C247-4C41-89F2-DE60C1FDF4A9}"/>
              </a:ext>
            </a:extLst>
          </p:cNvPr>
          <p:cNvSpPr>
            <a:spLocks noGrp="1"/>
          </p:cNvSpPr>
          <p:nvPr>
            <p:ph type="title"/>
          </p:nvPr>
        </p:nvSpPr>
        <p:spPr/>
        <p:txBody>
          <a:bodyPr/>
          <a:lstStyle/>
          <a:p>
            <a:r>
              <a:rPr lang="en-US" dirty="0"/>
              <a:t>Focusing on alternatives at business level </a:t>
            </a:r>
          </a:p>
        </p:txBody>
      </p:sp>
      <p:sp>
        <p:nvSpPr>
          <p:cNvPr id="3" name="Content Placeholder 2">
            <a:extLst>
              <a:ext uri="{FF2B5EF4-FFF2-40B4-BE49-F238E27FC236}">
                <a16:creationId xmlns:a16="http://schemas.microsoft.com/office/drawing/2014/main" id="{E6EFE5A0-7B06-7148-803C-44DD1DB5D827}"/>
              </a:ext>
            </a:extLst>
          </p:cNvPr>
          <p:cNvSpPr>
            <a:spLocks noGrp="1"/>
          </p:cNvSpPr>
          <p:nvPr>
            <p:ph idx="1"/>
          </p:nvPr>
        </p:nvSpPr>
        <p:spPr/>
        <p:txBody>
          <a:bodyPr/>
          <a:lstStyle/>
          <a:p>
            <a:r>
              <a:rPr lang="en-US" dirty="0"/>
              <a:t>The choice is essentially between positioning the business as being low-cost, differentiated or focused.</a:t>
            </a:r>
          </a:p>
          <a:p>
            <a:r>
              <a:rPr lang="en-US" dirty="0"/>
              <a:t>Organizations need to understand the conditions in a industry and weigh carefully, the risk and benefits of each competitive positioning before making a choice.</a:t>
            </a:r>
          </a:p>
          <a:p>
            <a:r>
              <a:rPr lang="en-US" dirty="0"/>
              <a:t>The choice leads to a situation of dynamic competitive positioning where low-cost and differentiation are not discrete positions, but lie on a continuum.</a:t>
            </a:r>
          </a:p>
        </p:txBody>
      </p:sp>
    </p:spTree>
    <p:extLst>
      <p:ext uri="{BB962C8B-B14F-4D97-AF65-F5344CB8AC3E}">
        <p14:creationId xmlns:p14="http://schemas.microsoft.com/office/powerpoint/2010/main" val="469833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02CF7D54-7B5A-904D-8354-A9AFF9C8B727}"/>
              </a:ext>
            </a:extLst>
          </p:cNvPr>
          <p:cNvCxnSpPr/>
          <p:nvPr/>
        </p:nvCxnSpPr>
        <p:spPr>
          <a:xfrm flipV="1">
            <a:off x="3524036" y="719191"/>
            <a:ext cx="0" cy="25171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Straight Arrow Connector 4">
            <a:extLst>
              <a:ext uri="{FF2B5EF4-FFF2-40B4-BE49-F238E27FC236}">
                <a16:creationId xmlns:a16="http://schemas.microsoft.com/office/drawing/2014/main" id="{85D735DB-5696-6545-B107-CC9B68486E04}"/>
              </a:ext>
            </a:extLst>
          </p:cNvPr>
          <p:cNvCxnSpPr/>
          <p:nvPr/>
        </p:nvCxnSpPr>
        <p:spPr>
          <a:xfrm>
            <a:off x="3524036" y="3236360"/>
            <a:ext cx="335964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Freeform 8">
            <a:extLst>
              <a:ext uri="{FF2B5EF4-FFF2-40B4-BE49-F238E27FC236}">
                <a16:creationId xmlns:a16="http://schemas.microsoft.com/office/drawing/2014/main" id="{CBAD2098-973C-C842-9788-471246DAF71F}"/>
              </a:ext>
            </a:extLst>
          </p:cNvPr>
          <p:cNvSpPr/>
          <p:nvPr/>
        </p:nvSpPr>
        <p:spPr>
          <a:xfrm>
            <a:off x="3524035" y="934949"/>
            <a:ext cx="3010330" cy="2301412"/>
          </a:xfrm>
          <a:custGeom>
            <a:avLst/>
            <a:gdLst>
              <a:gd name="connsiteX0" fmla="*/ 0 w 3136375"/>
              <a:gd name="connsiteY0" fmla="*/ 0 h 2386411"/>
              <a:gd name="connsiteX1" fmla="*/ 729465 w 3136375"/>
              <a:gd name="connsiteY1" fmla="*/ 380144 h 2386411"/>
              <a:gd name="connsiteX2" fmla="*/ 2928135 w 3136375"/>
              <a:gd name="connsiteY2" fmla="*/ 2219218 h 2386411"/>
              <a:gd name="connsiteX3" fmla="*/ 2917861 w 3136375"/>
              <a:gd name="connsiteY3" fmla="*/ 2188396 h 2386411"/>
            </a:gdLst>
            <a:ahLst/>
            <a:cxnLst>
              <a:cxn ang="0">
                <a:pos x="connsiteX0" y="connsiteY0"/>
              </a:cxn>
              <a:cxn ang="0">
                <a:pos x="connsiteX1" y="connsiteY1"/>
              </a:cxn>
              <a:cxn ang="0">
                <a:pos x="connsiteX2" y="connsiteY2"/>
              </a:cxn>
              <a:cxn ang="0">
                <a:pos x="connsiteX3" y="connsiteY3"/>
              </a:cxn>
            </a:cxnLst>
            <a:rect l="l" t="t" r="r" b="b"/>
            <a:pathLst>
              <a:path w="3136375" h="2386411">
                <a:moveTo>
                  <a:pt x="0" y="0"/>
                </a:moveTo>
                <a:cubicBezTo>
                  <a:pt x="120721" y="5137"/>
                  <a:pt x="241443" y="10274"/>
                  <a:pt x="729465" y="380144"/>
                </a:cubicBezTo>
                <a:cubicBezTo>
                  <a:pt x="1217487" y="750014"/>
                  <a:pt x="2563402" y="1917843"/>
                  <a:pt x="2928135" y="2219218"/>
                </a:cubicBezTo>
                <a:cubicBezTo>
                  <a:pt x="3292868" y="2520593"/>
                  <a:pt x="3105364" y="2354494"/>
                  <a:pt x="2917861" y="218839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 name="Oval 9">
            <a:extLst>
              <a:ext uri="{FF2B5EF4-FFF2-40B4-BE49-F238E27FC236}">
                <a16:creationId xmlns:a16="http://schemas.microsoft.com/office/drawing/2014/main" id="{49DF6BC5-0D5A-CB4C-B1E0-11526FB92E83}"/>
              </a:ext>
            </a:extLst>
          </p:cNvPr>
          <p:cNvSpPr/>
          <p:nvPr/>
        </p:nvSpPr>
        <p:spPr>
          <a:xfrm>
            <a:off x="3739793" y="934949"/>
            <a:ext cx="154113" cy="18493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Oval 10">
            <a:extLst>
              <a:ext uri="{FF2B5EF4-FFF2-40B4-BE49-F238E27FC236}">
                <a16:creationId xmlns:a16="http://schemas.microsoft.com/office/drawing/2014/main" id="{8B9EB347-BC9A-A443-A73E-F225F9C3987D}"/>
              </a:ext>
            </a:extLst>
          </p:cNvPr>
          <p:cNvSpPr/>
          <p:nvPr/>
        </p:nvSpPr>
        <p:spPr>
          <a:xfrm>
            <a:off x="3929864" y="1119883"/>
            <a:ext cx="359595" cy="23630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Oval 11">
            <a:extLst>
              <a:ext uri="{FF2B5EF4-FFF2-40B4-BE49-F238E27FC236}">
                <a16:creationId xmlns:a16="http://schemas.microsoft.com/office/drawing/2014/main" id="{965007FA-68FA-7E4D-BBEB-4D8BF24D4D99}"/>
              </a:ext>
            </a:extLst>
          </p:cNvPr>
          <p:cNvSpPr/>
          <p:nvPr/>
        </p:nvSpPr>
        <p:spPr>
          <a:xfrm>
            <a:off x="4325417" y="1356189"/>
            <a:ext cx="154116" cy="17465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Oval 12">
            <a:extLst>
              <a:ext uri="{FF2B5EF4-FFF2-40B4-BE49-F238E27FC236}">
                <a16:creationId xmlns:a16="http://schemas.microsoft.com/office/drawing/2014/main" id="{E2C052F4-D273-264A-BC73-1FF0B9330BCB}"/>
              </a:ext>
            </a:extLst>
          </p:cNvPr>
          <p:cNvSpPr/>
          <p:nvPr/>
        </p:nvSpPr>
        <p:spPr>
          <a:xfrm>
            <a:off x="5548044" y="2393878"/>
            <a:ext cx="184935" cy="195209"/>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Oval 13">
            <a:extLst>
              <a:ext uri="{FF2B5EF4-FFF2-40B4-BE49-F238E27FC236}">
                <a16:creationId xmlns:a16="http://schemas.microsoft.com/office/drawing/2014/main" id="{3A2A0C82-8C32-6841-8C96-0369A5DB0451}"/>
              </a:ext>
            </a:extLst>
          </p:cNvPr>
          <p:cNvSpPr/>
          <p:nvPr/>
        </p:nvSpPr>
        <p:spPr>
          <a:xfrm>
            <a:off x="5732979" y="2589088"/>
            <a:ext cx="328773" cy="21575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Oval 14">
            <a:extLst>
              <a:ext uri="{FF2B5EF4-FFF2-40B4-BE49-F238E27FC236}">
                <a16:creationId xmlns:a16="http://schemas.microsoft.com/office/drawing/2014/main" id="{FC72F328-214D-2849-AC90-51E9C1C3503A}"/>
              </a:ext>
            </a:extLst>
          </p:cNvPr>
          <p:cNvSpPr/>
          <p:nvPr/>
        </p:nvSpPr>
        <p:spPr>
          <a:xfrm>
            <a:off x="6061752" y="2866490"/>
            <a:ext cx="195210" cy="15411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TextBox 15">
            <a:extLst>
              <a:ext uri="{FF2B5EF4-FFF2-40B4-BE49-F238E27FC236}">
                <a16:creationId xmlns:a16="http://schemas.microsoft.com/office/drawing/2014/main" id="{EB670AA2-028D-DD4F-90DC-81221D83DBC9}"/>
              </a:ext>
            </a:extLst>
          </p:cNvPr>
          <p:cNvSpPr txBox="1"/>
          <p:nvPr/>
        </p:nvSpPr>
        <p:spPr>
          <a:xfrm>
            <a:off x="3929864" y="750550"/>
            <a:ext cx="2348079" cy="369332"/>
          </a:xfrm>
          <a:prstGeom prst="rect">
            <a:avLst/>
          </a:prstGeom>
          <a:noFill/>
        </p:spPr>
        <p:txBody>
          <a:bodyPr wrap="none" rtlCol="0">
            <a:spAutoFit/>
          </a:bodyPr>
          <a:lstStyle/>
          <a:p>
            <a:r>
              <a:rPr lang="en-US" dirty="0"/>
              <a:t>Focused differentiator </a:t>
            </a:r>
          </a:p>
        </p:txBody>
      </p:sp>
      <p:sp>
        <p:nvSpPr>
          <p:cNvPr id="17" name="TextBox 16">
            <a:extLst>
              <a:ext uri="{FF2B5EF4-FFF2-40B4-BE49-F238E27FC236}">
                <a16:creationId xmlns:a16="http://schemas.microsoft.com/office/drawing/2014/main" id="{DA452378-2355-4642-980F-CDAC6976E576}"/>
              </a:ext>
            </a:extLst>
          </p:cNvPr>
          <p:cNvSpPr txBox="1"/>
          <p:nvPr/>
        </p:nvSpPr>
        <p:spPr>
          <a:xfrm>
            <a:off x="4325416" y="1007673"/>
            <a:ext cx="1654139" cy="369332"/>
          </a:xfrm>
          <a:prstGeom prst="rect">
            <a:avLst/>
          </a:prstGeom>
          <a:noFill/>
        </p:spPr>
        <p:txBody>
          <a:bodyPr wrap="square" rtlCol="0">
            <a:spAutoFit/>
          </a:bodyPr>
          <a:lstStyle/>
          <a:p>
            <a:r>
              <a:rPr lang="en-US" dirty="0"/>
              <a:t>Differentiator </a:t>
            </a:r>
          </a:p>
        </p:txBody>
      </p:sp>
      <p:sp>
        <p:nvSpPr>
          <p:cNvPr id="18" name="TextBox 17">
            <a:extLst>
              <a:ext uri="{FF2B5EF4-FFF2-40B4-BE49-F238E27FC236}">
                <a16:creationId xmlns:a16="http://schemas.microsoft.com/office/drawing/2014/main" id="{70091BC8-BCA3-1849-9A98-C8B8E31A10BE}"/>
              </a:ext>
            </a:extLst>
          </p:cNvPr>
          <p:cNvSpPr txBox="1"/>
          <p:nvPr/>
        </p:nvSpPr>
        <p:spPr>
          <a:xfrm>
            <a:off x="4527811" y="1238036"/>
            <a:ext cx="2283959" cy="369332"/>
          </a:xfrm>
          <a:prstGeom prst="rect">
            <a:avLst/>
          </a:prstGeom>
          <a:noFill/>
        </p:spPr>
        <p:txBody>
          <a:bodyPr wrap="none" rtlCol="0">
            <a:spAutoFit/>
          </a:bodyPr>
          <a:lstStyle/>
          <a:p>
            <a:r>
              <a:rPr lang="en-US" dirty="0"/>
              <a:t>Focused differentiator</a:t>
            </a:r>
          </a:p>
        </p:txBody>
      </p:sp>
      <p:sp>
        <p:nvSpPr>
          <p:cNvPr id="19" name="TextBox 18">
            <a:extLst>
              <a:ext uri="{FF2B5EF4-FFF2-40B4-BE49-F238E27FC236}">
                <a16:creationId xmlns:a16="http://schemas.microsoft.com/office/drawing/2014/main" id="{946A8B77-8AC9-F048-B526-F1ABBDF71CFC}"/>
              </a:ext>
            </a:extLst>
          </p:cNvPr>
          <p:cNvSpPr txBox="1"/>
          <p:nvPr/>
        </p:nvSpPr>
        <p:spPr>
          <a:xfrm>
            <a:off x="5784353" y="2219755"/>
            <a:ext cx="2067554" cy="369332"/>
          </a:xfrm>
          <a:prstGeom prst="rect">
            <a:avLst/>
          </a:prstGeom>
          <a:noFill/>
        </p:spPr>
        <p:txBody>
          <a:bodyPr wrap="none" rtlCol="0">
            <a:spAutoFit/>
          </a:bodyPr>
          <a:lstStyle/>
          <a:p>
            <a:r>
              <a:rPr lang="en-US" dirty="0"/>
              <a:t>Focused cost leader</a:t>
            </a:r>
          </a:p>
        </p:txBody>
      </p:sp>
      <p:sp>
        <p:nvSpPr>
          <p:cNvPr id="20" name="TextBox 19">
            <a:extLst>
              <a:ext uri="{FF2B5EF4-FFF2-40B4-BE49-F238E27FC236}">
                <a16:creationId xmlns:a16="http://schemas.microsoft.com/office/drawing/2014/main" id="{7C72AB78-53AB-964E-8FEA-21EC2E778CDC}"/>
              </a:ext>
            </a:extLst>
          </p:cNvPr>
          <p:cNvSpPr txBox="1"/>
          <p:nvPr/>
        </p:nvSpPr>
        <p:spPr>
          <a:xfrm>
            <a:off x="6142936" y="2466605"/>
            <a:ext cx="1255472" cy="369332"/>
          </a:xfrm>
          <a:prstGeom prst="rect">
            <a:avLst/>
          </a:prstGeom>
          <a:noFill/>
        </p:spPr>
        <p:txBody>
          <a:bodyPr wrap="none" rtlCol="0">
            <a:spAutoFit/>
          </a:bodyPr>
          <a:lstStyle/>
          <a:p>
            <a:r>
              <a:rPr lang="en-US" dirty="0"/>
              <a:t>Cost leader</a:t>
            </a:r>
          </a:p>
        </p:txBody>
      </p:sp>
      <p:sp>
        <p:nvSpPr>
          <p:cNvPr id="21" name="TextBox 20">
            <a:extLst>
              <a:ext uri="{FF2B5EF4-FFF2-40B4-BE49-F238E27FC236}">
                <a16:creationId xmlns:a16="http://schemas.microsoft.com/office/drawing/2014/main" id="{1A270F53-9CA8-FD4F-AB5A-5E4E84271349}"/>
              </a:ext>
            </a:extLst>
          </p:cNvPr>
          <p:cNvSpPr txBox="1"/>
          <p:nvPr/>
        </p:nvSpPr>
        <p:spPr>
          <a:xfrm>
            <a:off x="6280084" y="2748874"/>
            <a:ext cx="1990610" cy="369332"/>
          </a:xfrm>
          <a:prstGeom prst="rect">
            <a:avLst/>
          </a:prstGeom>
          <a:noFill/>
        </p:spPr>
        <p:txBody>
          <a:bodyPr wrap="none" rtlCol="0">
            <a:spAutoFit/>
          </a:bodyPr>
          <a:lstStyle/>
          <a:p>
            <a:r>
              <a:rPr lang="en-US" dirty="0"/>
              <a:t>Focused cost leader</a:t>
            </a:r>
          </a:p>
        </p:txBody>
      </p:sp>
      <p:sp>
        <p:nvSpPr>
          <p:cNvPr id="22" name="TextBox 21">
            <a:extLst>
              <a:ext uri="{FF2B5EF4-FFF2-40B4-BE49-F238E27FC236}">
                <a16:creationId xmlns:a16="http://schemas.microsoft.com/office/drawing/2014/main" id="{DFBD7001-947A-5F4B-9604-720D38CB5BF7}"/>
              </a:ext>
            </a:extLst>
          </p:cNvPr>
          <p:cNvSpPr txBox="1"/>
          <p:nvPr/>
        </p:nvSpPr>
        <p:spPr>
          <a:xfrm>
            <a:off x="3524035" y="3306449"/>
            <a:ext cx="3832261" cy="646331"/>
          </a:xfrm>
          <a:prstGeom prst="rect">
            <a:avLst/>
          </a:prstGeom>
          <a:noFill/>
        </p:spPr>
        <p:txBody>
          <a:bodyPr wrap="square" rtlCol="0">
            <a:spAutoFit/>
          </a:bodyPr>
          <a:lstStyle/>
          <a:p>
            <a:r>
              <a:rPr lang="en-US" dirty="0"/>
              <a:t>Cost leadership (lower costs/lower prices)</a:t>
            </a:r>
          </a:p>
        </p:txBody>
      </p:sp>
      <p:sp>
        <p:nvSpPr>
          <p:cNvPr id="23" name="TextBox 22">
            <a:extLst>
              <a:ext uri="{FF2B5EF4-FFF2-40B4-BE49-F238E27FC236}">
                <a16:creationId xmlns:a16="http://schemas.microsoft.com/office/drawing/2014/main" id="{B31DEFFA-6E07-6242-B68B-86055308787B}"/>
              </a:ext>
            </a:extLst>
          </p:cNvPr>
          <p:cNvSpPr txBox="1"/>
          <p:nvPr/>
        </p:nvSpPr>
        <p:spPr>
          <a:xfrm rot="16200000">
            <a:off x="1710679" y="1679389"/>
            <a:ext cx="2691763" cy="646331"/>
          </a:xfrm>
          <a:prstGeom prst="rect">
            <a:avLst/>
          </a:prstGeom>
          <a:noFill/>
        </p:spPr>
        <p:txBody>
          <a:bodyPr wrap="none" rtlCol="0">
            <a:spAutoFit/>
          </a:bodyPr>
          <a:lstStyle/>
          <a:p>
            <a:r>
              <a:rPr lang="en-US" dirty="0"/>
              <a:t>Differentiator </a:t>
            </a:r>
          </a:p>
          <a:p>
            <a:r>
              <a:rPr lang="en-US" dirty="0"/>
              <a:t>(Higher costs/higher prices)</a:t>
            </a:r>
          </a:p>
        </p:txBody>
      </p:sp>
      <p:sp>
        <p:nvSpPr>
          <p:cNvPr id="24" name="TextBox 23">
            <a:extLst>
              <a:ext uri="{FF2B5EF4-FFF2-40B4-BE49-F238E27FC236}">
                <a16:creationId xmlns:a16="http://schemas.microsoft.com/office/drawing/2014/main" id="{24F31E60-CD3C-4845-AF1D-80815F20E83B}"/>
              </a:ext>
            </a:extLst>
          </p:cNvPr>
          <p:cNvSpPr txBox="1"/>
          <p:nvPr/>
        </p:nvSpPr>
        <p:spPr>
          <a:xfrm>
            <a:off x="3369415" y="4134946"/>
            <a:ext cx="4542191" cy="369332"/>
          </a:xfrm>
          <a:prstGeom prst="rect">
            <a:avLst/>
          </a:prstGeom>
          <a:noFill/>
        </p:spPr>
        <p:txBody>
          <a:bodyPr wrap="square" rtlCol="0">
            <a:spAutoFit/>
          </a:bodyPr>
          <a:lstStyle/>
          <a:p>
            <a:r>
              <a:rPr lang="en-US" u="sng" dirty="0">
                <a:solidFill>
                  <a:schemeClr val="bg1"/>
                </a:solidFill>
              </a:rPr>
              <a:t>Dynamic Competitive Positioning</a:t>
            </a:r>
          </a:p>
        </p:txBody>
      </p:sp>
    </p:spTree>
    <p:extLst>
      <p:ext uri="{BB962C8B-B14F-4D97-AF65-F5344CB8AC3E}">
        <p14:creationId xmlns:p14="http://schemas.microsoft.com/office/powerpoint/2010/main" val="3819995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C55A36-0D97-934F-A9A2-DA076A155192}"/>
              </a:ext>
            </a:extLst>
          </p:cNvPr>
          <p:cNvSpPr txBox="1"/>
          <p:nvPr/>
        </p:nvSpPr>
        <p:spPr>
          <a:xfrm>
            <a:off x="1818526" y="1232899"/>
            <a:ext cx="8969340" cy="1938992"/>
          </a:xfrm>
          <a:prstGeom prst="rect">
            <a:avLst/>
          </a:prstGeom>
          <a:noFill/>
        </p:spPr>
        <p:txBody>
          <a:bodyPr wrap="square" rtlCol="0">
            <a:spAutoFit/>
          </a:bodyPr>
          <a:lstStyle/>
          <a:p>
            <a:pPr marL="285750" indent="-285750">
              <a:buFont typeface="Arial" panose="020B0604020202020204" pitchFamily="34" charset="0"/>
              <a:buChar char="•"/>
            </a:pPr>
            <a:r>
              <a:rPr lang="en-US" sz="2400" dirty="0"/>
              <a:t>Focusing on alternatives at the business level could also be understood by reverting to the business definition.</a:t>
            </a:r>
          </a:p>
          <a:p>
            <a:pPr marL="285750" indent="-285750">
              <a:buFont typeface="Arial" panose="020B0604020202020204" pitchFamily="34" charset="0"/>
              <a:buChar char="•"/>
            </a:pPr>
            <a:r>
              <a:rPr lang="en-US" sz="2400" dirty="0"/>
              <a:t>3 dimensions enable a decision maker to think in a structured fashion and systematically move in one or more dimensions, generating a number of feasible alternatives.</a:t>
            </a:r>
          </a:p>
        </p:txBody>
      </p:sp>
      <p:cxnSp>
        <p:nvCxnSpPr>
          <p:cNvPr id="4" name="Straight Arrow Connector 3">
            <a:extLst>
              <a:ext uri="{FF2B5EF4-FFF2-40B4-BE49-F238E27FC236}">
                <a16:creationId xmlns:a16="http://schemas.microsoft.com/office/drawing/2014/main" id="{6EDBED10-1B64-6F41-A38F-34CB3B3487FE}"/>
              </a:ext>
            </a:extLst>
          </p:cNvPr>
          <p:cNvCxnSpPr/>
          <p:nvPr/>
        </p:nvCxnSpPr>
        <p:spPr>
          <a:xfrm flipV="1">
            <a:off x="5722706" y="4037745"/>
            <a:ext cx="0" cy="13561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57F72889-2370-6744-9423-F1F1C5700C66}"/>
              </a:ext>
            </a:extLst>
          </p:cNvPr>
          <p:cNvCxnSpPr/>
          <p:nvPr/>
        </p:nvCxnSpPr>
        <p:spPr>
          <a:xfrm flipH="1">
            <a:off x="4037744" y="5393933"/>
            <a:ext cx="1695236" cy="4109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24E11F1E-3044-714F-83E8-20E994F7672F}"/>
              </a:ext>
            </a:extLst>
          </p:cNvPr>
          <p:cNvCxnSpPr/>
          <p:nvPr/>
        </p:nvCxnSpPr>
        <p:spPr>
          <a:xfrm>
            <a:off x="5722706" y="5393933"/>
            <a:ext cx="1890445" cy="5034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85DEB8DF-32F5-5847-B4FE-155B332FE670}"/>
              </a:ext>
            </a:extLst>
          </p:cNvPr>
          <p:cNvSpPr txBox="1"/>
          <p:nvPr/>
        </p:nvSpPr>
        <p:spPr>
          <a:xfrm>
            <a:off x="4885362" y="3575945"/>
            <a:ext cx="1851789" cy="369332"/>
          </a:xfrm>
          <a:prstGeom prst="rect">
            <a:avLst/>
          </a:prstGeom>
          <a:noFill/>
        </p:spPr>
        <p:txBody>
          <a:bodyPr wrap="none" rtlCol="0">
            <a:spAutoFit/>
          </a:bodyPr>
          <a:lstStyle/>
          <a:p>
            <a:r>
              <a:rPr lang="en-US" dirty="0"/>
              <a:t>Customer function </a:t>
            </a:r>
          </a:p>
        </p:txBody>
      </p:sp>
      <p:sp>
        <p:nvSpPr>
          <p:cNvPr id="10" name="TextBox 9">
            <a:extLst>
              <a:ext uri="{FF2B5EF4-FFF2-40B4-BE49-F238E27FC236}">
                <a16:creationId xmlns:a16="http://schemas.microsoft.com/office/drawing/2014/main" id="{20BDBDC9-C347-934D-885E-3FBDBCD71D50}"/>
              </a:ext>
            </a:extLst>
          </p:cNvPr>
          <p:cNvSpPr txBox="1"/>
          <p:nvPr/>
        </p:nvSpPr>
        <p:spPr>
          <a:xfrm>
            <a:off x="2780364" y="5520988"/>
            <a:ext cx="2124342" cy="646331"/>
          </a:xfrm>
          <a:prstGeom prst="rect">
            <a:avLst/>
          </a:prstGeom>
          <a:noFill/>
        </p:spPr>
        <p:txBody>
          <a:bodyPr wrap="square" rtlCol="0">
            <a:spAutoFit/>
          </a:bodyPr>
          <a:lstStyle/>
          <a:p>
            <a:r>
              <a:rPr lang="en-US" dirty="0"/>
              <a:t>Alternative technologies</a:t>
            </a:r>
          </a:p>
        </p:txBody>
      </p:sp>
      <p:sp>
        <p:nvSpPr>
          <p:cNvPr id="11" name="TextBox 10">
            <a:extLst>
              <a:ext uri="{FF2B5EF4-FFF2-40B4-BE49-F238E27FC236}">
                <a16:creationId xmlns:a16="http://schemas.microsoft.com/office/drawing/2014/main" id="{88A0250B-2544-CE45-B026-E8D74AD76ABA}"/>
              </a:ext>
            </a:extLst>
          </p:cNvPr>
          <p:cNvSpPr txBox="1"/>
          <p:nvPr/>
        </p:nvSpPr>
        <p:spPr>
          <a:xfrm>
            <a:off x="7613151" y="5712701"/>
            <a:ext cx="1773434" cy="369332"/>
          </a:xfrm>
          <a:prstGeom prst="rect">
            <a:avLst/>
          </a:prstGeom>
          <a:noFill/>
        </p:spPr>
        <p:txBody>
          <a:bodyPr wrap="none" rtlCol="0">
            <a:spAutoFit/>
          </a:bodyPr>
          <a:lstStyle/>
          <a:p>
            <a:r>
              <a:rPr lang="en-US" dirty="0"/>
              <a:t>Customer groups </a:t>
            </a:r>
          </a:p>
        </p:txBody>
      </p:sp>
    </p:spTree>
    <p:extLst>
      <p:ext uri="{BB962C8B-B14F-4D97-AF65-F5344CB8AC3E}">
        <p14:creationId xmlns:p14="http://schemas.microsoft.com/office/powerpoint/2010/main" val="4121107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EC298-23B8-9646-BF53-0D3A7418DE91}"/>
              </a:ext>
            </a:extLst>
          </p:cNvPr>
          <p:cNvSpPr>
            <a:spLocks noGrp="1"/>
          </p:cNvSpPr>
          <p:nvPr>
            <p:ph type="title"/>
          </p:nvPr>
        </p:nvSpPr>
        <p:spPr>
          <a:xfrm>
            <a:off x="1141413" y="423309"/>
            <a:ext cx="9905998" cy="1478570"/>
          </a:xfrm>
        </p:spPr>
        <p:txBody>
          <a:bodyPr/>
          <a:lstStyle/>
          <a:p>
            <a:r>
              <a:rPr lang="en-US" dirty="0"/>
              <a:t>2. Analyzing the strategic alternatives</a:t>
            </a:r>
          </a:p>
        </p:txBody>
      </p:sp>
      <p:sp>
        <p:nvSpPr>
          <p:cNvPr id="3" name="Content Placeholder 2">
            <a:extLst>
              <a:ext uri="{FF2B5EF4-FFF2-40B4-BE49-F238E27FC236}">
                <a16:creationId xmlns:a16="http://schemas.microsoft.com/office/drawing/2014/main" id="{CFB63EB3-7AAF-BD4D-855B-BE472DE60D15}"/>
              </a:ext>
            </a:extLst>
          </p:cNvPr>
          <p:cNvSpPr>
            <a:spLocks noGrp="1"/>
          </p:cNvSpPr>
          <p:nvPr>
            <p:ph idx="1"/>
          </p:nvPr>
        </p:nvSpPr>
        <p:spPr>
          <a:xfrm>
            <a:off x="1254428" y="2033730"/>
            <a:ext cx="9905999" cy="3541714"/>
          </a:xfrm>
        </p:spPr>
        <p:txBody>
          <a:bodyPr/>
          <a:lstStyle/>
          <a:p>
            <a:r>
              <a:rPr lang="en-US" dirty="0"/>
              <a:t>Feasible alternatives have to be subjected to a thorough analysis. Such an analysis rely on certain factors known as selection factors.</a:t>
            </a:r>
          </a:p>
          <a:p>
            <a:r>
              <a:rPr lang="en-US" dirty="0"/>
              <a:t>Selection factors are the Objective factors and the Subjective factors.</a:t>
            </a:r>
          </a:p>
          <a:p>
            <a:r>
              <a:rPr lang="en-US" u="sng" dirty="0"/>
              <a:t>Objective factors</a:t>
            </a:r>
            <a:r>
              <a:rPr lang="en-US" dirty="0"/>
              <a:t> are based on analytical techniques and are hard facts or data used to facilitate a strategic choice.</a:t>
            </a:r>
          </a:p>
          <a:p>
            <a:r>
              <a:rPr lang="en-US" u="sng" dirty="0"/>
              <a:t>Subjective factors</a:t>
            </a:r>
            <a:r>
              <a:rPr lang="en-US" dirty="0"/>
              <a:t> are based on one’s personal judgement, collective or descriptive factors. </a:t>
            </a:r>
            <a:endParaRPr lang="en-US" u="sng" dirty="0"/>
          </a:p>
        </p:txBody>
      </p:sp>
    </p:spTree>
    <p:extLst>
      <p:ext uri="{BB962C8B-B14F-4D97-AF65-F5344CB8AC3E}">
        <p14:creationId xmlns:p14="http://schemas.microsoft.com/office/powerpoint/2010/main" val="2175262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21FFB-3B9B-2148-A4F5-78F3CD47CE7C}"/>
              </a:ext>
            </a:extLst>
          </p:cNvPr>
          <p:cNvSpPr>
            <a:spLocks noGrp="1"/>
          </p:cNvSpPr>
          <p:nvPr>
            <p:ph type="title"/>
          </p:nvPr>
        </p:nvSpPr>
        <p:spPr/>
        <p:txBody>
          <a:bodyPr/>
          <a:lstStyle/>
          <a:p>
            <a:r>
              <a:rPr lang="en-US" dirty="0"/>
              <a:t>3. Evaluating the strategic alternatives</a:t>
            </a:r>
          </a:p>
        </p:txBody>
      </p:sp>
      <p:sp>
        <p:nvSpPr>
          <p:cNvPr id="3" name="Content Placeholder 2">
            <a:extLst>
              <a:ext uri="{FF2B5EF4-FFF2-40B4-BE49-F238E27FC236}">
                <a16:creationId xmlns:a16="http://schemas.microsoft.com/office/drawing/2014/main" id="{3CC40029-E362-C94E-A3E7-070CC191A625}"/>
              </a:ext>
            </a:extLst>
          </p:cNvPr>
          <p:cNvSpPr>
            <a:spLocks noGrp="1"/>
          </p:cNvSpPr>
          <p:nvPr>
            <p:ph idx="1"/>
          </p:nvPr>
        </p:nvSpPr>
        <p:spPr>
          <a:xfrm>
            <a:off x="1213332" y="2567986"/>
            <a:ext cx="9905999" cy="3541714"/>
          </a:xfrm>
        </p:spPr>
        <p:txBody>
          <a:bodyPr>
            <a:normAutofit/>
          </a:bodyPr>
          <a:lstStyle/>
          <a:p>
            <a:r>
              <a:rPr lang="en-US" dirty="0"/>
              <a:t>Evaluation of strategic alternatives basically involves bringing together the analysis done on the basis of the objective and subjective factors.</a:t>
            </a:r>
          </a:p>
          <a:p>
            <a:r>
              <a:rPr lang="en-US" dirty="0"/>
              <a:t>Consideration of single factor does not help in evaluation, both the factors have to be considered together.</a:t>
            </a:r>
          </a:p>
        </p:txBody>
      </p:sp>
    </p:spTree>
    <p:extLst>
      <p:ext uri="{BB962C8B-B14F-4D97-AF65-F5344CB8AC3E}">
        <p14:creationId xmlns:p14="http://schemas.microsoft.com/office/powerpoint/2010/main" val="3742798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9025C-2B94-3E42-B2C6-76F6F9375DF1}"/>
              </a:ext>
            </a:extLst>
          </p:cNvPr>
          <p:cNvSpPr>
            <a:spLocks noGrp="1"/>
          </p:cNvSpPr>
          <p:nvPr>
            <p:ph type="title"/>
          </p:nvPr>
        </p:nvSpPr>
        <p:spPr/>
        <p:txBody>
          <a:bodyPr/>
          <a:lstStyle/>
          <a:p>
            <a:r>
              <a:rPr lang="en-US" dirty="0"/>
              <a:t>4. Choosing from among the strategic alternatives </a:t>
            </a:r>
          </a:p>
        </p:txBody>
      </p:sp>
      <p:sp>
        <p:nvSpPr>
          <p:cNvPr id="3" name="Content Placeholder 2">
            <a:extLst>
              <a:ext uri="{FF2B5EF4-FFF2-40B4-BE49-F238E27FC236}">
                <a16:creationId xmlns:a16="http://schemas.microsoft.com/office/drawing/2014/main" id="{9B474001-F04B-A543-96CA-ECB2D7BB76C0}"/>
              </a:ext>
            </a:extLst>
          </p:cNvPr>
          <p:cNvSpPr>
            <a:spLocks noGrp="1"/>
          </p:cNvSpPr>
          <p:nvPr>
            <p:ph idx="1"/>
          </p:nvPr>
        </p:nvSpPr>
        <p:spPr/>
        <p:txBody>
          <a:bodyPr/>
          <a:lstStyle/>
          <a:p>
            <a:r>
              <a:rPr lang="en-US" dirty="0"/>
              <a:t>One or more strategies have to be chosen for implementation.</a:t>
            </a:r>
          </a:p>
          <a:p>
            <a:r>
              <a:rPr lang="en-US" dirty="0"/>
              <a:t>A blueprint has to be made that will describe the strategies and the conditions under which they would operate.</a:t>
            </a:r>
          </a:p>
          <a:p>
            <a:r>
              <a:rPr lang="en-US" dirty="0"/>
              <a:t>Blue print is the strategic plan.</a:t>
            </a:r>
          </a:p>
          <a:p>
            <a:r>
              <a:rPr lang="en-US" dirty="0"/>
              <a:t>Besides the chosen strategies, some contingency strategies would also have to be discussed.</a:t>
            </a:r>
          </a:p>
        </p:txBody>
      </p:sp>
    </p:spTree>
    <p:extLst>
      <p:ext uri="{BB962C8B-B14F-4D97-AF65-F5344CB8AC3E}">
        <p14:creationId xmlns:p14="http://schemas.microsoft.com/office/powerpoint/2010/main" val="3160039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FC5CAC-FF25-CB4A-B32C-7CC99ED424CC}"/>
              </a:ext>
            </a:extLst>
          </p:cNvPr>
          <p:cNvSpPr/>
          <p:nvPr/>
        </p:nvSpPr>
        <p:spPr>
          <a:xfrm>
            <a:off x="3360742" y="2628288"/>
            <a:ext cx="4730782" cy="1200329"/>
          </a:xfrm>
          <a:prstGeom prst="rect">
            <a:avLst/>
          </a:prstGeom>
          <a:noFill/>
        </p:spPr>
        <p:txBody>
          <a:bodyPr wrap="none" lIns="91440" tIns="45720" rIns="91440" bIns="45720">
            <a:spAutoFit/>
          </a:bodyPr>
          <a:lstStyle/>
          <a:p>
            <a:pPr algn="ctr"/>
            <a:r>
              <a:rPr lang="en-US" sz="72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pple Chancery" panose="03020702040506060504" pitchFamily="66" charset="-79"/>
                <a:cs typeface="Apple Chancery" panose="03020702040506060504" pitchFamily="66" charset="-79"/>
              </a:rPr>
              <a:t>Thank you </a:t>
            </a:r>
          </a:p>
        </p:txBody>
      </p:sp>
    </p:spTree>
    <p:extLst>
      <p:ext uri="{BB962C8B-B14F-4D97-AF65-F5344CB8AC3E}">
        <p14:creationId xmlns:p14="http://schemas.microsoft.com/office/powerpoint/2010/main" val="758469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36854-F7F1-BF4E-83B7-E423038C5E82}"/>
              </a:ext>
            </a:extLst>
          </p:cNvPr>
          <p:cNvSpPr>
            <a:spLocks noGrp="1"/>
          </p:cNvSpPr>
          <p:nvPr>
            <p:ph type="title"/>
          </p:nvPr>
        </p:nvSpPr>
        <p:spPr/>
        <p:txBody>
          <a:bodyPr/>
          <a:lstStyle/>
          <a:p>
            <a:r>
              <a:rPr lang="en-US" dirty="0"/>
              <a:t>Strategic choice </a:t>
            </a:r>
          </a:p>
        </p:txBody>
      </p:sp>
      <p:sp>
        <p:nvSpPr>
          <p:cNvPr id="3" name="Content Placeholder 2">
            <a:extLst>
              <a:ext uri="{FF2B5EF4-FFF2-40B4-BE49-F238E27FC236}">
                <a16:creationId xmlns:a16="http://schemas.microsoft.com/office/drawing/2014/main" id="{3F548387-F227-834D-A489-FDC57E0CA6A6}"/>
              </a:ext>
            </a:extLst>
          </p:cNvPr>
          <p:cNvSpPr>
            <a:spLocks noGrp="1"/>
          </p:cNvSpPr>
          <p:nvPr>
            <p:ph idx="1"/>
          </p:nvPr>
        </p:nvSpPr>
        <p:spPr/>
        <p:txBody>
          <a:bodyPr/>
          <a:lstStyle/>
          <a:p>
            <a:pPr marL="0" indent="0" fontAlgn="t">
              <a:buNone/>
            </a:pPr>
            <a:r>
              <a:rPr lang="en-IN" dirty="0"/>
              <a:t>“Strategic choice is therefore, the decision to select from among the grand strategies considered, the strategy which will best meet the enterprise’s objectives. The decision involves focusing on a few alternatives, considering the selection factors, evaluating the alternatives against these criteria and making the actual choice.”</a:t>
            </a:r>
          </a:p>
          <a:p>
            <a:pPr marL="0" indent="0">
              <a:buNone/>
            </a:pPr>
            <a:br>
              <a:rPr lang="en-IN" dirty="0"/>
            </a:br>
            <a:endParaRPr lang="en-US" dirty="0"/>
          </a:p>
        </p:txBody>
      </p:sp>
    </p:spTree>
    <p:extLst>
      <p:ext uri="{BB962C8B-B14F-4D97-AF65-F5344CB8AC3E}">
        <p14:creationId xmlns:p14="http://schemas.microsoft.com/office/powerpoint/2010/main" val="3540968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9FD7-4516-9E43-8242-04E3C60DD45F}"/>
              </a:ext>
            </a:extLst>
          </p:cNvPr>
          <p:cNvSpPr>
            <a:spLocks noGrp="1"/>
          </p:cNvSpPr>
          <p:nvPr>
            <p:ph type="title"/>
          </p:nvPr>
        </p:nvSpPr>
        <p:spPr/>
        <p:txBody>
          <a:bodyPr/>
          <a:lstStyle/>
          <a:p>
            <a:r>
              <a:rPr lang="en-US" dirty="0"/>
              <a:t>Process of strategic choice </a:t>
            </a:r>
          </a:p>
        </p:txBody>
      </p:sp>
      <p:graphicFrame>
        <p:nvGraphicFramePr>
          <p:cNvPr id="5" name="Content Placeholder 4">
            <a:extLst>
              <a:ext uri="{FF2B5EF4-FFF2-40B4-BE49-F238E27FC236}">
                <a16:creationId xmlns:a16="http://schemas.microsoft.com/office/drawing/2014/main" id="{88E72FC9-4241-D646-8C35-35DD8E4E6C9B}"/>
              </a:ext>
            </a:extLst>
          </p:cNvPr>
          <p:cNvGraphicFramePr>
            <a:graphicFrameLocks noGrp="1"/>
          </p:cNvGraphicFramePr>
          <p:nvPr>
            <p:ph idx="1"/>
            <p:extLst>
              <p:ext uri="{D42A27DB-BD31-4B8C-83A1-F6EECF244321}">
                <p14:modId xmlns:p14="http://schemas.microsoft.com/office/powerpoint/2010/main" val="3370198375"/>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717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9E00F-3F7D-5F4C-8520-B1BF61A424AB}"/>
              </a:ext>
            </a:extLst>
          </p:cNvPr>
          <p:cNvSpPr>
            <a:spLocks noGrp="1"/>
          </p:cNvSpPr>
          <p:nvPr>
            <p:ph type="title"/>
          </p:nvPr>
        </p:nvSpPr>
        <p:spPr/>
        <p:txBody>
          <a:bodyPr/>
          <a:lstStyle/>
          <a:p>
            <a:r>
              <a:rPr lang="en-US" dirty="0"/>
              <a:t>1. Focusing on strategic alternatives</a:t>
            </a:r>
          </a:p>
        </p:txBody>
      </p:sp>
      <p:sp>
        <p:nvSpPr>
          <p:cNvPr id="3" name="Content Placeholder 2">
            <a:extLst>
              <a:ext uri="{FF2B5EF4-FFF2-40B4-BE49-F238E27FC236}">
                <a16:creationId xmlns:a16="http://schemas.microsoft.com/office/drawing/2014/main" id="{62AA18D6-1FE4-0149-9D9E-7CB30BB46C71}"/>
              </a:ext>
            </a:extLst>
          </p:cNvPr>
          <p:cNvSpPr>
            <a:spLocks noGrp="1"/>
          </p:cNvSpPr>
          <p:nvPr>
            <p:ph idx="1"/>
          </p:nvPr>
        </p:nvSpPr>
        <p:spPr/>
        <p:txBody>
          <a:bodyPr/>
          <a:lstStyle/>
          <a:p>
            <a:pPr marL="0" indent="0">
              <a:buNone/>
            </a:pPr>
            <a:r>
              <a:rPr lang="en-US" dirty="0"/>
              <a:t>Focusing on alternatives could be done by visualizing the future state and working backwards. This could be done through GAP Analysis.</a:t>
            </a:r>
          </a:p>
          <a:p>
            <a:pPr marL="0" indent="0">
              <a:buNone/>
            </a:pPr>
            <a:r>
              <a:rPr lang="en-US" dirty="0"/>
              <a:t>Company sets objectives for a future period of time and then works backward to find out where it can reach through the present level of efforts.</a:t>
            </a:r>
          </a:p>
        </p:txBody>
      </p:sp>
    </p:spTree>
    <p:extLst>
      <p:ext uri="{BB962C8B-B14F-4D97-AF65-F5344CB8AC3E}">
        <p14:creationId xmlns:p14="http://schemas.microsoft.com/office/powerpoint/2010/main" val="2142314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3EDBD-E6CF-8842-A0EF-F1176788CD88}"/>
              </a:ext>
            </a:extLst>
          </p:cNvPr>
          <p:cNvSpPr>
            <a:spLocks noGrp="1"/>
          </p:cNvSpPr>
          <p:nvPr>
            <p:ph type="title"/>
          </p:nvPr>
        </p:nvSpPr>
        <p:spPr/>
        <p:txBody>
          <a:bodyPr/>
          <a:lstStyle/>
          <a:p>
            <a:r>
              <a:rPr lang="en-US" dirty="0"/>
              <a:t>Gap analysis </a:t>
            </a:r>
          </a:p>
        </p:txBody>
      </p:sp>
      <p:cxnSp>
        <p:nvCxnSpPr>
          <p:cNvPr id="9" name="Straight Arrow Connector 8">
            <a:extLst>
              <a:ext uri="{FF2B5EF4-FFF2-40B4-BE49-F238E27FC236}">
                <a16:creationId xmlns:a16="http://schemas.microsoft.com/office/drawing/2014/main" id="{9759DA0B-2FBA-C846-9C2C-340622BA5E75}"/>
              </a:ext>
            </a:extLst>
          </p:cNvPr>
          <p:cNvCxnSpPr/>
          <p:nvPr/>
        </p:nvCxnSpPr>
        <p:spPr>
          <a:xfrm flipV="1">
            <a:off x="2866490" y="2743200"/>
            <a:ext cx="0" cy="19007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7DEE1ED-181E-6A49-8762-80BB61EF542B}"/>
              </a:ext>
            </a:extLst>
          </p:cNvPr>
          <p:cNvCxnSpPr/>
          <p:nvPr/>
        </p:nvCxnSpPr>
        <p:spPr>
          <a:xfrm>
            <a:off x="2866490" y="4633645"/>
            <a:ext cx="282539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BA99709A-B8AA-634C-BCFD-0D7EE5C62F53}"/>
              </a:ext>
            </a:extLst>
          </p:cNvPr>
          <p:cNvCxnSpPr/>
          <p:nvPr/>
        </p:nvCxnSpPr>
        <p:spPr>
          <a:xfrm>
            <a:off x="2866490" y="3780890"/>
            <a:ext cx="229113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98D8380B-3442-AF49-9957-A3977EC5F7C5}"/>
              </a:ext>
            </a:extLst>
          </p:cNvPr>
          <p:cNvCxnSpPr/>
          <p:nvPr/>
        </p:nvCxnSpPr>
        <p:spPr>
          <a:xfrm>
            <a:off x="3503488" y="3780890"/>
            <a:ext cx="0" cy="863029"/>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641F9811-C964-B449-B9A5-506DD3F592EB}"/>
              </a:ext>
            </a:extLst>
          </p:cNvPr>
          <p:cNvCxnSpPr/>
          <p:nvPr/>
        </p:nvCxnSpPr>
        <p:spPr>
          <a:xfrm>
            <a:off x="5157627" y="377061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82CD9D4-9BD7-3C4B-8153-4076B5417BF3}"/>
              </a:ext>
            </a:extLst>
          </p:cNvPr>
          <p:cNvCxnSpPr/>
          <p:nvPr/>
        </p:nvCxnSpPr>
        <p:spPr>
          <a:xfrm>
            <a:off x="5095982" y="3780890"/>
            <a:ext cx="0" cy="863029"/>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B829816E-6811-CC42-85D5-0F8B27A14D7A}"/>
              </a:ext>
            </a:extLst>
          </p:cNvPr>
          <p:cNvCxnSpPr/>
          <p:nvPr/>
        </p:nvCxnSpPr>
        <p:spPr>
          <a:xfrm flipV="1">
            <a:off x="5095982" y="3000054"/>
            <a:ext cx="0" cy="7089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74452580-49A6-A34E-A034-D314F2BD953C}"/>
              </a:ext>
            </a:extLst>
          </p:cNvPr>
          <p:cNvCxnSpPr/>
          <p:nvPr/>
        </p:nvCxnSpPr>
        <p:spPr>
          <a:xfrm flipV="1">
            <a:off x="3503488" y="2866490"/>
            <a:ext cx="1592494" cy="9144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id="{BF5FEE0F-C3AB-C04C-8447-792042E1D133}"/>
              </a:ext>
            </a:extLst>
          </p:cNvPr>
          <p:cNvSpPr txBox="1"/>
          <p:nvPr/>
        </p:nvSpPr>
        <p:spPr>
          <a:xfrm>
            <a:off x="3332662" y="4643919"/>
            <a:ext cx="370614" cy="369332"/>
          </a:xfrm>
          <a:prstGeom prst="rect">
            <a:avLst/>
          </a:prstGeom>
          <a:noFill/>
        </p:spPr>
        <p:txBody>
          <a:bodyPr wrap="none" rtlCol="0">
            <a:spAutoFit/>
          </a:bodyPr>
          <a:lstStyle/>
          <a:p>
            <a:r>
              <a:rPr lang="en-US" dirty="0"/>
              <a:t>T</a:t>
            </a:r>
            <a:r>
              <a:rPr lang="en-US" baseline="-25000" dirty="0"/>
              <a:t>1</a:t>
            </a:r>
          </a:p>
        </p:txBody>
      </p:sp>
      <p:sp>
        <p:nvSpPr>
          <p:cNvPr id="27" name="TextBox 26">
            <a:extLst>
              <a:ext uri="{FF2B5EF4-FFF2-40B4-BE49-F238E27FC236}">
                <a16:creationId xmlns:a16="http://schemas.microsoft.com/office/drawing/2014/main" id="{537AAF83-2D9C-7F4F-9400-129DB5CA4A5A}"/>
              </a:ext>
            </a:extLst>
          </p:cNvPr>
          <p:cNvSpPr txBox="1"/>
          <p:nvPr/>
        </p:nvSpPr>
        <p:spPr>
          <a:xfrm>
            <a:off x="4910675" y="4644187"/>
            <a:ext cx="370614" cy="369332"/>
          </a:xfrm>
          <a:prstGeom prst="rect">
            <a:avLst/>
          </a:prstGeom>
          <a:noFill/>
        </p:spPr>
        <p:txBody>
          <a:bodyPr wrap="none" rtlCol="0">
            <a:spAutoFit/>
          </a:bodyPr>
          <a:lstStyle/>
          <a:p>
            <a:r>
              <a:rPr lang="en-US" dirty="0"/>
              <a:t>T</a:t>
            </a:r>
            <a:r>
              <a:rPr lang="en-US" baseline="-25000" dirty="0"/>
              <a:t>2</a:t>
            </a:r>
          </a:p>
        </p:txBody>
      </p:sp>
      <p:sp>
        <p:nvSpPr>
          <p:cNvPr id="28" name="TextBox 27">
            <a:extLst>
              <a:ext uri="{FF2B5EF4-FFF2-40B4-BE49-F238E27FC236}">
                <a16:creationId xmlns:a16="http://schemas.microsoft.com/office/drawing/2014/main" id="{CF1CEF09-B02D-D643-90CB-DEC8D9CF3BAA}"/>
              </a:ext>
            </a:extLst>
          </p:cNvPr>
          <p:cNvSpPr txBox="1"/>
          <p:nvPr/>
        </p:nvSpPr>
        <p:spPr>
          <a:xfrm>
            <a:off x="5108092" y="3112800"/>
            <a:ext cx="1836528" cy="369332"/>
          </a:xfrm>
          <a:prstGeom prst="rect">
            <a:avLst/>
          </a:prstGeom>
          <a:noFill/>
        </p:spPr>
        <p:txBody>
          <a:bodyPr wrap="none" rtlCol="0">
            <a:spAutoFit/>
          </a:bodyPr>
          <a:lstStyle/>
          <a:p>
            <a:r>
              <a:rPr lang="en-US" dirty="0"/>
              <a:t>Performance gap </a:t>
            </a:r>
          </a:p>
        </p:txBody>
      </p:sp>
      <p:sp>
        <p:nvSpPr>
          <p:cNvPr id="29" name="TextBox 28">
            <a:extLst>
              <a:ext uri="{FF2B5EF4-FFF2-40B4-BE49-F238E27FC236}">
                <a16:creationId xmlns:a16="http://schemas.microsoft.com/office/drawing/2014/main" id="{B0861E2C-CA01-AB46-B58F-52C1A87E27BA}"/>
              </a:ext>
            </a:extLst>
          </p:cNvPr>
          <p:cNvSpPr txBox="1"/>
          <p:nvPr/>
        </p:nvSpPr>
        <p:spPr>
          <a:xfrm>
            <a:off x="5095982" y="2578544"/>
            <a:ext cx="2124299" cy="369332"/>
          </a:xfrm>
          <a:prstGeom prst="rect">
            <a:avLst/>
          </a:prstGeom>
          <a:noFill/>
        </p:spPr>
        <p:txBody>
          <a:bodyPr wrap="none" rtlCol="0">
            <a:spAutoFit/>
          </a:bodyPr>
          <a:lstStyle/>
          <a:p>
            <a:r>
              <a:rPr lang="en-US" dirty="0"/>
              <a:t>Desired performance</a:t>
            </a:r>
          </a:p>
        </p:txBody>
      </p:sp>
      <p:sp>
        <p:nvSpPr>
          <p:cNvPr id="30" name="TextBox 29">
            <a:extLst>
              <a:ext uri="{FF2B5EF4-FFF2-40B4-BE49-F238E27FC236}">
                <a16:creationId xmlns:a16="http://schemas.microsoft.com/office/drawing/2014/main" id="{A3AA9A89-BDC2-D248-9914-D18EE473DC9B}"/>
              </a:ext>
            </a:extLst>
          </p:cNvPr>
          <p:cNvSpPr txBox="1"/>
          <p:nvPr/>
        </p:nvSpPr>
        <p:spPr>
          <a:xfrm>
            <a:off x="3871894" y="4643919"/>
            <a:ext cx="670376" cy="369332"/>
          </a:xfrm>
          <a:prstGeom prst="rect">
            <a:avLst/>
          </a:prstGeom>
          <a:noFill/>
        </p:spPr>
        <p:txBody>
          <a:bodyPr wrap="none" rtlCol="0">
            <a:spAutoFit/>
          </a:bodyPr>
          <a:lstStyle/>
          <a:p>
            <a:r>
              <a:rPr lang="en-US" dirty="0"/>
              <a:t>Time </a:t>
            </a:r>
          </a:p>
        </p:txBody>
      </p:sp>
      <p:sp>
        <p:nvSpPr>
          <p:cNvPr id="32" name="TextBox 31">
            <a:extLst>
              <a:ext uri="{FF2B5EF4-FFF2-40B4-BE49-F238E27FC236}">
                <a16:creationId xmlns:a16="http://schemas.microsoft.com/office/drawing/2014/main" id="{EC211006-0F21-1F48-9931-7173B24D2504}"/>
              </a:ext>
            </a:extLst>
          </p:cNvPr>
          <p:cNvSpPr txBox="1"/>
          <p:nvPr/>
        </p:nvSpPr>
        <p:spPr>
          <a:xfrm rot="16200000">
            <a:off x="1885961" y="3524305"/>
            <a:ext cx="1422184" cy="369332"/>
          </a:xfrm>
          <a:prstGeom prst="rect">
            <a:avLst/>
          </a:prstGeom>
          <a:noFill/>
        </p:spPr>
        <p:txBody>
          <a:bodyPr wrap="none" rtlCol="0">
            <a:spAutoFit/>
          </a:bodyPr>
          <a:lstStyle/>
          <a:p>
            <a:r>
              <a:rPr lang="en-US" dirty="0"/>
              <a:t>Performance </a:t>
            </a:r>
          </a:p>
        </p:txBody>
      </p:sp>
      <p:sp>
        <p:nvSpPr>
          <p:cNvPr id="33" name="TextBox 32">
            <a:extLst>
              <a:ext uri="{FF2B5EF4-FFF2-40B4-BE49-F238E27FC236}">
                <a16:creationId xmlns:a16="http://schemas.microsoft.com/office/drawing/2014/main" id="{6EA45570-B3B9-E147-AC3C-45542944C0D4}"/>
              </a:ext>
            </a:extLst>
          </p:cNvPr>
          <p:cNvSpPr txBox="1"/>
          <p:nvPr/>
        </p:nvSpPr>
        <p:spPr>
          <a:xfrm>
            <a:off x="5137602" y="3606765"/>
            <a:ext cx="2085827" cy="369332"/>
          </a:xfrm>
          <a:prstGeom prst="rect">
            <a:avLst/>
          </a:prstGeom>
          <a:noFill/>
        </p:spPr>
        <p:txBody>
          <a:bodyPr wrap="none" rtlCol="0">
            <a:spAutoFit/>
          </a:bodyPr>
          <a:lstStyle/>
          <a:p>
            <a:r>
              <a:rPr lang="en-US" dirty="0"/>
              <a:t>Present performance</a:t>
            </a:r>
          </a:p>
        </p:txBody>
      </p:sp>
      <p:sp>
        <p:nvSpPr>
          <p:cNvPr id="34" name="TextBox 33">
            <a:extLst>
              <a:ext uri="{FF2B5EF4-FFF2-40B4-BE49-F238E27FC236}">
                <a16:creationId xmlns:a16="http://schemas.microsoft.com/office/drawing/2014/main" id="{82A2E97B-9FCE-714B-9CDE-F806F0EDD420}"/>
              </a:ext>
            </a:extLst>
          </p:cNvPr>
          <p:cNvSpPr txBox="1"/>
          <p:nvPr/>
        </p:nvSpPr>
        <p:spPr>
          <a:xfrm>
            <a:off x="3161603" y="5162764"/>
            <a:ext cx="1420582" cy="369332"/>
          </a:xfrm>
          <a:prstGeom prst="rect">
            <a:avLst/>
          </a:prstGeom>
          <a:noFill/>
        </p:spPr>
        <p:txBody>
          <a:bodyPr wrap="none" rtlCol="0">
            <a:spAutoFit/>
          </a:bodyPr>
          <a:lstStyle/>
          <a:p>
            <a:r>
              <a:rPr lang="en-US" dirty="0"/>
              <a:t>GAP Analysis</a:t>
            </a:r>
          </a:p>
        </p:txBody>
      </p:sp>
      <p:sp>
        <p:nvSpPr>
          <p:cNvPr id="35" name="TextBox 34">
            <a:extLst>
              <a:ext uri="{FF2B5EF4-FFF2-40B4-BE49-F238E27FC236}">
                <a16:creationId xmlns:a16="http://schemas.microsoft.com/office/drawing/2014/main" id="{C76BC521-6B96-5943-9045-9FFA62051243}"/>
              </a:ext>
            </a:extLst>
          </p:cNvPr>
          <p:cNvSpPr txBox="1"/>
          <p:nvPr/>
        </p:nvSpPr>
        <p:spPr>
          <a:xfrm>
            <a:off x="2916210" y="2892847"/>
            <a:ext cx="1408652" cy="923330"/>
          </a:xfrm>
          <a:prstGeom prst="rect">
            <a:avLst/>
          </a:prstGeom>
          <a:noFill/>
        </p:spPr>
        <p:txBody>
          <a:bodyPr wrap="square" rtlCol="0">
            <a:spAutoFit/>
          </a:bodyPr>
          <a:lstStyle/>
          <a:p>
            <a:r>
              <a:rPr lang="en-US" dirty="0"/>
              <a:t>Present performance</a:t>
            </a:r>
          </a:p>
          <a:p>
            <a:endParaRPr lang="en-US" dirty="0"/>
          </a:p>
        </p:txBody>
      </p:sp>
    </p:spTree>
    <p:extLst>
      <p:ext uri="{BB962C8B-B14F-4D97-AF65-F5344CB8AC3E}">
        <p14:creationId xmlns:p14="http://schemas.microsoft.com/office/powerpoint/2010/main" val="44630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738D5-9A4B-824F-8B15-0CCB4B9FC750}"/>
              </a:ext>
            </a:extLst>
          </p:cNvPr>
          <p:cNvSpPr>
            <a:spLocks noGrp="1"/>
          </p:cNvSpPr>
          <p:nvPr>
            <p:ph type="title"/>
          </p:nvPr>
        </p:nvSpPr>
        <p:spPr/>
        <p:txBody>
          <a:bodyPr/>
          <a:lstStyle/>
          <a:p>
            <a:r>
              <a:rPr lang="en-US" dirty="0"/>
              <a:t>Gap analysis </a:t>
            </a:r>
          </a:p>
        </p:txBody>
      </p:sp>
      <p:sp>
        <p:nvSpPr>
          <p:cNvPr id="3" name="Content Placeholder 2">
            <a:extLst>
              <a:ext uri="{FF2B5EF4-FFF2-40B4-BE49-F238E27FC236}">
                <a16:creationId xmlns:a16="http://schemas.microsoft.com/office/drawing/2014/main" id="{2E313642-BF1A-A94F-BFE4-E4F78CB1E41C}"/>
              </a:ext>
            </a:extLst>
          </p:cNvPr>
          <p:cNvSpPr>
            <a:spLocks noGrp="1"/>
          </p:cNvSpPr>
          <p:nvPr>
            <p:ph idx="1"/>
          </p:nvPr>
        </p:nvSpPr>
        <p:spPr/>
        <p:txBody>
          <a:bodyPr/>
          <a:lstStyle/>
          <a:p>
            <a:r>
              <a:rPr lang="en-US" dirty="0"/>
              <a:t>Gap = Projected performance – Desired performance</a:t>
            </a:r>
          </a:p>
          <a:p>
            <a:r>
              <a:rPr lang="en-US" dirty="0"/>
              <a:t>How wide or narrow the gap is, its importance and the possibility of it being reduced, influence the focus on alternatives.</a:t>
            </a:r>
          </a:p>
          <a:p>
            <a:r>
              <a:rPr lang="en-US" dirty="0"/>
              <a:t>At the corporate level, the strategic alternatives are four: Expansion, Stability, Retrenchment and Combination.</a:t>
            </a:r>
          </a:p>
        </p:txBody>
      </p:sp>
    </p:spTree>
    <p:extLst>
      <p:ext uri="{BB962C8B-B14F-4D97-AF65-F5344CB8AC3E}">
        <p14:creationId xmlns:p14="http://schemas.microsoft.com/office/powerpoint/2010/main" val="283628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77B4-38B6-074C-857A-1CB4A775D7AA}"/>
              </a:ext>
            </a:extLst>
          </p:cNvPr>
          <p:cNvSpPr>
            <a:spLocks noGrp="1"/>
          </p:cNvSpPr>
          <p:nvPr>
            <p:ph type="title"/>
          </p:nvPr>
        </p:nvSpPr>
        <p:spPr>
          <a:xfrm>
            <a:off x="1141413" y="412481"/>
            <a:ext cx="9905998" cy="1478570"/>
          </a:xfrm>
        </p:spPr>
        <p:txBody>
          <a:bodyPr/>
          <a:lstStyle/>
          <a:p>
            <a:r>
              <a:rPr lang="en-US" dirty="0"/>
              <a:t>Corporate level strategies  </a:t>
            </a:r>
          </a:p>
        </p:txBody>
      </p:sp>
      <p:sp>
        <p:nvSpPr>
          <p:cNvPr id="3" name="Content Placeholder 2">
            <a:extLst>
              <a:ext uri="{FF2B5EF4-FFF2-40B4-BE49-F238E27FC236}">
                <a16:creationId xmlns:a16="http://schemas.microsoft.com/office/drawing/2014/main" id="{A18B80AC-5649-4643-AEEB-0DBE73BF64AA}"/>
              </a:ext>
            </a:extLst>
          </p:cNvPr>
          <p:cNvSpPr>
            <a:spLocks noGrp="1"/>
          </p:cNvSpPr>
          <p:nvPr>
            <p:ph idx="1"/>
          </p:nvPr>
        </p:nvSpPr>
        <p:spPr>
          <a:xfrm>
            <a:off x="1244153" y="1891051"/>
            <a:ext cx="9905999" cy="4489200"/>
          </a:xfrm>
        </p:spPr>
        <p:txBody>
          <a:bodyPr>
            <a:normAutofit/>
          </a:bodyPr>
          <a:lstStyle/>
          <a:p>
            <a:pPr>
              <a:buFont typeface="Wingdings" pitchFamily="2" charset="2"/>
              <a:buChar char="v"/>
            </a:pPr>
            <a:r>
              <a:rPr lang="en-US" u="sng" dirty="0"/>
              <a:t>Stability strategy</a:t>
            </a:r>
            <a:r>
              <a:rPr lang="en-US" dirty="0"/>
              <a:t> </a:t>
            </a:r>
            <a:r>
              <a:rPr lang="en-IN" dirty="0"/>
              <a:t>means an organization will retain its current strategy, and it will continue focusing on its current products and markets.</a:t>
            </a:r>
          </a:p>
          <a:p>
            <a:pPr>
              <a:buFont typeface="Wingdings" pitchFamily="2" charset="2"/>
              <a:buChar char="v"/>
            </a:pPr>
            <a:r>
              <a:rPr lang="en-IN" u="sng" dirty="0"/>
              <a:t>Expansion strategy </a:t>
            </a:r>
            <a:r>
              <a:rPr lang="en-IN" dirty="0"/>
              <a:t>is adopted by an organization when it attempts to achieve a high growth as compared to its past achievements. In other words, when a firm aims to grow considerably by broadening the scope of one of its business operations in the perspective of customer groups, customer functions and technology alternatives, either individually or jointly, then it follows the Expansion Strategy.</a:t>
            </a:r>
          </a:p>
          <a:p>
            <a:pPr marL="0" indent="0">
              <a:buNone/>
            </a:pPr>
            <a:endParaRPr lang="en-IN" u="sng" dirty="0"/>
          </a:p>
          <a:p>
            <a:pPr marL="0" indent="0">
              <a:buNone/>
            </a:pPr>
            <a:endParaRPr lang="en-IN" u="sng" dirty="0"/>
          </a:p>
          <a:p>
            <a:pPr marL="0" indent="0">
              <a:buNone/>
            </a:pPr>
            <a:endParaRPr lang="en-US" u="sng" dirty="0"/>
          </a:p>
        </p:txBody>
      </p:sp>
    </p:spTree>
    <p:extLst>
      <p:ext uri="{BB962C8B-B14F-4D97-AF65-F5344CB8AC3E}">
        <p14:creationId xmlns:p14="http://schemas.microsoft.com/office/powerpoint/2010/main" val="734375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A059-C250-6F4E-BE58-3ACDF4E83031}"/>
              </a:ext>
            </a:extLst>
          </p:cNvPr>
          <p:cNvSpPr>
            <a:spLocks noGrp="1"/>
          </p:cNvSpPr>
          <p:nvPr>
            <p:ph type="title"/>
          </p:nvPr>
        </p:nvSpPr>
        <p:spPr/>
        <p:txBody>
          <a:bodyPr/>
          <a:lstStyle/>
          <a:p>
            <a:r>
              <a:rPr lang="en-US" dirty="0"/>
              <a:t>Corporate level strategies </a:t>
            </a:r>
          </a:p>
        </p:txBody>
      </p:sp>
      <p:sp>
        <p:nvSpPr>
          <p:cNvPr id="3" name="Content Placeholder 2">
            <a:extLst>
              <a:ext uri="{FF2B5EF4-FFF2-40B4-BE49-F238E27FC236}">
                <a16:creationId xmlns:a16="http://schemas.microsoft.com/office/drawing/2014/main" id="{C67E802D-7289-7D4C-9FD5-0C9D1BB2938A}"/>
              </a:ext>
            </a:extLst>
          </p:cNvPr>
          <p:cNvSpPr>
            <a:spLocks noGrp="1"/>
          </p:cNvSpPr>
          <p:nvPr>
            <p:ph idx="1"/>
          </p:nvPr>
        </p:nvSpPr>
        <p:spPr>
          <a:xfrm>
            <a:off x="1141412" y="2177567"/>
            <a:ext cx="9905999" cy="4315700"/>
          </a:xfrm>
        </p:spPr>
        <p:txBody>
          <a:bodyPr>
            <a:normAutofit fontScale="92500" lnSpcReduction="10000"/>
          </a:bodyPr>
          <a:lstStyle/>
          <a:p>
            <a:pPr>
              <a:buFont typeface="Wingdings" pitchFamily="2" charset="2"/>
              <a:buChar char="v"/>
            </a:pPr>
            <a:r>
              <a:rPr lang="en-US" sz="2600" u="sng" dirty="0"/>
              <a:t>Retrenchment strategy</a:t>
            </a:r>
            <a:r>
              <a:rPr lang="en-US" sz="2600" dirty="0"/>
              <a:t> </a:t>
            </a:r>
            <a:r>
              <a:rPr lang="en-IN" sz="2600" dirty="0"/>
              <a:t>is adopted when an organization aims at reducing its one or more business operations with the view to cut expenses and reach to a more stable financial position.</a:t>
            </a:r>
          </a:p>
          <a:p>
            <a:pPr>
              <a:buFont typeface="Wingdings" pitchFamily="2" charset="2"/>
              <a:buChar char="v"/>
            </a:pPr>
            <a:r>
              <a:rPr lang="en-IN" sz="2600" u="sng" dirty="0"/>
              <a:t>Combination strategy</a:t>
            </a:r>
            <a:r>
              <a:rPr lang="en-IN" sz="2600" dirty="0"/>
              <a:t> means making the use of other grand strategies (stability, expansion or retrenchment) simultaneously. Simply, the combination of any grand strategy used by an organization in different businesses at the same time or in the same business at different times with an aim to improve its efficiency is called as a combination strategy.</a:t>
            </a:r>
          </a:p>
          <a:p>
            <a:pPr marL="0" indent="0">
              <a:buNone/>
            </a:pPr>
            <a:br>
              <a:rPr lang="en-IN" dirty="0"/>
            </a:br>
            <a:endParaRPr lang="en-IN" dirty="0"/>
          </a:p>
          <a:p>
            <a:pPr>
              <a:buFont typeface="Wingdings" pitchFamily="2" charset="2"/>
              <a:buChar char="v"/>
            </a:pPr>
            <a:endParaRPr lang="en-US" u="sng" dirty="0"/>
          </a:p>
        </p:txBody>
      </p:sp>
    </p:spTree>
    <p:extLst>
      <p:ext uri="{BB962C8B-B14F-4D97-AF65-F5344CB8AC3E}">
        <p14:creationId xmlns:p14="http://schemas.microsoft.com/office/powerpoint/2010/main" val="923029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552C2-787A-1D4C-8047-A6A521FB8606}"/>
              </a:ext>
            </a:extLst>
          </p:cNvPr>
          <p:cNvSpPr>
            <a:spLocks noGrp="1"/>
          </p:cNvSpPr>
          <p:nvPr>
            <p:ph type="title"/>
          </p:nvPr>
        </p:nvSpPr>
        <p:spPr>
          <a:xfrm>
            <a:off x="1141413" y="536325"/>
            <a:ext cx="9905998" cy="1478570"/>
          </a:xfrm>
        </p:spPr>
        <p:txBody>
          <a:bodyPr/>
          <a:lstStyle/>
          <a:p>
            <a:r>
              <a:rPr lang="en-US" dirty="0"/>
              <a:t>Gap analysis at corporate level </a:t>
            </a:r>
          </a:p>
        </p:txBody>
      </p:sp>
      <p:graphicFrame>
        <p:nvGraphicFramePr>
          <p:cNvPr id="4" name="Content Placeholder 3">
            <a:extLst>
              <a:ext uri="{FF2B5EF4-FFF2-40B4-BE49-F238E27FC236}">
                <a16:creationId xmlns:a16="http://schemas.microsoft.com/office/drawing/2014/main" id="{F0C81A63-FDC3-164A-9DF1-550991F3F2B3}"/>
              </a:ext>
            </a:extLst>
          </p:cNvPr>
          <p:cNvGraphicFramePr>
            <a:graphicFrameLocks noGrp="1"/>
          </p:cNvGraphicFramePr>
          <p:nvPr>
            <p:ph idx="1"/>
            <p:extLst>
              <p:ext uri="{D42A27DB-BD31-4B8C-83A1-F6EECF244321}">
                <p14:modId xmlns:p14="http://schemas.microsoft.com/office/powerpoint/2010/main" val="3282705045"/>
              </p:ext>
            </p:extLst>
          </p:nvPr>
        </p:nvGraphicFramePr>
        <p:xfrm>
          <a:off x="1141411" y="2219271"/>
          <a:ext cx="9906000" cy="3117147"/>
        </p:xfrm>
        <a:graphic>
          <a:graphicData uri="http://schemas.openxmlformats.org/drawingml/2006/table">
            <a:tbl>
              <a:tblPr firstRow="1" bandRow="1">
                <a:tableStyleId>{5C22544A-7EE6-4342-B048-85BDC9FD1C3A}</a:tableStyleId>
              </a:tblPr>
              <a:tblGrid>
                <a:gridCol w="1540144">
                  <a:extLst>
                    <a:ext uri="{9D8B030D-6E8A-4147-A177-3AD203B41FA5}">
                      <a16:colId xmlns:a16="http://schemas.microsoft.com/office/drawing/2014/main" val="1887414089"/>
                    </a:ext>
                  </a:extLst>
                </a:gridCol>
                <a:gridCol w="3821987">
                  <a:extLst>
                    <a:ext uri="{9D8B030D-6E8A-4147-A177-3AD203B41FA5}">
                      <a16:colId xmlns:a16="http://schemas.microsoft.com/office/drawing/2014/main" val="2492885264"/>
                    </a:ext>
                  </a:extLst>
                </a:gridCol>
                <a:gridCol w="4543869">
                  <a:extLst>
                    <a:ext uri="{9D8B030D-6E8A-4147-A177-3AD203B41FA5}">
                      <a16:colId xmlns:a16="http://schemas.microsoft.com/office/drawing/2014/main" val="3799211025"/>
                    </a:ext>
                  </a:extLst>
                </a:gridCol>
              </a:tblGrid>
              <a:tr h="612329">
                <a:tc>
                  <a:txBody>
                    <a:bodyPr/>
                    <a:lstStyle/>
                    <a:p>
                      <a:r>
                        <a:rPr lang="en-US" sz="2000" b="1" dirty="0">
                          <a:solidFill>
                            <a:schemeClr val="bg1"/>
                          </a:solidFill>
                        </a:rPr>
                        <a:t>GAP </a:t>
                      </a:r>
                    </a:p>
                  </a:txBody>
                  <a:tcPr/>
                </a:tc>
                <a:tc>
                  <a:txBody>
                    <a:bodyPr/>
                    <a:lstStyle/>
                    <a:p>
                      <a:r>
                        <a:rPr lang="en-US" dirty="0">
                          <a:solidFill>
                            <a:schemeClr val="bg1"/>
                          </a:solidFill>
                        </a:rPr>
                        <a:t>REASON </a:t>
                      </a:r>
                    </a:p>
                  </a:txBody>
                  <a:tcPr/>
                </a:tc>
                <a:tc>
                  <a:txBody>
                    <a:bodyPr/>
                    <a:lstStyle/>
                    <a:p>
                      <a:r>
                        <a:rPr lang="en-US" dirty="0">
                          <a:solidFill>
                            <a:schemeClr val="bg1"/>
                          </a:solidFill>
                        </a:rPr>
                        <a:t>FEASIBLE ALTERNATIVE</a:t>
                      </a:r>
                    </a:p>
                  </a:txBody>
                  <a:tcPr/>
                </a:tc>
                <a:extLst>
                  <a:ext uri="{0D108BD9-81ED-4DB2-BD59-A6C34878D82A}">
                    <a16:rowId xmlns:a16="http://schemas.microsoft.com/office/drawing/2014/main" val="2354296618"/>
                  </a:ext>
                </a:extLst>
              </a:tr>
              <a:tr h="612329">
                <a:tc>
                  <a:txBody>
                    <a:bodyPr/>
                    <a:lstStyle/>
                    <a:p>
                      <a:r>
                        <a:rPr lang="en-US" dirty="0"/>
                        <a:t>NARROW </a:t>
                      </a:r>
                    </a:p>
                  </a:txBody>
                  <a:tcPr/>
                </a:tc>
                <a:tc>
                  <a:txBody>
                    <a:bodyPr/>
                    <a:lstStyle/>
                    <a:p>
                      <a:endParaRPr lang="en-US" dirty="0"/>
                    </a:p>
                  </a:txBody>
                  <a:tcPr/>
                </a:tc>
                <a:tc>
                  <a:txBody>
                    <a:bodyPr/>
                    <a:lstStyle/>
                    <a:p>
                      <a:r>
                        <a:rPr lang="en-US" dirty="0"/>
                        <a:t>Stability strategies</a:t>
                      </a:r>
                    </a:p>
                  </a:txBody>
                  <a:tcPr/>
                </a:tc>
                <a:extLst>
                  <a:ext uri="{0D108BD9-81ED-4DB2-BD59-A6C34878D82A}">
                    <a16:rowId xmlns:a16="http://schemas.microsoft.com/office/drawing/2014/main" val="7805900"/>
                  </a:ext>
                </a:extLst>
              </a:tr>
              <a:tr h="612329">
                <a:tc>
                  <a:txBody>
                    <a:bodyPr/>
                    <a:lstStyle/>
                    <a:p>
                      <a:r>
                        <a:rPr lang="en-US" dirty="0"/>
                        <a:t>LARGE</a:t>
                      </a:r>
                    </a:p>
                  </a:txBody>
                  <a:tcPr/>
                </a:tc>
                <a:tc>
                  <a:txBody>
                    <a:bodyPr/>
                    <a:lstStyle/>
                    <a:p>
                      <a:r>
                        <a:rPr lang="en-US" dirty="0"/>
                        <a:t>Due to expected environmental opportunity</a:t>
                      </a:r>
                    </a:p>
                  </a:txBody>
                  <a:tcPr/>
                </a:tc>
                <a:tc>
                  <a:txBody>
                    <a:bodyPr/>
                    <a:lstStyle/>
                    <a:p>
                      <a:r>
                        <a:rPr lang="en-US" dirty="0"/>
                        <a:t>Expansion strategies</a:t>
                      </a:r>
                    </a:p>
                  </a:txBody>
                  <a:tcPr/>
                </a:tc>
                <a:extLst>
                  <a:ext uri="{0D108BD9-81ED-4DB2-BD59-A6C34878D82A}">
                    <a16:rowId xmlns:a16="http://schemas.microsoft.com/office/drawing/2014/main" val="3362396872"/>
                  </a:ext>
                </a:extLst>
              </a:tr>
              <a:tr h="612329">
                <a:tc>
                  <a:txBody>
                    <a:bodyPr/>
                    <a:lstStyle/>
                    <a:p>
                      <a:r>
                        <a:rPr lang="en-US" dirty="0"/>
                        <a:t>LARGE</a:t>
                      </a:r>
                    </a:p>
                  </a:txBody>
                  <a:tcPr/>
                </a:tc>
                <a:tc>
                  <a:txBody>
                    <a:bodyPr/>
                    <a:lstStyle/>
                    <a:p>
                      <a:r>
                        <a:rPr lang="en-US" dirty="0"/>
                        <a:t>Due to past and bad expected performance</a:t>
                      </a:r>
                    </a:p>
                  </a:txBody>
                  <a:tcPr/>
                </a:tc>
                <a:tc>
                  <a:txBody>
                    <a:bodyPr/>
                    <a:lstStyle/>
                    <a:p>
                      <a:r>
                        <a:rPr lang="en-US" dirty="0"/>
                        <a:t>Retrenchment strategies</a:t>
                      </a:r>
                    </a:p>
                  </a:txBody>
                  <a:tcPr/>
                </a:tc>
                <a:extLst>
                  <a:ext uri="{0D108BD9-81ED-4DB2-BD59-A6C34878D82A}">
                    <a16:rowId xmlns:a16="http://schemas.microsoft.com/office/drawing/2014/main" val="802319632"/>
                  </a:ext>
                </a:extLst>
              </a:tr>
              <a:tr h="612329">
                <a:tc>
                  <a:txBody>
                    <a:bodyPr/>
                    <a:lstStyle/>
                    <a:p>
                      <a:r>
                        <a:rPr lang="en-US" dirty="0"/>
                        <a:t>COMPLEX</a:t>
                      </a:r>
                    </a:p>
                  </a:txBody>
                  <a:tcPr/>
                </a:tc>
                <a:tc>
                  <a:txBody>
                    <a:bodyPr/>
                    <a:lstStyle/>
                    <a:p>
                      <a:r>
                        <a:rPr lang="en-US" dirty="0"/>
                        <a:t>Multiple reasons are responsible</a:t>
                      </a:r>
                    </a:p>
                  </a:txBody>
                  <a:tcPr/>
                </a:tc>
                <a:tc>
                  <a:txBody>
                    <a:bodyPr/>
                    <a:lstStyle/>
                    <a:p>
                      <a:r>
                        <a:rPr lang="en-US" dirty="0"/>
                        <a:t>Combination strategies</a:t>
                      </a:r>
                    </a:p>
                  </a:txBody>
                  <a:tcPr/>
                </a:tc>
                <a:extLst>
                  <a:ext uri="{0D108BD9-81ED-4DB2-BD59-A6C34878D82A}">
                    <a16:rowId xmlns:a16="http://schemas.microsoft.com/office/drawing/2014/main" val="2836011302"/>
                  </a:ext>
                </a:extLst>
              </a:tr>
            </a:tbl>
          </a:graphicData>
        </a:graphic>
      </p:graphicFrame>
    </p:spTree>
    <p:extLst>
      <p:ext uri="{BB962C8B-B14F-4D97-AF65-F5344CB8AC3E}">
        <p14:creationId xmlns:p14="http://schemas.microsoft.com/office/powerpoint/2010/main" val="3358630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{025F4295-0E56-704E-9CDD-2D2BBF942471}tf10001122</Template>
  <TotalTime>2840</TotalTime>
  <Words>736</Words>
  <Application>Microsoft Macintosh PowerPoint</Application>
  <PresentationFormat>Widescreen</PresentationFormat>
  <Paragraphs>84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Apple Chancery</vt:lpstr>
      <vt:lpstr>Arial</vt:lpstr>
      <vt:lpstr>Trebuchet MS</vt:lpstr>
      <vt:lpstr>Tw Cen MT</vt:lpstr>
      <vt:lpstr>Wingdings</vt:lpstr>
      <vt:lpstr>Circuit</vt:lpstr>
      <vt:lpstr>         Strategic Management </vt:lpstr>
      <vt:lpstr>Strategic choice </vt:lpstr>
      <vt:lpstr>Process of strategic choice </vt:lpstr>
      <vt:lpstr>1. Focusing on strategic alternatives</vt:lpstr>
      <vt:lpstr>Gap analysis </vt:lpstr>
      <vt:lpstr>Gap analysis </vt:lpstr>
      <vt:lpstr>Corporate level strategies  </vt:lpstr>
      <vt:lpstr>Corporate level strategies </vt:lpstr>
      <vt:lpstr>Gap analysis at corporate level </vt:lpstr>
      <vt:lpstr>Focusing on alternatives at business level </vt:lpstr>
      <vt:lpstr>PowerPoint Presentation</vt:lpstr>
      <vt:lpstr>PowerPoint Presentation</vt:lpstr>
      <vt:lpstr>2. Analyzing the strategic alternatives</vt:lpstr>
      <vt:lpstr>3. Evaluating the strategic alternatives</vt:lpstr>
      <vt:lpstr>4. Choosing from among the strategic alternatives </vt:lpstr>
      <vt:lpstr>PowerPoint Presentation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Strategic Management </dc:title>
  <dc:creator>anubhavbarwar@gmail.com</dc:creator>
  <cp:lastModifiedBy>anubhavbarwar@gmail.com</cp:lastModifiedBy>
  <cp:revision>19</cp:revision>
  <dcterms:created xsi:type="dcterms:W3CDTF">2021-05-07T07:02:38Z</dcterms:created>
  <dcterms:modified xsi:type="dcterms:W3CDTF">2021-05-09T06:22:53Z</dcterms:modified>
</cp:coreProperties>
</file>