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0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0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9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6221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41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2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95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40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9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63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71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0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1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0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1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D4CF0-3B79-5144-B764-FD863E991959}" type="datetimeFigureOut">
              <a:rPr lang="en-US" smtClean="0"/>
              <a:t>5/9/21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8C388-60B4-1C42-B5BD-8D7C13C58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18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24109-F6CE-6B47-827C-5F41A3AD5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3" y="269608"/>
            <a:ext cx="8791575" cy="2387600"/>
          </a:xfrm>
        </p:spPr>
        <p:txBody>
          <a:bodyPr>
            <a:normAutofit/>
          </a:bodyPr>
          <a:lstStyle/>
          <a:p>
            <a:r>
              <a:rPr lang="en-US" sz="5400" dirty="0"/>
              <a:t>Strategic Management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D1A3F-1B9E-0646-8698-0BBD4FC5D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5079" y="5112340"/>
            <a:ext cx="8791575" cy="1655762"/>
          </a:xfrm>
        </p:spPr>
        <p:txBody>
          <a:bodyPr>
            <a:normAutofit/>
          </a:bodyPr>
          <a:lstStyle/>
          <a:p>
            <a:r>
              <a:rPr lang="en-US" dirty="0"/>
              <a:t>                                                           Unit-4</a:t>
            </a:r>
          </a:p>
          <a:p>
            <a:r>
              <a:rPr lang="en-US" dirty="0"/>
              <a:t>                                                           Topic- Corporate portfolio analysis </a:t>
            </a:r>
          </a:p>
        </p:txBody>
      </p:sp>
    </p:spTree>
    <p:extLst>
      <p:ext uri="{BB962C8B-B14F-4D97-AF65-F5344CB8AC3E}">
        <p14:creationId xmlns:p14="http://schemas.microsoft.com/office/powerpoint/2010/main" val="59374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647B1-0871-1F41-BF86-3A6E2D246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corporate portfolio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12430-41DD-C548-990D-1140A15F3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feasible strategic alternatives and to allocate resources to among them. </a:t>
            </a:r>
          </a:p>
          <a:p>
            <a:r>
              <a:rPr lang="en-US" dirty="0"/>
              <a:t>More perceptive understanding of the business </a:t>
            </a:r>
          </a:p>
          <a:p>
            <a:r>
              <a:rPr lang="en-US" dirty="0"/>
              <a:t>Leading to better strategic decisions.</a:t>
            </a:r>
          </a:p>
        </p:txBody>
      </p:sp>
    </p:spTree>
    <p:extLst>
      <p:ext uri="{BB962C8B-B14F-4D97-AF65-F5344CB8AC3E}">
        <p14:creationId xmlns:p14="http://schemas.microsoft.com/office/powerpoint/2010/main" val="82963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DD71C-9745-1A48-84A9-AA632FD4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corporate portfolio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7DD6-EA53-AC43-B80A-E7B98DA93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1295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An assessment of business in terms of just two dimensions of market share and industry growth can be misleading as a number of other factors need to be taken into account.</a:t>
            </a:r>
          </a:p>
          <a:p>
            <a:r>
              <a:rPr lang="en-US" dirty="0"/>
              <a:t>The relation between relative market share and cost saving is not directly proportional; companies with low market share and focused on a market niche could have low operations cost.</a:t>
            </a:r>
          </a:p>
          <a:p>
            <a:r>
              <a:rPr lang="en-US" dirty="0"/>
              <a:t>A high market share in a low growth industry does not necessarily result in a large cash flow. </a:t>
            </a:r>
          </a:p>
          <a:p>
            <a:r>
              <a:rPr lang="en-US" dirty="0"/>
              <a:t>None of the portfolio techniques treat the source of value creation from diversification strategies.</a:t>
            </a:r>
          </a:p>
        </p:txBody>
      </p:sp>
    </p:spTree>
    <p:extLst>
      <p:ext uri="{BB962C8B-B14F-4D97-AF65-F5344CB8AC3E}">
        <p14:creationId xmlns:p14="http://schemas.microsoft.com/office/powerpoint/2010/main" val="391616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4F2613-EC54-D74D-A075-CDE66E8810A1}"/>
              </a:ext>
            </a:extLst>
          </p:cNvPr>
          <p:cNvSpPr/>
          <p:nvPr/>
        </p:nvSpPr>
        <p:spPr>
          <a:xfrm>
            <a:off x="3948828" y="2720755"/>
            <a:ext cx="42737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38893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90CF2-8A6C-3340-92E0-D071D501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/>
              <a:t>Strategic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90399-A1F1-6046-8B6C-0CB12C67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Is a document which provides information regarding the different elements of strategic management and the manner in which an organization and its strategists propose to put the strategies into action.</a:t>
            </a:r>
          </a:p>
        </p:txBody>
      </p:sp>
    </p:spTree>
    <p:extLst>
      <p:ext uri="{BB962C8B-B14F-4D97-AF65-F5344CB8AC3E}">
        <p14:creationId xmlns:p14="http://schemas.microsoft.com/office/powerpoint/2010/main" val="407022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9488A-84FB-4E4A-B177-C160558FB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/>
              <a:t>Contingencies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B576E-16B4-AF44-9A37-3C280D807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formulated in advance to deal with uncertainties that are a natural part of the business.</a:t>
            </a:r>
          </a:p>
          <a:p>
            <a:r>
              <a:rPr lang="en-US" dirty="0"/>
              <a:t>Contingency strategies plays a proactive role in dealing with emergencies and disasters.</a:t>
            </a:r>
          </a:p>
          <a:p>
            <a:r>
              <a:rPr lang="en-US" dirty="0"/>
              <a:t>Sometimes even unforeseen but fortuitous circumstances that prove to be lucky for organization, can call for contingency strategies.</a:t>
            </a:r>
          </a:p>
        </p:txBody>
      </p:sp>
    </p:spTree>
    <p:extLst>
      <p:ext uri="{BB962C8B-B14F-4D97-AF65-F5344CB8AC3E}">
        <p14:creationId xmlns:p14="http://schemas.microsoft.com/office/powerpoint/2010/main" val="213924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37F63-A296-AD42-9EE0-B0892F631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dirty="0"/>
              <a:t>Corporate portfolio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8DAB3-292B-E849-8680-EEB4AE051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480086"/>
          </a:xfrm>
        </p:spPr>
        <p:txBody>
          <a:bodyPr/>
          <a:lstStyle/>
          <a:p>
            <a:r>
              <a:rPr lang="en-US" dirty="0"/>
              <a:t>Could be defined as a set of techniques that help strategists in taking strategic decisions with regard to individual products or businesses in a firm’s portfolio.</a:t>
            </a:r>
          </a:p>
          <a:p>
            <a:r>
              <a:rPr lang="en-US" dirty="0"/>
              <a:t>The main advantage of this technique in a multi-product, multi-business firm is that resources could be targeted at the corporate level to those businesses that possess the greatest potential for creating competitive advantage.</a:t>
            </a:r>
          </a:p>
          <a:p>
            <a:r>
              <a:rPr lang="en-US" dirty="0"/>
              <a:t>CPA techniques are Boston Consulting Group(BCG) or product portfolio, General Electric’s Nine-cell matrix, Hofer’s Product market evolution, Directional policy and The Strategic position and action evaluation matrix.</a:t>
            </a:r>
          </a:p>
        </p:txBody>
      </p:sp>
    </p:spTree>
    <p:extLst>
      <p:ext uri="{BB962C8B-B14F-4D97-AF65-F5344CB8AC3E}">
        <p14:creationId xmlns:p14="http://schemas.microsoft.com/office/powerpoint/2010/main" val="177300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32F795-22D5-7C48-8C56-08C759D98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8670" y="1695235"/>
            <a:ext cx="6935056" cy="4366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E13119-83B1-D24A-890C-F8A35961D71F}"/>
              </a:ext>
            </a:extLst>
          </p:cNvPr>
          <p:cNvSpPr txBox="1"/>
          <p:nvPr/>
        </p:nvSpPr>
        <p:spPr>
          <a:xfrm>
            <a:off x="2198670" y="482885"/>
            <a:ext cx="9554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GE Nine Cell Matrix </a:t>
            </a:r>
          </a:p>
          <a:p>
            <a:r>
              <a:rPr lang="en-US" sz="2800" dirty="0"/>
              <a:t>                                 </a:t>
            </a:r>
            <a:r>
              <a:rPr lang="en-US" dirty="0"/>
              <a:t>-GE company of the USA and supported by Mckinsey&amp;Company  </a:t>
            </a:r>
          </a:p>
        </p:txBody>
      </p:sp>
    </p:spTree>
    <p:extLst>
      <p:ext uri="{BB962C8B-B14F-4D97-AF65-F5344CB8AC3E}">
        <p14:creationId xmlns:p14="http://schemas.microsoft.com/office/powerpoint/2010/main" val="211606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F40C1-CFCC-D144-8FBA-66D7AD47A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 nine cell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98F29-D696-0B41-B996-19D020FD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605" y="2137630"/>
            <a:ext cx="9905999" cy="46433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Vertical axis represents industry attractiveness, which is weighted composite rating based on eight different factors.</a:t>
            </a:r>
          </a:p>
          <a:p>
            <a:r>
              <a:rPr lang="en-US" dirty="0"/>
              <a:t>These factors are market size and growth rate, industry profit margin, competitive intensity, seasonality, cyclicality, economies of scale, technology and social, environmental, legal and human impacts.</a:t>
            </a:r>
          </a:p>
          <a:p>
            <a:r>
              <a:rPr lang="en-US" dirty="0"/>
              <a:t>Horizontal axis represents business strength/competitive position, which is again a weighted composite rating based on seven factors.</a:t>
            </a:r>
          </a:p>
          <a:p>
            <a:r>
              <a:rPr lang="en-US" dirty="0"/>
              <a:t>These factors are relative market share, profit margins, ability to compete on price and quality, knowledge of customers and market, competitive strengths and weaknesses, technological capability and caliber of management.</a:t>
            </a:r>
          </a:p>
        </p:txBody>
      </p:sp>
    </p:spTree>
    <p:extLst>
      <p:ext uri="{BB962C8B-B14F-4D97-AF65-F5344CB8AC3E}">
        <p14:creationId xmlns:p14="http://schemas.microsoft.com/office/powerpoint/2010/main" val="281313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AB08F-73F9-8044-A866-2D3EA7FF5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 nine cell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96E10-8DF3-4944-A491-26EF77DEB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202684"/>
          </a:xfrm>
        </p:spPr>
        <p:txBody>
          <a:bodyPr/>
          <a:lstStyle/>
          <a:p>
            <a:r>
              <a:rPr lang="en-US" dirty="0"/>
              <a:t>The two composite values are plotted for each business in a company’s portfolio.</a:t>
            </a:r>
          </a:p>
          <a:p>
            <a:r>
              <a:rPr lang="en-US" dirty="0"/>
              <a:t>Nine cells of GE matrix are grouped on the basis of low to high industrial attractiveness and weak to strong business strength.</a:t>
            </a:r>
          </a:p>
          <a:p>
            <a:r>
              <a:rPr lang="en-US" dirty="0"/>
              <a:t>Three zones of three cells each, are made, denoting diff. combination represented by green, yellow and red colours. </a:t>
            </a:r>
          </a:p>
          <a:p>
            <a:r>
              <a:rPr lang="en-US" dirty="0"/>
              <a:t>For this reason, the GE matrix is also known as the stoplight strategy matrix.</a:t>
            </a:r>
          </a:p>
        </p:txBody>
      </p:sp>
    </p:spTree>
    <p:extLst>
      <p:ext uri="{BB962C8B-B14F-4D97-AF65-F5344CB8AC3E}">
        <p14:creationId xmlns:p14="http://schemas.microsoft.com/office/powerpoint/2010/main" val="4013483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2B4A-640E-3647-A0C7-F92E2972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 nine cell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BDAE8-F9DF-4443-865D-BDC7EC88E82C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1141412" y="7119990"/>
            <a:ext cx="9905999" cy="719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91C325-EBA6-7C43-8F83-22F932D825E2}"/>
              </a:ext>
            </a:extLst>
          </p:cNvPr>
          <p:cNvSpPr/>
          <p:nvPr/>
        </p:nvSpPr>
        <p:spPr>
          <a:xfrm>
            <a:off x="1263722" y="2348805"/>
            <a:ext cx="1633590" cy="77056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286D81-9014-3C4F-8C7D-D38D04F85556}"/>
              </a:ext>
            </a:extLst>
          </p:cNvPr>
          <p:cNvSpPr/>
          <p:nvPr/>
        </p:nvSpPr>
        <p:spPr>
          <a:xfrm>
            <a:off x="1263721" y="3367658"/>
            <a:ext cx="1633591" cy="8322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7A9FD1-D5BC-F642-B4F6-A3B2542F3F97}"/>
              </a:ext>
            </a:extLst>
          </p:cNvPr>
          <p:cNvSpPr/>
          <p:nvPr/>
        </p:nvSpPr>
        <p:spPr>
          <a:xfrm>
            <a:off x="1263721" y="4448155"/>
            <a:ext cx="1633591" cy="8698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D44DA-9708-A940-8276-233C8B90ACA0}"/>
              </a:ext>
            </a:extLst>
          </p:cNvPr>
          <p:cNvSpPr txBox="1"/>
          <p:nvPr/>
        </p:nvSpPr>
        <p:spPr>
          <a:xfrm>
            <a:off x="3308279" y="2506326"/>
            <a:ext cx="86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Green zone – ‘go ahead’, to grow and build – expansion strategy – attract major investment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F7D9CB-89B8-C945-90F8-A241F2781F39}"/>
              </a:ext>
            </a:extLst>
          </p:cNvPr>
          <p:cNvSpPr txBox="1"/>
          <p:nvPr/>
        </p:nvSpPr>
        <p:spPr>
          <a:xfrm>
            <a:off x="3308279" y="3529711"/>
            <a:ext cx="825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Yellow zone – ‘wait and see’, to hold and maintain – stability strategy and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04C0BE-5AB0-5040-9B97-C3DC08E9A68C}"/>
              </a:ext>
            </a:extLst>
          </p:cNvPr>
          <p:cNvSpPr txBox="1"/>
          <p:nvPr/>
        </p:nvSpPr>
        <p:spPr>
          <a:xfrm>
            <a:off x="3308279" y="4565681"/>
            <a:ext cx="6656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 zone – ‘stop’ – retrenchment strategy – divestment and liquidation</a:t>
            </a:r>
          </a:p>
        </p:txBody>
      </p:sp>
    </p:spTree>
    <p:extLst>
      <p:ext uri="{BB962C8B-B14F-4D97-AF65-F5344CB8AC3E}">
        <p14:creationId xmlns:p14="http://schemas.microsoft.com/office/powerpoint/2010/main" val="542522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01014-B6C2-5847-94DF-F316798FE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89745"/>
            <a:ext cx="9905998" cy="1478570"/>
          </a:xfrm>
        </p:spPr>
        <p:txBody>
          <a:bodyPr/>
          <a:lstStyle/>
          <a:p>
            <a:r>
              <a:rPr lang="en-US" dirty="0"/>
              <a:t>Advantages and disadvantages of </a:t>
            </a:r>
            <a:r>
              <a:rPr lang="en-US" dirty="0" err="1"/>
              <a:t>ge</a:t>
            </a:r>
            <a:r>
              <a:rPr lang="en-US" dirty="0"/>
              <a:t> nine cell matrix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B4F1F-C678-F849-9EB6-0AEDC3718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879" y="1768315"/>
            <a:ext cx="9905999" cy="495098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ADVANTAGES </a:t>
            </a:r>
            <a:endParaRPr lang="en-US" dirty="0"/>
          </a:p>
          <a:p>
            <a:r>
              <a:rPr lang="en-US" dirty="0"/>
              <a:t>It incorporates a large variety of strategic variables like the market share and industry size.</a:t>
            </a:r>
          </a:p>
          <a:p>
            <a:r>
              <a:rPr lang="en-US" dirty="0"/>
              <a:t>Is also a powerful analytical tool to channel corporate resources to businesses that combine medium to high industry attractiveness with average to strong business strength/competitive position.</a:t>
            </a:r>
          </a:p>
          <a:p>
            <a:pPr marL="0" indent="0">
              <a:buNone/>
            </a:pPr>
            <a:r>
              <a:rPr lang="en-US" u="sng" dirty="0"/>
              <a:t>DISADVANTAGE </a:t>
            </a:r>
          </a:p>
          <a:p>
            <a:r>
              <a:rPr lang="en-US" dirty="0"/>
              <a:t>Is that it only provides broad strategic prescriptions rather than the specifics of business strategy.</a:t>
            </a:r>
          </a:p>
        </p:txBody>
      </p:sp>
    </p:spTree>
    <p:extLst>
      <p:ext uri="{BB962C8B-B14F-4D97-AF65-F5344CB8AC3E}">
        <p14:creationId xmlns:p14="http://schemas.microsoft.com/office/powerpoint/2010/main" val="1136901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{025F4295-0E56-704E-9CDD-2D2BBF942471}tf10001122</Template>
  <TotalTime>1440</TotalTime>
  <Words>659</Words>
  <Application>Microsoft Macintosh PowerPoint</Application>
  <PresentationFormat>Widescreen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Trebuchet MS</vt:lpstr>
      <vt:lpstr>Tw Cen MT</vt:lpstr>
      <vt:lpstr>Wingdings</vt:lpstr>
      <vt:lpstr>Circuit</vt:lpstr>
      <vt:lpstr>Strategic Management </vt:lpstr>
      <vt:lpstr>Strategic plan </vt:lpstr>
      <vt:lpstr>Contingencies strategies</vt:lpstr>
      <vt:lpstr>Corporate portfolio analysis </vt:lpstr>
      <vt:lpstr>PowerPoint Presentation</vt:lpstr>
      <vt:lpstr>Ge nine cell matrix </vt:lpstr>
      <vt:lpstr>Ge nine cell matrix </vt:lpstr>
      <vt:lpstr>Ge nine cell matrix </vt:lpstr>
      <vt:lpstr>Advantages and disadvantages of ge nine cell matrix </vt:lpstr>
      <vt:lpstr>Advantages of corporate portfolio analysis </vt:lpstr>
      <vt:lpstr>Disadvantages of corporate portfolio analysis 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</dc:title>
  <dc:creator>anubhavbarwar@gmail.com</dc:creator>
  <cp:lastModifiedBy>anubhavbarwar@gmail.com</cp:lastModifiedBy>
  <cp:revision>11</cp:revision>
  <dcterms:created xsi:type="dcterms:W3CDTF">2021-05-09T06:23:40Z</dcterms:created>
  <dcterms:modified xsi:type="dcterms:W3CDTF">2021-05-10T06:24:36Z</dcterms:modified>
</cp:coreProperties>
</file>