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65" r:id="rId3"/>
    <p:sldId id="266" r:id="rId4"/>
    <p:sldId id="273" r:id="rId5"/>
    <p:sldId id="268" r:id="rId6"/>
    <p:sldId id="271" r:id="rId7"/>
    <p:sldId id="275" r:id="rId8"/>
    <p:sldId id="272" r:id="rId9"/>
    <p:sldId id="270" r:id="rId10"/>
    <p:sldId id="276" r:id="rId11"/>
    <p:sldId id="277" r:id="rId12"/>
    <p:sldId id="278" r:id="rId13"/>
    <p:sldId id="280" r:id="rId14"/>
    <p:sldId id="27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4" autoAdjust="0"/>
    <p:restoredTop sz="94660"/>
  </p:normalViewPr>
  <p:slideViewPr>
    <p:cSldViewPr>
      <p:cViewPr varScale="1">
        <p:scale>
          <a:sx n="86" d="100"/>
          <a:sy n="86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647E7-43CD-4F6D-8910-9B843E55ABF8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7CD5B-2CDB-4E40-8360-9BEA3DCF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9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E7F8B-9A00-4DEE-899A-4B39DA9D1C3B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1836-E916-419B-8D7D-DDF9A9333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5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1836-E916-419B-8D7D-DDF9A9333E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1ECE-8648-4156-9255-8FDA8154E748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EBA4F-1E32-433E-A610-665CBF1A64C9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3AF1-7DD8-400B-B2C1-0933FA4355AF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587-58E6-479C-BAE3-6E5D2E8D4BB1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4F0-AC9C-4339-B664-C0ACFE71EECF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A36C-E08E-4B98-B7EC-415B7D4A2EF1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618D-2280-4EF4-9D0E-1FF080087DD9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8EF5-813A-410D-9AE3-327D4315B1E0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BD0E-1526-40A9-B816-429938FA5E85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06F9-C003-4CCA-AE5B-634C74A8A63C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E124-0DB3-4C41-BF57-49F2078238C0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35C1-FA16-4405-8BCD-68E65D2C54F1}" type="datetime1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5989-2491-4327-87A0-108D9B89A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600200" cy="365125"/>
          </a:xfrm>
        </p:spPr>
        <p:txBody>
          <a:bodyPr/>
          <a:lstStyle/>
          <a:p>
            <a:fld id="{A1A55989-2491-4327-87A0-108D9B89A39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br>
              <a:rPr lang="en-US" sz="3100" dirty="0"/>
            </a:br>
            <a:r>
              <a:rPr lang="en-US" b="1" dirty="0"/>
              <a:t>Mohanlal Sukhadia University</a:t>
            </a:r>
            <a:br>
              <a:rPr lang="en-US" sz="3100" dirty="0"/>
            </a:br>
            <a:r>
              <a:rPr lang="en-US" sz="3600" b="1" dirty="0"/>
              <a:t>Department of English</a:t>
            </a:r>
            <a:br>
              <a:rPr lang="en-US" sz="8800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733800"/>
            <a:ext cx="2667000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b="1" dirty="0"/>
              <a:t>Submitted to</a:t>
            </a:r>
            <a:r>
              <a:rPr lang="en-US" sz="2800" dirty="0"/>
              <a:t>: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/>
              <a:t>    </a:t>
            </a:r>
            <a:r>
              <a:rPr lang="en-US" b="1" dirty="0"/>
              <a:t>Prof. Seema Malik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3962400"/>
            <a:ext cx="2362200" cy="152041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en-US" sz="2800" b="1" dirty="0"/>
          </a:p>
          <a:p>
            <a:pPr lvl="0" algn="ctr">
              <a:spcBef>
                <a:spcPct val="20000"/>
              </a:spcBef>
              <a:defRPr/>
            </a:pPr>
            <a:endParaRPr lang="en-US" dirty="0"/>
          </a:p>
          <a:p>
            <a:pPr lvl="0" algn="ctr">
              <a:spcBef>
                <a:spcPct val="20000"/>
              </a:spcBef>
              <a:defRPr/>
            </a:pPr>
            <a:endParaRPr lang="en-US" dirty="0"/>
          </a:p>
          <a:p>
            <a:pPr lvl="0" algn="ctr">
              <a:spcBef>
                <a:spcPct val="20000"/>
              </a:spcBef>
              <a:defRPr/>
            </a:pPr>
            <a:r>
              <a:rPr lang="en-US" dirty="0"/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7772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INDIAN WRITING IN ENGLISH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95400" y="2057400"/>
            <a:ext cx="6400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doni MT Black" pitchFamily="18" charset="0"/>
                <a:ea typeface="+mj-ea"/>
                <a:cs typeface="+mj-cs"/>
              </a:rPr>
              <a:t>Fire on the Mountain 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657600" y="2590800"/>
          <a:ext cx="2133600" cy="39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</a:t>
                      </a:r>
                      <a:r>
                        <a:rPr lang="en-US" sz="2000" u="none" dirty="0"/>
                        <a:t>Anita Desai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17" descr="161787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429000"/>
            <a:ext cx="1524000" cy="1841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295400" y="5410200"/>
            <a:ext cx="5715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/>
              <a:t>Title :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Anita Desai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u="sng" dirty="0"/>
              <a:t>as an Indian Blend of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Virginia Woolf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Jane Austen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3581400"/>
            <a:ext cx="2971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Submitted by :</a:t>
            </a:r>
          </a:p>
          <a:p>
            <a:pPr algn="ctr"/>
            <a:r>
              <a:rPr lang="en-US" dirty="0"/>
              <a:t> </a:t>
            </a:r>
            <a:r>
              <a:rPr lang="en-US" b="1" dirty="0"/>
              <a:t>Riddhi Katariya </a:t>
            </a:r>
          </a:p>
          <a:p>
            <a:pPr algn="ctr"/>
            <a:r>
              <a:rPr lang="en-US" b="1" dirty="0"/>
              <a:t> M.A. English (Semester-I)</a:t>
            </a:r>
          </a:p>
          <a:p>
            <a:pPr algn="ctr"/>
            <a:r>
              <a:rPr lang="en-US" b="1" dirty="0"/>
              <a:t>Paper : V </a:t>
            </a:r>
          </a:p>
          <a:p>
            <a:pPr algn="ctr"/>
            <a:r>
              <a:rPr lang="en-US" b="1" dirty="0"/>
              <a:t>Indian Writing in English </a:t>
            </a:r>
          </a:p>
          <a:p>
            <a:pPr algn="ctr"/>
            <a:r>
              <a:rPr lang="en-US" b="1" dirty="0"/>
              <a:t>(MAE/1/CC/05)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91Nz-glbU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04800"/>
            <a:ext cx="1066800" cy="160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359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04800"/>
            <a:ext cx="1143000" cy="160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9781446499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4160520"/>
            <a:ext cx="1219200" cy="1706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36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2286000"/>
            <a:ext cx="1143000" cy="160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in-custod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0258" y="2286001"/>
            <a:ext cx="1161141" cy="1523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 descr="Village_by_the_Sea_lar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3014" y="4294909"/>
            <a:ext cx="1082386" cy="15724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228600"/>
            <a:ext cx="5410200" cy="624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/>
              <a:t> </a:t>
            </a:r>
            <a:r>
              <a:rPr lang="en-US" sz="4400" dirty="0">
                <a:latin typeface="+mj-lt"/>
              </a:rPr>
              <a:t>Her most famous works include : </a:t>
            </a:r>
            <a:r>
              <a:rPr lang="en-US" sz="4400" b="1" i="1" dirty="0">
                <a:latin typeface="+mj-lt"/>
              </a:rPr>
              <a:t>-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Cry, the Peacock (1963)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Voices in the City (1965)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Bye-bye Blackbird (1971)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The Peacock Garden (19474)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Where shall we go this summer ? (1975)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Cat on a Houseboat (1976)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Fire on the Mountain (1977)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Games at the Twilight (1978)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Clear light of the day (1980)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The Village by the Sea (1982)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The Custody (1984)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Baumgartner’s Bombay (1988)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Journey to Ithaca (1995)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Fasting, Feasting (1999)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Diamond Dust and Other Stories (2000)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The Zigzag Way (2004)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dirty="0"/>
              <a:t>- 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 Artist of Disappearance (2011)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"/>
            <a:ext cx="5029200" cy="60960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Bell MT" pitchFamily="18" charset="0"/>
              </a:rPr>
              <a:t>Experimented with</a:t>
            </a:r>
            <a:endParaRPr lang="en-US" sz="2000" dirty="0"/>
          </a:p>
          <a:p>
            <a:pPr algn="just">
              <a:buNone/>
            </a:pPr>
            <a:r>
              <a:rPr lang="en-US" sz="2000" dirty="0"/>
              <a:t> - </a:t>
            </a:r>
            <a:r>
              <a:rPr lang="en-US" sz="2000" b="1" dirty="0"/>
              <a:t>Inner realties and psyche reverberations</a:t>
            </a:r>
            <a:r>
              <a:rPr lang="en-US" sz="2000" dirty="0"/>
              <a:t>: she explored the modern idea of </a:t>
            </a:r>
            <a:r>
              <a:rPr lang="en-US" sz="2000" b="1" dirty="0"/>
              <a:t>Sensibility</a:t>
            </a:r>
            <a:r>
              <a:rPr lang="en-US" sz="2000" dirty="0"/>
              <a:t> </a:t>
            </a:r>
          </a:p>
          <a:p>
            <a:pPr algn="just">
              <a:buNone/>
            </a:pPr>
            <a:r>
              <a:rPr lang="en-US" sz="2000" dirty="0"/>
              <a:t> -  </a:t>
            </a:r>
            <a:r>
              <a:rPr lang="en-US" sz="2000" b="1" dirty="0"/>
              <a:t>Contemporary issues</a:t>
            </a:r>
            <a:r>
              <a:rPr lang="en-US" sz="2000" dirty="0"/>
              <a:t>: the hazards and complexities of </a:t>
            </a:r>
            <a:r>
              <a:rPr lang="en-US" sz="2000" b="1" dirty="0"/>
              <a:t>man-woman relationships </a:t>
            </a:r>
          </a:p>
          <a:p>
            <a:pPr algn="just">
              <a:buNone/>
            </a:pPr>
            <a:r>
              <a:rPr lang="en-US" sz="2000" dirty="0"/>
              <a:t>  - </a:t>
            </a:r>
            <a:r>
              <a:rPr lang="en-US" sz="2000" b="1" dirty="0"/>
              <a:t>Identity</a:t>
            </a:r>
            <a:r>
              <a:rPr lang="en-US" sz="2000" dirty="0"/>
              <a:t>: the founding and nurturing of individuality and the establishing of </a:t>
            </a:r>
            <a:r>
              <a:rPr lang="en-US" sz="2000" b="1" dirty="0"/>
              <a:t>Individualism</a:t>
            </a:r>
            <a:r>
              <a:rPr lang="en-US" sz="2000" dirty="0"/>
              <a:t> </a:t>
            </a:r>
          </a:p>
          <a:p>
            <a:pPr algn="just">
              <a:buFontTx/>
              <a:buChar char="-"/>
            </a:pPr>
            <a:r>
              <a:rPr lang="en-US" sz="2000" b="1" dirty="0"/>
              <a:t>Characters</a:t>
            </a:r>
            <a:r>
              <a:rPr lang="en-US" sz="2000" dirty="0"/>
              <a:t>: mostly include </a:t>
            </a:r>
            <a:r>
              <a:rPr lang="en-US" sz="2000" b="1" dirty="0"/>
              <a:t>neurotic females</a:t>
            </a:r>
            <a:r>
              <a:rPr lang="en-US" sz="2000" dirty="0"/>
              <a:t>, highly sensitive but sequestered in the world of dream and imagination and alienated from their surroundings </a:t>
            </a:r>
          </a:p>
          <a:p>
            <a:pPr algn="just">
              <a:buFontTx/>
              <a:buChar char="-"/>
            </a:pPr>
            <a:r>
              <a:rPr lang="en-US" sz="2000" b="1" dirty="0"/>
              <a:t>Stream of consciousness</a:t>
            </a:r>
            <a:r>
              <a:rPr lang="en-US" sz="2000" dirty="0"/>
              <a:t>: she tries to unfold the protagonist’s mind to her readers </a:t>
            </a: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5867400" y="304800"/>
            <a:ext cx="3048000" cy="5943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Themes</a:t>
            </a:r>
          </a:p>
          <a:p>
            <a:pPr>
              <a:buFontTx/>
              <a:buChar char="-"/>
            </a:pPr>
            <a:r>
              <a:rPr lang="en-US" sz="8000" dirty="0"/>
              <a:t>Desai is considered the writer who</a:t>
            </a:r>
            <a:r>
              <a:rPr lang="en-US" sz="8000" u="sng" dirty="0"/>
              <a:t> </a:t>
            </a:r>
            <a:r>
              <a:rPr lang="en-US" sz="8000" dirty="0"/>
              <a:t>introduced</a:t>
            </a:r>
            <a:r>
              <a:rPr lang="en-US" sz="8000" b="1" dirty="0"/>
              <a:t> psychological novel </a:t>
            </a:r>
            <a:r>
              <a:rPr lang="en-US" sz="8000" dirty="0"/>
              <a:t>in the tradition of Virginia Woolf in India</a:t>
            </a:r>
          </a:p>
          <a:p>
            <a:pPr>
              <a:buFontTx/>
              <a:buChar char="-"/>
            </a:pPr>
            <a:endParaRPr lang="en-US" sz="8000" dirty="0"/>
          </a:p>
          <a:p>
            <a:pPr>
              <a:buFontTx/>
              <a:buChar char="-"/>
            </a:pPr>
            <a:r>
              <a:rPr lang="en-US" sz="8000" dirty="0"/>
              <a:t>She is a pioneer of </a:t>
            </a:r>
            <a:r>
              <a:rPr lang="en-US" sz="8000" b="1" dirty="0"/>
              <a:t>writing on feminist issues </a:t>
            </a:r>
            <a:r>
              <a:rPr lang="en-US" sz="8000" dirty="0"/>
              <a:t>in India</a:t>
            </a:r>
          </a:p>
          <a:p>
            <a:pPr>
              <a:buFontTx/>
              <a:buChar char="-"/>
            </a:pPr>
            <a:r>
              <a:rPr lang="en-US" sz="8000" dirty="0"/>
              <a:t>She has covered themes such as </a:t>
            </a:r>
            <a:r>
              <a:rPr lang="en-US" sz="8000" b="1" dirty="0"/>
              <a:t>women's oppression </a:t>
            </a:r>
            <a:r>
              <a:rPr lang="en-US" sz="8000" dirty="0"/>
              <a:t>and </a:t>
            </a:r>
            <a:r>
              <a:rPr lang="en-US" sz="8000" b="1" dirty="0"/>
              <a:t>quest for a fulfilling identity</a:t>
            </a:r>
            <a:r>
              <a:rPr lang="en-US" sz="8000" dirty="0"/>
              <a:t>, </a:t>
            </a:r>
            <a:r>
              <a:rPr lang="en-US" sz="8000" b="1" dirty="0"/>
              <a:t>family relationship and contrast, the crumbling of traditions </a:t>
            </a:r>
            <a:r>
              <a:rPr lang="en-US" sz="8000" dirty="0"/>
              <a:t>and </a:t>
            </a:r>
            <a:r>
              <a:rPr lang="en-US" sz="8000" b="1" dirty="0"/>
              <a:t>anti-Semitism</a:t>
            </a:r>
          </a:p>
          <a:p>
            <a:endParaRPr lang="en-US" sz="8000" b="1" dirty="0"/>
          </a:p>
          <a:p>
            <a:pPr>
              <a:buFontTx/>
              <a:buChar char="-"/>
            </a:pPr>
            <a:r>
              <a:rPr lang="en-US" sz="8000" b="1" dirty="0"/>
              <a:t>Mental and spiritual development  </a:t>
            </a:r>
          </a:p>
          <a:p>
            <a:pPr>
              <a:buFontTx/>
              <a:buChar char="-"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Marriage</a:t>
            </a:r>
            <a:r>
              <a:rPr kumimoji="0" lang="en-US" sz="8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>
              <a:buFontTx/>
              <a:buChar char="-"/>
            </a:pPr>
            <a:r>
              <a:rPr lang="en-US" sz="8000" b="1" baseline="0" dirty="0"/>
              <a:t>Escapism</a:t>
            </a:r>
          </a:p>
          <a:p>
            <a:pPr>
              <a:buFontTx/>
              <a:buChar char="-"/>
            </a:pPr>
            <a:r>
              <a:rPr kumimoji="0" lang="en-US" sz="8000" b="1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Isolation </a:t>
            </a:r>
            <a:endParaRPr kumimoji="0" lang="en-US" sz="8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0"/>
          <a:ext cx="8001001" cy="67274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/>
                        <a:t>          Virginia Woolf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Jane Austen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Anita Desai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89">
                <a:tc>
                  <a:txBody>
                    <a:bodyPr/>
                    <a:lstStyle/>
                    <a:p>
                      <a:r>
                        <a:rPr lang="en-US" b="1" dirty="0"/>
                        <a:t>British,</a:t>
                      </a:r>
                      <a:r>
                        <a:rPr lang="en-US" b="1" baseline="0" dirty="0"/>
                        <a:t> 20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baseline="0" dirty="0"/>
                        <a:t> century Modernist writer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British, </a:t>
                      </a:r>
                      <a:r>
                        <a:rPr lang="en-US" b="1" baseline="0" dirty="0"/>
                        <a:t> 18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baseline="0" dirty="0"/>
                        <a:t> century Romantic writer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Indian,</a:t>
                      </a:r>
                      <a:r>
                        <a:rPr lang="en-US" b="1" baseline="0" dirty="0"/>
                        <a:t> 20</a:t>
                      </a:r>
                      <a:r>
                        <a:rPr lang="en-US" b="1" baseline="30000" dirty="0"/>
                        <a:t>th</a:t>
                      </a:r>
                      <a:r>
                        <a:rPr lang="en-US" b="1" baseline="0" dirty="0"/>
                        <a:t> century Modernist writer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59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Writing style  : </a:t>
                      </a:r>
                    </a:p>
                    <a:p>
                      <a:pPr algn="l"/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Stream of consciousness </a:t>
                      </a:r>
                    </a:p>
                    <a:p>
                      <a:pPr algn="l"/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Feminist movement </a:t>
                      </a:r>
                    </a:p>
                    <a:p>
                      <a:pPr algn="l"/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Breaking conventions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Interior Monologue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en-US" sz="1800" b="0" u="non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Realist </a:t>
                      </a:r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Writing style  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/>
                        <a:t> Comedy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dirty="0"/>
                        <a:t> Wit and</a:t>
                      </a:r>
                      <a:r>
                        <a:rPr lang="en-US" baseline="0" dirty="0"/>
                        <a:t> Satire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baseline="0" dirty="0"/>
                        <a:t>- Realist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Writing style  :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-Stream of consciousness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Feminist movement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Breaking conventions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Interior Monologue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Realist </a:t>
                      </a:r>
                      <a:endParaRPr lang="en-US" b="0" u="none" dirty="0"/>
                    </a:p>
                    <a:p>
                      <a:endParaRPr lang="en-US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4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Themes :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Imperfect marriage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- 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Identity (of women in particular)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Complexities of man-woman relationships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Use of time,</a:t>
                      </a:r>
                      <a:r>
                        <a:rPr lang="en-US" sz="18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memory and space 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E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scapism 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- Familial ties    -</a:t>
                      </a:r>
                      <a:r>
                        <a:rPr lang="en-US" sz="18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</a:rPr>
                        <a:t> Death </a:t>
                      </a:r>
                      <a:endParaRPr lang="en-US" sz="1800" dirty="0"/>
                    </a:p>
                    <a:p>
                      <a:pPr>
                        <a:buFontTx/>
                        <a:buChar char="-"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Themes :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Imperfect marriage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- 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Identity (of women in particular)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Complexities of man-woman relationships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Themes 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Imperfect marriage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Identity (of women in particular)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Complexities of man-woman relationships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Use of time and memory </a:t>
                      </a:r>
                    </a:p>
                    <a:p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Escapism </a:t>
                      </a:r>
                      <a:endParaRPr lang="en-US" b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2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Characters : 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Neurotic females</a:t>
                      </a:r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Characters :  </a:t>
                      </a:r>
                    </a:p>
                    <a:p>
                      <a:r>
                        <a:rPr lang="en-US" dirty="0"/>
                        <a:t>- Landed</a:t>
                      </a:r>
                      <a:r>
                        <a:rPr lang="en-US" baseline="0" dirty="0"/>
                        <a:t> gentry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Characters :  </a:t>
                      </a:r>
                    </a:p>
                    <a:p>
                      <a:r>
                        <a:rPr lang="en-US" sz="18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Neurotic females</a:t>
                      </a:r>
                      <a:endParaRPr lang="en-US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>
                <a:latin typeface="Bodoni MT Black" pitchFamily="18" charset="0"/>
              </a:rPr>
              <a:t>Conclusion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>
                <a:latin typeface="Arial Narrow" pitchFamily="34" charset="0"/>
              </a:rPr>
              <a:t>     </a:t>
            </a:r>
            <a:r>
              <a:rPr lang="en-US" sz="2400" b="1" dirty="0">
                <a:latin typeface="Arial Narrow" pitchFamily="34" charset="0"/>
              </a:rPr>
              <a:t>Virginia Woolf, Jane Austen </a:t>
            </a:r>
            <a:r>
              <a:rPr lang="en-US" sz="2400" dirty="0">
                <a:latin typeface="Arial Narrow" pitchFamily="34" charset="0"/>
              </a:rPr>
              <a:t>and</a:t>
            </a:r>
            <a:r>
              <a:rPr lang="en-US" sz="2400" b="1" dirty="0">
                <a:latin typeface="Arial Narrow" pitchFamily="34" charset="0"/>
              </a:rPr>
              <a:t> Anita Desai </a:t>
            </a:r>
            <a:r>
              <a:rPr lang="en-US" sz="2400" dirty="0">
                <a:latin typeface="Arial Narrow" pitchFamily="34" charset="0"/>
              </a:rPr>
              <a:t>are great artists in the </a:t>
            </a:r>
            <a:r>
              <a:rPr lang="en-US" sz="2400" b="1" dirty="0">
                <a:latin typeface="Arial Narrow" pitchFamily="34" charset="0"/>
              </a:rPr>
              <a:t>realm of fiction</a:t>
            </a:r>
            <a:r>
              <a:rPr lang="en-US" sz="2400" dirty="0">
                <a:latin typeface="Arial Narrow" pitchFamily="34" charset="0"/>
              </a:rPr>
              <a:t>. They are rooted in totally different milieus, yet their works share in common the </a:t>
            </a:r>
            <a:r>
              <a:rPr lang="en-US" sz="2400" b="1" dirty="0">
                <a:latin typeface="Arial Narrow" pitchFamily="34" charset="0"/>
              </a:rPr>
              <a:t>niche, structure, themes, style and techniques. Like Jane Austen, Desai confines to the ‘two inches of ivory’ as far as the social milieu and characters are concerned and like Virginia Woolf, 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Anita Desai  maps the inner working of the mind</a:t>
            </a:r>
            <a:r>
              <a:rPr lang="en-US" sz="2400" dirty="0">
                <a:latin typeface="Arial Narrow" pitchFamily="34" charset="0"/>
              </a:rPr>
              <a:t>. The mentioned writers have their thematic nexus on the </a:t>
            </a:r>
            <a:r>
              <a:rPr lang="en-US" sz="2400" b="1" dirty="0">
                <a:latin typeface="Arial Narrow" pitchFamily="34" charset="0"/>
              </a:rPr>
              <a:t>complexities of man-woman relationship  and the  role and status of women in the changing society</a:t>
            </a:r>
            <a:r>
              <a:rPr lang="en-US" sz="2400" dirty="0">
                <a:latin typeface="Arial Narrow" pitchFamily="34" charset="0"/>
              </a:rPr>
              <a:t> which binds them together in a strong bond. Though these writers are from different centuries and countries, they share a lot in common. In the end, it can be said that </a:t>
            </a:r>
            <a:r>
              <a:rPr lang="en-US" sz="2400" b="1" u="sng" dirty="0">
                <a:latin typeface="Arial Narrow" pitchFamily="34" charset="0"/>
              </a:rPr>
              <a:t>Anita Desai is an Indian blend of the two British writers i.e., Virginia Woolf and Jane Austen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>
                <a:latin typeface="Bodoni MT Black" pitchFamily="18" charset="0"/>
              </a:rPr>
              <a:t>Works Cited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Dalmia, Yashodhara: 1979. “An Interview with Anita Desai” </a:t>
            </a:r>
            <a:r>
              <a:rPr lang="en-US" sz="2800" i="1" dirty="0"/>
              <a:t>The Times of India</a:t>
            </a:r>
            <a:r>
              <a:rPr lang="en-US" sz="2800" dirty="0"/>
              <a:t>, 29 April. </a:t>
            </a:r>
          </a:p>
          <a:p>
            <a:r>
              <a:rPr lang="en-US" sz="2800" dirty="0"/>
              <a:t>Gilbert Ryle. 1986. </a:t>
            </a:r>
            <a:r>
              <a:rPr lang="en-US" sz="2800" i="1" dirty="0"/>
              <a:t>Jane Austen and </a:t>
            </a:r>
            <a:r>
              <a:rPr lang="en-US" sz="2800" i="1"/>
              <a:t>the Moralists.</a:t>
            </a:r>
            <a:r>
              <a:rPr lang="en-US" sz="2800"/>
              <a:t> </a:t>
            </a:r>
            <a:endParaRPr lang="en-US" sz="2800" dirty="0"/>
          </a:p>
          <a:p>
            <a:r>
              <a:rPr lang="en-US" sz="2800" dirty="0"/>
              <a:t>Monique Nathan, </a:t>
            </a:r>
            <a:r>
              <a:rPr lang="en-US" sz="2800" i="1" dirty="0"/>
              <a:t>Virginia Woolf</a:t>
            </a:r>
            <a:r>
              <a:rPr lang="en-US" sz="2800" dirty="0"/>
              <a:t>, Evergreen Books Ltd., London, 1961, p20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458200" cy="1295400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9600" b="1" dirty="0">
                <a:latin typeface="Bodoni MT Black" pitchFamily="18" charset="0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>
                <a:latin typeface="Bodoni MT Black" pitchFamily="18" charset="0"/>
              </a:rPr>
              <a:t>Virginia Woolf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1600200"/>
            <a:ext cx="5257800" cy="5029200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/>
              <a:t>Born: </a:t>
            </a:r>
            <a:r>
              <a:rPr lang="en-US" sz="2400" b="1" dirty="0"/>
              <a:t>Adeline Virginia Stephen  </a:t>
            </a:r>
          </a:p>
          <a:p>
            <a:r>
              <a:rPr lang="en-US" sz="2400" dirty="0"/>
              <a:t>Brought up and educated </a:t>
            </a:r>
            <a:r>
              <a:rPr lang="en-US" sz="2400" b="1" dirty="0"/>
              <a:t>at home </a:t>
            </a:r>
            <a:r>
              <a:rPr lang="en-US" sz="2400" dirty="0"/>
              <a:t>in</a:t>
            </a:r>
            <a:r>
              <a:rPr lang="en-US" sz="2400" u="sng" dirty="0"/>
              <a:t> </a:t>
            </a:r>
            <a:r>
              <a:rPr lang="en-US" sz="2400" b="1" dirty="0"/>
              <a:t>London</a:t>
            </a:r>
            <a:r>
              <a:rPr lang="en-US" sz="2400" dirty="0"/>
              <a:t>: she had </a:t>
            </a:r>
            <a:r>
              <a:rPr lang="en-US" sz="2400" b="1" dirty="0"/>
              <a:t>free access to her father's rich library</a:t>
            </a:r>
            <a:r>
              <a:rPr lang="en-US" sz="2400" b="1" u="sng" dirty="0"/>
              <a:t> </a:t>
            </a:r>
          </a:p>
          <a:p>
            <a:r>
              <a:rPr lang="en-US" sz="2400" dirty="0"/>
              <a:t>In 1895, she had the </a:t>
            </a:r>
            <a:r>
              <a:rPr lang="en-US" sz="2400" b="1" dirty="0"/>
              <a:t>first nervous breakdown caused by her mother's death </a:t>
            </a:r>
          </a:p>
          <a:p>
            <a:r>
              <a:rPr lang="en-US" sz="2400" dirty="0"/>
              <a:t>In 1904, she moved with her sister Vanessa, and the two brothers to a house in </a:t>
            </a:r>
            <a:r>
              <a:rPr lang="en-US" sz="2400" b="1" dirty="0"/>
              <a:t>Bloomsbury : </a:t>
            </a:r>
            <a:r>
              <a:rPr lang="en-US" sz="2400" dirty="0"/>
              <a:t>the house became</a:t>
            </a:r>
            <a:r>
              <a:rPr lang="en-US" sz="2400" b="1" dirty="0"/>
              <a:t> a meeting place of a group of intellectuals</a:t>
            </a:r>
            <a:r>
              <a:rPr lang="en-US" sz="2400" dirty="0"/>
              <a:t> called </a:t>
            </a:r>
            <a:r>
              <a:rPr lang="en-US" sz="2400" b="1" dirty="0"/>
              <a:t>“THE BLOOMSBURY GROUP”</a:t>
            </a:r>
          </a:p>
          <a:p>
            <a:pPr algn="l">
              <a:buFont typeface="Wingdings" pitchFamily="2" charset="2"/>
              <a:buChar char="§"/>
            </a:pPr>
            <a:endParaRPr lang="en-US" sz="12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12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1200" b="1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1200px-George_Charles_Beresford_-_Virginia_Woolf_in_1902_-_Resto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176" y="1676400"/>
            <a:ext cx="3235824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781800" y="6096000"/>
            <a:ext cx="167640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1882-1941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77000" y="6492875"/>
            <a:ext cx="2133600" cy="365125"/>
          </a:xfrm>
        </p:spPr>
        <p:txBody>
          <a:bodyPr/>
          <a:lstStyle/>
          <a:p>
            <a:fld id="{A1A55989-2491-4327-87A0-108D9B89A39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61722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en-US" sz="6000" dirty="0"/>
          </a:p>
          <a:p>
            <a:r>
              <a:rPr lang="en-US" sz="9600" dirty="0"/>
              <a:t>She began writing professionally in </a:t>
            </a:r>
            <a:r>
              <a:rPr lang="en-US" sz="9600" b="1" dirty="0"/>
              <a:t>1905</a:t>
            </a:r>
          </a:p>
          <a:p>
            <a:r>
              <a:rPr lang="en-US" sz="9600" b="1" dirty="0"/>
              <a:t>1912 : </a:t>
            </a:r>
            <a:r>
              <a:rPr lang="en-US" sz="9600" dirty="0"/>
              <a:t>married </a:t>
            </a:r>
            <a:r>
              <a:rPr lang="en-US" sz="9600" b="1" dirty="0"/>
              <a:t>Leonard Woolf </a:t>
            </a:r>
          </a:p>
          <a:p>
            <a:r>
              <a:rPr lang="en-US" sz="9600" dirty="0"/>
              <a:t>Her first novel </a:t>
            </a:r>
            <a:r>
              <a:rPr lang="en-US" sz="9600" b="1" i="1" dirty="0"/>
              <a:t>"The Voyage Out" </a:t>
            </a:r>
          </a:p>
          <a:p>
            <a:r>
              <a:rPr lang="en-US" sz="9600" dirty="0"/>
              <a:t>was published in </a:t>
            </a:r>
            <a:r>
              <a:rPr lang="en-US" sz="9600" b="1" i="1" dirty="0"/>
              <a:t>1915</a:t>
            </a:r>
          </a:p>
          <a:p>
            <a:r>
              <a:rPr lang="en-US" sz="9600" dirty="0"/>
              <a:t>She is an important </a:t>
            </a:r>
            <a:r>
              <a:rPr lang="en-US" sz="9600" b="1" dirty="0"/>
              <a:t>modernist writer </a:t>
            </a:r>
          </a:p>
          <a:p>
            <a:r>
              <a:rPr lang="en-US" sz="9600" dirty="0"/>
              <a:t>One great innovators in English language</a:t>
            </a:r>
            <a:endParaRPr lang="en-US" sz="7200" dirty="0"/>
          </a:p>
          <a:p>
            <a:r>
              <a:rPr lang="en-US" sz="9600" dirty="0"/>
              <a:t>In 1941, she</a:t>
            </a:r>
            <a:r>
              <a:rPr lang="en-US" sz="9600" b="1" dirty="0"/>
              <a:t> committed suicide </a:t>
            </a:r>
            <a:r>
              <a:rPr lang="en-US" sz="9600" dirty="0"/>
              <a:t>by drowning herself</a:t>
            </a:r>
          </a:p>
          <a:p>
            <a:r>
              <a:rPr lang="en-US" sz="9600" dirty="0"/>
              <a:t> </a:t>
            </a:r>
            <a:r>
              <a:rPr lang="en-US" sz="9600" dirty="0">
                <a:latin typeface="Bell MT" pitchFamily="18" charset="0"/>
              </a:rPr>
              <a:t>She experimented with:                                                                      </a:t>
            </a:r>
          </a:p>
          <a:p>
            <a:pPr algn="just">
              <a:buNone/>
            </a:pPr>
            <a:r>
              <a:rPr lang="en-US" sz="9600" b="1" dirty="0"/>
              <a:t>  </a:t>
            </a:r>
          </a:p>
          <a:p>
            <a:pPr algn="just">
              <a:buNone/>
            </a:pPr>
            <a:r>
              <a:rPr lang="en-US" sz="6000" b="1" dirty="0"/>
              <a:t> </a:t>
            </a:r>
            <a:r>
              <a:rPr lang="en-US" sz="9600" b="1" dirty="0"/>
              <a:t>- Stream of consciousness : </a:t>
            </a:r>
            <a:r>
              <a:rPr lang="en-US" sz="9600" dirty="0"/>
              <a:t>it is a narrative method that attempts </a:t>
            </a:r>
            <a:r>
              <a:rPr lang="en-US" sz="9600" b="1" dirty="0"/>
              <a:t>"to depict the multitudinous thoughts and feelings which pass through the mind“</a:t>
            </a:r>
          </a:p>
          <a:p>
            <a:pPr algn="just">
              <a:buNone/>
            </a:pPr>
            <a:endParaRPr lang="en-US" sz="9600" b="1" dirty="0"/>
          </a:p>
          <a:p>
            <a:pPr algn="just">
              <a:buNone/>
            </a:pPr>
            <a:r>
              <a:rPr lang="en-US" sz="9600" b="1" dirty="0"/>
              <a:t>- Underlying psychological and emotional motives of the characters : </a:t>
            </a:r>
            <a:r>
              <a:rPr lang="en-US" sz="9600" dirty="0"/>
              <a:t>she</a:t>
            </a:r>
            <a:r>
              <a:rPr lang="en-US" sz="9600" b="1" dirty="0"/>
              <a:t> </a:t>
            </a:r>
            <a:r>
              <a:rPr lang="en-US" sz="9600" dirty="0"/>
              <a:t>was a very serious and conscious artist, interested more in </a:t>
            </a:r>
            <a:r>
              <a:rPr lang="en-US" sz="9600" b="1" dirty="0"/>
              <a:t>minds, sensation, thoughts, feelings, intuitions,</a:t>
            </a:r>
            <a:r>
              <a:rPr lang="en-US" sz="9600" dirty="0"/>
              <a:t> than in the life of external action</a:t>
            </a:r>
            <a:endParaRPr lang="en-US" sz="9600" b="1" u="sng" dirty="0"/>
          </a:p>
          <a:p>
            <a:pPr algn="just">
              <a:buNone/>
            </a:pPr>
            <a:endParaRPr lang="en-US" sz="6000" b="1" u="sng" dirty="0"/>
          </a:p>
          <a:p>
            <a:pPr algn="just">
              <a:buNone/>
            </a:pPr>
            <a:r>
              <a:rPr lang="en-US" sz="6000" b="1" dirty="0"/>
              <a:t>   </a:t>
            </a:r>
            <a:endParaRPr lang="en-US" sz="6000" b="1" u="sng" dirty="0"/>
          </a:p>
          <a:p>
            <a:pPr algn="just">
              <a:buNone/>
            </a:pPr>
            <a:r>
              <a:rPr lang="en-US" sz="3400" b="1" u="sng" dirty="0"/>
              <a:t>                   </a:t>
            </a:r>
            <a:endParaRPr lang="en-US" sz="26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 descr="416qYdpcuB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81000"/>
            <a:ext cx="151349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228600"/>
            <a:ext cx="8458200" cy="44196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- Breaking conventions : </a:t>
            </a:r>
            <a:r>
              <a:rPr lang="en-US" sz="2400" dirty="0"/>
              <a:t>we can see there is a constant sense of searching for a new ways of representing the world and of thinking about people and their experiences</a:t>
            </a:r>
            <a:endParaRPr lang="en-US" sz="2400" b="1" u="sng" dirty="0"/>
          </a:p>
          <a:p>
            <a:pPr algn="just">
              <a:buFontTx/>
              <a:buChar char="-"/>
            </a:pPr>
            <a:r>
              <a:rPr lang="en-US" sz="2400" b="1" dirty="0"/>
              <a:t>Fractured narrative and chronology</a:t>
            </a:r>
            <a:r>
              <a:rPr lang="en-US" sz="2400" dirty="0"/>
              <a:t> </a:t>
            </a:r>
            <a:r>
              <a:rPr lang="en-US" sz="2400" b="1" dirty="0"/>
              <a:t>:</a:t>
            </a:r>
            <a:r>
              <a:rPr lang="en-US" sz="2400" dirty="0"/>
              <a:t> she presents her story from the middle, flashing backward and forward revealing the entire story</a:t>
            </a:r>
          </a:p>
          <a:p>
            <a:pPr algn="just">
              <a:buNone/>
            </a:pPr>
            <a:r>
              <a:rPr lang="en-US" sz="2400" b="1" dirty="0"/>
              <a:t>- Feminist movement : </a:t>
            </a:r>
            <a:r>
              <a:rPr lang="en-US" sz="2400" dirty="0"/>
              <a:t>her novels and essays consists a highly ground breaking feminist critique of the exclusion of women from economic independence and education</a:t>
            </a:r>
          </a:p>
          <a:p>
            <a:pPr algn="just">
              <a:buNone/>
            </a:pPr>
            <a:r>
              <a:rPr lang="en-US" sz="2400" b="1" dirty="0"/>
              <a:t>- Interior Monologue - </a:t>
            </a:r>
            <a:r>
              <a:rPr lang="en-US" sz="2400" dirty="0"/>
              <a:t>to convey the feelings and emotions</a:t>
            </a:r>
          </a:p>
          <a:p>
            <a:pPr algn="just">
              <a:buNone/>
            </a:pPr>
            <a:r>
              <a:rPr lang="en-US" sz="2400" dirty="0"/>
              <a:t>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/>
          </a:p>
          <a:p>
            <a:pPr>
              <a:buNone/>
            </a:pPr>
            <a:endParaRPr lang="en-US" sz="1900" b="1" u="sng" dirty="0"/>
          </a:p>
          <a:p>
            <a:pPr algn="just"/>
            <a:endParaRPr lang="en-US" sz="2400" b="1" u="sng" dirty="0"/>
          </a:p>
          <a:p>
            <a:pPr algn="just">
              <a:buFontTx/>
              <a:buChar char="-"/>
            </a:pP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304800" y="4800600"/>
            <a:ext cx="8458200" cy="16002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Themes</a:t>
            </a:r>
          </a:p>
          <a:p>
            <a:pPr algn="just"/>
            <a:r>
              <a:rPr lang="en-US" sz="3200" dirty="0"/>
              <a:t>- </a:t>
            </a:r>
            <a:r>
              <a:rPr lang="en-US" sz="3200" dirty="0">
                <a:solidFill>
                  <a:schemeClr val="dk1"/>
                </a:solidFill>
              </a:rPr>
              <a:t>Imperfect marriage                                             - Familial ties    </a:t>
            </a:r>
          </a:p>
          <a:p>
            <a:pPr algn="just"/>
            <a:r>
              <a:rPr lang="en-US" sz="3200" dirty="0">
                <a:solidFill>
                  <a:schemeClr val="dk1"/>
                </a:solidFill>
              </a:rPr>
              <a:t>- Identity (of women in particular)</a:t>
            </a:r>
          </a:p>
          <a:p>
            <a:pPr algn="just"/>
            <a:r>
              <a:rPr lang="en-US" sz="3200" dirty="0">
                <a:solidFill>
                  <a:schemeClr val="dk1"/>
                </a:solidFill>
              </a:rPr>
              <a:t>- Complexities of man-woman relationships</a:t>
            </a:r>
          </a:p>
          <a:p>
            <a:pPr algn="just">
              <a:buFontTx/>
              <a:buChar char="-"/>
            </a:pPr>
            <a:r>
              <a:rPr lang="en-US" sz="3200" dirty="0">
                <a:solidFill>
                  <a:schemeClr val="dk1"/>
                </a:solidFill>
              </a:rPr>
              <a:t>Use of time, memory and space </a:t>
            </a:r>
          </a:p>
          <a:p>
            <a:pPr algn="just">
              <a:buFontTx/>
              <a:buChar char="-"/>
            </a:pPr>
            <a:r>
              <a:rPr lang="en-US" sz="3200" dirty="0">
                <a:solidFill>
                  <a:schemeClr val="dk1"/>
                </a:solidFill>
              </a:rPr>
              <a:t> Death </a:t>
            </a:r>
            <a:endParaRPr lang="en-US" sz="3200" dirty="0"/>
          </a:p>
          <a:p>
            <a:endParaRPr lang="en-US" sz="32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381000"/>
            <a:ext cx="8229600" cy="37338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sz="5100" dirty="0">
                <a:latin typeface="+mj-lt"/>
              </a:rPr>
              <a:t>Her most famous works include :</a:t>
            </a:r>
            <a:r>
              <a:rPr lang="en-US" sz="5100" u="sng" dirty="0">
                <a:latin typeface="+mj-lt"/>
              </a:rPr>
              <a:t> </a:t>
            </a:r>
          </a:p>
          <a:p>
            <a:pPr algn="ctr"/>
            <a:br>
              <a:rPr lang="en-US" u="sng" dirty="0"/>
            </a:br>
            <a:r>
              <a:rPr lang="en-US" b="1" dirty="0"/>
              <a:t>-</a:t>
            </a:r>
            <a:r>
              <a:rPr lang="en-US" b="1" i="1" dirty="0"/>
              <a:t>Mrs. Dalloway (1925)</a:t>
            </a:r>
            <a:r>
              <a:rPr lang="en-US" i="1" dirty="0"/>
              <a:t> </a:t>
            </a:r>
            <a:r>
              <a:rPr lang="en-US" dirty="0"/>
              <a:t>– one of the most well known novels</a:t>
            </a:r>
            <a:r>
              <a:rPr lang="en-US" b="1" dirty="0"/>
              <a:t>, </a:t>
            </a:r>
            <a:r>
              <a:rPr lang="en-US" dirty="0"/>
              <a:t>addresses the</a:t>
            </a:r>
            <a:r>
              <a:rPr lang="en-US" b="1" dirty="0"/>
              <a:t> moral dilemma of war and its effects </a:t>
            </a:r>
            <a:r>
              <a:rPr lang="en-US" dirty="0"/>
              <a:t>and</a:t>
            </a:r>
            <a:r>
              <a:rPr lang="en-US" b="1" dirty="0"/>
              <a:t> provides an authentic voice</a:t>
            </a:r>
            <a:r>
              <a:rPr lang="en-US" dirty="0"/>
              <a:t> of soldiers returning from World War </a:t>
            </a:r>
            <a:r>
              <a:rPr lang="en-US" b="1" dirty="0"/>
              <a:t>I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</a:t>
            </a:r>
            <a:r>
              <a:rPr lang="en-US" b="1" i="1" dirty="0"/>
              <a:t>To the Lighthouse (1927)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considered as a peak of the </a:t>
            </a:r>
            <a:r>
              <a:rPr lang="en-US" b="1" dirty="0"/>
              <a:t>Modernism, </a:t>
            </a:r>
            <a:r>
              <a:rPr lang="en-US" dirty="0"/>
              <a:t>the plot centers on Ramsay family’s anticipation of and reflection upon a visit to a lighthouse and the connected familial tensions ,the shifting perspective of each character’s consciousness is unique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 </a:t>
            </a:r>
            <a:r>
              <a:rPr lang="en-US" b="1" i="1" dirty="0"/>
              <a:t>the Orlando (1928</a:t>
            </a:r>
            <a:r>
              <a:rPr lang="en-US" i="1" dirty="0"/>
              <a:t>) </a:t>
            </a:r>
            <a:r>
              <a:rPr lang="en-US" dirty="0"/>
              <a:t>– </a:t>
            </a:r>
            <a:r>
              <a:rPr lang="en-US" b="1" dirty="0"/>
              <a:t>a biography</a:t>
            </a:r>
            <a:r>
              <a:rPr lang="en-US" dirty="0"/>
              <a:t>, one of her lightest novels of a young nobleman who lives for three centuries without ageing </a:t>
            </a:r>
            <a:br>
              <a:rPr lang="en-US" b="1" dirty="0"/>
            </a:br>
            <a:r>
              <a:rPr lang="en-US" dirty="0"/>
              <a:t>and                                                                                                                                                                     </a:t>
            </a:r>
            <a:r>
              <a:rPr lang="en-US" b="1" dirty="0"/>
              <a:t>-</a:t>
            </a:r>
            <a:r>
              <a:rPr lang="en-US" b="1" i="1" dirty="0"/>
              <a:t> the Waves (1931) </a:t>
            </a:r>
            <a:r>
              <a:rPr lang="en-US" i="1" dirty="0"/>
              <a:t>– </a:t>
            </a:r>
            <a:r>
              <a:rPr lang="en-US" dirty="0"/>
              <a:t>presents a group of six friends akin to a </a:t>
            </a:r>
            <a:r>
              <a:rPr lang="en-US" b="1" dirty="0"/>
              <a:t>prose poem</a:t>
            </a:r>
            <a:r>
              <a:rPr lang="en-US" b="1" i="1" dirty="0"/>
              <a:t>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 descr="41tgtdz8t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343400"/>
            <a:ext cx="1638317" cy="2016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51gouaytr4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343400"/>
            <a:ext cx="1651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514xw0hg6g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343400"/>
            <a:ext cx="1581596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818bmtiblg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343400"/>
            <a:ext cx="1568824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81m1liehcn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4343400"/>
            <a:ext cx="1590064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>
                <a:latin typeface="Bodoni MT Black" pitchFamily="18" charset="0"/>
              </a:rPr>
              <a:t>Jane Austen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876800"/>
          </a:xfrm>
          <a:ln w="571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/>
              <a:t>She was a born in Steventon, Hampshire, England </a:t>
            </a:r>
            <a:endParaRPr lang="en-US" b="1" u="sng" dirty="0"/>
          </a:p>
          <a:p>
            <a:r>
              <a:rPr lang="en-US" b="1" dirty="0"/>
              <a:t>Seventh of the eighth child </a:t>
            </a:r>
            <a:endParaRPr lang="en-US" b="1" u="sng" dirty="0"/>
          </a:p>
          <a:p>
            <a:r>
              <a:rPr lang="en-US" dirty="0"/>
              <a:t>Apart from three years of school, she was educated at home along with her sister </a:t>
            </a:r>
          </a:p>
          <a:p>
            <a:r>
              <a:rPr lang="en-US" dirty="0"/>
              <a:t>At the of 12, she was writing </a:t>
            </a:r>
            <a:r>
              <a:rPr lang="en-US" b="1" dirty="0"/>
              <a:t>amusing and instructive parodies and variations on 18th century literature- </a:t>
            </a:r>
            <a:r>
              <a:rPr lang="en-US" dirty="0"/>
              <a:t>from Sentimental novels to serious histories</a:t>
            </a:r>
            <a:r>
              <a:rPr lang="en-US" u="sng" dirty="0"/>
              <a:t> </a:t>
            </a:r>
          </a:p>
          <a:p>
            <a:r>
              <a:rPr lang="en-US" dirty="0"/>
              <a:t>First Trilogy</a:t>
            </a:r>
            <a:r>
              <a:rPr lang="en-US" u="sng" dirty="0"/>
              <a:t> </a:t>
            </a:r>
          </a:p>
          <a:p>
            <a:r>
              <a:rPr lang="en-US" dirty="0"/>
              <a:t>In 1801, the family </a:t>
            </a:r>
            <a:r>
              <a:rPr lang="en-US" b="1" dirty="0"/>
              <a:t>moved to Bath </a:t>
            </a:r>
            <a:r>
              <a:rPr lang="en-US" dirty="0"/>
              <a:t>followed by </a:t>
            </a:r>
            <a:r>
              <a:rPr lang="en-US" b="1" dirty="0"/>
              <a:t>Chawton </a:t>
            </a:r>
          </a:p>
          <a:p>
            <a:r>
              <a:rPr lang="en-US" dirty="0"/>
              <a:t>Second Trilogy </a:t>
            </a:r>
          </a:p>
          <a:p>
            <a:r>
              <a:rPr lang="en-US" dirty="0"/>
              <a:t>Published her work under the pen name “</a:t>
            </a:r>
            <a:r>
              <a:rPr lang="en-US" b="1" dirty="0"/>
              <a:t>By a Lady”</a:t>
            </a:r>
          </a:p>
          <a:p>
            <a:r>
              <a:rPr lang="en-US" b="1" dirty="0"/>
              <a:t> </a:t>
            </a:r>
            <a:r>
              <a:rPr lang="en-US" dirty="0"/>
              <a:t>She led a </a:t>
            </a:r>
            <a:r>
              <a:rPr lang="en-US" b="1" dirty="0"/>
              <a:t>secluded </a:t>
            </a:r>
            <a:r>
              <a:rPr lang="en-US" dirty="0"/>
              <a:t>life</a:t>
            </a:r>
            <a:r>
              <a:rPr lang="en-US" b="1" dirty="0"/>
              <a:t>  </a:t>
            </a:r>
          </a:p>
          <a:p>
            <a:r>
              <a:rPr lang="en-US" dirty="0"/>
              <a:t>Died at the age of 41 </a:t>
            </a:r>
          </a:p>
        </p:txBody>
      </p:sp>
      <p:pic>
        <p:nvPicPr>
          <p:cNvPr id="10" name="Content Placeholder 9" descr="Jane-Austen-Cassandra-engraving-portrait-18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524000"/>
            <a:ext cx="3276600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477000" y="6096000"/>
            <a:ext cx="167640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1775-1817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ppeng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81000"/>
            <a:ext cx="3276600" cy="26875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381000" y="228600"/>
            <a:ext cx="4648200" cy="65556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She experimented with </a:t>
            </a:r>
            <a:r>
              <a:rPr lang="en-US" sz="2400" b="1" dirty="0"/>
              <a:t>: </a:t>
            </a:r>
          </a:p>
          <a:p>
            <a:r>
              <a:rPr lang="en-US" b="1" dirty="0"/>
              <a:t>- Parody and Burlesque </a:t>
            </a:r>
            <a:r>
              <a:rPr lang="en-US" dirty="0"/>
              <a:t>: : her characters lack common sense which is characterized by mocking, imitation and exaggeration </a:t>
            </a:r>
          </a:p>
          <a:p>
            <a:r>
              <a:rPr lang="en-US" dirty="0"/>
              <a:t> - </a:t>
            </a:r>
            <a:r>
              <a:rPr lang="en-US" b="1" dirty="0"/>
              <a:t>Irony and Satire</a:t>
            </a:r>
            <a:r>
              <a:rPr lang="en-US" dirty="0"/>
              <a:t> : She critiques marriage market and illuminates the foibles of individual characters and her society</a:t>
            </a:r>
          </a:p>
          <a:p>
            <a:r>
              <a:rPr lang="en-US" dirty="0"/>
              <a:t> -</a:t>
            </a:r>
            <a:r>
              <a:rPr lang="en-US" b="1" dirty="0"/>
              <a:t>Realism</a:t>
            </a:r>
            <a:r>
              <a:rPr lang="en-US" dirty="0"/>
              <a:t> : focuses on everyday relationships in the most trivial incidents of everyday life</a:t>
            </a:r>
          </a:p>
          <a:p>
            <a:r>
              <a:rPr lang="en-US" dirty="0"/>
              <a:t> - </a:t>
            </a:r>
            <a:r>
              <a:rPr lang="en-US" b="1" dirty="0"/>
              <a:t>Comedy of manners </a:t>
            </a:r>
            <a:r>
              <a:rPr lang="en-US" dirty="0"/>
              <a:t>: Comedy of Manners has its roots in the </a:t>
            </a:r>
            <a:r>
              <a:rPr lang="en-US" b="1" dirty="0"/>
              <a:t>17th century</a:t>
            </a:r>
            <a:r>
              <a:rPr lang="en-US" dirty="0"/>
              <a:t>. The plays are set in aristocratic society and ridicules them with dialogues. The form has mostly been used by the </a:t>
            </a:r>
            <a:r>
              <a:rPr lang="en-US" b="1" dirty="0"/>
              <a:t>playwrights</a:t>
            </a:r>
            <a:r>
              <a:rPr lang="en-US" dirty="0"/>
              <a:t> and the characters portrayed are the </a:t>
            </a:r>
            <a:r>
              <a:rPr lang="en-US" b="1" dirty="0"/>
              <a:t>fool, jealous husband </a:t>
            </a:r>
            <a:r>
              <a:rPr lang="en-US" dirty="0"/>
              <a:t>etc.  The masters of this form are : </a:t>
            </a:r>
            <a:r>
              <a:rPr lang="en-US" b="1" dirty="0"/>
              <a:t>William Wycherley (The Country Wife) and  William Congreve (Way of the World) etc </a:t>
            </a:r>
            <a:endParaRPr lang="en-US" b="1" u="sng" dirty="0"/>
          </a:p>
          <a:p>
            <a:r>
              <a:rPr lang="en-US" dirty="0"/>
              <a:t>The traces of this form can be seen in </a:t>
            </a:r>
            <a:r>
              <a:rPr lang="en-US" b="1" dirty="0"/>
              <a:t>Emma</a:t>
            </a:r>
            <a:r>
              <a:rPr lang="en-US" dirty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 Characters and language : her characters belong to landed gentry and there is a little scenic description and they contain more of dialogues 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334000" y="3429000"/>
            <a:ext cx="3581400" cy="2971800"/>
          </a:xfrm>
          <a:ln w="3810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n-US" sz="8000" b="1" dirty="0"/>
              <a:t>Themes</a:t>
            </a:r>
          </a:p>
          <a:p>
            <a:pPr algn="just">
              <a:buNone/>
            </a:pPr>
            <a:r>
              <a:rPr lang="en-US" sz="8000" dirty="0"/>
              <a:t>-  Education and reading </a:t>
            </a:r>
          </a:p>
          <a:p>
            <a:pPr algn="just">
              <a:buNone/>
            </a:pPr>
            <a:r>
              <a:rPr lang="en-US" sz="8000" dirty="0"/>
              <a:t>- Morality </a:t>
            </a:r>
          </a:p>
          <a:p>
            <a:pPr algn="just">
              <a:buNone/>
            </a:pPr>
            <a:r>
              <a:rPr lang="en-US" sz="8000" dirty="0"/>
              <a:t>- Religion </a:t>
            </a:r>
          </a:p>
          <a:p>
            <a:pPr algn="just">
              <a:buNone/>
            </a:pPr>
            <a:r>
              <a:rPr lang="en-US" sz="8000" dirty="0"/>
              <a:t>-Gender (the position of women, in particular) </a:t>
            </a:r>
          </a:p>
          <a:p>
            <a:pPr algn="just">
              <a:buNone/>
            </a:pPr>
            <a:r>
              <a:rPr lang="en-US" sz="8000" dirty="0"/>
              <a:t>- Class background </a:t>
            </a:r>
          </a:p>
          <a:p>
            <a:pPr algn="just">
              <a:buNone/>
            </a:pPr>
            <a:r>
              <a:rPr lang="en-US" sz="8000" dirty="0"/>
              <a:t>- Politics </a:t>
            </a:r>
          </a:p>
          <a:p>
            <a:pPr algn="just">
              <a:buNone/>
            </a:pPr>
            <a:r>
              <a:rPr lang="en-US" sz="8000" dirty="0"/>
              <a:t>- Role of colonialism</a:t>
            </a:r>
            <a:endParaRPr lang="en-US" sz="8000" u="sng" dirty="0"/>
          </a:p>
          <a:p>
            <a:endParaRPr lang="en-US" b="1" u="sng" dirty="0"/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5715000" cy="64770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Her most famous works include : </a:t>
            </a:r>
            <a:r>
              <a:rPr lang="en-US" sz="2400" b="1" i="1" dirty="0">
                <a:solidFill>
                  <a:schemeClr val="tx1"/>
                </a:solidFill>
                <a:latin typeface="+mj-lt"/>
              </a:rPr>
              <a:t>-</a:t>
            </a:r>
          </a:p>
          <a:p>
            <a:pPr>
              <a:buFontTx/>
              <a:buChar char="-"/>
            </a:pPr>
            <a:r>
              <a:rPr lang="en-US" sz="1800" b="1" i="1" dirty="0">
                <a:solidFill>
                  <a:schemeClr val="tx1"/>
                </a:solidFill>
              </a:rPr>
              <a:t>Sense and Sensibility (1811)</a:t>
            </a:r>
            <a:r>
              <a:rPr lang="en-US" sz="1800" i="1" dirty="0">
                <a:solidFill>
                  <a:schemeClr val="tx1"/>
                </a:solidFill>
              </a:rPr>
              <a:t> – </a:t>
            </a:r>
            <a:r>
              <a:rPr lang="en-US" sz="1800" dirty="0">
                <a:solidFill>
                  <a:schemeClr val="tx1"/>
                </a:solidFill>
              </a:rPr>
              <a:t>the satirical, comic work offers a vivid depiction of 19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century middle class life </a:t>
            </a:r>
          </a:p>
          <a:p>
            <a:pPr>
              <a:buFontTx/>
              <a:buChar char="-"/>
            </a:pPr>
            <a:r>
              <a:rPr lang="en-US" sz="1800" b="1" i="1" dirty="0">
                <a:solidFill>
                  <a:schemeClr val="tx1"/>
                </a:solidFill>
              </a:rPr>
              <a:t>Pride and Prejudice (1813) </a:t>
            </a:r>
            <a:r>
              <a:rPr lang="en-US" sz="1800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b="1" dirty="0">
                <a:solidFill>
                  <a:schemeClr val="tx1"/>
                </a:solidFill>
              </a:rPr>
              <a:t>romantic novel </a:t>
            </a:r>
            <a:r>
              <a:rPr lang="en-US" sz="1800" dirty="0">
                <a:solidFill>
                  <a:schemeClr val="tx1"/>
                </a:solidFill>
              </a:rPr>
              <a:t>follows Elizabeth Bennett and the conflict following her and her sisters quest to get married and produce a male heir 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- Mansfield Park (1814) </a:t>
            </a:r>
            <a:r>
              <a:rPr lang="en-US" sz="1800" i="1" dirty="0">
                <a:solidFill>
                  <a:schemeClr val="tx1"/>
                </a:solidFill>
              </a:rPr>
              <a:t>– </a:t>
            </a:r>
            <a:r>
              <a:rPr lang="en-US" sz="1800" dirty="0">
                <a:solidFill>
                  <a:schemeClr val="tx1"/>
                </a:solidFill>
              </a:rPr>
              <a:t>third novel which deals with Fanny’s relationship with Edmund </a:t>
            </a:r>
          </a:p>
          <a:p>
            <a:pPr>
              <a:buFontTx/>
              <a:buChar char="-"/>
            </a:pPr>
            <a:r>
              <a:rPr lang="en-US" sz="1800" b="1" i="1" dirty="0">
                <a:solidFill>
                  <a:schemeClr val="tx1"/>
                </a:solidFill>
              </a:rPr>
              <a:t>Emma (1816)</a:t>
            </a:r>
            <a:r>
              <a:rPr lang="en-US" sz="1800" i="1" dirty="0">
                <a:solidFill>
                  <a:schemeClr val="tx1"/>
                </a:solidFill>
              </a:rPr>
              <a:t> – </a:t>
            </a:r>
            <a:r>
              <a:rPr lang="en-US" sz="1800" dirty="0">
                <a:solidFill>
                  <a:schemeClr val="tx1"/>
                </a:solidFill>
              </a:rPr>
              <a:t>is a </a:t>
            </a:r>
            <a:r>
              <a:rPr lang="en-US" sz="1800" b="1" dirty="0">
                <a:solidFill>
                  <a:schemeClr val="tx1"/>
                </a:solidFill>
              </a:rPr>
              <a:t>comedy of manners</a:t>
            </a:r>
            <a:r>
              <a:rPr lang="en-US" sz="1800" dirty="0">
                <a:solidFill>
                  <a:schemeClr val="tx1"/>
                </a:solidFill>
              </a:rPr>
              <a:t> depicting the </a:t>
            </a:r>
            <a:r>
              <a:rPr lang="en-US" sz="1800" b="1" dirty="0">
                <a:solidFill>
                  <a:schemeClr val="tx1"/>
                </a:solidFill>
              </a:rPr>
              <a:t>lives and challenges of society women</a:t>
            </a:r>
            <a:r>
              <a:rPr lang="en-US" sz="1800" dirty="0">
                <a:solidFill>
                  <a:schemeClr val="tx1"/>
                </a:solidFill>
              </a:rPr>
              <a:t> living in Georgian, Regency England, centering on </a:t>
            </a:r>
            <a:r>
              <a:rPr lang="en-US" sz="1800" b="1" dirty="0">
                <a:solidFill>
                  <a:schemeClr val="tx1"/>
                </a:solidFill>
              </a:rPr>
              <a:t>Emma Woodhouse</a:t>
            </a:r>
            <a:r>
              <a:rPr lang="en-US" sz="1800" dirty="0">
                <a:solidFill>
                  <a:schemeClr val="tx1"/>
                </a:solidFill>
              </a:rPr>
              <a:t> who makes matches between her friends and acquaintances for amusement 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i="1" dirty="0">
                <a:solidFill>
                  <a:schemeClr val="tx1"/>
                </a:solidFill>
              </a:rPr>
              <a:t>- Northanger Abbey  (1818) </a:t>
            </a:r>
            <a:r>
              <a:rPr lang="en-US" sz="1800" i="1" dirty="0">
                <a:solidFill>
                  <a:schemeClr val="tx1"/>
                </a:solidFill>
              </a:rPr>
              <a:t>–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a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satirical novel </a:t>
            </a:r>
            <a:r>
              <a:rPr lang="en-US" sz="1800" dirty="0">
                <a:solidFill>
                  <a:schemeClr val="tx1"/>
                </a:solidFill>
              </a:rPr>
              <a:t>which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follows a young clergyman’s daughter named Catherine Morland, who visits her wealthy neighbors to participate in a season of balls</a:t>
            </a:r>
          </a:p>
          <a:p>
            <a:r>
              <a:rPr lang="en-US" sz="1800" b="1" i="1" dirty="0">
                <a:solidFill>
                  <a:schemeClr val="tx1"/>
                </a:solidFill>
              </a:rPr>
              <a:t>- Persuasion (1818) </a:t>
            </a:r>
            <a:r>
              <a:rPr lang="en-US" sz="1800" i="1" dirty="0">
                <a:solidFill>
                  <a:schemeClr val="tx1"/>
                </a:solidFill>
              </a:rPr>
              <a:t>-</a:t>
            </a:r>
            <a:r>
              <a:rPr lang="en-US" sz="1800" b="1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tells the story of Anne Elliot and her relationship with Captain Frederick Wentworth which ends, then picks back up again after many years </a:t>
            </a:r>
          </a:p>
          <a:p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Content Placeholder 7" descr="jane+austen+boo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4800"/>
            <a:ext cx="2743200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u="sng" dirty="0">
                <a:latin typeface="Bodoni MT Black" pitchFamily="18" charset="0"/>
              </a:rPr>
              <a:t>Anita Desai </a:t>
            </a:r>
          </a:p>
        </p:txBody>
      </p:sp>
      <p:pic>
        <p:nvPicPr>
          <p:cNvPr id="8" name="Content Placeholder 7" descr="anita-mazumdar-desa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0" y="1524000"/>
            <a:ext cx="3253187" cy="4353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5989-2491-4327-87A0-108D9B89A3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5029200"/>
          </a:xfrm>
          <a:ln w="571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Born: </a:t>
            </a:r>
            <a:r>
              <a:rPr lang="en-US" b="1" dirty="0"/>
              <a:t>Anita Mazumdar </a:t>
            </a:r>
            <a:r>
              <a:rPr lang="en-US" dirty="0"/>
              <a:t>to a (German)mother and (Bengali) father  </a:t>
            </a:r>
          </a:p>
          <a:p>
            <a:r>
              <a:rPr lang="en-US" dirty="0"/>
              <a:t>Grew up speaking many languages</a:t>
            </a:r>
          </a:p>
          <a:p>
            <a:r>
              <a:rPr lang="en-US" dirty="0"/>
              <a:t>She was a student at </a:t>
            </a:r>
            <a:r>
              <a:rPr lang="en-US" b="1" dirty="0"/>
              <a:t>Queen's Mary, Delhi </a:t>
            </a:r>
          </a:p>
          <a:p>
            <a:r>
              <a:rPr lang="en-US" dirty="0"/>
              <a:t>Earned a </a:t>
            </a:r>
            <a:r>
              <a:rPr lang="en-US" b="1" dirty="0"/>
              <a:t>Bachelor of Arts </a:t>
            </a:r>
            <a:r>
              <a:rPr lang="en-US" dirty="0"/>
              <a:t>from </a:t>
            </a:r>
            <a:r>
              <a:rPr lang="en-US" b="1" dirty="0"/>
              <a:t>Miranda House  </a:t>
            </a:r>
          </a:p>
          <a:p>
            <a:r>
              <a:rPr lang="en-US" dirty="0"/>
              <a:t>In 1958, she married Ashwin Desai, the director of a computer software company and author of the book Between Eternities : Ideas on Life and the Cosmos </a:t>
            </a:r>
            <a:endParaRPr lang="en-US" b="1" dirty="0"/>
          </a:p>
          <a:p>
            <a:r>
              <a:rPr lang="en-US" dirty="0"/>
              <a:t>They have four children, including Booker Prize winning novelist Kiran Desai </a:t>
            </a:r>
          </a:p>
          <a:p>
            <a:r>
              <a:rPr lang="en-US" dirty="0"/>
              <a:t>She is a novelist and a professor at Massachusetts Institute of Technology </a:t>
            </a:r>
          </a:p>
          <a:p>
            <a:r>
              <a:rPr lang="en-US" dirty="0"/>
              <a:t>She has received many prestigious awards for her novels </a:t>
            </a:r>
          </a:p>
          <a:p>
            <a:pPr>
              <a:buFontTx/>
              <a:buChar char="-"/>
            </a:pPr>
            <a:r>
              <a:rPr lang="en-US" b="1" dirty="0"/>
              <a:t>Sahitya Academi Award (1978)</a:t>
            </a:r>
          </a:p>
          <a:p>
            <a:pPr>
              <a:buFontTx/>
              <a:buChar char="-"/>
            </a:pPr>
            <a:r>
              <a:rPr lang="en-US" b="1" dirty="0"/>
              <a:t>Shortlisted, Booker Prize for fiction (1980) </a:t>
            </a:r>
          </a:p>
          <a:p>
            <a:pPr>
              <a:buFontTx/>
              <a:buChar char="-"/>
            </a:pPr>
            <a:r>
              <a:rPr lang="en-US" b="1" dirty="0"/>
              <a:t>British Guardian Prize (1983)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29400" y="5867400"/>
            <a:ext cx="1676400" cy="36933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 1937-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1818</Words>
  <Application>Microsoft Office PowerPoint</Application>
  <PresentationFormat>On-screen Show (4:3)</PresentationFormat>
  <Paragraphs>209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</vt:lpstr>
      <vt:lpstr>Arial Narrow</vt:lpstr>
      <vt:lpstr>Bell MT</vt:lpstr>
      <vt:lpstr>Bodoni MT Black</vt:lpstr>
      <vt:lpstr>Calibri</vt:lpstr>
      <vt:lpstr>Constantia</vt:lpstr>
      <vt:lpstr>Wingdings</vt:lpstr>
      <vt:lpstr>Office Theme</vt:lpstr>
      <vt:lpstr> Mohanlal Sukhadia University Department of English </vt:lpstr>
      <vt:lpstr>Virginia Woolf </vt:lpstr>
      <vt:lpstr>PowerPoint Presentation</vt:lpstr>
      <vt:lpstr>PowerPoint Presentation</vt:lpstr>
      <vt:lpstr>PowerPoint Presentation</vt:lpstr>
      <vt:lpstr>Jane Austen </vt:lpstr>
      <vt:lpstr>PowerPoint Presentation</vt:lpstr>
      <vt:lpstr>PowerPoint Presentation</vt:lpstr>
      <vt:lpstr>Anita Desai </vt:lpstr>
      <vt:lpstr>PowerPoint Presentation</vt:lpstr>
      <vt:lpstr>PowerPoint Presentation</vt:lpstr>
      <vt:lpstr>PowerPoint Presentation</vt:lpstr>
      <vt:lpstr>Conclusion </vt:lpstr>
      <vt:lpstr>Works Cited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Apoorv Malik</cp:lastModifiedBy>
  <cp:revision>310</cp:revision>
  <dcterms:created xsi:type="dcterms:W3CDTF">2021-05-10T06:11:16Z</dcterms:created>
  <dcterms:modified xsi:type="dcterms:W3CDTF">2021-05-20T13:19:26Z</dcterms:modified>
</cp:coreProperties>
</file>