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71" r:id="rId8"/>
    <p:sldId id="272" r:id="rId9"/>
    <p:sldId id="273" r:id="rId10"/>
    <p:sldId id="274" r:id="rId11"/>
    <p:sldId id="275" r:id="rId12"/>
    <p:sldId id="276" r:id="rId13"/>
    <p:sldId id="277" r:id="rId14"/>
    <p:sldId id="278" r:id="rId15"/>
    <p:sldId id="269" r:id="rId16"/>
    <p:sldId id="270"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25198"/>
    <a:srgbClr val="000099"/>
    <a:srgbClr val="422C16"/>
    <a:srgbClr val="0C788E"/>
    <a:srgbClr val="1C1C1C"/>
    <a:srgbClr val="990000"/>
    <a:srgbClr val="5C3D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5" autoAdjust="0"/>
    <p:restoredTop sz="94652" autoAdjust="0"/>
  </p:normalViewPr>
  <p:slideViewPr>
    <p:cSldViewPr>
      <p:cViewPr varScale="1">
        <p:scale>
          <a:sx n="82" d="100"/>
          <a:sy n="82" d="100"/>
        </p:scale>
        <p:origin x="120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
        <p:nvSpPr>
          <p:cNvPr id="4" name="Rectangle 4">
            <a:extLst>
              <a:ext uri="{FF2B5EF4-FFF2-40B4-BE49-F238E27FC236}">
                <a16:creationId xmlns:a16="http://schemas.microsoft.com/office/drawing/2014/main" id="{B690DFED-CC7E-44ED-85C1-E6C54FAF0185}"/>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C4BFA16A-75A6-4B03-9C3B-43BBA0767E5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D419F93A-EC01-4E87-9161-36FDB1BE3DC7}"/>
              </a:ext>
            </a:extLst>
          </p:cNvPr>
          <p:cNvSpPr>
            <a:spLocks noGrp="1" noChangeArrowheads="1"/>
          </p:cNvSpPr>
          <p:nvPr>
            <p:ph type="sldNum" sz="quarter" idx="12"/>
          </p:nvPr>
        </p:nvSpPr>
        <p:spPr>
          <a:ln/>
        </p:spPr>
        <p:txBody>
          <a:bodyPr/>
          <a:lstStyle>
            <a:lvl1pPr>
              <a:defRPr/>
            </a:lvl1pPr>
          </a:lstStyle>
          <a:p>
            <a:fld id="{C495B77B-2110-42B7-8AC7-C291F5D7323B}" type="slidenum">
              <a:rPr lang="es-ES" altLang="en-US"/>
              <a:pPr/>
              <a:t>‹#›</a:t>
            </a:fld>
            <a:endParaRPr lang="es-ES" altLang="en-US"/>
          </a:p>
        </p:txBody>
      </p:sp>
    </p:spTree>
    <p:extLst>
      <p:ext uri="{BB962C8B-B14F-4D97-AF65-F5344CB8AC3E}">
        <p14:creationId xmlns:p14="http://schemas.microsoft.com/office/powerpoint/2010/main" val="4033004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59E961A3-6769-43CA-93FB-004784F2E9DD}"/>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9ED9C706-0256-4289-A257-8270E925F0F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AC634D0D-B40A-4684-96B9-521DD92D7781}"/>
              </a:ext>
            </a:extLst>
          </p:cNvPr>
          <p:cNvSpPr>
            <a:spLocks noGrp="1" noChangeArrowheads="1"/>
          </p:cNvSpPr>
          <p:nvPr>
            <p:ph type="sldNum" sz="quarter" idx="12"/>
          </p:nvPr>
        </p:nvSpPr>
        <p:spPr>
          <a:ln/>
        </p:spPr>
        <p:txBody>
          <a:bodyPr/>
          <a:lstStyle>
            <a:lvl1pPr>
              <a:defRPr/>
            </a:lvl1pPr>
          </a:lstStyle>
          <a:p>
            <a:fld id="{CB02878F-DE09-4ABE-9766-4A0ACF37A747}" type="slidenum">
              <a:rPr lang="es-ES" altLang="en-US"/>
              <a:pPr/>
              <a:t>‹#›</a:t>
            </a:fld>
            <a:endParaRPr lang="es-ES" altLang="en-US"/>
          </a:p>
        </p:txBody>
      </p:sp>
    </p:spTree>
    <p:extLst>
      <p:ext uri="{BB962C8B-B14F-4D97-AF65-F5344CB8AC3E}">
        <p14:creationId xmlns:p14="http://schemas.microsoft.com/office/powerpoint/2010/main" val="2266851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EE2A7F52-3EE6-403A-BB20-DBDD7F7F7C26}"/>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20D8D1F9-C00A-4670-B37E-AC54A3F9FDA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7C7D5463-770A-4A6B-B1FB-F3BC38E502C5}"/>
              </a:ext>
            </a:extLst>
          </p:cNvPr>
          <p:cNvSpPr>
            <a:spLocks noGrp="1" noChangeArrowheads="1"/>
          </p:cNvSpPr>
          <p:nvPr>
            <p:ph type="sldNum" sz="quarter" idx="12"/>
          </p:nvPr>
        </p:nvSpPr>
        <p:spPr>
          <a:ln/>
        </p:spPr>
        <p:txBody>
          <a:bodyPr/>
          <a:lstStyle>
            <a:lvl1pPr>
              <a:defRPr/>
            </a:lvl1pPr>
          </a:lstStyle>
          <a:p>
            <a:fld id="{C9551B42-CC72-40AC-960F-5F3CBE7A000C}" type="slidenum">
              <a:rPr lang="es-ES" altLang="en-US"/>
              <a:pPr/>
              <a:t>‹#›</a:t>
            </a:fld>
            <a:endParaRPr lang="es-ES" altLang="en-US"/>
          </a:p>
        </p:txBody>
      </p:sp>
    </p:spTree>
    <p:extLst>
      <p:ext uri="{BB962C8B-B14F-4D97-AF65-F5344CB8AC3E}">
        <p14:creationId xmlns:p14="http://schemas.microsoft.com/office/powerpoint/2010/main" val="1279492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F98EEC2-85A8-4DD4-8AF0-E74A9A5D2E24}"/>
              </a:ext>
            </a:extLst>
          </p:cNvPr>
          <p:cNvSpPr>
            <a:spLocks noChangeArrowheads="1"/>
          </p:cNvSpPr>
          <p:nvPr/>
        </p:nvSpPr>
        <p:spPr bwMode="auto">
          <a:xfrm flipV="1">
            <a:off x="-3175" y="4911725"/>
            <a:ext cx="1192213"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1910" y="5181600"/>
            <a:ext cx="668655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058E2322-835E-4640-A273-5054A0C99F15}"/>
              </a:ext>
            </a:extLst>
          </p:cNvPr>
          <p:cNvSpPr>
            <a:spLocks noGrp="1"/>
          </p:cNvSpPr>
          <p:nvPr>
            <p:ph type="dt" sz="half" idx="10"/>
          </p:nvPr>
        </p:nvSpPr>
        <p:spPr/>
        <p:txBody>
          <a:bodyPr/>
          <a:lstStyle>
            <a:lvl1pPr>
              <a:defRPr dirty="0"/>
            </a:lvl1pPr>
          </a:lstStyle>
          <a:p>
            <a:pPr>
              <a:defRPr/>
            </a:pPr>
            <a:fld id="{57447AE8-CBD1-4CE8-A6E8-B8370D49ECFF}" type="datetimeFigureOut">
              <a:rPr lang="en-US"/>
              <a:pPr>
                <a:defRPr/>
              </a:pPr>
              <a:t>5/20/2021</a:t>
            </a:fld>
            <a:endParaRPr lang="en-US"/>
          </a:p>
        </p:txBody>
      </p:sp>
      <p:sp>
        <p:nvSpPr>
          <p:cNvPr id="7" name="Footer Placeholder 5">
            <a:extLst>
              <a:ext uri="{FF2B5EF4-FFF2-40B4-BE49-F238E27FC236}">
                <a16:creationId xmlns:a16="http://schemas.microsoft.com/office/drawing/2014/main" id="{52B2C696-0A3C-46F2-8DBF-779BA92A0590}"/>
              </a:ext>
            </a:extLst>
          </p:cNvPr>
          <p:cNvSpPr>
            <a:spLocks noGrp="1"/>
          </p:cNvSpPr>
          <p:nvPr>
            <p:ph type="ftr" sz="quarter" idx="11"/>
          </p:nvPr>
        </p:nvSpPr>
        <p:spPr/>
        <p:txBody>
          <a:bodyPr/>
          <a:lstStyle>
            <a:lvl1pPr>
              <a:defRPr dirty="0"/>
            </a:lvl1pPr>
          </a:lstStyle>
          <a:p>
            <a:pPr>
              <a:defRPr/>
            </a:pPr>
            <a:endParaRPr lang="en-US"/>
          </a:p>
        </p:txBody>
      </p:sp>
      <p:sp>
        <p:nvSpPr>
          <p:cNvPr id="8" name="Slide Number Placeholder 6">
            <a:extLst>
              <a:ext uri="{FF2B5EF4-FFF2-40B4-BE49-F238E27FC236}">
                <a16:creationId xmlns:a16="http://schemas.microsoft.com/office/drawing/2014/main" id="{2D27AC62-EDE9-46A6-A694-C4B6A22ACFEA}"/>
              </a:ext>
            </a:extLst>
          </p:cNvPr>
          <p:cNvSpPr>
            <a:spLocks noGrp="1"/>
          </p:cNvSpPr>
          <p:nvPr>
            <p:ph type="sldNum" sz="quarter" idx="12"/>
          </p:nvPr>
        </p:nvSpPr>
        <p:spPr>
          <a:xfrm>
            <a:off x="398463" y="4983163"/>
            <a:ext cx="585787" cy="365125"/>
          </a:xfrm>
        </p:spPr>
        <p:txBody>
          <a:bodyPr/>
          <a:lstStyle>
            <a:lvl1pPr>
              <a:defRPr/>
            </a:lvl1pPr>
          </a:lstStyle>
          <a:p>
            <a:fld id="{6CC7B5FB-97C2-4B5B-AEE1-37DC65B4BC5F}" type="slidenum">
              <a:rPr lang="en-US" altLang="en-US"/>
              <a:pPr/>
              <a:t>‹#›</a:t>
            </a:fld>
            <a:endParaRPr lang="en-US" altLang="en-US"/>
          </a:p>
        </p:txBody>
      </p:sp>
    </p:spTree>
    <p:extLst>
      <p:ext uri="{BB962C8B-B14F-4D97-AF65-F5344CB8AC3E}">
        <p14:creationId xmlns:p14="http://schemas.microsoft.com/office/powerpoint/2010/main" val="164907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FC1744BF-2D15-4F38-B0CB-BDF809BCDDBD}"/>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A04DB81A-BB6B-4568-8A57-D7EC84D33CB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CD4C662D-D780-4D43-9E85-51D38F9BF6FE}"/>
              </a:ext>
            </a:extLst>
          </p:cNvPr>
          <p:cNvSpPr>
            <a:spLocks noGrp="1" noChangeArrowheads="1"/>
          </p:cNvSpPr>
          <p:nvPr>
            <p:ph type="sldNum" sz="quarter" idx="12"/>
          </p:nvPr>
        </p:nvSpPr>
        <p:spPr>
          <a:ln/>
        </p:spPr>
        <p:txBody>
          <a:bodyPr/>
          <a:lstStyle>
            <a:lvl1pPr>
              <a:defRPr/>
            </a:lvl1pPr>
          </a:lstStyle>
          <a:p>
            <a:fld id="{F566C18A-B57E-4968-B923-8FB443BB77D0}" type="slidenum">
              <a:rPr lang="es-ES" altLang="en-US"/>
              <a:pPr/>
              <a:t>‹#›</a:t>
            </a:fld>
            <a:endParaRPr lang="es-ES" altLang="en-US"/>
          </a:p>
        </p:txBody>
      </p:sp>
    </p:spTree>
    <p:extLst>
      <p:ext uri="{BB962C8B-B14F-4D97-AF65-F5344CB8AC3E}">
        <p14:creationId xmlns:p14="http://schemas.microsoft.com/office/powerpoint/2010/main" val="351579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32B8407-42B2-4877-9B79-E7F3D2134A5B}"/>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01ED255C-F814-4B15-9ABF-F52CBD17342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570CC364-1B3F-4A4A-9E9E-B7D1F5069F5A}"/>
              </a:ext>
            </a:extLst>
          </p:cNvPr>
          <p:cNvSpPr>
            <a:spLocks noGrp="1" noChangeArrowheads="1"/>
          </p:cNvSpPr>
          <p:nvPr>
            <p:ph type="sldNum" sz="quarter" idx="12"/>
          </p:nvPr>
        </p:nvSpPr>
        <p:spPr>
          <a:ln/>
        </p:spPr>
        <p:txBody>
          <a:bodyPr/>
          <a:lstStyle>
            <a:lvl1pPr>
              <a:defRPr/>
            </a:lvl1pPr>
          </a:lstStyle>
          <a:p>
            <a:fld id="{C6216988-A538-4B35-A1B8-301BA7A1997B}" type="slidenum">
              <a:rPr lang="es-ES" altLang="en-US"/>
              <a:pPr/>
              <a:t>‹#›</a:t>
            </a:fld>
            <a:endParaRPr lang="es-ES" altLang="en-US"/>
          </a:p>
        </p:txBody>
      </p:sp>
    </p:spTree>
    <p:extLst>
      <p:ext uri="{BB962C8B-B14F-4D97-AF65-F5344CB8AC3E}">
        <p14:creationId xmlns:p14="http://schemas.microsoft.com/office/powerpoint/2010/main" val="74916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a:extLst>
              <a:ext uri="{FF2B5EF4-FFF2-40B4-BE49-F238E27FC236}">
                <a16:creationId xmlns:a16="http://schemas.microsoft.com/office/drawing/2014/main" id="{88BED601-934E-4927-AB0E-8F3AD2148426}"/>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03BDC2A5-239E-45F1-A908-42B8B8EFB34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919838D4-9B0B-4490-AF27-124D068845EA}"/>
              </a:ext>
            </a:extLst>
          </p:cNvPr>
          <p:cNvSpPr>
            <a:spLocks noGrp="1" noChangeArrowheads="1"/>
          </p:cNvSpPr>
          <p:nvPr>
            <p:ph type="sldNum" sz="quarter" idx="12"/>
          </p:nvPr>
        </p:nvSpPr>
        <p:spPr>
          <a:ln/>
        </p:spPr>
        <p:txBody>
          <a:bodyPr/>
          <a:lstStyle>
            <a:lvl1pPr>
              <a:defRPr/>
            </a:lvl1pPr>
          </a:lstStyle>
          <a:p>
            <a:fld id="{13785DBD-81AC-4CA5-982D-14EFDDE86B6F}" type="slidenum">
              <a:rPr lang="es-ES" altLang="en-US"/>
              <a:pPr/>
              <a:t>‹#›</a:t>
            </a:fld>
            <a:endParaRPr lang="es-ES" altLang="en-US"/>
          </a:p>
        </p:txBody>
      </p:sp>
    </p:spTree>
    <p:extLst>
      <p:ext uri="{BB962C8B-B14F-4D97-AF65-F5344CB8AC3E}">
        <p14:creationId xmlns:p14="http://schemas.microsoft.com/office/powerpoint/2010/main" val="142646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a:extLst>
              <a:ext uri="{FF2B5EF4-FFF2-40B4-BE49-F238E27FC236}">
                <a16:creationId xmlns:a16="http://schemas.microsoft.com/office/drawing/2014/main" id="{39D4698E-ACD3-4596-80CE-2A53F8D80EA3}"/>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5">
            <a:extLst>
              <a:ext uri="{FF2B5EF4-FFF2-40B4-BE49-F238E27FC236}">
                <a16:creationId xmlns:a16="http://schemas.microsoft.com/office/drawing/2014/main" id="{7E5515D6-8A24-4B88-AC9D-F5C9873A994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6">
            <a:extLst>
              <a:ext uri="{FF2B5EF4-FFF2-40B4-BE49-F238E27FC236}">
                <a16:creationId xmlns:a16="http://schemas.microsoft.com/office/drawing/2014/main" id="{21E3FB40-EFE1-4A63-A66D-56ACEEB2B907}"/>
              </a:ext>
            </a:extLst>
          </p:cNvPr>
          <p:cNvSpPr>
            <a:spLocks noGrp="1" noChangeArrowheads="1"/>
          </p:cNvSpPr>
          <p:nvPr>
            <p:ph type="sldNum" sz="quarter" idx="12"/>
          </p:nvPr>
        </p:nvSpPr>
        <p:spPr>
          <a:ln/>
        </p:spPr>
        <p:txBody>
          <a:bodyPr/>
          <a:lstStyle>
            <a:lvl1pPr>
              <a:defRPr/>
            </a:lvl1pPr>
          </a:lstStyle>
          <a:p>
            <a:fld id="{6FC79BCB-F2D3-485D-B9B4-AC098564400C}" type="slidenum">
              <a:rPr lang="es-ES" altLang="en-US"/>
              <a:pPr/>
              <a:t>‹#›</a:t>
            </a:fld>
            <a:endParaRPr lang="es-ES" altLang="en-US"/>
          </a:p>
        </p:txBody>
      </p:sp>
    </p:spTree>
    <p:extLst>
      <p:ext uri="{BB962C8B-B14F-4D97-AF65-F5344CB8AC3E}">
        <p14:creationId xmlns:p14="http://schemas.microsoft.com/office/powerpoint/2010/main" val="399816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a:extLst>
              <a:ext uri="{FF2B5EF4-FFF2-40B4-BE49-F238E27FC236}">
                <a16:creationId xmlns:a16="http://schemas.microsoft.com/office/drawing/2014/main" id="{6B2295BF-0DBE-4654-A3EC-2BE733CF418C}"/>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DCE63DED-33F4-4C52-9D1E-FF4C40D0F501}"/>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EDCF8291-F06D-428C-BBEB-E1F95192D05D}"/>
              </a:ext>
            </a:extLst>
          </p:cNvPr>
          <p:cNvSpPr>
            <a:spLocks noGrp="1" noChangeArrowheads="1"/>
          </p:cNvSpPr>
          <p:nvPr>
            <p:ph type="sldNum" sz="quarter" idx="12"/>
          </p:nvPr>
        </p:nvSpPr>
        <p:spPr>
          <a:ln/>
        </p:spPr>
        <p:txBody>
          <a:bodyPr/>
          <a:lstStyle>
            <a:lvl1pPr>
              <a:defRPr/>
            </a:lvl1pPr>
          </a:lstStyle>
          <a:p>
            <a:fld id="{9DE03E7D-D294-4D22-9F25-18FE337C2213}" type="slidenum">
              <a:rPr lang="es-ES" altLang="en-US"/>
              <a:pPr/>
              <a:t>‹#›</a:t>
            </a:fld>
            <a:endParaRPr lang="es-ES" altLang="en-US"/>
          </a:p>
        </p:txBody>
      </p:sp>
    </p:spTree>
    <p:extLst>
      <p:ext uri="{BB962C8B-B14F-4D97-AF65-F5344CB8AC3E}">
        <p14:creationId xmlns:p14="http://schemas.microsoft.com/office/powerpoint/2010/main" val="177129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709134-72C7-4118-B849-450C5F14A299}"/>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5">
            <a:extLst>
              <a:ext uri="{FF2B5EF4-FFF2-40B4-BE49-F238E27FC236}">
                <a16:creationId xmlns:a16="http://schemas.microsoft.com/office/drawing/2014/main" id="{BE93F8AE-EB70-44F8-83CF-060E84536418}"/>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6">
            <a:extLst>
              <a:ext uri="{FF2B5EF4-FFF2-40B4-BE49-F238E27FC236}">
                <a16:creationId xmlns:a16="http://schemas.microsoft.com/office/drawing/2014/main" id="{72A287E1-B730-4E1E-98B5-233F5816E947}"/>
              </a:ext>
            </a:extLst>
          </p:cNvPr>
          <p:cNvSpPr>
            <a:spLocks noGrp="1" noChangeArrowheads="1"/>
          </p:cNvSpPr>
          <p:nvPr>
            <p:ph type="sldNum" sz="quarter" idx="12"/>
          </p:nvPr>
        </p:nvSpPr>
        <p:spPr>
          <a:ln/>
        </p:spPr>
        <p:txBody>
          <a:bodyPr/>
          <a:lstStyle>
            <a:lvl1pPr>
              <a:defRPr/>
            </a:lvl1pPr>
          </a:lstStyle>
          <a:p>
            <a:fld id="{6A59BFDB-8DE5-40BD-A165-160C4FF9A334}" type="slidenum">
              <a:rPr lang="es-ES" altLang="en-US"/>
              <a:pPr/>
              <a:t>‹#›</a:t>
            </a:fld>
            <a:endParaRPr lang="es-ES" altLang="en-US"/>
          </a:p>
        </p:txBody>
      </p:sp>
    </p:spTree>
    <p:extLst>
      <p:ext uri="{BB962C8B-B14F-4D97-AF65-F5344CB8AC3E}">
        <p14:creationId xmlns:p14="http://schemas.microsoft.com/office/powerpoint/2010/main" val="163668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76F781-E29A-4FCD-9EF1-92486DC07BB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6ABEB99F-65CC-4CB1-B736-C519F2D8606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1C54A31B-B75F-409F-AE57-EDFB5B2E0F97}"/>
              </a:ext>
            </a:extLst>
          </p:cNvPr>
          <p:cNvSpPr>
            <a:spLocks noGrp="1" noChangeArrowheads="1"/>
          </p:cNvSpPr>
          <p:nvPr>
            <p:ph type="sldNum" sz="quarter" idx="12"/>
          </p:nvPr>
        </p:nvSpPr>
        <p:spPr>
          <a:ln/>
        </p:spPr>
        <p:txBody>
          <a:bodyPr/>
          <a:lstStyle>
            <a:lvl1pPr>
              <a:defRPr/>
            </a:lvl1pPr>
          </a:lstStyle>
          <a:p>
            <a:fld id="{56800274-CB5C-452C-B2AC-7477475CDE9A}" type="slidenum">
              <a:rPr lang="es-ES" altLang="en-US"/>
              <a:pPr/>
              <a:t>‹#›</a:t>
            </a:fld>
            <a:endParaRPr lang="es-ES" altLang="en-US"/>
          </a:p>
        </p:txBody>
      </p:sp>
    </p:spTree>
    <p:extLst>
      <p:ext uri="{BB962C8B-B14F-4D97-AF65-F5344CB8AC3E}">
        <p14:creationId xmlns:p14="http://schemas.microsoft.com/office/powerpoint/2010/main" val="396051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E620B60-0716-4CA0-981E-5625BE6A848A}"/>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5BBEA7C6-6CD6-40C0-89A2-B16A2302C899}"/>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023CC37A-A2D0-4B81-A913-34823B7EE14C}"/>
              </a:ext>
            </a:extLst>
          </p:cNvPr>
          <p:cNvSpPr>
            <a:spLocks noGrp="1" noChangeArrowheads="1"/>
          </p:cNvSpPr>
          <p:nvPr>
            <p:ph type="sldNum" sz="quarter" idx="12"/>
          </p:nvPr>
        </p:nvSpPr>
        <p:spPr>
          <a:ln/>
        </p:spPr>
        <p:txBody>
          <a:bodyPr/>
          <a:lstStyle>
            <a:lvl1pPr>
              <a:defRPr/>
            </a:lvl1pPr>
          </a:lstStyle>
          <a:p>
            <a:fld id="{7341D1B1-BF42-4949-8D44-321A43B116A2}" type="slidenum">
              <a:rPr lang="es-ES" altLang="en-US"/>
              <a:pPr/>
              <a:t>‹#›</a:t>
            </a:fld>
            <a:endParaRPr lang="es-ES" altLang="en-US"/>
          </a:p>
        </p:txBody>
      </p:sp>
    </p:spTree>
    <p:extLst>
      <p:ext uri="{BB962C8B-B14F-4D97-AF65-F5344CB8AC3E}">
        <p14:creationId xmlns:p14="http://schemas.microsoft.com/office/powerpoint/2010/main" val="326777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A4A1966-0FD1-49DB-9BF8-C474B083191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6F702A8C-A35A-4CB9-93DC-D092773F7BC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DE6CCFB6-F892-495C-9C44-9839F6D9F871}"/>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cs typeface="Arial" charset="0"/>
              </a:defRPr>
            </a:lvl1pPr>
          </a:lstStyle>
          <a:p>
            <a:pPr>
              <a:defRPr/>
            </a:pPr>
            <a:endParaRPr lang="es-ES"/>
          </a:p>
        </p:txBody>
      </p:sp>
      <p:sp>
        <p:nvSpPr>
          <p:cNvPr id="1029" name="Rectangle 5">
            <a:extLst>
              <a:ext uri="{FF2B5EF4-FFF2-40B4-BE49-F238E27FC236}">
                <a16:creationId xmlns:a16="http://schemas.microsoft.com/office/drawing/2014/main" id="{4EF11791-D7B7-4D46-B708-1AEB9DC53E4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cs typeface="Arial" charset="0"/>
              </a:defRPr>
            </a:lvl1pPr>
          </a:lstStyle>
          <a:p>
            <a:pPr>
              <a:defRPr/>
            </a:pPr>
            <a:endParaRPr lang="es-ES"/>
          </a:p>
        </p:txBody>
      </p:sp>
      <p:sp>
        <p:nvSpPr>
          <p:cNvPr id="1030" name="Rectangle 6">
            <a:extLst>
              <a:ext uri="{FF2B5EF4-FFF2-40B4-BE49-F238E27FC236}">
                <a16:creationId xmlns:a16="http://schemas.microsoft.com/office/drawing/2014/main" id="{EB41BAF7-1CF6-4ADC-929F-4A86506BA1C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EFC86B9-9827-43D0-80A5-0E8911EC87FE}"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8" name="Rectangle 110">
            <a:extLst>
              <a:ext uri="{FF2B5EF4-FFF2-40B4-BE49-F238E27FC236}">
                <a16:creationId xmlns:a16="http://schemas.microsoft.com/office/drawing/2014/main" id="{90AA8704-D63B-4D2A-B957-E97B4E5684C3}"/>
              </a:ext>
            </a:extLst>
          </p:cNvPr>
          <p:cNvSpPr>
            <a:spLocks noGrp="1" noChangeArrowheads="1"/>
          </p:cNvSpPr>
          <p:nvPr>
            <p:ph type="title" idx="4294967295"/>
          </p:nvPr>
        </p:nvSpPr>
        <p:spPr>
          <a:xfrm>
            <a:off x="602711" y="496538"/>
            <a:ext cx="7072312" cy="928687"/>
          </a:xfrm>
        </p:spPr>
        <p:txBody>
          <a:bodyPr/>
          <a:lstStyle/>
          <a:p>
            <a:pPr eaLnBrk="1" hangingPunct="1">
              <a:defRPr/>
            </a:pPr>
            <a:br>
              <a:rPr lang="en-US" sz="3600" b="1" i="1" dirty="0">
                <a:latin typeface="Arial Rounded MT Bold" panose="02000000000000000000" pitchFamily="2" charset="0"/>
                <a:ea typeface="Arial Rounded MT Bold" panose="02000000000000000000" pitchFamily="2" charset="0"/>
              </a:rPr>
            </a:br>
            <a:r>
              <a:rPr lang="en-US" sz="3600" b="1" i="1" dirty="0">
                <a:latin typeface="Arial Rounded MT Bold" panose="02000000000000000000" pitchFamily="2" charset="0"/>
                <a:ea typeface="Arial Rounded MT Bold" panose="02000000000000000000" pitchFamily="2" charset="0"/>
              </a:rPr>
              <a:t>Fire on the Mountain</a:t>
            </a:r>
            <a:br>
              <a:rPr lang="en-US" sz="3600" b="1" i="1" dirty="0">
                <a:latin typeface="Arial Rounded MT Bold" panose="02000000000000000000" pitchFamily="2" charset="0"/>
                <a:ea typeface="Arial Rounded MT Bold" panose="02000000000000000000" pitchFamily="2" charset="0"/>
              </a:rPr>
            </a:br>
            <a:r>
              <a:rPr lang="en-US" sz="3600" b="1" i="1" dirty="0">
                <a:latin typeface="Arial Rounded MT Bold" panose="02000000000000000000" pitchFamily="2" charset="0"/>
                <a:ea typeface="Arial Rounded MT Bold" panose="02000000000000000000" pitchFamily="2" charset="0"/>
              </a:rPr>
              <a:t>                               </a:t>
            </a:r>
            <a:r>
              <a:rPr lang="en-US" sz="3600" b="1" i="1" dirty="0">
                <a:solidFill>
                  <a:srgbClr val="3366FF"/>
                </a:solidFill>
                <a:latin typeface="Arial Rounded MT Bold" panose="02000000000000000000" pitchFamily="2" charset="0"/>
                <a:ea typeface="Arial Rounded MT Bold" panose="02000000000000000000" pitchFamily="2" charset="0"/>
              </a:rPr>
              <a:t> </a:t>
            </a:r>
            <a:r>
              <a:rPr lang="en-US" sz="3600" b="1" dirty="0">
                <a:solidFill>
                  <a:schemeClr val="accent1">
                    <a:lumMod val="50000"/>
                  </a:schemeClr>
                </a:solidFill>
                <a:latin typeface="Amasis MT Pro Medium" panose="02000000000000000000" pitchFamily="2" charset="0"/>
                <a:ea typeface="Amasis MT Pro Medium" panose="02000000000000000000" pitchFamily="2" charset="0"/>
                <a:cs typeface="Angsana New" panose="02020603050405020304" pitchFamily="18" charset="-34"/>
              </a:rPr>
              <a:t>-Anita Desai</a:t>
            </a:r>
            <a:br>
              <a:rPr lang="en-US" sz="3600" b="1" dirty="0">
                <a:solidFill>
                  <a:srgbClr val="000099"/>
                </a:solidFill>
                <a:latin typeface="Amasis MT Pro Medium" panose="02000000000000000000" pitchFamily="2" charset="0"/>
                <a:ea typeface="Amasis MT Pro Medium" panose="02000000000000000000" pitchFamily="2" charset="0"/>
                <a:cs typeface="Angsana New" panose="02020603050405020304" pitchFamily="18" charset="-34"/>
              </a:rPr>
            </a:br>
            <a:endParaRPr lang="es-ES" sz="3600" b="1" dirty="0">
              <a:solidFill>
                <a:srgbClr val="000099"/>
              </a:solidFill>
              <a:latin typeface="Lucida Handwriting" pitchFamily="66" charset="0"/>
            </a:endParaRPr>
          </a:p>
        </p:txBody>
      </p:sp>
      <p:sp>
        <p:nvSpPr>
          <p:cNvPr id="6" name="TextBox 5">
            <a:extLst>
              <a:ext uri="{FF2B5EF4-FFF2-40B4-BE49-F238E27FC236}">
                <a16:creationId xmlns:a16="http://schemas.microsoft.com/office/drawing/2014/main" id="{2DBD433B-0DB6-4FE0-8EA3-AFB2E704297D}"/>
              </a:ext>
            </a:extLst>
          </p:cNvPr>
          <p:cNvSpPr txBox="1"/>
          <p:nvPr/>
        </p:nvSpPr>
        <p:spPr>
          <a:xfrm>
            <a:off x="285750" y="2097153"/>
            <a:ext cx="3571875" cy="523220"/>
          </a:xfrm>
          <a:prstGeom prst="rect">
            <a:avLst/>
          </a:prstGeom>
          <a:noFill/>
        </p:spPr>
        <p:txBody>
          <a:bodyPr>
            <a:spAutoFit/>
          </a:bodyPr>
          <a:lstStyle/>
          <a:p>
            <a:pPr>
              <a:defRPr/>
            </a:pPr>
            <a:r>
              <a:rPr lang="en-US" sz="2800" b="1" dirty="0">
                <a:solidFill>
                  <a:schemeClr val="accent4">
                    <a:lumMod val="95000"/>
                    <a:lumOff val="5000"/>
                  </a:schemeClr>
                </a:solidFill>
                <a:latin typeface="Arial" charset="0"/>
                <a:cs typeface="Arial" charset="0"/>
              </a:rPr>
              <a:t>Topic</a:t>
            </a:r>
            <a:r>
              <a:rPr lang="en-US" sz="2800" b="1" dirty="0">
                <a:latin typeface="Arial" charset="0"/>
                <a:cs typeface="Arial" charset="0"/>
              </a:rPr>
              <a:t> – </a:t>
            </a:r>
            <a:r>
              <a:rPr lang="en-US" sz="2400" dirty="0">
                <a:latin typeface="Arial" charset="0"/>
                <a:cs typeface="Arial" charset="0"/>
              </a:rPr>
              <a:t>Title Analysis </a:t>
            </a:r>
            <a:endParaRPr lang="en-US" sz="2400" b="1" dirty="0">
              <a:latin typeface="Arial" charset="0"/>
              <a:cs typeface="Arial" charset="0"/>
            </a:endParaRPr>
          </a:p>
        </p:txBody>
      </p:sp>
      <p:sp>
        <p:nvSpPr>
          <p:cNvPr id="7" name="TextBox 6">
            <a:extLst>
              <a:ext uri="{FF2B5EF4-FFF2-40B4-BE49-F238E27FC236}">
                <a16:creationId xmlns:a16="http://schemas.microsoft.com/office/drawing/2014/main" id="{3C322EC4-DA2F-4F60-A3C1-D706FEA9F3DC}"/>
              </a:ext>
            </a:extLst>
          </p:cNvPr>
          <p:cNvSpPr txBox="1"/>
          <p:nvPr/>
        </p:nvSpPr>
        <p:spPr>
          <a:xfrm>
            <a:off x="285750" y="2649474"/>
            <a:ext cx="5072063" cy="1446550"/>
          </a:xfrm>
          <a:prstGeom prst="rect">
            <a:avLst/>
          </a:prstGeom>
          <a:noFill/>
        </p:spPr>
        <p:txBody>
          <a:bodyPr>
            <a:spAutoFit/>
          </a:bodyPr>
          <a:lstStyle/>
          <a:p>
            <a:pPr>
              <a:defRPr/>
            </a:pPr>
            <a:r>
              <a:rPr lang="en-US" sz="2800" b="1" dirty="0">
                <a:solidFill>
                  <a:schemeClr val="accent4">
                    <a:lumMod val="95000"/>
                    <a:lumOff val="5000"/>
                  </a:schemeClr>
                </a:solidFill>
                <a:latin typeface="Arial" charset="0"/>
                <a:cs typeface="Arial" charset="0"/>
              </a:rPr>
              <a:t>Submitted to -</a:t>
            </a:r>
          </a:p>
          <a:p>
            <a:pPr>
              <a:defRPr/>
            </a:pPr>
            <a:r>
              <a:rPr lang="en-US" sz="2400" dirty="0">
                <a:latin typeface="Arial" charset="0"/>
                <a:cs typeface="Arial" charset="0"/>
              </a:rPr>
              <a:t>Prof. </a:t>
            </a:r>
            <a:r>
              <a:rPr lang="en-US" sz="2400" dirty="0" err="1">
                <a:latin typeface="Arial" charset="0"/>
                <a:cs typeface="Arial" charset="0"/>
              </a:rPr>
              <a:t>Seema</a:t>
            </a:r>
            <a:r>
              <a:rPr lang="en-US" sz="2400" dirty="0">
                <a:latin typeface="Arial" charset="0"/>
                <a:cs typeface="Arial" charset="0"/>
              </a:rPr>
              <a:t> </a:t>
            </a:r>
            <a:r>
              <a:rPr lang="en-US" sz="2400" dirty="0" err="1">
                <a:latin typeface="Arial" charset="0"/>
                <a:cs typeface="Arial" charset="0"/>
              </a:rPr>
              <a:t>Malik</a:t>
            </a:r>
            <a:r>
              <a:rPr lang="en-US" dirty="0">
                <a:latin typeface="Arial" charset="0"/>
                <a:cs typeface="Arial" charset="0"/>
              </a:rPr>
              <a:t>
</a:t>
            </a:r>
          </a:p>
          <a:p>
            <a:pPr>
              <a:defRPr/>
            </a:pPr>
            <a:endParaRPr lang="en-US" b="1" dirty="0">
              <a:latin typeface="Arial" charset="0"/>
              <a:cs typeface="Arial" charset="0"/>
            </a:endParaRPr>
          </a:p>
        </p:txBody>
      </p:sp>
      <p:sp>
        <p:nvSpPr>
          <p:cNvPr id="8" name="TextBox 7">
            <a:extLst>
              <a:ext uri="{FF2B5EF4-FFF2-40B4-BE49-F238E27FC236}">
                <a16:creationId xmlns:a16="http://schemas.microsoft.com/office/drawing/2014/main" id="{5562D3C1-3AE4-4720-BCF2-1B8B45EA0C0C}"/>
              </a:ext>
            </a:extLst>
          </p:cNvPr>
          <p:cNvSpPr txBox="1"/>
          <p:nvPr/>
        </p:nvSpPr>
        <p:spPr>
          <a:xfrm>
            <a:off x="285750" y="3583012"/>
            <a:ext cx="4998159" cy="2985433"/>
          </a:xfrm>
          <a:prstGeom prst="rect">
            <a:avLst/>
          </a:prstGeom>
          <a:noFill/>
        </p:spPr>
        <p:txBody>
          <a:bodyPr wrap="square">
            <a:spAutoFit/>
          </a:bodyPr>
          <a:lstStyle/>
          <a:p>
            <a:pPr>
              <a:defRPr/>
            </a:pPr>
            <a:r>
              <a:rPr lang="en-US" sz="2800" b="1" dirty="0">
                <a:solidFill>
                  <a:schemeClr val="accent5">
                    <a:lumMod val="10000"/>
                  </a:schemeClr>
                </a:solidFill>
                <a:latin typeface="Arial" charset="0"/>
                <a:cs typeface="Arial" charset="0"/>
              </a:rPr>
              <a:t>Submitted by - </a:t>
            </a:r>
          </a:p>
          <a:p>
            <a:pPr>
              <a:defRPr/>
            </a:pPr>
            <a:r>
              <a:rPr lang="en-US" sz="2000" dirty="0" err="1">
                <a:latin typeface="Arial" charset="0"/>
                <a:cs typeface="Arial" charset="0"/>
              </a:rPr>
              <a:t>Juhi</a:t>
            </a:r>
            <a:r>
              <a:rPr lang="en-US" sz="2000" dirty="0">
                <a:latin typeface="Arial" charset="0"/>
                <a:cs typeface="Arial" charset="0"/>
              </a:rPr>
              <a:t> Chawla</a:t>
            </a:r>
          </a:p>
          <a:p>
            <a:pPr>
              <a:defRPr/>
            </a:pPr>
            <a:r>
              <a:rPr lang="en-US" sz="2000" dirty="0">
                <a:latin typeface="Arial" charset="0"/>
                <a:cs typeface="Arial" charset="0"/>
              </a:rPr>
              <a:t>M.A. Semester-I </a:t>
            </a:r>
          </a:p>
          <a:p>
            <a:pPr>
              <a:defRPr/>
            </a:pPr>
            <a:r>
              <a:rPr lang="en-US" sz="2000" b="1" dirty="0">
                <a:latin typeface="Arial" charset="0"/>
                <a:cs typeface="Arial" charset="0"/>
              </a:rPr>
              <a:t>Paper Name</a:t>
            </a:r>
            <a:r>
              <a:rPr lang="en-US" sz="2000" dirty="0">
                <a:latin typeface="Arial" charset="0"/>
                <a:cs typeface="Arial" charset="0"/>
              </a:rPr>
              <a:t>- Indian Writing in English-I</a:t>
            </a:r>
          </a:p>
          <a:p>
            <a:pPr>
              <a:defRPr/>
            </a:pPr>
            <a:r>
              <a:rPr lang="en-US" sz="2000" b="1" dirty="0">
                <a:latin typeface="Arial" charset="0"/>
                <a:cs typeface="Arial" charset="0"/>
              </a:rPr>
              <a:t>Paper Code</a:t>
            </a:r>
            <a:r>
              <a:rPr lang="en-US" sz="2000" dirty="0">
                <a:latin typeface="Arial" charset="0"/>
                <a:cs typeface="Arial" charset="0"/>
              </a:rPr>
              <a:t>- MAE/1/CC/05</a:t>
            </a:r>
          </a:p>
          <a:p>
            <a:pPr>
              <a:defRPr/>
            </a:pPr>
            <a:r>
              <a:rPr lang="en-US" sz="2000" dirty="0">
                <a:latin typeface="Arial" charset="0"/>
                <a:cs typeface="Arial" charset="0"/>
              </a:rPr>
              <a:t>Department of English,</a:t>
            </a:r>
          </a:p>
          <a:p>
            <a:pPr>
              <a:defRPr/>
            </a:pPr>
            <a:r>
              <a:rPr lang="en-US" sz="2000" dirty="0">
                <a:latin typeface="Arial" charset="0"/>
                <a:cs typeface="Arial" charset="0"/>
              </a:rPr>
              <a:t>University College of Social Sciences and Humanities, </a:t>
            </a:r>
          </a:p>
          <a:p>
            <a:pPr>
              <a:defRPr/>
            </a:pPr>
            <a:r>
              <a:rPr lang="en-US" sz="2000" dirty="0" err="1">
                <a:latin typeface="Arial" charset="0"/>
                <a:cs typeface="Arial" charset="0"/>
              </a:rPr>
              <a:t>Mohanlal</a:t>
            </a:r>
            <a:r>
              <a:rPr lang="en-US" sz="2000" dirty="0">
                <a:latin typeface="Arial" charset="0"/>
                <a:cs typeface="Arial" charset="0"/>
              </a:rPr>
              <a:t> </a:t>
            </a:r>
            <a:r>
              <a:rPr lang="en-US" sz="2000" dirty="0" err="1">
                <a:latin typeface="Arial" charset="0"/>
                <a:cs typeface="Arial" charset="0"/>
              </a:rPr>
              <a:t>Sukhadia</a:t>
            </a:r>
            <a:r>
              <a:rPr lang="en-US" sz="2000" dirty="0">
                <a:latin typeface="Arial" charset="0"/>
                <a:cs typeface="Arial" charset="0"/>
              </a:rPr>
              <a:t> University, Udaipur</a:t>
            </a:r>
          </a:p>
        </p:txBody>
      </p:sp>
      <p:pic>
        <p:nvPicPr>
          <p:cNvPr id="3078" name="Picture 12" descr="9781409040897.jpg">
            <a:extLst>
              <a:ext uri="{FF2B5EF4-FFF2-40B4-BE49-F238E27FC236}">
                <a16:creationId xmlns:a16="http://schemas.microsoft.com/office/drawing/2014/main" id="{856D4003-240F-4CD2-B8B6-EF5B878141F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533" y="1835543"/>
            <a:ext cx="2803032" cy="43815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87B9CE-19F5-4C43-B50B-4232E0C20855}"/>
              </a:ext>
            </a:extLst>
          </p:cNvPr>
          <p:cNvSpPr txBox="1"/>
          <p:nvPr/>
        </p:nvSpPr>
        <p:spPr>
          <a:xfrm>
            <a:off x="1472579" y="0"/>
            <a:ext cx="4570226" cy="523220"/>
          </a:xfrm>
          <a:prstGeom prst="rect">
            <a:avLst/>
          </a:prstGeom>
          <a:noFill/>
        </p:spPr>
        <p:txBody>
          <a:bodyPr wrap="square">
            <a:spAutoFit/>
          </a:bodyPr>
          <a:lstStyle/>
          <a:p>
            <a:pPr>
              <a:defRPr/>
            </a:pPr>
            <a:r>
              <a:rPr lang="en-US" sz="2800" b="1">
                <a:solidFill>
                  <a:schemeClr val="accent1">
                    <a:lumMod val="75000"/>
                  </a:schemeClr>
                </a:solidFill>
              </a:rPr>
              <a:t>Alienation of Raka -</a:t>
            </a:r>
          </a:p>
        </p:txBody>
      </p:sp>
      <p:sp>
        <p:nvSpPr>
          <p:cNvPr id="5" name="TextBox 4">
            <a:extLst>
              <a:ext uri="{FF2B5EF4-FFF2-40B4-BE49-F238E27FC236}">
                <a16:creationId xmlns:a16="http://schemas.microsoft.com/office/drawing/2014/main" id="{0F599F34-C0E9-F549-BD53-9361C74FECEE}"/>
              </a:ext>
            </a:extLst>
          </p:cNvPr>
          <p:cNvSpPr txBox="1"/>
          <p:nvPr/>
        </p:nvSpPr>
        <p:spPr>
          <a:xfrm>
            <a:off x="1475239" y="1584345"/>
            <a:ext cx="7668761" cy="4401205"/>
          </a:xfrm>
          <a:prstGeom prst="rect">
            <a:avLst/>
          </a:prstGeom>
          <a:noFill/>
        </p:spPr>
        <p:txBody>
          <a:bodyPr wrap="square">
            <a:spAutoFit/>
          </a:bodyPr>
          <a:lstStyle/>
          <a:p>
            <a:pPr>
              <a:defRPr/>
            </a:pPr>
            <a:endParaRPr lang="en-US" sz="2800"/>
          </a:p>
          <a:p>
            <a:pPr marL="457200" indent="-457200">
              <a:buFont typeface="Arial" panose="020B0604020202020204" pitchFamily="34" charset="0"/>
              <a:buChar char="•"/>
              <a:defRPr/>
            </a:pPr>
            <a:r>
              <a:rPr lang="en-US" sz="2800"/>
              <a:t>Traumatic experience of witnessing the chaotic life of her mother makes her develop a reclusive behaviour.</a:t>
            </a:r>
          </a:p>
          <a:p>
            <a:pPr marL="457200" indent="-457200">
              <a:buFont typeface="Arial" panose="020B0604020202020204" pitchFamily="34" charset="0"/>
              <a:buChar char="•"/>
              <a:defRPr/>
            </a:pPr>
            <a:endParaRPr lang="en-US" sz="2800"/>
          </a:p>
          <a:p>
            <a:pPr marL="457200" indent="-457200">
              <a:buFont typeface="Arial" panose="020B0604020202020204" pitchFamily="34" charset="0"/>
              <a:buChar char="•"/>
              <a:defRPr/>
            </a:pPr>
            <a:r>
              <a:rPr lang="en-US" sz="2800"/>
              <a:t>Refuses to get close to any human being.</a:t>
            </a:r>
          </a:p>
          <a:p>
            <a:pPr marL="457200" indent="-457200">
              <a:buFont typeface="Arial" panose="020B0604020202020204" pitchFamily="34" charset="0"/>
              <a:buChar char="•"/>
              <a:defRPr/>
            </a:pPr>
            <a:endParaRPr lang="en-US" sz="2800"/>
          </a:p>
          <a:p>
            <a:pPr marL="457200" indent="-457200">
              <a:buFont typeface="Arial" panose="020B0604020202020204" pitchFamily="34" charset="0"/>
              <a:buChar char="•"/>
              <a:defRPr/>
            </a:pPr>
            <a:r>
              <a:rPr lang="en-US" sz="2800"/>
              <a:t>Throughout the novel, </a:t>
            </a:r>
            <a:r>
              <a:rPr lang="en-US" sz="2800" b="1"/>
              <a:t>“secrecy”</a:t>
            </a:r>
            <a:r>
              <a:rPr lang="en-US" sz="2800"/>
              <a:t> and Raka go hand in hand.</a:t>
            </a:r>
          </a:p>
          <a:p>
            <a:pPr marL="457200" indent="-457200">
              <a:buFont typeface="Arial" panose="020B0604020202020204" pitchFamily="34" charset="0"/>
              <a:buChar char="•"/>
              <a:defRPr/>
            </a:pPr>
            <a:endParaRPr lang="en-US" sz="2800"/>
          </a:p>
        </p:txBody>
      </p:sp>
      <p:sp>
        <p:nvSpPr>
          <p:cNvPr id="7" name="TextBox 6">
            <a:extLst>
              <a:ext uri="{FF2B5EF4-FFF2-40B4-BE49-F238E27FC236}">
                <a16:creationId xmlns:a16="http://schemas.microsoft.com/office/drawing/2014/main" id="{B0B6930B-CC85-6E49-8DCF-DBDE946D3D1C}"/>
              </a:ext>
            </a:extLst>
          </p:cNvPr>
          <p:cNvSpPr txBox="1"/>
          <p:nvPr/>
        </p:nvSpPr>
        <p:spPr>
          <a:xfrm>
            <a:off x="1514177" y="711907"/>
            <a:ext cx="7458200" cy="1200329"/>
          </a:xfrm>
          <a:prstGeom prst="rect">
            <a:avLst/>
          </a:prstGeom>
          <a:noFill/>
        </p:spPr>
        <p:txBody>
          <a:bodyPr wrap="square">
            <a:spAutoFit/>
          </a:bodyPr>
          <a:lstStyle/>
          <a:p>
            <a:pPr algn="ctr"/>
            <a:r>
              <a:rPr lang="en-US" sz="1800" b="1" i="1">
                <a:latin typeface="Arial" charset="0"/>
                <a:cs typeface="Arial" charset="0"/>
              </a:rPr>
              <a:t>“If Nanda Kaul was a recluse out of vengeance for a long life of duty and obligation, her great grand-daughter was a recluse by nature, by instinct. She had not arrived at this condition by a long route of rejection and sacrifice- she was born to it, simply.”(48)</a:t>
            </a:r>
            <a:endParaRPr lang="en-US"/>
          </a:p>
        </p:txBody>
      </p:sp>
    </p:spTree>
    <p:extLst>
      <p:ext uri="{BB962C8B-B14F-4D97-AF65-F5344CB8AC3E}">
        <p14:creationId xmlns:p14="http://schemas.microsoft.com/office/powerpoint/2010/main" val="367582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CD0891-1205-B641-AD32-FCFA551A0C2A}"/>
              </a:ext>
            </a:extLst>
          </p:cNvPr>
          <p:cNvSpPr txBox="1"/>
          <p:nvPr/>
        </p:nvSpPr>
        <p:spPr>
          <a:xfrm>
            <a:off x="1584729" y="439279"/>
            <a:ext cx="7139041" cy="5078313"/>
          </a:xfrm>
          <a:prstGeom prst="rect">
            <a:avLst/>
          </a:prstGeom>
          <a:noFill/>
        </p:spPr>
        <p:txBody>
          <a:bodyPr wrap="square">
            <a:spAutoFit/>
          </a:bodyPr>
          <a:lstStyle/>
          <a:p>
            <a:pPr marL="457200" indent="-457200">
              <a:buFont typeface="Arial" panose="020B0604020202020204" pitchFamily="34" charset="0"/>
              <a:buChar char="•"/>
            </a:pPr>
            <a:r>
              <a:rPr lang="en-US" sz="2800"/>
              <a:t>The only thing she wanted was </a:t>
            </a:r>
            <a:r>
              <a:rPr lang="en-US" sz="2400" b="1" i="1"/>
              <a:t>“to be left alone and pursue her own secret life amongst the rocks and pines of Kasauli”.(52)</a:t>
            </a:r>
            <a:endParaRPr lang="en-US" sz="2800"/>
          </a:p>
          <a:p>
            <a:pPr marL="457200" indent="-457200">
              <a:buFont typeface="Arial" panose="020B0604020202020204" pitchFamily="34" charset="0"/>
              <a:buChar char="•"/>
            </a:pPr>
            <a:endParaRPr lang="en-US" sz="2800"/>
          </a:p>
          <a:p>
            <a:pPr marL="457200" indent="-457200">
              <a:buFont typeface="Arial" panose="020B0604020202020204" pitchFamily="34" charset="0"/>
              <a:buChar char="•"/>
            </a:pPr>
            <a:r>
              <a:rPr lang="en-US" sz="2800"/>
              <a:t>A house is supposed to be a place of security and succor, but for Raka, it was a madhouse of abuse, fear, and impotence.</a:t>
            </a:r>
          </a:p>
          <a:p>
            <a:pPr marL="457200" indent="-457200">
              <a:buFont typeface="Arial" panose="020B0604020202020204" pitchFamily="34" charset="0"/>
              <a:buChar char="•"/>
            </a:pPr>
            <a:endParaRPr lang="en-US" sz="2800"/>
          </a:p>
          <a:p>
            <a:pPr marL="457200" indent="-457200">
              <a:buFont typeface="Arial" panose="020B0604020202020204" pitchFamily="34" charset="0"/>
              <a:buChar char="•"/>
            </a:pPr>
            <a:r>
              <a:rPr lang="en-US" sz="2800"/>
              <a:t>Having lived in a broken home, she loses trust in belongingness, like Nanda.</a:t>
            </a:r>
          </a:p>
        </p:txBody>
      </p:sp>
    </p:spTree>
    <p:extLst>
      <p:ext uri="{BB962C8B-B14F-4D97-AF65-F5344CB8AC3E}">
        <p14:creationId xmlns:p14="http://schemas.microsoft.com/office/powerpoint/2010/main" val="312924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E029F-4446-E347-8CFC-EB061D41243D}"/>
              </a:ext>
            </a:extLst>
          </p:cNvPr>
          <p:cNvSpPr>
            <a:spLocks noGrp="1"/>
          </p:cNvSpPr>
          <p:nvPr>
            <p:ph type="title"/>
          </p:nvPr>
        </p:nvSpPr>
        <p:spPr>
          <a:xfrm>
            <a:off x="395140" y="0"/>
            <a:ext cx="8229600" cy="1143000"/>
          </a:xfrm>
        </p:spPr>
        <p:txBody>
          <a:bodyPr/>
          <a:lstStyle/>
          <a:p>
            <a:r>
              <a:rPr lang="en-US" b="1" u="sng"/>
              <a:t>Title Analysis</a:t>
            </a:r>
            <a:r>
              <a:rPr lang="en-US" b="1"/>
              <a:t> :-</a:t>
            </a:r>
          </a:p>
        </p:txBody>
      </p:sp>
      <p:sp>
        <p:nvSpPr>
          <p:cNvPr id="3" name="Content Placeholder 2">
            <a:extLst>
              <a:ext uri="{FF2B5EF4-FFF2-40B4-BE49-F238E27FC236}">
                <a16:creationId xmlns:a16="http://schemas.microsoft.com/office/drawing/2014/main" id="{FD547414-307F-2945-A24F-58B8D74C758C}"/>
              </a:ext>
            </a:extLst>
          </p:cNvPr>
          <p:cNvSpPr>
            <a:spLocks noGrp="1"/>
          </p:cNvSpPr>
          <p:nvPr>
            <p:ph idx="1"/>
          </p:nvPr>
        </p:nvSpPr>
        <p:spPr>
          <a:xfrm>
            <a:off x="3564045" y="1228079"/>
            <a:ext cx="5553424" cy="6325431"/>
          </a:xfrm>
        </p:spPr>
        <p:txBody>
          <a:bodyPr/>
          <a:lstStyle/>
          <a:p>
            <a:r>
              <a:rPr lang="en-US" sz="2400"/>
              <a:t>Fire traditionally symbolizes destruction and purification, both of which Raka seeks in setting fire to the mountain.</a:t>
            </a:r>
          </a:p>
          <a:p>
            <a:endParaRPr lang="en-US" sz="2400"/>
          </a:p>
          <a:p>
            <a:r>
              <a:rPr lang="en-US" sz="2400"/>
              <a:t>The burnt house on the hill is symbolic of Raka and what has happened to her, which is why it draws her in so inexorably. </a:t>
            </a:r>
          </a:p>
          <a:p>
            <a:endParaRPr lang="en-US" sz="2400"/>
          </a:p>
          <a:p>
            <a:r>
              <a:rPr lang="en-US" sz="2400"/>
              <a:t>This house being burnt shows Raka’s devastated psyche but also the fact that fire can destroy and purify.</a:t>
            </a:r>
          </a:p>
        </p:txBody>
      </p:sp>
      <p:pic>
        <p:nvPicPr>
          <p:cNvPr id="5" name="Picture 3">
            <a:extLst>
              <a:ext uri="{FF2B5EF4-FFF2-40B4-BE49-F238E27FC236}">
                <a16:creationId xmlns:a16="http://schemas.microsoft.com/office/drawing/2014/main" id="{AB1191B3-AD45-0140-910A-1C3E143BA6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0888"/>
            <a:ext cx="3564045" cy="5484546"/>
          </a:xfrm>
          <a:prstGeom prst="ellipse">
            <a:avLst/>
          </a:prstGeom>
          <a:ln>
            <a:noFill/>
          </a:ln>
          <a:effectLst>
            <a:softEdge rad="112500"/>
          </a:effectLst>
        </p:spPr>
      </p:pic>
    </p:spTree>
    <p:extLst>
      <p:ext uri="{BB962C8B-B14F-4D97-AF65-F5344CB8AC3E}">
        <p14:creationId xmlns:p14="http://schemas.microsoft.com/office/powerpoint/2010/main" val="2178000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F6EAA-C366-D94C-A8E5-BBE758BEE323}"/>
              </a:ext>
            </a:extLst>
          </p:cNvPr>
          <p:cNvSpPr>
            <a:spLocks noGrp="1"/>
          </p:cNvSpPr>
          <p:nvPr>
            <p:ph idx="1"/>
          </p:nvPr>
        </p:nvSpPr>
        <p:spPr>
          <a:xfrm>
            <a:off x="1675602" y="279268"/>
            <a:ext cx="7468398" cy="5869060"/>
          </a:xfrm>
        </p:spPr>
        <p:txBody>
          <a:bodyPr/>
          <a:lstStyle/>
          <a:p>
            <a:r>
              <a:rPr lang="en-US" sz="2800"/>
              <a:t>Sets </a:t>
            </a:r>
            <a:r>
              <a:rPr lang="en-US" sz="2800" i="1"/>
              <a:t>fire on the mountain</a:t>
            </a:r>
            <a:r>
              <a:rPr lang="en-US" sz="2800"/>
              <a:t> in the hope that it will burn away the traumas and terrors of the patriarchal world in which Raka and Nanda Kaul live, exorcise the demons of Raka’s past, and cleanse the world.</a:t>
            </a:r>
          </a:p>
          <a:p>
            <a:endParaRPr lang="en-US" sz="2800"/>
          </a:p>
          <a:p>
            <a:pPr marL="0" indent="0">
              <a:buNone/>
            </a:pPr>
            <a:r>
              <a:rPr lang="en-US" sz="2400" b="1" i="1"/>
              <a:t> “Look, Nani, I have set the forest on fire. Look, Nani – look – the forest is on fire.”(145)</a:t>
            </a:r>
          </a:p>
          <a:p>
            <a:endParaRPr lang="en-US" sz="2400"/>
          </a:p>
          <a:p>
            <a:r>
              <a:rPr lang="en-US" sz="2800"/>
              <a:t>The fire also was the externalisation of suppressed fire in Nanda.</a:t>
            </a:r>
          </a:p>
          <a:p>
            <a:pPr marL="0" indent="0">
              <a:buNone/>
            </a:pPr>
            <a:endParaRPr lang="en-US" sz="2800"/>
          </a:p>
        </p:txBody>
      </p:sp>
    </p:spTree>
    <p:extLst>
      <p:ext uri="{BB962C8B-B14F-4D97-AF65-F5344CB8AC3E}">
        <p14:creationId xmlns:p14="http://schemas.microsoft.com/office/powerpoint/2010/main" val="4181977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0D2326-F548-DC4B-BCA3-D3795CE90577}"/>
              </a:ext>
            </a:extLst>
          </p:cNvPr>
          <p:cNvSpPr>
            <a:spLocks noGrp="1"/>
          </p:cNvSpPr>
          <p:nvPr>
            <p:ph idx="1"/>
          </p:nvPr>
        </p:nvSpPr>
        <p:spPr>
          <a:xfrm>
            <a:off x="1622408" y="372356"/>
            <a:ext cx="7243212" cy="6117278"/>
          </a:xfrm>
        </p:spPr>
        <p:txBody>
          <a:bodyPr/>
          <a:lstStyle/>
          <a:p>
            <a:r>
              <a:rPr lang="en-US" sz="2800"/>
              <a:t>The fire that has been lying suppressed under the heavy responsibilities ascribed upon her.</a:t>
            </a:r>
          </a:p>
          <a:p>
            <a:endParaRPr lang="en-US" sz="2800"/>
          </a:p>
          <a:p>
            <a:r>
              <a:rPr lang="en-US" sz="2800"/>
              <a:t>Outcome of this suppressed fire for Nanda was that it ended up swallowing her as the anchor of her fantasy, which she was clinging to, was now fallen.</a:t>
            </a:r>
          </a:p>
        </p:txBody>
      </p:sp>
    </p:spTree>
    <p:extLst>
      <p:ext uri="{BB962C8B-B14F-4D97-AF65-F5344CB8AC3E}">
        <p14:creationId xmlns:p14="http://schemas.microsoft.com/office/powerpoint/2010/main" val="1278177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D306F86-9CF1-402F-9FEE-13AB26AACA27}"/>
              </a:ext>
            </a:extLst>
          </p:cNvPr>
          <p:cNvSpPr>
            <a:spLocks noGrp="1"/>
          </p:cNvSpPr>
          <p:nvPr>
            <p:ph type="title"/>
          </p:nvPr>
        </p:nvSpPr>
        <p:spPr>
          <a:xfrm>
            <a:off x="2091204" y="152374"/>
            <a:ext cx="6683375" cy="1281113"/>
          </a:xfrm>
        </p:spPr>
        <p:txBody>
          <a:bodyPr/>
          <a:lstStyle/>
          <a:p>
            <a:pPr eaLnBrk="1" hangingPunct="1"/>
            <a:r>
              <a:rPr lang="en-US" altLang="en-US" sz="3200" b="1" u="sng">
                <a:solidFill>
                  <a:schemeClr val="tx1"/>
                </a:solidFill>
              </a:rPr>
              <a:t>Works Cited</a:t>
            </a:r>
            <a:r>
              <a:rPr lang="en-US" altLang="en-US" sz="3200" b="1">
                <a:solidFill>
                  <a:schemeClr val="tx1"/>
                </a:solidFill>
              </a:rPr>
              <a:t> :-</a:t>
            </a:r>
          </a:p>
        </p:txBody>
      </p:sp>
      <p:sp>
        <p:nvSpPr>
          <p:cNvPr id="3" name="Content Placeholder 2">
            <a:extLst>
              <a:ext uri="{FF2B5EF4-FFF2-40B4-BE49-F238E27FC236}">
                <a16:creationId xmlns:a16="http://schemas.microsoft.com/office/drawing/2014/main" id="{45E26EC8-11F2-4B79-892B-29F4F6D80500}"/>
              </a:ext>
            </a:extLst>
          </p:cNvPr>
          <p:cNvSpPr>
            <a:spLocks noGrp="1"/>
          </p:cNvSpPr>
          <p:nvPr>
            <p:ph idx="1"/>
          </p:nvPr>
        </p:nvSpPr>
        <p:spPr>
          <a:xfrm>
            <a:off x="1798638" y="1539875"/>
            <a:ext cx="6686550" cy="3778250"/>
          </a:xfrm>
        </p:spPr>
        <p:txBody>
          <a:bodyPr>
            <a:normAutofit lnSpcReduction="10000"/>
          </a:bodyPr>
          <a:lstStyle/>
          <a:p>
            <a:pPr marL="0" indent="0" eaLnBrk="1" hangingPunct="1">
              <a:lnSpc>
                <a:spcPct val="80000"/>
              </a:lnSpc>
              <a:buFontTx/>
              <a:buNone/>
            </a:pPr>
            <a:r>
              <a:rPr lang="en-US" altLang="en-US" sz="3100" b="1"/>
              <a:t>Primary source-</a:t>
            </a:r>
          </a:p>
          <a:p>
            <a:pPr marL="0" indent="0" eaLnBrk="1" hangingPunct="1">
              <a:lnSpc>
                <a:spcPct val="80000"/>
              </a:lnSpc>
              <a:buFontTx/>
              <a:buAutoNum type="arabicPeriod"/>
            </a:pPr>
            <a:endParaRPr lang="en-US" altLang="en-US" sz="2400"/>
          </a:p>
          <a:p>
            <a:pPr marL="0" indent="0" eaLnBrk="1" hangingPunct="1">
              <a:lnSpc>
                <a:spcPct val="80000"/>
              </a:lnSpc>
              <a:buFontTx/>
              <a:buAutoNum type="arabicPeriod"/>
            </a:pPr>
            <a:r>
              <a:rPr lang="en-US" altLang="en-US" sz="2400"/>
              <a:t> Desai, Anita. </a:t>
            </a:r>
            <a:r>
              <a:rPr lang="en-US" altLang="en-US" sz="2400" i="1"/>
              <a:t>Fire on the Mountain.</a:t>
            </a:r>
            <a:r>
              <a:rPr lang="en-US" altLang="en-US" sz="2400"/>
              <a:t> London: Penguin Book, 1977.</a:t>
            </a:r>
          </a:p>
          <a:p>
            <a:pPr marL="0" indent="0" eaLnBrk="1" hangingPunct="1">
              <a:lnSpc>
                <a:spcPct val="80000"/>
              </a:lnSpc>
              <a:buFontTx/>
              <a:buNone/>
            </a:pPr>
            <a:endParaRPr lang="en-US" altLang="en-US" sz="2400"/>
          </a:p>
          <a:p>
            <a:pPr marL="0" indent="0" eaLnBrk="1" hangingPunct="1">
              <a:lnSpc>
                <a:spcPct val="80000"/>
              </a:lnSpc>
              <a:buFontTx/>
              <a:buNone/>
            </a:pPr>
            <a:r>
              <a:rPr lang="en-US" altLang="en-US" sz="2400" b="1"/>
              <a:t>Secondary Source-</a:t>
            </a:r>
          </a:p>
          <a:p>
            <a:pPr marL="0" indent="0" eaLnBrk="1" hangingPunct="1">
              <a:lnSpc>
                <a:spcPct val="80000"/>
              </a:lnSpc>
              <a:buFontTx/>
              <a:buNone/>
            </a:pPr>
            <a:endParaRPr lang="en-US" altLang="en-US" sz="2400"/>
          </a:p>
          <a:p>
            <a:pPr marL="0" indent="0" eaLnBrk="1" hangingPunct="1">
              <a:lnSpc>
                <a:spcPct val="80000"/>
              </a:lnSpc>
              <a:buFontTx/>
              <a:buAutoNum type="arabicPeriod"/>
            </a:pPr>
            <a:r>
              <a:rPr lang="en-US" altLang="en-US" sz="2400"/>
              <a:t> Dar, Ab. Majeed “</a:t>
            </a:r>
            <a:r>
              <a:rPr lang="en-US" altLang="en-US" sz="2400" i="1"/>
              <a:t>Isolation in Wilderness: A Protest against Social Norms in Anita Desai’s Fire on the Mountain”,</a:t>
            </a:r>
            <a:r>
              <a:rPr lang="en-US" altLang="en-US" sz="2400"/>
              <a:t> Islamic University, Awantipora Kashmir (J&amp;K), 2015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34B08-2053-4F41-B9DA-55E828F6C4A2}"/>
              </a:ext>
            </a:extLst>
          </p:cNvPr>
          <p:cNvSpPr>
            <a:spLocks noGrp="1"/>
          </p:cNvSpPr>
          <p:nvPr>
            <p:ph type="title"/>
          </p:nvPr>
        </p:nvSpPr>
        <p:spPr>
          <a:xfrm>
            <a:off x="2794000" y="1241425"/>
            <a:ext cx="6686550" cy="2725738"/>
          </a:xfrm>
        </p:spPr>
        <p:txBody>
          <a:bodyPr/>
          <a:lstStyle/>
          <a:p>
            <a:pPr eaLnBrk="1" hangingPunct="1">
              <a:defRPr/>
            </a:pPr>
            <a:r>
              <a:rPr lang="en-US" sz="6600" b="1">
                <a:solidFill>
                  <a:schemeClr val="accent1">
                    <a:lumMod val="75000"/>
                  </a:schemeClr>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DAD7F4C-4EBF-4D97-9A58-9044EB38AEFF}"/>
              </a:ext>
            </a:extLst>
          </p:cNvPr>
          <p:cNvSpPr txBox="1">
            <a:spLocks/>
          </p:cNvSpPr>
          <p:nvPr/>
        </p:nvSpPr>
        <p:spPr bwMode="auto">
          <a:xfrm rot="10800000" flipV="1">
            <a:off x="2132797" y="3297040"/>
            <a:ext cx="5572125" cy="2786063"/>
          </a:xfrm>
          <a:prstGeom prst="rect">
            <a:avLst/>
          </a:prstGeom>
          <a:noFill/>
          <a:ln w="9525">
            <a:noFill/>
            <a:miter lim="800000"/>
            <a:headEnd/>
            <a:tailEnd/>
          </a:ln>
          <a:effectLst/>
        </p:spPr>
        <p:txBody>
          <a:bodyPr anchor="ctr">
            <a:normAutofit fontScale="97500"/>
          </a:bodyPr>
          <a:lstStyle/>
          <a:p>
            <a:pPr algn="just">
              <a:defRPr/>
            </a:pPr>
            <a:r>
              <a:rPr lang="en-US" sz="2000" b="1" kern="0" dirty="0">
                <a:solidFill>
                  <a:schemeClr val="accent1">
                    <a:lumMod val="75000"/>
                  </a:schemeClr>
                </a:solidFill>
                <a:latin typeface="+mj-lt"/>
                <a:ea typeface="+mj-ea"/>
                <a:cs typeface="+mj-cs"/>
              </a:rPr>
              <a:t>Anita Desai </a:t>
            </a:r>
            <a:r>
              <a:rPr lang="en-US" sz="2000" kern="0" dirty="0">
                <a:latin typeface="+mj-lt"/>
                <a:ea typeface="+mj-ea"/>
                <a:cs typeface="+mj-cs"/>
              </a:rPr>
              <a:t>is the pioneer of the psychological novel in Indian English where in she portrays the conflicts of her protagonists to highlight their individuality and hunger for freedom. She is the prominent Indian author, writing in English who delineates feminist themes seriously, focusing on the conditions of women in India. </a:t>
            </a:r>
            <a:endParaRPr lang="en-US" sz="2000" b="1" kern="0" dirty="0">
              <a:solidFill>
                <a:schemeClr val="accent1">
                  <a:lumMod val="75000"/>
                </a:schemeClr>
              </a:solidFill>
              <a:latin typeface="+mj-lt"/>
              <a:ea typeface="+mj-ea"/>
              <a:cs typeface="+mj-cs"/>
            </a:endParaRPr>
          </a:p>
        </p:txBody>
      </p:sp>
      <p:pic>
        <p:nvPicPr>
          <p:cNvPr id="5123" name="Picture 8" descr="download.jpg">
            <a:extLst>
              <a:ext uri="{FF2B5EF4-FFF2-40B4-BE49-F238E27FC236}">
                <a16:creationId xmlns:a16="http://schemas.microsoft.com/office/drawing/2014/main" id="{1729EBB2-E518-44C9-AB36-DB1FC9FA6A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2408" y="357188"/>
            <a:ext cx="6592905"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734E9E1-2B66-4294-9B33-BEA924668061}"/>
              </a:ext>
            </a:extLst>
          </p:cNvPr>
          <p:cNvSpPr txBox="1"/>
          <p:nvPr/>
        </p:nvSpPr>
        <p:spPr>
          <a:xfrm>
            <a:off x="1998200" y="162144"/>
            <a:ext cx="6786563" cy="3477875"/>
          </a:xfrm>
          <a:prstGeom prst="rect">
            <a:avLst/>
          </a:prstGeom>
          <a:noFill/>
        </p:spPr>
        <p:txBody>
          <a:bodyPr>
            <a:spAutoFit/>
          </a:bodyPr>
          <a:lstStyle/>
          <a:p>
            <a:pPr algn="ctr">
              <a:defRPr/>
            </a:pPr>
            <a:r>
              <a:rPr lang="en-US" sz="2000" b="1" u="sng" dirty="0">
                <a:latin typeface="Arial" charset="0"/>
                <a:cs typeface="Arial" charset="0"/>
              </a:rPr>
              <a:t>About the Novel</a:t>
            </a:r>
            <a:r>
              <a:rPr lang="en-US" sz="2000" b="1" dirty="0">
                <a:latin typeface="Arial" charset="0"/>
                <a:cs typeface="Arial" charset="0"/>
              </a:rPr>
              <a:t> :-</a:t>
            </a:r>
          </a:p>
          <a:p>
            <a:pPr>
              <a:defRPr/>
            </a:pPr>
            <a:endParaRPr lang="en-US" sz="2000" b="1" i="1" dirty="0">
              <a:latin typeface="Arial" charset="0"/>
              <a:cs typeface="Arial" charset="0"/>
            </a:endParaRPr>
          </a:p>
          <a:p>
            <a:pPr marL="342900" indent="-342900">
              <a:buFont typeface="Arial" panose="020B0604020202020204" pitchFamily="34" charset="0"/>
              <a:buChar char="•"/>
              <a:defRPr/>
            </a:pPr>
            <a:r>
              <a:rPr lang="en-US" sz="2000" b="1" i="1" dirty="0">
                <a:solidFill>
                  <a:schemeClr val="accent1">
                    <a:lumMod val="75000"/>
                  </a:schemeClr>
                </a:solidFill>
                <a:latin typeface="Arial" charset="0"/>
                <a:cs typeface="Arial" charset="0"/>
              </a:rPr>
              <a:t>Fire on the mountain</a:t>
            </a:r>
            <a:r>
              <a:rPr lang="en-US" sz="2000" dirty="0">
                <a:latin typeface="Arial" charset="0"/>
                <a:cs typeface="Arial" charset="0"/>
              </a:rPr>
              <a:t> by Anita Desai was published in 1977.</a:t>
            </a:r>
          </a:p>
          <a:p>
            <a:pPr marL="457200" indent="-457200">
              <a:buFont typeface="Arial" panose="020B0604020202020204" pitchFamily="34" charset="0"/>
              <a:buChar char="•"/>
              <a:defRPr/>
            </a:pPr>
            <a:endParaRPr lang="en-US" sz="2000" b="1" u="sng" dirty="0">
              <a:latin typeface="Arial" charset="0"/>
              <a:cs typeface="Arial" charset="0"/>
            </a:endParaRPr>
          </a:p>
          <a:p>
            <a:pPr marL="342900" indent="-342900">
              <a:buFont typeface="Arial" panose="020B0604020202020204" pitchFamily="34" charset="0"/>
              <a:buChar char="•"/>
              <a:defRPr/>
            </a:pPr>
            <a:r>
              <a:rPr lang="en-US" sz="2000" dirty="0">
                <a:latin typeface="Arial" charset="0"/>
                <a:cs typeface="Arial" charset="0"/>
              </a:rPr>
              <a:t>Highly symbolic and poetic in nature.</a:t>
            </a:r>
          </a:p>
          <a:p>
            <a:pPr marL="457200" indent="-457200">
              <a:buFont typeface="Arial" panose="020B0604020202020204" pitchFamily="34" charset="0"/>
              <a:buChar char="•"/>
              <a:defRPr/>
            </a:pPr>
            <a:endParaRPr lang="en-US" sz="2000" dirty="0">
              <a:latin typeface="Arial" charset="0"/>
              <a:cs typeface="Arial" charset="0"/>
            </a:endParaRPr>
          </a:p>
          <a:p>
            <a:pPr marL="342900" indent="-342900">
              <a:buFont typeface="Arial" panose="020B0604020202020204" pitchFamily="34" charset="0"/>
              <a:buChar char="•"/>
              <a:defRPr/>
            </a:pPr>
            <a:r>
              <a:rPr lang="en-US" sz="2000" dirty="0">
                <a:latin typeface="Arial" charset="0"/>
                <a:cs typeface="Arial" charset="0"/>
              </a:rPr>
              <a:t>Anita Desai makes use of sounds in her novel in a  sense that one can actually hear the sounds of nature in one’s mind.</a:t>
            </a:r>
          </a:p>
          <a:p>
            <a:pPr marL="342900" indent="-342900">
              <a:buFont typeface="Arial" panose="020B0604020202020204" pitchFamily="34" charset="0"/>
              <a:buChar char="•"/>
              <a:defRPr/>
            </a:pPr>
            <a:endParaRPr lang="en-US" sz="2000" dirty="0">
              <a:latin typeface="Arial" charset="0"/>
              <a:cs typeface="Arial" charset="0"/>
            </a:endParaRPr>
          </a:p>
        </p:txBody>
      </p:sp>
      <p:sp>
        <p:nvSpPr>
          <p:cNvPr id="6147" name="TextBox 7">
            <a:extLst>
              <a:ext uri="{FF2B5EF4-FFF2-40B4-BE49-F238E27FC236}">
                <a16:creationId xmlns:a16="http://schemas.microsoft.com/office/drawing/2014/main" id="{CA5ED9DD-D2CB-43D1-9AC2-5081A684BF70}"/>
              </a:ext>
            </a:extLst>
          </p:cNvPr>
          <p:cNvSpPr txBox="1">
            <a:spLocks noChangeArrowheads="1"/>
          </p:cNvSpPr>
          <p:nvPr/>
        </p:nvSpPr>
        <p:spPr bwMode="auto">
          <a:xfrm>
            <a:off x="2105356" y="3888594"/>
            <a:ext cx="6572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u="sng"/>
              <a:t>Awards won by the novel</a:t>
            </a:r>
            <a:r>
              <a:rPr lang="en-US" altLang="en-US" sz="2000" b="1"/>
              <a:t> :-</a:t>
            </a:r>
          </a:p>
          <a:p>
            <a:pPr eaLnBrk="1" hangingPunct="1"/>
            <a:endParaRPr lang="en-US" altLang="en-US" sz="2000" b="1" u="sng"/>
          </a:p>
          <a:p>
            <a:pPr eaLnBrk="1" hangingPunct="1"/>
            <a:endParaRPr lang="en-US" altLang="en-US" sz="2000" b="1" u="sng"/>
          </a:p>
        </p:txBody>
      </p:sp>
      <p:sp>
        <p:nvSpPr>
          <p:cNvPr id="6148" name="TextBox 8">
            <a:extLst>
              <a:ext uri="{FF2B5EF4-FFF2-40B4-BE49-F238E27FC236}">
                <a16:creationId xmlns:a16="http://schemas.microsoft.com/office/drawing/2014/main" id="{17805CE5-4311-47E0-A60B-AC628897A646}"/>
              </a:ext>
            </a:extLst>
          </p:cNvPr>
          <p:cNvSpPr txBox="1">
            <a:spLocks noChangeArrowheads="1"/>
          </p:cNvSpPr>
          <p:nvPr/>
        </p:nvSpPr>
        <p:spPr bwMode="auto">
          <a:xfrm>
            <a:off x="2326228" y="4552757"/>
            <a:ext cx="6572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en-US" altLang="en-US" sz="2400"/>
              <a:t>Winifred Holtby Memorial Prize (1978)</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Sahitya Akademi Award (1978).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a:extLst>
              <a:ext uri="{FF2B5EF4-FFF2-40B4-BE49-F238E27FC236}">
                <a16:creationId xmlns:a16="http://schemas.microsoft.com/office/drawing/2014/main" id="{246CA5BF-4F6C-4FE1-94EB-8F1C0AFF7C41}"/>
              </a:ext>
            </a:extLst>
          </p:cNvPr>
          <p:cNvSpPr txBox="1">
            <a:spLocks noChangeArrowheads="1"/>
          </p:cNvSpPr>
          <p:nvPr/>
        </p:nvSpPr>
        <p:spPr bwMode="auto">
          <a:xfrm>
            <a:off x="2143125" y="214313"/>
            <a:ext cx="6286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u="sng"/>
              <a:t>Themes in the novel</a:t>
            </a:r>
            <a:r>
              <a:rPr lang="en-US" altLang="en-US" sz="3200" b="1"/>
              <a:t> :-</a:t>
            </a:r>
          </a:p>
        </p:txBody>
      </p:sp>
      <p:sp>
        <p:nvSpPr>
          <p:cNvPr id="7171" name="TextBox 2">
            <a:extLst>
              <a:ext uri="{FF2B5EF4-FFF2-40B4-BE49-F238E27FC236}">
                <a16:creationId xmlns:a16="http://schemas.microsoft.com/office/drawing/2014/main" id="{D1B1B7D7-0DD3-4270-8F8E-37B5D71349BD}"/>
              </a:ext>
            </a:extLst>
          </p:cNvPr>
          <p:cNvSpPr txBox="1">
            <a:spLocks noChangeArrowheads="1"/>
          </p:cNvSpPr>
          <p:nvPr/>
        </p:nvSpPr>
        <p:spPr bwMode="auto">
          <a:xfrm>
            <a:off x="2374144" y="1204034"/>
            <a:ext cx="657225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en-US" altLang="en-US" sz="2400"/>
              <a:t>Patriarchy</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Memory</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The nature and its destruction by humans</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Perils of motherhood</a:t>
            </a:r>
          </a:p>
          <a:p>
            <a:pPr marL="0" indent="0" eaLnBrk="1" hangingPunct="1"/>
            <a:endParaRPr lang="en-US" altLang="en-US" sz="2400"/>
          </a:p>
          <a:p>
            <a:pPr eaLnBrk="1" hangingPunct="1">
              <a:buFont typeface="Arial" panose="020B0604020202020204" pitchFamily="34" charset="0"/>
              <a:buChar char="•"/>
            </a:pPr>
            <a:r>
              <a:rPr lang="en-US" altLang="en-US" sz="2400"/>
              <a:t>Feminism</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Alienation</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Human connection </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Reality v/s Fantasy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a:extLst>
              <a:ext uri="{FF2B5EF4-FFF2-40B4-BE49-F238E27FC236}">
                <a16:creationId xmlns:a16="http://schemas.microsoft.com/office/drawing/2014/main" id="{8F0143FD-1DFD-411B-ABF6-BB16F03FADBF}"/>
              </a:ext>
            </a:extLst>
          </p:cNvPr>
          <p:cNvSpPr txBox="1">
            <a:spLocks noChangeArrowheads="1"/>
          </p:cNvSpPr>
          <p:nvPr/>
        </p:nvSpPr>
        <p:spPr bwMode="auto">
          <a:xfrm>
            <a:off x="1285875" y="98425"/>
            <a:ext cx="721518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u="sng"/>
              <a:t>Plot Summary</a:t>
            </a:r>
            <a:r>
              <a:rPr lang="en-US" altLang="en-US" sz="3200" b="1"/>
              <a:t> :-</a:t>
            </a:r>
          </a:p>
        </p:txBody>
      </p:sp>
      <p:sp>
        <p:nvSpPr>
          <p:cNvPr id="4" name="TextBox 3">
            <a:extLst>
              <a:ext uri="{FF2B5EF4-FFF2-40B4-BE49-F238E27FC236}">
                <a16:creationId xmlns:a16="http://schemas.microsoft.com/office/drawing/2014/main" id="{DF4F9790-D4E7-45CB-957D-BEE9CC67B834}"/>
              </a:ext>
            </a:extLst>
          </p:cNvPr>
          <p:cNvSpPr txBox="1"/>
          <p:nvPr/>
        </p:nvSpPr>
        <p:spPr>
          <a:xfrm>
            <a:off x="1643063" y="1019175"/>
            <a:ext cx="6858000" cy="523220"/>
          </a:xfrm>
          <a:prstGeom prst="rect">
            <a:avLst/>
          </a:prstGeom>
          <a:noFill/>
        </p:spPr>
        <p:txBody>
          <a:bodyPr>
            <a:spAutoFit/>
          </a:bodyPr>
          <a:lstStyle/>
          <a:p>
            <a:pPr marL="457200" indent="-457200">
              <a:buFont typeface="Arial" panose="020B0604020202020204" pitchFamily="34" charset="0"/>
              <a:buChar char="•"/>
              <a:defRPr/>
            </a:pPr>
            <a:r>
              <a:rPr lang="en-US" sz="2800" b="1" dirty="0">
                <a:solidFill>
                  <a:schemeClr val="accent1">
                    <a:lumMod val="75000"/>
                  </a:schemeClr>
                </a:solidFill>
                <a:latin typeface="Arial" charset="0"/>
                <a:cs typeface="Arial" charset="0"/>
              </a:rPr>
              <a:t>Protagonist –</a:t>
            </a:r>
            <a:r>
              <a:rPr lang="en-US" sz="2800" b="1" dirty="0">
                <a:latin typeface="Arial" charset="0"/>
                <a:cs typeface="Arial" charset="0"/>
              </a:rPr>
              <a:t> </a:t>
            </a:r>
            <a:r>
              <a:rPr lang="en-US" sz="2800" dirty="0">
                <a:latin typeface="Arial" charset="0"/>
                <a:cs typeface="Arial" charset="0"/>
              </a:rPr>
              <a:t>Nanda </a:t>
            </a:r>
            <a:r>
              <a:rPr lang="en-US" sz="2800" dirty="0" err="1">
                <a:latin typeface="Arial" charset="0"/>
                <a:cs typeface="Arial" charset="0"/>
              </a:rPr>
              <a:t>Kaul</a:t>
            </a:r>
            <a:endParaRPr lang="en-US" sz="2800" dirty="0">
              <a:latin typeface="Arial" charset="0"/>
              <a:cs typeface="Arial" charset="0"/>
            </a:endParaRPr>
          </a:p>
        </p:txBody>
      </p:sp>
      <p:sp>
        <p:nvSpPr>
          <p:cNvPr id="5" name="TextBox 4">
            <a:extLst>
              <a:ext uri="{FF2B5EF4-FFF2-40B4-BE49-F238E27FC236}">
                <a16:creationId xmlns:a16="http://schemas.microsoft.com/office/drawing/2014/main" id="{7B37A796-8EB6-4FCC-8968-AF8FF97A7922}"/>
              </a:ext>
            </a:extLst>
          </p:cNvPr>
          <p:cNvSpPr txBox="1"/>
          <p:nvPr/>
        </p:nvSpPr>
        <p:spPr>
          <a:xfrm>
            <a:off x="1643063" y="1877357"/>
            <a:ext cx="6786563" cy="3108543"/>
          </a:xfrm>
          <a:prstGeom prst="rect">
            <a:avLst/>
          </a:prstGeom>
          <a:noFill/>
        </p:spPr>
        <p:txBody>
          <a:bodyPr>
            <a:spAutoFit/>
          </a:bodyPr>
          <a:lstStyle/>
          <a:p>
            <a:pPr marL="285750" indent="-285750">
              <a:buFont typeface="Arial" panose="020B0604020202020204" pitchFamily="34" charset="0"/>
              <a:buChar char="•"/>
              <a:defRPr/>
            </a:pPr>
            <a:r>
              <a:rPr lang="en-US" sz="2800" b="1" dirty="0">
                <a:solidFill>
                  <a:schemeClr val="accent1">
                    <a:lumMod val="75000"/>
                  </a:schemeClr>
                </a:solidFill>
                <a:latin typeface="Arial" charset="0"/>
                <a:cs typeface="Arial" charset="0"/>
              </a:rPr>
              <a:t>  Setting – </a:t>
            </a:r>
            <a:r>
              <a:rPr lang="en-US" sz="2800" dirty="0" err="1">
                <a:latin typeface="Arial" charset="0"/>
                <a:cs typeface="Arial" charset="0"/>
              </a:rPr>
              <a:t>Carignano</a:t>
            </a:r>
            <a:r>
              <a:rPr lang="en-US" sz="2800" dirty="0">
                <a:latin typeface="Arial" charset="0"/>
                <a:cs typeface="Arial" charset="0"/>
              </a:rPr>
              <a:t>, in </a:t>
            </a:r>
            <a:r>
              <a:rPr lang="en-US" sz="2800" dirty="0" err="1">
                <a:latin typeface="Arial" charset="0"/>
                <a:cs typeface="Arial" charset="0"/>
              </a:rPr>
              <a:t>Kasauli</a:t>
            </a:r>
            <a:endParaRPr lang="en-US" sz="2800" b="1" dirty="0">
              <a:latin typeface="Arial" charset="0"/>
              <a:cs typeface="Arial" charset="0"/>
            </a:endParaRPr>
          </a:p>
          <a:p>
            <a:pPr>
              <a:defRPr/>
            </a:pPr>
            <a:endParaRPr lang="en-US" sz="2800" b="1" dirty="0">
              <a:latin typeface="Arial" charset="0"/>
              <a:cs typeface="Arial" charset="0"/>
            </a:endParaRPr>
          </a:p>
          <a:p>
            <a:pPr marL="285750" indent="-285750">
              <a:buFont typeface="Arial" panose="020B0604020202020204" pitchFamily="34" charset="0"/>
              <a:buChar char="•"/>
              <a:defRPr/>
            </a:pPr>
            <a:r>
              <a:rPr lang="en-US" sz="2800" dirty="0">
                <a:latin typeface="Arial" charset="0"/>
                <a:cs typeface="Arial" charset="0"/>
              </a:rPr>
              <a:t>  Novel is divided in 3 parts:</a:t>
            </a:r>
          </a:p>
          <a:p>
            <a:pPr>
              <a:defRPr/>
            </a:pPr>
            <a:r>
              <a:rPr lang="en-US" sz="2800" dirty="0">
                <a:latin typeface="Arial" charset="0"/>
                <a:cs typeface="Arial" charset="0"/>
              </a:rPr>
              <a:t>      - Nanda </a:t>
            </a:r>
            <a:r>
              <a:rPr lang="en-US" sz="2800" dirty="0" err="1">
                <a:latin typeface="Arial" charset="0"/>
                <a:cs typeface="Arial" charset="0"/>
              </a:rPr>
              <a:t>Kaul</a:t>
            </a:r>
            <a:r>
              <a:rPr lang="en-US" sz="2800" dirty="0">
                <a:latin typeface="Arial" charset="0"/>
                <a:cs typeface="Arial" charset="0"/>
              </a:rPr>
              <a:t> at </a:t>
            </a:r>
            <a:r>
              <a:rPr lang="en-US" sz="2800" dirty="0" err="1">
                <a:latin typeface="Arial" charset="0"/>
                <a:cs typeface="Arial" charset="0"/>
              </a:rPr>
              <a:t>Carignano</a:t>
            </a:r>
            <a:endParaRPr lang="en-US" sz="2800" dirty="0">
              <a:latin typeface="Arial" charset="0"/>
              <a:cs typeface="Arial" charset="0"/>
            </a:endParaRPr>
          </a:p>
          <a:p>
            <a:pPr>
              <a:defRPr/>
            </a:pPr>
            <a:r>
              <a:rPr lang="en-US" sz="2800" dirty="0">
                <a:latin typeface="Arial" charset="0"/>
                <a:cs typeface="Arial" charset="0"/>
              </a:rPr>
              <a:t>      - </a:t>
            </a:r>
            <a:r>
              <a:rPr lang="en-US" sz="2800" dirty="0" err="1">
                <a:latin typeface="Arial" charset="0"/>
                <a:cs typeface="Arial" charset="0"/>
              </a:rPr>
              <a:t>Raka</a:t>
            </a:r>
            <a:r>
              <a:rPr lang="en-US" sz="2800" dirty="0">
                <a:latin typeface="Arial" charset="0"/>
                <a:cs typeface="Arial" charset="0"/>
              </a:rPr>
              <a:t> comes to </a:t>
            </a:r>
            <a:r>
              <a:rPr lang="en-US" sz="2800" dirty="0" err="1">
                <a:latin typeface="Arial" charset="0"/>
                <a:cs typeface="Arial" charset="0"/>
              </a:rPr>
              <a:t>Carignano</a:t>
            </a:r>
            <a:endParaRPr lang="en-US" sz="2800" dirty="0">
              <a:latin typeface="Arial" charset="0"/>
              <a:cs typeface="Arial" charset="0"/>
            </a:endParaRPr>
          </a:p>
          <a:p>
            <a:pPr>
              <a:defRPr/>
            </a:pPr>
            <a:r>
              <a:rPr lang="en-US" sz="2800" dirty="0">
                <a:latin typeface="Arial" charset="0"/>
                <a:cs typeface="Arial" charset="0"/>
              </a:rPr>
              <a:t>      - </a:t>
            </a:r>
            <a:r>
              <a:rPr lang="en-US" sz="2800" dirty="0" err="1">
                <a:latin typeface="Arial" charset="0"/>
                <a:cs typeface="Arial" charset="0"/>
              </a:rPr>
              <a:t>Ila</a:t>
            </a:r>
            <a:r>
              <a:rPr lang="en-US" sz="2800" dirty="0">
                <a:latin typeface="Arial" charset="0"/>
                <a:cs typeface="Arial" charset="0"/>
              </a:rPr>
              <a:t> Das leaves </a:t>
            </a:r>
            <a:r>
              <a:rPr lang="en-US" sz="2800" dirty="0" err="1">
                <a:latin typeface="Arial" charset="0"/>
                <a:cs typeface="Arial" charset="0"/>
              </a:rPr>
              <a:t>Carignano</a:t>
            </a:r>
            <a:endParaRPr lang="en-US" sz="2800" dirty="0">
              <a:latin typeface="Arial" charset="0"/>
              <a:cs typeface="Arial" charset="0"/>
            </a:endParaRPr>
          </a:p>
          <a:p>
            <a:pPr>
              <a:defRPr/>
            </a:pPr>
            <a:r>
              <a:rPr lang="en-US" sz="2800" dirty="0">
                <a:latin typeface="Arial" charset="0"/>
                <a:cs typeface="Arial" charset="0"/>
              </a:rPr>
              <a:t>     but all are inter-related.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DE52EC-DB3C-4E20-9EF6-B57A085EBC4F}"/>
              </a:ext>
            </a:extLst>
          </p:cNvPr>
          <p:cNvSpPr txBox="1"/>
          <p:nvPr/>
        </p:nvSpPr>
        <p:spPr>
          <a:xfrm>
            <a:off x="1643063" y="214313"/>
            <a:ext cx="7266885" cy="2308225"/>
          </a:xfrm>
          <a:prstGeom prst="rect">
            <a:avLst/>
          </a:prstGeom>
          <a:noFill/>
        </p:spPr>
        <p:txBody>
          <a:bodyPr wrap="square">
            <a:spAutoFit/>
          </a:bodyPr>
          <a:lstStyle/>
          <a:p>
            <a:pPr marL="457200" indent="-457200">
              <a:buFont typeface="Arial" panose="020B0604020202020204" pitchFamily="34" charset="0"/>
              <a:buChar char="•"/>
              <a:defRPr/>
            </a:pPr>
            <a:r>
              <a:rPr lang="en-US" sz="2400" b="1" dirty="0">
                <a:solidFill>
                  <a:schemeClr val="accent1">
                    <a:lumMod val="75000"/>
                  </a:schemeClr>
                </a:solidFill>
                <a:latin typeface="Arial" charset="0"/>
                <a:cs typeface="Arial" charset="0"/>
              </a:rPr>
              <a:t>Relationships –</a:t>
            </a:r>
          </a:p>
          <a:p>
            <a:pPr marL="457200" indent="-457200">
              <a:buFont typeface="Arial" panose="020B0604020202020204" pitchFamily="34" charset="0"/>
              <a:buChar char="•"/>
              <a:defRPr/>
            </a:pPr>
            <a:endParaRPr lang="en-US" sz="2400" b="1" dirty="0">
              <a:latin typeface="Arial" charset="0"/>
              <a:cs typeface="Arial" charset="0"/>
            </a:endParaRPr>
          </a:p>
          <a:p>
            <a:pPr algn="just">
              <a:defRPr/>
            </a:pPr>
            <a:r>
              <a:rPr lang="en-US" sz="2400" dirty="0">
                <a:latin typeface="Arial" charset="0"/>
                <a:cs typeface="Arial" charset="0"/>
              </a:rPr>
              <a:t>    - Nanda </a:t>
            </a:r>
            <a:r>
              <a:rPr lang="en-US" sz="2400" dirty="0" err="1">
                <a:latin typeface="Arial" charset="0"/>
                <a:cs typeface="Arial" charset="0"/>
              </a:rPr>
              <a:t>Kaul</a:t>
            </a:r>
            <a:r>
              <a:rPr lang="en-US" sz="2400" dirty="0">
                <a:latin typeface="Arial" charset="0"/>
                <a:cs typeface="Arial" charset="0"/>
              </a:rPr>
              <a:t> – </a:t>
            </a:r>
            <a:r>
              <a:rPr lang="en-US" sz="2400" dirty="0" err="1">
                <a:latin typeface="Arial" charset="0"/>
                <a:cs typeface="Arial" charset="0"/>
              </a:rPr>
              <a:t>Raka</a:t>
            </a:r>
            <a:r>
              <a:rPr lang="en-US" sz="2400" dirty="0">
                <a:latin typeface="Arial" charset="0"/>
                <a:cs typeface="Arial" charset="0"/>
              </a:rPr>
              <a:t> </a:t>
            </a:r>
          </a:p>
          <a:p>
            <a:pPr algn="just">
              <a:defRPr/>
            </a:pPr>
            <a:r>
              <a:rPr lang="en-US" sz="2400" dirty="0">
                <a:latin typeface="Arial" charset="0"/>
                <a:cs typeface="Arial" charset="0"/>
              </a:rPr>
              <a:t>      (great grandmother – great granddaughter)</a:t>
            </a:r>
          </a:p>
          <a:p>
            <a:pPr algn="just">
              <a:defRPr/>
            </a:pPr>
            <a:r>
              <a:rPr lang="en-US" sz="2400" dirty="0">
                <a:latin typeface="Arial" charset="0"/>
                <a:cs typeface="Arial" charset="0"/>
              </a:rPr>
              <a:t>    - Nanda </a:t>
            </a:r>
            <a:r>
              <a:rPr lang="en-US" sz="2400" dirty="0" err="1">
                <a:latin typeface="Arial" charset="0"/>
                <a:cs typeface="Arial" charset="0"/>
              </a:rPr>
              <a:t>Kaul</a:t>
            </a:r>
            <a:r>
              <a:rPr lang="en-US" sz="2400" dirty="0">
                <a:latin typeface="Arial" charset="0"/>
                <a:cs typeface="Arial" charset="0"/>
              </a:rPr>
              <a:t> – </a:t>
            </a:r>
            <a:r>
              <a:rPr lang="en-US" sz="2400" dirty="0" err="1">
                <a:latin typeface="Arial" charset="0"/>
                <a:cs typeface="Arial" charset="0"/>
              </a:rPr>
              <a:t>Ila</a:t>
            </a:r>
            <a:r>
              <a:rPr lang="en-US" sz="2400" dirty="0">
                <a:latin typeface="Arial" charset="0"/>
                <a:cs typeface="Arial" charset="0"/>
              </a:rPr>
              <a:t> Das </a:t>
            </a:r>
          </a:p>
          <a:p>
            <a:pPr algn="just">
              <a:defRPr/>
            </a:pPr>
            <a:r>
              <a:rPr lang="en-US" sz="2400" dirty="0">
                <a:latin typeface="Arial" charset="0"/>
                <a:cs typeface="Arial" charset="0"/>
              </a:rPr>
              <a:t>      (childhood friends)</a:t>
            </a:r>
          </a:p>
        </p:txBody>
      </p:sp>
      <p:sp>
        <p:nvSpPr>
          <p:cNvPr id="9219" name="TextBox 2">
            <a:extLst>
              <a:ext uri="{FF2B5EF4-FFF2-40B4-BE49-F238E27FC236}">
                <a16:creationId xmlns:a16="http://schemas.microsoft.com/office/drawing/2014/main" id="{BF28C78A-759C-4A6D-A7E2-9BC1065507C7}"/>
              </a:ext>
            </a:extLst>
          </p:cNvPr>
          <p:cNvSpPr txBox="1">
            <a:spLocks noChangeArrowheads="1"/>
          </p:cNvSpPr>
          <p:nvPr/>
        </p:nvSpPr>
        <p:spPr bwMode="auto">
          <a:xfrm>
            <a:off x="1643063" y="2838232"/>
            <a:ext cx="709843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en-US" altLang="en-US" sz="2400"/>
              <a:t>Anita Desai presents the image of a suffering woman with her psyche and storm within.</a:t>
            </a:r>
          </a:p>
          <a:p>
            <a:pPr eaLnBrk="1" hangingPunct="1">
              <a:buFont typeface="Arial" panose="020B0604020202020204" pitchFamily="34" charset="0"/>
              <a:buChar char="•"/>
            </a:pPr>
            <a:endParaRPr lang="en-US" altLang="en-US" sz="2400"/>
          </a:p>
          <a:p>
            <a:pPr eaLnBrk="1" hangingPunct="1">
              <a:buFont typeface="Arial" panose="020B0604020202020204" pitchFamily="34" charset="0"/>
              <a:buChar char="•"/>
            </a:pPr>
            <a:r>
              <a:rPr lang="en-US" altLang="en-US" sz="2400"/>
              <a:t>Not only highlights the silent miseries, pain and agony of a woman but also makes the analysis of the situation thus simplifying it for the readers to reach to the root cause of the problem.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BB5209-91C3-4242-B9CD-8C35AB0C06D3}"/>
              </a:ext>
            </a:extLst>
          </p:cNvPr>
          <p:cNvSpPr txBox="1"/>
          <p:nvPr/>
        </p:nvSpPr>
        <p:spPr>
          <a:xfrm>
            <a:off x="1595811" y="489122"/>
            <a:ext cx="7615567" cy="4401205"/>
          </a:xfrm>
          <a:prstGeom prst="rect">
            <a:avLst/>
          </a:prstGeom>
          <a:noFill/>
        </p:spPr>
        <p:txBody>
          <a:bodyPr wrap="square">
            <a:spAutoFit/>
          </a:bodyPr>
          <a:lstStyle/>
          <a:p>
            <a:pPr marL="457200" indent="-457200">
              <a:buFont typeface="Arial" panose="020B0604020202020204" pitchFamily="34" charset="0"/>
              <a:buChar char="•"/>
              <a:defRPr/>
            </a:pPr>
            <a:r>
              <a:rPr lang="en-US" sz="2800" b="1">
                <a:solidFill>
                  <a:schemeClr val="accent1">
                    <a:lumMod val="75000"/>
                  </a:schemeClr>
                </a:solidFill>
                <a:latin typeface="Arial" charset="0"/>
                <a:cs typeface="Arial" charset="0"/>
              </a:rPr>
              <a:t>Nanda Kaul </a:t>
            </a:r>
          </a:p>
          <a:p>
            <a:pPr>
              <a:defRPr/>
            </a:pPr>
            <a:r>
              <a:rPr lang="en-US" sz="2800" b="1">
                <a:solidFill>
                  <a:schemeClr val="accent1">
                    <a:lumMod val="75000"/>
                  </a:schemeClr>
                </a:solidFill>
                <a:latin typeface="Arial" charset="0"/>
                <a:cs typeface="Arial" charset="0"/>
              </a:rPr>
              <a:t>    </a:t>
            </a:r>
            <a:r>
              <a:rPr lang="en-US" sz="2800">
                <a:latin typeface="Arial" charset="0"/>
                <a:cs typeface="Arial" charset="0"/>
              </a:rPr>
              <a:t>- No individuality hence identity crisis.</a:t>
            </a:r>
          </a:p>
          <a:p>
            <a:pPr>
              <a:defRPr/>
            </a:pPr>
            <a:r>
              <a:rPr lang="en-US" sz="2800" b="1">
                <a:latin typeface="Arial" charset="0"/>
                <a:cs typeface="Arial" charset="0"/>
              </a:rPr>
              <a:t>    </a:t>
            </a:r>
            <a:r>
              <a:rPr lang="en-US" sz="2800">
                <a:latin typeface="Arial" charset="0"/>
                <a:cs typeface="Arial" charset="0"/>
              </a:rPr>
              <a:t>- False portrayal of her life.
</a:t>
            </a:r>
          </a:p>
          <a:p>
            <a:pPr marL="457200" indent="-457200">
              <a:buFont typeface="Arial" panose="020B0604020202020204" pitchFamily="34" charset="0"/>
              <a:buChar char="•"/>
              <a:defRPr/>
            </a:pPr>
            <a:r>
              <a:rPr lang="en-US" sz="2800" b="1">
                <a:solidFill>
                  <a:schemeClr val="accent1">
                    <a:lumMod val="75000"/>
                  </a:schemeClr>
                </a:solidFill>
                <a:latin typeface="Arial" charset="0"/>
                <a:cs typeface="Arial" charset="0"/>
              </a:rPr>
              <a:t>Raka</a:t>
            </a:r>
            <a:endParaRPr lang="en-US" sz="2800">
              <a:solidFill>
                <a:schemeClr val="accent1">
                  <a:lumMod val="75000"/>
                </a:schemeClr>
              </a:solidFill>
              <a:latin typeface="Arial" charset="0"/>
              <a:cs typeface="Arial" charset="0"/>
            </a:endParaRPr>
          </a:p>
          <a:p>
            <a:pPr>
              <a:defRPr/>
            </a:pPr>
            <a:r>
              <a:rPr lang="en-US" sz="2800">
                <a:solidFill>
                  <a:schemeClr val="accent1">
                    <a:lumMod val="75000"/>
                  </a:schemeClr>
                </a:solidFill>
                <a:latin typeface="Arial" charset="0"/>
                <a:cs typeface="Arial" charset="0"/>
              </a:rPr>
              <a:t>.  </a:t>
            </a:r>
            <a:r>
              <a:rPr lang="en-US" sz="2800">
                <a:latin typeface="Arial" charset="0"/>
                <a:cs typeface="Arial" charset="0"/>
              </a:rPr>
              <a:t>- Free child</a:t>
            </a:r>
          </a:p>
          <a:p>
            <a:pPr>
              <a:defRPr/>
            </a:pPr>
            <a:r>
              <a:rPr lang="en-US" sz="2800">
                <a:latin typeface="Arial" charset="0"/>
                <a:cs typeface="Arial" charset="0"/>
              </a:rPr>
              <a:t>   - Reflects Nanda’s suppressed self.</a:t>
            </a:r>
          </a:p>
          <a:p>
            <a:pPr>
              <a:defRPr/>
            </a:pPr>
            <a:endParaRPr lang="en-US" sz="2800">
              <a:latin typeface="Arial" charset="0"/>
              <a:cs typeface="Arial" charset="0"/>
            </a:endParaRPr>
          </a:p>
          <a:p>
            <a:pPr marL="457200" indent="-457200">
              <a:buFont typeface="Arial" panose="020B0604020202020204" pitchFamily="34" charset="0"/>
              <a:buChar char="•"/>
              <a:defRPr/>
            </a:pPr>
            <a:r>
              <a:rPr lang="en-US" sz="2800" b="1">
                <a:solidFill>
                  <a:schemeClr val="accent1">
                    <a:lumMod val="75000"/>
                  </a:schemeClr>
                </a:solidFill>
                <a:latin typeface="Arial" charset="0"/>
                <a:cs typeface="Arial" charset="0"/>
              </a:rPr>
              <a:t>Ila Das </a:t>
            </a:r>
          </a:p>
          <a:p>
            <a:pPr>
              <a:defRPr/>
            </a:pPr>
            <a:r>
              <a:rPr lang="en-US" sz="2800" b="1">
                <a:solidFill>
                  <a:schemeClr val="accent1">
                    <a:lumMod val="75000"/>
                  </a:schemeClr>
                </a:solidFill>
                <a:latin typeface="Arial" charset="0"/>
                <a:cs typeface="Arial" charset="0"/>
              </a:rPr>
              <a:t>   </a:t>
            </a:r>
            <a:r>
              <a:rPr lang="en-US" sz="2800">
                <a:latin typeface="Arial" charset="0"/>
                <a:cs typeface="Arial" charset="0"/>
              </a:rPr>
              <a:t>- Social worker / activist / independent lady</a:t>
            </a:r>
            <a:endParaRPr lang="en-US" sz="2800" b="1">
              <a:solidFill>
                <a:schemeClr val="accent1">
                  <a:lumMod val="75000"/>
                </a:schemeClr>
              </a:solidFill>
              <a:latin typeface="Arial" charset="0"/>
              <a:cs typeface="Arial" charset="0"/>
            </a:endParaRPr>
          </a:p>
        </p:txBody>
      </p:sp>
    </p:spTree>
    <p:extLst>
      <p:ext uri="{BB962C8B-B14F-4D97-AF65-F5344CB8AC3E}">
        <p14:creationId xmlns:p14="http://schemas.microsoft.com/office/powerpoint/2010/main" val="205200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D8322E-7CEC-924A-8705-3D423E0235B3}"/>
              </a:ext>
            </a:extLst>
          </p:cNvPr>
          <p:cNvSpPr txBox="1"/>
          <p:nvPr/>
        </p:nvSpPr>
        <p:spPr>
          <a:xfrm>
            <a:off x="1517351" y="-27074"/>
            <a:ext cx="4570226" cy="584775"/>
          </a:xfrm>
          <a:prstGeom prst="rect">
            <a:avLst/>
          </a:prstGeom>
          <a:noFill/>
        </p:spPr>
        <p:txBody>
          <a:bodyPr wrap="square">
            <a:spAutoFit/>
          </a:bodyPr>
          <a:lstStyle/>
          <a:p>
            <a:pPr>
              <a:defRPr/>
            </a:pPr>
            <a:r>
              <a:rPr lang="en-US" sz="3200" b="1">
                <a:latin typeface="Arial" charset="0"/>
                <a:cs typeface="Arial" charset="0"/>
              </a:rPr>
              <a:t>What ignited the fire ?</a:t>
            </a:r>
          </a:p>
        </p:txBody>
      </p:sp>
      <p:sp>
        <p:nvSpPr>
          <p:cNvPr id="5" name="TextBox 4">
            <a:extLst>
              <a:ext uri="{FF2B5EF4-FFF2-40B4-BE49-F238E27FC236}">
                <a16:creationId xmlns:a16="http://schemas.microsoft.com/office/drawing/2014/main" id="{AD30F0E3-1832-1A4E-BF94-2BACBAF7DE4F}"/>
              </a:ext>
            </a:extLst>
          </p:cNvPr>
          <p:cNvSpPr txBox="1"/>
          <p:nvPr/>
        </p:nvSpPr>
        <p:spPr>
          <a:xfrm>
            <a:off x="1517351" y="1141436"/>
            <a:ext cx="5895636" cy="646331"/>
          </a:xfrm>
          <a:prstGeom prst="rect">
            <a:avLst/>
          </a:prstGeom>
          <a:noFill/>
        </p:spPr>
        <p:txBody>
          <a:bodyPr wrap="square">
            <a:spAutoFit/>
          </a:bodyPr>
          <a:lstStyle/>
          <a:p>
            <a:pPr>
              <a:defRPr/>
            </a:pPr>
            <a:r>
              <a:rPr lang="en-US" sz="1800" b="1" i="1">
                <a:latin typeface="Arial" charset="0"/>
                <a:cs typeface="Arial" charset="0"/>
              </a:rPr>
              <a:t>“Nanda Kaul was a recluse out of vengeance for a long life of duty and obligation”(48)</a:t>
            </a:r>
          </a:p>
        </p:txBody>
      </p:sp>
      <p:sp>
        <p:nvSpPr>
          <p:cNvPr id="9" name="TextBox 8">
            <a:extLst>
              <a:ext uri="{FF2B5EF4-FFF2-40B4-BE49-F238E27FC236}">
                <a16:creationId xmlns:a16="http://schemas.microsoft.com/office/drawing/2014/main" id="{9CD55014-B226-BF4E-8645-04F4AA685B4E}"/>
              </a:ext>
            </a:extLst>
          </p:cNvPr>
          <p:cNvSpPr txBox="1"/>
          <p:nvPr/>
        </p:nvSpPr>
        <p:spPr>
          <a:xfrm>
            <a:off x="1517351" y="1422851"/>
            <a:ext cx="7754757" cy="5570756"/>
          </a:xfrm>
          <a:prstGeom prst="rect">
            <a:avLst/>
          </a:prstGeom>
          <a:noFill/>
        </p:spPr>
        <p:txBody>
          <a:bodyPr wrap="square">
            <a:spAutoFit/>
          </a:bodyPr>
          <a:lstStyle/>
          <a:p>
            <a:endParaRPr lang="en-US" sz="2000"/>
          </a:p>
          <a:p>
            <a:pPr marL="457200" indent="-457200">
              <a:buFont typeface="Arial" panose="020B0604020202020204" pitchFamily="34" charset="0"/>
              <a:buChar char="•"/>
            </a:pPr>
            <a:r>
              <a:rPr lang="en-US" sz="2400"/>
              <a:t>The social status she received, being the wife of a dignitary, never helped her to enjoy life as all she experienced was loneliness and neglection. </a:t>
            </a:r>
          </a:p>
          <a:p>
            <a:pPr marL="457200" indent="-457200">
              <a:buFont typeface="Arial" panose="020B0604020202020204" pitchFamily="34" charset="0"/>
              <a:buChar char="•"/>
            </a:pPr>
            <a:endParaRPr lang="en-US" sz="2400"/>
          </a:p>
          <a:p>
            <a:pPr marL="342900" indent="-342900">
              <a:buFont typeface="Arial" panose="020B0604020202020204" pitchFamily="34" charset="0"/>
              <a:buChar char="•"/>
            </a:pPr>
            <a:r>
              <a:rPr lang="en-US" sz="2400"/>
              <a:t>Husband had an illicit relationship with another woman, Miss David.</a:t>
            </a:r>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a:t>Used as a mere object or a decorative item needed for the efficient running of</a:t>
            </a:r>
            <a:r>
              <a:rPr lang="en-US" sz="2400" b="1"/>
              <a:t> ‘his’ </a:t>
            </a:r>
            <a:r>
              <a:rPr lang="en-US" sz="2400"/>
              <a:t>house. </a:t>
            </a:r>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r>
              <a:rPr lang="en-US" sz="2400"/>
              <a:t>Nanda, though burning from inside, suppressed her frustration and anger by leading a mechanical life devoid of emotions.</a:t>
            </a:r>
          </a:p>
          <a:p>
            <a:pPr marL="457200" indent="-457200">
              <a:buFont typeface="Arial" panose="020B0604020202020204" pitchFamily="34" charset="0"/>
              <a:buChar char="•"/>
            </a:pPr>
            <a:endParaRPr lang="en-US" sz="2400"/>
          </a:p>
        </p:txBody>
      </p:sp>
      <p:sp>
        <p:nvSpPr>
          <p:cNvPr id="11" name="TextBox 10">
            <a:extLst>
              <a:ext uri="{FF2B5EF4-FFF2-40B4-BE49-F238E27FC236}">
                <a16:creationId xmlns:a16="http://schemas.microsoft.com/office/drawing/2014/main" id="{AC05B19C-9681-2A4B-BF16-5897A90783CB}"/>
              </a:ext>
            </a:extLst>
          </p:cNvPr>
          <p:cNvSpPr txBox="1"/>
          <p:nvPr/>
        </p:nvSpPr>
        <p:spPr>
          <a:xfrm>
            <a:off x="1517351" y="557701"/>
            <a:ext cx="4645584" cy="523220"/>
          </a:xfrm>
          <a:prstGeom prst="rect">
            <a:avLst/>
          </a:prstGeom>
          <a:noFill/>
        </p:spPr>
        <p:txBody>
          <a:bodyPr wrap="square">
            <a:spAutoFit/>
          </a:bodyPr>
          <a:lstStyle/>
          <a:p>
            <a:r>
              <a:rPr lang="en-US" sz="2800" b="1">
                <a:solidFill>
                  <a:schemeClr val="accent1">
                    <a:lumMod val="75000"/>
                  </a:schemeClr>
                </a:solidFill>
              </a:rPr>
              <a:t>Alienation of Nanda Kaul</a:t>
            </a:r>
            <a:r>
              <a:rPr lang="en-US" sz="2800"/>
              <a:t> </a:t>
            </a:r>
            <a:r>
              <a:rPr lang="en-US" sz="2800">
                <a:solidFill>
                  <a:schemeClr val="accent1">
                    <a:lumMod val="75000"/>
                  </a:schemeClr>
                </a:solidFill>
              </a:rPr>
              <a:t>-</a:t>
            </a:r>
            <a:endParaRPr lang="en-US" sz="2800" b="1" u="sng"/>
          </a:p>
        </p:txBody>
      </p:sp>
    </p:spTree>
    <p:extLst>
      <p:ext uri="{BB962C8B-B14F-4D97-AF65-F5344CB8AC3E}">
        <p14:creationId xmlns:p14="http://schemas.microsoft.com/office/powerpoint/2010/main" val="3749069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AB5D75-9F12-0C45-8056-DC89935BEAEA}"/>
              </a:ext>
            </a:extLst>
          </p:cNvPr>
          <p:cNvSpPr txBox="1"/>
          <p:nvPr/>
        </p:nvSpPr>
        <p:spPr>
          <a:xfrm>
            <a:off x="1241187" y="420132"/>
            <a:ext cx="7814157" cy="5755422"/>
          </a:xfrm>
          <a:prstGeom prst="rect">
            <a:avLst/>
          </a:prstGeom>
          <a:noFill/>
        </p:spPr>
        <p:txBody>
          <a:bodyPr wrap="square">
            <a:spAutoFit/>
          </a:bodyPr>
          <a:lstStyle/>
          <a:p>
            <a:pPr marL="342900" indent="-342900">
              <a:buFont typeface="Arial" panose="020B0604020202020204" pitchFamily="34" charset="0"/>
              <a:buChar char="•"/>
            </a:pPr>
            <a:r>
              <a:rPr lang="en-US" sz="2400" dirty="0">
                <a:latin typeface="Arial" charset="0"/>
                <a:cs typeface="Arial" charset="0"/>
              </a:rPr>
              <a:t>Throughout the novel, Nanda mentions the house she lived in ealier as ‘</a:t>
            </a:r>
            <a:r>
              <a:rPr lang="en-US" sz="2400" b="1" dirty="0">
                <a:latin typeface="Arial" charset="0"/>
                <a:cs typeface="Arial" charset="0"/>
              </a:rPr>
              <a:t>Vice Chancellor’s house’</a:t>
            </a:r>
            <a:r>
              <a:rPr lang="en-US" sz="2400" dirty="0">
                <a:latin typeface="Arial" charset="0"/>
                <a:cs typeface="Arial" charset="0"/>
              </a:rPr>
              <a:t> / implies that Nanda had never felt any belongingness to that house.</a:t>
            </a:r>
          </a:p>
          <a:p>
            <a:pPr marL="342900" indent="-342900">
              <a:buFont typeface="Arial" panose="020B0604020202020204" pitchFamily="34" charset="0"/>
              <a:buChar char="•"/>
            </a:pPr>
            <a:endParaRPr lang="en-US" sz="2400" dirty="0">
              <a:latin typeface="Arial" charset="0"/>
              <a:cs typeface="Arial" charset="0"/>
            </a:endParaRPr>
          </a:p>
          <a:p>
            <a:pPr marL="342900" indent="-342900">
              <a:buFont typeface="Arial" panose="020B0604020202020204" pitchFamily="34" charset="0"/>
              <a:buChar char="•"/>
            </a:pPr>
            <a:r>
              <a:rPr lang="en-US" sz="2400" dirty="0">
                <a:latin typeface="Arial" charset="0"/>
                <a:cs typeface="Arial" charset="0"/>
              </a:rPr>
              <a:t>Moved to Kasauli / wanted to be alone and forgotten.</a:t>
            </a:r>
          </a:p>
          <a:p>
            <a:pPr marL="342900" indent="-342900">
              <a:buFont typeface="Arial" panose="020B0604020202020204" pitchFamily="34" charset="0"/>
              <a:buChar char="•"/>
            </a:pPr>
            <a:endParaRPr lang="en-US" sz="2400" dirty="0">
              <a:latin typeface="Arial" charset="0"/>
              <a:cs typeface="Arial" charset="0"/>
            </a:endParaRPr>
          </a:p>
          <a:p>
            <a:r>
              <a:rPr lang="en-US" sz="2000" b="1" i="1" dirty="0">
                <a:latin typeface="Arial" charset="0"/>
                <a:cs typeface="Arial" charset="0"/>
              </a:rPr>
              <a:t>“be a charred tree trunk in the forest.”(41)</a:t>
            </a:r>
          </a:p>
          <a:p>
            <a:endParaRPr lang="en-US" sz="2400" dirty="0">
              <a:latin typeface="Arial" charset="0"/>
              <a:cs typeface="Arial" charset="0"/>
            </a:endParaRPr>
          </a:p>
          <a:p>
            <a:pPr marL="342900" indent="-342900">
              <a:buFont typeface="Arial" panose="020B0604020202020204" pitchFamily="34" charset="0"/>
              <a:buChar char="•"/>
            </a:pPr>
            <a:r>
              <a:rPr lang="en-US" sz="2400" dirty="0">
                <a:latin typeface="Arial" charset="0"/>
                <a:cs typeface="Arial" charset="0"/>
              </a:rPr>
              <a:t>Nanda Kaul’s retreat to the mountains of Kasauli is not</a:t>
            </a:r>
            <a:r>
              <a:rPr lang="en-US" sz="2400" b="1" dirty="0">
                <a:latin typeface="Arial" charset="0"/>
                <a:cs typeface="Arial" charset="0"/>
              </a:rPr>
              <a:t> ‘withdrawal’ </a:t>
            </a:r>
            <a:r>
              <a:rPr lang="en-US" sz="2400" dirty="0">
                <a:latin typeface="Arial" charset="0"/>
                <a:cs typeface="Arial" charset="0"/>
              </a:rPr>
              <a:t>but can be termed as </a:t>
            </a:r>
            <a:r>
              <a:rPr lang="en-US" sz="2400" b="1" dirty="0">
                <a:latin typeface="Arial" charset="0"/>
                <a:cs typeface="Arial" charset="0"/>
              </a:rPr>
              <a:t>‘forced’</a:t>
            </a:r>
            <a:r>
              <a:rPr lang="en-US" sz="2400" dirty="0">
                <a:latin typeface="Arial" charset="0"/>
                <a:cs typeface="Arial" charset="0"/>
              </a:rPr>
              <a:t> seclusion. </a:t>
            </a:r>
          </a:p>
          <a:p>
            <a:endParaRPr lang="en-US" sz="2400" b="1" i="1" dirty="0">
              <a:latin typeface="Arial" charset="0"/>
              <a:cs typeface="Arial" charset="0"/>
            </a:endParaRPr>
          </a:p>
          <a:p>
            <a:r>
              <a:rPr lang="en-US" sz="2000" b="1" i="1" dirty="0">
                <a:latin typeface="Arial" charset="0"/>
                <a:cs typeface="Arial" charset="0"/>
              </a:rPr>
              <a:t>“She did not live here alone by choice-she lived here alone because that was what she was forced to do, reduced to doing.”(145)</a:t>
            </a:r>
            <a:endParaRPr lang="en-US" sz="2000" b="1" i="1" dirty="0"/>
          </a:p>
        </p:txBody>
      </p:sp>
    </p:spTree>
    <p:extLst>
      <p:ext uri="{BB962C8B-B14F-4D97-AF65-F5344CB8AC3E}">
        <p14:creationId xmlns:p14="http://schemas.microsoft.com/office/powerpoint/2010/main" val="1352382835"/>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6980</TotalTime>
  <Words>1027</Words>
  <Application>Microsoft Office PowerPoint</Application>
  <PresentationFormat>On-screen Show (4:3)</PresentationFormat>
  <Paragraphs>123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Amasis MT Pro Medium</vt:lpstr>
      <vt:lpstr>Arial</vt:lpstr>
      <vt:lpstr>Arial Rounded MT Bold</vt:lpstr>
      <vt:lpstr>Lucida Handwriting</vt:lpstr>
      <vt:lpstr>Diseño predeterminado</vt:lpstr>
      <vt:lpstr> Fire on the Mountain                                 -Anita Desai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Title Analysis :-</vt:lpstr>
      <vt:lpstr>PowerPoint Presentation</vt:lpstr>
      <vt:lpstr>PowerPoint Presentation</vt:lpstr>
      <vt:lpstr>Works Cited :-</vt:lpstr>
      <vt:lpstr>Thank You.</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Apoorv Malik</cp:lastModifiedBy>
  <cp:revision>652</cp:revision>
  <dcterms:created xsi:type="dcterms:W3CDTF">2010-05-23T14:28:12Z</dcterms:created>
  <dcterms:modified xsi:type="dcterms:W3CDTF">2021-05-20T12:57:22Z</dcterms:modified>
</cp:coreProperties>
</file>