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63" r:id="rId4"/>
    <p:sldId id="262" r:id="rId5"/>
    <p:sldId id="270" r:id="rId6"/>
    <p:sldId id="271" r:id="rId7"/>
    <p:sldId id="272" r:id="rId8"/>
    <p:sldId id="277" r:id="rId9"/>
    <p:sldId id="276" r:id="rId10"/>
    <p:sldId id="280" r:id="rId11"/>
    <p:sldId id="278" r:id="rId12"/>
    <p:sldId id="273" r:id="rId13"/>
    <p:sldId id="275" r:id="rId14"/>
    <p:sldId id="279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576" autoAdjust="0"/>
  </p:normalViewPr>
  <p:slideViewPr>
    <p:cSldViewPr>
      <p:cViewPr varScale="1">
        <p:scale>
          <a:sx n="82" d="100"/>
          <a:sy n="82" d="100"/>
        </p:scale>
        <p:origin x="1493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7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BF28F-0972-4F13-8D1D-B17BFCA198F2}" type="datetimeFigureOut">
              <a:rPr lang="en-US" smtClean="0"/>
              <a:pPr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AF625-8BDC-4761-928D-A075C8530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697F2-D055-4294-ABB5-44014BF7C39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3287F-62DD-4EC9-B197-6691FE5295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3287F-62DD-4EC9-B197-6691FE52954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slow">
    <p:pull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2438400"/>
            <a:ext cx="8534400" cy="1077218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bliqueTopLeft"/>
            <a:lightRig rig="glow" dir="t">
              <a:rot lat="0" lon="0" rev="4800000"/>
            </a:lightRig>
          </a:scene3d>
          <a:sp3d prstMaterial="matte">
            <a:bevelT w="127000" h="63500" prst="relaxedInse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Relationship between</a:t>
            </a:r>
          </a:p>
          <a:p>
            <a:pPr algn="ctr"/>
            <a:r>
              <a:rPr lang="en-US" sz="3200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Raka and Nanda Kaul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457200"/>
            <a:ext cx="8534400" cy="1815882"/>
          </a:xfrm>
          <a:prstGeom prst="rect">
            <a:avLst/>
          </a:prstGeom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bliqueTopLeft"/>
            <a:lightRig rig="glow" dir="t">
              <a:rot lat="0" lon="0" rev="4800000"/>
            </a:lightRig>
          </a:scene3d>
          <a:sp3d prstMaterial="matte">
            <a:bevelT w="127000" h="63500" prst="relaxedInse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buNone/>
            </a:pPr>
            <a:r>
              <a:rPr lang="en-US" sz="56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Indian Writing in English</a:t>
            </a:r>
          </a:p>
          <a:p>
            <a:pPr algn="ctr">
              <a:buNone/>
            </a:pPr>
            <a:r>
              <a:rPr lang="en-US" sz="32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(MAE/1/CC/05)</a:t>
            </a:r>
            <a:r>
              <a:rPr lang="en-US" sz="56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3886200"/>
            <a:ext cx="8534400" cy="2667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Submitted by – Vipul Vaghela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                              Department of English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                             M.A. English Semester – I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University College of Social Sciences and Humanities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Mohan Lal Sukhadia University, Udaipur</a:t>
            </a:r>
          </a:p>
          <a:p>
            <a:pPr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400" b="1" i="1" dirty="0">
                <a:solidFill>
                  <a:schemeClr val="tx2"/>
                </a:solidFill>
                <a:latin typeface="Cambria" pitchFamily="18" charset="0"/>
              </a:rPr>
              <a:t>Submitted to – Prof. Seema Malik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Arial" pitchFamily="34" charset="0"/>
              <a:buChar char="•"/>
            </a:pPr>
            <a:r>
              <a:rPr lang="en-US" sz="2400" dirty="0"/>
              <a:t>Nanda Kaul doesn’t know where Raka is going and she makes it clear that Raka is not a part of her life  </a:t>
            </a:r>
          </a:p>
          <a:p>
            <a:pPr marL="514350" indent="-514350" algn="just">
              <a:buNone/>
            </a:pPr>
            <a:r>
              <a:rPr lang="en-US" sz="2400" b="1" dirty="0"/>
              <a:t>            “Raka was a perceptive child was clear to Raka – that she was not part of Nanda Kaul’s life”</a:t>
            </a:r>
            <a:r>
              <a:rPr lang="en-US" sz="2400" i="1" dirty="0"/>
              <a:t>(51)</a:t>
            </a:r>
            <a:r>
              <a:rPr lang="en-US" sz="2400" b="1" i="1" dirty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dirty="0"/>
              <a:t>She is not a normal child and shuns all tenderness viciously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dirty="0"/>
              <a:t>She as a child loves privacy and seclusion and does not care for Nanda Kaul                                                                    </a:t>
            </a:r>
            <a:r>
              <a:rPr lang="en-US" sz="2200" b="1" dirty="0"/>
              <a:t>“She ignored her so calmly, so totally that it made Nanda Kaul breathless.” </a:t>
            </a:r>
            <a:r>
              <a:rPr lang="en-US" sz="2200" i="1" dirty="0"/>
              <a:t>(52)</a:t>
            </a:r>
            <a:endParaRPr lang="en-US" sz="2200" dirty="0"/>
          </a:p>
          <a:p>
            <a:pPr algn="just">
              <a:buFont typeface="Arial" pitchFamily="34" charset="0"/>
              <a:buChar char="•"/>
            </a:pPr>
            <a:r>
              <a:rPr lang="en-US" sz="2200" dirty="0"/>
              <a:t>For very first time Nanda and Raka together go for a walk down the hillside and  Raka feels like a chained dog             </a:t>
            </a:r>
          </a:p>
          <a:p>
            <a:pPr algn="just">
              <a:buNone/>
            </a:pPr>
            <a:r>
              <a:rPr lang="en-US" sz="2200" b="1" dirty="0"/>
              <a:t>                  “I think I’ll come with you today” </a:t>
            </a:r>
            <a:r>
              <a:rPr lang="en-US" sz="2200" i="1" dirty="0"/>
              <a:t>(60)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dirty="0"/>
              <a:t>Both were laughing on langurs         </a:t>
            </a:r>
          </a:p>
          <a:p>
            <a:pPr algn="just">
              <a:buNone/>
            </a:pPr>
            <a:r>
              <a:rPr lang="en-US" sz="2200" dirty="0"/>
              <a:t>                 </a:t>
            </a:r>
            <a:r>
              <a:rPr lang="en-US" sz="2200" b="1" dirty="0"/>
              <a:t>“Raka and Nanda Kaul went downhill, laughing, at a quicker pace – refreshed.”</a:t>
            </a:r>
            <a:r>
              <a:rPr lang="en-US" sz="2200" dirty="0"/>
              <a:t> </a:t>
            </a:r>
            <a:r>
              <a:rPr lang="en-US" sz="2200" i="1" dirty="0"/>
              <a:t>(65)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200" dirty="0"/>
              <a:t>Nanda sees how Raka always talks to Ram Lal and he always entertains Raka by his stories   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200" dirty="0"/>
              <a:t>        </a:t>
            </a:r>
            <a:r>
              <a:rPr lang="en-US" sz="2200" b="1" dirty="0"/>
              <a:t>“Ram Lal could arouse Raka’s interest and hold it as Nanda Kaul could not.”</a:t>
            </a:r>
            <a:r>
              <a:rPr lang="en-US" sz="2200" dirty="0"/>
              <a:t> </a:t>
            </a:r>
            <a:r>
              <a:rPr lang="en-US" sz="2200" i="1" dirty="0"/>
              <a:t>(84)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en-US" sz="2200" b="1" dirty="0"/>
          </a:p>
        </p:txBody>
      </p:sp>
    </p:spTree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534400" cy="6172200"/>
          </a:xfrm>
        </p:spPr>
        <p:txBody>
          <a:bodyPr>
            <a:noAutofit/>
          </a:bodyPr>
          <a:lstStyle/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/>
              <a:t>Raka does not  remember Nanda when Ram Lal is with her. She did not call Nanda to come and see the animal     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000" dirty="0"/>
              <a:t>           </a:t>
            </a:r>
            <a:r>
              <a:rPr lang="en-US" sz="2000" b="1" dirty="0"/>
              <a:t>“She had not even called to her Nani to come and see the langurs.”</a:t>
            </a:r>
            <a:r>
              <a:rPr lang="en-US" sz="2000" dirty="0"/>
              <a:t>  </a:t>
            </a:r>
            <a:r>
              <a:rPr lang="en-US" sz="2000" i="1" dirty="0"/>
              <a:t>(87)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/>
              <a:t>Nanda tries to entertain Raka by telling the story of her great–great-grandfather             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000" dirty="0"/>
              <a:t>      </a:t>
            </a:r>
            <a:r>
              <a:rPr lang="en-US" sz="2000" b="1" dirty="0"/>
              <a:t>“It comes all the way from Tibet, you know. My father brought it.” </a:t>
            </a:r>
            <a:r>
              <a:rPr lang="en-US" sz="2000" dirty="0"/>
              <a:t> </a:t>
            </a:r>
            <a:r>
              <a:rPr lang="en-US" sz="2000" i="1" dirty="0"/>
              <a:t>(90)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/>
              <a:t>Nanda also tells about Tara  so that she can trust her easily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000" dirty="0"/>
              <a:t>         </a:t>
            </a:r>
            <a:r>
              <a:rPr lang="en-US" sz="2000" b="1" dirty="0"/>
              <a:t>“Rainy days are lily days! Rainy days are lily days”</a:t>
            </a:r>
            <a:r>
              <a:rPr lang="en-US" sz="2000" dirty="0"/>
              <a:t>  </a:t>
            </a:r>
            <a:r>
              <a:rPr lang="en-US" sz="2000" b="1" dirty="0"/>
              <a:t> </a:t>
            </a:r>
            <a:r>
              <a:rPr lang="en-US" sz="2000" i="1" dirty="0"/>
              <a:t>(96)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/>
              <a:t>Raka is not interested in Nanda’s story and does not know why she is doing this. Thus the two pull apart once again    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000" dirty="0"/>
              <a:t>              </a:t>
            </a:r>
            <a:r>
              <a:rPr lang="en-US" sz="2000" b="1" dirty="0"/>
              <a:t>“She could not understand this new talkativeness of her great-grandmother’s who had preferred, till lately, not to talk to her at all, nor had wanted to be talked to. Now she was unable to stop.” </a:t>
            </a:r>
            <a:r>
              <a:rPr lang="en-US" sz="2000" i="1" dirty="0"/>
              <a:t> (106)</a:t>
            </a:r>
            <a:r>
              <a:rPr lang="en-US" sz="2000" b="1" dirty="0"/>
              <a:t> </a:t>
            </a:r>
            <a:r>
              <a:rPr lang="en-US" sz="2000" dirty="0"/>
              <a:t>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000" dirty="0"/>
              <a:t>Nanda is worried about Raka because she is not back for tea.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000" dirty="0"/>
              <a:t>         </a:t>
            </a:r>
            <a:r>
              <a:rPr lang="en-US" sz="2000" b="1" dirty="0"/>
              <a:t>“she had seen the room</a:t>
            </a:r>
            <a:r>
              <a:rPr lang="en-US" sz="2000" dirty="0"/>
              <a:t> </a:t>
            </a:r>
            <a:r>
              <a:rPr lang="en-US" sz="2000" b="1" dirty="0"/>
              <a:t>empty, the bed flat and untouched“</a:t>
            </a:r>
            <a:r>
              <a:rPr lang="en-US" sz="2000" i="1" dirty="0"/>
              <a:t>(110)</a:t>
            </a:r>
            <a:r>
              <a:rPr lang="en-US" sz="2000" dirty="0"/>
              <a:t>       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en-US" sz="2000" i="1" dirty="0"/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en-US" sz="2000" dirty="0"/>
          </a:p>
          <a:p>
            <a:pPr algn="just">
              <a:buFont typeface="Arial" pitchFamily="34" charset="0"/>
              <a:buChar char="•"/>
            </a:pPr>
            <a:endParaRPr lang="en-US" sz="2000" dirty="0"/>
          </a:p>
        </p:txBody>
      </p:sp>
    </p:spTree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1600199"/>
          <a:ext cx="8686800" cy="500942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Nanda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Kaul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Raka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7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She was a recluse out of vengeance for a long-life of duty and obligation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Raka isn’t a born recluse but a victim of a broken home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777"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Nanda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is a victim of emotional deprivation (by husband and children)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Raka is also a victim of emotional deprivation (by</a:t>
                      </a:r>
                      <a:r>
                        <a:rPr kumimoji="0" lang="en-US" sz="1800" b="1" i="0" kern="120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parent</a:t>
                      </a:r>
                      <a:r>
                        <a:rPr kumimoji="0" lang="en-US" sz="1800" b="1" i="0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777"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Nanda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Kaul is isolated from Raka and the society 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Raka is isolated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from Nanda Kaul and the society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957"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She is representative of elder generation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She representative of young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generation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1777"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She is an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introvert and doesn’t want to exhibit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her feeling  towards anyone and anything around her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She is caring towards animals but is also an introvert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1777"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Nanda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Kaul has abandoned her past life to stay on the mountain  </a:t>
                      </a:r>
                      <a:endParaRPr lang="en-US" sz="1800" b="1" i="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i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Raka is bound</a:t>
                      </a:r>
                      <a:r>
                        <a:rPr lang="en-US" sz="1800" b="1" i="0" baseline="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to live in Carignano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228600"/>
            <a:ext cx="86868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relationship between Nanda Kaul and Raka : </a:t>
            </a:r>
          </a:p>
        </p:txBody>
      </p:sp>
    </p:spTree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In the end, Nanda’s mask starts falling off as she wishes to penetrate to Raka’s secret world. Till now, she remained aloof from Raka as she was afraid to enter a child’s world which might betray her. She believed that every attachment offers a “preface to a new betray and all socialization as fake” </a:t>
            </a:r>
          </a:p>
          <a:p>
            <a:pPr algn="just"/>
            <a:r>
              <a:rPr lang="en-US" sz="2000" dirty="0"/>
              <a:t>Nanda too realizes how she has been trapped in a conflict between fantasy and reality. This shows Nanda’s inner self that craves for affection, attention and some love</a:t>
            </a:r>
          </a:p>
          <a:p>
            <a:pPr algn="just"/>
            <a:r>
              <a:rPr lang="en-US" sz="2000" dirty="0"/>
              <a:t>Raka, on the other hand, is a loner by “choice”, comfortably avoids Nanda  and pays no great interest in the fantasies that are fake and unreal</a:t>
            </a:r>
          </a:p>
          <a:p>
            <a:pPr algn="just"/>
            <a:r>
              <a:rPr lang="en-US" sz="2000" dirty="0"/>
              <a:t>The novel ends with Raka setting fire to the mountain. Anita Desai makes Raka a strong figure as she never tried to pretend and she </a:t>
            </a:r>
            <a:r>
              <a:rPr lang="en-US" sz="2000"/>
              <a:t>holds a complete </a:t>
            </a:r>
            <a:r>
              <a:rPr lang="en-US" sz="2000" dirty="0"/>
              <a:t>control of herself by being close to reality and nature</a:t>
            </a:r>
          </a:p>
          <a:p>
            <a:pPr algn="just"/>
            <a:endParaRPr lang="en-US" sz="2000" dirty="0"/>
          </a:p>
          <a:p>
            <a:pPr algn="just"/>
            <a:endParaRPr lang="en-US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304800" y="228600"/>
            <a:ext cx="85344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Conclusion:</a:t>
            </a:r>
          </a:p>
        </p:txBody>
      </p:sp>
    </p:spTree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305800" cy="4267200"/>
          </a:xfrm>
        </p:spPr>
        <p:txBody>
          <a:bodyPr/>
          <a:lstStyle/>
          <a:p>
            <a:pPr algn="just"/>
            <a:endParaRPr lang="en-US" dirty="0"/>
          </a:p>
          <a:p>
            <a:pPr lvl="1" algn="just">
              <a:buFont typeface="Wingdings" pitchFamily="2" charset="2"/>
              <a:buChar char="Ø"/>
            </a:pPr>
            <a:r>
              <a:rPr lang="en-US" dirty="0"/>
              <a:t>    Secondary Source :-</a:t>
            </a:r>
          </a:p>
          <a:p>
            <a:pPr algn="just">
              <a:buNone/>
            </a:pPr>
            <a:r>
              <a:rPr lang="en-US" sz="1600" dirty="0"/>
              <a:t>                               </a:t>
            </a:r>
            <a:r>
              <a:rPr lang="en-US" sz="1800" dirty="0"/>
              <a:t>1. Desai, Anita. Fire on the Mountain. London: Penguin Book, 1977.</a:t>
            </a:r>
          </a:p>
          <a:p>
            <a:pPr algn="just">
              <a:buNone/>
            </a:pPr>
            <a:r>
              <a:rPr lang="en-US" sz="1600" dirty="0"/>
              <a:t> </a:t>
            </a:r>
            <a:r>
              <a:rPr lang="en-US" dirty="0"/>
              <a:t>         </a:t>
            </a:r>
            <a:r>
              <a:rPr lang="en-US" sz="1800" dirty="0"/>
              <a:t>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81000"/>
            <a:ext cx="83058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Works Cited:</a:t>
            </a:r>
          </a:p>
        </p:txBody>
      </p:sp>
    </p:spTree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rizontal Scroll 4"/>
          <p:cNvSpPr/>
          <p:nvPr/>
        </p:nvSpPr>
        <p:spPr>
          <a:xfrm>
            <a:off x="228600" y="1295400"/>
            <a:ext cx="8686800" cy="3810000"/>
          </a:xfrm>
          <a:prstGeom prst="horizontalScroll">
            <a:avLst>
              <a:gd name="adj" fmla="val 1195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i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1" y="2362200"/>
            <a:ext cx="769620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Thank you.</a:t>
            </a:r>
          </a:p>
        </p:txBody>
      </p: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Anita Desai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4136136" cy="5257800"/>
          </a:xfrm>
        </p:spPr>
        <p:txBody>
          <a:bodyPr>
            <a:noAutofit/>
          </a:bodyPr>
          <a:lstStyle/>
          <a:p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Her maiden name is </a:t>
            </a:r>
            <a:r>
              <a:rPr lang="en-US" sz="1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Anita Mazumdar.</a:t>
            </a:r>
          </a:p>
          <a:p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Born on </a:t>
            </a:r>
            <a:r>
              <a:rPr lang="en-US" sz="19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June 24,1937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Mussoorie ,Uttarakhand, India.</a:t>
            </a:r>
          </a:p>
          <a:p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She is an Indian novelist and an author of children’s books.</a:t>
            </a:r>
          </a:p>
          <a:p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She received </a:t>
            </a:r>
            <a:r>
              <a:rPr lang="en-US" sz="19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Sahitya Akademi Award in 1978 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</a:t>
            </a:r>
            <a:r>
              <a:rPr lang="en-US" sz="19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Fire on the Mountain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shortlisted for </a:t>
            </a:r>
            <a:r>
              <a:rPr lang="en-US" sz="19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Booker Prize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(three times), </a:t>
            </a:r>
            <a:r>
              <a:rPr lang="en-US" sz="19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British Guardian Prize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</a:t>
            </a:r>
            <a:r>
              <a:rPr lang="en-US" sz="19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The Village by the Sea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1983.</a:t>
            </a:r>
          </a:p>
          <a:p>
            <a:r>
              <a:rPr lang="en-US" sz="19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Works </a:t>
            </a:r>
            <a:r>
              <a:rPr lang="en-US" sz="19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Clear Light of Day(1980), In Custody (1984), The Zigzag(2004), The Artist of Disappearance(2011).</a:t>
            </a:r>
          </a:p>
          <a:p>
            <a:endParaRPr lang="en-US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9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Administrator.windows-PC\Desktop\download (1).pn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4648200" y="1447800"/>
            <a:ext cx="3886200" cy="5029200"/>
          </a:xfrm>
          <a:prstGeom prst="ellipse">
            <a:avLst/>
          </a:prstGeom>
          <a:ln w="63500" cap="rnd">
            <a:solidFill>
              <a:schemeClr val="accent4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382000" cy="5105400"/>
          </a:xfrm>
        </p:spPr>
        <p:txBody>
          <a:bodyPr anchor="ctr">
            <a:noAutofit/>
          </a:bodyPr>
          <a:lstStyle/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Nanda Kaul</a:t>
            </a:r>
            <a:r>
              <a:rPr lang="en-US" sz="2100" dirty="0"/>
              <a:t> – A recluse and an intelligent woman, widow of a university Vice-Chancellor, who does not like to express her feelings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Raka</a:t>
            </a:r>
            <a:r>
              <a:rPr lang="en-US" sz="2100" dirty="0"/>
              <a:t> – Nanda’s great-granddaughter, daughter of Rakesh and Tara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Ila das</a:t>
            </a:r>
            <a:r>
              <a:rPr lang="en-US" sz="2100" dirty="0"/>
              <a:t> – She is a friend of Nanda Kaul from her childhood, and was a social worker 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Ram Lal</a:t>
            </a:r>
            <a:r>
              <a:rPr lang="en-US" sz="2100" dirty="0"/>
              <a:t>- Cook at Carignano, who is old and has developed a bond with Raka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Nanda Kaul’s husband</a:t>
            </a:r>
            <a:r>
              <a:rPr lang="en-US" sz="2100" dirty="0"/>
              <a:t> – A Vice-Chancellor of University in Punjab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dirty="0"/>
              <a:t> </a:t>
            </a:r>
            <a:r>
              <a:rPr lang="en-US" sz="2100" b="1" i="1" dirty="0"/>
              <a:t>Asha</a:t>
            </a:r>
            <a:r>
              <a:rPr lang="en-US" sz="2100" dirty="0"/>
              <a:t> – One of Nanda Kaul’s daughter 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Tara</a:t>
            </a:r>
            <a:r>
              <a:rPr lang="en-US" sz="2100" dirty="0"/>
              <a:t> – Nanda Kaul’s granddaughter, Asha’s daughter, and Raka’s mother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Rakesh</a:t>
            </a:r>
            <a:r>
              <a:rPr lang="en-US" sz="2100" dirty="0"/>
              <a:t> – Tara’s husband and Raka’s father, a cruel and an evil person</a:t>
            </a:r>
          </a:p>
          <a:p>
            <a:pPr algn="just">
              <a:buFont typeface="Calibri" pitchFamily="34" charset="0"/>
              <a:buChar char="→"/>
            </a:pPr>
            <a:r>
              <a:rPr lang="en-US" sz="2100" b="1" i="1" dirty="0"/>
              <a:t>Miss David</a:t>
            </a:r>
            <a:r>
              <a:rPr lang="en-US" sz="2100" dirty="0"/>
              <a:t> – A Mathematics teacher with whom Nanda Kaul’s husband had a long affair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28600"/>
            <a:ext cx="85344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Characters: </a:t>
            </a:r>
          </a:p>
        </p:txBody>
      </p:sp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4282440" cy="4953000"/>
          </a:xfrm>
        </p:spPr>
        <p:txBody>
          <a:bodyPr>
            <a:noAutofit/>
          </a:bodyPr>
          <a:lstStyle/>
          <a:p>
            <a:r>
              <a:rPr lang="en-US" sz="2500" dirty="0"/>
              <a:t>The novel is written in three parts and each part introduces a woman character : Nanda Kaul, Raka and Ila Das</a:t>
            </a:r>
          </a:p>
          <a:p>
            <a:r>
              <a:rPr lang="en-US" sz="2500" dirty="0"/>
              <a:t>All the three women characters undergo a conflict within their own self because of the environment in which they live it makes them start a relationship with solitude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1026" name="Picture 2" descr="C:\Users\Administrator.windows-PC\Downloads\WhatsApp Image 2021-05-10 at 6.37.57 PM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676400"/>
            <a:ext cx="3733800" cy="4800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57200" y="228600"/>
            <a:ext cx="80772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 Introduction:</a:t>
            </a:r>
          </a:p>
        </p:txBody>
      </p:sp>
    </p:spTree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382000" cy="5257800"/>
          </a:xfrm>
        </p:spPr>
        <p:txBody>
          <a:bodyPr>
            <a:noAutofit/>
          </a:bodyPr>
          <a:lstStyle/>
          <a:p>
            <a:pPr algn="just"/>
            <a:r>
              <a:rPr lang="en-US" sz="2200" dirty="0"/>
              <a:t>It is a </a:t>
            </a:r>
            <a:r>
              <a:rPr lang="en-US" sz="2200" b="1" dirty="0"/>
              <a:t>neatly organized </a:t>
            </a:r>
            <a:r>
              <a:rPr lang="en-US" sz="2200" dirty="0"/>
              <a:t>novel with </a:t>
            </a:r>
            <a:r>
              <a:rPr lang="en-US" sz="2200" b="1" dirty="0"/>
              <a:t>accurate unifying links between paragraphs</a:t>
            </a:r>
          </a:p>
          <a:p>
            <a:pPr algn="just"/>
            <a:r>
              <a:rPr lang="en-US" sz="2200" b="1" dirty="0"/>
              <a:t>Language</a:t>
            </a:r>
            <a:r>
              <a:rPr lang="en-US" sz="2200" dirty="0"/>
              <a:t> is one of the main elements of her narrative style which lets us feel every little detail</a:t>
            </a:r>
          </a:p>
          <a:p>
            <a:pPr algn="just"/>
            <a:r>
              <a:rPr lang="en-US" sz="2200" dirty="0"/>
              <a:t>Use of</a:t>
            </a:r>
            <a:r>
              <a:rPr lang="en-US" sz="2200" b="1" dirty="0"/>
              <a:t> ‘internal narration’ </a:t>
            </a:r>
            <a:r>
              <a:rPr lang="en-US" sz="2200" dirty="0"/>
              <a:t>to delve deeper into her character’s consciousness</a:t>
            </a:r>
          </a:p>
          <a:p>
            <a:pPr algn="just"/>
            <a:r>
              <a:rPr lang="en-US" sz="2200" b="1" dirty="0"/>
              <a:t>The outer world and the character’s inner state is interwoven</a:t>
            </a:r>
            <a:r>
              <a:rPr lang="en-US" sz="2200" dirty="0"/>
              <a:t> in her narration, mainly with the </a:t>
            </a:r>
            <a:r>
              <a:rPr lang="en-US" sz="2200" b="1" dirty="0"/>
              <a:t>use of symbols </a:t>
            </a:r>
            <a:r>
              <a:rPr lang="en-US" sz="2000" i="1" dirty="0"/>
              <a:t>e.g.- Fire, Burnt House, Eagle</a:t>
            </a:r>
            <a:endParaRPr lang="en-US" sz="2200" b="1" i="1" dirty="0"/>
          </a:p>
          <a:p>
            <a:pPr algn="just"/>
            <a:r>
              <a:rPr lang="en-US" sz="2200" dirty="0"/>
              <a:t>Her unique </a:t>
            </a:r>
            <a:r>
              <a:rPr lang="en-US" sz="2200" b="1" dirty="0"/>
              <a:t>use of imagery</a:t>
            </a:r>
            <a:r>
              <a:rPr lang="en-US" sz="2200" dirty="0"/>
              <a:t> gives a poetic picture to the novel</a:t>
            </a:r>
          </a:p>
          <a:p>
            <a:pPr algn="just"/>
            <a:r>
              <a:rPr lang="en-US" sz="2200" dirty="0"/>
              <a:t>The </a:t>
            </a:r>
            <a:r>
              <a:rPr lang="en-US" sz="2200" b="1" dirty="0"/>
              <a:t>structure of the novel </a:t>
            </a:r>
            <a:r>
              <a:rPr lang="en-US" sz="2200" dirty="0"/>
              <a:t>is such that it regularly alternates from present to past in a </a:t>
            </a:r>
            <a:r>
              <a:rPr lang="en-US" sz="2200" b="1" dirty="0"/>
              <a:t>zigzag pattern</a:t>
            </a:r>
          </a:p>
          <a:p>
            <a:pPr algn="just"/>
            <a:r>
              <a:rPr lang="en-US" sz="2200" b="1" dirty="0"/>
              <a:t>Role of nature :</a:t>
            </a:r>
            <a:r>
              <a:rPr lang="en-US" sz="2200" dirty="0"/>
              <a:t> Nature becomes one of the important characters apart from the three women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28600"/>
            <a:ext cx="83058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Narrative Style:</a:t>
            </a:r>
          </a:p>
        </p:txBody>
      </p:sp>
    </p:spTree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34400" cy="54102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/>
              <a:t>The novel mainly deals with loneliness and isolation as well as the resultant anguish and agony in the deserted life of an old widow. </a:t>
            </a:r>
            <a:endParaRPr lang="en-US" sz="2400" i="1" dirty="0"/>
          </a:p>
          <a:p>
            <a:pPr algn="just"/>
            <a:r>
              <a:rPr lang="en-US" sz="2400" dirty="0"/>
              <a:t>Part 1, narrates the story of Nanda Kaul who lives in Carignano, a desolate and haunted house in Kasauli, away from the world                            </a:t>
            </a:r>
          </a:p>
          <a:p>
            <a:pPr algn="just"/>
            <a:r>
              <a:rPr lang="en-US" sz="2400" dirty="0"/>
              <a:t>Her isolation is threatened by the letter from Asha, her daughter announcing the arrival of Raka, the grand-daughter of Asha and Nanda Kaul’s great grand-daughter</a:t>
            </a:r>
          </a:p>
          <a:p>
            <a:pPr algn="just"/>
            <a:r>
              <a:rPr lang="en-US" sz="2400" b="1" dirty="0"/>
              <a:t> </a:t>
            </a:r>
            <a:r>
              <a:rPr lang="en-US" sz="2400" dirty="0"/>
              <a:t>Her fierce desire to live alone is the result of her busy but, empty life as the wife of an ex Vice Chancellor of Punjab University</a:t>
            </a:r>
          </a:p>
          <a:p>
            <a:pPr algn="just">
              <a:buNone/>
            </a:pPr>
            <a:r>
              <a:rPr lang="en-US" sz="2400" b="1" dirty="0"/>
              <a:t>                “Whatever else came or happened would be an unwelcomed intrusion and distraction.”</a:t>
            </a:r>
            <a:r>
              <a:rPr lang="en-US" sz="2400" dirty="0"/>
              <a:t> </a:t>
            </a:r>
            <a:r>
              <a:rPr lang="en-US" sz="2400" i="1" dirty="0"/>
              <a:t>(3)</a:t>
            </a:r>
            <a:r>
              <a:rPr lang="en-US" sz="2400" dirty="0"/>
              <a:t>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228600"/>
            <a:ext cx="838200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Character of Nanda Kau</a:t>
            </a:r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</a:t>
            </a:r>
            <a:r>
              <a:rPr lang="en-US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 </a:t>
            </a:r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Part 1 </a:t>
            </a:r>
          </a:p>
        </p:txBody>
      </p:sp>
    </p:spTree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8534400" cy="6324600"/>
          </a:xfrm>
        </p:spPr>
        <p:txBody>
          <a:bodyPr>
            <a:normAutofit/>
          </a:bodyPr>
          <a:lstStyle/>
          <a:p>
            <a:pPr algn="just"/>
            <a:r>
              <a:rPr lang="en-US" sz="2200" dirty="0"/>
              <a:t>Her husband did not love her as a wife and treated her as some decorative and useful instrument needed for the efficient running of his household </a:t>
            </a:r>
          </a:p>
          <a:p>
            <a:pPr algn="just">
              <a:buNone/>
            </a:pPr>
            <a:r>
              <a:rPr lang="en-US" sz="2200" b="1" dirty="0"/>
              <a:t> </a:t>
            </a:r>
            <a:r>
              <a:rPr lang="en-US" sz="2200" dirty="0"/>
              <a:t>    </a:t>
            </a:r>
            <a:r>
              <a:rPr lang="en-US" sz="2200" b="1" dirty="0"/>
              <a:t>“Mr. Kaul had wanted her always in silk, at the head of the long rosewood table in the dining –room, entertaining his guest.” </a:t>
            </a:r>
            <a:r>
              <a:rPr lang="en-US" sz="2200" dirty="0"/>
              <a:t>(20 )</a:t>
            </a:r>
            <a:r>
              <a:rPr lang="en-US" sz="2200" b="1" dirty="0"/>
              <a:t>  </a:t>
            </a:r>
            <a:r>
              <a:rPr lang="en-US" sz="2200" i="1" dirty="0"/>
              <a:t> </a:t>
            </a:r>
          </a:p>
          <a:p>
            <a:pPr algn="just"/>
            <a:r>
              <a:rPr lang="en-US" sz="2200" dirty="0"/>
              <a:t>Nanda wants to be alone and doesn't want Raka to come to Carignano that’s why she cuts the call and its seems like there is a total lack of joy in her voice</a:t>
            </a:r>
          </a:p>
          <a:p>
            <a:pPr algn="just">
              <a:buNone/>
            </a:pPr>
            <a:r>
              <a:rPr lang="en-US" sz="2200" b="1" dirty="0"/>
              <a:t>     </a:t>
            </a:r>
            <a:r>
              <a:rPr lang="en-US" sz="2200" dirty="0"/>
              <a:t> </a:t>
            </a:r>
            <a:r>
              <a:rPr lang="en-US" sz="2200" b="1" dirty="0"/>
              <a:t>“Her voice dropped lower and lower as she dropped words like small, cold pebbles into the mouthpiece” </a:t>
            </a:r>
            <a:r>
              <a:rPr lang="en-US" sz="2200" dirty="0"/>
              <a:t>(23) </a:t>
            </a:r>
          </a:p>
          <a:p>
            <a:pPr algn="just"/>
            <a:r>
              <a:rPr lang="en-US" sz="2200" dirty="0"/>
              <a:t>The inner reality of her life is revealed to us when we learned that her relationship with her husband was an unhappy one                                              </a:t>
            </a:r>
            <a:r>
              <a:rPr lang="en-US" sz="2200" b="1" dirty="0"/>
              <a:t>“Discharge me”, she groaned, “I have discharged all my duties. Discharge”</a:t>
            </a:r>
            <a:r>
              <a:rPr lang="en-US" sz="2200" dirty="0"/>
              <a:t> (33)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</a:pPr>
            <a:r>
              <a:rPr lang="en-US" sz="2200" dirty="0"/>
              <a:t>She sends Ram Lal to taxi stand to meet Raka. She knows she should be the one to go       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200" b="1" dirty="0"/>
              <a:t>          “She sent Ram Lal instead. She knew she ought to go.” </a:t>
            </a:r>
            <a:r>
              <a:rPr lang="en-US" sz="2200" i="1" dirty="0"/>
              <a:t>(36)</a:t>
            </a:r>
          </a:p>
          <a:p>
            <a:pPr marL="514350" indent="-514350" algn="just"/>
            <a:endParaRPr lang="en-US" sz="2200" dirty="0"/>
          </a:p>
          <a:p>
            <a:pPr algn="just"/>
            <a:endParaRPr lang="en-US" sz="2200" b="1" dirty="0"/>
          </a:p>
        </p:txBody>
      </p:sp>
    </p:spTree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/>
          </a:bodyPr>
          <a:lstStyle/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</a:pPr>
            <a:r>
              <a:rPr lang="en-US" sz="2200" dirty="0"/>
              <a:t>She cannot picture a child in Carignano, just as she cannot picture roses or fountain in her sparse garden                    </a:t>
            </a:r>
            <a:endParaRPr lang="en-US" sz="2200" b="1" i="1" dirty="0"/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</a:pPr>
            <a:r>
              <a:rPr lang="en-US" sz="2200" dirty="0"/>
              <a:t>She is frustrated because she will have to see the child to bed, make her eat,  entertain, to play with her               </a:t>
            </a:r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200" dirty="0"/>
              <a:t>                </a:t>
            </a:r>
            <a:r>
              <a:rPr lang="en-US" sz="2200" b="1" dirty="0"/>
              <a:t>“It seemed to much to her that she should now have to Raka, discover her as an individual and, worse, as a relation, a dependant.” </a:t>
            </a:r>
            <a:r>
              <a:rPr lang="en-US" sz="2200" i="1" dirty="0"/>
              <a:t>(38)</a:t>
            </a:r>
            <a:endParaRPr lang="en-US" sz="2200" b="1" dirty="0"/>
          </a:p>
          <a:p>
            <a:pPr algn="just"/>
            <a:r>
              <a:rPr lang="en-US" sz="2200" dirty="0"/>
              <a:t>Her husband’s extra marital affair with Miss David had been a source of agony throughout her life  </a:t>
            </a:r>
          </a:p>
          <a:p>
            <a:pPr algn="just"/>
            <a:r>
              <a:rPr lang="en-US" sz="2200" dirty="0"/>
              <a:t>The painful memory of the days when her husband went to visit Miss David’s home haunts her               </a:t>
            </a:r>
            <a:r>
              <a:rPr lang="en-US" sz="2200" b="1" dirty="0"/>
              <a:t> </a:t>
            </a:r>
          </a:p>
          <a:p>
            <a:pPr algn="just">
              <a:buNone/>
            </a:pPr>
            <a:r>
              <a:rPr lang="en-US" sz="2200" b="1" dirty="0"/>
              <a:t>        “Nor had her husband loved and cherished her and kept her like a queen- he had only done enough to keep her quiet while he carried on a lifelong affair with Miss David, the mathematics mistress. Whom he had not married because she was a Christian but who he had loved, all his life “</a:t>
            </a:r>
            <a:endParaRPr lang="en-US" sz="2200" b="1" i="1" dirty="0"/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</a:pPr>
            <a:endParaRPr lang="en-US" sz="2200" dirty="0"/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</a:pPr>
            <a:endParaRPr lang="en-US" sz="2200" b="1" dirty="0"/>
          </a:p>
          <a:p>
            <a:pPr marL="274320" lvl="1" indent="-274320" algn="just">
              <a:spcBef>
                <a:spcPts val="580"/>
              </a:spcBef>
              <a:buClr>
                <a:schemeClr val="accent1"/>
              </a:buClr>
            </a:pPr>
            <a:endParaRPr lang="en-US" sz="2200" dirty="0"/>
          </a:p>
          <a:p>
            <a:pPr algn="just"/>
            <a:endParaRPr lang="en-US" sz="2200" dirty="0"/>
          </a:p>
        </p:txBody>
      </p:sp>
    </p:spTree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200" dirty="0"/>
              <a:t>In order to make Nanda Kaul confront the reality, Anita Desai invited Raka to her life.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dirty="0"/>
              <a:t>She never makes demand and seems to have no need of anything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dirty="0"/>
              <a:t>One day on the way back home, she lands up in the club building </a:t>
            </a:r>
          </a:p>
          <a:p>
            <a:pPr algn="just">
              <a:buFont typeface="Arial" pitchFamily="34" charset="0"/>
              <a:buChar char="•"/>
            </a:pPr>
            <a:r>
              <a:rPr lang="en-US" sz="2200" dirty="0"/>
              <a:t>Nanda compares Raka with an insect on the other hand Raka compare Nanda with pine tree and rock                         </a:t>
            </a:r>
          </a:p>
          <a:p>
            <a:pPr algn="just">
              <a:buNone/>
            </a:pPr>
            <a:r>
              <a:rPr lang="en-US" sz="2200" dirty="0"/>
              <a:t>     </a:t>
            </a:r>
            <a:r>
              <a:rPr lang="en-US" sz="2200" b="1" dirty="0"/>
              <a:t>“She look like one of those dark crickets that leap up in the fright but do not sing, or a mosquito, minute and fine, on thin, precarious leg” </a:t>
            </a:r>
            <a:r>
              <a:rPr lang="en-US" sz="2200" i="1" dirty="0"/>
              <a:t>(43)</a:t>
            </a:r>
            <a:r>
              <a:rPr lang="en-US" sz="2200" dirty="0"/>
              <a:t>                      </a:t>
            </a:r>
            <a:r>
              <a:rPr lang="en-US" sz="2200" b="1" dirty="0"/>
              <a:t>“old lady who murmured at her as another pine tree, the grey sari a rock – all components of the bareness and stillness of the Carignano garden” </a:t>
            </a:r>
            <a:r>
              <a:rPr lang="en-US" sz="2200" i="1" dirty="0"/>
              <a:t>(44)</a:t>
            </a:r>
            <a:r>
              <a:rPr lang="en-US" sz="2200" b="1" i="1" dirty="0"/>
              <a:t> </a:t>
            </a:r>
            <a:r>
              <a:rPr lang="en-US" sz="2200" b="1" dirty="0"/>
              <a:t> </a:t>
            </a:r>
          </a:p>
          <a:p>
            <a:pPr algn="just">
              <a:buNone/>
            </a:pPr>
            <a:endParaRPr lang="en-US" sz="2200" b="1" dirty="0"/>
          </a:p>
          <a:p>
            <a:pPr algn="just">
              <a:buFont typeface="Arial" pitchFamily="34" charset="0"/>
              <a:buChar char="•"/>
            </a:pPr>
            <a:endParaRPr lang="en-US" sz="2200" dirty="0"/>
          </a:p>
          <a:p>
            <a:pPr lvl="1" algn="just">
              <a:buNone/>
            </a:pPr>
            <a:endParaRPr lang="en-US" sz="2200" dirty="0"/>
          </a:p>
          <a:p>
            <a:pPr algn="just"/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304800" y="381000"/>
            <a:ext cx="8534400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Character of Raka: Part 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1996</TotalTime>
  <Words>1820</Words>
  <Application>Microsoft Office PowerPoint</Application>
  <PresentationFormat>On-screen Show (4:3)</PresentationFormat>
  <Paragraphs>114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</vt:lpstr>
      <vt:lpstr>Wingdings</vt:lpstr>
      <vt:lpstr>Wingdings 2</vt:lpstr>
      <vt:lpstr>Equity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Apoorv Malik</cp:lastModifiedBy>
  <cp:revision>298</cp:revision>
  <dcterms:created xsi:type="dcterms:W3CDTF">2006-08-16T00:00:00Z</dcterms:created>
  <dcterms:modified xsi:type="dcterms:W3CDTF">2021-05-20T12:59:50Z</dcterms:modified>
</cp:coreProperties>
</file>