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7D4F4-CC01-4B9E-B865-C1298843987D}" type="datetimeFigureOut">
              <a:rPr lang="en-IN" smtClean="0"/>
              <a:t>16-05-2021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D43A0-A1AF-4720-8C38-4FB22CEAE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494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25" y="21310"/>
                </a:moveTo>
                <a:lnTo>
                  <a:pt x="3636702" y="913064"/>
                </a:lnTo>
                <a:lnTo>
                  <a:pt x="4897406" y="913064"/>
                </a:lnTo>
                <a:lnTo>
                  <a:pt x="85525" y="21310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0"/>
                </a:lnTo>
                <a:lnTo>
                  <a:pt x="85525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4" y="918983"/>
                </a:lnTo>
                <a:lnTo>
                  <a:pt x="3651888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784015"/>
            <a:ext cx="3372797" cy="1073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75917" y="1455292"/>
            <a:ext cx="6392290" cy="4579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25" y="21310"/>
                </a:moveTo>
                <a:lnTo>
                  <a:pt x="3636702" y="913064"/>
                </a:lnTo>
                <a:lnTo>
                  <a:pt x="4897406" y="913064"/>
                </a:lnTo>
                <a:lnTo>
                  <a:pt x="85525" y="21310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0"/>
                </a:lnTo>
                <a:lnTo>
                  <a:pt x="85525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4" y="918983"/>
                </a:lnTo>
                <a:lnTo>
                  <a:pt x="3651888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784015"/>
            <a:ext cx="3372797" cy="10739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668" y="1465834"/>
            <a:ext cx="7852663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5000"/>
            <a:chOff x="0" y="4953000"/>
            <a:chExt cx="9144000" cy="1905000"/>
          </a:xfrm>
        </p:grpSpPr>
        <p:sp>
          <p:nvSpPr>
            <p:cNvPr id="3" name="object 3"/>
            <p:cNvSpPr/>
            <p:nvPr/>
          </p:nvSpPr>
          <p:spPr>
            <a:xfrm>
              <a:off x="1687576" y="4953000"/>
              <a:ext cx="7456805" cy="488315"/>
            </a:xfrm>
            <a:custGeom>
              <a:avLst/>
              <a:gdLst/>
              <a:ahLst/>
              <a:cxnLst/>
              <a:rect l="l" t="t" r="r" b="b"/>
              <a:pathLst>
                <a:path w="7456805" h="488314">
                  <a:moveTo>
                    <a:pt x="7456424" y="0"/>
                  </a:moveTo>
                  <a:lnTo>
                    <a:pt x="0" y="289941"/>
                  </a:lnTo>
                  <a:lnTo>
                    <a:pt x="7456424" y="488188"/>
                  </a:lnTo>
                  <a:lnTo>
                    <a:pt x="7456424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1347" y="5237734"/>
              <a:ext cx="9032875" cy="788670"/>
            </a:xfrm>
            <a:custGeom>
              <a:avLst/>
              <a:gdLst/>
              <a:ahLst/>
              <a:cxnLst/>
              <a:rect l="l" t="t" r="r" b="b"/>
              <a:pathLst>
                <a:path w="9032875" h="788670">
                  <a:moveTo>
                    <a:pt x="9032652" y="0"/>
                  </a:moveTo>
                  <a:lnTo>
                    <a:pt x="0" y="0"/>
                  </a:lnTo>
                  <a:lnTo>
                    <a:pt x="9032652" y="788669"/>
                  </a:lnTo>
                  <a:lnTo>
                    <a:pt x="9032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998718"/>
              <a:ext cx="9144000" cy="1859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991632"/>
              <a:ext cx="9144000" cy="8026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221992" y="1970532"/>
            <a:ext cx="6163056" cy="1380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485135"/>
            <a:ext cx="7779384" cy="213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 indent="-572135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Arial"/>
              <a:buAutoNum type="romanLcPeriod"/>
              <a:tabLst>
                <a:tab pos="690880" algn="l"/>
                <a:tab pos="691515" algn="l"/>
              </a:tabLst>
            </a:pPr>
            <a:r>
              <a:rPr dirty="0"/>
              <a:t>	</a:t>
            </a:r>
            <a:r>
              <a:rPr sz="2700" spc="120" dirty="0">
                <a:latin typeface="Arial"/>
                <a:cs typeface="Arial"/>
              </a:rPr>
              <a:t>Internal </a:t>
            </a:r>
            <a:r>
              <a:rPr sz="2700" spc="140" dirty="0">
                <a:latin typeface="Arial"/>
                <a:cs typeface="Arial"/>
              </a:rPr>
              <a:t>reconstruction: neither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spc="165" dirty="0">
                <a:latin typeface="Arial"/>
                <a:cs typeface="Arial"/>
              </a:rPr>
              <a:t>liquidation  </a:t>
            </a:r>
            <a:r>
              <a:rPr sz="2700" spc="180" dirty="0">
                <a:latin typeface="Arial"/>
                <a:cs typeface="Arial"/>
              </a:rPr>
              <a:t>nor formation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-10" dirty="0">
                <a:latin typeface="Arial"/>
                <a:cs typeface="Arial"/>
              </a:rPr>
              <a:t>a </a:t>
            </a:r>
            <a:r>
              <a:rPr sz="2700" spc="100" dirty="0">
                <a:latin typeface="Arial"/>
                <a:cs typeface="Arial"/>
              </a:rPr>
              <a:t>new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spc="114" dirty="0">
                <a:latin typeface="Arial"/>
                <a:cs typeface="Arial"/>
              </a:rPr>
              <a:t>company.</a:t>
            </a:r>
            <a:endParaRPr sz="2700">
              <a:latin typeface="Arial"/>
              <a:cs typeface="Arial"/>
            </a:endParaRPr>
          </a:p>
          <a:p>
            <a:pPr marL="584200" marR="64769" indent="-572135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AutoNum type="romanLcPeriod"/>
              <a:tabLst>
                <a:tab pos="584200" algn="l"/>
                <a:tab pos="584835" algn="l"/>
              </a:tabLst>
            </a:pPr>
            <a:r>
              <a:rPr sz="2700" spc="95" dirty="0">
                <a:latin typeface="Arial"/>
                <a:cs typeface="Arial"/>
              </a:rPr>
              <a:t>External </a:t>
            </a:r>
            <a:r>
              <a:rPr sz="2700" spc="140" dirty="0">
                <a:latin typeface="Arial"/>
                <a:cs typeface="Arial"/>
              </a:rPr>
              <a:t>reconstruction: the </a:t>
            </a:r>
            <a:r>
              <a:rPr sz="2700" spc="155" dirty="0">
                <a:latin typeface="Arial"/>
                <a:cs typeface="Arial"/>
              </a:rPr>
              <a:t>existing  </a:t>
            </a:r>
            <a:r>
              <a:rPr sz="2700" spc="120" dirty="0">
                <a:latin typeface="Arial"/>
                <a:cs typeface="Arial"/>
              </a:rPr>
              <a:t>company </a:t>
            </a:r>
            <a:r>
              <a:rPr sz="2700" spc="60" dirty="0">
                <a:latin typeface="Arial"/>
                <a:cs typeface="Arial"/>
              </a:rPr>
              <a:t>has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00" dirty="0">
                <a:latin typeface="Arial"/>
                <a:cs typeface="Arial"/>
              </a:rPr>
              <a:t>be </a:t>
            </a:r>
            <a:r>
              <a:rPr sz="2700" spc="150" dirty="0">
                <a:latin typeface="Arial"/>
                <a:cs typeface="Arial"/>
              </a:rPr>
              <a:t>liquidated </a:t>
            </a:r>
            <a:r>
              <a:rPr sz="2700" spc="200" dirty="0">
                <a:latin typeface="Arial"/>
                <a:cs typeface="Arial"/>
              </a:rPr>
              <a:t>for </a:t>
            </a:r>
            <a:r>
              <a:rPr sz="2700" spc="140" dirty="0">
                <a:latin typeface="Arial"/>
                <a:cs typeface="Arial"/>
              </a:rPr>
              <a:t>the  </a:t>
            </a:r>
            <a:r>
              <a:rPr sz="2700" spc="135" dirty="0">
                <a:latin typeface="Arial"/>
                <a:cs typeface="Arial"/>
              </a:rPr>
              <a:t>purpose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200" dirty="0">
                <a:latin typeface="Arial"/>
                <a:cs typeface="Arial"/>
              </a:rPr>
              <a:t>forming </a:t>
            </a:r>
            <a:r>
              <a:rPr sz="2700" spc="130" dirty="0">
                <a:latin typeface="Arial"/>
                <a:cs typeface="Arial"/>
              </a:rPr>
              <a:t>another </a:t>
            </a:r>
            <a:r>
              <a:rPr sz="2700" spc="100" dirty="0">
                <a:latin typeface="Arial"/>
                <a:cs typeface="Arial"/>
              </a:rPr>
              <a:t>new</a:t>
            </a:r>
            <a:r>
              <a:rPr sz="2700" spc="-245" dirty="0">
                <a:latin typeface="Arial"/>
                <a:cs typeface="Arial"/>
              </a:rPr>
              <a:t> </a:t>
            </a:r>
            <a:r>
              <a:rPr sz="2700" spc="120" dirty="0">
                <a:latin typeface="Arial"/>
                <a:cs typeface="Arial"/>
              </a:rPr>
              <a:t>company.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6655" y="667512"/>
            <a:ext cx="8014716" cy="1536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65834"/>
            <a:ext cx="68021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spc="100" dirty="0"/>
              <a:t>Reorganisation </a:t>
            </a:r>
            <a:r>
              <a:rPr spc="195" dirty="0"/>
              <a:t>of </a:t>
            </a:r>
            <a:r>
              <a:rPr spc="140" dirty="0"/>
              <a:t>the </a:t>
            </a:r>
            <a:r>
              <a:rPr spc="155" dirty="0"/>
              <a:t>existing</a:t>
            </a:r>
            <a:r>
              <a:rPr spc="-105" dirty="0"/>
              <a:t> </a:t>
            </a:r>
            <a:r>
              <a:rPr spc="125" dirty="0"/>
              <a:t>financial  </a:t>
            </a:r>
            <a:r>
              <a:rPr spc="150" dirty="0"/>
              <a:t>structure </a:t>
            </a:r>
            <a:r>
              <a:rPr spc="195" dirty="0"/>
              <a:t>of </a:t>
            </a:r>
            <a:r>
              <a:rPr spc="-10" dirty="0"/>
              <a:t>a</a:t>
            </a:r>
            <a:r>
              <a:rPr spc="-100" dirty="0"/>
              <a:t> </a:t>
            </a:r>
            <a:r>
              <a:rPr spc="114" dirty="0"/>
              <a:t>company.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576072" y="585216"/>
            <a:ext cx="7310628" cy="43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5510"/>
            <a:ext cx="7394575" cy="320992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00" dirty="0">
                <a:latin typeface="Arial"/>
                <a:cs typeface="Arial"/>
              </a:rPr>
              <a:t>To </a:t>
            </a:r>
            <a:r>
              <a:rPr sz="2700" spc="150" dirty="0">
                <a:latin typeface="Arial"/>
                <a:cs typeface="Arial"/>
              </a:rPr>
              <a:t>write </a:t>
            </a:r>
            <a:r>
              <a:rPr sz="2700" spc="210" dirty="0">
                <a:latin typeface="Arial"/>
                <a:cs typeface="Arial"/>
              </a:rPr>
              <a:t>off </a:t>
            </a:r>
            <a:r>
              <a:rPr sz="2700" spc="110" dirty="0">
                <a:latin typeface="Arial"/>
                <a:cs typeface="Arial"/>
              </a:rPr>
              <a:t>past accumulated</a:t>
            </a:r>
            <a:r>
              <a:rPr sz="2700" spc="-100" dirty="0">
                <a:latin typeface="Arial"/>
                <a:cs typeface="Arial"/>
              </a:rPr>
              <a:t> </a:t>
            </a:r>
            <a:r>
              <a:rPr sz="2700" spc="65" dirty="0">
                <a:latin typeface="Arial"/>
                <a:cs typeface="Arial"/>
              </a:rPr>
              <a:t>losses.</a:t>
            </a:r>
            <a:endParaRPr sz="27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05" dirty="0">
                <a:latin typeface="Arial"/>
                <a:cs typeface="Arial"/>
              </a:rPr>
              <a:t>To </a:t>
            </a:r>
            <a:r>
              <a:rPr sz="2700" spc="95" dirty="0">
                <a:latin typeface="Arial"/>
                <a:cs typeface="Arial"/>
              </a:rPr>
              <a:t>reduce </a:t>
            </a:r>
            <a:r>
              <a:rPr sz="2700" spc="160" dirty="0">
                <a:latin typeface="Arial"/>
                <a:cs typeface="Arial"/>
              </a:rPr>
              <a:t>their </a:t>
            </a:r>
            <a:r>
              <a:rPr sz="2700" spc="65" dirty="0">
                <a:latin typeface="Arial"/>
                <a:cs typeface="Arial"/>
              </a:rPr>
              <a:t>face </a:t>
            </a:r>
            <a:r>
              <a:rPr sz="2700" spc="75" dirty="0">
                <a:latin typeface="Arial"/>
                <a:cs typeface="Arial"/>
              </a:rPr>
              <a:t>value </a:t>
            </a:r>
            <a:r>
              <a:rPr sz="2700" spc="190" dirty="0">
                <a:latin typeface="Arial"/>
                <a:cs typeface="Arial"/>
              </a:rPr>
              <a:t>of </a:t>
            </a:r>
            <a:r>
              <a:rPr sz="2700" spc="70" dirty="0">
                <a:latin typeface="Arial"/>
                <a:cs typeface="Arial"/>
              </a:rPr>
              <a:t>shares </a:t>
            </a:r>
            <a:r>
              <a:rPr sz="2700" spc="204" dirty="0">
                <a:latin typeface="Arial"/>
                <a:cs typeface="Arial"/>
              </a:rPr>
              <a:t>to</a:t>
            </a:r>
            <a:r>
              <a:rPr sz="2700" spc="-50" dirty="0">
                <a:latin typeface="Arial"/>
                <a:cs typeface="Arial"/>
              </a:rPr>
              <a:t> </a:t>
            </a:r>
            <a:r>
              <a:rPr sz="2700" spc="85" dirty="0">
                <a:latin typeface="Arial"/>
                <a:cs typeface="Arial"/>
              </a:rPr>
              <a:t>real  </a:t>
            </a:r>
            <a:r>
              <a:rPr sz="2700" spc="75" dirty="0">
                <a:latin typeface="Arial"/>
                <a:cs typeface="Arial"/>
              </a:rPr>
              <a:t>value.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00" dirty="0">
                <a:latin typeface="Arial"/>
                <a:cs typeface="Arial"/>
              </a:rPr>
              <a:t>To </a:t>
            </a:r>
            <a:r>
              <a:rPr sz="2700" spc="114" dirty="0">
                <a:latin typeface="Arial"/>
                <a:cs typeface="Arial"/>
              </a:rPr>
              <a:t>present </a:t>
            </a:r>
            <a:r>
              <a:rPr sz="2700" spc="155" dirty="0">
                <a:latin typeface="Arial"/>
                <a:cs typeface="Arial"/>
              </a:rPr>
              <a:t>true </a:t>
            </a:r>
            <a:r>
              <a:rPr sz="2700" spc="114" dirty="0">
                <a:latin typeface="Arial"/>
                <a:cs typeface="Arial"/>
              </a:rPr>
              <a:t>and </a:t>
            </a:r>
            <a:r>
              <a:rPr sz="2700" spc="150" dirty="0">
                <a:latin typeface="Arial"/>
                <a:cs typeface="Arial"/>
              </a:rPr>
              <a:t>fair </a:t>
            </a:r>
            <a:r>
              <a:rPr sz="2700" spc="70" dirty="0">
                <a:latin typeface="Arial"/>
                <a:cs typeface="Arial"/>
              </a:rPr>
              <a:t>value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40" dirty="0">
                <a:latin typeface="Arial"/>
                <a:cs typeface="Arial"/>
              </a:rPr>
              <a:t>the</a:t>
            </a:r>
            <a:r>
              <a:rPr sz="2700" spc="-160" dirty="0">
                <a:latin typeface="Arial"/>
                <a:cs typeface="Arial"/>
              </a:rPr>
              <a:t> </a:t>
            </a:r>
            <a:r>
              <a:rPr sz="2700" spc="200" dirty="0">
                <a:latin typeface="Arial"/>
                <a:cs typeface="Arial"/>
              </a:rPr>
              <a:t>firm.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05" dirty="0">
                <a:latin typeface="Arial"/>
                <a:cs typeface="Arial"/>
              </a:rPr>
              <a:t>To </a:t>
            </a:r>
            <a:r>
              <a:rPr sz="2700" spc="65" dirty="0">
                <a:latin typeface="Arial"/>
                <a:cs typeface="Arial"/>
              </a:rPr>
              <a:t>assure </a:t>
            </a:r>
            <a:r>
              <a:rPr sz="2700" spc="155" dirty="0">
                <a:latin typeface="Arial"/>
                <a:cs typeface="Arial"/>
              </a:rPr>
              <a:t>fair </a:t>
            </a:r>
            <a:r>
              <a:rPr sz="2700" spc="165" dirty="0">
                <a:latin typeface="Arial"/>
                <a:cs typeface="Arial"/>
              </a:rPr>
              <a:t>return </a:t>
            </a:r>
            <a:r>
              <a:rPr sz="2700" spc="160" dirty="0">
                <a:latin typeface="Arial"/>
                <a:cs typeface="Arial"/>
              </a:rPr>
              <a:t>on</a:t>
            </a:r>
            <a:r>
              <a:rPr sz="2700" spc="-80" dirty="0">
                <a:latin typeface="Arial"/>
                <a:cs typeface="Arial"/>
              </a:rPr>
              <a:t> </a:t>
            </a:r>
            <a:r>
              <a:rPr sz="2700" spc="130" dirty="0">
                <a:latin typeface="Arial"/>
                <a:cs typeface="Arial"/>
              </a:rPr>
              <a:t>investment.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00" dirty="0">
                <a:latin typeface="Arial"/>
                <a:cs typeface="Arial"/>
              </a:rPr>
              <a:t>To </a:t>
            </a:r>
            <a:r>
              <a:rPr sz="2700" spc="75" dirty="0">
                <a:latin typeface="Arial"/>
                <a:cs typeface="Arial"/>
              </a:rPr>
              <a:t>enhance</a:t>
            </a:r>
            <a:r>
              <a:rPr sz="2700" spc="85" dirty="0">
                <a:latin typeface="Arial"/>
                <a:cs typeface="Arial"/>
              </a:rPr>
              <a:t> </a:t>
            </a:r>
            <a:r>
              <a:rPr sz="2700" spc="155" dirty="0">
                <a:latin typeface="Arial"/>
                <a:cs typeface="Arial"/>
              </a:rPr>
              <a:t>goodwill.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00" dirty="0">
                <a:latin typeface="Arial"/>
                <a:cs typeface="Arial"/>
              </a:rPr>
              <a:t>To </a:t>
            </a:r>
            <a:r>
              <a:rPr sz="2700" spc="90" dirty="0">
                <a:latin typeface="Arial"/>
                <a:cs typeface="Arial"/>
              </a:rPr>
              <a:t>ascertain real </a:t>
            </a:r>
            <a:r>
              <a:rPr sz="2700" spc="70" dirty="0">
                <a:latin typeface="Arial"/>
                <a:cs typeface="Arial"/>
              </a:rPr>
              <a:t>value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45" dirty="0">
                <a:latin typeface="Arial"/>
                <a:cs typeface="Arial"/>
              </a:rPr>
              <a:t>net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50" dirty="0">
                <a:latin typeface="Arial"/>
                <a:cs typeface="Arial"/>
              </a:rPr>
              <a:t>assets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7783" y="585216"/>
            <a:ext cx="2889503" cy="502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6475" y="2096490"/>
            <a:ext cx="2353945" cy="93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8640">
              <a:lnSpc>
                <a:spcPct val="114999"/>
              </a:lnSpc>
              <a:spcBef>
                <a:spcPts val="100"/>
              </a:spcBef>
            </a:pPr>
            <a:r>
              <a:rPr sz="2600" spc="120" dirty="0"/>
              <a:t>Internal  </a:t>
            </a:r>
            <a:r>
              <a:rPr sz="2600" spc="125" dirty="0"/>
              <a:t>reconst</a:t>
            </a:r>
            <a:r>
              <a:rPr sz="2600" spc="95" dirty="0"/>
              <a:t>r</a:t>
            </a:r>
            <a:r>
              <a:rPr sz="2600" spc="155" dirty="0"/>
              <a:t>uction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2284222" y="4611217"/>
            <a:ext cx="1557655" cy="937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7010">
              <a:lnSpc>
                <a:spcPct val="115100"/>
              </a:lnSpc>
              <a:spcBef>
                <a:spcPts val="95"/>
              </a:spcBef>
            </a:pPr>
            <a:r>
              <a:rPr sz="2600" spc="95" dirty="0">
                <a:latin typeface="Arial"/>
                <a:cs typeface="Arial"/>
              </a:rPr>
              <a:t>Capital  </a:t>
            </a:r>
            <a:r>
              <a:rPr sz="2600" spc="120" dirty="0">
                <a:latin typeface="Arial"/>
                <a:cs typeface="Arial"/>
              </a:rPr>
              <a:t>alte</a:t>
            </a:r>
            <a:r>
              <a:rPr sz="2600" spc="105" dirty="0">
                <a:latin typeface="Arial"/>
                <a:cs typeface="Arial"/>
              </a:rPr>
              <a:t>r</a:t>
            </a:r>
            <a:r>
              <a:rPr sz="2600" spc="140" dirty="0">
                <a:latin typeface="Arial"/>
                <a:cs typeface="Arial"/>
              </a:rPr>
              <a:t>ation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04509" y="4611217"/>
            <a:ext cx="1557020" cy="937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7010">
              <a:lnSpc>
                <a:spcPct val="115100"/>
              </a:lnSpc>
              <a:spcBef>
                <a:spcPts val="95"/>
              </a:spcBef>
            </a:pPr>
            <a:r>
              <a:rPr sz="2600" spc="95" dirty="0">
                <a:latin typeface="Arial"/>
                <a:cs typeface="Arial"/>
              </a:rPr>
              <a:t>Capital  </a:t>
            </a:r>
            <a:r>
              <a:rPr sz="2600" spc="114" dirty="0">
                <a:latin typeface="Arial"/>
                <a:cs typeface="Arial"/>
              </a:rPr>
              <a:t>re</a:t>
            </a:r>
            <a:r>
              <a:rPr sz="2600" spc="155" dirty="0">
                <a:latin typeface="Arial"/>
                <a:cs typeface="Arial"/>
              </a:rPr>
              <a:t>duction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6072" y="585216"/>
            <a:ext cx="2496312" cy="43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5834"/>
            <a:ext cx="7933055" cy="444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5080" indent="-256540">
              <a:lnSpc>
                <a:spcPct val="100000"/>
              </a:lnSpc>
              <a:spcBef>
                <a:spcPts val="100"/>
              </a:spcBef>
            </a:pPr>
            <a:r>
              <a:rPr sz="2700" spc="120" dirty="0">
                <a:latin typeface="Arial"/>
                <a:cs typeface="Arial"/>
              </a:rPr>
              <a:t>Changing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55" dirty="0">
                <a:latin typeface="Arial"/>
                <a:cs typeface="Arial"/>
              </a:rPr>
              <a:t>composition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75" dirty="0">
                <a:latin typeface="Arial"/>
                <a:cs typeface="Arial"/>
              </a:rPr>
              <a:t>share </a:t>
            </a:r>
            <a:r>
              <a:rPr sz="2700" spc="110" dirty="0">
                <a:latin typeface="Arial"/>
                <a:cs typeface="Arial"/>
              </a:rPr>
              <a:t>capital </a:t>
            </a:r>
            <a:r>
              <a:rPr sz="2700" spc="195" dirty="0">
                <a:latin typeface="Arial"/>
                <a:cs typeface="Arial"/>
              </a:rPr>
              <a:t>of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spc="-15" dirty="0">
                <a:latin typeface="Arial"/>
                <a:cs typeface="Arial"/>
              </a:rPr>
              <a:t>a  </a:t>
            </a:r>
            <a:r>
              <a:rPr sz="2700" spc="114" dirty="0">
                <a:latin typeface="Arial"/>
                <a:cs typeface="Arial"/>
              </a:rPr>
              <a:t>company. </a:t>
            </a:r>
            <a:r>
              <a:rPr sz="2700" spc="60" dirty="0">
                <a:latin typeface="Arial"/>
                <a:cs typeface="Arial"/>
              </a:rPr>
              <a:t>Does </a:t>
            </a:r>
            <a:r>
              <a:rPr sz="2700" spc="195" dirty="0">
                <a:latin typeface="Arial"/>
                <a:cs typeface="Arial"/>
              </a:rPr>
              <a:t>not </a:t>
            </a:r>
            <a:r>
              <a:rPr sz="2700" spc="130" dirty="0">
                <a:latin typeface="Arial"/>
                <a:cs typeface="Arial"/>
              </a:rPr>
              <a:t>require </a:t>
            </a:r>
            <a:r>
              <a:rPr sz="2700" spc="114" dirty="0">
                <a:latin typeface="Arial"/>
                <a:cs typeface="Arial"/>
              </a:rPr>
              <a:t>approval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40" dirty="0">
                <a:latin typeface="Arial"/>
                <a:cs typeface="Arial"/>
              </a:rPr>
              <a:t>the  </a:t>
            </a:r>
            <a:r>
              <a:rPr sz="2700" spc="150" dirty="0">
                <a:latin typeface="Arial"/>
                <a:cs typeface="Arial"/>
              </a:rPr>
              <a:t>court.</a:t>
            </a:r>
            <a:endParaRPr sz="2700">
              <a:latin typeface="Arial"/>
              <a:cs typeface="Arial"/>
            </a:endParaRPr>
          </a:p>
          <a:p>
            <a:pPr marL="121920">
              <a:lnSpc>
                <a:spcPct val="100000"/>
              </a:lnSpc>
              <a:spcBef>
                <a:spcPts val="395"/>
              </a:spcBef>
            </a:pPr>
            <a:r>
              <a:rPr sz="1800" spc="459" dirty="0">
                <a:solidFill>
                  <a:srgbClr val="2CA1BE"/>
                </a:solidFill>
                <a:latin typeface="Arial"/>
                <a:cs typeface="Arial"/>
              </a:rPr>
              <a:t>-</a:t>
            </a:r>
            <a:r>
              <a:rPr sz="1800" spc="450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2700" spc="114" dirty="0">
                <a:latin typeface="Arial"/>
                <a:cs typeface="Arial"/>
              </a:rPr>
              <a:t>Methods:</a:t>
            </a:r>
            <a:endParaRPr sz="2700">
              <a:latin typeface="Arial"/>
              <a:cs typeface="Arial"/>
            </a:endParaRPr>
          </a:p>
          <a:p>
            <a:pPr marL="527685" marR="1124585" indent="-51562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AutoNum type="alphaLcPeriod"/>
              <a:tabLst>
                <a:tab pos="527685" algn="l"/>
                <a:tab pos="528320" algn="l"/>
              </a:tabLst>
            </a:pPr>
            <a:r>
              <a:rPr sz="2700" spc="50" dirty="0">
                <a:latin typeface="Arial"/>
                <a:cs typeface="Arial"/>
              </a:rPr>
              <a:t>Increase </a:t>
            </a:r>
            <a:r>
              <a:rPr sz="2700" spc="80" dirty="0">
                <a:latin typeface="Arial"/>
                <a:cs typeface="Arial"/>
              </a:rPr>
              <a:t>share </a:t>
            </a:r>
            <a:r>
              <a:rPr sz="2700" spc="110" dirty="0">
                <a:latin typeface="Arial"/>
                <a:cs typeface="Arial"/>
              </a:rPr>
              <a:t>capital </a:t>
            </a:r>
            <a:r>
              <a:rPr sz="2700" spc="125" dirty="0">
                <a:latin typeface="Arial"/>
                <a:cs typeface="Arial"/>
              </a:rPr>
              <a:t>by </a:t>
            </a:r>
            <a:r>
              <a:rPr sz="2700" spc="80" dirty="0">
                <a:latin typeface="Arial"/>
                <a:cs typeface="Arial"/>
              </a:rPr>
              <a:t>issue </a:t>
            </a:r>
            <a:r>
              <a:rPr sz="2700" spc="195" dirty="0">
                <a:latin typeface="Arial"/>
                <a:cs typeface="Arial"/>
              </a:rPr>
              <a:t>of</a:t>
            </a:r>
            <a:r>
              <a:rPr sz="2700" spc="65" dirty="0">
                <a:latin typeface="Arial"/>
                <a:cs typeface="Arial"/>
              </a:rPr>
              <a:t> </a:t>
            </a:r>
            <a:r>
              <a:rPr sz="2700" spc="100" dirty="0">
                <a:latin typeface="Arial"/>
                <a:cs typeface="Arial"/>
              </a:rPr>
              <a:t>new  </a:t>
            </a:r>
            <a:r>
              <a:rPr sz="2700" spc="75" dirty="0">
                <a:latin typeface="Arial"/>
                <a:cs typeface="Arial"/>
              </a:rPr>
              <a:t>shares.</a:t>
            </a:r>
            <a:endParaRPr sz="27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AutoNum type="alphaLcPeriod"/>
              <a:tabLst>
                <a:tab pos="527685" algn="l"/>
                <a:tab pos="528320" algn="l"/>
              </a:tabLst>
            </a:pPr>
            <a:r>
              <a:rPr sz="2700" spc="130" dirty="0">
                <a:latin typeface="Arial"/>
                <a:cs typeface="Arial"/>
              </a:rPr>
              <a:t>Consolidation </a:t>
            </a:r>
            <a:r>
              <a:rPr sz="2700" spc="195" dirty="0">
                <a:latin typeface="Arial"/>
                <a:cs typeface="Arial"/>
              </a:rPr>
              <a:t>of</a:t>
            </a:r>
            <a:r>
              <a:rPr sz="2700" spc="25" dirty="0">
                <a:latin typeface="Arial"/>
                <a:cs typeface="Arial"/>
              </a:rPr>
              <a:t> </a:t>
            </a:r>
            <a:r>
              <a:rPr sz="2700" spc="70" dirty="0">
                <a:latin typeface="Arial"/>
                <a:cs typeface="Arial"/>
              </a:rPr>
              <a:t>shares</a:t>
            </a:r>
            <a:endParaRPr sz="27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AutoNum type="alphaLcPeriod"/>
              <a:tabLst>
                <a:tab pos="527685" algn="l"/>
                <a:tab pos="528320" algn="l"/>
              </a:tabLst>
            </a:pPr>
            <a:r>
              <a:rPr sz="2700" spc="145" dirty="0">
                <a:latin typeface="Arial"/>
                <a:cs typeface="Arial"/>
              </a:rPr>
              <a:t>Sub-division </a:t>
            </a:r>
            <a:r>
              <a:rPr sz="2700" spc="195" dirty="0">
                <a:latin typeface="Arial"/>
                <a:cs typeface="Arial"/>
              </a:rPr>
              <a:t>of</a:t>
            </a:r>
            <a:r>
              <a:rPr sz="2700" spc="20" dirty="0">
                <a:latin typeface="Arial"/>
                <a:cs typeface="Arial"/>
              </a:rPr>
              <a:t> </a:t>
            </a:r>
            <a:r>
              <a:rPr sz="2700" spc="65" dirty="0">
                <a:latin typeface="Arial"/>
                <a:cs typeface="Arial"/>
              </a:rPr>
              <a:t>shares</a:t>
            </a:r>
            <a:endParaRPr sz="27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AutoNum type="alphaLcPeriod"/>
              <a:tabLst>
                <a:tab pos="527685" algn="l"/>
                <a:tab pos="528320" algn="l"/>
              </a:tabLst>
            </a:pPr>
            <a:r>
              <a:rPr sz="2700" spc="105" dirty="0">
                <a:latin typeface="Arial"/>
                <a:cs typeface="Arial"/>
              </a:rPr>
              <a:t>Convert </a:t>
            </a:r>
            <a:r>
              <a:rPr sz="2700" spc="70" dirty="0">
                <a:latin typeface="Arial"/>
                <a:cs typeface="Arial"/>
              </a:rPr>
              <a:t>shares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35" dirty="0">
                <a:latin typeface="Arial"/>
                <a:cs typeface="Arial"/>
              </a:rPr>
              <a:t>stock </a:t>
            </a:r>
            <a:r>
              <a:rPr sz="2700" spc="175" dirty="0">
                <a:latin typeface="Arial"/>
                <a:cs typeface="Arial"/>
              </a:rPr>
              <a:t>or </a:t>
            </a:r>
            <a:r>
              <a:rPr sz="2700" spc="140" dirty="0">
                <a:latin typeface="Arial"/>
                <a:cs typeface="Arial"/>
              </a:rPr>
              <a:t>stock </a:t>
            </a:r>
            <a:r>
              <a:rPr sz="2700" spc="204" dirty="0">
                <a:latin typeface="Arial"/>
                <a:cs typeface="Arial"/>
              </a:rPr>
              <a:t>to</a:t>
            </a:r>
            <a:r>
              <a:rPr sz="2700" spc="-185" dirty="0">
                <a:latin typeface="Arial"/>
                <a:cs typeface="Arial"/>
              </a:rPr>
              <a:t> </a:t>
            </a:r>
            <a:r>
              <a:rPr sz="2700" spc="70" dirty="0">
                <a:latin typeface="Arial"/>
                <a:cs typeface="Arial"/>
              </a:rPr>
              <a:t>shares</a:t>
            </a:r>
            <a:endParaRPr sz="27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AutoNum type="alphaLcPeriod"/>
              <a:tabLst>
                <a:tab pos="527685" algn="l"/>
                <a:tab pos="528320" algn="l"/>
              </a:tabLst>
            </a:pPr>
            <a:r>
              <a:rPr sz="2700" spc="45" dirty="0">
                <a:latin typeface="Arial"/>
                <a:cs typeface="Arial"/>
              </a:rPr>
              <a:t>Cancel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20" dirty="0">
                <a:latin typeface="Arial"/>
                <a:cs typeface="Arial"/>
              </a:rPr>
              <a:t>unissued</a:t>
            </a:r>
            <a:r>
              <a:rPr sz="2700" spc="50" dirty="0">
                <a:latin typeface="Arial"/>
                <a:cs typeface="Arial"/>
              </a:rPr>
              <a:t> </a:t>
            </a:r>
            <a:r>
              <a:rPr sz="2700" spc="70" dirty="0">
                <a:latin typeface="Arial"/>
                <a:cs typeface="Arial"/>
              </a:rPr>
              <a:t>shares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6072" y="585216"/>
            <a:ext cx="5911595" cy="43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65834"/>
            <a:ext cx="725678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Cancellation </a:t>
            </a:r>
            <a:r>
              <a:rPr spc="195" dirty="0"/>
              <a:t>of </a:t>
            </a:r>
            <a:r>
              <a:rPr spc="70" dirty="0"/>
              <a:t>any </a:t>
            </a:r>
            <a:r>
              <a:rPr spc="135" dirty="0"/>
              <a:t>paid </a:t>
            </a:r>
            <a:r>
              <a:rPr spc="185" dirty="0"/>
              <a:t>up </a:t>
            </a:r>
            <a:r>
              <a:rPr spc="75" dirty="0"/>
              <a:t>share </a:t>
            </a:r>
            <a:r>
              <a:rPr spc="110" dirty="0"/>
              <a:t>capital </a:t>
            </a:r>
            <a:r>
              <a:rPr spc="200" dirty="0"/>
              <a:t>to  </a:t>
            </a:r>
            <a:r>
              <a:rPr spc="150" dirty="0"/>
              <a:t>write </a:t>
            </a:r>
            <a:r>
              <a:rPr spc="210" dirty="0"/>
              <a:t>off </a:t>
            </a:r>
            <a:r>
              <a:rPr spc="140" dirty="0"/>
              <a:t>the </a:t>
            </a:r>
            <a:r>
              <a:rPr spc="114" dirty="0"/>
              <a:t>past </a:t>
            </a:r>
            <a:r>
              <a:rPr spc="110" dirty="0"/>
              <a:t>accumulated </a:t>
            </a:r>
            <a:r>
              <a:rPr spc="65" dirty="0"/>
              <a:t>losses </a:t>
            </a:r>
            <a:r>
              <a:rPr spc="114" dirty="0"/>
              <a:t>and  </a:t>
            </a:r>
            <a:r>
              <a:rPr spc="145" dirty="0"/>
              <a:t>intangible </a:t>
            </a:r>
            <a:r>
              <a:rPr spc="50" dirty="0"/>
              <a:t>assets </a:t>
            </a:r>
            <a:r>
              <a:rPr spc="195" dirty="0"/>
              <a:t>of </a:t>
            </a:r>
            <a:r>
              <a:rPr spc="140" dirty="0"/>
              <a:t>the </a:t>
            </a:r>
            <a:r>
              <a:rPr spc="120" dirty="0"/>
              <a:t>company.</a:t>
            </a:r>
            <a:r>
              <a:rPr spc="-95" dirty="0"/>
              <a:t> </a:t>
            </a:r>
            <a:r>
              <a:rPr spc="65" dirty="0"/>
              <a:t>Require  </a:t>
            </a:r>
            <a:r>
              <a:rPr spc="114" dirty="0"/>
              <a:t>approval </a:t>
            </a:r>
            <a:r>
              <a:rPr spc="195" dirty="0"/>
              <a:t>of </a:t>
            </a:r>
            <a:r>
              <a:rPr spc="140" dirty="0"/>
              <a:t>the</a:t>
            </a:r>
            <a:r>
              <a:rPr spc="-50" dirty="0"/>
              <a:t> </a:t>
            </a:r>
            <a:r>
              <a:rPr spc="150" dirty="0"/>
              <a:t>court.</a:t>
            </a:r>
          </a:p>
        </p:txBody>
      </p:sp>
      <p:sp>
        <p:nvSpPr>
          <p:cNvPr id="3" name="object 3"/>
          <p:cNvSpPr/>
          <p:nvPr/>
        </p:nvSpPr>
        <p:spPr>
          <a:xfrm>
            <a:off x="576072" y="585216"/>
            <a:ext cx="5696712" cy="43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0" y="1474850"/>
          <a:ext cx="8229600" cy="485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Basis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7848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INTERNAL  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ONSTRUC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7848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EXTERNAL  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ONSTRUC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70" dirty="0">
                          <a:latin typeface="Arial"/>
                          <a:cs typeface="Arial"/>
                        </a:rPr>
                        <a:t>Meaning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6225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65" dirty="0">
                          <a:latin typeface="Arial"/>
                          <a:cs typeface="Arial"/>
                        </a:rPr>
                        <a:t>Reorganisation </a:t>
                      </a:r>
                      <a:r>
                        <a:rPr sz="1800" spc="12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95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800" spc="105" dirty="0">
                          <a:latin typeface="Arial"/>
                          <a:cs typeface="Arial"/>
                        </a:rPr>
                        <a:t>existing </a:t>
                      </a:r>
                      <a:r>
                        <a:rPr sz="1800" spc="80" dirty="0">
                          <a:latin typeface="Arial"/>
                          <a:cs typeface="Arial"/>
                        </a:rPr>
                        <a:t>financial  </a:t>
                      </a:r>
                      <a:r>
                        <a:rPr sz="1800" spc="95" dirty="0">
                          <a:latin typeface="Arial"/>
                          <a:cs typeface="Arial"/>
                        </a:rPr>
                        <a:t>structure </a:t>
                      </a:r>
                      <a:r>
                        <a:rPr sz="1800" spc="13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  </a:t>
                      </a:r>
                      <a:r>
                        <a:rPr sz="1800" spc="75" dirty="0">
                          <a:latin typeface="Arial"/>
                          <a:cs typeface="Arial"/>
                        </a:rPr>
                        <a:t>company.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835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10" dirty="0">
                          <a:latin typeface="Arial"/>
                          <a:cs typeface="Arial"/>
                        </a:rPr>
                        <a:t>When </a:t>
                      </a:r>
                      <a:r>
                        <a:rPr sz="1800" spc="70" dirty="0">
                          <a:latin typeface="Arial"/>
                          <a:cs typeface="Arial"/>
                        </a:rPr>
                        <a:t>one </a:t>
                      </a:r>
                      <a:r>
                        <a:rPr sz="1800" spc="75" dirty="0">
                          <a:latin typeface="Arial"/>
                          <a:cs typeface="Arial"/>
                        </a:rPr>
                        <a:t>company  </a:t>
                      </a:r>
                      <a:r>
                        <a:rPr sz="1800" spc="60" dirty="0">
                          <a:latin typeface="Arial"/>
                          <a:cs typeface="Arial"/>
                        </a:rPr>
                        <a:t>goes </a:t>
                      </a:r>
                      <a:r>
                        <a:rPr sz="1800" spc="120" dirty="0">
                          <a:latin typeface="Arial"/>
                          <a:cs typeface="Arial"/>
                        </a:rPr>
                        <a:t>into </a:t>
                      </a:r>
                      <a:r>
                        <a:rPr sz="1800" spc="105" dirty="0">
                          <a:latin typeface="Arial"/>
                          <a:cs typeface="Arial"/>
                        </a:rPr>
                        <a:t>liquidation  </a:t>
                      </a:r>
                      <a:r>
                        <a:rPr sz="1800" spc="7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new </a:t>
                      </a:r>
                      <a:r>
                        <a:rPr sz="1800" spc="75" dirty="0">
                          <a:latin typeface="Arial"/>
                          <a:cs typeface="Arial"/>
                        </a:rPr>
                        <a:t>company 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is  </a:t>
                      </a:r>
                      <a:r>
                        <a:rPr sz="1800" spc="114" dirty="0">
                          <a:latin typeface="Arial"/>
                          <a:cs typeface="Arial"/>
                        </a:rPr>
                        <a:t>formed </a:t>
                      </a:r>
                      <a:r>
                        <a:rPr sz="1800" spc="110" dirty="0">
                          <a:latin typeface="Arial"/>
                          <a:cs typeface="Arial"/>
                        </a:rPr>
                        <a:t>in that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50" dirty="0">
                          <a:latin typeface="Arial"/>
                          <a:cs typeface="Arial"/>
                        </a:rPr>
                        <a:t>place.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63995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90" dirty="0">
                          <a:latin typeface="Arial"/>
                          <a:cs typeface="Arial"/>
                        </a:rPr>
                        <a:t>Liquidation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6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05" dirty="0">
                          <a:latin typeface="Arial"/>
                          <a:cs typeface="Arial"/>
                        </a:rPr>
                        <a:t>liquidation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197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90" dirty="0">
                          <a:latin typeface="Arial"/>
                          <a:cs typeface="Arial"/>
                        </a:rPr>
                        <a:t>Liquidation </a:t>
                      </a:r>
                      <a:r>
                        <a:rPr sz="1800" spc="13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one  </a:t>
                      </a:r>
                      <a:r>
                        <a:rPr sz="1800" spc="75" dirty="0">
                          <a:latin typeface="Arial"/>
                          <a:cs typeface="Arial"/>
                        </a:rPr>
                        <a:t>company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6402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spc="80" dirty="0">
                          <a:latin typeface="Arial"/>
                          <a:cs typeface="Arial"/>
                        </a:rPr>
                        <a:t>Formation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89584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spc="65" dirty="0">
                          <a:latin typeface="Arial"/>
                          <a:cs typeface="Arial"/>
                        </a:rPr>
                        <a:t>No new </a:t>
                      </a:r>
                      <a:r>
                        <a:rPr sz="1800" spc="75" dirty="0">
                          <a:latin typeface="Arial"/>
                          <a:cs typeface="Arial"/>
                        </a:rPr>
                        <a:t>company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60" dirty="0">
                          <a:latin typeface="Arial"/>
                          <a:cs typeface="Arial"/>
                        </a:rPr>
                        <a:t>is  </a:t>
                      </a:r>
                      <a:r>
                        <a:rPr sz="1800" spc="114" dirty="0">
                          <a:latin typeface="Arial"/>
                          <a:cs typeface="Arial"/>
                        </a:rPr>
                        <a:t>formed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400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spc="4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new </a:t>
                      </a:r>
                      <a:r>
                        <a:rPr sz="1800" spc="75" dirty="0">
                          <a:latin typeface="Arial"/>
                          <a:cs typeface="Arial"/>
                        </a:rPr>
                        <a:t>company </a:t>
                      </a:r>
                      <a:r>
                        <a:rPr sz="1800" spc="60" dirty="0">
                          <a:latin typeface="Arial"/>
                          <a:cs typeface="Arial"/>
                        </a:rPr>
                        <a:t>is  </a:t>
                      </a:r>
                      <a:r>
                        <a:rPr sz="1800" spc="114" dirty="0">
                          <a:latin typeface="Arial"/>
                          <a:cs typeface="Arial"/>
                        </a:rPr>
                        <a:t>formed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spc="65" dirty="0">
                          <a:latin typeface="Arial"/>
                          <a:cs typeface="Arial"/>
                        </a:rPr>
                        <a:t>Objective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819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spc="6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100" dirty="0">
                          <a:latin typeface="Arial"/>
                          <a:cs typeface="Arial"/>
                        </a:rPr>
                        <a:t>write </a:t>
                      </a:r>
                      <a:r>
                        <a:rPr sz="1800" spc="135" dirty="0">
                          <a:latin typeface="Arial"/>
                          <a:cs typeface="Arial"/>
                        </a:rPr>
                        <a:t>off </a:t>
                      </a:r>
                      <a:r>
                        <a:rPr sz="1800" spc="90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800" spc="75" dirty="0">
                          <a:latin typeface="Arial"/>
                          <a:cs typeface="Arial"/>
                        </a:rPr>
                        <a:t>accumulated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40" dirty="0">
                          <a:latin typeface="Arial"/>
                          <a:cs typeface="Arial"/>
                        </a:rPr>
                        <a:t>losses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454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spc="6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45" dirty="0">
                          <a:latin typeface="Arial"/>
                          <a:cs typeface="Arial"/>
                        </a:rPr>
                        <a:t>increase </a:t>
                      </a:r>
                      <a:r>
                        <a:rPr sz="1800" spc="90" dirty="0">
                          <a:latin typeface="Arial"/>
                          <a:cs typeface="Arial"/>
                        </a:rPr>
                        <a:t>the  competitive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05" dirty="0">
                          <a:latin typeface="Arial"/>
                          <a:cs typeface="Arial"/>
                        </a:rPr>
                        <a:t>strength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64001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spc="80" dirty="0">
                          <a:latin typeface="Arial"/>
                          <a:cs typeface="Arial"/>
                        </a:rPr>
                        <a:t>Approval </a:t>
                      </a:r>
                      <a:r>
                        <a:rPr sz="1800" spc="13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9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00" dirty="0">
                          <a:latin typeface="Arial"/>
                          <a:cs typeface="Arial"/>
                        </a:rPr>
                        <a:t>court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359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spc="95" dirty="0">
                          <a:latin typeface="Arial"/>
                          <a:cs typeface="Arial"/>
                        </a:rPr>
                        <a:t>Court </a:t>
                      </a:r>
                      <a:r>
                        <a:rPr sz="1800" spc="70" dirty="0">
                          <a:latin typeface="Arial"/>
                          <a:cs typeface="Arial"/>
                        </a:rPr>
                        <a:t>approval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60" dirty="0">
                          <a:latin typeface="Arial"/>
                          <a:cs typeface="Arial"/>
                        </a:rPr>
                        <a:t>is  </a:t>
                      </a:r>
                      <a:r>
                        <a:rPr sz="1800" spc="90" dirty="0">
                          <a:latin typeface="Arial"/>
                          <a:cs typeface="Arial"/>
                        </a:rPr>
                        <a:t>required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946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spc="95" dirty="0">
                          <a:latin typeface="Arial"/>
                          <a:cs typeface="Arial"/>
                        </a:rPr>
                        <a:t>Court </a:t>
                      </a:r>
                      <a:r>
                        <a:rPr sz="1800" spc="70" dirty="0">
                          <a:latin typeface="Arial"/>
                          <a:cs typeface="Arial"/>
                        </a:rPr>
                        <a:t>approval 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800" spc="130" dirty="0">
                          <a:latin typeface="Arial"/>
                          <a:cs typeface="Arial"/>
                        </a:rPr>
                        <a:t>not  </a:t>
                      </a:r>
                      <a:r>
                        <a:rPr sz="1800" spc="90" dirty="0">
                          <a:latin typeface="Arial"/>
                          <a:cs typeface="Arial"/>
                        </a:rPr>
                        <a:t>required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562355" y="397763"/>
            <a:ext cx="5984748" cy="836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203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 Reorganisation of the existing financial  structure of a company.</vt:lpstr>
      <vt:lpstr>PowerPoint Presentation</vt:lpstr>
      <vt:lpstr>Internal  reconstruction</vt:lpstr>
      <vt:lpstr>PowerPoint Presentation</vt:lpstr>
      <vt:lpstr>Cancellation of any paid up share capital to  write off the past accumulated losses and  intangible assets of the company. Require  approval of the court.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RECONSTRUCTION</dc:title>
  <dc:creator>TOSHIBA</dc:creator>
  <cp:lastModifiedBy>DELL</cp:lastModifiedBy>
  <cp:revision>2</cp:revision>
  <dcterms:created xsi:type="dcterms:W3CDTF">2021-05-13T16:44:49Z</dcterms:created>
  <dcterms:modified xsi:type="dcterms:W3CDTF">2021-05-16T16:15:53Z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2021-05-13T00:00:00Z</vt:filetime>
  </property>
</Properties>
</file>