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2"/>
  </p:notesMasterIdLst>
  <p:sldIdLst>
    <p:sldId id="256" r:id="rId2"/>
    <p:sldId id="273" r:id="rId3"/>
    <p:sldId id="257" r:id="rId4"/>
    <p:sldId id="260" r:id="rId5"/>
    <p:sldId id="261" r:id="rId6"/>
    <p:sldId id="262" r:id="rId7"/>
    <p:sldId id="263" r:id="rId8"/>
    <p:sldId id="265" r:id="rId9"/>
    <p:sldId id="267" r:id="rId10"/>
    <p:sldId id="264" r:id="rId11"/>
    <p:sldId id="266" r:id="rId12"/>
    <p:sldId id="268" r:id="rId13"/>
    <p:sldId id="269" r:id="rId14"/>
    <p:sldId id="270" r:id="rId15"/>
    <p:sldId id="271" r:id="rId16"/>
    <p:sldId id="277" r:id="rId17"/>
    <p:sldId id="274" r:id="rId18"/>
    <p:sldId id="276" r:id="rId19"/>
    <p:sldId id="275" r:id="rId20"/>
    <p:sldId id="27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61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ADE8B9-2C55-4ED4-A91C-A87F9CB21728}" type="datetimeFigureOut">
              <a:rPr lang="en-US" smtClean="0"/>
              <a:pPr/>
              <a:t>5/16/2021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85092E-8EEC-4BE0-B9A6-09A23CF4268B}" type="slidenum">
              <a:rPr lang="en-US" smtClean="0"/>
              <a:pPr/>
              <a:t>‹#›</a:t>
            </a:fld>
            <a:endParaRPr lang="en-US"/>
          </a:p>
        </p:txBody>
      </p:sp>
    </p:spTree>
    <p:extLst>
      <p:ext uri="{BB962C8B-B14F-4D97-AF65-F5344CB8AC3E}">
        <p14:creationId xmlns:p14="http://schemas.microsoft.com/office/powerpoint/2010/main" val="3637728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CBAC827-1B20-4258-9EDD-7DBAC42CDC9F}" type="datetime1">
              <a:rPr lang="en-US" smtClean="0"/>
              <a:pPr/>
              <a:t>5/16/2021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C335EF8F-02F8-40FD-B45B-76FA53D7DD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2015069-2FB4-4E5C-B7C3-21F4FCFB7B35}" type="datetime1">
              <a:rPr lang="en-US" smtClean="0"/>
              <a:pPr/>
              <a:t>5/16/2021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335EF8F-02F8-40FD-B45B-76FA53D7DD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BBB1D36-4718-48F5-9168-97BB44063E45}" type="datetime1">
              <a:rPr lang="en-US" smtClean="0"/>
              <a:pPr/>
              <a:t>5/16/2021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335EF8F-02F8-40FD-B45B-76FA53D7DD2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669BFFD-3573-482C-9F30-03C79082AC0E}" type="datetime1">
              <a:rPr lang="en-US" smtClean="0"/>
              <a:pPr/>
              <a:t>5/16/2021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335EF8F-02F8-40FD-B45B-76FA53D7DD2E}"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F99D7FA-CE32-4D15-BA79-51FF34626740}" type="datetime1">
              <a:rPr lang="en-US" smtClean="0"/>
              <a:pPr/>
              <a:t>5/16/2021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335EF8F-02F8-40FD-B45B-76FA53D7DD2E}"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9A991E5E-8470-4982-BFC1-1A3428D85C9F}" type="datetime1">
              <a:rPr lang="en-US" smtClean="0"/>
              <a:pPr/>
              <a:t>5/16/2021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335EF8F-02F8-40FD-B45B-76FA53D7DD2E}"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837A175-FB95-4AEB-9512-900C94FF8115}" type="datetime1">
              <a:rPr lang="en-US" smtClean="0"/>
              <a:pPr/>
              <a:t>5/16/2021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C335EF8F-02F8-40FD-B45B-76FA53D7DD2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C51E6C61-D69B-481F-9D16-5092CC018085}" type="datetime1">
              <a:rPr lang="en-US" smtClean="0"/>
              <a:pPr/>
              <a:t>5/16/2021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C335EF8F-02F8-40FD-B45B-76FA53D7DD2E}"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E80B4DC-27F3-4518-99C9-9C9841D563EC}" type="datetime1">
              <a:rPr lang="en-US" smtClean="0"/>
              <a:pPr/>
              <a:t>5/16/2021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C335EF8F-02F8-40FD-B45B-76FA53D7DD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0E74058B-1F42-4B74-853A-EB9A2890A272}" type="datetime1">
              <a:rPr lang="en-US" smtClean="0"/>
              <a:pPr/>
              <a:t>5/16/2021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335EF8F-02F8-40FD-B45B-76FA53D7DD2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A4A13A0-EE7E-4286-A5CA-75FC1EA1614C}" type="datetime1">
              <a:rPr lang="en-US" smtClean="0"/>
              <a:pPr/>
              <a:t>5/16/2021</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C335EF8F-02F8-40FD-B45B-76FA53D7DD2E}"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6FFCCE1E-0C13-40B0-8658-237E568031EC}" type="datetime1">
              <a:rPr lang="en-US" smtClean="0"/>
              <a:pPr/>
              <a:t>5/16/2021</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C335EF8F-02F8-40FD-B45B-76FA53D7DD2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219200"/>
            <a:ext cx="7543800" cy="1371600"/>
          </a:xfrm>
        </p:spPr>
        <p:txBody>
          <a:bodyPr>
            <a:normAutofit/>
          </a:bodyPr>
          <a:lstStyle/>
          <a:p>
            <a:r>
              <a:rPr lang="en-US" sz="4000" dirty="0" smtClean="0"/>
              <a:t>Internal Reconstruction</a:t>
            </a:r>
            <a:endParaRPr lang="en-US" sz="4000" dirty="0"/>
          </a:p>
        </p:txBody>
      </p:sp>
      <p:sp>
        <p:nvSpPr>
          <p:cNvPr id="3" name="Subtitle 2"/>
          <p:cNvSpPr>
            <a:spLocks noGrp="1"/>
          </p:cNvSpPr>
          <p:nvPr>
            <p:ph type="subTitle" idx="1"/>
          </p:nvPr>
        </p:nvSpPr>
        <p:spPr/>
        <p:txBody>
          <a:bodyPr>
            <a:norm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153400" cy="6169152"/>
          </a:xfrm>
        </p:spPr>
        <p:txBody>
          <a:bodyPr/>
          <a:lstStyle/>
          <a:p>
            <a:pPr algn="just">
              <a:buNone/>
            </a:pPr>
            <a:r>
              <a:rPr lang="en-US" dirty="0" smtClean="0"/>
              <a:t>3. </a:t>
            </a:r>
            <a:r>
              <a:rPr lang="en-US" u="sng" dirty="0" smtClean="0"/>
              <a:t>Where any paid up share capital is being reduced without reducing the liability on the shares.</a:t>
            </a:r>
          </a:p>
          <a:p>
            <a:pPr algn="just">
              <a:buNone/>
            </a:pPr>
            <a:r>
              <a:rPr lang="en-US" dirty="0" smtClean="0"/>
              <a:t>E.g. A share of </a:t>
            </a:r>
            <a:r>
              <a:rPr lang="en-US" dirty="0" err="1" smtClean="0"/>
              <a:t>Rs</a:t>
            </a:r>
            <a:r>
              <a:rPr lang="en-US" dirty="0" smtClean="0"/>
              <a:t>. 10 on which </a:t>
            </a:r>
            <a:r>
              <a:rPr lang="en-US" dirty="0" err="1" smtClean="0"/>
              <a:t>Rs</a:t>
            </a:r>
            <a:r>
              <a:rPr lang="en-US" dirty="0" smtClean="0"/>
              <a:t>. 8 has been paid up is being reduced to a share of </a:t>
            </a:r>
            <a:r>
              <a:rPr lang="en-US" dirty="0" err="1" smtClean="0"/>
              <a:t>Rs</a:t>
            </a:r>
            <a:r>
              <a:rPr lang="en-US" dirty="0" smtClean="0"/>
              <a:t>. 10, </a:t>
            </a:r>
            <a:r>
              <a:rPr lang="en-US" dirty="0" err="1" smtClean="0"/>
              <a:t>Rs</a:t>
            </a:r>
            <a:r>
              <a:rPr lang="en-US" dirty="0" smtClean="0"/>
              <a:t>. 6 paid up. </a:t>
            </a:r>
          </a:p>
          <a:p>
            <a:pPr algn="just">
              <a:buNone/>
            </a:pPr>
            <a:endParaRPr lang="en-US" dirty="0" smtClean="0"/>
          </a:p>
          <a:p>
            <a:pPr algn="just">
              <a:buNone/>
            </a:pPr>
            <a:endParaRPr lang="en-US" dirty="0" smtClean="0"/>
          </a:p>
          <a:p>
            <a:pPr algn="just">
              <a:buNone/>
            </a:pPr>
            <a:endParaRPr lang="en-US" dirty="0" smtClean="0"/>
          </a:p>
          <a:p>
            <a:pPr algn="just">
              <a:buNone/>
            </a:pPr>
            <a:endParaRPr lang="en-US" dirty="0" smtClean="0"/>
          </a:p>
          <a:p>
            <a:pPr>
              <a:buNone/>
            </a:pPr>
            <a:endParaRPr lang="en-US" dirty="0" smtClean="0"/>
          </a:p>
          <a:p>
            <a:pPr>
              <a:buNone/>
            </a:pPr>
            <a:endParaRPr lang="en-US" dirty="0"/>
          </a:p>
        </p:txBody>
      </p:sp>
      <p:sp>
        <p:nvSpPr>
          <p:cNvPr id="7" name="Slide Number Placeholder 6"/>
          <p:cNvSpPr>
            <a:spLocks noGrp="1"/>
          </p:cNvSpPr>
          <p:nvPr>
            <p:ph type="sldNum" sz="quarter" idx="12"/>
          </p:nvPr>
        </p:nvSpPr>
        <p:spPr/>
        <p:txBody>
          <a:bodyPr/>
          <a:lstStyle/>
          <a:p>
            <a:fld id="{C335EF8F-02F8-40FD-B45B-76FA53D7DD2E}" type="slidenum">
              <a:rPr lang="en-US" smtClean="0"/>
              <a:pPr/>
              <a:t>10</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827472516"/>
              </p:ext>
            </p:extLst>
          </p:nvPr>
        </p:nvGraphicFramePr>
        <p:xfrm>
          <a:off x="620560" y="2971800"/>
          <a:ext cx="7772400" cy="822960"/>
        </p:xfrm>
        <a:graphic>
          <a:graphicData uri="http://schemas.openxmlformats.org/drawingml/2006/table">
            <a:tbl>
              <a:tblPr firstRow="1" bandRow="1">
                <a:tableStyleId>{5C22544A-7EE6-4342-B048-85BDC9FD1C3A}</a:tableStyleId>
              </a:tblPr>
              <a:tblGrid>
                <a:gridCol w="7772400"/>
              </a:tblGrid>
              <a:tr h="370840">
                <a:tc>
                  <a:txBody>
                    <a:bodyPr/>
                    <a:lstStyle/>
                    <a:p>
                      <a:r>
                        <a:rPr lang="en-US" sz="2400" dirty="0" smtClean="0"/>
                        <a:t>Share Capital A/c Dr.           2</a:t>
                      </a:r>
                    </a:p>
                    <a:p>
                      <a:r>
                        <a:rPr lang="en-US" sz="2400" dirty="0" smtClean="0"/>
                        <a:t>To Capital Reduction A/c            2</a:t>
                      </a:r>
                      <a:endParaRPr lang="en-US" sz="2400" dirty="0"/>
                    </a:p>
                  </a:txBody>
                  <a:tcPr/>
                </a:tc>
              </a:tr>
            </a:tbl>
          </a:graphicData>
        </a:graphic>
      </p:graphicFrame>
      <p:sp>
        <p:nvSpPr>
          <p:cNvPr id="6" name="Rectangle 5"/>
          <p:cNvSpPr/>
          <p:nvPr/>
        </p:nvSpPr>
        <p:spPr>
          <a:xfrm>
            <a:off x="533400" y="3200400"/>
            <a:ext cx="7848600" cy="1938992"/>
          </a:xfrm>
          <a:prstGeom prst="rect">
            <a:avLst/>
          </a:prstGeom>
        </p:spPr>
        <p:txBody>
          <a:bodyPr wrap="square">
            <a:spAutoFit/>
          </a:bodyPr>
          <a:lstStyle/>
          <a:p>
            <a:pPr algn="just"/>
            <a:endParaRPr lang="en-US" sz="2400" dirty="0" smtClean="0"/>
          </a:p>
          <a:p>
            <a:pPr algn="just"/>
            <a:r>
              <a:rPr lang="en-US" sz="2400" dirty="0" smtClean="0"/>
              <a:t>The court ordinarily gives sanction for 3</a:t>
            </a:r>
            <a:r>
              <a:rPr lang="en-US" sz="2400" baseline="30000" dirty="0" smtClean="0"/>
              <a:t>rd</a:t>
            </a:r>
            <a:r>
              <a:rPr lang="en-US" sz="2400" dirty="0" smtClean="0"/>
              <a:t> type of capital reduction without consulting the creditors because creditor’s interest is in no way affected by such reduction</a:t>
            </a:r>
            <a:r>
              <a:rPr lang="en-US" dirty="0" smtClean="0"/>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69152"/>
          </a:xfrm>
        </p:spPr>
        <p:txBody>
          <a:bodyPr>
            <a:normAutofit fontScale="92500"/>
          </a:bodyPr>
          <a:lstStyle/>
          <a:p>
            <a:pPr>
              <a:buNone/>
            </a:pPr>
            <a:endParaRPr lang="en-US" dirty="0" smtClean="0"/>
          </a:p>
          <a:p>
            <a:pPr algn="just">
              <a:buNone/>
            </a:pPr>
            <a:r>
              <a:rPr lang="en-US" dirty="0" smtClean="0"/>
              <a:t>4. </a:t>
            </a:r>
            <a:r>
              <a:rPr lang="en-US" u="sng" dirty="0" smtClean="0"/>
              <a:t>Where any paid up share capital is being reduced , reducing the liability on the shares. </a:t>
            </a:r>
          </a:p>
          <a:p>
            <a:pPr algn="just">
              <a:buNone/>
            </a:pPr>
            <a:r>
              <a:rPr lang="en-US" dirty="0" smtClean="0"/>
              <a:t>E.g. a share of </a:t>
            </a:r>
            <a:r>
              <a:rPr lang="en-US" dirty="0" err="1" smtClean="0"/>
              <a:t>Rs</a:t>
            </a:r>
            <a:r>
              <a:rPr lang="en-US" dirty="0" smtClean="0"/>
              <a:t>. 10 on which </a:t>
            </a:r>
            <a:r>
              <a:rPr lang="en-US" dirty="0" err="1" smtClean="0"/>
              <a:t>Rs</a:t>
            </a:r>
            <a:r>
              <a:rPr lang="en-US" dirty="0" smtClean="0"/>
              <a:t>. 8 has been paid up is being reduced to fully paid share of </a:t>
            </a:r>
            <a:r>
              <a:rPr lang="en-US" dirty="0" err="1" smtClean="0"/>
              <a:t>Rs</a:t>
            </a:r>
            <a:r>
              <a:rPr lang="en-US" dirty="0" smtClean="0"/>
              <a:t>. 6.</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lgn="just">
              <a:buNone/>
            </a:pPr>
            <a:r>
              <a:rPr lang="en-US" dirty="0" smtClean="0"/>
              <a:t>5. </a:t>
            </a:r>
            <a:r>
              <a:rPr lang="en-US" u="sng" dirty="0" smtClean="0"/>
              <a:t>By any other method approved by the court</a:t>
            </a:r>
            <a:r>
              <a:rPr lang="en-US" dirty="0" smtClean="0"/>
              <a:t>.</a:t>
            </a:r>
          </a:p>
          <a:p>
            <a:pPr>
              <a:buNone/>
            </a:pPr>
            <a:endParaRPr lang="en-US" dirty="0" smtClean="0"/>
          </a:p>
          <a:p>
            <a:pPr>
              <a:buNone/>
            </a:pPr>
            <a:r>
              <a:rPr lang="en-US" dirty="0" smtClean="0"/>
              <a:t>.</a:t>
            </a:r>
            <a:endParaRPr lang="en-US" dirty="0"/>
          </a:p>
        </p:txBody>
      </p:sp>
      <p:sp>
        <p:nvSpPr>
          <p:cNvPr id="5" name="Slide Number Placeholder 4"/>
          <p:cNvSpPr>
            <a:spLocks noGrp="1"/>
          </p:cNvSpPr>
          <p:nvPr>
            <p:ph type="sldNum" sz="quarter" idx="12"/>
          </p:nvPr>
        </p:nvSpPr>
        <p:spPr/>
        <p:txBody>
          <a:bodyPr/>
          <a:lstStyle/>
          <a:p>
            <a:fld id="{C335EF8F-02F8-40FD-B45B-76FA53D7DD2E}" type="slidenum">
              <a:rPr lang="en-US" smtClean="0"/>
              <a:pPr/>
              <a:t>11</a:t>
            </a:fld>
            <a:endParaRPr lang="en-US"/>
          </a:p>
        </p:txBody>
      </p:sp>
      <p:graphicFrame>
        <p:nvGraphicFramePr>
          <p:cNvPr id="4" name="Table 3"/>
          <p:cNvGraphicFramePr>
            <a:graphicFrameLocks noGrp="1"/>
          </p:cNvGraphicFramePr>
          <p:nvPr/>
        </p:nvGraphicFramePr>
        <p:xfrm>
          <a:off x="838200" y="3048000"/>
          <a:ext cx="7696200" cy="1554480"/>
        </p:xfrm>
        <a:graphic>
          <a:graphicData uri="http://schemas.openxmlformats.org/drawingml/2006/table">
            <a:tbl>
              <a:tblPr firstRow="1" bandRow="1">
                <a:tableStyleId>{5C22544A-7EE6-4342-B048-85BDC9FD1C3A}</a:tableStyleId>
              </a:tblPr>
              <a:tblGrid>
                <a:gridCol w="7696200"/>
              </a:tblGrid>
              <a:tr h="370840">
                <a:tc>
                  <a:txBody>
                    <a:bodyPr/>
                    <a:lstStyle/>
                    <a:p>
                      <a:r>
                        <a:rPr lang="en-US" sz="2400" dirty="0" smtClean="0"/>
                        <a:t>Share Capital A/c Dr. (</a:t>
                      </a:r>
                      <a:r>
                        <a:rPr lang="en-US" sz="2400" dirty="0" err="1" smtClean="0"/>
                        <a:t>Rs</a:t>
                      </a:r>
                      <a:r>
                        <a:rPr lang="en-US" sz="2400" dirty="0" smtClean="0"/>
                        <a:t>.</a:t>
                      </a:r>
                      <a:r>
                        <a:rPr lang="en-US" sz="2400" baseline="0" dirty="0" smtClean="0"/>
                        <a:t> </a:t>
                      </a:r>
                      <a:r>
                        <a:rPr lang="en-US" sz="2400" dirty="0" smtClean="0"/>
                        <a:t>10 )           8</a:t>
                      </a:r>
                    </a:p>
                    <a:p>
                      <a:r>
                        <a:rPr lang="en-US" sz="2400" dirty="0" smtClean="0"/>
                        <a:t>            To Share Capital A/c (</a:t>
                      </a:r>
                      <a:r>
                        <a:rPr lang="en-US" sz="2400" dirty="0" err="1" smtClean="0"/>
                        <a:t>Rs</a:t>
                      </a:r>
                      <a:r>
                        <a:rPr lang="en-US" sz="2400" dirty="0" smtClean="0"/>
                        <a:t>. 6)            6</a:t>
                      </a:r>
                    </a:p>
                    <a:p>
                      <a:r>
                        <a:rPr lang="en-US" sz="2400" dirty="0" smtClean="0"/>
                        <a:t>            To Capital Reduction A/c                 2</a:t>
                      </a:r>
                    </a:p>
                    <a:p>
                      <a:endParaRPr lang="en-US" sz="2400" dirty="0"/>
                    </a:p>
                  </a:txBody>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458200" cy="5486400"/>
          </a:xfrm>
        </p:spPr>
        <p:txBody>
          <a:bodyPr/>
          <a:lstStyle/>
          <a:p>
            <a:pPr algn="just">
              <a:buNone/>
            </a:pPr>
            <a:r>
              <a:rPr lang="en-US" dirty="0" smtClean="0"/>
              <a:t>1. When the face value of the shares is changed or the rate of dividend on preference shares is changed, it is treated as </a:t>
            </a:r>
            <a:r>
              <a:rPr lang="en-US" i="1" u="sng" dirty="0" smtClean="0"/>
              <a:t>change in the category of the share capital.</a:t>
            </a:r>
          </a:p>
          <a:p>
            <a:pPr algn="just"/>
            <a:endParaRPr lang="en-US" dirty="0" smtClean="0"/>
          </a:p>
          <a:p>
            <a:pPr algn="just"/>
            <a:endParaRPr lang="en-US" dirty="0" smtClean="0"/>
          </a:p>
          <a:p>
            <a:pPr algn="just"/>
            <a:endParaRPr lang="en-US" dirty="0" smtClean="0"/>
          </a:p>
          <a:p>
            <a:pPr algn="just">
              <a:buNone/>
            </a:pPr>
            <a:r>
              <a:rPr lang="en-US" dirty="0" smtClean="0"/>
              <a:t>If  the face value of the shares or the rate of dividend on preference shares is not changed on reduction of share capital, it </a:t>
            </a:r>
            <a:r>
              <a:rPr lang="en-US" i="1" u="sng" dirty="0" smtClean="0"/>
              <a:t>does not result in the change of the category of the share capital</a:t>
            </a:r>
            <a:r>
              <a:rPr lang="en-US" dirty="0" smtClean="0"/>
              <a:t>.</a:t>
            </a:r>
          </a:p>
          <a:p>
            <a:pPr>
              <a:buNone/>
            </a:pPr>
            <a:endParaRPr lang="en-US" dirty="0" smtClean="0"/>
          </a:p>
          <a:p>
            <a:pPr>
              <a:buNone/>
            </a:pPr>
            <a:endParaRPr lang="en-US" dirty="0" smtClean="0"/>
          </a:p>
          <a:p>
            <a:pPr>
              <a:buNone/>
            </a:pPr>
            <a:endParaRPr lang="en-US" dirty="0"/>
          </a:p>
        </p:txBody>
      </p:sp>
      <p:sp>
        <p:nvSpPr>
          <p:cNvPr id="6" name="Slide Number Placeholder 5"/>
          <p:cNvSpPr>
            <a:spLocks noGrp="1"/>
          </p:cNvSpPr>
          <p:nvPr>
            <p:ph type="sldNum" sz="quarter" idx="12"/>
          </p:nvPr>
        </p:nvSpPr>
        <p:spPr/>
        <p:txBody>
          <a:bodyPr/>
          <a:lstStyle/>
          <a:p>
            <a:fld id="{C335EF8F-02F8-40FD-B45B-76FA53D7DD2E}" type="slidenum">
              <a:rPr lang="en-US" smtClean="0"/>
              <a:pPr/>
              <a:t>12</a:t>
            </a:fld>
            <a:endParaRPr lang="en-US"/>
          </a:p>
        </p:txBody>
      </p:sp>
      <p:sp>
        <p:nvSpPr>
          <p:cNvPr id="2" name="Title 1"/>
          <p:cNvSpPr>
            <a:spLocks noGrp="1"/>
          </p:cNvSpPr>
          <p:nvPr>
            <p:ph type="title"/>
          </p:nvPr>
        </p:nvSpPr>
        <p:spPr/>
        <p:txBody>
          <a:bodyPr>
            <a:normAutofit fontScale="90000"/>
          </a:bodyPr>
          <a:lstStyle/>
          <a:p>
            <a:r>
              <a:rPr lang="en-US" dirty="0" smtClean="0"/>
              <a:t>Accounting entries on internal </a:t>
            </a:r>
            <a:r>
              <a:rPr lang="en-US" dirty="0" err="1" smtClean="0"/>
              <a:t>recontruction</a:t>
            </a:r>
            <a:endParaRPr lang="en-US" dirty="0"/>
          </a:p>
        </p:txBody>
      </p:sp>
      <p:graphicFrame>
        <p:nvGraphicFramePr>
          <p:cNvPr id="4" name="Table 3"/>
          <p:cNvGraphicFramePr>
            <a:graphicFrameLocks noGrp="1"/>
          </p:cNvGraphicFramePr>
          <p:nvPr/>
        </p:nvGraphicFramePr>
        <p:xfrm>
          <a:off x="304800" y="2667000"/>
          <a:ext cx="8229600" cy="1188720"/>
        </p:xfrm>
        <a:graphic>
          <a:graphicData uri="http://schemas.openxmlformats.org/drawingml/2006/table">
            <a:tbl>
              <a:tblPr firstRow="1" bandRow="1">
                <a:tableStyleId>{5C22544A-7EE6-4342-B048-85BDC9FD1C3A}</a:tableStyleId>
              </a:tblPr>
              <a:tblGrid>
                <a:gridCol w="8229600"/>
              </a:tblGrid>
              <a:tr h="1066800">
                <a:tc>
                  <a:txBody>
                    <a:bodyPr/>
                    <a:lstStyle/>
                    <a:p>
                      <a:r>
                        <a:rPr lang="en-US" sz="2400" dirty="0" smtClean="0"/>
                        <a:t>(Old) Share Capital A/c Dr. </a:t>
                      </a:r>
                    </a:p>
                    <a:p>
                      <a:r>
                        <a:rPr lang="en-US" sz="2400" dirty="0" smtClean="0"/>
                        <a:t>          To (New) Share Capital A/c</a:t>
                      </a:r>
                    </a:p>
                    <a:p>
                      <a:r>
                        <a:rPr lang="en-US" sz="2400" baseline="0" dirty="0" smtClean="0"/>
                        <a:t>          To Capital Reduction(or Reconstruction ) A/c</a:t>
                      </a:r>
                      <a:endParaRPr lang="en-US" sz="2400" dirty="0" smtClean="0"/>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31182651"/>
              </p:ext>
            </p:extLst>
          </p:nvPr>
        </p:nvGraphicFramePr>
        <p:xfrm>
          <a:off x="381000" y="6019800"/>
          <a:ext cx="8229600" cy="1097280"/>
        </p:xfrm>
        <a:graphic>
          <a:graphicData uri="http://schemas.openxmlformats.org/drawingml/2006/table">
            <a:tbl>
              <a:tblPr firstRow="1" bandRow="1">
                <a:tableStyleId>{5C22544A-7EE6-4342-B048-85BDC9FD1C3A}</a:tableStyleId>
              </a:tblPr>
              <a:tblGrid>
                <a:gridCol w="8229600"/>
              </a:tblGrid>
              <a:tr h="1021080">
                <a:tc>
                  <a:txBody>
                    <a:bodyPr/>
                    <a:lstStyle/>
                    <a:p>
                      <a:r>
                        <a:rPr lang="en-US" sz="2400" dirty="0" smtClean="0"/>
                        <a:t>Share Capital A/c Dr.</a:t>
                      </a:r>
                    </a:p>
                    <a:p>
                      <a:r>
                        <a:rPr lang="en-US" sz="2400" dirty="0" smtClean="0"/>
                        <a:t>          To Capital Reduction A/c</a:t>
                      </a:r>
                    </a:p>
                    <a:p>
                      <a:r>
                        <a:rPr lang="en-US" dirty="0" smtClean="0"/>
                        <a:t>          </a:t>
                      </a:r>
                      <a:endParaRPr lang="en-US" dirty="0"/>
                    </a:p>
                  </a:txBody>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8610600" cy="6858000"/>
          </a:xfrm>
        </p:spPr>
        <p:txBody>
          <a:bodyPr/>
          <a:lstStyle/>
          <a:p>
            <a:pPr algn="just">
              <a:buNone/>
            </a:pPr>
            <a:r>
              <a:rPr lang="en-US" dirty="0" smtClean="0"/>
              <a:t>2. If any </a:t>
            </a:r>
            <a:r>
              <a:rPr lang="en-US" i="1" u="sng" dirty="0" smtClean="0"/>
              <a:t>sacrifice has been made by creditors and </a:t>
            </a:r>
            <a:r>
              <a:rPr lang="en-US" i="1" u="sng" dirty="0" err="1" smtClean="0"/>
              <a:t>debentureholders</a:t>
            </a:r>
            <a:r>
              <a:rPr lang="en-US" dirty="0" smtClean="0"/>
              <a:t>:</a:t>
            </a:r>
          </a:p>
          <a:p>
            <a:pPr algn="just">
              <a:buNone/>
            </a:pPr>
            <a:endParaRPr lang="en-US" dirty="0" smtClean="0"/>
          </a:p>
          <a:p>
            <a:pPr algn="just">
              <a:buNone/>
            </a:pPr>
            <a:endParaRPr lang="en-US" dirty="0" smtClean="0"/>
          </a:p>
          <a:p>
            <a:pPr algn="just">
              <a:buNone/>
            </a:pPr>
            <a:endParaRPr lang="en-US" dirty="0" smtClean="0"/>
          </a:p>
          <a:p>
            <a:pPr algn="just">
              <a:buNone/>
            </a:pPr>
            <a:endParaRPr lang="en-US" dirty="0" smtClean="0"/>
          </a:p>
          <a:p>
            <a:pPr algn="just">
              <a:buNone/>
            </a:pPr>
            <a:r>
              <a:rPr lang="en-US" dirty="0" smtClean="0"/>
              <a:t>3. If the value of any </a:t>
            </a:r>
            <a:r>
              <a:rPr lang="en-US" i="1" u="sng" dirty="0" smtClean="0"/>
              <a:t>asset is appreciated</a:t>
            </a:r>
            <a:r>
              <a:rPr lang="en-US" dirty="0" smtClean="0"/>
              <a:t>:</a:t>
            </a:r>
          </a:p>
          <a:p>
            <a:pPr algn="just">
              <a:buNone/>
            </a:pPr>
            <a:endParaRPr lang="en-US" dirty="0" smtClean="0"/>
          </a:p>
          <a:p>
            <a:pPr algn="just">
              <a:buNone/>
            </a:pPr>
            <a:endParaRPr lang="en-US" dirty="0" smtClean="0"/>
          </a:p>
          <a:p>
            <a:pPr algn="just">
              <a:buNone/>
            </a:pPr>
            <a:endParaRPr lang="en-US" dirty="0" smtClean="0"/>
          </a:p>
          <a:p>
            <a:pPr algn="just">
              <a:buNone/>
            </a:pPr>
            <a:r>
              <a:rPr lang="en-US" dirty="0" smtClean="0"/>
              <a:t>4. When any </a:t>
            </a:r>
            <a:r>
              <a:rPr lang="en-US" i="1" u="sng" dirty="0" smtClean="0"/>
              <a:t>contingent liability (say Sales tax) arises and is to be paid immediately</a:t>
            </a:r>
            <a:r>
              <a:rPr lang="en-US" dirty="0" smtClean="0"/>
              <a:t>:</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a:p>
        </p:txBody>
      </p:sp>
      <p:sp>
        <p:nvSpPr>
          <p:cNvPr id="9" name="Slide Number Placeholder 8"/>
          <p:cNvSpPr>
            <a:spLocks noGrp="1"/>
          </p:cNvSpPr>
          <p:nvPr>
            <p:ph type="sldNum" sz="quarter" idx="12"/>
          </p:nvPr>
        </p:nvSpPr>
        <p:spPr/>
        <p:txBody>
          <a:bodyPr/>
          <a:lstStyle/>
          <a:p>
            <a:fld id="{C335EF8F-02F8-40FD-B45B-76FA53D7DD2E}" type="slidenum">
              <a:rPr lang="en-US" smtClean="0"/>
              <a:pPr/>
              <a:t>13</a:t>
            </a:fld>
            <a:endParaRPr lang="en-US"/>
          </a:p>
        </p:txBody>
      </p:sp>
      <p:graphicFrame>
        <p:nvGraphicFramePr>
          <p:cNvPr id="4" name="Table 3"/>
          <p:cNvGraphicFramePr>
            <a:graphicFrameLocks noGrp="1"/>
          </p:cNvGraphicFramePr>
          <p:nvPr/>
        </p:nvGraphicFramePr>
        <p:xfrm>
          <a:off x="609600" y="914400"/>
          <a:ext cx="8077200" cy="1264920"/>
        </p:xfrm>
        <a:graphic>
          <a:graphicData uri="http://schemas.openxmlformats.org/drawingml/2006/table">
            <a:tbl>
              <a:tblPr firstRow="1" bandRow="1">
                <a:tableStyleId>{5C22544A-7EE6-4342-B048-85BDC9FD1C3A}</a:tableStyleId>
              </a:tblPr>
              <a:tblGrid>
                <a:gridCol w="8077200"/>
              </a:tblGrid>
              <a:tr h="1264920">
                <a:tc>
                  <a:txBody>
                    <a:bodyPr/>
                    <a:lstStyle/>
                    <a:p>
                      <a:r>
                        <a:rPr lang="en-US" sz="2400" dirty="0" smtClean="0"/>
                        <a:t>Creditors A/c Dr.</a:t>
                      </a:r>
                    </a:p>
                    <a:p>
                      <a:r>
                        <a:rPr lang="en-US" sz="2400" dirty="0" smtClean="0"/>
                        <a:t>Debentures</a:t>
                      </a:r>
                      <a:r>
                        <a:rPr lang="en-US" sz="2400" baseline="0" dirty="0" smtClean="0"/>
                        <a:t> A/c Dr.</a:t>
                      </a:r>
                    </a:p>
                    <a:p>
                      <a:r>
                        <a:rPr lang="en-US" sz="2400" baseline="0" dirty="0" smtClean="0"/>
                        <a:t>          To Capital Reduction A/c</a:t>
                      </a:r>
                    </a:p>
                  </a:txBody>
                  <a:tcPr/>
                </a:tc>
              </a:tr>
            </a:tbl>
          </a:graphicData>
        </a:graphic>
      </p:graphicFrame>
      <p:graphicFrame>
        <p:nvGraphicFramePr>
          <p:cNvPr id="5" name="Table 4"/>
          <p:cNvGraphicFramePr>
            <a:graphicFrameLocks noGrp="1"/>
          </p:cNvGraphicFramePr>
          <p:nvPr/>
        </p:nvGraphicFramePr>
        <p:xfrm>
          <a:off x="533400" y="3124200"/>
          <a:ext cx="7924800" cy="838200"/>
        </p:xfrm>
        <a:graphic>
          <a:graphicData uri="http://schemas.openxmlformats.org/drawingml/2006/table">
            <a:tbl>
              <a:tblPr firstRow="1" bandRow="1">
                <a:tableStyleId>{5C22544A-7EE6-4342-B048-85BDC9FD1C3A}</a:tableStyleId>
              </a:tblPr>
              <a:tblGrid>
                <a:gridCol w="7924800"/>
              </a:tblGrid>
              <a:tr h="838200">
                <a:tc>
                  <a:txBody>
                    <a:bodyPr/>
                    <a:lstStyle/>
                    <a:p>
                      <a:r>
                        <a:rPr lang="en-US" sz="2400" dirty="0" smtClean="0"/>
                        <a:t>Respective Asset A/c Dr.</a:t>
                      </a:r>
                    </a:p>
                    <a:p>
                      <a:r>
                        <a:rPr lang="en-US" sz="2400" dirty="0" smtClean="0"/>
                        <a:t>          To Capital Reduction A/c</a:t>
                      </a:r>
                      <a:endParaRPr lang="en-US" sz="2400" dirty="0"/>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219015448"/>
              </p:ext>
            </p:extLst>
          </p:nvPr>
        </p:nvGraphicFramePr>
        <p:xfrm>
          <a:off x="685800" y="5715000"/>
          <a:ext cx="7543800" cy="822960"/>
        </p:xfrm>
        <a:graphic>
          <a:graphicData uri="http://schemas.openxmlformats.org/drawingml/2006/table">
            <a:tbl>
              <a:tblPr firstRow="1" bandRow="1">
                <a:tableStyleId>{5C22544A-7EE6-4342-B048-85BDC9FD1C3A}</a:tableStyleId>
              </a:tblPr>
              <a:tblGrid>
                <a:gridCol w="7543800"/>
              </a:tblGrid>
              <a:tr h="370840">
                <a:tc>
                  <a:txBody>
                    <a:bodyPr/>
                    <a:lstStyle/>
                    <a:p>
                      <a:r>
                        <a:rPr lang="en-US" sz="2400" dirty="0" smtClean="0"/>
                        <a:t>Capital Reduction A/c Dr.</a:t>
                      </a:r>
                    </a:p>
                    <a:p>
                      <a:r>
                        <a:rPr lang="en-US" sz="2400" dirty="0" smtClean="0"/>
                        <a:t>          To Liability (Sales Tax) Payable A/c</a:t>
                      </a:r>
                      <a:endParaRPr lang="en-US" sz="2400" dirty="0"/>
                    </a:p>
                  </a:txBody>
                  <a:tcPr/>
                </a:tc>
              </a:tr>
            </a:tbl>
          </a:graphicData>
        </a:graphic>
      </p:graphicFrame>
      <p:graphicFrame>
        <p:nvGraphicFramePr>
          <p:cNvPr id="8" name="Table 7"/>
          <p:cNvGraphicFramePr>
            <a:graphicFrameLocks noGrp="1"/>
          </p:cNvGraphicFramePr>
          <p:nvPr/>
        </p:nvGraphicFramePr>
        <p:xfrm>
          <a:off x="762000" y="6035040"/>
          <a:ext cx="7543800" cy="822960"/>
        </p:xfrm>
        <a:graphic>
          <a:graphicData uri="http://schemas.openxmlformats.org/drawingml/2006/table">
            <a:tbl>
              <a:tblPr firstRow="1" bandRow="1">
                <a:tableStyleId>{5C22544A-7EE6-4342-B048-85BDC9FD1C3A}</a:tableStyleId>
              </a:tblPr>
              <a:tblGrid>
                <a:gridCol w="7543800"/>
              </a:tblGrid>
              <a:tr h="370840">
                <a:tc>
                  <a:txBody>
                    <a:bodyPr/>
                    <a:lstStyle/>
                    <a:p>
                      <a:r>
                        <a:rPr lang="en-US" sz="2400" dirty="0" smtClean="0"/>
                        <a:t>Liability (Sales Tax) Payable A/c</a:t>
                      </a:r>
                    </a:p>
                    <a:p>
                      <a:r>
                        <a:rPr lang="en-US" sz="2400" dirty="0" smtClean="0"/>
                        <a:t>          To Bank A/c</a:t>
                      </a:r>
                      <a:endParaRPr lang="en-US" sz="2400" dirty="0"/>
                    </a:p>
                  </a:txBody>
                  <a:tcPr/>
                </a:tc>
              </a:tr>
            </a:tbl>
          </a:graphicData>
        </a:graphic>
      </p:graphicFrame>
      <p:cxnSp>
        <p:nvCxnSpPr>
          <p:cNvPr id="10" name="Straight Connector 9"/>
          <p:cNvCxnSpPr/>
          <p:nvPr/>
        </p:nvCxnSpPr>
        <p:spPr>
          <a:xfrm>
            <a:off x="0" y="2286000"/>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4114800"/>
            <a:ext cx="9144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idx="1"/>
          </p:nvPr>
        </p:nvSpPr>
        <p:spPr>
          <a:xfrm>
            <a:off x="457200" y="304800"/>
            <a:ext cx="8001000" cy="6169025"/>
          </a:xfrm>
        </p:spPr>
        <p:txBody>
          <a:bodyPr/>
          <a:lstStyle/>
          <a:p>
            <a:pPr algn="just">
              <a:buNone/>
            </a:pPr>
            <a:r>
              <a:rPr lang="en-US" dirty="0" smtClean="0"/>
              <a:t>5. When amount of </a:t>
            </a:r>
            <a:r>
              <a:rPr lang="en-US" i="1" u="sng" dirty="0" smtClean="0"/>
              <a:t>capital reduction is </a:t>
            </a:r>
            <a:r>
              <a:rPr lang="en-US" i="1" u="sng" dirty="0" err="1" smtClean="0"/>
              <a:t>utilised</a:t>
            </a:r>
            <a:r>
              <a:rPr lang="en-US" i="1" u="sng" dirty="0" smtClean="0"/>
              <a:t> for writing off fictitious assets, past losses and excess value of other assets:</a:t>
            </a:r>
          </a:p>
          <a:p>
            <a:pPr>
              <a:buNone/>
            </a:pPr>
            <a:endParaRPr lang="en-US" dirty="0" smtClean="0"/>
          </a:p>
          <a:p>
            <a:pPr>
              <a:buNone/>
            </a:pP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C335EF8F-02F8-40FD-B45B-76FA53D7DD2E}" type="slidenum">
              <a:rPr lang="en-US" smtClean="0"/>
              <a:pPr/>
              <a:t>14</a:t>
            </a:fld>
            <a:endParaRPr lang="en-US"/>
          </a:p>
        </p:txBody>
      </p:sp>
      <p:graphicFrame>
        <p:nvGraphicFramePr>
          <p:cNvPr id="16" name="Table 15"/>
          <p:cNvGraphicFramePr>
            <a:graphicFrameLocks noGrp="1"/>
          </p:cNvGraphicFramePr>
          <p:nvPr/>
        </p:nvGraphicFramePr>
        <p:xfrm>
          <a:off x="762000" y="1600200"/>
          <a:ext cx="7848600" cy="3383280"/>
        </p:xfrm>
        <a:graphic>
          <a:graphicData uri="http://schemas.openxmlformats.org/drawingml/2006/table">
            <a:tbl>
              <a:tblPr firstRow="1" bandRow="1">
                <a:tableStyleId>{5C22544A-7EE6-4342-B048-85BDC9FD1C3A}</a:tableStyleId>
              </a:tblPr>
              <a:tblGrid>
                <a:gridCol w="7848600"/>
              </a:tblGrid>
              <a:tr h="370840">
                <a:tc>
                  <a:txBody>
                    <a:bodyPr/>
                    <a:lstStyle/>
                    <a:p>
                      <a:r>
                        <a:rPr lang="en-US" sz="2400" dirty="0" smtClean="0"/>
                        <a:t>Capital Reduction A/c         Dr.</a:t>
                      </a:r>
                    </a:p>
                    <a:p>
                      <a:r>
                        <a:rPr lang="en-US" sz="2400" dirty="0" smtClean="0"/>
                        <a:t>            To</a:t>
                      </a:r>
                      <a:r>
                        <a:rPr lang="en-US" sz="2400" baseline="0" dirty="0" smtClean="0"/>
                        <a:t> Profit &amp;Loss A/c</a:t>
                      </a:r>
                    </a:p>
                    <a:p>
                      <a:r>
                        <a:rPr lang="en-US" sz="2400" baseline="0" dirty="0" smtClean="0"/>
                        <a:t>            To Goodwill A/c</a:t>
                      </a:r>
                    </a:p>
                    <a:p>
                      <a:r>
                        <a:rPr lang="en-US" sz="2400" baseline="0" dirty="0" smtClean="0"/>
                        <a:t>            To Preliminary Expenses A/c</a:t>
                      </a:r>
                    </a:p>
                    <a:p>
                      <a:r>
                        <a:rPr lang="en-US" sz="2400" baseline="0" dirty="0" smtClean="0"/>
                        <a:t>            To Discount on Shares or Debentures A/c</a:t>
                      </a:r>
                    </a:p>
                    <a:p>
                      <a:r>
                        <a:rPr lang="en-US" sz="2400" baseline="0" dirty="0" smtClean="0"/>
                        <a:t>            To Patents or Trade Marks A/c</a:t>
                      </a:r>
                    </a:p>
                    <a:p>
                      <a:r>
                        <a:rPr lang="en-US" sz="2400" baseline="0" dirty="0" smtClean="0"/>
                        <a:t>            To Plant and Machinery A/c</a:t>
                      </a:r>
                    </a:p>
                    <a:p>
                      <a:r>
                        <a:rPr lang="en-US" sz="2400" baseline="0" dirty="0" smtClean="0"/>
                        <a:t>            To Other Assets A/c</a:t>
                      </a:r>
                    </a:p>
                    <a:p>
                      <a:r>
                        <a:rPr lang="en-US" sz="2400" baseline="0" dirty="0" smtClean="0"/>
                        <a:t>            To Capital Reserve A/c ( Balance Amount)</a:t>
                      </a:r>
                    </a:p>
                  </a:txBody>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001000" cy="5864352"/>
          </a:xfrm>
        </p:spPr>
        <p:txBody>
          <a:bodyPr>
            <a:normAutofit lnSpcReduction="10000"/>
          </a:bodyPr>
          <a:lstStyle/>
          <a:p>
            <a:pPr algn="just">
              <a:buFont typeface="Wingdings" pitchFamily="2" charset="2"/>
              <a:buChar char="Ø"/>
            </a:pPr>
            <a:r>
              <a:rPr lang="en-US" dirty="0" smtClean="0"/>
              <a:t>The amount to be written off cannot exceed the amount credited to Capital Reduction Account.. </a:t>
            </a:r>
          </a:p>
          <a:p>
            <a:pPr algn="just">
              <a:buFont typeface="Wingdings" pitchFamily="2" charset="2"/>
              <a:buChar char="Ø"/>
            </a:pPr>
            <a:r>
              <a:rPr lang="en-US" dirty="0" smtClean="0"/>
              <a:t>If any reserve appears on the liabilities side of the Balance Sheet, the same may be </a:t>
            </a:r>
            <a:r>
              <a:rPr lang="en-US" dirty="0" err="1" smtClean="0"/>
              <a:t>utilised</a:t>
            </a:r>
            <a:r>
              <a:rPr lang="en-US" dirty="0" smtClean="0"/>
              <a:t> in writing off the accumulated losses and assets. </a:t>
            </a:r>
          </a:p>
          <a:p>
            <a:pPr algn="just">
              <a:buFont typeface="Wingdings" pitchFamily="2" charset="2"/>
              <a:buChar char="Ø"/>
            </a:pPr>
            <a:r>
              <a:rPr lang="en-US" dirty="0" smtClean="0"/>
              <a:t>The amount written off or appreciated in respect of fixed assets under a scheme of reconstruction must be shown for five years in the balance Sheet. </a:t>
            </a:r>
          </a:p>
          <a:p>
            <a:pPr algn="just">
              <a:buFont typeface="Wingdings" pitchFamily="2" charset="2"/>
              <a:buChar char="Ø"/>
            </a:pPr>
            <a:r>
              <a:rPr lang="en-US" dirty="0" smtClean="0"/>
              <a:t>The words ‘And Reduced’ should be added to the name of the company if directed by the court for such period as the court deems fit.</a:t>
            </a:r>
            <a:endParaRPr lang="en-US" dirty="0"/>
          </a:p>
        </p:txBody>
      </p:sp>
      <p:sp>
        <p:nvSpPr>
          <p:cNvPr id="4" name="Slide Number Placeholder 3"/>
          <p:cNvSpPr>
            <a:spLocks noGrp="1"/>
          </p:cNvSpPr>
          <p:nvPr>
            <p:ph type="sldNum" sz="quarter" idx="12"/>
          </p:nvPr>
        </p:nvSpPr>
        <p:spPr/>
        <p:txBody>
          <a:bodyPr/>
          <a:lstStyle/>
          <a:p>
            <a:fld id="{C335EF8F-02F8-40FD-B45B-76FA53D7DD2E}"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1000"/>
            <a:ext cx="7772400"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C335EF8F-02F8-40FD-B45B-76FA53D7DD2E}" type="slidenum">
              <a:rPr lang="en-US" smtClean="0"/>
              <a:pPr/>
              <a:t>16</a:t>
            </a:fld>
            <a:endParaRPr lang="en-US"/>
          </a:p>
        </p:txBody>
      </p:sp>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3556876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81000"/>
            <a:ext cx="7772400"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C335EF8F-02F8-40FD-B45B-76FA53D7DD2E}" type="slidenum">
              <a:rPr lang="en-US" smtClean="0"/>
              <a:pPr/>
              <a:t>17</a:t>
            </a:fld>
            <a:endParaRPr lang="en-US"/>
          </a:p>
        </p:txBody>
      </p:sp>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2815090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57200"/>
            <a:ext cx="7467600"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C335EF8F-02F8-40FD-B45B-76FA53D7DD2E}" type="slidenum">
              <a:rPr lang="en-US" smtClean="0"/>
              <a:pPr/>
              <a:t>18</a:t>
            </a:fld>
            <a:endParaRPr lang="en-US"/>
          </a:p>
        </p:txBody>
      </p:sp>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1168171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33400"/>
            <a:ext cx="74676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C335EF8F-02F8-40FD-B45B-76FA53D7DD2E}" type="slidenum">
              <a:rPr lang="en-US" smtClean="0"/>
              <a:pPr/>
              <a:t>19</a:t>
            </a:fld>
            <a:endParaRPr lang="en-US"/>
          </a:p>
        </p:txBody>
      </p:sp>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1730817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a:t>Dr. </a:t>
            </a:r>
            <a:r>
              <a:rPr lang="en-US" dirty="0" err="1"/>
              <a:t>Asha</a:t>
            </a:r>
            <a:r>
              <a:rPr lang="en-US" dirty="0"/>
              <a:t> Sharma</a:t>
            </a:r>
            <a:endParaRPr lang="en-IN" dirty="0"/>
          </a:p>
          <a:p>
            <a:pPr marL="0" indent="0" algn="ctr">
              <a:buNone/>
            </a:pPr>
            <a:r>
              <a:rPr lang="en-US" dirty="0"/>
              <a:t>Assistant Professor</a:t>
            </a:r>
            <a:endParaRPr lang="en-IN" dirty="0"/>
          </a:p>
          <a:p>
            <a:pPr marL="0" indent="0" algn="ctr">
              <a:buNone/>
            </a:pPr>
            <a:r>
              <a:rPr lang="en-US" dirty="0"/>
              <a:t>Department of Accountancy and Statistics</a:t>
            </a:r>
            <a:endParaRPr lang="en-IN" dirty="0"/>
          </a:p>
          <a:p>
            <a:pPr marL="0" indent="0" algn="ctr">
              <a:buNone/>
            </a:pPr>
            <a:r>
              <a:rPr lang="en-US" dirty="0"/>
              <a:t>University College of Commerce &amp; Management Studies  </a:t>
            </a:r>
            <a:endParaRPr lang="en-IN" dirty="0"/>
          </a:p>
          <a:p>
            <a:pPr marL="0" indent="0" algn="ctr">
              <a:buNone/>
            </a:pPr>
            <a:r>
              <a:rPr lang="en-US" dirty="0" err="1"/>
              <a:t>Mohanlal</a:t>
            </a:r>
            <a:r>
              <a:rPr lang="en-US" dirty="0"/>
              <a:t> </a:t>
            </a:r>
            <a:r>
              <a:rPr lang="en-US" dirty="0" err="1"/>
              <a:t>Sukhadia</a:t>
            </a:r>
            <a:r>
              <a:rPr lang="en-US" dirty="0"/>
              <a:t> University, Udaipur</a:t>
            </a:r>
            <a:endParaRPr lang="en-IN" dirty="0"/>
          </a:p>
          <a:p>
            <a:endParaRPr lang="en-IN" dirty="0"/>
          </a:p>
        </p:txBody>
      </p:sp>
      <p:sp>
        <p:nvSpPr>
          <p:cNvPr id="4" name="Slide Number Placeholder 3"/>
          <p:cNvSpPr>
            <a:spLocks noGrp="1"/>
          </p:cNvSpPr>
          <p:nvPr>
            <p:ph type="sldNum" sz="quarter" idx="12"/>
          </p:nvPr>
        </p:nvSpPr>
        <p:spPr/>
        <p:txBody>
          <a:bodyPr/>
          <a:lstStyle/>
          <a:p>
            <a:fld id="{C335EF8F-02F8-40FD-B45B-76FA53D7DD2E}" type="slidenum">
              <a:rPr lang="en-US" smtClean="0"/>
              <a:pPr/>
              <a:t>2</a:t>
            </a:fld>
            <a:endParaRPr lang="en-US"/>
          </a:p>
        </p:txBody>
      </p:sp>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41016891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81000"/>
            <a:ext cx="7543800" cy="609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C335EF8F-02F8-40FD-B45B-76FA53D7DD2E}" type="slidenum">
              <a:rPr lang="en-US" smtClean="0"/>
              <a:pPr/>
              <a:t>20</a:t>
            </a:fld>
            <a:endParaRPr lang="en-US"/>
          </a:p>
        </p:txBody>
      </p:sp>
      <p:sp>
        <p:nvSpPr>
          <p:cNvPr id="2" name="Title 1"/>
          <p:cNvSpPr>
            <a:spLocks noGrp="1"/>
          </p:cNvSpPr>
          <p:nvPr>
            <p:ph type="title"/>
          </p:nvPr>
        </p:nvSpPr>
        <p:spPr/>
        <p:txBody>
          <a:bodyPr/>
          <a:lstStyle/>
          <a:p>
            <a:endParaRPr lang="en-IN"/>
          </a:p>
        </p:txBody>
      </p:sp>
    </p:spTree>
    <p:extLst>
      <p:ext uri="{BB962C8B-B14F-4D97-AF65-F5344CB8AC3E}">
        <p14:creationId xmlns:p14="http://schemas.microsoft.com/office/powerpoint/2010/main" val="2965244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153400" cy="4873752"/>
          </a:xfrm>
        </p:spPr>
        <p:txBody>
          <a:bodyPr>
            <a:normAutofit fontScale="92500" lnSpcReduction="10000"/>
          </a:bodyPr>
          <a:lstStyle/>
          <a:p>
            <a:pPr algn="just"/>
            <a:r>
              <a:rPr lang="en-US" dirty="0" smtClean="0"/>
              <a:t>According to Section 94 of the Companies Act , a limited company can, </a:t>
            </a:r>
            <a:r>
              <a:rPr lang="en-US" u="sng" dirty="0" smtClean="0"/>
              <a:t>if </a:t>
            </a:r>
            <a:r>
              <a:rPr lang="en-US" u="sng" dirty="0" err="1" smtClean="0"/>
              <a:t>authorised</a:t>
            </a:r>
            <a:r>
              <a:rPr lang="en-US" u="sng" dirty="0" smtClean="0"/>
              <a:t> by its articles of association</a:t>
            </a:r>
            <a:r>
              <a:rPr lang="en-US" dirty="0" smtClean="0"/>
              <a:t>, alter the </a:t>
            </a:r>
            <a:r>
              <a:rPr lang="en-US" u="sng" dirty="0" smtClean="0"/>
              <a:t>capital clause </a:t>
            </a:r>
            <a:r>
              <a:rPr lang="en-US" dirty="0" smtClean="0"/>
              <a:t>of its memorandum of association in any of the following ways:</a:t>
            </a:r>
          </a:p>
          <a:p>
            <a:pPr marL="457200" indent="-457200" algn="just">
              <a:buFont typeface="+mj-lt"/>
              <a:buAutoNum type="arabicPeriod"/>
            </a:pPr>
            <a:r>
              <a:rPr lang="en-US" dirty="0" smtClean="0"/>
              <a:t> </a:t>
            </a:r>
            <a:r>
              <a:rPr lang="en-US" i="1" u="sng" dirty="0" smtClean="0"/>
              <a:t>Increase its share capital </a:t>
            </a:r>
            <a:r>
              <a:rPr lang="en-US" dirty="0" smtClean="0"/>
              <a:t>by issue of new shares. Accounting entries are the same.</a:t>
            </a:r>
          </a:p>
          <a:p>
            <a:pPr marL="457200" indent="-457200" algn="just">
              <a:buFont typeface="+mj-lt"/>
              <a:buAutoNum type="arabicPeriod"/>
            </a:pPr>
            <a:r>
              <a:rPr lang="en-US" i="1" u="sng" dirty="0" smtClean="0"/>
              <a:t>Consolidate all or part of its existing shares </a:t>
            </a:r>
            <a:r>
              <a:rPr lang="en-US" dirty="0" smtClean="0"/>
              <a:t>of smaller amounts into shares of larger of larger amounts.</a:t>
            </a:r>
          </a:p>
          <a:p>
            <a:pPr algn="just">
              <a:buNone/>
            </a:pPr>
            <a:r>
              <a:rPr lang="en-US" dirty="0" smtClean="0"/>
              <a:t>E.g. </a:t>
            </a:r>
            <a:r>
              <a:rPr lang="en-US" dirty="0" err="1" smtClean="0"/>
              <a:t>Rs</a:t>
            </a:r>
            <a:r>
              <a:rPr lang="en-US" dirty="0" smtClean="0"/>
              <a:t>. 5,00,000 share capital divided into 50,000 shares of </a:t>
            </a:r>
            <a:r>
              <a:rPr lang="en-US" dirty="0" err="1" smtClean="0"/>
              <a:t>Rs</a:t>
            </a:r>
            <a:r>
              <a:rPr lang="en-US" dirty="0" smtClean="0"/>
              <a:t>. 10 each, consolidated into 5,000 shares of </a:t>
            </a:r>
            <a:r>
              <a:rPr lang="en-US" dirty="0" err="1" smtClean="0"/>
              <a:t>Rs</a:t>
            </a:r>
            <a:r>
              <a:rPr lang="en-US" dirty="0" smtClean="0"/>
              <a:t>. 100 each.</a:t>
            </a:r>
            <a:endParaRPr lang="en-US" dirty="0"/>
          </a:p>
        </p:txBody>
      </p:sp>
      <p:sp>
        <p:nvSpPr>
          <p:cNvPr id="4" name="Slide Number Placeholder 3"/>
          <p:cNvSpPr>
            <a:spLocks noGrp="1"/>
          </p:cNvSpPr>
          <p:nvPr>
            <p:ph type="sldNum" sz="quarter" idx="12"/>
          </p:nvPr>
        </p:nvSpPr>
        <p:spPr/>
        <p:txBody>
          <a:bodyPr/>
          <a:lstStyle/>
          <a:p>
            <a:fld id="{C335EF8F-02F8-40FD-B45B-76FA53D7DD2E}" type="slidenum">
              <a:rPr lang="en-US" smtClean="0"/>
              <a:pPr/>
              <a:t>3</a:t>
            </a:fld>
            <a:endParaRPr lang="en-US"/>
          </a:p>
        </p:txBody>
      </p:sp>
      <p:sp>
        <p:nvSpPr>
          <p:cNvPr id="2" name="Title 1"/>
          <p:cNvSpPr>
            <a:spLocks noGrp="1"/>
          </p:cNvSpPr>
          <p:nvPr>
            <p:ph type="title"/>
          </p:nvPr>
        </p:nvSpPr>
        <p:spPr/>
        <p:txBody>
          <a:bodyPr/>
          <a:lstStyle/>
          <a:p>
            <a:pPr algn="just"/>
            <a:r>
              <a:rPr lang="en-US" dirty="0" smtClean="0"/>
              <a:t>Alteration of share capital</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228601"/>
          <a:ext cx="8229600" cy="1295400"/>
        </p:xfrm>
        <a:graphic>
          <a:graphicData uri="http://schemas.openxmlformats.org/drawingml/2006/table">
            <a:tbl>
              <a:tblPr firstRow="1" bandRow="1">
                <a:tableStyleId>{5C22544A-7EE6-4342-B048-85BDC9FD1C3A}</a:tableStyleId>
              </a:tblPr>
              <a:tblGrid>
                <a:gridCol w="8229600"/>
              </a:tblGrid>
              <a:tr h="1295400">
                <a:tc>
                  <a:txBody>
                    <a:bodyPr/>
                    <a:lstStyle/>
                    <a:p>
                      <a:r>
                        <a:rPr lang="en-US" sz="2200" dirty="0" smtClean="0"/>
                        <a:t>Share Capital A/c Dr. (</a:t>
                      </a:r>
                      <a:r>
                        <a:rPr lang="en-US" sz="2200" dirty="0" err="1" smtClean="0"/>
                        <a:t>Rs</a:t>
                      </a:r>
                      <a:r>
                        <a:rPr lang="en-US" sz="2200" dirty="0" smtClean="0"/>
                        <a:t>. 10)          5,00,000</a:t>
                      </a:r>
                    </a:p>
                    <a:p>
                      <a:r>
                        <a:rPr lang="en-US" sz="2200" dirty="0" smtClean="0"/>
                        <a:t>          To Share Capital A/c (</a:t>
                      </a:r>
                      <a:r>
                        <a:rPr lang="en-US" sz="2200" dirty="0" err="1" smtClean="0"/>
                        <a:t>Rs</a:t>
                      </a:r>
                      <a:r>
                        <a:rPr lang="en-US" sz="2200" dirty="0" smtClean="0"/>
                        <a:t>. 100)          5,00,000</a:t>
                      </a:r>
                      <a:endParaRPr lang="en-US" sz="2200" dirty="0"/>
                    </a:p>
                  </a:txBody>
                  <a:tcPr/>
                </a:tc>
              </a:tr>
            </a:tbl>
          </a:graphicData>
        </a:graphic>
      </p:graphicFrame>
      <p:sp>
        <p:nvSpPr>
          <p:cNvPr id="9" name="Slide Number Placeholder 8"/>
          <p:cNvSpPr>
            <a:spLocks noGrp="1"/>
          </p:cNvSpPr>
          <p:nvPr>
            <p:ph type="sldNum" sz="quarter" idx="12"/>
          </p:nvPr>
        </p:nvSpPr>
        <p:spPr/>
        <p:txBody>
          <a:bodyPr/>
          <a:lstStyle/>
          <a:p>
            <a:fld id="{C335EF8F-02F8-40FD-B45B-76FA53D7DD2E}" type="slidenum">
              <a:rPr lang="en-US" smtClean="0"/>
              <a:pPr/>
              <a:t>4</a:t>
            </a:fld>
            <a:endParaRPr lang="en-US"/>
          </a:p>
        </p:txBody>
      </p:sp>
      <p:sp>
        <p:nvSpPr>
          <p:cNvPr id="2" name="Title 1"/>
          <p:cNvSpPr>
            <a:spLocks noGrp="1"/>
          </p:cNvSpPr>
          <p:nvPr>
            <p:ph type="title"/>
          </p:nvPr>
        </p:nvSpPr>
        <p:spPr/>
        <p:txBody>
          <a:bodyPr/>
          <a:lstStyle/>
          <a:p>
            <a:endParaRPr lang="en-US"/>
          </a:p>
        </p:txBody>
      </p:sp>
      <p:sp>
        <p:nvSpPr>
          <p:cNvPr id="5" name="Rectangle 4"/>
          <p:cNvSpPr/>
          <p:nvPr/>
        </p:nvSpPr>
        <p:spPr>
          <a:xfrm>
            <a:off x="381000" y="1600200"/>
            <a:ext cx="8305800" cy="3046988"/>
          </a:xfrm>
          <a:prstGeom prst="rect">
            <a:avLst/>
          </a:prstGeom>
        </p:spPr>
        <p:txBody>
          <a:bodyPr wrap="square">
            <a:spAutoFit/>
          </a:bodyPr>
          <a:lstStyle/>
          <a:p>
            <a:pPr lvl="0" algn="just"/>
            <a:r>
              <a:rPr lang="en-US" sz="2400" dirty="0" smtClean="0"/>
              <a:t>(Being consolidation of 50,000 equity shares of </a:t>
            </a:r>
            <a:r>
              <a:rPr lang="en-US" sz="2400" dirty="0" err="1" smtClean="0"/>
              <a:t>Rs</a:t>
            </a:r>
            <a:r>
              <a:rPr lang="en-US" sz="2400" dirty="0" smtClean="0"/>
              <a:t>. 10 each into 5,000 shares of </a:t>
            </a:r>
            <a:r>
              <a:rPr lang="en-US" sz="2400" dirty="0" err="1" smtClean="0"/>
              <a:t>Rs</a:t>
            </a:r>
            <a:r>
              <a:rPr lang="en-US" sz="2400" dirty="0" smtClean="0"/>
              <a:t>. 100 each fully paid)</a:t>
            </a:r>
          </a:p>
          <a:p>
            <a:pPr lvl="0" algn="just"/>
            <a:endParaRPr lang="en-US" sz="2400" dirty="0" smtClean="0"/>
          </a:p>
          <a:p>
            <a:pPr lvl="0" algn="just"/>
            <a:r>
              <a:rPr lang="en-US" sz="2400" dirty="0" smtClean="0"/>
              <a:t>3. </a:t>
            </a:r>
            <a:r>
              <a:rPr lang="en-US" sz="2400" i="1" u="sng" dirty="0" smtClean="0"/>
              <a:t>Sub- divide its shares </a:t>
            </a:r>
            <a:r>
              <a:rPr lang="en-US" sz="2400" dirty="0" smtClean="0"/>
              <a:t>of higher denomination into shares of smaller denomination. In case of </a:t>
            </a:r>
            <a:r>
              <a:rPr lang="en-US" sz="2400" i="1" u="sng" dirty="0" smtClean="0"/>
              <a:t>partly paid up shares </a:t>
            </a:r>
            <a:r>
              <a:rPr lang="en-US" sz="2400" dirty="0" smtClean="0"/>
              <a:t>, the proportion between the paid up and unpaid amount on the shares continues to be the same after sub-division as before.</a:t>
            </a:r>
            <a:endParaRPr lang="en-US" sz="2400" dirty="0"/>
          </a:p>
        </p:txBody>
      </p:sp>
      <p:graphicFrame>
        <p:nvGraphicFramePr>
          <p:cNvPr id="7" name="Content Placeholder 3"/>
          <p:cNvGraphicFramePr>
            <a:graphicFrameLocks/>
          </p:cNvGraphicFramePr>
          <p:nvPr/>
        </p:nvGraphicFramePr>
        <p:xfrm>
          <a:off x="381000" y="4648201"/>
          <a:ext cx="8229600" cy="914400"/>
        </p:xfrm>
        <a:graphic>
          <a:graphicData uri="http://schemas.openxmlformats.org/drawingml/2006/table">
            <a:tbl>
              <a:tblPr firstRow="1" bandRow="1">
                <a:tableStyleId>{5C22544A-7EE6-4342-B048-85BDC9FD1C3A}</a:tableStyleId>
              </a:tblPr>
              <a:tblGrid>
                <a:gridCol w="8229600"/>
              </a:tblGrid>
              <a:tr h="914400">
                <a:tc>
                  <a:txBody>
                    <a:bodyPr/>
                    <a:lstStyle/>
                    <a:p>
                      <a:r>
                        <a:rPr lang="en-US" sz="2200" dirty="0" smtClean="0"/>
                        <a:t>Share Capital A/c Dr. (</a:t>
                      </a:r>
                      <a:r>
                        <a:rPr lang="en-US" sz="2200" dirty="0" err="1" smtClean="0"/>
                        <a:t>Rs</a:t>
                      </a:r>
                      <a:r>
                        <a:rPr lang="en-US" sz="2200" dirty="0" smtClean="0"/>
                        <a:t>. 100)          5,00,000</a:t>
                      </a:r>
                    </a:p>
                    <a:p>
                      <a:r>
                        <a:rPr lang="en-US" sz="2200" dirty="0" smtClean="0"/>
                        <a:t>          To Share Capital A/c (</a:t>
                      </a:r>
                      <a:r>
                        <a:rPr lang="en-US" sz="2200" dirty="0" err="1" smtClean="0"/>
                        <a:t>Rs</a:t>
                      </a:r>
                      <a:r>
                        <a:rPr lang="en-US" sz="2200" dirty="0" smtClean="0"/>
                        <a:t>. 10)            5,00,000</a:t>
                      </a:r>
                      <a:endParaRPr lang="en-US" sz="2200" dirty="0"/>
                    </a:p>
                  </a:txBody>
                  <a:tcPr/>
                </a:tc>
              </a:tr>
            </a:tbl>
          </a:graphicData>
        </a:graphic>
      </p:graphicFrame>
      <p:sp>
        <p:nvSpPr>
          <p:cNvPr id="8" name="Rectangle 7"/>
          <p:cNvSpPr/>
          <p:nvPr/>
        </p:nvSpPr>
        <p:spPr>
          <a:xfrm>
            <a:off x="381000" y="5715000"/>
            <a:ext cx="8229600" cy="830997"/>
          </a:xfrm>
          <a:prstGeom prst="rect">
            <a:avLst/>
          </a:prstGeom>
        </p:spPr>
        <p:txBody>
          <a:bodyPr wrap="square">
            <a:spAutoFit/>
          </a:bodyPr>
          <a:lstStyle/>
          <a:p>
            <a:pPr lvl="0" algn="just"/>
            <a:r>
              <a:rPr lang="en-US" sz="2400" dirty="0" smtClean="0"/>
              <a:t>Being consolidation of 50,000 equity shares of </a:t>
            </a:r>
            <a:r>
              <a:rPr lang="en-US" sz="2400" dirty="0" err="1" smtClean="0"/>
              <a:t>Rs</a:t>
            </a:r>
            <a:r>
              <a:rPr lang="en-US" sz="2400" dirty="0" smtClean="0"/>
              <a:t>. 100 each into 5,000 shares of </a:t>
            </a:r>
            <a:r>
              <a:rPr lang="en-US" sz="2400" dirty="0" err="1" smtClean="0"/>
              <a:t>Rs</a:t>
            </a:r>
            <a:r>
              <a:rPr lang="en-US" sz="2400" dirty="0" smtClean="0"/>
              <a:t>. 10 each fully paid)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458200" cy="6016752"/>
          </a:xfrm>
        </p:spPr>
        <p:txBody>
          <a:bodyPr>
            <a:normAutofit fontScale="92500" lnSpcReduction="20000"/>
          </a:bodyPr>
          <a:lstStyle/>
          <a:p>
            <a:pPr algn="just">
              <a:buNone/>
            </a:pPr>
            <a:r>
              <a:rPr lang="en-US" dirty="0" smtClean="0"/>
              <a:t>4. </a:t>
            </a:r>
            <a:r>
              <a:rPr lang="en-US" i="1" u="sng" dirty="0" smtClean="0"/>
              <a:t>Convert all or any of its fully paid up shares into stock or reconvert that stock into fully paid up shares.</a:t>
            </a:r>
          </a:p>
          <a:p>
            <a:pPr algn="just">
              <a:buNone/>
            </a:pPr>
            <a:endParaRPr lang="en-US" dirty="0" smtClean="0"/>
          </a:p>
          <a:p>
            <a:pPr algn="just">
              <a:buNone/>
            </a:pPr>
            <a:endParaRPr lang="en-US" dirty="0" smtClean="0"/>
          </a:p>
          <a:p>
            <a:pPr algn="just">
              <a:buNone/>
            </a:pPr>
            <a:endParaRPr lang="en-US" dirty="0" smtClean="0"/>
          </a:p>
          <a:p>
            <a:pPr algn="just">
              <a:buNone/>
            </a:pPr>
            <a:r>
              <a:rPr lang="en-US" dirty="0" smtClean="0"/>
              <a:t>(Being conversion of 50,000 equity shares of </a:t>
            </a:r>
            <a:r>
              <a:rPr lang="en-US" dirty="0" err="1" smtClean="0"/>
              <a:t>Rs</a:t>
            </a:r>
            <a:r>
              <a:rPr lang="en-US" dirty="0" smtClean="0"/>
              <a:t>. 10 each fully paid into </a:t>
            </a:r>
            <a:r>
              <a:rPr lang="en-US" dirty="0" err="1" smtClean="0"/>
              <a:t>Rs</a:t>
            </a:r>
            <a:r>
              <a:rPr lang="en-US" dirty="0" smtClean="0"/>
              <a:t>. 5,00,000 equity stock )</a:t>
            </a:r>
          </a:p>
          <a:p>
            <a:pPr algn="just">
              <a:buNone/>
            </a:pPr>
            <a:endParaRPr lang="en-US" dirty="0" smtClean="0"/>
          </a:p>
          <a:p>
            <a:pPr algn="just">
              <a:buNone/>
            </a:pPr>
            <a:r>
              <a:rPr lang="en-US" i="1" u="sng" dirty="0" smtClean="0"/>
              <a:t>Reverse entry will be passed for conversion of equity stock into fully paid equity shares.</a:t>
            </a:r>
          </a:p>
          <a:p>
            <a:pPr algn="just">
              <a:buNone/>
            </a:pPr>
            <a:endParaRPr lang="en-US" dirty="0" smtClean="0"/>
          </a:p>
          <a:p>
            <a:pPr algn="just">
              <a:buNone/>
            </a:pPr>
            <a:r>
              <a:rPr lang="en-US" dirty="0" smtClean="0"/>
              <a:t>5. </a:t>
            </a:r>
            <a:r>
              <a:rPr lang="en-US" i="1" u="sng" dirty="0" smtClean="0"/>
              <a:t>Cancel those shares which have not been taken up </a:t>
            </a:r>
            <a:r>
              <a:rPr lang="en-US" dirty="0" smtClean="0"/>
              <a:t>i.e., decrease its unissued capital without resulting in the reduction of paid up capital. It does not require any journal entry because it does not affect paid up capital in any way.</a:t>
            </a:r>
          </a:p>
        </p:txBody>
      </p:sp>
      <p:sp>
        <p:nvSpPr>
          <p:cNvPr id="5" name="Slide Number Placeholder 4"/>
          <p:cNvSpPr>
            <a:spLocks noGrp="1"/>
          </p:cNvSpPr>
          <p:nvPr>
            <p:ph type="sldNum" sz="quarter" idx="12"/>
          </p:nvPr>
        </p:nvSpPr>
        <p:spPr/>
        <p:txBody>
          <a:bodyPr/>
          <a:lstStyle/>
          <a:p>
            <a:fld id="{C335EF8F-02F8-40FD-B45B-76FA53D7DD2E}" type="slidenum">
              <a:rPr lang="en-US" smtClean="0"/>
              <a:pPr/>
              <a:t>5</a:t>
            </a:fld>
            <a:endParaRPr lang="en-US"/>
          </a:p>
        </p:txBody>
      </p:sp>
      <p:graphicFrame>
        <p:nvGraphicFramePr>
          <p:cNvPr id="4" name="Table 3"/>
          <p:cNvGraphicFramePr>
            <a:graphicFrameLocks noGrp="1"/>
          </p:cNvGraphicFramePr>
          <p:nvPr/>
        </p:nvGraphicFramePr>
        <p:xfrm>
          <a:off x="304800" y="1524000"/>
          <a:ext cx="8382000" cy="762000"/>
        </p:xfrm>
        <a:graphic>
          <a:graphicData uri="http://schemas.openxmlformats.org/drawingml/2006/table">
            <a:tbl>
              <a:tblPr firstRow="1" bandRow="1">
                <a:tableStyleId>{5C22544A-7EE6-4342-B048-85BDC9FD1C3A}</a:tableStyleId>
              </a:tblPr>
              <a:tblGrid>
                <a:gridCol w="8382000"/>
              </a:tblGrid>
              <a:tr h="152400">
                <a:tc>
                  <a:txBody>
                    <a:bodyPr/>
                    <a:lstStyle/>
                    <a:p>
                      <a:r>
                        <a:rPr lang="en-US" sz="2200" dirty="0" smtClean="0"/>
                        <a:t>Equity Share Capital A/c Dr.          5,00,000</a:t>
                      </a:r>
                    </a:p>
                    <a:p>
                      <a:r>
                        <a:rPr lang="en-US" sz="2200" dirty="0" smtClean="0"/>
                        <a:t>          To Equity</a:t>
                      </a:r>
                      <a:r>
                        <a:rPr lang="en-US" sz="2200" baseline="0" dirty="0" smtClean="0"/>
                        <a:t> Stock</a:t>
                      </a:r>
                      <a:r>
                        <a:rPr lang="en-US" sz="2200" dirty="0" smtClean="0"/>
                        <a:t> A/c                             5,00,000</a:t>
                      </a:r>
                      <a:endParaRPr lang="en-US" sz="2200" dirty="0"/>
                    </a:p>
                  </a:txBody>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05800" cy="4873752"/>
          </a:xfrm>
        </p:spPr>
        <p:txBody>
          <a:bodyPr>
            <a:normAutofit fontScale="92500"/>
          </a:bodyPr>
          <a:lstStyle/>
          <a:p>
            <a:pPr algn="just"/>
            <a:r>
              <a:rPr lang="en-US" dirty="0" smtClean="0"/>
              <a:t>Internal Reconstruction means the reduction of capital to </a:t>
            </a:r>
            <a:r>
              <a:rPr lang="en-US" b="1" dirty="0" smtClean="0"/>
              <a:t>cancel any paid up share capital which is lost or unrepresented by available assets</a:t>
            </a:r>
            <a:r>
              <a:rPr lang="en-US" dirty="0" smtClean="0"/>
              <a:t>. This is generally resorted to write off the past accumulated losses of the company.</a:t>
            </a:r>
          </a:p>
          <a:p>
            <a:pPr algn="just"/>
            <a:r>
              <a:rPr lang="en-US" dirty="0" smtClean="0"/>
              <a:t>Reduction of capital is </a:t>
            </a:r>
            <a:r>
              <a:rPr lang="en-US" b="1" dirty="0" smtClean="0"/>
              <a:t>unlawful except when sanctioned by the court. </a:t>
            </a:r>
            <a:r>
              <a:rPr lang="en-US" dirty="0" smtClean="0"/>
              <a:t>The issued share capital of a company represents </a:t>
            </a:r>
            <a:r>
              <a:rPr lang="en-US" b="1" dirty="0" smtClean="0"/>
              <a:t>the security on which the creditors rely</a:t>
            </a:r>
            <a:r>
              <a:rPr lang="en-US" dirty="0" smtClean="0"/>
              <a:t>. The uncalled capital acts as a future security for the company’s creditors. Therefore any reduction of capital reduces the security of the creditors.</a:t>
            </a:r>
            <a:endParaRPr lang="en-US" dirty="0"/>
          </a:p>
        </p:txBody>
      </p:sp>
      <p:sp>
        <p:nvSpPr>
          <p:cNvPr id="4" name="Slide Number Placeholder 3"/>
          <p:cNvSpPr>
            <a:spLocks noGrp="1"/>
          </p:cNvSpPr>
          <p:nvPr>
            <p:ph type="sldNum" sz="quarter" idx="12"/>
          </p:nvPr>
        </p:nvSpPr>
        <p:spPr/>
        <p:txBody>
          <a:bodyPr/>
          <a:lstStyle/>
          <a:p>
            <a:fld id="{C335EF8F-02F8-40FD-B45B-76FA53D7DD2E}" type="slidenum">
              <a:rPr lang="en-US" smtClean="0"/>
              <a:pPr/>
              <a:t>6</a:t>
            </a:fld>
            <a:endParaRPr lang="en-US"/>
          </a:p>
        </p:txBody>
      </p:sp>
      <p:sp>
        <p:nvSpPr>
          <p:cNvPr id="2" name="Title 1"/>
          <p:cNvSpPr>
            <a:spLocks noGrp="1"/>
          </p:cNvSpPr>
          <p:nvPr>
            <p:ph type="title"/>
          </p:nvPr>
        </p:nvSpPr>
        <p:spPr/>
        <p:txBody>
          <a:bodyPr>
            <a:normAutofit fontScale="90000"/>
          </a:bodyPr>
          <a:lstStyle/>
          <a:p>
            <a:pPr algn="just"/>
            <a:r>
              <a:rPr lang="en-US" dirty="0" smtClean="0"/>
              <a:t>Internal Reconstruction or capital reduction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839200" cy="6858000"/>
          </a:xfrm>
        </p:spPr>
        <p:txBody>
          <a:bodyPr>
            <a:normAutofit fontScale="47500" lnSpcReduction="20000"/>
          </a:bodyPr>
          <a:lstStyle/>
          <a:p>
            <a:pPr>
              <a:buNone/>
            </a:pPr>
            <a:endParaRPr lang="en-US" sz="2600" dirty="0" smtClean="0"/>
          </a:p>
          <a:p>
            <a:pPr algn="just">
              <a:buNone/>
            </a:pPr>
            <a:r>
              <a:rPr lang="en-US" sz="5100" dirty="0" smtClean="0"/>
              <a:t>However, in genuine cases, a company is permitted to reduce its share capital by </a:t>
            </a:r>
            <a:r>
              <a:rPr lang="en-US" sz="5100" b="1" dirty="0" smtClean="0"/>
              <a:t>Section 100 </a:t>
            </a:r>
            <a:r>
              <a:rPr lang="en-US" sz="5100" dirty="0" smtClean="0"/>
              <a:t>in any of the following ways:</a:t>
            </a:r>
          </a:p>
          <a:p>
            <a:pPr algn="just">
              <a:buNone/>
            </a:pPr>
            <a:endParaRPr lang="en-US" sz="5100" dirty="0" smtClean="0"/>
          </a:p>
          <a:p>
            <a:pPr marL="457200" indent="-457200" algn="just">
              <a:buFont typeface="+mj-lt"/>
              <a:buAutoNum type="arabicPeriod"/>
            </a:pPr>
            <a:r>
              <a:rPr lang="en-US" sz="5100" u="sng" dirty="0" smtClean="0"/>
              <a:t>By extinguishing or reducing the liability on any of its shares in respect of share capital not paid up. </a:t>
            </a:r>
          </a:p>
          <a:p>
            <a:pPr marL="457200" indent="-457200" algn="just">
              <a:buNone/>
            </a:pPr>
            <a:r>
              <a:rPr lang="en-US" sz="5100" dirty="0" smtClean="0"/>
              <a:t>	E.g. capital of a company consists of 2,00,000 equity shares of </a:t>
            </a:r>
            <a:r>
              <a:rPr lang="en-US" sz="5100" dirty="0" err="1" smtClean="0"/>
              <a:t>Rs</a:t>
            </a:r>
            <a:r>
              <a:rPr lang="en-US" sz="5100" dirty="0" smtClean="0"/>
              <a:t>. 10 each on which </a:t>
            </a:r>
            <a:r>
              <a:rPr lang="en-US" sz="5100" dirty="0" err="1" smtClean="0"/>
              <a:t>Rs</a:t>
            </a:r>
            <a:r>
              <a:rPr lang="en-US" sz="5100" dirty="0" smtClean="0"/>
              <a:t>. 8 has been paid, now being reduced to a fully paid share of </a:t>
            </a:r>
            <a:r>
              <a:rPr lang="en-US" sz="5100" dirty="0" err="1" smtClean="0"/>
              <a:t>Rs</a:t>
            </a:r>
            <a:r>
              <a:rPr lang="en-US" sz="5100" dirty="0" smtClean="0"/>
              <a:t>. 8.</a:t>
            </a:r>
          </a:p>
          <a:p>
            <a:pPr marL="457200" indent="-457200" algn="just">
              <a:buNone/>
            </a:pPr>
            <a:endParaRPr lang="en-US" sz="5100" dirty="0" smtClean="0"/>
          </a:p>
          <a:p>
            <a:pPr marL="457200" indent="-457200" algn="just">
              <a:buNone/>
            </a:pPr>
            <a:endParaRPr lang="en-US" sz="5100" dirty="0" smtClean="0"/>
          </a:p>
          <a:p>
            <a:pPr marL="457200" indent="-457200" algn="just">
              <a:buNone/>
            </a:pPr>
            <a:endParaRPr lang="en-US" sz="5100" dirty="0" smtClean="0"/>
          </a:p>
          <a:p>
            <a:pPr marL="457200" indent="-457200" algn="just">
              <a:buNone/>
            </a:pPr>
            <a:endParaRPr lang="en-US" sz="5100" dirty="0" smtClean="0"/>
          </a:p>
          <a:p>
            <a:pPr marL="457200" indent="-457200" algn="just">
              <a:buNone/>
            </a:pPr>
            <a:endParaRPr lang="en-US" sz="5100" dirty="0" smtClean="0"/>
          </a:p>
          <a:p>
            <a:pPr marL="457200" indent="-457200" algn="just">
              <a:buNone/>
            </a:pPr>
            <a:r>
              <a:rPr lang="en-US" sz="5100" dirty="0" smtClean="0"/>
              <a:t>	(Being 2,00,000 equity shares of </a:t>
            </a:r>
            <a:r>
              <a:rPr lang="en-US" sz="5100" dirty="0" err="1" smtClean="0"/>
              <a:t>Rs</a:t>
            </a:r>
            <a:r>
              <a:rPr lang="en-US" sz="5100" dirty="0" smtClean="0"/>
              <a:t>. 10 each, </a:t>
            </a:r>
            <a:r>
              <a:rPr lang="en-US" sz="5100" dirty="0" err="1" smtClean="0"/>
              <a:t>Rs</a:t>
            </a:r>
            <a:r>
              <a:rPr lang="en-US" sz="5100" dirty="0" smtClean="0"/>
              <a:t>. 8 per share paid up converted into 2,00,000 equity shares of </a:t>
            </a:r>
            <a:r>
              <a:rPr lang="en-US" sz="5100" dirty="0" err="1" smtClean="0"/>
              <a:t>Rs</a:t>
            </a:r>
            <a:r>
              <a:rPr lang="en-US" sz="5100" dirty="0" smtClean="0"/>
              <a:t>. 8 each fully paid up.</a:t>
            </a:r>
          </a:p>
          <a:p>
            <a:pPr marL="457200" indent="-457200">
              <a:buNone/>
            </a:pPr>
            <a:endParaRPr lang="en-US" sz="4400" dirty="0" smtClean="0"/>
          </a:p>
          <a:p>
            <a:pPr marL="457200" indent="-457200">
              <a:buNone/>
            </a:pPr>
            <a:r>
              <a:rPr lang="en-US" sz="4400" dirty="0" smtClean="0"/>
              <a:t> </a:t>
            </a:r>
            <a:endParaRPr lang="en-US" sz="4400" dirty="0"/>
          </a:p>
        </p:txBody>
      </p:sp>
      <p:sp>
        <p:nvSpPr>
          <p:cNvPr id="5" name="Slide Number Placeholder 4"/>
          <p:cNvSpPr>
            <a:spLocks noGrp="1"/>
          </p:cNvSpPr>
          <p:nvPr>
            <p:ph type="sldNum" sz="quarter" idx="12"/>
          </p:nvPr>
        </p:nvSpPr>
        <p:spPr/>
        <p:txBody>
          <a:bodyPr/>
          <a:lstStyle/>
          <a:p>
            <a:fld id="{C335EF8F-02F8-40FD-B45B-76FA53D7DD2E}" type="slidenum">
              <a:rPr lang="en-US" smtClean="0"/>
              <a:pPr/>
              <a:t>7</a:t>
            </a:fld>
            <a:endParaRPr lang="en-US"/>
          </a:p>
        </p:txBody>
      </p:sp>
      <p:graphicFrame>
        <p:nvGraphicFramePr>
          <p:cNvPr id="4" name="Table 3"/>
          <p:cNvGraphicFramePr>
            <a:graphicFrameLocks noGrp="1"/>
          </p:cNvGraphicFramePr>
          <p:nvPr/>
        </p:nvGraphicFramePr>
        <p:xfrm>
          <a:off x="304800" y="3429000"/>
          <a:ext cx="8458200" cy="1097280"/>
        </p:xfrm>
        <a:graphic>
          <a:graphicData uri="http://schemas.openxmlformats.org/drawingml/2006/table">
            <a:tbl>
              <a:tblPr firstRow="1" bandRow="1">
                <a:tableStyleId>{5C22544A-7EE6-4342-B048-85BDC9FD1C3A}</a:tableStyleId>
              </a:tblPr>
              <a:tblGrid>
                <a:gridCol w="8458200"/>
              </a:tblGrid>
              <a:tr h="487680">
                <a:tc>
                  <a:txBody>
                    <a:bodyPr/>
                    <a:lstStyle/>
                    <a:p>
                      <a:r>
                        <a:rPr lang="en-US" sz="2400" dirty="0" smtClean="0"/>
                        <a:t>Share Capital A/c Dr. (</a:t>
                      </a:r>
                      <a:r>
                        <a:rPr lang="en-US" sz="2400" dirty="0" err="1" smtClean="0"/>
                        <a:t>Rs</a:t>
                      </a:r>
                      <a:r>
                        <a:rPr lang="en-US" sz="2400" dirty="0" smtClean="0"/>
                        <a:t>. 10)          16,00,000</a:t>
                      </a:r>
                    </a:p>
                    <a:p>
                      <a:r>
                        <a:rPr lang="en-US" sz="2400" dirty="0" smtClean="0"/>
                        <a:t>          To Share Capital A/c (</a:t>
                      </a:r>
                      <a:r>
                        <a:rPr lang="en-US" sz="2400" dirty="0" err="1" smtClean="0"/>
                        <a:t>Rs</a:t>
                      </a:r>
                      <a:r>
                        <a:rPr lang="en-US" sz="2400" dirty="0" smtClean="0"/>
                        <a:t>. 8)          16,00,000</a:t>
                      </a:r>
                    </a:p>
                    <a:p>
                      <a:endParaRPr lang="en-US" dirty="0"/>
                    </a:p>
                  </a:txBody>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0"/>
            <a:ext cx="8382000" cy="6858000"/>
          </a:xfrm>
        </p:spPr>
        <p:txBody>
          <a:bodyPr>
            <a:normAutofit fontScale="92500" lnSpcReduction="20000"/>
          </a:bodyPr>
          <a:lstStyle/>
          <a:p>
            <a:pPr marL="457200" indent="-457200" algn="just">
              <a:buNone/>
            </a:pPr>
            <a:r>
              <a:rPr lang="en-US" dirty="0" smtClean="0"/>
              <a:t>2. </a:t>
            </a:r>
            <a:r>
              <a:rPr lang="en-US" u="sng" dirty="0" smtClean="0"/>
              <a:t>By paying off any paid up capital which is in excess of the needs of the company out of accumulated profits</a:t>
            </a:r>
            <a:r>
              <a:rPr lang="en-US" dirty="0" smtClean="0"/>
              <a:t>.</a:t>
            </a:r>
          </a:p>
          <a:p>
            <a:pPr marL="457200" indent="-457200" algn="just">
              <a:buNone/>
            </a:pPr>
            <a:r>
              <a:rPr lang="en-US" dirty="0" smtClean="0"/>
              <a:t>(</a:t>
            </a:r>
            <a:r>
              <a:rPr lang="en-US" dirty="0" err="1" smtClean="0"/>
              <a:t>i</a:t>
            </a:r>
            <a:r>
              <a:rPr lang="en-US" dirty="0" smtClean="0"/>
              <a:t>)</a:t>
            </a:r>
          </a:p>
          <a:p>
            <a:pPr marL="457200" indent="-457200" algn="just">
              <a:buNone/>
            </a:pPr>
            <a:endParaRPr lang="en-US" dirty="0" smtClean="0"/>
          </a:p>
          <a:p>
            <a:pPr marL="457200" indent="-457200" algn="just">
              <a:buNone/>
            </a:pPr>
            <a:endParaRPr lang="en-US" dirty="0" smtClean="0"/>
          </a:p>
          <a:p>
            <a:pPr marL="457200" indent="-457200" algn="just">
              <a:buNone/>
            </a:pPr>
            <a:r>
              <a:rPr lang="en-US" dirty="0" smtClean="0"/>
              <a:t>(Being the amount to be repaid to shareholders on reduction of paid up capital)</a:t>
            </a:r>
          </a:p>
          <a:p>
            <a:pPr marL="457200" indent="-457200" algn="just">
              <a:buNone/>
            </a:pPr>
            <a:endParaRPr lang="en-US" dirty="0" smtClean="0"/>
          </a:p>
          <a:p>
            <a:pPr marL="457200" indent="-457200" algn="just">
              <a:buNone/>
            </a:pPr>
            <a:r>
              <a:rPr lang="en-US" dirty="0" smtClean="0"/>
              <a:t>(ii)</a:t>
            </a:r>
          </a:p>
          <a:p>
            <a:pPr marL="457200" indent="-457200" algn="just">
              <a:buNone/>
            </a:pPr>
            <a:endParaRPr lang="en-US" dirty="0" smtClean="0"/>
          </a:p>
          <a:p>
            <a:pPr marL="457200" indent="-457200" algn="just">
              <a:buNone/>
            </a:pPr>
            <a:endParaRPr lang="en-US" dirty="0" smtClean="0"/>
          </a:p>
          <a:p>
            <a:pPr marL="457200" indent="-457200" algn="just">
              <a:buNone/>
            </a:pPr>
            <a:r>
              <a:rPr lang="en-US" dirty="0" smtClean="0"/>
              <a:t>(Being the amount paid off)</a:t>
            </a:r>
          </a:p>
          <a:p>
            <a:pPr marL="457200" indent="-457200" algn="just">
              <a:buNone/>
            </a:pPr>
            <a:endParaRPr lang="en-US" dirty="0" smtClean="0"/>
          </a:p>
          <a:p>
            <a:pPr marL="457200" indent="-457200" algn="just">
              <a:buNone/>
            </a:pPr>
            <a:r>
              <a:rPr lang="en-US" dirty="0" smtClean="0"/>
              <a:t>(iii)</a:t>
            </a:r>
          </a:p>
          <a:p>
            <a:pPr marL="457200" indent="-457200" algn="just">
              <a:buNone/>
            </a:pPr>
            <a:endParaRPr lang="en-US" dirty="0" smtClean="0"/>
          </a:p>
          <a:p>
            <a:pPr marL="457200" indent="-457200" algn="just">
              <a:buNone/>
            </a:pPr>
            <a:endParaRPr lang="en-US" dirty="0" smtClean="0"/>
          </a:p>
          <a:p>
            <a:pPr marL="457200" indent="-457200" algn="just">
              <a:buNone/>
            </a:pPr>
            <a:r>
              <a:rPr lang="en-US" dirty="0" smtClean="0"/>
              <a:t>(Being transfer on repayment of share capital)</a:t>
            </a:r>
          </a:p>
          <a:p>
            <a:pPr marL="457200" indent="-457200">
              <a:buNone/>
            </a:pPr>
            <a:endParaRPr lang="en-US" dirty="0" smtClean="0"/>
          </a:p>
        </p:txBody>
      </p:sp>
      <p:sp>
        <p:nvSpPr>
          <p:cNvPr id="8" name="Slide Number Placeholder 7"/>
          <p:cNvSpPr>
            <a:spLocks noGrp="1"/>
          </p:cNvSpPr>
          <p:nvPr>
            <p:ph type="sldNum" sz="quarter" idx="12"/>
          </p:nvPr>
        </p:nvSpPr>
        <p:spPr/>
        <p:txBody>
          <a:bodyPr/>
          <a:lstStyle/>
          <a:p>
            <a:fld id="{C335EF8F-02F8-40FD-B45B-76FA53D7DD2E}" type="slidenum">
              <a:rPr lang="en-US" smtClean="0"/>
              <a:pPr/>
              <a:t>8</a:t>
            </a:fld>
            <a:endParaRPr lang="en-US"/>
          </a:p>
        </p:txBody>
      </p:sp>
      <p:graphicFrame>
        <p:nvGraphicFramePr>
          <p:cNvPr id="4" name="Table 3"/>
          <p:cNvGraphicFramePr>
            <a:graphicFrameLocks noGrp="1"/>
          </p:cNvGraphicFramePr>
          <p:nvPr/>
        </p:nvGraphicFramePr>
        <p:xfrm>
          <a:off x="838200" y="990600"/>
          <a:ext cx="7848599" cy="838200"/>
        </p:xfrm>
        <a:graphic>
          <a:graphicData uri="http://schemas.openxmlformats.org/drawingml/2006/table">
            <a:tbl>
              <a:tblPr firstRow="1" bandRow="1">
                <a:tableStyleId>{5C22544A-7EE6-4342-B048-85BDC9FD1C3A}</a:tableStyleId>
              </a:tblPr>
              <a:tblGrid>
                <a:gridCol w="7848599"/>
              </a:tblGrid>
              <a:tr h="838200">
                <a:tc>
                  <a:txBody>
                    <a:bodyPr/>
                    <a:lstStyle/>
                    <a:p>
                      <a:r>
                        <a:rPr lang="en-US" sz="2400" dirty="0" smtClean="0">
                          <a:solidFill>
                            <a:schemeClr val="tx1"/>
                          </a:solidFill>
                        </a:rPr>
                        <a:t>Share Capital A/c Dr.           1,60,000</a:t>
                      </a:r>
                    </a:p>
                    <a:p>
                      <a:r>
                        <a:rPr lang="en-US" sz="2400" dirty="0" smtClean="0">
                          <a:solidFill>
                            <a:schemeClr val="tx1"/>
                          </a:solidFill>
                        </a:rPr>
                        <a:t>            To Shareholders A/c             1,60,000</a:t>
                      </a:r>
                      <a:endParaRPr lang="en-US" sz="2400" dirty="0">
                        <a:solidFill>
                          <a:schemeClr val="tx1"/>
                        </a:solidFill>
                      </a:endParaRPr>
                    </a:p>
                  </a:txBody>
                  <a:tcPr/>
                </a:tc>
              </a:tr>
            </a:tbl>
          </a:graphicData>
        </a:graphic>
      </p:graphicFrame>
      <p:graphicFrame>
        <p:nvGraphicFramePr>
          <p:cNvPr id="5" name="Table 4"/>
          <p:cNvGraphicFramePr>
            <a:graphicFrameLocks noGrp="1"/>
          </p:cNvGraphicFramePr>
          <p:nvPr/>
        </p:nvGraphicFramePr>
        <p:xfrm>
          <a:off x="838200" y="3124200"/>
          <a:ext cx="7696200" cy="914399"/>
        </p:xfrm>
        <a:graphic>
          <a:graphicData uri="http://schemas.openxmlformats.org/drawingml/2006/table">
            <a:tbl>
              <a:tblPr firstRow="1" bandRow="1">
                <a:tableStyleId>{5C22544A-7EE6-4342-B048-85BDC9FD1C3A}</a:tableStyleId>
              </a:tblPr>
              <a:tblGrid>
                <a:gridCol w="7696200"/>
              </a:tblGrid>
              <a:tr h="914399">
                <a:tc>
                  <a:txBody>
                    <a:bodyPr/>
                    <a:lstStyle/>
                    <a:p>
                      <a:r>
                        <a:rPr lang="en-US" sz="2400" dirty="0" smtClean="0">
                          <a:solidFill>
                            <a:schemeClr val="tx1"/>
                          </a:solidFill>
                        </a:rPr>
                        <a:t>Shareholders A/c             1,60,000</a:t>
                      </a:r>
                    </a:p>
                    <a:p>
                      <a:r>
                        <a:rPr lang="en-US" sz="2400" dirty="0" smtClean="0">
                          <a:solidFill>
                            <a:schemeClr val="tx1"/>
                          </a:solidFill>
                        </a:rPr>
                        <a:t>             To Bank A/c                       1,60,000</a:t>
                      </a:r>
                      <a:endParaRPr lang="en-US" sz="2400" dirty="0">
                        <a:solidFill>
                          <a:schemeClr val="tx1"/>
                        </a:solidFill>
                      </a:endParaRPr>
                    </a:p>
                  </a:txBody>
                  <a:tcPr/>
                </a:tc>
              </a:tr>
            </a:tbl>
          </a:graphicData>
        </a:graphic>
      </p:graphicFrame>
      <p:graphicFrame>
        <p:nvGraphicFramePr>
          <p:cNvPr id="6" name="Table 5"/>
          <p:cNvGraphicFramePr>
            <a:graphicFrameLocks noGrp="1"/>
          </p:cNvGraphicFramePr>
          <p:nvPr/>
        </p:nvGraphicFramePr>
        <p:xfrm>
          <a:off x="914400" y="5105400"/>
          <a:ext cx="7543799" cy="828040"/>
        </p:xfrm>
        <a:graphic>
          <a:graphicData uri="http://schemas.openxmlformats.org/drawingml/2006/table">
            <a:tbl>
              <a:tblPr firstRow="1" bandRow="1">
                <a:tableStyleId>{5C22544A-7EE6-4342-B048-85BDC9FD1C3A}</a:tableStyleId>
              </a:tblPr>
              <a:tblGrid>
                <a:gridCol w="7543799"/>
              </a:tblGrid>
              <a:tr h="828040">
                <a:tc>
                  <a:txBody>
                    <a:bodyPr/>
                    <a:lstStyle/>
                    <a:p>
                      <a:r>
                        <a:rPr lang="en-US" sz="2400" dirty="0" smtClean="0">
                          <a:solidFill>
                            <a:schemeClr val="tx1"/>
                          </a:solidFill>
                        </a:rPr>
                        <a:t>Profit &amp;Loss A/c Dr.             1,60,0000</a:t>
                      </a:r>
                    </a:p>
                    <a:p>
                      <a:r>
                        <a:rPr lang="en-US" sz="2400" dirty="0" smtClean="0">
                          <a:solidFill>
                            <a:schemeClr val="tx1"/>
                          </a:solidFill>
                        </a:rPr>
                        <a:t>          To General Reserve A/c            1,60,000</a:t>
                      </a:r>
                      <a:endParaRPr lang="en-US" sz="2400" dirty="0">
                        <a:solidFill>
                          <a:schemeClr val="tx1"/>
                        </a:solidFill>
                      </a:endParaRPr>
                    </a:p>
                  </a:txBody>
                  <a:tcPr/>
                </a:tc>
              </a:tr>
            </a:tbl>
          </a:graphicData>
        </a:graphic>
      </p:graphicFrame>
      <p:cxnSp>
        <p:nvCxnSpPr>
          <p:cNvPr id="10" name="Straight Connector 9"/>
          <p:cNvCxnSpPr/>
          <p:nvPr/>
        </p:nvCxnSpPr>
        <p:spPr>
          <a:xfrm>
            <a:off x="0" y="2743200"/>
            <a:ext cx="9144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4800600"/>
            <a:ext cx="9144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en-US" dirty="0" smtClean="0"/>
              <a:t>The court consults creditors for 1</a:t>
            </a:r>
            <a:r>
              <a:rPr lang="en-US" baseline="30000" dirty="0" smtClean="0"/>
              <a:t>st</a:t>
            </a:r>
            <a:r>
              <a:rPr lang="en-US" dirty="0" smtClean="0"/>
              <a:t> and 2</a:t>
            </a:r>
            <a:r>
              <a:rPr lang="en-US" baseline="30000" dirty="0" smtClean="0"/>
              <a:t>nd</a:t>
            </a:r>
            <a:r>
              <a:rPr lang="en-US" dirty="0" smtClean="0"/>
              <a:t> type of capital reduction. If some creditors are unwilling to give their consent to such capital reductions the company will have to settle their claims before getting sanction from the court.</a:t>
            </a:r>
          </a:p>
          <a:p>
            <a:pPr>
              <a:buNone/>
            </a:pP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C335EF8F-02F8-40FD-B45B-76FA53D7DD2E}" type="slidenum">
              <a:rPr lang="en-US" smtClean="0"/>
              <a:pPr/>
              <a:t>9</a:t>
            </a:fld>
            <a:endParaRPr 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1341</TotalTime>
  <Words>1265</Words>
  <Application>Microsoft Office PowerPoint</Application>
  <PresentationFormat>On-screen Show (4:3)</PresentationFormat>
  <Paragraphs>167</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Concourse</vt:lpstr>
      <vt:lpstr>Internal Reconstruction</vt:lpstr>
      <vt:lpstr>PowerPoint Presentation</vt:lpstr>
      <vt:lpstr>Alteration of share capital</vt:lpstr>
      <vt:lpstr>PowerPoint Presentation</vt:lpstr>
      <vt:lpstr>PowerPoint Presentation</vt:lpstr>
      <vt:lpstr>Internal Reconstruction or capital reduction</vt:lpstr>
      <vt:lpstr>PowerPoint Presentation</vt:lpstr>
      <vt:lpstr>PowerPoint Presentation</vt:lpstr>
      <vt:lpstr>PowerPoint Presentation</vt:lpstr>
      <vt:lpstr>PowerPoint Presentation</vt:lpstr>
      <vt:lpstr>PowerPoint Presentation</vt:lpstr>
      <vt:lpstr>Accounting entries on internal recontruction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Internal Reconstruction</dc:title>
  <dc:creator>manik</dc:creator>
  <cp:lastModifiedBy>DELL</cp:lastModifiedBy>
  <cp:revision>51</cp:revision>
  <dcterms:created xsi:type="dcterms:W3CDTF">2011-04-29T12:07:21Z</dcterms:created>
  <dcterms:modified xsi:type="dcterms:W3CDTF">2021-05-17T09:25:37Z</dcterms:modified>
</cp:coreProperties>
</file>