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8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38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1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8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897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8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52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79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856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7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4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85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8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350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BA3437-D1F7-4509-B35C-84A3DFEDB781}" type="datetimeFigureOut">
              <a:rPr lang="en-IN" smtClean="0"/>
              <a:t>24-05-2020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3179-DE85-4ACD-970E-8789A00446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9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048F-F2A8-4ECA-9E7A-34DA3D67F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br>
              <a:rPr lang="en-IN" b="1" u="sng" dirty="0"/>
            </a:br>
            <a:r>
              <a:rPr lang="en-IN" sz="4400" b="1" u="sng" dirty="0"/>
              <a:t>Capital Structure Decisions</a:t>
            </a:r>
            <a:br>
              <a:rPr lang="en-IN" sz="4400" dirty="0"/>
            </a:br>
            <a:endParaRPr lang="en-IN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21367-ABA9-409A-A54E-D11F0F851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b="1" dirty="0">
                <a:solidFill>
                  <a:srgbClr val="0070C0"/>
                </a:solidFill>
              </a:rPr>
              <a:t>Shurveer S. Bhanawat</a:t>
            </a:r>
          </a:p>
          <a:p>
            <a:r>
              <a:rPr lang="en-IN" b="1" dirty="0">
                <a:solidFill>
                  <a:srgbClr val="0070C0"/>
                </a:solidFill>
              </a:rPr>
              <a:t>Professor</a:t>
            </a:r>
          </a:p>
          <a:p>
            <a:r>
              <a:rPr lang="en-IN" b="1" dirty="0">
                <a:solidFill>
                  <a:srgbClr val="0070C0"/>
                </a:solidFill>
              </a:rPr>
              <a:t>Department of Accountancy &amp; Business Statistics</a:t>
            </a:r>
          </a:p>
          <a:p>
            <a:r>
              <a:rPr lang="en-IN" b="1" dirty="0">
                <a:solidFill>
                  <a:srgbClr val="0070C0"/>
                </a:solidFill>
              </a:rPr>
              <a:t>Mohanlal Sukhadia University, Udaipur</a:t>
            </a:r>
          </a:p>
        </p:txBody>
      </p:sp>
    </p:spTree>
    <p:extLst>
      <p:ext uri="{BB962C8B-B14F-4D97-AF65-F5344CB8AC3E}">
        <p14:creationId xmlns:p14="http://schemas.microsoft.com/office/powerpoint/2010/main" val="291977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2130-87F9-4772-857B-0DBA4595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 optimum capital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D82AB-010B-41BA-BB46-5D69BD670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Maximizes the value of the assets of the company  </a:t>
            </a:r>
          </a:p>
          <a:p>
            <a:r>
              <a:rPr lang="en-IN" dirty="0"/>
              <a:t>Wealth of its owner </a:t>
            </a:r>
          </a:p>
          <a:p>
            <a:r>
              <a:rPr lang="en-IN" dirty="0"/>
              <a:t>Minimises the cost of capital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The Tax planner should properly balance risk, cost, control and tax consideration</a:t>
            </a:r>
          </a:p>
        </p:txBody>
      </p:sp>
    </p:spTree>
    <p:extLst>
      <p:ext uri="{BB962C8B-B14F-4D97-AF65-F5344CB8AC3E}">
        <p14:creationId xmlns:p14="http://schemas.microsoft.com/office/powerpoint/2010/main" val="53793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FD75-79BF-4558-A55B-8A73A4070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Income Tax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0D13D-2054-4FFD-8C1F-61E7710B2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dividend on shares is not deductible</a:t>
            </a:r>
          </a:p>
          <a:p>
            <a:r>
              <a:rPr lang="en-IN" dirty="0"/>
              <a:t>while interest paid on borrowed capital is allowed as deduction under section 36(1)(iii)</a:t>
            </a:r>
          </a:p>
          <a:p>
            <a:r>
              <a:rPr lang="en-IN" dirty="0"/>
              <a:t>Cost of raising finance through borrowings is deductible in the year in which it is incurred.</a:t>
            </a:r>
          </a:p>
          <a:p>
            <a:r>
              <a:rPr lang="en-IN" dirty="0"/>
              <a:t>Cost of issue of shares is allowed as deduction in five years under section 35D</a:t>
            </a:r>
          </a:p>
          <a:p>
            <a:pPr marL="0" indent="0">
              <a:buNone/>
            </a:pPr>
            <a:r>
              <a:rPr lang="en-IN" dirty="0"/>
              <a:t>Because of the aforesaid provisions, corporate taxation plays an important role to determining the choice between different source of financing.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781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CD4C-771F-4108-AD04-2DA6DDA7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35D:Amortisation of Preliminary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EC095-1FB5-413F-99F6-94E2D30F9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Expenses in connection with the public issue of share or debenture of a company, underwriting commission, brokerage and charges for drafting, typing , printing and advertisement of the prospectus are allowed under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7993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4DFF-8D51-4BC5-95D7-C7F2924D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35D:Amortisation of Preliminary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8EFE3-0CD8-41A6-BDE3-EDA75875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91" y="2419927"/>
            <a:ext cx="10778836" cy="34744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5% of cost of project</a:t>
            </a:r>
          </a:p>
          <a:p>
            <a:pPr marL="0" indent="0">
              <a:buNone/>
            </a:pPr>
            <a:r>
              <a:rPr lang="en-IN" dirty="0"/>
              <a:t>OR									Whichever is more</a:t>
            </a:r>
          </a:p>
          <a:p>
            <a:pPr marL="0" indent="0">
              <a:buNone/>
            </a:pPr>
            <a:r>
              <a:rPr lang="en-IN" dirty="0"/>
              <a:t>5% of capital employed			OR							</a:t>
            </a:r>
            <a:r>
              <a:rPr lang="en-IN" sz="2000" b="1" u="sng" dirty="0">
                <a:solidFill>
                  <a:srgbClr val="0070C0"/>
                </a:solidFill>
              </a:rPr>
              <a:t>Qualifying Expenditure</a:t>
            </a:r>
            <a:endParaRPr lang="en-IN" b="1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dirty="0"/>
              <a:t>									Actual Expenditure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F0000"/>
                </a:solidFill>
              </a:rPr>
              <a:t>Amount of deduction</a:t>
            </a:r>
            <a:r>
              <a:rPr lang="en-IN" dirty="0"/>
              <a:t>		:	Qualifying expenditure allowed as deduction in 								 			five equal years</a:t>
            </a: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2139672A-23B8-4061-AF46-22F8A8B86219}"/>
              </a:ext>
            </a:extLst>
          </p:cNvPr>
          <p:cNvSpPr/>
          <p:nvPr/>
        </p:nvSpPr>
        <p:spPr>
          <a:xfrm>
            <a:off x="4202551" y="3131131"/>
            <a:ext cx="738909" cy="14501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403DF30C-B5B8-4C13-8446-6334C7AA3C6F}"/>
              </a:ext>
            </a:extLst>
          </p:cNvPr>
          <p:cNvSpPr/>
          <p:nvPr/>
        </p:nvSpPr>
        <p:spPr>
          <a:xfrm>
            <a:off x="7282890" y="3680696"/>
            <a:ext cx="738909" cy="14501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43DC-A2AC-408E-8359-6B36F5F02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000B-9AFA-467D-B2D3-6B7C5321E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29164"/>
            <a:ext cx="9601196" cy="3446704"/>
          </a:xfrm>
        </p:spPr>
        <p:txBody>
          <a:bodyPr/>
          <a:lstStyle/>
          <a:p>
            <a:r>
              <a:rPr lang="en-IN" dirty="0" err="1"/>
              <a:t>Tuktak</a:t>
            </a:r>
            <a:r>
              <a:rPr lang="en-IN" dirty="0"/>
              <a:t> ltd is a widely-held company. It is currently considering a major expansion of its production facilities and the following alternatives are available: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0C7A94-FD68-4DD4-8D8F-77F44EE87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97590"/>
              </p:ext>
            </p:extLst>
          </p:nvPr>
        </p:nvGraphicFramePr>
        <p:xfrm>
          <a:off x="1413164" y="3579522"/>
          <a:ext cx="8663710" cy="2627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763">
                  <a:extLst>
                    <a:ext uri="{9D8B030D-6E8A-4147-A177-3AD203B41FA5}">
                      <a16:colId xmlns:a16="http://schemas.microsoft.com/office/drawing/2014/main" val="498864078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3000319059"/>
                    </a:ext>
                  </a:extLst>
                </a:gridCol>
                <a:gridCol w="2165928">
                  <a:extLst>
                    <a:ext uri="{9D8B030D-6E8A-4147-A177-3AD203B41FA5}">
                      <a16:colId xmlns:a16="http://schemas.microsoft.com/office/drawing/2014/main" val="723874314"/>
                    </a:ext>
                  </a:extLst>
                </a:gridCol>
                <a:gridCol w="2165928">
                  <a:extLst>
                    <a:ext uri="{9D8B030D-6E8A-4147-A177-3AD203B41FA5}">
                      <a16:colId xmlns:a16="http://schemas.microsoft.com/office/drawing/2014/main" val="928905873"/>
                    </a:ext>
                  </a:extLst>
                </a:gridCol>
              </a:tblGrid>
              <a:tr h="734379">
                <a:tc>
                  <a:txBody>
                    <a:bodyPr/>
                    <a:lstStyle/>
                    <a:p>
                      <a:pPr marL="92075" indent="8413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Particulars	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Alterntive-1₹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Alternative-2 ₹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Alternative-3 ₹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523108"/>
                  </a:ext>
                </a:extLst>
              </a:tr>
              <a:tr h="42417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Share capital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5,00,00,000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2,00,00,000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1,00,00,000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594793"/>
                  </a:ext>
                </a:extLst>
              </a:tr>
              <a:tr h="73437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14% Debentures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31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-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2,00,00,000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1,50,00,000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3214429"/>
                  </a:ext>
                </a:extLst>
              </a:tr>
              <a:tr h="73437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18% loan from Banks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31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-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1,00,00,000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2,50,00,000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628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9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4E2-106E-4518-9B12-42E2467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Study Cont.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AB58-901F-48B1-A3FF-860D6C08F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 dirty="0"/>
              <a:t>Expected rate of return before tax is 25%. The rate of dividend of the company since 1990 is not less than 20% and the date of dividend declaration is June 30 every year. Suggest which alternative is the best for the </a:t>
            </a:r>
            <a:r>
              <a:rPr lang="en-IN" dirty="0" err="1"/>
              <a:t>Tuktak</a:t>
            </a:r>
            <a:r>
              <a:rPr lang="en-IN" dirty="0"/>
              <a:t> ltd for the tax point of view?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768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119A-1A13-41BD-9B96-FC843585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005C21B-4194-481E-A0DC-B948519FB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24567"/>
              </p:ext>
            </p:extLst>
          </p:nvPr>
        </p:nvGraphicFramePr>
        <p:xfrm>
          <a:off x="609600" y="618836"/>
          <a:ext cx="10954327" cy="568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656">
                  <a:extLst>
                    <a:ext uri="{9D8B030D-6E8A-4147-A177-3AD203B41FA5}">
                      <a16:colId xmlns:a16="http://schemas.microsoft.com/office/drawing/2014/main" val="1639107041"/>
                    </a:ext>
                  </a:extLst>
                </a:gridCol>
                <a:gridCol w="2445661">
                  <a:extLst>
                    <a:ext uri="{9D8B030D-6E8A-4147-A177-3AD203B41FA5}">
                      <a16:colId xmlns:a16="http://schemas.microsoft.com/office/drawing/2014/main" val="893073581"/>
                    </a:ext>
                  </a:extLst>
                </a:gridCol>
                <a:gridCol w="1850519">
                  <a:extLst>
                    <a:ext uri="{9D8B030D-6E8A-4147-A177-3AD203B41FA5}">
                      <a16:colId xmlns:a16="http://schemas.microsoft.com/office/drawing/2014/main" val="3127050890"/>
                    </a:ext>
                  </a:extLst>
                </a:gridCol>
                <a:gridCol w="2129491">
                  <a:extLst>
                    <a:ext uri="{9D8B030D-6E8A-4147-A177-3AD203B41FA5}">
                      <a16:colId xmlns:a16="http://schemas.microsoft.com/office/drawing/2014/main" val="946406380"/>
                    </a:ext>
                  </a:extLst>
                </a:gridCol>
              </a:tblGrid>
              <a:tr h="536965">
                <a:tc>
                  <a:txBody>
                    <a:bodyPr/>
                    <a:lstStyle/>
                    <a:p>
                      <a:pPr marL="8318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Particulars	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Alterntive-1₹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Alternative-2 ₹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Alternative-3 ₹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0788404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 on 5 Crore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1,25,00,000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1,25,00,000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1,25,00,000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9099042"/>
                  </a:ext>
                </a:extLst>
              </a:tr>
              <a:tr h="56822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Less: Interest on debenture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28,00,000 (14% of 2 crore)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8165233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Less Interest on Loan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273282"/>
                  </a:ext>
                </a:extLst>
              </a:tr>
              <a:tr h="5369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Taxable Profit (A)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1,25,00,000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59,00,000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4715"/>
                  </a:ext>
                </a:extLst>
              </a:tr>
              <a:tr h="180931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Tax@30%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Add surcharge 7%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Health &amp; Education cess 4%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285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Tax Payable (B)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37,50,000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2,62500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40,12,500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1,60,500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41,73,000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831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23,70,000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23,70,000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94800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24,64,800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17,70,000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Nil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17,70,000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70,800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18,40,800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0108282"/>
                  </a:ext>
                </a:extLst>
              </a:tr>
              <a:tr h="56822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Earning available to equity shareholders before dividend tax(A-B)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83,27,000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54,35,200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40,59,200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643345"/>
                  </a:ext>
                </a:extLst>
              </a:tr>
              <a:tr h="59121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Rate of return on equity share capital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83,27,000/5,00,00,000*100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  <a:p>
                      <a:pPr marL="831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16.65%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27.18%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40.59%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80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220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496</Words>
  <Application>Microsoft Office PowerPoint</Application>
  <PresentationFormat>Widescreen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         Capital Structure Decisions </vt:lpstr>
      <vt:lpstr>An optimum capital structure </vt:lpstr>
      <vt:lpstr>Income Tax Act</vt:lpstr>
      <vt:lpstr>35D:Amortisation of Preliminary Expenses</vt:lpstr>
      <vt:lpstr>35D:Amortisation of Preliminary Expenses</vt:lpstr>
      <vt:lpstr>Case Study</vt:lpstr>
      <vt:lpstr>Case Study Cont. 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Structure Decisions</dc:title>
  <dc:creator>Dell</dc:creator>
  <cp:lastModifiedBy>Dell</cp:lastModifiedBy>
  <cp:revision>7</cp:revision>
  <dcterms:created xsi:type="dcterms:W3CDTF">2020-05-24T08:14:30Z</dcterms:created>
  <dcterms:modified xsi:type="dcterms:W3CDTF">2020-05-24T08:57:27Z</dcterms:modified>
</cp:coreProperties>
</file>