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85" r:id="rId5"/>
    <p:sldId id="286" r:id="rId6"/>
    <p:sldId id="287" r:id="rId7"/>
    <p:sldId id="288" r:id="rId8"/>
    <p:sldId id="259" r:id="rId9"/>
    <p:sldId id="279" r:id="rId10"/>
    <p:sldId id="280" r:id="rId11"/>
    <p:sldId id="281" r:id="rId12"/>
    <p:sldId id="283" r:id="rId13"/>
    <p:sldId id="284" r:id="rId14"/>
    <p:sldId id="260" r:id="rId15"/>
    <p:sldId id="262" r:id="rId16"/>
    <p:sldId id="264" r:id="rId17"/>
    <p:sldId id="266" r:id="rId18"/>
    <p:sldId id="268" r:id="rId19"/>
    <p:sldId id="267" r:id="rId20"/>
    <p:sldId id="275" r:id="rId21"/>
    <p:sldId id="270" r:id="rId22"/>
    <p:sldId id="278" r:id="rId23"/>
    <p:sldId id="272" r:id="rId24"/>
    <p:sldId id="273" r:id="rId25"/>
    <p:sldId id="27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224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4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744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481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082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894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515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81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431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15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584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66E8C-4E26-4D97-BEAF-A90B3BC1E8D5}" type="datetimeFigureOut">
              <a:rPr lang="en-IN" smtClean="0"/>
              <a:t>14-06-2021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59DF9-E304-4C64-960C-08FBD7FA87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072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sz="7200" b="1" spc="-30" dirty="0" smtClean="0">
                <a:solidFill>
                  <a:srgbClr val="565F6C"/>
                </a:solidFill>
                <a:latin typeface="Arial"/>
                <a:cs typeface="Arial"/>
              </a:rPr>
              <a:t>M</a:t>
            </a:r>
            <a:r>
              <a:rPr lang="en-IN" b="1" spc="-30" dirty="0" smtClean="0">
                <a:solidFill>
                  <a:srgbClr val="565F6C"/>
                </a:solidFill>
                <a:latin typeface="Arial"/>
                <a:cs typeface="Arial"/>
              </a:rPr>
              <a:t>ATERIAL </a:t>
            </a:r>
            <a:r>
              <a:rPr lang="en-IN" sz="7200" b="1" spc="-5" dirty="0" smtClean="0">
                <a:solidFill>
                  <a:srgbClr val="565F6C"/>
                </a:solidFill>
                <a:latin typeface="Arial"/>
                <a:cs typeface="Arial"/>
              </a:rPr>
              <a:t>R</a:t>
            </a:r>
            <a:r>
              <a:rPr lang="en-IN" b="1" spc="-5" dirty="0" smtClean="0">
                <a:solidFill>
                  <a:srgbClr val="565F6C"/>
                </a:solidFill>
                <a:latin typeface="Arial"/>
                <a:cs typeface="Arial"/>
              </a:rPr>
              <a:t>ESOURCE </a:t>
            </a:r>
            <a:r>
              <a:rPr lang="en-IN" sz="7200" b="1" spc="-5" dirty="0" smtClean="0">
                <a:solidFill>
                  <a:srgbClr val="565F6C"/>
                </a:solidFill>
                <a:latin typeface="Arial"/>
                <a:cs typeface="Arial"/>
              </a:rPr>
              <a:t>P</a:t>
            </a:r>
            <a:r>
              <a:rPr lang="en-IN" b="1" spc="-5" dirty="0" smtClean="0">
                <a:solidFill>
                  <a:srgbClr val="565F6C"/>
                </a:solidFill>
                <a:latin typeface="Arial"/>
                <a:cs typeface="Arial"/>
              </a:rPr>
              <a:t>LANNING</a:t>
            </a:r>
            <a:r>
              <a:rPr lang="en-IN" b="1" spc="545" dirty="0" smtClean="0">
                <a:solidFill>
                  <a:srgbClr val="565F6C"/>
                </a:solidFill>
                <a:latin typeface="Arial"/>
                <a:cs typeface="Arial"/>
              </a:rPr>
              <a:t> </a:t>
            </a:r>
            <a:r>
              <a:rPr lang="en-IN" sz="7200" b="1" dirty="0" smtClean="0">
                <a:solidFill>
                  <a:srgbClr val="565F6C"/>
                </a:solidFill>
                <a:latin typeface="Arial"/>
                <a:cs typeface="Arial"/>
              </a:rPr>
              <a:t>(MRP)</a:t>
            </a:r>
            <a:r>
              <a:rPr lang="en-IN" sz="7200" dirty="0" smtClean="0">
                <a:latin typeface="Arial"/>
                <a:cs typeface="Arial"/>
              </a:rPr>
              <a:t/>
            </a:r>
            <a:br>
              <a:rPr lang="en-IN" sz="7200" dirty="0" smtClean="0">
                <a:latin typeface="Arial"/>
                <a:cs typeface="Arial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5400" spc="-5" dirty="0" smtClean="0"/>
              <a:t>ENTERPRISE RESOURCE PLANNING</a:t>
            </a:r>
            <a:r>
              <a:rPr lang="en-IN" sz="5400" spc="555" dirty="0" smtClean="0"/>
              <a:t> </a:t>
            </a:r>
            <a:r>
              <a:rPr lang="en-IN" sz="5400" dirty="0" smtClean="0"/>
              <a:t>(ERP)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115544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MRP-II and its interfaces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168421"/>
            <a:ext cx="10515600" cy="166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6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Essential Elements of MRP II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r>
              <a:rPr lang="en-IN" dirty="0"/>
              <a:t>□ The essential elements of MRP II system are as follows: </a:t>
            </a:r>
          </a:p>
          <a:p>
            <a:r>
              <a:rPr lang="en-IN" dirty="0"/>
              <a:t>□ Demand Forecast </a:t>
            </a:r>
            <a:r>
              <a:rPr lang="en-IN" dirty="0" smtClean="0"/>
              <a:t>– </a:t>
            </a:r>
          </a:p>
          <a:p>
            <a:r>
              <a:rPr lang="en-IN" dirty="0" smtClean="0"/>
              <a:t>□ </a:t>
            </a:r>
            <a:r>
              <a:rPr lang="en-IN" dirty="0"/>
              <a:t>Production Planning </a:t>
            </a:r>
            <a:r>
              <a:rPr lang="en-IN" dirty="0" smtClean="0"/>
              <a:t>– </a:t>
            </a:r>
          </a:p>
          <a:p>
            <a:r>
              <a:rPr lang="en-IN" dirty="0" smtClean="0"/>
              <a:t>□ </a:t>
            </a:r>
            <a:r>
              <a:rPr lang="en-IN" dirty="0"/>
              <a:t>Resource Planning </a:t>
            </a:r>
            <a:r>
              <a:rPr lang="en-IN" dirty="0" smtClean="0"/>
              <a:t>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33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r>
              <a:rPr lang="en-IN" dirty="0"/>
              <a:t>□ Rough-cut Capacity Planning </a:t>
            </a:r>
            <a:r>
              <a:rPr lang="en-IN" dirty="0" smtClean="0"/>
              <a:t>– </a:t>
            </a:r>
          </a:p>
          <a:p>
            <a:r>
              <a:rPr lang="en-IN" dirty="0" smtClean="0"/>
              <a:t>□ </a:t>
            </a:r>
            <a:r>
              <a:rPr lang="en-IN" dirty="0"/>
              <a:t>Master Production Schedule </a:t>
            </a:r>
            <a:r>
              <a:rPr lang="en-IN" dirty="0" smtClean="0"/>
              <a:t>– </a:t>
            </a:r>
          </a:p>
          <a:p>
            <a:r>
              <a:rPr lang="en-IN" dirty="0" smtClean="0"/>
              <a:t>□ </a:t>
            </a:r>
            <a:r>
              <a:rPr lang="en-IN" dirty="0"/>
              <a:t>Bills of Material </a:t>
            </a:r>
            <a:r>
              <a:rPr lang="en-IN" dirty="0" smtClean="0"/>
              <a:t>– </a:t>
            </a:r>
          </a:p>
          <a:p>
            <a:r>
              <a:rPr lang="en-IN" dirty="0" smtClean="0"/>
              <a:t>□ </a:t>
            </a:r>
            <a:r>
              <a:rPr lang="en-IN" dirty="0"/>
              <a:t>Materials Requirement </a:t>
            </a:r>
            <a:r>
              <a:rPr lang="en-IN" dirty="0" smtClean="0"/>
              <a:t>Planning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9758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r>
              <a:rPr lang="en-IN" dirty="0"/>
              <a:t>□ Detailed Material and Capacity Plans </a:t>
            </a:r>
            <a:r>
              <a:rPr lang="en-IN" dirty="0" smtClean="0"/>
              <a:t>–</a:t>
            </a:r>
          </a:p>
          <a:p>
            <a:r>
              <a:rPr lang="en-IN" dirty="0" smtClean="0"/>
              <a:t> □ </a:t>
            </a:r>
            <a:r>
              <a:rPr lang="en-IN" dirty="0"/>
              <a:t>Shop and Purchase Order Release - which activate production and purchasing. </a:t>
            </a:r>
          </a:p>
          <a:p>
            <a:r>
              <a:rPr lang="en-IN" dirty="0"/>
              <a:t>□ Shop-floor Control </a:t>
            </a:r>
            <a:r>
              <a:rPr lang="en-IN" dirty="0" smtClean="0"/>
              <a:t>– </a:t>
            </a:r>
          </a:p>
          <a:p>
            <a:r>
              <a:rPr lang="en-IN" dirty="0" smtClean="0"/>
              <a:t>□ </a:t>
            </a:r>
            <a:r>
              <a:rPr lang="en-IN" dirty="0"/>
              <a:t>Purchase and Inventory Control </a:t>
            </a:r>
            <a:r>
              <a:rPr lang="en-IN" dirty="0" smtClean="0"/>
              <a:t>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168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836803"/>
            <a:ext cx="6162675" cy="51371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NEED OF IMPLEMENTING</a:t>
            </a:r>
            <a:r>
              <a:rPr sz="3200" spc="560" dirty="0"/>
              <a:t> </a:t>
            </a:r>
            <a:r>
              <a:rPr sz="3200" dirty="0"/>
              <a:t>MRP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059941" y="2389759"/>
            <a:ext cx="51809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indent="-273685"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"/>
              <a:tabLst>
                <a:tab pos="285115" algn="l"/>
                <a:tab pos="286385" algn="l"/>
                <a:tab pos="1539240" algn="l"/>
              </a:tabLst>
            </a:pPr>
            <a:r>
              <a:rPr spc="-20" dirty="0">
                <a:latin typeface="Arial"/>
                <a:cs typeface="Arial"/>
              </a:rPr>
              <a:t>REALTIME	</a:t>
            </a:r>
            <a:r>
              <a:rPr spc="-10" dirty="0">
                <a:latin typeface="Arial"/>
                <a:cs typeface="Arial"/>
              </a:rPr>
              <a:t>INVENTORY </a:t>
            </a:r>
            <a:r>
              <a:rPr spc="-40" dirty="0">
                <a:latin typeface="Arial"/>
                <a:cs typeface="Arial"/>
              </a:rPr>
              <a:t>STATUS</a:t>
            </a:r>
            <a:r>
              <a:rPr spc="300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AVAILABLE</a:t>
            </a:r>
            <a:endParaRPr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0" y="3441572"/>
            <a:ext cx="39585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indent="-273685"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"/>
              <a:tabLst>
                <a:tab pos="285115" algn="l"/>
                <a:tab pos="286385" algn="l"/>
              </a:tabLst>
            </a:pPr>
            <a:r>
              <a:rPr dirty="0">
                <a:latin typeface="Arial"/>
                <a:cs typeface="Arial"/>
              </a:rPr>
              <a:t>MEETING </a:t>
            </a:r>
            <a:r>
              <a:rPr spc="-10" dirty="0">
                <a:latin typeface="Arial"/>
                <a:cs typeface="Arial"/>
              </a:rPr>
              <a:t>DELIVERY</a:t>
            </a:r>
            <a:r>
              <a:rPr spc="409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SCHEDULE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9941" y="4493132"/>
            <a:ext cx="3422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indent="-273685"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"/>
              <a:tabLst>
                <a:tab pos="285115" algn="l"/>
                <a:tab pos="286385" algn="l"/>
              </a:tabLst>
            </a:pPr>
            <a:r>
              <a:rPr dirty="0">
                <a:latin typeface="Arial"/>
                <a:cs typeface="Arial"/>
              </a:rPr>
              <a:t>IMPROVED</a:t>
            </a:r>
            <a:r>
              <a:rPr spc="44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PERFORMANCE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75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02835" y="989076"/>
            <a:ext cx="0" cy="5192395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6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897623" y="838201"/>
            <a:ext cx="20320" cy="5381625"/>
          </a:xfrm>
          <a:custGeom>
            <a:avLst/>
            <a:gdLst/>
            <a:ahLst/>
            <a:cxnLst/>
            <a:rect l="l" t="t" r="r" b="b"/>
            <a:pathLst>
              <a:path w="20320" h="5381625">
                <a:moveTo>
                  <a:pt x="0" y="0"/>
                </a:moveTo>
                <a:lnTo>
                  <a:pt x="19812" y="538124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554224" y="3201923"/>
            <a:ext cx="1263650" cy="1356360"/>
            <a:chOff x="1030224" y="3201923"/>
            <a:chExt cx="1263650" cy="1356360"/>
          </a:xfrm>
        </p:grpSpPr>
        <p:sp>
          <p:nvSpPr>
            <p:cNvPr id="5" name="object 5"/>
            <p:cNvSpPr/>
            <p:nvPr/>
          </p:nvSpPr>
          <p:spPr>
            <a:xfrm>
              <a:off x="1050036" y="3427475"/>
              <a:ext cx="1237615" cy="1124585"/>
            </a:xfrm>
            <a:custGeom>
              <a:avLst/>
              <a:gdLst/>
              <a:ahLst/>
              <a:cxnLst/>
              <a:rect l="l" t="t" r="r" b="b"/>
              <a:pathLst>
                <a:path w="1237614" h="1124585">
                  <a:moveTo>
                    <a:pt x="0" y="0"/>
                  </a:moveTo>
                  <a:lnTo>
                    <a:pt x="0" y="924560"/>
                  </a:lnTo>
                  <a:lnTo>
                    <a:pt x="14274" y="959485"/>
                  </a:lnTo>
                  <a:lnTo>
                    <a:pt x="39662" y="988060"/>
                  </a:lnTo>
                  <a:lnTo>
                    <a:pt x="112636" y="1035685"/>
                  </a:lnTo>
                  <a:lnTo>
                    <a:pt x="176098" y="1061085"/>
                  </a:lnTo>
                  <a:lnTo>
                    <a:pt x="241172" y="1080135"/>
                  </a:lnTo>
                  <a:lnTo>
                    <a:pt x="318897" y="1099185"/>
                  </a:lnTo>
                  <a:lnTo>
                    <a:pt x="407669" y="1111885"/>
                  </a:lnTo>
                  <a:lnTo>
                    <a:pt x="491744" y="1118235"/>
                  </a:lnTo>
                  <a:lnTo>
                    <a:pt x="588518" y="1124585"/>
                  </a:lnTo>
                  <a:lnTo>
                    <a:pt x="672591" y="1124585"/>
                  </a:lnTo>
                  <a:lnTo>
                    <a:pt x="751966" y="1118235"/>
                  </a:lnTo>
                  <a:lnTo>
                    <a:pt x="834516" y="1108710"/>
                  </a:lnTo>
                  <a:lnTo>
                    <a:pt x="923289" y="1096010"/>
                  </a:lnTo>
                  <a:lnTo>
                    <a:pt x="1007363" y="1076960"/>
                  </a:lnTo>
                  <a:lnTo>
                    <a:pt x="1085088" y="1051560"/>
                  </a:lnTo>
                  <a:lnTo>
                    <a:pt x="1143762" y="1022985"/>
                  </a:lnTo>
                  <a:lnTo>
                    <a:pt x="1188212" y="994410"/>
                  </a:lnTo>
                  <a:lnTo>
                    <a:pt x="1218438" y="962660"/>
                  </a:lnTo>
                  <a:lnTo>
                    <a:pt x="1237488" y="927735"/>
                  </a:lnTo>
                  <a:lnTo>
                    <a:pt x="1237488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50036" y="3427475"/>
              <a:ext cx="1237615" cy="1124585"/>
            </a:xfrm>
            <a:custGeom>
              <a:avLst/>
              <a:gdLst/>
              <a:ahLst/>
              <a:cxnLst/>
              <a:rect l="l" t="t" r="r" b="b"/>
              <a:pathLst>
                <a:path w="1237614" h="1124585">
                  <a:moveTo>
                    <a:pt x="1237488" y="12700"/>
                  </a:moveTo>
                  <a:lnTo>
                    <a:pt x="1237488" y="927735"/>
                  </a:lnTo>
                  <a:lnTo>
                    <a:pt x="1218438" y="962660"/>
                  </a:lnTo>
                  <a:lnTo>
                    <a:pt x="1188212" y="994410"/>
                  </a:lnTo>
                  <a:lnTo>
                    <a:pt x="1143762" y="1022985"/>
                  </a:lnTo>
                  <a:lnTo>
                    <a:pt x="1085088" y="1051560"/>
                  </a:lnTo>
                  <a:lnTo>
                    <a:pt x="1007363" y="1076960"/>
                  </a:lnTo>
                  <a:lnTo>
                    <a:pt x="923289" y="1096010"/>
                  </a:lnTo>
                  <a:lnTo>
                    <a:pt x="834516" y="1108710"/>
                  </a:lnTo>
                  <a:lnTo>
                    <a:pt x="751966" y="1118235"/>
                  </a:lnTo>
                  <a:lnTo>
                    <a:pt x="672591" y="1124585"/>
                  </a:lnTo>
                  <a:lnTo>
                    <a:pt x="588518" y="1124585"/>
                  </a:lnTo>
                  <a:lnTo>
                    <a:pt x="491744" y="1118235"/>
                  </a:lnTo>
                  <a:lnTo>
                    <a:pt x="407669" y="1111885"/>
                  </a:lnTo>
                  <a:lnTo>
                    <a:pt x="318897" y="1099185"/>
                  </a:lnTo>
                  <a:lnTo>
                    <a:pt x="241172" y="1080135"/>
                  </a:lnTo>
                  <a:lnTo>
                    <a:pt x="176098" y="1061085"/>
                  </a:lnTo>
                  <a:lnTo>
                    <a:pt x="112636" y="1035685"/>
                  </a:lnTo>
                  <a:lnTo>
                    <a:pt x="63461" y="1007110"/>
                  </a:lnTo>
                  <a:lnTo>
                    <a:pt x="14274" y="959485"/>
                  </a:lnTo>
                  <a:lnTo>
                    <a:pt x="0" y="924560"/>
                  </a:lnTo>
                  <a:lnTo>
                    <a:pt x="0" y="0"/>
                  </a:lnTo>
                  <a:lnTo>
                    <a:pt x="1237488" y="127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36320" y="3208019"/>
              <a:ext cx="1214755" cy="387350"/>
            </a:xfrm>
            <a:custGeom>
              <a:avLst/>
              <a:gdLst/>
              <a:ahLst/>
              <a:cxnLst/>
              <a:rect l="l" t="t" r="r" b="b"/>
              <a:pathLst>
                <a:path w="1214755" h="387350">
                  <a:moveTo>
                    <a:pt x="607313" y="0"/>
                  </a:moveTo>
                  <a:lnTo>
                    <a:pt x="536488" y="1301"/>
                  </a:lnTo>
                  <a:lnTo>
                    <a:pt x="468063" y="5109"/>
                  </a:lnTo>
                  <a:lnTo>
                    <a:pt x="402493" y="11279"/>
                  </a:lnTo>
                  <a:lnTo>
                    <a:pt x="340234" y="19665"/>
                  </a:lnTo>
                  <a:lnTo>
                    <a:pt x="281741" y="30123"/>
                  </a:lnTo>
                  <a:lnTo>
                    <a:pt x="227471" y="42507"/>
                  </a:lnTo>
                  <a:lnTo>
                    <a:pt x="177879" y="56673"/>
                  </a:lnTo>
                  <a:lnTo>
                    <a:pt x="133421" y="72476"/>
                  </a:lnTo>
                  <a:lnTo>
                    <a:pt x="94552" y="89771"/>
                  </a:lnTo>
                  <a:lnTo>
                    <a:pt x="35405" y="128256"/>
                  </a:lnTo>
                  <a:lnTo>
                    <a:pt x="4085" y="170968"/>
                  </a:lnTo>
                  <a:lnTo>
                    <a:pt x="0" y="193547"/>
                  </a:lnTo>
                  <a:lnTo>
                    <a:pt x="4085" y="216127"/>
                  </a:lnTo>
                  <a:lnTo>
                    <a:pt x="35405" y="258839"/>
                  </a:lnTo>
                  <a:lnTo>
                    <a:pt x="94552" y="297324"/>
                  </a:lnTo>
                  <a:lnTo>
                    <a:pt x="133421" y="314619"/>
                  </a:lnTo>
                  <a:lnTo>
                    <a:pt x="177879" y="330422"/>
                  </a:lnTo>
                  <a:lnTo>
                    <a:pt x="227471" y="344588"/>
                  </a:lnTo>
                  <a:lnTo>
                    <a:pt x="281741" y="356972"/>
                  </a:lnTo>
                  <a:lnTo>
                    <a:pt x="340234" y="367430"/>
                  </a:lnTo>
                  <a:lnTo>
                    <a:pt x="402493" y="375816"/>
                  </a:lnTo>
                  <a:lnTo>
                    <a:pt x="468063" y="381986"/>
                  </a:lnTo>
                  <a:lnTo>
                    <a:pt x="536488" y="385794"/>
                  </a:lnTo>
                  <a:lnTo>
                    <a:pt x="607313" y="387095"/>
                  </a:lnTo>
                  <a:lnTo>
                    <a:pt x="678139" y="385794"/>
                  </a:lnTo>
                  <a:lnTo>
                    <a:pt x="746564" y="381986"/>
                  </a:lnTo>
                  <a:lnTo>
                    <a:pt x="812134" y="375816"/>
                  </a:lnTo>
                  <a:lnTo>
                    <a:pt x="874393" y="367430"/>
                  </a:lnTo>
                  <a:lnTo>
                    <a:pt x="932886" y="356972"/>
                  </a:lnTo>
                  <a:lnTo>
                    <a:pt x="987156" y="344588"/>
                  </a:lnTo>
                  <a:lnTo>
                    <a:pt x="1036748" y="330422"/>
                  </a:lnTo>
                  <a:lnTo>
                    <a:pt x="1081206" y="314619"/>
                  </a:lnTo>
                  <a:lnTo>
                    <a:pt x="1120075" y="297324"/>
                  </a:lnTo>
                  <a:lnTo>
                    <a:pt x="1179222" y="258839"/>
                  </a:lnTo>
                  <a:lnTo>
                    <a:pt x="1210542" y="216127"/>
                  </a:lnTo>
                  <a:lnTo>
                    <a:pt x="1214628" y="193547"/>
                  </a:lnTo>
                  <a:lnTo>
                    <a:pt x="1210542" y="170968"/>
                  </a:lnTo>
                  <a:lnTo>
                    <a:pt x="1179222" y="128256"/>
                  </a:lnTo>
                  <a:lnTo>
                    <a:pt x="1120075" y="89771"/>
                  </a:lnTo>
                  <a:lnTo>
                    <a:pt x="1081206" y="72476"/>
                  </a:lnTo>
                  <a:lnTo>
                    <a:pt x="1036748" y="56673"/>
                  </a:lnTo>
                  <a:lnTo>
                    <a:pt x="987156" y="42507"/>
                  </a:lnTo>
                  <a:lnTo>
                    <a:pt x="932886" y="30123"/>
                  </a:lnTo>
                  <a:lnTo>
                    <a:pt x="874393" y="19665"/>
                  </a:lnTo>
                  <a:lnTo>
                    <a:pt x="812134" y="11279"/>
                  </a:lnTo>
                  <a:lnTo>
                    <a:pt x="746564" y="5109"/>
                  </a:lnTo>
                  <a:lnTo>
                    <a:pt x="678139" y="1301"/>
                  </a:lnTo>
                  <a:lnTo>
                    <a:pt x="607313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36320" y="3208019"/>
              <a:ext cx="1214755" cy="387350"/>
            </a:xfrm>
            <a:custGeom>
              <a:avLst/>
              <a:gdLst/>
              <a:ahLst/>
              <a:cxnLst/>
              <a:rect l="l" t="t" r="r" b="b"/>
              <a:pathLst>
                <a:path w="1214755" h="387350">
                  <a:moveTo>
                    <a:pt x="0" y="193547"/>
                  </a:moveTo>
                  <a:lnTo>
                    <a:pt x="16039" y="149156"/>
                  </a:lnTo>
                  <a:lnTo>
                    <a:pt x="61728" y="108412"/>
                  </a:lnTo>
                  <a:lnTo>
                    <a:pt x="133421" y="72476"/>
                  </a:lnTo>
                  <a:lnTo>
                    <a:pt x="177879" y="56673"/>
                  </a:lnTo>
                  <a:lnTo>
                    <a:pt x="227471" y="42507"/>
                  </a:lnTo>
                  <a:lnTo>
                    <a:pt x="281741" y="30123"/>
                  </a:lnTo>
                  <a:lnTo>
                    <a:pt x="340234" y="19665"/>
                  </a:lnTo>
                  <a:lnTo>
                    <a:pt x="402493" y="11279"/>
                  </a:lnTo>
                  <a:lnTo>
                    <a:pt x="468063" y="5109"/>
                  </a:lnTo>
                  <a:lnTo>
                    <a:pt x="536488" y="1301"/>
                  </a:lnTo>
                  <a:lnTo>
                    <a:pt x="607313" y="0"/>
                  </a:lnTo>
                  <a:lnTo>
                    <a:pt x="678139" y="1301"/>
                  </a:lnTo>
                  <a:lnTo>
                    <a:pt x="746564" y="5109"/>
                  </a:lnTo>
                  <a:lnTo>
                    <a:pt x="812134" y="11279"/>
                  </a:lnTo>
                  <a:lnTo>
                    <a:pt x="874393" y="19665"/>
                  </a:lnTo>
                  <a:lnTo>
                    <a:pt x="932886" y="30123"/>
                  </a:lnTo>
                  <a:lnTo>
                    <a:pt x="987156" y="42507"/>
                  </a:lnTo>
                  <a:lnTo>
                    <a:pt x="1036748" y="56673"/>
                  </a:lnTo>
                  <a:lnTo>
                    <a:pt x="1081206" y="72476"/>
                  </a:lnTo>
                  <a:lnTo>
                    <a:pt x="1120075" y="89771"/>
                  </a:lnTo>
                  <a:lnTo>
                    <a:pt x="1179222" y="128256"/>
                  </a:lnTo>
                  <a:lnTo>
                    <a:pt x="1210542" y="170968"/>
                  </a:lnTo>
                  <a:lnTo>
                    <a:pt x="1214628" y="193547"/>
                  </a:lnTo>
                  <a:lnTo>
                    <a:pt x="1210542" y="216127"/>
                  </a:lnTo>
                  <a:lnTo>
                    <a:pt x="1179222" y="258839"/>
                  </a:lnTo>
                  <a:lnTo>
                    <a:pt x="1120075" y="297324"/>
                  </a:lnTo>
                  <a:lnTo>
                    <a:pt x="1081206" y="314619"/>
                  </a:lnTo>
                  <a:lnTo>
                    <a:pt x="1036748" y="330422"/>
                  </a:lnTo>
                  <a:lnTo>
                    <a:pt x="987156" y="344588"/>
                  </a:lnTo>
                  <a:lnTo>
                    <a:pt x="932886" y="356972"/>
                  </a:lnTo>
                  <a:lnTo>
                    <a:pt x="874393" y="367430"/>
                  </a:lnTo>
                  <a:lnTo>
                    <a:pt x="812134" y="375816"/>
                  </a:lnTo>
                  <a:lnTo>
                    <a:pt x="746564" y="381986"/>
                  </a:lnTo>
                  <a:lnTo>
                    <a:pt x="678139" y="385794"/>
                  </a:lnTo>
                  <a:lnTo>
                    <a:pt x="607313" y="387095"/>
                  </a:lnTo>
                  <a:lnTo>
                    <a:pt x="536488" y="385794"/>
                  </a:lnTo>
                  <a:lnTo>
                    <a:pt x="468063" y="381986"/>
                  </a:lnTo>
                  <a:lnTo>
                    <a:pt x="402493" y="375816"/>
                  </a:lnTo>
                  <a:lnTo>
                    <a:pt x="340234" y="367430"/>
                  </a:lnTo>
                  <a:lnTo>
                    <a:pt x="281741" y="356972"/>
                  </a:lnTo>
                  <a:lnTo>
                    <a:pt x="227471" y="344588"/>
                  </a:lnTo>
                  <a:lnTo>
                    <a:pt x="177879" y="330422"/>
                  </a:lnTo>
                  <a:lnTo>
                    <a:pt x="133421" y="314619"/>
                  </a:lnTo>
                  <a:lnTo>
                    <a:pt x="94552" y="297324"/>
                  </a:lnTo>
                  <a:lnTo>
                    <a:pt x="35405" y="258839"/>
                  </a:lnTo>
                  <a:lnTo>
                    <a:pt x="4085" y="216127"/>
                  </a:lnTo>
                  <a:lnTo>
                    <a:pt x="0" y="193547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7540752" y="1467611"/>
            <a:ext cx="2193290" cy="1840864"/>
            <a:chOff x="6016752" y="1467611"/>
            <a:chExt cx="2193290" cy="1840864"/>
          </a:xfrm>
        </p:grpSpPr>
        <p:sp>
          <p:nvSpPr>
            <p:cNvPr id="10" name="object 10"/>
            <p:cNvSpPr/>
            <p:nvPr/>
          </p:nvSpPr>
          <p:spPr>
            <a:xfrm>
              <a:off x="6441948" y="1473707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1761617" y="0"/>
                  </a:moveTo>
                  <a:lnTo>
                    <a:pt x="0" y="0"/>
                  </a:lnTo>
                  <a:lnTo>
                    <a:pt x="0" y="1019175"/>
                  </a:lnTo>
                  <a:lnTo>
                    <a:pt x="66675" y="1047750"/>
                  </a:lnTo>
                  <a:lnTo>
                    <a:pt x="142875" y="1071499"/>
                  </a:lnTo>
                  <a:lnTo>
                    <a:pt x="209550" y="1085850"/>
                  </a:lnTo>
                  <a:lnTo>
                    <a:pt x="295148" y="1100074"/>
                  </a:lnTo>
                  <a:lnTo>
                    <a:pt x="380873" y="1104772"/>
                  </a:lnTo>
                  <a:lnTo>
                    <a:pt x="466598" y="1100074"/>
                  </a:lnTo>
                  <a:lnTo>
                    <a:pt x="552323" y="1081024"/>
                  </a:lnTo>
                  <a:lnTo>
                    <a:pt x="638048" y="1052449"/>
                  </a:lnTo>
                  <a:lnTo>
                    <a:pt x="718947" y="1009650"/>
                  </a:lnTo>
                  <a:lnTo>
                    <a:pt x="776097" y="976249"/>
                  </a:lnTo>
                  <a:lnTo>
                    <a:pt x="828421" y="938149"/>
                  </a:lnTo>
                  <a:lnTo>
                    <a:pt x="904621" y="876300"/>
                  </a:lnTo>
                  <a:lnTo>
                    <a:pt x="990346" y="804799"/>
                  </a:lnTo>
                  <a:lnTo>
                    <a:pt x="1076071" y="742950"/>
                  </a:lnTo>
                  <a:lnTo>
                    <a:pt x="1161796" y="700024"/>
                  </a:lnTo>
                  <a:lnTo>
                    <a:pt x="1261745" y="661924"/>
                  </a:lnTo>
                  <a:lnTo>
                    <a:pt x="1361694" y="633349"/>
                  </a:lnTo>
                  <a:lnTo>
                    <a:pt x="1447419" y="614299"/>
                  </a:lnTo>
                  <a:lnTo>
                    <a:pt x="1547368" y="604774"/>
                  </a:lnTo>
                  <a:lnTo>
                    <a:pt x="1761617" y="604774"/>
                  </a:lnTo>
                  <a:lnTo>
                    <a:pt x="1761617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41948" y="1473707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0" y="1019175"/>
                  </a:moveTo>
                  <a:lnTo>
                    <a:pt x="0" y="0"/>
                  </a:lnTo>
                  <a:lnTo>
                    <a:pt x="1761617" y="0"/>
                  </a:lnTo>
                  <a:lnTo>
                    <a:pt x="1761617" y="604774"/>
                  </a:lnTo>
                  <a:lnTo>
                    <a:pt x="1547368" y="604774"/>
                  </a:lnTo>
                  <a:lnTo>
                    <a:pt x="1447419" y="614299"/>
                  </a:lnTo>
                  <a:lnTo>
                    <a:pt x="1361694" y="633349"/>
                  </a:lnTo>
                  <a:lnTo>
                    <a:pt x="1261745" y="661924"/>
                  </a:lnTo>
                  <a:lnTo>
                    <a:pt x="1161796" y="700024"/>
                  </a:lnTo>
                  <a:lnTo>
                    <a:pt x="1076071" y="742950"/>
                  </a:lnTo>
                  <a:lnTo>
                    <a:pt x="990346" y="804799"/>
                  </a:lnTo>
                  <a:lnTo>
                    <a:pt x="904621" y="876300"/>
                  </a:lnTo>
                  <a:lnTo>
                    <a:pt x="828421" y="938149"/>
                  </a:lnTo>
                  <a:lnTo>
                    <a:pt x="776097" y="976249"/>
                  </a:lnTo>
                  <a:lnTo>
                    <a:pt x="718947" y="1009650"/>
                  </a:lnTo>
                  <a:lnTo>
                    <a:pt x="638048" y="1052449"/>
                  </a:lnTo>
                  <a:lnTo>
                    <a:pt x="552323" y="1081024"/>
                  </a:lnTo>
                  <a:lnTo>
                    <a:pt x="466598" y="1100074"/>
                  </a:lnTo>
                  <a:lnTo>
                    <a:pt x="380873" y="1104772"/>
                  </a:lnTo>
                  <a:lnTo>
                    <a:pt x="295148" y="1100074"/>
                  </a:lnTo>
                  <a:lnTo>
                    <a:pt x="209550" y="1085850"/>
                  </a:lnTo>
                  <a:lnTo>
                    <a:pt x="142875" y="1071499"/>
                  </a:lnTo>
                  <a:lnTo>
                    <a:pt x="66675" y="1047750"/>
                  </a:lnTo>
                  <a:lnTo>
                    <a:pt x="0" y="101917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233160" y="1834895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1761743" y="0"/>
                  </a:moveTo>
                  <a:lnTo>
                    <a:pt x="0" y="0"/>
                  </a:lnTo>
                  <a:lnTo>
                    <a:pt x="0" y="1019175"/>
                  </a:lnTo>
                  <a:lnTo>
                    <a:pt x="66675" y="1047750"/>
                  </a:lnTo>
                  <a:lnTo>
                    <a:pt x="142875" y="1071499"/>
                  </a:lnTo>
                  <a:lnTo>
                    <a:pt x="209550" y="1085850"/>
                  </a:lnTo>
                  <a:lnTo>
                    <a:pt x="295147" y="1100074"/>
                  </a:lnTo>
                  <a:lnTo>
                    <a:pt x="380872" y="1104900"/>
                  </a:lnTo>
                  <a:lnTo>
                    <a:pt x="466597" y="1100074"/>
                  </a:lnTo>
                  <a:lnTo>
                    <a:pt x="552322" y="1081024"/>
                  </a:lnTo>
                  <a:lnTo>
                    <a:pt x="638047" y="1052449"/>
                  </a:lnTo>
                  <a:lnTo>
                    <a:pt x="718946" y="1009650"/>
                  </a:lnTo>
                  <a:lnTo>
                    <a:pt x="776096" y="976249"/>
                  </a:lnTo>
                  <a:lnTo>
                    <a:pt x="828420" y="938149"/>
                  </a:lnTo>
                  <a:lnTo>
                    <a:pt x="904620" y="876300"/>
                  </a:lnTo>
                  <a:lnTo>
                    <a:pt x="990345" y="804799"/>
                  </a:lnTo>
                  <a:lnTo>
                    <a:pt x="1076070" y="742950"/>
                  </a:lnTo>
                  <a:lnTo>
                    <a:pt x="1161795" y="700024"/>
                  </a:lnTo>
                  <a:lnTo>
                    <a:pt x="1261744" y="661924"/>
                  </a:lnTo>
                  <a:lnTo>
                    <a:pt x="1361693" y="633349"/>
                  </a:lnTo>
                  <a:lnTo>
                    <a:pt x="1447418" y="614299"/>
                  </a:lnTo>
                  <a:lnTo>
                    <a:pt x="1547367" y="604774"/>
                  </a:lnTo>
                  <a:lnTo>
                    <a:pt x="1761743" y="604774"/>
                  </a:lnTo>
                  <a:lnTo>
                    <a:pt x="1761743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233160" y="1834895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0" y="1019175"/>
                  </a:moveTo>
                  <a:lnTo>
                    <a:pt x="0" y="0"/>
                  </a:lnTo>
                  <a:lnTo>
                    <a:pt x="1761743" y="0"/>
                  </a:lnTo>
                  <a:lnTo>
                    <a:pt x="1761743" y="604774"/>
                  </a:lnTo>
                  <a:lnTo>
                    <a:pt x="1547367" y="604774"/>
                  </a:lnTo>
                  <a:lnTo>
                    <a:pt x="1447418" y="614299"/>
                  </a:lnTo>
                  <a:lnTo>
                    <a:pt x="1361693" y="633349"/>
                  </a:lnTo>
                  <a:lnTo>
                    <a:pt x="1261744" y="661924"/>
                  </a:lnTo>
                  <a:lnTo>
                    <a:pt x="1161795" y="700024"/>
                  </a:lnTo>
                  <a:lnTo>
                    <a:pt x="1076070" y="742950"/>
                  </a:lnTo>
                  <a:lnTo>
                    <a:pt x="990345" y="804799"/>
                  </a:lnTo>
                  <a:lnTo>
                    <a:pt x="904620" y="876300"/>
                  </a:lnTo>
                  <a:lnTo>
                    <a:pt x="828420" y="938149"/>
                  </a:lnTo>
                  <a:lnTo>
                    <a:pt x="776096" y="976249"/>
                  </a:lnTo>
                  <a:lnTo>
                    <a:pt x="718946" y="1009650"/>
                  </a:lnTo>
                  <a:lnTo>
                    <a:pt x="638047" y="1052449"/>
                  </a:lnTo>
                  <a:lnTo>
                    <a:pt x="552322" y="1081024"/>
                  </a:lnTo>
                  <a:lnTo>
                    <a:pt x="466597" y="1100074"/>
                  </a:lnTo>
                  <a:lnTo>
                    <a:pt x="380872" y="1104900"/>
                  </a:lnTo>
                  <a:lnTo>
                    <a:pt x="295147" y="1100074"/>
                  </a:lnTo>
                  <a:lnTo>
                    <a:pt x="209550" y="1085850"/>
                  </a:lnTo>
                  <a:lnTo>
                    <a:pt x="142875" y="1071499"/>
                  </a:lnTo>
                  <a:lnTo>
                    <a:pt x="66675" y="1047750"/>
                  </a:lnTo>
                  <a:lnTo>
                    <a:pt x="0" y="101917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022848" y="2197607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1761617" y="0"/>
                  </a:moveTo>
                  <a:lnTo>
                    <a:pt x="0" y="0"/>
                  </a:lnTo>
                  <a:lnTo>
                    <a:pt x="0" y="1019175"/>
                  </a:lnTo>
                  <a:lnTo>
                    <a:pt x="66675" y="1047750"/>
                  </a:lnTo>
                  <a:lnTo>
                    <a:pt x="142875" y="1071499"/>
                  </a:lnTo>
                  <a:lnTo>
                    <a:pt x="209550" y="1085850"/>
                  </a:lnTo>
                  <a:lnTo>
                    <a:pt x="295148" y="1100074"/>
                  </a:lnTo>
                  <a:lnTo>
                    <a:pt x="380873" y="1104772"/>
                  </a:lnTo>
                  <a:lnTo>
                    <a:pt x="466598" y="1100074"/>
                  </a:lnTo>
                  <a:lnTo>
                    <a:pt x="552323" y="1081024"/>
                  </a:lnTo>
                  <a:lnTo>
                    <a:pt x="638048" y="1052449"/>
                  </a:lnTo>
                  <a:lnTo>
                    <a:pt x="718947" y="1009650"/>
                  </a:lnTo>
                  <a:lnTo>
                    <a:pt x="776097" y="976249"/>
                  </a:lnTo>
                  <a:lnTo>
                    <a:pt x="828421" y="938149"/>
                  </a:lnTo>
                  <a:lnTo>
                    <a:pt x="904621" y="876300"/>
                  </a:lnTo>
                  <a:lnTo>
                    <a:pt x="990346" y="804799"/>
                  </a:lnTo>
                  <a:lnTo>
                    <a:pt x="1076071" y="742950"/>
                  </a:lnTo>
                  <a:lnTo>
                    <a:pt x="1161796" y="700024"/>
                  </a:lnTo>
                  <a:lnTo>
                    <a:pt x="1261745" y="661924"/>
                  </a:lnTo>
                  <a:lnTo>
                    <a:pt x="1361694" y="633349"/>
                  </a:lnTo>
                  <a:lnTo>
                    <a:pt x="1447419" y="614299"/>
                  </a:lnTo>
                  <a:lnTo>
                    <a:pt x="1547368" y="604774"/>
                  </a:lnTo>
                  <a:lnTo>
                    <a:pt x="1761617" y="604774"/>
                  </a:lnTo>
                  <a:lnTo>
                    <a:pt x="1761617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22848" y="2197607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0" y="1019175"/>
                  </a:moveTo>
                  <a:lnTo>
                    <a:pt x="0" y="0"/>
                  </a:lnTo>
                  <a:lnTo>
                    <a:pt x="1761617" y="0"/>
                  </a:lnTo>
                  <a:lnTo>
                    <a:pt x="1761617" y="604774"/>
                  </a:lnTo>
                  <a:lnTo>
                    <a:pt x="1547368" y="604774"/>
                  </a:lnTo>
                  <a:lnTo>
                    <a:pt x="1447419" y="614299"/>
                  </a:lnTo>
                  <a:lnTo>
                    <a:pt x="1361694" y="633349"/>
                  </a:lnTo>
                  <a:lnTo>
                    <a:pt x="1261745" y="661924"/>
                  </a:lnTo>
                  <a:lnTo>
                    <a:pt x="1161796" y="700024"/>
                  </a:lnTo>
                  <a:lnTo>
                    <a:pt x="1076071" y="742950"/>
                  </a:lnTo>
                  <a:lnTo>
                    <a:pt x="990346" y="804799"/>
                  </a:lnTo>
                  <a:lnTo>
                    <a:pt x="904621" y="876300"/>
                  </a:lnTo>
                  <a:lnTo>
                    <a:pt x="828421" y="938149"/>
                  </a:lnTo>
                  <a:lnTo>
                    <a:pt x="776097" y="976249"/>
                  </a:lnTo>
                  <a:lnTo>
                    <a:pt x="718947" y="1009650"/>
                  </a:lnTo>
                  <a:lnTo>
                    <a:pt x="638048" y="1052449"/>
                  </a:lnTo>
                  <a:lnTo>
                    <a:pt x="552323" y="1081024"/>
                  </a:lnTo>
                  <a:lnTo>
                    <a:pt x="466598" y="1100074"/>
                  </a:lnTo>
                  <a:lnTo>
                    <a:pt x="380873" y="1104772"/>
                  </a:lnTo>
                  <a:lnTo>
                    <a:pt x="295148" y="1100074"/>
                  </a:lnTo>
                  <a:lnTo>
                    <a:pt x="209550" y="1085850"/>
                  </a:lnTo>
                  <a:lnTo>
                    <a:pt x="142875" y="1071499"/>
                  </a:lnTo>
                  <a:lnTo>
                    <a:pt x="66675" y="1047750"/>
                  </a:lnTo>
                  <a:lnTo>
                    <a:pt x="0" y="101917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7776971" y="5308091"/>
            <a:ext cx="1758950" cy="807720"/>
          </a:xfrm>
          <a:custGeom>
            <a:avLst/>
            <a:gdLst/>
            <a:ahLst/>
            <a:cxnLst/>
            <a:rect l="l" t="t" r="r" b="b"/>
            <a:pathLst>
              <a:path w="1758950" h="807720">
                <a:moveTo>
                  <a:pt x="1758696" y="0"/>
                </a:moveTo>
                <a:lnTo>
                  <a:pt x="0" y="0"/>
                </a:lnTo>
                <a:lnTo>
                  <a:pt x="0" y="807719"/>
                </a:lnTo>
                <a:lnTo>
                  <a:pt x="1758696" y="807719"/>
                </a:lnTo>
                <a:lnTo>
                  <a:pt x="1758696" y="0"/>
                </a:lnTo>
                <a:close/>
              </a:path>
            </a:pathLst>
          </a:custGeom>
          <a:solidFill>
            <a:srgbClr val="89C7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10683" y="3736847"/>
            <a:ext cx="1758950" cy="806450"/>
          </a:xfrm>
          <a:custGeom>
            <a:avLst/>
            <a:gdLst/>
            <a:ahLst/>
            <a:cxnLst/>
            <a:rect l="l" t="t" r="r" b="b"/>
            <a:pathLst>
              <a:path w="1758950" h="806450">
                <a:moveTo>
                  <a:pt x="1758695" y="0"/>
                </a:moveTo>
                <a:lnTo>
                  <a:pt x="0" y="0"/>
                </a:lnTo>
                <a:lnTo>
                  <a:pt x="0" y="806195"/>
                </a:lnTo>
                <a:lnTo>
                  <a:pt x="1758695" y="806195"/>
                </a:lnTo>
                <a:lnTo>
                  <a:pt x="1758695" y="0"/>
                </a:lnTo>
                <a:close/>
              </a:path>
            </a:pathLst>
          </a:custGeom>
          <a:solidFill>
            <a:srgbClr val="89C7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96668" y="1058220"/>
            <a:ext cx="1257300" cy="237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2275129" y="981583"/>
            <a:ext cx="1279525" cy="2997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3A435B"/>
                </a:solidFill>
              </a:rPr>
              <a:t>MRP</a:t>
            </a:r>
            <a:r>
              <a:rPr sz="1800" spc="-105" dirty="0">
                <a:solidFill>
                  <a:srgbClr val="3A435B"/>
                </a:solidFill>
              </a:rPr>
              <a:t> </a:t>
            </a:r>
            <a:r>
              <a:rPr sz="1800" dirty="0">
                <a:solidFill>
                  <a:srgbClr val="3A435B"/>
                </a:solidFill>
              </a:rPr>
              <a:t>Inputs</a:t>
            </a:r>
            <a:endParaRPr sz="1800"/>
          </a:p>
        </p:txBody>
      </p:sp>
      <p:sp>
        <p:nvSpPr>
          <p:cNvPr id="20" name="object 20"/>
          <p:cNvSpPr/>
          <p:nvPr/>
        </p:nvSpPr>
        <p:spPr>
          <a:xfrm>
            <a:off x="4762968" y="1058220"/>
            <a:ext cx="1791672" cy="237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733036" y="981583"/>
            <a:ext cx="18230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MRP</a:t>
            </a:r>
            <a:r>
              <a:rPr b="1" spc="-85" dirty="0">
                <a:solidFill>
                  <a:srgbClr val="3A435B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Processing</a:t>
            </a:r>
            <a:endParaRPr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125968" y="1058220"/>
            <a:ext cx="1447800" cy="2377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105394" y="981583"/>
            <a:ext cx="147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MRP</a:t>
            </a:r>
            <a:r>
              <a:rPr b="1" spc="-105" dirty="0">
                <a:solidFill>
                  <a:srgbClr val="3A435B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3A435B"/>
                </a:solidFill>
                <a:latin typeface="Arial"/>
                <a:cs typeface="Arial"/>
              </a:rPr>
              <a:t>Outputs</a:t>
            </a:r>
            <a:endParaRPr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96083" y="2004060"/>
            <a:ext cx="1758950" cy="669414"/>
          </a:xfrm>
          <a:prstGeom prst="rect">
            <a:avLst/>
          </a:prstGeom>
          <a:solidFill>
            <a:srgbClr val="89C7B8"/>
          </a:solidFill>
          <a:ln w="12191">
            <a:solidFill>
              <a:srgbClr val="000000"/>
            </a:solidFill>
          </a:ln>
        </p:spPr>
        <p:txBody>
          <a:bodyPr vert="horz" wrap="square" lIns="0" tIns="114300" rIns="0" bIns="0" rtlCol="0">
            <a:spAutoFit/>
          </a:bodyPr>
          <a:lstStyle/>
          <a:p>
            <a:pPr marL="431165">
              <a:spcBef>
                <a:spcPts val="900"/>
              </a:spcBef>
            </a:pP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Master</a:t>
            </a:r>
            <a:endParaRPr>
              <a:latin typeface="Arial"/>
              <a:cs typeface="Arial"/>
            </a:endParaRPr>
          </a:p>
          <a:p>
            <a:pPr marL="431165"/>
            <a:r>
              <a:rPr b="1" dirty="0">
                <a:solidFill>
                  <a:srgbClr val="CE2700"/>
                </a:solidFill>
                <a:latin typeface="Arial"/>
                <a:cs typeface="Arial"/>
              </a:rPr>
              <a:t>schedule</a:t>
            </a:r>
            <a:endParaRPr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68016" y="3629609"/>
            <a:ext cx="102743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b="1" dirty="0">
                <a:solidFill>
                  <a:srgbClr val="CE2700"/>
                </a:solidFill>
                <a:latin typeface="Arial"/>
                <a:cs typeface="Arial"/>
              </a:rPr>
              <a:t>Bill</a:t>
            </a:r>
            <a:r>
              <a:rPr b="1" spc="-30" dirty="0">
                <a:solidFill>
                  <a:srgbClr val="CE27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CE2700"/>
                </a:solidFill>
                <a:latin typeface="Arial"/>
                <a:cs typeface="Arial"/>
              </a:rPr>
              <a:t>of</a:t>
            </a:r>
            <a:endParaRPr>
              <a:latin typeface="Arial"/>
              <a:cs typeface="Arial"/>
            </a:endParaRPr>
          </a:p>
          <a:p>
            <a:pPr algn="ctr">
              <a:spcBef>
                <a:spcPts val="5"/>
              </a:spcBef>
            </a:pP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m</a:t>
            </a:r>
            <a:r>
              <a:rPr b="1" spc="-15" dirty="0">
                <a:solidFill>
                  <a:srgbClr val="CE2700"/>
                </a:solidFill>
                <a:latin typeface="Arial"/>
                <a:cs typeface="Arial"/>
              </a:rPr>
              <a:t>a</a:t>
            </a: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te</a:t>
            </a:r>
            <a:r>
              <a:rPr b="1" spc="-15" dirty="0">
                <a:solidFill>
                  <a:srgbClr val="CE2700"/>
                </a:solidFill>
                <a:latin typeface="Arial"/>
                <a:cs typeface="Arial"/>
              </a:rPr>
              <a:t>r</a:t>
            </a: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ials</a:t>
            </a:r>
            <a:endParaRPr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553970" y="4745483"/>
            <a:ext cx="1264285" cy="1355725"/>
            <a:chOff x="1029969" y="4745482"/>
            <a:chExt cx="1264285" cy="1355725"/>
          </a:xfrm>
        </p:grpSpPr>
        <p:sp>
          <p:nvSpPr>
            <p:cNvPr id="27" name="object 27"/>
            <p:cNvSpPr/>
            <p:nvPr/>
          </p:nvSpPr>
          <p:spPr>
            <a:xfrm>
              <a:off x="1050035" y="4969764"/>
              <a:ext cx="1237615" cy="1125220"/>
            </a:xfrm>
            <a:custGeom>
              <a:avLst/>
              <a:gdLst/>
              <a:ahLst/>
              <a:cxnLst/>
              <a:rect l="l" t="t" r="r" b="b"/>
              <a:pathLst>
                <a:path w="1237614" h="1125220">
                  <a:moveTo>
                    <a:pt x="0" y="0"/>
                  </a:moveTo>
                  <a:lnTo>
                    <a:pt x="0" y="924496"/>
                  </a:lnTo>
                  <a:lnTo>
                    <a:pt x="14274" y="959446"/>
                  </a:lnTo>
                  <a:lnTo>
                    <a:pt x="39662" y="988034"/>
                  </a:lnTo>
                  <a:lnTo>
                    <a:pt x="112636" y="1035697"/>
                  </a:lnTo>
                  <a:lnTo>
                    <a:pt x="176098" y="1061110"/>
                  </a:lnTo>
                  <a:lnTo>
                    <a:pt x="241172" y="1080173"/>
                  </a:lnTo>
                  <a:lnTo>
                    <a:pt x="318897" y="1099235"/>
                  </a:lnTo>
                  <a:lnTo>
                    <a:pt x="407669" y="1111935"/>
                  </a:lnTo>
                  <a:lnTo>
                    <a:pt x="491744" y="1118298"/>
                  </a:lnTo>
                  <a:lnTo>
                    <a:pt x="588518" y="1124648"/>
                  </a:lnTo>
                  <a:lnTo>
                    <a:pt x="672591" y="1124648"/>
                  </a:lnTo>
                  <a:lnTo>
                    <a:pt x="751966" y="1118298"/>
                  </a:lnTo>
                  <a:lnTo>
                    <a:pt x="834516" y="1108760"/>
                  </a:lnTo>
                  <a:lnTo>
                    <a:pt x="923289" y="1096060"/>
                  </a:lnTo>
                  <a:lnTo>
                    <a:pt x="1007363" y="1076998"/>
                  </a:lnTo>
                  <a:lnTo>
                    <a:pt x="1085088" y="1051572"/>
                  </a:lnTo>
                  <a:lnTo>
                    <a:pt x="1143762" y="1022985"/>
                  </a:lnTo>
                  <a:lnTo>
                    <a:pt x="1188212" y="994397"/>
                  </a:lnTo>
                  <a:lnTo>
                    <a:pt x="1218438" y="962621"/>
                  </a:lnTo>
                  <a:lnTo>
                    <a:pt x="1237488" y="927671"/>
                  </a:lnTo>
                  <a:lnTo>
                    <a:pt x="1237488" y="127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50035" y="4969764"/>
              <a:ext cx="1237615" cy="1125220"/>
            </a:xfrm>
            <a:custGeom>
              <a:avLst/>
              <a:gdLst/>
              <a:ahLst/>
              <a:cxnLst/>
              <a:rect l="l" t="t" r="r" b="b"/>
              <a:pathLst>
                <a:path w="1237614" h="1125220">
                  <a:moveTo>
                    <a:pt x="1237488" y="12700"/>
                  </a:moveTo>
                  <a:lnTo>
                    <a:pt x="1237488" y="927671"/>
                  </a:lnTo>
                  <a:lnTo>
                    <a:pt x="1218438" y="962621"/>
                  </a:lnTo>
                  <a:lnTo>
                    <a:pt x="1188212" y="994397"/>
                  </a:lnTo>
                  <a:lnTo>
                    <a:pt x="1143762" y="1022985"/>
                  </a:lnTo>
                  <a:lnTo>
                    <a:pt x="1085088" y="1051572"/>
                  </a:lnTo>
                  <a:lnTo>
                    <a:pt x="1007363" y="1076998"/>
                  </a:lnTo>
                  <a:lnTo>
                    <a:pt x="923289" y="1096060"/>
                  </a:lnTo>
                  <a:lnTo>
                    <a:pt x="834516" y="1108760"/>
                  </a:lnTo>
                  <a:lnTo>
                    <a:pt x="751966" y="1118298"/>
                  </a:lnTo>
                  <a:lnTo>
                    <a:pt x="672591" y="1124648"/>
                  </a:lnTo>
                  <a:lnTo>
                    <a:pt x="588518" y="1124648"/>
                  </a:lnTo>
                  <a:lnTo>
                    <a:pt x="491744" y="1118298"/>
                  </a:lnTo>
                  <a:lnTo>
                    <a:pt x="407669" y="1111935"/>
                  </a:lnTo>
                  <a:lnTo>
                    <a:pt x="318897" y="1099235"/>
                  </a:lnTo>
                  <a:lnTo>
                    <a:pt x="241172" y="1080173"/>
                  </a:lnTo>
                  <a:lnTo>
                    <a:pt x="176098" y="1061110"/>
                  </a:lnTo>
                  <a:lnTo>
                    <a:pt x="112636" y="1035697"/>
                  </a:lnTo>
                  <a:lnTo>
                    <a:pt x="63461" y="1007097"/>
                  </a:lnTo>
                  <a:lnTo>
                    <a:pt x="14274" y="959446"/>
                  </a:lnTo>
                  <a:lnTo>
                    <a:pt x="0" y="924496"/>
                  </a:lnTo>
                  <a:lnTo>
                    <a:pt x="0" y="0"/>
                  </a:lnTo>
                  <a:lnTo>
                    <a:pt x="1237488" y="127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36319" y="4751832"/>
              <a:ext cx="1214755" cy="387350"/>
            </a:xfrm>
            <a:custGeom>
              <a:avLst/>
              <a:gdLst/>
              <a:ahLst/>
              <a:cxnLst/>
              <a:rect l="l" t="t" r="r" b="b"/>
              <a:pathLst>
                <a:path w="1214755" h="387350">
                  <a:moveTo>
                    <a:pt x="607313" y="0"/>
                  </a:moveTo>
                  <a:lnTo>
                    <a:pt x="536488" y="1301"/>
                  </a:lnTo>
                  <a:lnTo>
                    <a:pt x="468063" y="5109"/>
                  </a:lnTo>
                  <a:lnTo>
                    <a:pt x="402493" y="11279"/>
                  </a:lnTo>
                  <a:lnTo>
                    <a:pt x="340234" y="19665"/>
                  </a:lnTo>
                  <a:lnTo>
                    <a:pt x="281741" y="30123"/>
                  </a:lnTo>
                  <a:lnTo>
                    <a:pt x="227471" y="42507"/>
                  </a:lnTo>
                  <a:lnTo>
                    <a:pt x="177879" y="56673"/>
                  </a:lnTo>
                  <a:lnTo>
                    <a:pt x="133421" y="72476"/>
                  </a:lnTo>
                  <a:lnTo>
                    <a:pt x="94552" y="89771"/>
                  </a:lnTo>
                  <a:lnTo>
                    <a:pt x="35405" y="128256"/>
                  </a:lnTo>
                  <a:lnTo>
                    <a:pt x="4085" y="170968"/>
                  </a:lnTo>
                  <a:lnTo>
                    <a:pt x="0" y="193548"/>
                  </a:lnTo>
                  <a:lnTo>
                    <a:pt x="4085" y="216127"/>
                  </a:lnTo>
                  <a:lnTo>
                    <a:pt x="35405" y="258839"/>
                  </a:lnTo>
                  <a:lnTo>
                    <a:pt x="94552" y="297324"/>
                  </a:lnTo>
                  <a:lnTo>
                    <a:pt x="133421" y="314619"/>
                  </a:lnTo>
                  <a:lnTo>
                    <a:pt x="177879" y="330422"/>
                  </a:lnTo>
                  <a:lnTo>
                    <a:pt x="227471" y="344588"/>
                  </a:lnTo>
                  <a:lnTo>
                    <a:pt x="281741" y="356972"/>
                  </a:lnTo>
                  <a:lnTo>
                    <a:pt x="340234" y="367430"/>
                  </a:lnTo>
                  <a:lnTo>
                    <a:pt x="402493" y="375816"/>
                  </a:lnTo>
                  <a:lnTo>
                    <a:pt x="468063" y="381986"/>
                  </a:lnTo>
                  <a:lnTo>
                    <a:pt x="536488" y="385794"/>
                  </a:lnTo>
                  <a:lnTo>
                    <a:pt x="607313" y="387096"/>
                  </a:lnTo>
                  <a:lnTo>
                    <a:pt x="678139" y="385794"/>
                  </a:lnTo>
                  <a:lnTo>
                    <a:pt x="746564" y="381986"/>
                  </a:lnTo>
                  <a:lnTo>
                    <a:pt x="812134" y="375816"/>
                  </a:lnTo>
                  <a:lnTo>
                    <a:pt x="874393" y="367430"/>
                  </a:lnTo>
                  <a:lnTo>
                    <a:pt x="932886" y="356972"/>
                  </a:lnTo>
                  <a:lnTo>
                    <a:pt x="987156" y="344588"/>
                  </a:lnTo>
                  <a:lnTo>
                    <a:pt x="1036748" y="330422"/>
                  </a:lnTo>
                  <a:lnTo>
                    <a:pt x="1081206" y="314619"/>
                  </a:lnTo>
                  <a:lnTo>
                    <a:pt x="1120075" y="297324"/>
                  </a:lnTo>
                  <a:lnTo>
                    <a:pt x="1179222" y="258839"/>
                  </a:lnTo>
                  <a:lnTo>
                    <a:pt x="1210542" y="216127"/>
                  </a:lnTo>
                  <a:lnTo>
                    <a:pt x="1214628" y="193548"/>
                  </a:lnTo>
                  <a:lnTo>
                    <a:pt x="1210542" y="170968"/>
                  </a:lnTo>
                  <a:lnTo>
                    <a:pt x="1179222" y="128256"/>
                  </a:lnTo>
                  <a:lnTo>
                    <a:pt x="1120075" y="89771"/>
                  </a:lnTo>
                  <a:lnTo>
                    <a:pt x="1081206" y="72476"/>
                  </a:lnTo>
                  <a:lnTo>
                    <a:pt x="1036748" y="56673"/>
                  </a:lnTo>
                  <a:lnTo>
                    <a:pt x="987156" y="42507"/>
                  </a:lnTo>
                  <a:lnTo>
                    <a:pt x="932886" y="30123"/>
                  </a:lnTo>
                  <a:lnTo>
                    <a:pt x="874393" y="19665"/>
                  </a:lnTo>
                  <a:lnTo>
                    <a:pt x="812134" y="11279"/>
                  </a:lnTo>
                  <a:lnTo>
                    <a:pt x="746564" y="5109"/>
                  </a:lnTo>
                  <a:lnTo>
                    <a:pt x="678139" y="1301"/>
                  </a:lnTo>
                  <a:lnTo>
                    <a:pt x="607313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036319" y="4751832"/>
              <a:ext cx="1214755" cy="387350"/>
            </a:xfrm>
            <a:custGeom>
              <a:avLst/>
              <a:gdLst/>
              <a:ahLst/>
              <a:cxnLst/>
              <a:rect l="l" t="t" r="r" b="b"/>
              <a:pathLst>
                <a:path w="1214755" h="387350">
                  <a:moveTo>
                    <a:pt x="0" y="193548"/>
                  </a:moveTo>
                  <a:lnTo>
                    <a:pt x="16039" y="149156"/>
                  </a:lnTo>
                  <a:lnTo>
                    <a:pt x="61728" y="108412"/>
                  </a:lnTo>
                  <a:lnTo>
                    <a:pt x="133421" y="72476"/>
                  </a:lnTo>
                  <a:lnTo>
                    <a:pt x="177879" y="56673"/>
                  </a:lnTo>
                  <a:lnTo>
                    <a:pt x="227471" y="42507"/>
                  </a:lnTo>
                  <a:lnTo>
                    <a:pt x="281741" y="30123"/>
                  </a:lnTo>
                  <a:lnTo>
                    <a:pt x="340234" y="19665"/>
                  </a:lnTo>
                  <a:lnTo>
                    <a:pt x="402493" y="11279"/>
                  </a:lnTo>
                  <a:lnTo>
                    <a:pt x="468063" y="5109"/>
                  </a:lnTo>
                  <a:lnTo>
                    <a:pt x="536488" y="1301"/>
                  </a:lnTo>
                  <a:lnTo>
                    <a:pt x="607313" y="0"/>
                  </a:lnTo>
                  <a:lnTo>
                    <a:pt x="678139" y="1301"/>
                  </a:lnTo>
                  <a:lnTo>
                    <a:pt x="746564" y="5109"/>
                  </a:lnTo>
                  <a:lnTo>
                    <a:pt x="812134" y="11279"/>
                  </a:lnTo>
                  <a:lnTo>
                    <a:pt x="874393" y="19665"/>
                  </a:lnTo>
                  <a:lnTo>
                    <a:pt x="932886" y="30123"/>
                  </a:lnTo>
                  <a:lnTo>
                    <a:pt x="987156" y="42507"/>
                  </a:lnTo>
                  <a:lnTo>
                    <a:pt x="1036748" y="56673"/>
                  </a:lnTo>
                  <a:lnTo>
                    <a:pt x="1081206" y="72476"/>
                  </a:lnTo>
                  <a:lnTo>
                    <a:pt x="1120075" y="89771"/>
                  </a:lnTo>
                  <a:lnTo>
                    <a:pt x="1179222" y="128256"/>
                  </a:lnTo>
                  <a:lnTo>
                    <a:pt x="1210542" y="170968"/>
                  </a:lnTo>
                  <a:lnTo>
                    <a:pt x="1214628" y="193548"/>
                  </a:lnTo>
                  <a:lnTo>
                    <a:pt x="1210542" y="216127"/>
                  </a:lnTo>
                  <a:lnTo>
                    <a:pt x="1179222" y="258839"/>
                  </a:lnTo>
                  <a:lnTo>
                    <a:pt x="1120075" y="297324"/>
                  </a:lnTo>
                  <a:lnTo>
                    <a:pt x="1081206" y="314619"/>
                  </a:lnTo>
                  <a:lnTo>
                    <a:pt x="1036748" y="330422"/>
                  </a:lnTo>
                  <a:lnTo>
                    <a:pt x="987156" y="344588"/>
                  </a:lnTo>
                  <a:lnTo>
                    <a:pt x="932886" y="356972"/>
                  </a:lnTo>
                  <a:lnTo>
                    <a:pt x="874393" y="367430"/>
                  </a:lnTo>
                  <a:lnTo>
                    <a:pt x="812134" y="375816"/>
                  </a:lnTo>
                  <a:lnTo>
                    <a:pt x="746564" y="381986"/>
                  </a:lnTo>
                  <a:lnTo>
                    <a:pt x="678139" y="385794"/>
                  </a:lnTo>
                  <a:lnTo>
                    <a:pt x="607313" y="387096"/>
                  </a:lnTo>
                  <a:lnTo>
                    <a:pt x="536488" y="385794"/>
                  </a:lnTo>
                  <a:lnTo>
                    <a:pt x="468063" y="381986"/>
                  </a:lnTo>
                  <a:lnTo>
                    <a:pt x="402493" y="375816"/>
                  </a:lnTo>
                  <a:lnTo>
                    <a:pt x="340234" y="367430"/>
                  </a:lnTo>
                  <a:lnTo>
                    <a:pt x="281741" y="356972"/>
                  </a:lnTo>
                  <a:lnTo>
                    <a:pt x="227471" y="344588"/>
                  </a:lnTo>
                  <a:lnTo>
                    <a:pt x="177879" y="330422"/>
                  </a:lnTo>
                  <a:lnTo>
                    <a:pt x="133421" y="314619"/>
                  </a:lnTo>
                  <a:lnTo>
                    <a:pt x="94552" y="297324"/>
                  </a:lnTo>
                  <a:lnTo>
                    <a:pt x="35405" y="258839"/>
                  </a:lnTo>
                  <a:lnTo>
                    <a:pt x="4085" y="216127"/>
                  </a:lnTo>
                  <a:lnTo>
                    <a:pt x="0" y="193548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2644242" y="5192649"/>
            <a:ext cx="10496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5410" marR="5080" indent="-93345">
              <a:spcBef>
                <a:spcPts val="100"/>
              </a:spcBef>
            </a:pPr>
            <a:r>
              <a:rPr b="1" dirty="0">
                <a:solidFill>
                  <a:srgbClr val="CE2700"/>
                </a:solidFill>
                <a:latin typeface="Arial"/>
                <a:cs typeface="Arial"/>
              </a:rPr>
              <a:t>I</a:t>
            </a:r>
            <a:r>
              <a:rPr b="1" spc="5" dirty="0">
                <a:solidFill>
                  <a:srgbClr val="CE2700"/>
                </a:solidFill>
                <a:latin typeface="Arial"/>
                <a:cs typeface="Arial"/>
              </a:rPr>
              <a:t>n</a:t>
            </a:r>
            <a:r>
              <a:rPr b="1" spc="-50" dirty="0">
                <a:solidFill>
                  <a:srgbClr val="CE2700"/>
                </a:solidFill>
                <a:latin typeface="Arial"/>
                <a:cs typeface="Arial"/>
              </a:rPr>
              <a:t>v</a:t>
            </a: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entory  records</a:t>
            </a:r>
            <a:endParaRPr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953636" y="2380742"/>
            <a:ext cx="722630" cy="1461770"/>
          </a:xfrm>
          <a:custGeom>
            <a:avLst/>
            <a:gdLst/>
            <a:ahLst/>
            <a:cxnLst/>
            <a:rect l="l" t="t" r="r" b="b"/>
            <a:pathLst>
              <a:path w="722630" h="1461770">
                <a:moveTo>
                  <a:pt x="682750" y="1395652"/>
                </a:moveTo>
                <a:lnTo>
                  <a:pt x="654176" y="1409700"/>
                </a:lnTo>
                <a:lnTo>
                  <a:pt x="721994" y="1461262"/>
                </a:lnTo>
                <a:lnTo>
                  <a:pt x="722399" y="1407033"/>
                </a:lnTo>
                <a:lnTo>
                  <a:pt x="688339" y="1407033"/>
                </a:lnTo>
                <a:lnTo>
                  <a:pt x="682750" y="1395652"/>
                </a:lnTo>
                <a:close/>
              </a:path>
              <a:path w="722630" h="1461770">
                <a:moveTo>
                  <a:pt x="694066" y="1390088"/>
                </a:moveTo>
                <a:lnTo>
                  <a:pt x="682750" y="1395652"/>
                </a:lnTo>
                <a:lnTo>
                  <a:pt x="688339" y="1407033"/>
                </a:lnTo>
                <a:lnTo>
                  <a:pt x="699643" y="1401445"/>
                </a:lnTo>
                <a:lnTo>
                  <a:pt x="694066" y="1390088"/>
                </a:lnTo>
                <a:close/>
              </a:path>
              <a:path w="722630" h="1461770">
                <a:moveTo>
                  <a:pt x="722630" y="1376045"/>
                </a:moveTo>
                <a:lnTo>
                  <a:pt x="694066" y="1390088"/>
                </a:lnTo>
                <a:lnTo>
                  <a:pt x="699643" y="1401445"/>
                </a:lnTo>
                <a:lnTo>
                  <a:pt x="688339" y="1407033"/>
                </a:lnTo>
                <a:lnTo>
                  <a:pt x="722399" y="1407033"/>
                </a:lnTo>
                <a:lnTo>
                  <a:pt x="722630" y="1376045"/>
                </a:lnTo>
                <a:close/>
              </a:path>
              <a:path w="722630" h="1461770">
                <a:moveTo>
                  <a:pt x="11430" y="0"/>
                </a:moveTo>
                <a:lnTo>
                  <a:pt x="0" y="5587"/>
                </a:lnTo>
                <a:lnTo>
                  <a:pt x="682750" y="1395652"/>
                </a:lnTo>
                <a:lnTo>
                  <a:pt x="694066" y="1390088"/>
                </a:lnTo>
                <a:lnTo>
                  <a:pt x="114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06951" y="4064508"/>
            <a:ext cx="906780" cy="76200"/>
          </a:xfrm>
          <a:custGeom>
            <a:avLst/>
            <a:gdLst/>
            <a:ahLst/>
            <a:cxnLst/>
            <a:rect l="l" t="t" r="r" b="b"/>
            <a:pathLst>
              <a:path w="906780" h="76200">
                <a:moveTo>
                  <a:pt x="830580" y="0"/>
                </a:moveTo>
                <a:lnTo>
                  <a:pt x="830580" y="76200"/>
                </a:lnTo>
                <a:lnTo>
                  <a:pt x="894080" y="44450"/>
                </a:lnTo>
                <a:lnTo>
                  <a:pt x="843280" y="44450"/>
                </a:lnTo>
                <a:lnTo>
                  <a:pt x="843280" y="31750"/>
                </a:lnTo>
                <a:lnTo>
                  <a:pt x="894080" y="31750"/>
                </a:lnTo>
                <a:lnTo>
                  <a:pt x="830580" y="0"/>
                </a:lnTo>
                <a:close/>
              </a:path>
              <a:path w="906780" h="76200">
                <a:moveTo>
                  <a:pt x="83058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830580" y="44450"/>
                </a:lnTo>
                <a:lnTo>
                  <a:pt x="830580" y="31750"/>
                </a:lnTo>
                <a:close/>
              </a:path>
              <a:path w="906780" h="76200">
                <a:moveTo>
                  <a:pt x="894080" y="31750"/>
                </a:moveTo>
                <a:lnTo>
                  <a:pt x="843280" y="31750"/>
                </a:lnTo>
                <a:lnTo>
                  <a:pt x="843280" y="44450"/>
                </a:lnTo>
                <a:lnTo>
                  <a:pt x="894080" y="44450"/>
                </a:lnTo>
                <a:lnTo>
                  <a:pt x="906780" y="38100"/>
                </a:lnTo>
                <a:lnTo>
                  <a:pt x="89408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45815" y="2871215"/>
            <a:ext cx="4411345" cy="2885440"/>
          </a:xfrm>
          <a:custGeom>
            <a:avLst/>
            <a:gdLst/>
            <a:ahLst/>
            <a:cxnLst/>
            <a:rect l="l" t="t" r="r" b="b"/>
            <a:pathLst>
              <a:path w="4411345" h="2885440">
                <a:moveTo>
                  <a:pt x="918210" y="1665732"/>
                </a:moveTo>
                <a:lnTo>
                  <a:pt x="834390" y="1680972"/>
                </a:lnTo>
                <a:lnTo>
                  <a:pt x="853440" y="1706372"/>
                </a:lnTo>
                <a:lnTo>
                  <a:pt x="0" y="2346452"/>
                </a:lnTo>
                <a:lnTo>
                  <a:pt x="7620" y="2356612"/>
                </a:lnTo>
                <a:lnTo>
                  <a:pt x="861060" y="1716532"/>
                </a:lnTo>
                <a:lnTo>
                  <a:pt x="880110" y="1741932"/>
                </a:lnTo>
                <a:lnTo>
                  <a:pt x="901700" y="1698752"/>
                </a:lnTo>
                <a:lnTo>
                  <a:pt x="918210" y="1665732"/>
                </a:lnTo>
                <a:close/>
              </a:path>
              <a:path w="4411345" h="2885440">
                <a:moveTo>
                  <a:pt x="3687318" y="0"/>
                </a:moveTo>
                <a:lnTo>
                  <a:pt x="3606419" y="26670"/>
                </a:lnTo>
                <a:lnTo>
                  <a:pt x="3628783" y="49212"/>
                </a:lnTo>
                <a:lnTo>
                  <a:pt x="2661793" y="1010539"/>
                </a:lnTo>
                <a:lnTo>
                  <a:pt x="2670683" y="1019429"/>
                </a:lnTo>
                <a:lnTo>
                  <a:pt x="3637775" y="58254"/>
                </a:lnTo>
                <a:lnTo>
                  <a:pt x="3660140" y="80772"/>
                </a:lnTo>
                <a:lnTo>
                  <a:pt x="3673767" y="40259"/>
                </a:lnTo>
                <a:lnTo>
                  <a:pt x="3687318" y="0"/>
                </a:lnTo>
                <a:close/>
              </a:path>
              <a:path w="4411345" h="2885440">
                <a:moveTo>
                  <a:pt x="3966210" y="2884932"/>
                </a:moveTo>
                <a:lnTo>
                  <a:pt x="3952748" y="2844520"/>
                </a:lnTo>
                <a:lnTo>
                  <a:pt x="3939286" y="2804109"/>
                </a:lnTo>
                <a:lnTo>
                  <a:pt x="3916845" y="2826575"/>
                </a:lnTo>
                <a:lnTo>
                  <a:pt x="2599055" y="1508887"/>
                </a:lnTo>
                <a:lnTo>
                  <a:pt x="2590165" y="1517777"/>
                </a:lnTo>
                <a:lnTo>
                  <a:pt x="3907840" y="2835567"/>
                </a:lnTo>
                <a:lnTo>
                  <a:pt x="3885438" y="2857995"/>
                </a:lnTo>
                <a:lnTo>
                  <a:pt x="3966210" y="2884932"/>
                </a:lnTo>
                <a:close/>
              </a:path>
              <a:path w="4411345" h="2885440">
                <a:moveTo>
                  <a:pt x="4411218" y="1287780"/>
                </a:moveTo>
                <a:lnTo>
                  <a:pt x="4398518" y="1281430"/>
                </a:lnTo>
                <a:lnTo>
                  <a:pt x="4335005" y="1249680"/>
                </a:lnTo>
                <a:lnTo>
                  <a:pt x="4335005" y="1281430"/>
                </a:lnTo>
                <a:lnTo>
                  <a:pt x="2666238" y="1281430"/>
                </a:lnTo>
                <a:lnTo>
                  <a:pt x="2666238" y="1294130"/>
                </a:lnTo>
                <a:lnTo>
                  <a:pt x="4335005" y="1294130"/>
                </a:lnTo>
                <a:lnTo>
                  <a:pt x="4335005" y="1325880"/>
                </a:lnTo>
                <a:lnTo>
                  <a:pt x="4398518" y="1294130"/>
                </a:lnTo>
                <a:lnTo>
                  <a:pt x="4411218" y="12877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710683" y="3736847"/>
            <a:ext cx="1758950" cy="689932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34620" rIns="0" bIns="0" rtlCol="0">
            <a:spAutoFit/>
          </a:bodyPr>
          <a:lstStyle/>
          <a:p>
            <a:pPr marL="130175" marR="12065">
              <a:spcBef>
                <a:spcPts val="1060"/>
              </a:spcBef>
            </a:pP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MRP</a:t>
            </a:r>
            <a:r>
              <a:rPr b="1" spc="-120" dirty="0">
                <a:solidFill>
                  <a:srgbClr val="CE27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CE2700"/>
                </a:solidFill>
                <a:latin typeface="Arial"/>
                <a:cs typeface="Arial"/>
              </a:rPr>
              <a:t>computer  </a:t>
            </a: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programs</a:t>
            </a:r>
            <a:endParaRPr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48195" y="1338834"/>
            <a:ext cx="1852295" cy="1512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419100">
              <a:lnSpc>
                <a:spcPct val="148100"/>
              </a:lnSpc>
              <a:spcBef>
                <a:spcPts val="100"/>
              </a:spcBef>
            </a:pP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Changes  Order</a:t>
            </a:r>
            <a:r>
              <a:rPr b="1" spc="-70" dirty="0">
                <a:solidFill>
                  <a:srgbClr val="CE2700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releases</a:t>
            </a:r>
            <a:endParaRPr>
              <a:latin typeface="Arial"/>
              <a:cs typeface="Arial"/>
            </a:endParaRPr>
          </a:p>
          <a:p>
            <a:pPr marL="12700" marR="280670">
              <a:spcBef>
                <a:spcPts val="990"/>
              </a:spcBef>
            </a:pP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Plan</a:t>
            </a:r>
            <a:r>
              <a:rPr b="1" dirty="0">
                <a:solidFill>
                  <a:srgbClr val="CE2700"/>
                </a:solidFill>
                <a:latin typeface="Arial"/>
                <a:cs typeface="Arial"/>
              </a:rPr>
              <a:t>n</a:t>
            </a: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ed-order  schedules</a:t>
            </a:r>
            <a:endParaRPr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8284210" y="3276346"/>
            <a:ext cx="2193925" cy="1841500"/>
            <a:chOff x="6760209" y="3276346"/>
            <a:chExt cx="2193925" cy="1841500"/>
          </a:xfrm>
        </p:grpSpPr>
        <p:sp>
          <p:nvSpPr>
            <p:cNvPr id="38" name="object 38"/>
            <p:cNvSpPr/>
            <p:nvPr/>
          </p:nvSpPr>
          <p:spPr>
            <a:xfrm>
              <a:off x="7185659" y="3282696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1761617" y="0"/>
                  </a:moveTo>
                  <a:lnTo>
                    <a:pt x="0" y="0"/>
                  </a:lnTo>
                  <a:lnTo>
                    <a:pt x="0" y="1019174"/>
                  </a:lnTo>
                  <a:lnTo>
                    <a:pt x="66675" y="1047749"/>
                  </a:lnTo>
                  <a:lnTo>
                    <a:pt x="142875" y="1071498"/>
                  </a:lnTo>
                  <a:lnTo>
                    <a:pt x="209550" y="1085849"/>
                  </a:lnTo>
                  <a:lnTo>
                    <a:pt x="295148" y="1100073"/>
                  </a:lnTo>
                  <a:lnTo>
                    <a:pt x="380873" y="1104772"/>
                  </a:lnTo>
                  <a:lnTo>
                    <a:pt x="466598" y="1100073"/>
                  </a:lnTo>
                  <a:lnTo>
                    <a:pt x="552323" y="1081023"/>
                  </a:lnTo>
                  <a:lnTo>
                    <a:pt x="638048" y="1052448"/>
                  </a:lnTo>
                  <a:lnTo>
                    <a:pt x="718947" y="1009649"/>
                  </a:lnTo>
                  <a:lnTo>
                    <a:pt x="776097" y="976248"/>
                  </a:lnTo>
                  <a:lnTo>
                    <a:pt x="828421" y="938148"/>
                  </a:lnTo>
                  <a:lnTo>
                    <a:pt x="904621" y="876299"/>
                  </a:lnTo>
                  <a:lnTo>
                    <a:pt x="990346" y="804798"/>
                  </a:lnTo>
                  <a:lnTo>
                    <a:pt x="1076071" y="742949"/>
                  </a:lnTo>
                  <a:lnTo>
                    <a:pt x="1161796" y="700023"/>
                  </a:lnTo>
                  <a:lnTo>
                    <a:pt x="1261745" y="661923"/>
                  </a:lnTo>
                  <a:lnTo>
                    <a:pt x="1361694" y="633348"/>
                  </a:lnTo>
                  <a:lnTo>
                    <a:pt x="1447419" y="614298"/>
                  </a:lnTo>
                  <a:lnTo>
                    <a:pt x="1547368" y="604773"/>
                  </a:lnTo>
                  <a:lnTo>
                    <a:pt x="1761617" y="604773"/>
                  </a:lnTo>
                  <a:lnTo>
                    <a:pt x="1761617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185659" y="3282696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0" y="1019174"/>
                  </a:moveTo>
                  <a:lnTo>
                    <a:pt x="0" y="0"/>
                  </a:lnTo>
                  <a:lnTo>
                    <a:pt x="1761617" y="0"/>
                  </a:lnTo>
                  <a:lnTo>
                    <a:pt x="1761617" y="604773"/>
                  </a:lnTo>
                  <a:lnTo>
                    <a:pt x="1547368" y="604773"/>
                  </a:lnTo>
                  <a:lnTo>
                    <a:pt x="1447419" y="614298"/>
                  </a:lnTo>
                  <a:lnTo>
                    <a:pt x="1361694" y="633348"/>
                  </a:lnTo>
                  <a:lnTo>
                    <a:pt x="1261745" y="661923"/>
                  </a:lnTo>
                  <a:lnTo>
                    <a:pt x="1161796" y="700023"/>
                  </a:lnTo>
                  <a:lnTo>
                    <a:pt x="1076071" y="742949"/>
                  </a:lnTo>
                  <a:lnTo>
                    <a:pt x="990346" y="804798"/>
                  </a:lnTo>
                  <a:lnTo>
                    <a:pt x="904621" y="876299"/>
                  </a:lnTo>
                  <a:lnTo>
                    <a:pt x="828421" y="938148"/>
                  </a:lnTo>
                  <a:lnTo>
                    <a:pt x="776097" y="976248"/>
                  </a:lnTo>
                  <a:lnTo>
                    <a:pt x="718947" y="1009649"/>
                  </a:lnTo>
                  <a:lnTo>
                    <a:pt x="638048" y="1052448"/>
                  </a:lnTo>
                  <a:lnTo>
                    <a:pt x="552323" y="1081023"/>
                  </a:lnTo>
                  <a:lnTo>
                    <a:pt x="466598" y="1100073"/>
                  </a:lnTo>
                  <a:lnTo>
                    <a:pt x="380873" y="1104772"/>
                  </a:lnTo>
                  <a:lnTo>
                    <a:pt x="295148" y="1100073"/>
                  </a:lnTo>
                  <a:lnTo>
                    <a:pt x="209550" y="1085849"/>
                  </a:lnTo>
                  <a:lnTo>
                    <a:pt x="142875" y="1071498"/>
                  </a:lnTo>
                  <a:lnTo>
                    <a:pt x="66675" y="1047749"/>
                  </a:lnTo>
                  <a:lnTo>
                    <a:pt x="0" y="101917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975347" y="3645408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1761617" y="0"/>
                  </a:moveTo>
                  <a:lnTo>
                    <a:pt x="0" y="0"/>
                  </a:lnTo>
                  <a:lnTo>
                    <a:pt x="0" y="1019175"/>
                  </a:lnTo>
                  <a:lnTo>
                    <a:pt x="66675" y="1047750"/>
                  </a:lnTo>
                  <a:lnTo>
                    <a:pt x="142875" y="1071499"/>
                  </a:lnTo>
                  <a:lnTo>
                    <a:pt x="209550" y="1085850"/>
                  </a:lnTo>
                  <a:lnTo>
                    <a:pt x="295148" y="1100074"/>
                  </a:lnTo>
                  <a:lnTo>
                    <a:pt x="380873" y="1104773"/>
                  </a:lnTo>
                  <a:lnTo>
                    <a:pt x="466598" y="1100074"/>
                  </a:lnTo>
                  <a:lnTo>
                    <a:pt x="552323" y="1081024"/>
                  </a:lnTo>
                  <a:lnTo>
                    <a:pt x="638048" y="1052449"/>
                  </a:lnTo>
                  <a:lnTo>
                    <a:pt x="718947" y="1009650"/>
                  </a:lnTo>
                  <a:lnTo>
                    <a:pt x="776097" y="976249"/>
                  </a:lnTo>
                  <a:lnTo>
                    <a:pt x="828421" y="938149"/>
                  </a:lnTo>
                  <a:lnTo>
                    <a:pt x="904621" y="876300"/>
                  </a:lnTo>
                  <a:lnTo>
                    <a:pt x="990346" y="804799"/>
                  </a:lnTo>
                  <a:lnTo>
                    <a:pt x="1076071" y="742950"/>
                  </a:lnTo>
                  <a:lnTo>
                    <a:pt x="1161796" y="700024"/>
                  </a:lnTo>
                  <a:lnTo>
                    <a:pt x="1261745" y="661924"/>
                  </a:lnTo>
                  <a:lnTo>
                    <a:pt x="1361694" y="633349"/>
                  </a:lnTo>
                  <a:lnTo>
                    <a:pt x="1447419" y="614299"/>
                  </a:lnTo>
                  <a:lnTo>
                    <a:pt x="1547368" y="604774"/>
                  </a:lnTo>
                  <a:lnTo>
                    <a:pt x="1761617" y="604774"/>
                  </a:lnTo>
                  <a:lnTo>
                    <a:pt x="1761617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975347" y="3645408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0" y="1019175"/>
                  </a:moveTo>
                  <a:lnTo>
                    <a:pt x="0" y="0"/>
                  </a:lnTo>
                  <a:lnTo>
                    <a:pt x="1761617" y="0"/>
                  </a:lnTo>
                  <a:lnTo>
                    <a:pt x="1761617" y="604774"/>
                  </a:lnTo>
                  <a:lnTo>
                    <a:pt x="1547368" y="604774"/>
                  </a:lnTo>
                  <a:lnTo>
                    <a:pt x="1447419" y="614299"/>
                  </a:lnTo>
                  <a:lnTo>
                    <a:pt x="1361694" y="633349"/>
                  </a:lnTo>
                  <a:lnTo>
                    <a:pt x="1261745" y="661924"/>
                  </a:lnTo>
                  <a:lnTo>
                    <a:pt x="1161796" y="700024"/>
                  </a:lnTo>
                  <a:lnTo>
                    <a:pt x="1076071" y="742950"/>
                  </a:lnTo>
                  <a:lnTo>
                    <a:pt x="990346" y="804799"/>
                  </a:lnTo>
                  <a:lnTo>
                    <a:pt x="904621" y="876300"/>
                  </a:lnTo>
                  <a:lnTo>
                    <a:pt x="828421" y="938149"/>
                  </a:lnTo>
                  <a:lnTo>
                    <a:pt x="776097" y="976249"/>
                  </a:lnTo>
                  <a:lnTo>
                    <a:pt x="718947" y="1009650"/>
                  </a:lnTo>
                  <a:lnTo>
                    <a:pt x="638048" y="1052449"/>
                  </a:lnTo>
                  <a:lnTo>
                    <a:pt x="552323" y="1081024"/>
                  </a:lnTo>
                  <a:lnTo>
                    <a:pt x="466598" y="1100074"/>
                  </a:lnTo>
                  <a:lnTo>
                    <a:pt x="380873" y="1104773"/>
                  </a:lnTo>
                  <a:lnTo>
                    <a:pt x="295148" y="1100074"/>
                  </a:lnTo>
                  <a:lnTo>
                    <a:pt x="209550" y="1085850"/>
                  </a:lnTo>
                  <a:lnTo>
                    <a:pt x="142875" y="1071499"/>
                  </a:lnTo>
                  <a:lnTo>
                    <a:pt x="66675" y="1047750"/>
                  </a:lnTo>
                  <a:lnTo>
                    <a:pt x="0" y="101917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766559" y="4006596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1761744" y="0"/>
                  </a:moveTo>
                  <a:lnTo>
                    <a:pt x="0" y="0"/>
                  </a:lnTo>
                  <a:lnTo>
                    <a:pt x="0" y="1019174"/>
                  </a:lnTo>
                  <a:lnTo>
                    <a:pt x="66675" y="1047749"/>
                  </a:lnTo>
                  <a:lnTo>
                    <a:pt x="142875" y="1071498"/>
                  </a:lnTo>
                  <a:lnTo>
                    <a:pt x="209550" y="1085849"/>
                  </a:lnTo>
                  <a:lnTo>
                    <a:pt x="295148" y="1100073"/>
                  </a:lnTo>
                  <a:lnTo>
                    <a:pt x="380873" y="1104772"/>
                  </a:lnTo>
                  <a:lnTo>
                    <a:pt x="466598" y="1100073"/>
                  </a:lnTo>
                  <a:lnTo>
                    <a:pt x="552323" y="1081023"/>
                  </a:lnTo>
                  <a:lnTo>
                    <a:pt x="638048" y="1052448"/>
                  </a:lnTo>
                  <a:lnTo>
                    <a:pt x="718947" y="1009649"/>
                  </a:lnTo>
                  <a:lnTo>
                    <a:pt x="776097" y="976248"/>
                  </a:lnTo>
                  <a:lnTo>
                    <a:pt x="828421" y="938148"/>
                  </a:lnTo>
                  <a:lnTo>
                    <a:pt x="904621" y="876299"/>
                  </a:lnTo>
                  <a:lnTo>
                    <a:pt x="990346" y="804798"/>
                  </a:lnTo>
                  <a:lnTo>
                    <a:pt x="1076071" y="742949"/>
                  </a:lnTo>
                  <a:lnTo>
                    <a:pt x="1161796" y="700023"/>
                  </a:lnTo>
                  <a:lnTo>
                    <a:pt x="1261745" y="661923"/>
                  </a:lnTo>
                  <a:lnTo>
                    <a:pt x="1361694" y="633348"/>
                  </a:lnTo>
                  <a:lnTo>
                    <a:pt x="1447419" y="614298"/>
                  </a:lnTo>
                  <a:lnTo>
                    <a:pt x="1547368" y="604773"/>
                  </a:lnTo>
                  <a:lnTo>
                    <a:pt x="1761744" y="604773"/>
                  </a:lnTo>
                  <a:lnTo>
                    <a:pt x="1761744" y="0"/>
                  </a:lnTo>
                  <a:close/>
                </a:path>
              </a:pathLst>
            </a:custGeom>
            <a:solidFill>
              <a:srgbClr val="89C7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766559" y="4006596"/>
              <a:ext cx="1762125" cy="1104900"/>
            </a:xfrm>
            <a:custGeom>
              <a:avLst/>
              <a:gdLst/>
              <a:ahLst/>
              <a:cxnLst/>
              <a:rect l="l" t="t" r="r" b="b"/>
              <a:pathLst>
                <a:path w="1762125" h="1104900">
                  <a:moveTo>
                    <a:pt x="0" y="1019174"/>
                  </a:moveTo>
                  <a:lnTo>
                    <a:pt x="0" y="0"/>
                  </a:lnTo>
                  <a:lnTo>
                    <a:pt x="1761744" y="0"/>
                  </a:lnTo>
                  <a:lnTo>
                    <a:pt x="1761744" y="604773"/>
                  </a:lnTo>
                  <a:lnTo>
                    <a:pt x="1547368" y="604773"/>
                  </a:lnTo>
                  <a:lnTo>
                    <a:pt x="1447419" y="614298"/>
                  </a:lnTo>
                  <a:lnTo>
                    <a:pt x="1361694" y="633348"/>
                  </a:lnTo>
                  <a:lnTo>
                    <a:pt x="1261745" y="661923"/>
                  </a:lnTo>
                  <a:lnTo>
                    <a:pt x="1161796" y="700023"/>
                  </a:lnTo>
                  <a:lnTo>
                    <a:pt x="1076071" y="742949"/>
                  </a:lnTo>
                  <a:lnTo>
                    <a:pt x="990346" y="804798"/>
                  </a:lnTo>
                  <a:lnTo>
                    <a:pt x="904621" y="876299"/>
                  </a:lnTo>
                  <a:lnTo>
                    <a:pt x="828421" y="938148"/>
                  </a:lnTo>
                  <a:lnTo>
                    <a:pt x="776097" y="976248"/>
                  </a:lnTo>
                  <a:lnTo>
                    <a:pt x="718947" y="1009649"/>
                  </a:lnTo>
                  <a:lnTo>
                    <a:pt x="638048" y="1052448"/>
                  </a:lnTo>
                  <a:lnTo>
                    <a:pt x="552323" y="1081023"/>
                  </a:lnTo>
                  <a:lnTo>
                    <a:pt x="466598" y="1100073"/>
                  </a:lnTo>
                  <a:lnTo>
                    <a:pt x="380873" y="1104772"/>
                  </a:lnTo>
                  <a:lnTo>
                    <a:pt x="295148" y="1100073"/>
                  </a:lnTo>
                  <a:lnTo>
                    <a:pt x="209550" y="1085849"/>
                  </a:lnTo>
                  <a:lnTo>
                    <a:pt x="142875" y="1071498"/>
                  </a:lnTo>
                  <a:lnTo>
                    <a:pt x="66675" y="1047749"/>
                  </a:lnTo>
                  <a:lnTo>
                    <a:pt x="0" y="101917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8770746" y="3326638"/>
            <a:ext cx="1644014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b="1" spc="-5" dirty="0">
                <a:solidFill>
                  <a:srgbClr val="CE2700"/>
                </a:solidFill>
                <a:latin typeface="Arial"/>
                <a:cs typeface="Arial"/>
              </a:rPr>
              <a:t>Exception</a:t>
            </a:r>
            <a:r>
              <a:rPr sz="1500" b="1" spc="-55" dirty="0">
                <a:solidFill>
                  <a:srgbClr val="CE2700"/>
                </a:solidFill>
                <a:latin typeface="Arial"/>
                <a:cs typeface="Arial"/>
              </a:rPr>
              <a:t> </a:t>
            </a:r>
            <a:r>
              <a:rPr sz="1500" b="1" spc="-5" dirty="0">
                <a:solidFill>
                  <a:srgbClr val="CE2700"/>
                </a:solidFill>
                <a:latin typeface="Arial"/>
                <a:cs typeface="Arial"/>
              </a:rPr>
              <a:t>reports</a:t>
            </a:r>
            <a:endParaRPr sz="15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429370" y="3576472"/>
            <a:ext cx="1771014" cy="1224280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45415">
              <a:spcBef>
                <a:spcPts val="980"/>
              </a:spcBef>
            </a:pPr>
            <a:r>
              <a:rPr sz="1600" b="1" spc="-5" dirty="0">
                <a:solidFill>
                  <a:srgbClr val="CE2700"/>
                </a:solidFill>
                <a:latin typeface="Arial"/>
                <a:cs typeface="Arial"/>
              </a:rPr>
              <a:t>Planning</a:t>
            </a:r>
            <a:r>
              <a:rPr sz="1600" b="1" spc="-40" dirty="0">
                <a:solidFill>
                  <a:srgbClr val="CE270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CE2700"/>
                </a:solidFill>
                <a:latin typeface="Arial"/>
                <a:cs typeface="Arial"/>
              </a:rPr>
              <a:t>reports</a:t>
            </a:r>
            <a:endParaRPr sz="1600">
              <a:latin typeface="Arial"/>
              <a:cs typeface="Arial"/>
            </a:endParaRPr>
          </a:p>
          <a:p>
            <a:pPr marL="12700" marR="443865">
              <a:spcBef>
                <a:spcPts val="880"/>
              </a:spcBef>
            </a:pPr>
            <a:r>
              <a:rPr sz="1600" b="1" spc="-5" dirty="0">
                <a:solidFill>
                  <a:srgbClr val="CE2700"/>
                </a:solidFill>
                <a:latin typeface="Arial"/>
                <a:cs typeface="Arial"/>
              </a:rPr>
              <a:t>Pe</a:t>
            </a:r>
            <a:r>
              <a:rPr sz="1600" b="1" dirty="0">
                <a:solidFill>
                  <a:srgbClr val="CE2700"/>
                </a:solidFill>
                <a:latin typeface="Arial"/>
                <a:cs typeface="Arial"/>
              </a:rPr>
              <a:t>r</a:t>
            </a:r>
            <a:r>
              <a:rPr sz="1600" b="1" spc="-5" dirty="0">
                <a:solidFill>
                  <a:srgbClr val="CE2700"/>
                </a:solidFill>
                <a:latin typeface="Arial"/>
                <a:cs typeface="Arial"/>
              </a:rPr>
              <a:t>f</a:t>
            </a:r>
            <a:r>
              <a:rPr sz="1600" b="1" spc="-15" dirty="0">
                <a:solidFill>
                  <a:srgbClr val="CE2700"/>
                </a:solidFill>
                <a:latin typeface="Arial"/>
                <a:cs typeface="Arial"/>
              </a:rPr>
              <a:t>o</a:t>
            </a:r>
            <a:r>
              <a:rPr sz="1600" b="1" spc="-5" dirty="0">
                <a:solidFill>
                  <a:srgbClr val="CE2700"/>
                </a:solidFill>
                <a:latin typeface="Arial"/>
                <a:cs typeface="Arial"/>
              </a:rPr>
              <a:t>rmance-  control  reports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776971" y="5308091"/>
            <a:ext cx="1758950" cy="6617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06680" rIns="0" bIns="0" rtlCol="0">
            <a:spAutoFit/>
          </a:bodyPr>
          <a:lstStyle/>
          <a:p>
            <a:pPr marL="340995">
              <a:spcBef>
                <a:spcPts val="840"/>
              </a:spcBef>
            </a:pPr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Inventory</a:t>
            </a:r>
            <a:endParaRPr>
              <a:latin typeface="Arial"/>
              <a:cs typeface="Arial"/>
            </a:endParaRPr>
          </a:p>
          <a:p>
            <a:pPr marL="340995"/>
            <a:r>
              <a:rPr b="1" spc="-5" dirty="0">
                <a:solidFill>
                  <a:srgbClr val="CE2700"/>
                </a:solidFill>
                <a:latin typeface="Arial"/>
                <a:cs typeface="Arial"/>
              </a:rPr>
              <a:t>transaction</a:t>
            </a:r>
            <a:endParaRPr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3800855" y="2880360"/>
            <a:ext cx="3985260" cy="3031490"/>
            <a:chOff x="2276855" y="2880360"/>
            <a:chExt cx="3985260" cy="3031490"/>
          </a:xfrm>
        </p:grpSpPr>
        <p:sp>
          <p:nvSpPr>
            <p:cNvPr id="48" name="object 48"/>
            <p:cNvSpPr/>
            <p:nvPr/>
          </p:nvSpPr>
          <p:spPr>
            <a:xfrm>
              <a:off x="2276855" y="5835395"/>
              <a:ext cx="3985260" cy="76200"/>
            </a:xfrm>
            <a:custGeom>
              <a:avLst/>
              <a:gdLst/>
              <a:ahLst/>
              <a:cxnLst/>
              <a:rect l="l" t="t" r="r" b="b"/>
              <a:pathLst>
                <a:path w="3985260" h="76200">
                  <a:moveTo>
                    <a:pt x="76200" y="0"/>
                  </a:moveTo>
                  <a:lnTo>
                    <a:pt x="0" y="38099"/>
                  </a:lnTo>
                  <a:lnTo>
                    <a:pt x="76200" y="76199"/>
                  </a:lnTo>
                  <a:lnTo>
                    <a:pt x="76200" y="44449"/>
                  </a:lnTo>
                  <a:lnTo>
                    <a:pt x="63500" y="44449"/>
                  </a:lnTo>
                  <a:lnTo>
                    <a:pt x="63500" y="31749"/>
                  </a:lnTo>
                  <a:lnTo>
                    <a:pt x="76200" y="31749"/>
                  </a:lnTo>
                  <a:lnTo>
                    <a:pt x="76200" y="0"/>
                  </a:lnTo>
                  <a:close/>
                </a:path>
                <a:path w="3985260" h="76200">
                  <a:moveTo>
                    <a:pt x="76200" y="31749"/>
                  </a:moveTo>
                  <a:lnTo>
                    <a:pt x="63500" y="31749"/>
                  </a:lnTo>
                  <a:lnTo>
                    <a:pt x="63500" y="44449"/>
                  </a:lnTo>
                  <a:lnTo>
                    <a:pt x="76200" y="44449"/>
                  </a:lnTo>
                  <a:lnTo>
                    <a:pt x="76200" y="31749"/>
                  </a:lnTo>
                  <a:close/>
                </a:path>
                <a:path w="3985260" h="76200">
                  <a:moveTo>
                    <a:pt x="3985259" y="31749"/>
                  </a:moveTo>
                  <a:lnTo>
                    <a:pt x="76200" y="31749"/>
                  </a:lnTo>
                  <a:lnTo>
                    <a:pt x="76200" y="44449"/>
                  </a:lnTo>
                  <a:lnTo>
                    <a:pt x="3985259" y="44449"/>
                  </a:lnTo>
                  <a:lnTo>
                    <a:pt x="3985259" y="3174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674107" y="2880360"/>
              <a:ext cx="1031875" cy="637540"/>
            </a:xfrm>
            <a:custGeom>
              <a:avLst/>
              <a:gdLst/>
              <a:ahLst/>
              <a:cxnLst/>
              <a:rect l="l" t="t" r="r" b="b"/>
              <a:pathLst>
                <a:path w="1031875" h="637539">
                  <a:moveTo>
                    <a:pt x="1031748" y="0"/>
                  </a:moveTo>
                  <a:lnTo>
                    <a:pt x="0" y="0"/>
                  </a:lnTo>
                  <a:lnTo>
                    <a:pt x="0" y="637032"/>
                  </a:lnTo>
                  <a:lnTo>
                    <a:pt x="1031748" y="637032"/>
                  </a:lnTo>
                  <a:lnTo>
                    <a:pt x="10317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6276213" y="2906014"/>
            <a:ext cx="8750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Pri</a:t>
            </a:r>
            <a:r>
              <a:rPr b="1" spc="-15" dirty="0">
                <a:solidFill>
                  <a:srgbClr val="3A435B"/>
                </a:solidFill>
                <a:latin typeface="Arial"/>
                <a:cs typeface="Arial"/>
              </a:rPr>
              <a:t>m</a:t>
            </a: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a</a:t>
            </a:r>
            <a:r>
              <a:rPr b="1" spc="-15" dirty="0">
                <a:solidFill>
                  <a:srgbClr val="3A435B"/>
                </a:solidFill>
                <a:latin typeface="Arial"/>
                <a:cs typeface="Arial"/>
              </a:rPr>
              <a:t>r</a:t>
            </a: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y  reports</a:t>
            </a:r>
            <a:endParaRPr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673597" y="3870959"/>
            <a:ext cx="1350645" cy="637540"/>
          </a:xfrm>
          <a:custGeom>
            <a:avLst/>
            <a:gdLst/>
            <a:ahLst/>
            <a:cxnLst/>
            <a:rect l="l" t="t" r="r" b="b"/>
            <a:pathLst>
              <a:path w="1350645" h="637539">
                <a:moveTo>
                  <a:pt x="1350264" y="0"/>
                </a:moveTo>
                <a:lnTo>
                  <a:pt x="0" y="0"/>
                </a:lnTo>
                <a:lnTo>
                  <a:pt x="0" y="637032"/>
                </a:lnTo>
                <a:lnTo>
                  <a:pt x="1350264" y="637032"/>
                </a:lnTo>
                <a:lnTo>
                  <a:pt x="13502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752591" y="3896995"/>
            <a:ext cx="1193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S</a:t>
            </a:r>
            <a:r>
              <a:rPr b="1" spc="-15" dirty="0">
                <a:solidFill>
                  <a:srgbClr val="3A435B"/>
                </a:solidFill>
                <a:latin typeface="Arial"/>
                <a:cs typeface="Arial"/>
              </a:rPr>
              <a:t>e</a:t>
            </a: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con</a:t>
            </a:r>
            <a:r>
              <a:rPr b="1" dirty="0">
                <a:solidFill>
                  <a:srgbClr val="3A435B"/>
                </a:solidFill>
                <a:latin typeface="Arial"/>
                <a:cs typeface="Arial"/>
              </a:rPr>
              <a:t>d</a:t>
            </a: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a</a:t>
            </a:r>
            <a:r>
              <a:rPr b="1" spc="-15" dirty="0">
                <a:solidFill>
                  <a:srgbClr val="3A435B"/>
                </a:solidFill>
                <a:latin typeface="Arial"/>
                <a:cs typeface="Arial"/>
              </a:rPr>
              <a:t>r</a:t>
            </a:r>
            <a:r>
              <a:rPr b="1" spc="-5" dirty="0">
                <a:solidFill>
                  <a:srgbClr val="3A435B"/>
                </a:solidFill>
                <a:latin typeface="Arial"/>
                <a:cs typeface="Arial"/>
              </a:rPr>
              <a:t>y  reports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862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1" y="0"/>
            <a:ext cx="443865" cy="6858000"/>
          </a:xfrm>
          <a:custGeom>
            <a:avLst/>
            <a:gdLst/>
            <a:ahLst/>
            <a:cxnLst/>
            <a:rect l="l" t="t" r="r" b="b"/>
            <a:pathLst>
              <a:path w="443865" h="6858000">
                <a:moveTo>
                  <a:pt x="0" y="6858000"/>
                </a:moveTo>
                <a:lnTo>
                  <a:pt x="443484" y="6858000"/>
                </a:lnTo>
                <a:lnTo>
                  <a:pt x="44348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06397" y="0"/>
            <a:ext cx="3175" cy="6858000"/>
          </a:xfrm>
          <a:custGeom>
            <a:avLst/>
            <a:gdLst/>
            <a:ahLst/>
            <a:cxnLst/>
            <a:rect l="l" t="t" r="r" b="b"/>
            <a:pathLst>
              <a:path w="3175" h="6858000">
                <a:moveTo>
                  <a:pt x="0" y="6858000"/>
                </a:moveTo>
                <a:lnTo>
                  <a:pt x="3047" y="6858000"/>
                </a:lnTo>
                <a:lnTo>
                  <a:pt x="3047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67356" y="0"/>
            <a:ext cx="47625" cy="6858000"/>
          </a:xfrm>
          <a:custGeom>
            <a:avLst/>
            <a:gdLst/>
            <a:ahLst/>
            <a:cxnLst/>
            <a:rect l="l" t="t" r="r" b="b"/>
            <a:pathLst>
              <a:path w="47625" h="6858000">
                <a:moveTo>
                  <a:pt x="0" y="6858000"/>
                </a:moveTo>
                <a:lnTo>
                  <a:pt x="47243" y="6858000"/>
                </a:lnTo>
                <a:lnTo>
                  <a:pt x="4724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99843" y="0"/>
            <a:ext cx="105410" cy="6858000"/>
          </a:xfrm>
          <a:custGeom>
            <a:avLst/>
            <a:gdLst/>
            <a:ahLst/>
            <a:cxnLst/>
            <a:rect l="l" t="t" r="r" b="b"/>
            <a:pathLst>
              <a:path w="105410" h="6858000">
                <a:moveTo>
                  <a:pt x="105156" y="0"/>
                </a:moveTo>
                <a:lnTo>
                  <a:pt x="0" y="0"/>
                </a:lnTo>
                <a:lnTo>
                  <a:pt x="0" y="6858000"/>
                </a:lnTo>
                <a:lnTo>
                  <a:pt x="105156" y="6858000"/>
                </a:lnTo>
                <a:lnTo>
                  <a:pt x="105156" y="0"/>
                </a:lnTo>
                <a:close/>
              </a:path>
            </a:pathLst>
          </a:custGeom>
          <a:solidFill>
            <a:srgbClr val="FFD9C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14600" y="0"/>
            <a:ext cx="151130" cy="6858000"/>
          </a:xfrm>
          <a:custGeom>
            <a:avLst/>
            <a:gdLst/>
            <a:ahLst/>
            <a:cxnLst/>
            <a:rect l="l" t="t" r="r" b="b"/>
            <a:pathLst>
              <a:path w="151130" h="6858000">
                <a:moveTo>
                  <a:pt x="0" y="6858000"/>
                </a:moveTo>
                <a:lnTo>
                  <a:pt x="150875" y="6858000"/>
                </a:lnTo>
                <a:lnTo>
                  <a:pt x="15087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D9C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5476" y="0"/>
            <a:ext cx="78105" cy="6858000"/>
          </a:xfrm>
          <a:custGeom>
            <a:avLst/>
            <a:gdLst/>
            <a:ahLst/>
            <a:cxnLst/>
            <a:rect l="l" t="t" r="r" b="b"/>
            <a:pathLst>
              <a:path w="78105" h="6858000">
                <a:moveTo>
                  <a:pt x="0" y="6858000"/>
                </a:moveTo>
                <a:lnTo>
                  <a:pt x="77724" y="6858000"/>
                </a:lnTo>
                <a:lnTo>
                  <a:pt x="7772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ECE8">
              <a:alpha val="7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194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0" y="6858000"/>
                </a:moveTo>
                <a:lnTo>
                  <a:pt x="76200" y="6858000"/>
                </a:lnTo>
                <a:lnTo>
                  <a:pt x="76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ECE8">
              <a:alpha val="7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30679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1" y="6857999"/>
                </a:lnTo>
              </a:path>
            </a:pathLst>
          </a:custGeom>
          <a:ln w="57912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09445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19" h="6858000">
                <a:moveTo>
                  <a:pt x="0" y="6857999"/>
                </a:moveTo>
                <a:lnTo>
                  <a:pt x="57912" y="6857999"/>
                </a:lnTo>
                <a:lnTo>
                  <a:pt x="57912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FEC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48484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19" h="6858000">
                <a:moveTo>
                  <a:pt x="0" y="6857999"/>
                </a:moveTo>
                <a:lnTo>
                  <a:pt x="57912" y="6857999"/>
                </a:lnTo>
                <a:lnTo>
                  <a:pt x="57912" y="0"/>
                </a:lnTo>
                <a:lnTo>
                  <a:pt x="0" y="0"/>
                </a:lnTo>
                <a:lnTo>
                  <a:pt x="0" y="6857999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251454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28956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90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608565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20" h="6858000">
                <a:moveTo>
                  <a:pt x="11557" y="0"/>
                </a:moveTo>
                <a:lnTo>
                  <a:pt x="0" y="0"/>
                </a:lnTo>
                <a:lnTo>
                  <a:pt x="0" y="6858000"/>
                </a:lnTo>
                <a:lnTo>
                  <a:pt x="11557" y="6858000"/>
                </a:lnTo>
                <a:lnTo>
                  <a:pt x="11557" y="0"/>
                </a:lnTo>
                <a:close/>
              </a:path>
              <a:path w="58420" h="6858000">
                <a:moveTo>
                  <a:pt x="57912" y="0"/>
                </a:moveTo>
                <a:lnTo>
                  <a:pt x="23114" y="0"/>
                </a:lnTo>
                <a:lnTo>
                  <a:pt x="23114" y="6858000"/>
                </a:lnTo>
                <a:lnTo>
                  <a:pt x="57912" y="6858000"/>
                </a:lnTo>
                <a:lnTo>
                  <a:pt x="5791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2133600" y="0"/>
            <a:ext cx="1661160" cy="6858000"/>
            <a:chOff x="609600" y="0"/>
            <a:chExt cx="1661160" cy="6858000"/>
          </a:xfrm>
        </p:grpSpPr>
        <p:sp>
          <p:nvSpPr>
            <p:cNvPr id="16" name="object 16"/>
            <p:cNvSpPr/>
            <p:nvPr/>
          </p:nvSpPr>
          <p:spPr>
            <a:xfrm>
              <a:off x="1219200" y="0"/>
              <a:ext cx="76200" cy="6858000"/>
            </a:xfrm>
            <a:custGeom>
              <a:avLst/>
              <a:gdLst/>
              <a:ahLst/>
              <a:cxnLst/>
              <a:rect l="l" t="t" r="r" b="b"/>
              <a:pathLst>
                <a:path w="76200" h="6858000">
                  <a:moveTo>
                    <a:pt x="762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76200" y="68580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DC3AD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9600" y="3429000"/>
              <a:ext cx="1341120" cy="2080260"/>
            </a:xfrm>
            <a:custGeom>
              <a:avLst/>
              <a:gdLst/>
              <a:ahLst/>
              <a:cxnLst/>
              <a:rect l="l" t="t" r="r" b="b"/>
              <a:pathLst>
                <a:path w="1341120" h="2080260">
                  <a:moveTo>
                    <a:pt x="1295400" y="647700"/>
                  </a:moveTo>
                  <a:lnTo>
                    <a:pt x="1293622" y="599363"/>
                  </a:lnTo>
                  <a:lnTo>
                    <a:pt x="1288376" y="551980"/>
                  </a:lnTo>
                  <a:lnTo>
                    <a:pt x="1279779" y="505701"/>
                  </a:lnTo>
                  <a:lnTo>
                    <a:pt x="1267968" y="460629"/>
                  </a:lnTo>
                  <a:lnTo>
                    <a:pt x="1253070" y="416890"/>
                  </a:lnTo>
                  <a:lnTo>
                    <a:pt x="1235202" y="374637"/>
                  </a:lnTo>
                  <a:lnTo>
                    <a:pt x="1214488" y="333959"/>
                  </a:lnTo>
                  <a:lnTo>
                    <a:pt x="1191056" y="295008"/>
                  </a:lnTo>
                  <a:lnTo>
                    <a:pt x="1165034" y="257898"/>
                  </a:lnTo>
                  <a:lnTo>
                    <a:pt x="1136535" y="222745"/>
                  </a:lnTo>
                  <a:lnTo>
                    <a:pt x="1105700" y="189699"/>
                  </a:lnTo>
                  <a:lnTo>
                    <a:pt x="1072654" y="158864"/>
                  </a:lnTo>
                  <a:lnTo>
                    <a:pt x="1037501" y="130365"/>
                  </a:lnTo>
                  <a:lnTo>
                    <a:pt x="1000391" y="104343"/>
                  </a:lnTo>
                  <a:lnTo>
                    <a:pt x="961440" y="80911"/>
                  </a:lnTo>
                  <a:lnTo>
                    <a:pt x="920762" y="60198"/>
                  </a:lnTo>
                  <a:lnTo>
                    <a:pt x="878509" y="42329"/>
                  </a:lnTo>
                  <a:lnTo>
                    <a:pt x="834771" y="27432"/>
                  </a:lnTo>
                  <a:lnTo>
                    <a:pt x="789698" y="15621"/>
                  </a:lnTo>
                  <a:lnTo>
                    <a:pt x="743419" y="7023"/>
                  </a:lnTo>
                  <a:lnTo>
                    <a:pt x="696036" y="1778"/>
                  </a:lnTo>
                  <a:lnTo>
                    <a:pt x="647700" y="0"/>
                  </a:lnTo>
                  <a:lnTo>
                    <a:pt x="599351" y="1778"/>
                  </a:lnTo>
                  <a:lnTo>
                    <a:pt x="551980" y="7023"/>
                  </a:lnTo>
                  <a:lnTo>
                    <a:pt x="505701" y="15621"/>
                  </a:lnTo>
                  <a:lnTo>
                    <a:pt x="460629" y="27432"/>
                  </a:lnTo>
                  <a:lnTo>
                    <a:pt x="416902" y="42329"/>
                  </a:lnTo>
                  <a:lnTo>
                    <a:pt x="374637" y="60198"/>
                  </a:lnTo>
                  <a:lnTo>
                    <a:pt x="333971" y="80911"/>
                  </a:lnTo>
                  <a:lnTo>
                    <a:pt x="295008" y="104343"/>
                  </a:lnTo>
                  <a:lnTo>
                    <a:pt x="257898" y="130365"/>
                  </a:lnTo>
                  <a:lnTo>
                    <a:pt x="222758" y="158864"/>
                  </a:lnTo>
                  <a:lnTo>
                    <a:pt x="189699" y="189699"/>
                  </a:lnTo>
                  <a:lnTo>
                    <a:pt x="158864" y="222745"/>
                  </a:lnTo>
                  <a:lnTo>
                    <a:pt x="130365" y="257898"/>
                  </a:lnTo>
                  <a:lnTo>
                    <a:pt x="104343" y="295008"/>
                  </a:lnTo>
                  <a:lnTo>
                    <a:pt x="80911" y="333959"/>
                  </a:lnTo>
                  <a:lnTo>
                    <a:pt x="60185" y="374637"/>
                  </a:lnTo>
                  <a:lnTo>
                    <a:pt x="42316" y="416890"/>
                  </a:lnTo>
                  <a:lnTo>
                    <a:pt x="27419" y="460629"/>
                  </a:lnTo>
                  <a:lnTo>
                    <a:pt x="15608" y="505701"/>
                  </a:lnTo>
                  <a:lnTo>
                    <a:pt x="7010" y="551980"/>
                  </a:lnTo>
                  <a:lnTo>
                    <a:pt x="1765" y="599363"/>
                  </a:lnTo>
                  <a:lnTo>
                    <a:pt x="0" y="647700"/>
                  </a:lnTo>
                  <a:lnTo>
                    <a:pt x="1765" y="696048"/>
                  </a:lnTo>
                  <a:lnTo>
                    <a:pt x="7010" y="743432"/>
                  </a:lnTo>
                  <a:lnTo>
                    <a:pt x="15608" y="789711"/>
                  </a:lnTo>
                  <a:lnTo>
                    <a:pt x="27419" y="834783"/>
                  </a:lnTo>
                  <a:lnTo>
                    <a:pt x="42316" y="878522"/>
                  </a:lnTo>
                  <a:lnTo>
                    <a:pt x="60185" y="920775"/>
                  </a:lnTo>
                  <a:lnTo>
                    <a:pt x="80911" y="961453"/>
                  </a:lnTo>
                  <a:lnTo>
                    <a:pt x="104343" y="1000404"/>
                  </a:lnTo>
                  <a:lnTo>
                    <a:pt x="130365" y="1037513"/>
                  </a:lnTo>
                  <a:lnTo>
                    <a:pt x="158864" y="1072667"/>
                  </a:lnTo>
                  <a:lnTo>
                    <a:pt x="189699" y="1105712"/>
                  </a:lnTo>
                  <a:lnTo>
                    <a:pt x="222758" y="1136548"/>
                  </a:lnTo>
                  <a:lnTo>
                    <a:pt x="257898" y="1165047"/>
                  </a:lnTo>
                  <a:lnTo>
                    <a:pt x="295008" y="1191069"/>
                  </a:lnTo>
                  <a:lnTo>
                    <a:pt x="333971" y="1214501"/>
                  </a:lnTo>
                  <a:lnTo>
                    <a:pt x="374637" y="1235214"/>
                  </a:lnTo>
                  <a:lnTo>
                    <a:pt x="416902" y="1253083"/>
                  </a:lnTo>
                  <a:lnTo>
                    <a:pt x="460629" y="1267980"/>
                  </a:lnTo>
                  <a:lnTo>
                    <a:pt x="505701" y="1279791"/>
                  </a:lnTo>
                  <a:lnTo>
                    <a:pt x="551980" y="1288389"/>
                  </a:lnTo>
                  <a:lnTo>
                    <a:pt x="599351" y="1293634"/>
                  </a:lnTo>
                  <a:lnTo>
                    <a:pt x="647700" y="1295400"/>
                  </a:lnTo>
                  <a:lnTo>
                    <a:pt x="696036" y="1293634"/>
                  </a:lnTo>
                  <a:lnTo>
                    <a:pt x="743419" y="1288389"/>
                  </a:lnTo>
                  <a:lnTo>
                    <a:pt x="789698" y="1279791"/>
                  </a:lnTo>
                  <a:lnTo>
                    <a:pt x="834771" y="1267980"/>
                  </a:lnTo>
                  <a:lnTo>
                    <a:pt x="878509" y="1253083"/>
                  </a:lnTo>
                  <a:lnTo>
                    <a:pt x="920762" y="1235214"/>
                  </a:lnTo>
                  <a:lnTo>
                    <a:pt x="961440" y="1214501"/>
                  </a:lnTo>
                  <a:lnTo>
                    <a:pt x="1000391" y="1191069"/>
                  </a:lnTo>
                  <a:lnTo>
                    <a:pt x="1037501" y="1165047"/>
                  </a:lnTo>
                  <a:lnTo>
                    <a:pt x="1072654" y="1136548"/>
                  </a:lnTo>
                  <a:lnTo>
                    <a:pt x="1105700" y="1105712"/>
                  </a:lnTo>
                  <a:lnTo>
                    <a:pt x="1136535" y="1072667"/>
                  </a:lnTo>
                  <a:lnTo>
                    <a:pt x="1165034" y="1037513"/>
                  </a:lnTo>
                  <a:lnTo>
                    <a:pt x="1191056" y="1000404"/>
                  </a:lnTo>
                  <a:lnTo>
                    <a:pt x="1214488" y="961453"/>
                  </a:lnTo>
                  <a:lnTo>
                    <a:pt x="1235202" y="920775"/>
                  </a:lnTo>
                  <a:lnTo>
                    <a:pt x="1253070" y="878522"/>
                  </a:lnTo>
                  <a:lnTo>
                    <a:pt x="1267968" y="834783"/>
                  </a:lnTo>
                  <a:lnTo>
                    <a:pt x="1279779" y="789711"/>
                  </a:lnTo>
                  <a:lnTo>
                    <a:pt x="1288376" y="743432"/>
                  </a:lnTo>
                  <a:lnTo>
                    <a:pt x="1293622" y="696048"/>
                  </a:lnTo>
                  <a:lnTo>
                    <a:pt x="1295400" y="647700"/>
                  </a:lnTo>
                  <a:close/>
                </a:path>
                <a:path w="1341120" h="2080260">
                  <a:moveTo>
                    <a:pt x="1341120" y="1759458"/>
                  </a:moveTo>
                  <a:lnTo>
                    <a:pt x="1337640" y="1712061"/>
                  </a:lnTo>
                  <a:lnTo>
                    <a:pt x="1327531" y="1666811"/>
                  </a:lnTo>
                  <a:lnTo>
                    <a:pt x="1311300" y="1624228"/>
                  </a:lnTo>
                  <a:lnTo>
                    <a:pt x="1289431" y="1584782"/>
                  </a:lnTo>
                  <a:lnTo>
                    <a:pt x="1262418" y="1548993"/>
                  </a:lnTo>
                  <a:lnTo>
                    <a:pt x="1230782" y="1517357"/>
                  </a:lnTo>
                  <a:lnTo>
                    <a:pt x="1194993" y="1490345"/>
                  </a:lnTo>
                  <a:lnTo>
                    <a:pt x="1155547" y="1468475"/>
                  </a:lnTo>
                  <a:lnTo>
                    <a:pt x="1112964" y="1452245"/>
                  </a:lnTo>
                  <a:lnTo>
                    <a:pt x="1067714" y="1442135"/>
                  </a:lnTo>
                  <a:lnTo>
                    <a:pt x="1020318" y="1438656"/>
                  </a:lnTo>
                  <a:lnTo>
                    <a:pt x="972908" y="1442135"/>
                  </a:lnTo>
                  <a:lnTo>
                    <a:pt x="927658" y="1452245"/>
                  </a:lnTo>
                  <a:lnTo>
                    <a:pt x="885075" y="1468475"/>
                  </a:lnTo>
                  <a:lnTo>
                    <a:pt x="845629" y="1490345"/>
                  </a:lnTo>
                  <a:lnTo>
                    <a:pt x="809840" y="1517357"/>
                  </a:lnTo>
                  <a:lnTo>
                    <a:pt x="778205" y="1548993"/>
                  </a:lnTo>
                  <a:lnTo>
                    <a:pt x="751192" y="1584782"/>
                  </a:lnTo>
                  <a:lnTo>
                    <a:pt x="729322" y="1624228"/>
                  </a:lnTo>
                  <a:lnTo>
                    <a:pt x="713092" y="1666811"/>
                  </a:lnTo>
                  <a:lnTo>
                    <a:pt x="702983" y="1712061"/>
                  </a:lnTo>
                  <a:lnTo>
                    <a:pt x="699516" y="1759458"/>
                  </a:lnTo>
                  <a:lnTo>
                    <a:pt x="702983" y="1806867"/>
                  </a:lnTo>
                  <a:lnTo>
                    <a:pt x="713092" y="1852117"/>
                  </a:lnTo>
                  <a:lnTo>
                    <a:pt x="729322" y="1894700"/>
                  </a:lnTo>
                  <a:lnTo>
                    <a:pt x="751192" y="1934146"/>
                  </a:lnTo>
                  <a:lnTo>
                    <a:pt x="778205" y="1969935"/>
                  </a:lnTo>
                  <a:lnTo>
                    <a:pt x="809840" y="2001570"/>
                  </a:lnTo>
                  <a:lnTo>
                    <a:pt x="845629" y="2028583"/>
                  </a:lnTo>
                  <a:lnTo>
                    <a:pt x="885075" y="2050453"/>
                  </a:lnTo>
                  <a:lnTo>
                    <a:pt x="927658" y="2066683"/>
                  </a:lnTo>
                  <a:lnTo>
                    <a:pt x="972908" y="2076792"/>
                  </a:lnTo>
                  <a:lnTo>
                    <a:pt x="1020318" y="2080260"/>
                  </a:lnTo>
                  <a:lnTo>
                    <a:pt x="1067714" y="2076792"/>
                  </a:lnTo>
                  <a:lnTo>
                    <a:pt x="1112964" y="2066683"/>
                  </a:lnTo>
                  <a:lnTo>
                    <a:pt x="1155547" y="2050453"/>
                  </a:lnTo>
                  <a:lnTo>
                    <a:pt x="1194993" y="2028583"/>
                  </a:lnTo>
                  <a:lnTo>
                    <a:pt x="1230782" y="2001570"/>
                  </a:lnTo>
                  <a:lnTo>
                    <a:pt x="1262418" y="1969935"/>
                  </a:lnTo>
                  <a:lnTo>
                    <a:pt x="1289431" y="1934146"/>
                  </a:lnTo>
                  <a:lnTo>
                    <a:pt x="1311300" y="1894700"/>
                  </a:lnTo>
                  <a:lnTo>
                    <a:pt x="1327531" y="1852117"/>
                  </a:lnTo>
                  <a:lnTo>
                    <a:pt x="1337640" y="1806867"/>
                  </a:lnTo>
                  <a:lnTo>
                    <a:pt x="1341120" y="1759458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91183" y="5500115"/>
              <a:ext cx="137159" cy="1371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64195" y="4495800"/>
              <a:ext cx="607060" cy="1567180"/>
            </a:xfrm>
            <a:custGeom>
              <a:avLst/>
              <a:gdLst/>
              <a:ahLst/>
              <a:cxnLst/>
              <a:rect l="l" t="t" r="r" b="b"/>
              <a:pathLst>
                <a:path w="607060" h="1567179">
                  <a:moveTo>
                    <a:pt x="274332" y="1429512"/>
                  </a:moveTo>
                  <a:lnTo>
                    <a:pt x="267322" y="1386166"/>
                  </a:lnTo>
                  <a:lnTo>
                    <a:pt x="247840" y="1348511"/>
                  </a:lnTo>
                  <a:lnTo>
                    <a:pt x="218147" y="1318818"/>
                  </a:lnTo>
                  <a:lnTo>
                    <a:pt x="180492" y="1299349"/>
                  </a:lnTo>
                  <a:lnTo>
                    <a:pt x="137172" y="1292352"/>
                  </a:lnTo>
                  <a:lnTo>
                    <a:pt x="93840" y="1299349"/>
                  </a:lnTo>
                  <a:lnTo>
                    <a:pt x="56184" y="1318818"/>
                  </a:lnTo>
                  <a:lnTo>
                    <a:pt x="26492" y="1348511"/>
                  </a:lnTo>
                  <a:lnTo>
                    <a:pt x="7010" y="1386166"/>
                  </a:lnTo>
                  <a:lnTo>
                    <a:pt x="0" y="1429512"/>
                  </a:lnTo>
                  <a:lnTo>
                    <a:pt x="7010" y="1472869"/>
                  </a:lnTo>
                  <a:lnTo>
                    <a:pt x="26492" y="1510525"/>
                  </a:lnTo>
                  <a:lnTo>
                    <a:pt x="56184" y="1540217"/>
                  </a:lnTo>
                  <a:lnTo>
                    <a:pt x="93840" y="1559687"/>
                  </a:lnTo>
                  <a:lnTo>
                    <a:pt x="137172" y="1566672"/>
                  </a:lnTo>
                  <a:lnTo>
                    <a:pt x="180492" y="1559687"/>
                  </a:lnTo>
                  <a:lnTo>
                    <a:pt x="218147" y="1540217"/>
                  </a:lnTo>
                  <a:lnTo>
                    <a:pt x="247840" y="1510525"/>
                  </a:lnTo>
                  <a:lnTo>
                    <a:pt x="267322" y="1472869"/>
                  </a:lnTo>
                  <a:lnTo>
                    <a:pt x="274332" y="1429512"/>
                  </a:lnTo>
                  <a:close/>
                </a:path>
                <a:path w="607060" h="1567179">
                  <a:moveTo>
                    <a:pt x="606564" y="182880"/>
                  </a:moveTo>
                  <a:lnTo>
                    <a:pt x="600024" y="134277"/>
                  </a:lnTo>
                  <a:lnTo>
                    <a:pt x="581583" y="90601"/>
                  </a:lnTo>
                  <a:lnTo>
                    <a:pt x="552983" y="53581"/>
                  </a:lnTo>
                  <a:lnTo>
                    <a:pt x="515962" y="24980"/>
                  </a:lnTo>
                  <a:lnTo>
                    <a:pt x="472287" y="6540"/>
                  </a:lnTo>
                  <a:lnTo>
                    <a:pt x="423684" y="0"/>
                  </a:lnTo>
                  <a:lnTo>
                    <a:pt x="375069" y="6540"/>
                  </a:lnTo>
                  <a:lnTo>
                    <a:pt x="331393" y="24980"/>
                  </a:lnTo>
                  <a:lnTo>
                    <a:pt x="294373" y="53581"/>
                  </a:lnTo>
                  <a:lnTo>
                    <a:pt x="265772" y="90601"/>
                  </a:lnTo>
                  <a:lnTo>
                    <a:pt x="247332" y="134277"/>
                  </a:lnTo>
                  <a:lnTo>
                    <a:pt x="240804" y="182880"/>
                  </a:lnTo>
                  <a:lnTo>
                    <a:pt x="247332" y="231495"/>
                  </a:lnTo>
                  <a:lnTo>
                    <a:pt x="265772" y="275170"/>
                  </a:lnTo>
                  <a:lnTo>
                    <a:pt x="294373" y="312191"/>
                  </a:lnTo>
                  <a:lnTo>
                    <a:pt x="331393" y="340791"/>
                  </a:lnTo>
                  <a:lnTo>
                    <a:pt x="375069" y="359232"/>
                  </a:lnTo>
                  <a:lnTo>
                    <a:pt x="423684" y="365760"/>
                  </a:lnTo>
                  <a:lnTo>
                    <a:pt x="472287" y="359232"/>
                  </a:lnTo>
                  <a:lnTo>
                    <a:pt x="515962" y="340791"/>
                  </a:lnTo>
                  <a:lnTo>
                    <a:pt x="552983" y="312191"/>
                  </a:lnTo>
                  <a:lnTo>
                    <a:pt x="581583" y="275170"/>
                  </a:lnTo>
                  <a:lnTo>
                    <a:pt x="600024" y="231495"/>
                  </a:lnTo>
                  <a:lnTo>
                    <a:pt x="606564" y="18288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3531871" y="498474"/>
            <a:ext cx="288734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0" dirty="0"/>
              <a:t>A</a:t>
            </a:r>
            <a:r>
              <a:rPr sz="3200" spc="-50" dirty="0"/>
              <a:t>DVANTAGES</a:t>
            </a:r>
            <a:endParaRPr sz="3200"/>
          </a:p>
        </p:txBody>
      </p:sp>
      <p:sp>
        <p:nvSpPr>
          <p:cNvPr id="21" name="object 21"/>
          <p:cNvSpPr txBox="1"/>
          <p:nvPr/>
        </p:nvSpPr>
        <p:spPr>
          <a:xfrm>
            <a:off x="3460495" y="1456182"/>
            <a:ext cx="1752600" cy="39061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 indent="-128270">
              <a:spcBef>
                <a:spcPts val="100"/>
              </a:spcBef>
              <a:buClr>
                <a:srgbClr val="FD8537"/>
              </a:buClr>
              <a:buSzPct val="63888"/>
              <a:buFont typeface="Wingdings"/>
              <a:buChar char=""/>
              <a:tabLst>
                <a:tab pos="140970" algn="l"/>
              </a:tabLst>
            </a:pPr>
            <a:r>
              <a:rPr b="1" spc="-15" dirty="0">
                <a:solidFill>
                  <a:srgbClr val="565F6C"/>
                </a:solidFill>
                <a:latin typeface="Arial"/>
                <a:cs typeface="Arial"/>
              </a:rPr>
              <a:t>INVENTORY</a:t>
            </a:r>
            <a:endParaRPr>
              <a:latin typeface="Arial"/>
              <a:cs typeface="Arial"/>
            </a:endParaRPr>
          </a:p>
          <a:p>
            <a:pPr>
              <a:spcBef>
                <a:spcPts val="25"/>
              </a:spcBef>
              <a:buClr>
                <a:srgbClr val="FD8537"/>
              </a:buClr>
              <a:buFont typeface="Wingdings"/>
              <a:buChar char=""/>
            </a:pPr>
            <a:endParaRPr sz="2900">
              <a:latin typeface="Arial"/>
              <a:cs typeface="Arial"/>
            </a:endParaRPr>
          </a:p>
          <a:p>
            <a:pPr marL="140335" indent="-128270">
              <a:buClr>
                <a:srgbClr val="FD8537"/>
              </a:buClr>
              <a:buSzPct val="63888"/>
              <a:buFont typeface="Wingdings"/>
              <a:buChar char=""/>
              <a:tabLst>
                <a:tab pos="140970" algn="l"/>
              </a:tabLst>
            </a:pPr>
            <a:r>
              <a:rPr b="1" spc="-5" dirty="0">
                <a:solidFill>
                  <a:srgbClr val="565F6C"/>
                </a:solidFill>
                <a:latin typeface="Arial"/>
                <a:cs typeface="Arial"/>
              </a:rPr>
              <a:t>PRODUCTION</a:t>
            </a:r>
            <a:endParaRPr>
              <a:latin typeface="Arial"/>
              <a:cs typeface="Arial"/>
            </a:endParaRPr>
          </a:p>
          <a:p>
            <a:pPr>
              <a:spcBef>
                <a:spcPts val="25"/>
              </a:spcBef>
              <a:buClr>
                <a:srgbClr val="FD8537"/>
              </a:buClr>
              <a:buFont typeface="Wingdings"/>
              <a:buChar char=""/>
            </a:pPr>
            <a:endParaRPr sz="2900">
              <a:latin typeface="Arial"/>
              <a:cs typeface="Arial"/>
            </a:endParaRPr>
          </a:p>
          <a:p>
            <a:pPr marL="140335" indent="-128270">
              <a:buClr>
                <a:srgbClr val="FD8537"/>
              </a:buClr>
              <a:buSzPct val="63888"/>
              <a:buFont typeface="Wingdings"/>
              <a:buChar char=""/>
              <a:tabLst>
                <a:tab pos="140970" algn="l"/>
              </a:tabLst>
            </a:pPr>
            <a:r>
              <a:rPr b="1" spc="-15" dirty="0">
                <a:solidFill>
                  <a:srgbClr val="565F6C"/>
                </a:solidFill>
                <a:latin typeface="Arial"/>
                <a:cs typeface="Arial"/>
              </a:rPr>
              <a:t>SALES</a:t>
            </a:r>
            <a:endParaRPr>
              <a:latin typeface="Arial"/>
              <a:cs typeface="Arial"/>
            </a:endParaRPr>
          </a:p>
          <a:p>
            <a:pPr>
              <a:spcBef>
                <a:spcPts val="25"/>
              </a:spcBef>
              <a:buClr>
                <a:srgbClr val="FD8537"/>
              </a:buClr>
              <a:buFont typeface="Wingdings"/>
              <a:buChar char=""/>
            </a:pPr>
            <a:endParaRPr sz="2900">
              <a:latin typeface="Arial"/>
              <a:cs typeface="Arial"/>
            </a:endParaRPr>
          </a:p>
          <a:p>
            <a:pPr marL="140335" indent="-128270">
              <a:buClr>
                <a:srgbClr val="FD8537"/>
              </a:buClr>
              <a:buSzPct val="63888"/>
              <a:buFont typeface="Wingdings"/>
              <a:buChar char=""/>
              <a:tabLst>
                <a:tab pos="140970" algn="l"/>
              </a:tabLst>
            </a:pPr>
            <a:r>
              <a:rPr b="1" spc="-5" dirty="0">
                <a:solidFill>
                  <a:srgbClr val="565F6C"/>
                </a:solidFill>
                <a:latin typeface="Arial"/>
                <a:cs typeface="Arial"/>
              </a:rPr>
              <a:t>ENGINEERING</a:t>
            </a:r>
            <a:endParaRPr>
              <a:latin typeface="Arial"/>
              <a:cs typeface="Arial"/>
            </a:endParaRPr>
          </a:p>
          <a:p>
            <a:pPr>
              <a:spcBef>
                <a:spcPts val="30"/>
              </a:spcBef>
              <a:buClr>
                <a:srgbClr val="FD8537"/>
              </a:buClr>
              <a:buFont typeface="Wingdings"/>
              <a:buChar char=""/>
            </a:pPr>
            <a:endParaRPr sz="2900">
              <a:latin typeface="Arial"/>
              <a:cs typeface="Arial"/>
            </a:endParaRPr>
          </a:p>
          <a:p>
            <a:pPr marL="203200" indent="-190500">
              <a:buClr>
                <a:srgbClr val="FD8537"/>
              </a:buClr>
              <a:buSzPct val="63888"/>
              <a:buFont typeface="Wingdings"/>
              <a:buChar char=""/>
              <a:tabLst>
                <a:tab pos="203200" algn="l"/>
              </a:tabLst>
            </a:pPr>
            <a:r>
              <a:rPr b="1" spc="-10" dirty="0">
                <a:solidFill>
                  <a:srgbClr val="565F6C"/>
                </a:solidFill>
                <a:latin typeface="Arial"/>
                <a:cs typeface="Arial"/>
              </a:rPr>
              <a:t>FINANCE</a:t>
            </a:r>
            <a:endParaRPr>
              <a:latin typeface="Arial"/>
              <a:cs typeface="Arial"/>
            </a:endParaRPr>
          </a:p>
          <a:p>
            <a:pPr>
              <a:spcBef>
                <a:spcPts val="25"/>
              </a:spcBef>
              <a:buClr>
                <a:srgbClr val="FD8537"/>
              </a:buClr>
              <a:buFont typeface="Wingdings"/>
              <a:buChar char=""/>
            </a:pPr>
            <a:endParaRPr sz="2900">
              <a:latin typeface="Arial"/>
              <a:cs typeface="Arial"/>
            </a:endParaRPr>
          </a:p>
          <a:p>
            <a:pPr marL="140335" indent="-128270">
              <a:buClr>
                <a:srgbClr val="FD8537"/>
              </a:buClr>
              <a:buSzPct val="63888"/>
              <a:buFont typeface="Wingdings"/>
              <a:buChar char=""/>
              <a:tabLst>
                <a:tab pos="140970" algn="l"/>
              </a:tabLst>
            </a:pPr>
            <a:r>
              <a:rPr b="1" spc="-5" dirty="0">
                <a:solidFill>
                  <a:srgbClr val="565F6C"/>
                </a:solidFill>
                <a:latin typeface="Arial"/>
                <a:cs typeface="Arial"/>
              </a:rPr>
              <a:t>SCHEDULING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91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1" y="0"/>
            <a:ext cx="443865" cy="6858000"/>
          </a:xfrm>
          <a:custGeom>
            <a:avLst/>
            <a:gdLst/>
            <a:ahLst/>
            <a:cxnLst/>
            <a:rect l="l" t="t" r="r" b="b"/>
            <a:pathLst>
              <a:path w="443865" h="6858000">
                <a:moveTo>
                  <a:pt x="0" y="6858000"/>
                </a:moveTo>
                <a:lnTo>
                  <a:pt x="443484" y="6858000"/>
                </a:lnTo>
                <a:lnTo>
                  <a:pt x="44348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06397" y="0"/>
            <a:ext cx="3175" cy="6858000"/>
          </a:xfrm>
          <a:custGeom>
            <a:avLst/>
            <a:gdLst/>
            <a:ahLst/>
            <a:cxnLst/>
            <a:rect l="l" t="t" r="r" b="b"/>
            <a:pathLst>
              <a:path w="3175" h="6858000">
                <a:moveTo>
                  <a:pt x="0" y="6858000"/>
                </a:moveTo>
                <a:lnTo>
                  <a:pt x="3047" y="6858000"/>
                </a:lnTo>
                <a:lnTo>
                  <a:pt x="3047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67356" y="0"/>
            <a:ext cx="47625" cy="6858000"/>
          </a:xfrm>
          <a:custGeom>
            <a:avLst/>
            <a:gdLst/>
            <a:ahLst/>
            <a:cxnLst/>
            <a:rect l="l" t="t" r="r" b="b"/>
            <a:pathLst>
              <a:path w="47625" h="6858000">
                <a:moveTo>
                  <a:pt x="0" y="6858000"/>
                </a:moveTo>
                <a:lnTo>
                  <a:pt x="47243" y="6858000"/>
                </a:lnTo>
                <a:lnTo>
                  <a:pt x="4724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799843" y="0"/>
            <a:ext cx="105410" cy="6858000"/>
          </a:xfrm>
          <a:custGeom>
            <a:avLst/>
            <a:gdLst/>
            <a:ahLst/>
            <a:cxnLst/>
            <a:rect l="l" t="t" r="r" b="b"/>
            <a:pathLst>
              <a:path w="105410" h="6858000">
                <a:moveTo>
                  <a:pt x="105156" y="0"/>
                </a:moveTo>
                <a:lnTo>
                  <a:pt x="0" y="0"/>
                </a:lnTo>
                <a:lnTo>
                  <a:pt x="0" y="6858000"/>
                </a:lnTo>
                <a:lnTo>
                  <a:pt x="105156" y="6858000"/>
                </a:lnTo>
                <a:lnTo>
                  <a:pt x="105156" y="0"/>
                </a:lnTo>
                <a:close/>
              </a:path>
            </a:pathLst>
          </a:custGeom>
          <a:solidFill>
            <a:srgbClr val="FFD9C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2514600" y="0"/>
            <a:ext cx="228600" cy="6858000"/>
            <a:chOff x="990600" y="0"/>
            <a:chExt cx="228600" cy="6858000"/>
          </a:xfrm>
        </p:grpSpPr>
        <p:sp>
          <p:nvSpPr>
            <p:cNvPr id="7" name="object 7"/>
            <p:cNvSpPr/>
            <p:nvPr/>
          </p:nvSpPr>
          <p:spPr>
            <a:xfrm>
              <a:off x="990600" y="0"/>
              <a:ext cx="151130" cy="6858000"/>
            </a:xfrm>
            <a:custGeom>
              <a:avLst/>
              <a:gdLst/>
              <a:ahLst/>
              <a:cxnLst/>
              <a:rect l="l" t="t" r="r" b="b"/>
              <a:pathLst>
                <a:path w="151130" h="6858000">
                  <a:moveTo>
                    <a:pt x="0" y="6858000"/>
                  </a:moveTo>
                  <a:lnTo>
                    <a:pt x="150875" y="6858000"/>
                  </a:lnTo>
                  <a:lnTo>
                    <a:pt x="150875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D9CE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41476" y="0"/>
              <a:ext cx="78105" cy="6858000"/>
            </a:xfrm>
            <a:custGeom>
              <a:avLst/>
              <a:gdLst/>
              <a:ahLst/>
              <a:cxnLst/>
              <a:rect l="l" t="t" r="r" b="b"/>
              <a:pathLst>
                <a:path w="78105" h="6858000">
                  <a:moveTo>
                    <a:pt x="0" y="6858000"/>
                  </a:moveTo>
                  <a:lnTo>
                    <a:pt x="77724" y="6858000"/>
                  </a:lnTo>
                  <a:lnTo>
                    <a:pt x="77724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ECE8">
                <a:alpha val="7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2819400" y="0"/>
            <a:ext cx="76200" cy="6858000"/>
          </a:xfrm>
          <a:custGeom>
            <a:avLst/>
            <a:gdLst/>
            <a:ahLst/>
            <a:cxnLst/>
            <a:rect l="l" t="t" r="r" b="b"/>
            <a:pathLst>
              <a:path w="76200" h="6858000">
                <a:moveTo>
                  <a:pt x="0" y="6858000"/>
                </a:moveTo>
                <a:lnTo>
                  <a:pt x="76200" y="6858000"/>
                </a:lnTo>
                <a:lnTo>
                  <a:pt x="762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ECE8">
              <a:alpha val="7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30679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1" y="6857999"/>
                </a:lnTo>
              </a:path>
            </a:pathLst>
          </a:custGeom>
          <a:ln w="57912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2348483" y="0"/>
            <a:ext cx="119380" cy="6858000"/>
            <a:chOff x="824483" y="0"/>
            <a:chExt cx="119380" cy="6858000"/>
          </a:xfrm>
        </p:grpSpPr>
        <p:sp>
          <p:nvSpPr>
            <p:cNvPr id="12" name="object 12"/>
            <p:cNvSpPr/>
            <p:nvPr/>
          </p:nvSpPr>
          <p:spPr>
            <a:xfrm>
              <a:off x="885443" y="0"/>
              <a:ext cx="58419" cy="6858000"/>
            </a:xfrm>
            <a:custGeom>
              <a:avLst/>
              <a:gdLst/>
              <a:ahLst/>
              <a:cxnLst/>
              <a:rect l="l" t="t" r="r" b="b"/>
              <a:pathLst>
                <a:path w="58419" h="6858000">
                  <a:moveTo>
                    <a:pt x="0" y="6857999"/>
                  </a:moveTo>
                  <a:lnTo>
                    <a:pt x="57912" y="6857999"/>
                  </a:lnTo>
                  <a:lnTo>
                    <a:pt x="57912" y="0"/>
                  </a:lnTo>
                  <a:lnTo>
                    <a:pt x="0" y="0"/>
                  </a:lnTo>
                  <a:lnTo>
                    <a:pt x="0" y="6857999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24483" y="0"/>
              <a:ext cx="58419" cy="6858000"/>
            </a:xfrm>
            <a:custGeom>
              <a:avLst/>
              <a:gdLst/>
              <a:ahLst/>
              <a:cxnLst/>
              <a:rect l="l" t="t" r="r" b="b"/>
              <a:pathLst>
                <a:path w="58419" h="6858000">
                  <a:moveTo>
                    <a:pt x="0" y="6857999"/>
                  </a:moveTo>
                  <a:lnTo>
                    <a:pt x="57912" y="6857999"/>
                  </a:lnTo>
                  <a:lnTo>
                    <a:pt x="57912" y="0"/>
                  </a:lnTo>
                  <a:lnTo>
                    <a:pt x="0" y="0"/>
                  </a:lnTo>
                  <a:lnTo>
                    <a:pt x="0" y="6857999"/>
                  </a:lnTo>
                  <a:close/>
                </a:path>
              </a:pathLst>
            </a:custGeom>
            <a:solidFill>
              <a:srgbClr val="FDC3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3251454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28956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90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608565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20" h="6858000">
                <a:moveTo>
                  <a:pt x="11557" y="0"/>
                </a:moveTo>
                <a:lnTo>
                  <a:pt x="0" y="0"/>
                </a:lnTo>
                <a:lnTo>
                  <a:pt x="0" y="6858000"/>
                </a:lnTo>
                <a:lnTo>
                  <a:pt x="11557" y="6858000"/>
                </a:lnTo>
                <a:lnTo>
                  <a:pt x="11557" y="0"/>
                </a:lnTo>
                <a:close/>
              </a:path>
              <a:path w="58420" h="6858000">
                <a:moveTo>
                  <a:pt x="57912" y="0"/>
                </a:moveTo>
                <a:lnTo>
                  <a:pt x="23114" y="0"/>
                </a:lnTo>
                <a:lnTo>
                  <a:pt x="23114" y="6858000"/>
                </a:lnTo>
                <a:lnTo>
                  <a:pt x="57912" y="6858000"/>
                </a:lnTo>
                <a:lnTo>
                  <a:pt x="5791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2133601" y="0"/>
            <a:ext cx="3499485" cy="6858000"/>
            <a:chOff x="609600" y="0"/>
            <a:chExt cx="3499485" cy="6858000"/>
          </a:xfrm>
        </p:grpSpPr>
        <p:sp>
          <p:nvSpPr>
            <p:cNvPr id="18" name="object 18"/>
            <p:cNvSpPr/>
            <p:nvPr/>
          </p:nvSpPr>
          <p:spPr>
            <a:xfrm>
              <a:off x="1219200" y="0"/>
              <a:ext cx="76200" cy="6858000"/>
            </a:xfrm>
            <a:custGeom>
              <a:avLst/>
              <a:gdLst/>
              <a:ahLst/>
              <a:cxnLst/>
              <a:rect l="l" t="t" r="r" b="b"/>
              <a:pathLst>
                <a:path w="76200" h="6858000">
                  <a:moveTo>
                    <a:pt x="762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76200" y="68580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DC3AD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91183" y="5500115"/>
              <a:ext cx="137159" cy="1371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09600" y="1352357"/>
              <a:ext cx="3499046" cy="510153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6731001" y="2760041"/>
            <a:ext cx="2793365" cy="2709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0504" marR="5080" indent="-218440" algn="r">
              <a:spcBef>
                <a:spcPts val="105"/>
              </a:spcBef>
            </a:pPr>
            <a:r>
              <a:rPr sz="4400" b="1" dirty="0">
                <a:solidFill>
                  <a:srgbClr val="565F6C"/>
                </a:solidFill>
                <a:latin typeface="Arial"/>
                <a:cs typeface="Arial"/>
              </a:rPr>
              <a:t>Enterprise  Resource  Planning  Systems</a:t>
            </a:r>
            <a:endParaRPr sz="4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163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4811" y="2468957"/>
            <a:ext cx="3180715" cy="14890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800" spc="-5" dirty="0"/>
              <a:t>ERP</a:t>
            </a:r>
            <a:r>
              <a:rPr sz="8800" spc="-1639" dirty="0"/>
              <a:t> </a:t>
            </a:r>
            <a:r>
              <a:rPr sz="14400" baseline="-2314" dirty="0"/>
              <a:t>?</a:t>
            </a:r>
            <a:endParaRPr sz="14400" baseline="-2314"/>
          </a:p>
        </p:txBody>
      </p:sp>
    </p:spTree>
    <p:extLst>
      <p:ext uri="{BB962C8B-B14F-4D97-AF65-F5344CB8AC3E}">
        <p14:creationId xmlns:p14="http://schemas.microsoft.com/office/powerpoint/2010/main" val="23690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ERP means the techniques and concepts for integrated management of business as a whole from the view point </a:t>
            </a:r>
            <a:r>
              <a:rPr lang="en-IN" dirty="0" smtClean="0"/>
              <a:t>of </a:t>
            </a:r>
            <a:r>
              <a:rPr lang="en-IN" dirty="0"/>
              <a:t>the effective use of management resources to improve the efficiency of enterprise management. ERP provides integrated business software modules to support functional units of an enterprise. It has a process oriented approach in the sense that it focuses on core processes like order </a:t>
            </a:r>
            <a:r>
              <a:rPr lang="en-IN" dirty="0" err="1"/>
              <a:t>fulfillment</a:t>
            </a:r>
            <a:r>
              <a:rPr lang="en-IN" dirty="0"/>
              <a:t>, materials procurement, balance sheet preparation etc. and attempts to integrate various functions of an enterprise involved the execution of these processes. </a:t>
            </a:r>
          </a:p>
        </p:txBody>
      </p:sp>
    </p:spTree>
    <p:extLst>
      <p:ext uri="{BB962C8B-B14F-4D97-AF65-F5344CB8AC3E}">
        <p14:creationId xmlns:p14="http://schemas.microsoft.com/office/powerpoint/2010/main" val="199618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39588" y="2468419"/>
            <a:ext cx="3204211" cy="149015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50" spc="-5" dirty="0" smtClean="0"/>
              <a:t>MRP</a:t>
            </a:r>
            <a:r>
              <a:rPr lang="en-US" sz="7050" spc="-5" dirty="0" smtClean="0"/>
              <a:t> I</a:t>
            </a:r>
            <a:r>
              <a:rPr sz="7050" spc="-990" dirty="0" smtClean="0"/>
              <a:t> </a:t>
            </a:r>
            <a:r>
              <a:rPr sz="14400" baseline="-2314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753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r>
              <a:rPr lang="en-IN" dirty="0"/>
              <a:t>ERP systems provide integration across multiple locations and functional areas. ERP systems permit organizational standardization across different locations. ERP system brings with time-tested and successful business practices that will help the organization to become more competitive. </a:t>
            </a:r>
            <a:r>
              <a:rPr lang="en-IN" dirty="0" smtClean="0"/>
              <a:t>ERP </a:t>
            </a:r>
            <a:r>
              <a:rPr lang="en-IN" dirty="0"/>
              <a:t>also facilitates communication and collaboration with outside organizations like suppliers, customers, logistic agents, insurance companies, market enquiries, service outlets, warehouses, retail and wholesale outlets etc. </a:t>
            </a:r>
          </a:p>
        </p:txBody>
      </p:sp>
    </p:spTree>
    <p:extLst>
      <p:ext uri="{BB962C8B-B14F-4D97-AF65-F5344CB8AC3E}">
        <p14:creationId xmlns:p14="http://schemas.microsoft.com/office/powerpoint/2010/main" val="66219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2917" y="595376"/>
            <a:ext cx="5818505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0" dirty="0"/>
              <a:t>N</a:t>
            </a:r>
            <a:r>
              <a:rPr sz="2850" spc="10" dirty="0"/>
              <a:t>EED </a:t>
            </a:r>
            <a:r>
              <a:rPr sz="2850" spc="20" dirty="0"/>
              <a:t>FOR </a:t>
            </a:r>
            <a:r>
              <a:rPr sz="2850" spc="15" dirty="0"/>
              <a:t>IMPLEMENTING</a:t>
            </a:r>
            <a:r>
              <a:rPr sz="2850" spc="550" dirty="0"/>
              <a:t> </a:t>
            </a:r>
            <a:r>
              <a:rPr sz="2850" spc="20" dirty="0"/>
              <a:t>ERP</a:t>
            </a:r>
            <a:endParaRPr sz="2850"/>
          </a:p>
        </p:txBody>
      </p:sp>
      <p:sp>
        <p:nvSpPr>
          <p:cNvPr id="3" name="object 3"/>
          <p:cNvSpPr txBox="1"/>
          <p:nvPr/>
        </p:nvSpPr>
        <p:spPr>
          <a:xfrm>
            <a:off x="2059941" y="1571625"/>
            <a:ext cx="5763895" cy="29828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indent="-273685"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"/>
              <a:tabLst>
                <a:tab pos="285115" algn="l"/>
                <a:tab pos="286385" algn="l"/>
                <a:tab pos="3344545" algn="l"/>
              </a:tabLst>
            </a:pPr>
            <a:r>
              <a:rPr dirty="0">
                <a:latin typeface="Arial"/>
                <a:cs typeface="Arial"/>
              </a:rPr>
              <a:t>FOR</a:t>
            </a:r>
            <a:r>
              <a:rPr spc="49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PROPER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RESOURCE	</a:t>
            </a:r>
            <a:r>
              <a:rPr spc="-10" dirty="0">
                <a:latin typeface="Arial"/>
                <a:cs typeface="Arial"/>
              </a:rPr>
              <a:t>UTILIZATION</a:t>
            </a:r>
            <a:endParaRPr>
              <a:latin typeface="Arial"/>
              <a:cs typeface="Arial"/>
            </a:endParaRPr>
          </a:p>
          <a:p>
            <a:pPr>
              <a:spcBef>
                <a:spcPts val="50"/>
              </a:spcBef>
              <a:buClr>
                <a:srgbClr val="FD8537"/>
              </a:buClr>
              <a:buFont typeface="Wingdings"/>
              <a:buChar char=""/>
            </a:pPr>
            <a:endParaRPr sz="2500">
              <a:latin typeface="Arial"/>
              <a:cs typeface="Arial"/>
            </a:endParaRPr>
          </a:p>
          <a:p>
            <a:pPr marL="285750" indent="-273685">
              <a:buClr>
                <a:srgbClr val="FD8537"/>
              </a:buClr>
              <a:buSzPct val="69444"/>
              <a:buFont typeface="Wingdings"/>
              <a:buChar char=""/>
              <a:tabLst>
                <a:tab pos="285115" algn="l"/>
                <a:tab pos="286385" algn="l"/>
                <a:tab pos="1818005" algn="l"/>
              </a:tabLst>
            </a:pPr>
            <a:r>
              <a:rPr spc="-10" dirty="0">
                <a:latin typeface="Arial"/>
                <a:cs typeface="Arial"/>
              </a:rPr>
              <a:t>TO </a:t>
            </a:r>
            <a:r>
              <a:rPr spc="-5" dirty="0">
                <a:latin typeface="Arial"/>
                <a:cs typeface="Arial"/>
              </a:rPr>
              <a:t> REDUCE	</a:t>
            </a:r>
            <a:r>
              <a:rPr dirty="0">
                <a:latin typeface="Arial"/>
                <a:cs typeface="Arial"/>
              </a:rPr>
              <a:t>LEAD-TIME</a:t>
            </a:r>
            <a:endParaRPr>
              <a:latin typeface="Arial"/>
              <a:cs typeface="Arial"/>
            </a:endParaRPr>
          </a:p>
          <a:p>
            <a:pPr>
              <a:spcBef>
                <a:spcPts val="55"/>
              </a:spcBef>
              <a:buClr>
                <a:srgbClr val="FD8537"/>
              </a:buClr>
              <a:buFont typeface="Wingdings"/>
              <a:buChar char=""/>
            </a:pPr>
            <a:endParaRPr sz="2500">
              <a:latin typeface="Arial"/>
              <a:cs typeface="Arial"/>
            </a:endParaRPr>
          </a:p>
          <a:p>
            <a:pPr marL="285750" indent="-273685">
              <a:buClr>
                <a:srgbClr val="FD8537"/>
              </a:buClr>
              <a:buSzPct val="69444"/>
              <a:buFont typeface="Wingdings"/>
              <a:buChar char=""/>
              <a:tabLst>
                <a:tab pos="285115" algn="l"/>
                <a:tab pos="286385" algn="l"/>
                <a:tab pos="2063750" algn="l"/>
              </a:tabLst>
            </a:pPr>
            <a:r>
              <a:rPr dirty="0">
                <a:latin typeface="Arial"/>
                <a:cs typeface="Arial"/>
              </a:rPr>
              <a:t>FOR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DECISION	MAKING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"/>
            </a:pPr>
            <a:endParaRPr sz="2550">
              <a:latin typeface="Arial"/>
              <a:cs typeface="Arial"/>
            </a:endParaRPr>
          </a:p>
          <a:p>
            <a:pPr marL="285750" indent="-273685">
              <a:buClr>
                <a:srgbClr val="FD8537"/>
              </a:buClr>
              <a:buSzPct val="69444"/>
              <a:buFont typeface="Wingdings"/>
              <a:buChar char=""/>
              <a:tabLst>
                <a:tab pos="285115" algn="l"/>
                <a:tab pos="286385" algn="l"/>
                <a:tab pos="2109470" algn="l"/>
                <a:tab pos="3541395" algn="l"/>
              </a:tabLst>
            </a:pPr>
            <a:r>
              <a:rPr spc="-10" dirty="0">
                <a:latin typeface="Arial"/>
                <a:cs typeface="Arial"/>
              </a:rPr>
              <a:t>TO </a:t>
            </a:r>
            <a:r>
              <a:rPr spc="-5" dirty="0">
                <a:latin typeface="Arial"/>
                <a:cs typeface="Arial"/>
              </a:rPr>
              <a:t>INCREASES	CUSTOMER	</a:t>
            </a:r>
            <a:r>
              <a:rPr spc="-20" dirty="0">
                <a:latin typeface="Arial"/>
                <a:cs typeface="Arial"/>
              </a:rPr>
              <a:t>SATISFACTION</a:t>
            </a:r>
            <a:endParaRPr>
              <a:latin typeface="Arial"/>
              <a:cs typeface="Arial"/>
            </a:endParaRPr>
          </a:p>
          <a:p>
            <a:pPr>
              <a:spcBef>
                <a:spcPts val="50"/>
              </a:spcBef>
              <a:buClr>
                <a:srgbClr val="FD8537"/>
              </a:buClr>
              <a:buFont typeface="Wingdings"/>
              <a:buChar char=""/>
            </a:pPr>
            <a:endParaRPr sz="2500">
              <a:latin typeface="Arial"/>
              <a:cs typeface="Arial"/>
            </a:endParaRPr>
          </a:p>
          <a:p>
            <a:pPr marL="285750" indent="-273685">
              <a:buClr>
                <a:srgbClr val="FD8537"/>
              </a:buClr>
              <a:buSzPct val="69444"/>
              <a:buFont typeface="Wingdings"/>
              <a:buChar char=""/>
              <a:tabLst>
                <a:tab pos="285115" algn="l"/>
                <a:tab pos="286385" algn="l"/>
                <a:tab pos="1818639" algn="l"/>
              </a:tabLst>
            </a:pPr>
            <a:r>
              <a:rPr spc="-10" dirty="0">
                <a:latin typeface="Arial"/>
                <a:cs typeface="Arial"/>
              </a:rPr>
              <a:t>TO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PROVIDE	BETTER </a:t>
            </a:r>
            <a:r>
              <a:rPr spc="-5" dirty="0">
                <a:latin typeface="Arial"/>
                <a:cs typeface="Arial"/>
              </a:rPr>
              <a:t>PROCUREMENT</a:t>
            </a:r>
            <a:r>
              <a:rPr spc="-10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PROCESS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65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b="1" dirty="0"/>
              <a:t>Benefits from ERP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Lowering the cost of products and services purchased </a:t>
            </a:r>
          </a:p>
          <a:p>
            <a:r>
              <a:rPr lang="en-IN" dirty="0"/>
              <a:t>- Significant paper and postage cost reductions </a:t>
            </a:r>
          </a:p>
          <a:p>
            <a:r>
              <a:rPr lang="en-IN" dirty="0"/>
              <a:t>- Improve the productivity of process and personnel </a:t>
            </a:r>
          </a:p>
          <a:p>
            <a:r>
              <a:rPr lang="en-IN" dirty="0"/>
              <a:t>- Inventory reduction </a:t>
            </a:r>
          </a:p>
          <a:p>
            <a:r>
              <a:rPr lang="en-IN" dirty="0"/>
              <a:t>- Lead time reduction </a:t>
            </a:r>
          </a:p>
          <a:p>
            <a:r>
              <a:rPr lang="en-IN" dirty="0"/>
              <a:t>- Reduced stock obsolescence </a:t>
            </a:r>
          </a:p>
          <a:p>
            <a:r>
              <a:rPr lang="en-IN" dirty="0"/>
              <a:t>- Faster product/service lookup and ordering saving time and money </a:t>
            </a:r>
          </a:p>
          <a:p>
            <a:r>
              <a:rPr lang="en-IN" dirty="0"/>
              <a:t>- Automated ordering and payment, lowering payment processing and paper costs </a:t>
            </a:r>
          </a:p>
        </p:txBody>
      </p:sp>
    </p:spTree>
    <p:extLst>
      <p:ext uri="{BB962C8B-B14F-4D97-AF65-F5344CB8AC3E}">
        <p14:creationId xmlns:p14="http://schemas.microsoft.com/office/powerpoint/2010/main" val="30323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0755" y="441452"/>
            <a:ext cx="4227195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5" dirty="0"/>
              <a:t>C</a:t>
            </a:r>
            <a:r>
              <a:rPr sz="2850" spc="15" dirty="0"/>
              <a:t>OMPONENTS </a:t>
            </a:r>
            <a:r>
              <a:rPr sz="2850" spc="20" dirty="0"/>
              <a:t>OF</a:t>
            </a:r>
            <a:r>
              <a:rPr sz="2850" spc="335" dirty="0"/>
              <a:t> </a:t>
            </a:r>
            <a:r>
              <a:rPr sz="2850" spc="20" dirty="0"/>
              <a:t>ERP</a:t>
            </a:r>
            <a:endParaRPr sz="2850"/>
          </a:p>
        </p:txBody>
      </p:sp>
      <p:sp>
        <p:nvSpPr>
          <p:cNvPr id="3" name="object 3"/>
          <p:cNvSpPr/>
          <p:nvPr/>
        </p:nvSpPr>
        <p:spPr>
          <a:xfrm>
            <a:off x="3323575" y="1377997"/>
            <a:ext cx="5239650" cy="50753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973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5400" spc="10" dirty="0" smtClean="0"/>
              <a:t>S</a:t>
            </a:r>
            <a:r>
              <a:rPr lang="en-IN" spc="10" dirty="0" smtClean="0"/>
              <a:t>TEPS </a:t>
            </a:r>
            <a:r>
              <a:rPr lang="en-IN" dirty="0" smtClean="0"/>
              <a:t>IN </a:t>
            </a:r>
            <a:r>
              <a:rPr lang="en-IN" spc="5" dirty="0" smtClean="0"/>
              <a:t>IMPLEMENTING</a:t>
            </a:r>
            <a:r>
              <a:rPr lang="en-IN" spc="755" dirty="0" smtClean="0"/>
              <a:t> </a:t>
            </a:r>
            <a:r>
              <a:rPr lang="en-IN" spc="10" dirty="0" smtClean="0"/>
              <a:t>ERP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972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28850" y="1123645"/>
            <a:ext cx="17640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Identify</a:t>
            </a:r>
            <a:r>
              <a:rPr sz="28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02814" y="1493011"/>
            <a:ext cx="817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need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729676" y="2607501"/>
            <a:ext cx="2367280" cy="2106295"/>
            <a:chOff x="205676" y="2607500"/>
            <a:chExt cx="2367280" cy="2106295"/>
          </a:xfrm>
        </p:grpSpPr>
        <p:sp>
          <p:nvSpPr>
            <p:cNvPr id="5" name="object 5"/>
            <p:cNvSpPr/>
            <p:nvPr/>
          </p:nvSpPr>
          <p:spPr>
            <a:xfrm>
              <a:off x="586739" y="2968752"/>
              <a:ext cx="210820" cy="1744980"/>
            </a:xfrm>
            <a:custGeom>
              <a:avLst/>
              <a:gdLst/>
              <a:ahLst/>
              <a:cxnLst/>
              <a:rect l="l" t="t" r="r" b="b"/>
              <a:pathLst>
                <a:path w="210820" h="1744979">
                  <a:moveTo>
                    <a:pt x="210312" y="0"/>
                  </a:moveTo>
                  <a:lnTo>
                    <a:pt x="0" y="0"/>
                  </a:lnTo>
                  <a:lnTo>
                    <a:pt x="0" y="1744980"/>
                  </a:lnTo>
                  <a:lnTo>
                    <a:pt x="210312" y="1744980"/>
                  </a:lnTo>
                  <a:lnTo>
                    <a:pt x="210312" y="0"/>
                  </a:lnTo>
                  <a:close/>
                </a:path>
              </a:pathLst>
            </a:custGeom>
            <a:solidFill>
              <a:srgbClr val="FDC3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8693" y="2620518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2200529" y="0"/>
                  </a:moveTo>
                  <a:lnTo>
                    <a:pt x="140360" y="0"/>
                  </a:lnTo>
                  <a:lnTo>
                    <a:pt x="95994" y="7157"/>
                  </a:lnTo>
                  <a:lnTo>
                    <a:pt x="57464" y="27086"/>
                  </a:lnTo>
                  <a:lnTo>
                    <a:pt x="27080" y="57470"/>
                  </a:lnTo>
                  <a:lnTo>
                    <a:pt x="7155" y="95991"/>
                  </a:lnTo>
                  <a:lnTo>
                    <a:pt x="0" y="140335"/>
                  </a:lnTo>
                  <a:lnTo>
                    <a:pt x="0" y="1263269"/>
                  </a:lnTo>
                  <a:lnTo>
                    <a:pt x="7155" y="1307612"/>
                  </a:lnTo>
                  <a:lnTo>
                    <a:pt x="27080" y="1346133"/>
                  </a:lnTo>
                  <a:lnTo>
                    <a:pt x="57464" y="1376517"/>
                  </a:lnTo>
                  <a:lnTo>
                    <a:pt x="95994" y="1396446"/>
                  </a:lnTo>
                  <a:lnTo>
                    <a:pt x="140360" y="1403604"/>
                  </a:lnTo>
                  <a:lnTo>
                    <a:pt x="2200529" y="1403604"/>
                  </a:lnTo>
                  <a:lnTo>
                    <a:pt x="2244872" y="1396446"/>
                  </a:lnTo>
                  <a:lnTo>
                    <a:pt x="2283393" y="1376517"/>
                  </a:lnTo>
                  <a:lnTo>
                    <a:pt x="2313777" y="1346133"/>
                  </a:lnTo>
                  <a:lnTo>
                    <a:pt x="2333706" y="1307612"/>
                  </a:lnTo>
                  <a:lnTo>
                    <a:pt x="2340864" y="1263269"/>
                  </a:lnTo>
                  <a:lnTo>
                    <a:pt x="2340864" y="140335"/>
                  </a:lnTo>
                  <a:lnTo>
                    <a:pt x="2333706" y="95991"/>
                  </a:lnTo>
                  <a:lnTo>
                    <a:pt x="2313777" y="57470"/>
                  </a:lnTo>
                  <a:lnTo>
                    <a:pt x="2283393" y="27086"/>
                  </a:lnTo>
                  <a:lnTo>
                    <a:pt x="2244872" y="7157"/>
                  </a:lnTo>
                  <a:lnTo>
                    <a:pt x="2200529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8693" y="2620518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0" y="140335"/>
                  </a:moveTo>
                  <a:lnTo>
                    <a:pt x="7155" y="95991"/>
                  </a:lnTo>
                  <a:lnTo>
                    <a:pt x="27080" y="57470"/>
                  </a:lnTo>
                  <a:lnTo>
                    <a:pt x="57464" y="27086"/>
                  </a:lnTo>
                  <a:lnTo>
                    <a:pt x="95994" y="7157"/>
                  </a:lnTo>
                  <a:lnTo>
                    <a:pt x="140360" y="0"/>
                  </a:lnTo>
                  <a:lnTo>
                    <a:pt x="2200529" y="0"/>
                  </a:lnTo>
                  <a:lnTo>
                    <a:pt x="2244872" y="7157"/>
                  </a:lnTo>
                  <a:lnTo>
                    <a:pt x="2283393" y="27086"/>
                  </a:lnTo>
                  <a:lnTo>
                    <a:pt x="2313777" y="57470"/>
                  </a:lnTo>
                  <a:lnTo>
                    <a:pt x="2333706" y="95991"/>
                  </a:lnTo>
                  <a:lnTo>
                    <a:pt x="2340864" y="140335"/>
                  </a:lnTo>
                  <a:lnTo>
                    <a:pt x="2340864" y="1263269"/>
                  </a:lnTo>
                  <a:lnTo>
                    <a:pt x="2333706" y="1307612"/>
                  </a:lnTo>
                  <a:lnTo>
                    <a:pt x="2313777" y="1346133"/>
                  </a:lnTo>
                  <a:lnTo>
                    <a:pt x="2283393" y="1376517"/>
                  </a:lnTo>
                  <a:lnTo>
                    <a:pt x="2244872" y="1396446"/>
                  </a:lnTo>
                  <a:lnTo>
                    <a:pt x="2200529" y="1403604"/>
                  </a:lnTo>
                  <a:lnTo>
                    <a:pt x="140360" y="1403604"/>
                  </a:lnTo>
                  <a:lnTo>
                    <a:pt x="95994" y="1396446"/>
                  </a:lnTo>
                  <a:lnTo>
                    <a:pt x="57464" y="1376517"/>
                  </a:lnTo>
                  <a:lnTo>
                    <a:pt x="27080" y="1346133"/>
                  </a:lnTo>
                  <a:lnTo>
                    <a:pt x="7155" y="1307612"/>
                  </a:lnTo>
                  <a:lnTo>
                    <a:pt x="0" y="1263269"/>
                  </a:lnTo>
                  <a:lnTo>
                    <a:pt x="0" y="140335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889861" y="2879217"/>
            <a:ext cx="20421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Organisation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6678" y="3247720"/>
            <a:ext cx="1469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ready?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729676" y="4363148"/>
            <a:ext cx="3594100" cy="1430020"/>
            <a:chOff x="205676" y="4363148"/>
            <a:chExt cx="3594100" cy="1430020"/>
          </a:xfrm>
        </p:grpSpPr>
        <p:sp>
          <p:nvSpPr>
            <p:cNvPr id="11" name="object 11"/>
            <p:cNvSpPr/>
            <p:nvPr/>
          </p:nvSpPr>
          <p:spPr>
            <a:xfrm>
              <a:off x="696468" y="4613147"/>
              <a:ext cx="3103245" cy="212090"/>
            </a:xfrm>
            <a:custGeom>
              <a:avLst/>
              <a:gdLst/>
              <a:ahLst/>
              <a:cxnLst/>
              <a:rect l="l" t="t" r="r" b="b"/>
              <a:pathLst>
                <a:path w="3103245" h="212089">
                  <a:moveTo>
                    <a:pt x="3102863" y="0"/>
                  </a:moveTo>
                  <a:lnTo>
                    <a:pt x="0" y="0"/>
                  </a:lnTo>
                  <a:lnTo>
                    <a:pt x="0" y="211835"/>
                  </a:lnTo>
                  <a:lnTo>
                    <a:pt x="3102863" y="211835"/>
                  </a:lnTo>
                  <a:lnTo>
                    <a:pt x="3102863" y="0"/>
                  </a:lnTo>
                  <a:close/>
                </a:path>
              </a:pathLst>
            </a:custGeom>
            <a:solidFill>
              <a:srgbClr val="FDC3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8693" y="4376165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2200529" y="0"/>
                  </a:moveTo>
                  <a:lnTo>
                    <a:pt x="140360" y="0"/>
                  </a:lnTo>
                  <a:lnTo>
                    <a:pt x="95994" y="7157"/>
                  </a:lnTo>
                  <a:lnTo>
                    <a:pt x="57464" y="27086"/>
                  </a:lnTo>
                  <a:lnTo>
                    <a:pt x="27080" y="57470"/>
                  </a:lnTo>
                  <a:lnTo>
                    <a:pt x="7155" y="95991"/>
                  </a:lnTo>
                  <a:lnTo>
                    <a:pt x="0" y="140334"/>
                  </a:lnTo>
                  <a:lnTo>
                    <a:pt x="0" y="1263243"/>
                  </a:lnTo>
                  <a:lnTo>
                    <a:pt x="7155" y="1307609"/>
                  </a:lnTo>
                  <a:lnTo>
                    <a:pt x="27080" y="1346139"/>
                  </a:lnTo>
                  <a:lnTo>
                    <a:pt x="57464" y="1376523"/>
                  </a:lnTo>
                  <a:lnTo>
                    <a:pt x="95994" y="1396448"/>
                  </a:lnTo>
                  <a:lnTo>
                    <a:pt x="140360" y="1403603"/>
                  </a:lnTo>
                  <a:lnTo>
                    <a:pt x="2200529" y="1403603"/>
                  </a:lnTo>
                  <a:lnTo>
                    <a:pt x="2244872" y="1396448"/>
                  </a:lnTo>
                  <a:lnTo>
                    <a:pt x="2283393" y="1376523"/>
                  </a:lnTo>
                  <a:lnTo>
                    <a:pt x="2313777" y="1346139"/>
                  </a:lnTo>
                  <a:lnTo>
                    <a:pt x="2333706" y="1307609"/>
                  </a:lnTo>
                  <a:lnTo>
                    <a:pt x="2340864" y="1263243"/>
                  </a:lnTo>
                  <a:lnTo>
                    <a:pt x="2340864" y="140334"/>
                  </a:lnTo>
                  <a:lnTo>
                    <a:pt x="2333706" y="95991"/>
                  </a:lnTo>
                  <a:lnTo>
                    <a:pt x="2313777" y="57470"/>
                  </a:lnTo>
                  <a:lnTo>
                    <a:pt x="2283393" y="27086"/>
                  </a:lnTo>
                  <a:lnTo>
                    <a:pt x="2244872" y="7157"/>
                  </a:lnTo>
                  <a:lnTo>
                    <a:pt x="2200529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8693" y="4376165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0" y="140334"/>
                  </a:moveTo>
                  <a:lnTo>
                    <a:pt x="7155" y="95991"/>
                  </a:lnTo>
                  <a:lnTo>
                    <a:pt x="27080" y="57470"/>
                  </a:lnTo>
                  <a:lnTo>
                    <a:pt x="57464" y="27086"/>
                  </a:lnTo>
                  <a:lnTo>
                    <a:pt x="95994" y="7157"/>
                  </a:lnTo>
                  <a:lnTo>
                    <a:pt x="140360" y="0"/>
                  </a:lnTo>
                  <a:lnTo>
                    <a:pt x="2200529" y="0"/>
                  </a:lnTo>
                  <a:lnTo>
                    <a:pt x="2244872" y="7157"/>
                  </a:lnTo>
                  <a:lnTo>
                    <a:pt x="2283393" y="27086"/>
                  </a:lnTo>
                  <a:lnTo>
                    <a:pt x="2313777" y="57470"/>
                  </a:lnTo>
                  <a:lnTo>
                    <a:pt x="2333706" y="95991"/>
                  </a:lnTo>
                  <a:lnTo>
                    <a:pt x="2340864" y="140334"/>
                  </a:lnTo>
                  <a:lnTo>
                    <a:pt x="2340864" y="1263243"/>
                  </a:lnTo>
                  <a:lnTo>
                    <a:pt x="2333706" y="1307609"/>
                  </a:lnTo>
                  <a:lnTo>
                    <a:pt x="2313777" y="1346139"/>
                  </a:lnTo>
                  <a:lnTo>
                    <a:pt x="2283393" y="1376523"/>
                  </a:lnTo>
                  <a:lnTo>
                    <a:pt x="2244872" y="1396448"/>
                  </a:lnTo>
                  <a:lnTo>
                    <a:pt x="2200529" y="1403603"/>
                  </a:lnTo>
                  <a:lnTo>
                    <a:pt x="140360" y="1403603"/>
                  </a:lnTo>
                  <a:lnTo>
                    <a:pt x="95994" y="1396448"/>
                  </a:lnTo>
                  <a:lnTo>
                    <a:pt x="57464" y="1376523"/>
                  </a:lnTo>
                  <a:lnTo>
                    <a:pt x="27080" y="1346139"/>
                  </a:lnTo>
                  <a:lnTo>
                    <a:pt x="7155" y="1307609"/>
                  </a:lnTo>
                  <a:lnTo>
                    <a:pt x="0" y="1263243"/>
                  </a:lnTo>
                  <a:lnTo>
                    <a:pt x="0" y="14033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028545" y="4450460"/>
            <a:ext cx="1766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605790" algn="l"/>
              </a:tabLst>
            </a:pPr>
            <a:r>
              <a:rPr sz="2800" spc="-625" dirty="0">
                <a:solidFill>
                  <a:srgbClr val="FFFFFF"/>
                </a:solidFill>
                <a:latin typeface="Arial"/>
                <a:cs typeface="Arial"/>
              </a:rPr>
              <a:t>Ass	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ess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86407" y="4818963"/>
            <a:ext cx="12490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costs</a:t>
            </a:r>
            <a:r>
              <a:rPr sz="28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05635" y="5186933"/>
            <a:ext cx="14103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li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841684" y="2968751"/>
            <a:ext cx="2367280" cy="2824480"/>
            <a:chOff x="3317684" y="2968751"/>
            <a:chExt cx="2367280" cy="2824480"/>
          </a:xfrm>
        </p:grpSpPr>
        <p:sp>
          <p:nvSpPr>
            <p:cNvPr id="18" name="object 18"/>
            <p:cNvSpPr/>
            <p:nvPr/>
          </p:nvSpPr>
          <p:spPr>
            <a:xfrm>
              <a:off x="3698747" y="2968751"/>
              <a:ext cx="210820" cy="1744980"/>
            </a:xfrm>
            <a:custGeom>
              <a:avLst/>
              <a:gdLst/>
              <a:ahLst/>
              <a:cxnLst/>
              <a:rect l="l" t="t" r="r" b="b"/>
              <a:pathLst>
                <a:path w="210820" h="1744979">
                  <a:moveTo>
                    <a:pt x="210312" y="0"/>
                  </a:moveTo>
                  <a:lnTo>
                    <a:pt x="0" y="0"/>
                  </a:lnTo>
                  <a:lnTo>
                    <a:pt x="0" y="1744980"/>
                  </a:lnTo>
                  <a:lnTo>
                    <a:pt x="210312" y="1744980"/>
                  </a:lnTo>
                  <a:lnTo>
                    <a:pt x="210312" y="0"/>
                  </a:lnTo>
                  <a:close/>
                </a:path>
              </a:pathLst>
            </a:custGeom>
            <a:solidFill>
              <a:srgbClr val="FDC3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330701" y="4376165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2200529" y="0"/>
                  </a:moveTo>
                  <a:lnTo>
                    <a:pt x="140335" y="0"/>
                  </a:lnTo>
                  <a:lnTo>
                    <a:pt x="95991" y="7157"/>
                  </a:lnTo>
                  <a:lnTo>
                    <a:pt x="57470" y="27086"/>
                  </a:lnTo>
                  <a:lnTo>
                    <a:pt x="27086" y="57470"/>
                  </a:lnTo>
                  <a:lnTo>
                    <a:pt x="7157" y="95991"/>
                  </a:lnTo>
                  <a:lnTo>
                    <a:pt x="0" y="140334"/>
                  </a:lnTo>
                  <a:lnTo>
                    <a:pt x="0" y="1263243"/>
                  </a:lnTo>
                  <a:lnTo>
                    <a:pt x="7157" y="1307609"/>
                  </a:lnTo>
                  <a:lnTo>
                    <a:pt x="27086" y="1346139"/>
                  </a:lnTo>
                  <a:lnTo>
                    <a:pt x="57470" y="1376523"/>
                  </a:lnTo>
                  <a:lnTo>
                    <a:pt x="95991" y="1396448"/>
                  </a:lnTo>
                  <a:lnTo>
                    <a:pt x="140335" y="1403603"/>
                  </a:lnTo>
                  <a:lnTo>
                    <a:pt x="2200529" y="1403603"/>
                  </a:lnTo>
                  <a:lnTo>
                    <a:pt x="2244872" y="1396448"/>
                  </a:lnTo>
                  <a:lnTo>
                    <a:pt x="2283393" y="1376523"/>
                  </a:lnTo>
                  <a:lnTo>
                    <a:pt x="2313777" y="1346139"/>
                  </a:lnTo>
                  <a:lnTo>
                    <a:pt x="2333706" y="1307609"/>
                  </a:lnTo>
                  <a:lnTo>
                    <a:pt x="2340864" y="1263243"/>
                  </a:lnTo>
                  <a:lnTo>
                    <a:pt x="2340864" y="140334"/>
                  </a:lnTo>
                  <a:lnTo>
                    <a:pt x="2333706" y="95991"/>
                  </a:lnTo>
                  <a:lnTo>
                    <a:pt x="2313777" y="57470"/>
                  </a:lnTo>
                  <a:lnTo>
                    <a:pt x="2283393" y="27086"/>
                  </a:lnTo>
                  <a:lnTo>
                    <a:pt x="2244872" y="7157"/>
                  </a:lnTo>
                  <a:lnTo>
                    <a:pt x="2200529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330701" y="4376165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0" y="140334"/>
                  </a:moveTo>
                  <a:lnTo>
                    <a:pt x="7157" y="95991"/>
                  </a:lnTo>
                  <a:lnTo>
                    <a:pt x="27086" y="57470"/>
                  </a:lnTo>
                  <a:lnTo>
                    <a:pt x="57470" y="27086"/>
                  </a:lnTo>
                  <a:lnTo>
                    <a:pt x="95991" y="7157"/>
                  </a:lnTo>
                  <a:lnTo>
                    <a:pt x="140335" y="0"/>
                  </a:lnTo>
                  <a:lnTo>
                    <a:pt x="2200529" y="0"/>
                  </a:lnTo>
                  <a:lnTo>
                    <a:pt x="2244872" y="7157"/>
                  </a:lnTo>
                  <a:lnTo>
                    <a:pt x="2283393" y="27086"/>
                  </a:lnTo>
                  <a:lnTo>
                    <a:pt x="2313777" y="57470"/>
                  </a:lnTo>
                  <a:lnTo>
                    <a:pt x="2333706" y="95991"/>
                  </a:lnTo>
                  <a:lnTo>
                    <a:pt x="2340864" y="140334"/>
                  </a:lnTo>
                  <a:lnTo>
                    <a:pt x="2340864" y="1263243"/>
                  </a:lnTo>
                  <a:lnTo>
                    <a:pt x="2333706" y="1307609"/>
                  </a:lnTo>
                  <a:lnTo>
                    <a:pt x="2313777" y="1346139"/>
                  </a:lnTo>
                  <a:lnTo>
                    <a:pt x="2283393" y="1376523"/>
                  </a:lnTo>
                  <a:lnTo>
                    <a:pt x="2244872" y="1396448"/>
                  </a:lnTo>
                  <a:lnTo>
                    <a:pt x="2200529" y="1403603"/>
                  </a:lnTo>
                  <a:lnTo>
                    <a:pt x="140335" y="1403603"/>
                  </a:lnTo>
                  <a:lnTo>
                    <a:pt x="95991" y="1396448"/>
                  </a:lnTo>
                  <a:lnTo>
                    <a:pt x="57470" y="1376523"/>
                  </a:lnTo>
                  <a:lnTo>
                    <a:pt x="27086" y="1346139"/>
                  </a:lnTo>
                  <a:lnTo>
                    <a:pt x="7157" y="1307609"/>
                  </a:lnTo>
                  <a:lnTo>
                    <a:pt x="0" y="1263243"/>
                  </a:lnTo>
                  <a:lnTo>
                    <a:pt x="0" y="14033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636767" y="4634610"/>
            <a:ext cx="7759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Start</a:t>
            </a:r>
            <a:endParaRPr sz="2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89983" y="5003114"/>
            <a:ext cx="16681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si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841684" y="1214628"/>
            <a:ext cx="2367280" cy="2822575"/>
            <a:chOff x="3317684" y="1214627"/>
            <a:chExt cx="2367280" cy="2822575"/>
          </a:xfrm>
        </p:grpSpPr>
        <p:sp>
          <p:nvSpPr>
            <p:cNvPr id="24" name="object 24"/>
            <p:cNvSpPr/>
            <p:nvPr/>
          </p:nvSpPr>
          <p:spPr>
            <a:xfrm>
              <a:off x="3698747" y="1214627"/>
              <a:ext cx="210820" cy="1744980"/>
            </a:xfrm>
            <a:custGeom>
              <a:avLst/>
              <a:gdLst/>
              <a:ahLst/>
              <a:cxnLst/>
              <a:rect l="l" t="t" r="r" b="b"/>
              <a:pathLst>
                <a:path w="210820" h="1744980">
                  <a:moveTo>
                    <a:pt x="210312" y="0"/>
                  </a:moveTo>
                  <a:lnTo>
                    <a:pt x="0" y="0"/>
                  </a:lnTo>
                  <a:lnTo>
                    <a:pt x="0" y="1744980"/>
                  </a:lnTo>
                  <a:lnTo>
                    <a:pt x="210312" y="1744980"/>
                  </a:lnTo>
                  <a:lnTo>
                    <a:pt x="210312" y="0"/>
                  </a:lnTo>
                  <a:close/>
                </a:path>
              </a:pathLst>
            </a:custGeom>
            <a:solidFill>
              <a:srgbClr val="FDC3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330701" y="2620517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2200529" y="0"/>
                  </a:moveTo>
                  <a:lnTo>
                    <a:pt x="140335" y="0"/>
                  </a:lnTo>
                  <a:lnTo>
                    <a:pt x="95991" y="7157"/>
                  </a:lnTo>
                  <a:lnTo>
                    <a:pt x="57470" y="27086"/>
                  </a:lnTo>
                  <a:lnTo>
                    <a:pt x="27086" y="57470"/>
                  </a:lnTo>
                  <a:lnTo>
                    <a:pt x="7157" y="95991"/>
                  </a:lnTo>
                  <a:lnTo>
                    <a:pt x="0" y="140335"/>
                  </a:lnTo>
                  <a:lnTo>
                    <a:pt x="0" y="1263269"/>
                  </a:lnTo>
                  <a:lnTo>
                    <a:pt x="7157" y="1307612"/>
                  </a:lnTo>
                  <a:lnTo>
                    <a:pt x="27086" y="1346133"/>
                  </a:lnTo>
                  <a:lnTo>
                    <a:pt x="57470" y="1376517"/>
                  </a:lnTo>
                  <a:lnTo>
                    <a:pt x="95991" y="1396446"/>
                  </a:lnTo>
                  <a:lnTo>
                    <a:pt x="140335" y="1403604"/>
                  </a:lnTo>
                  <a:lnTo>
                    <a:pt x="2200529" y="1403604"/>
                  </a:lnTo>
                  <a:lnTo>
                    <a:pt x="2244872" y="1396446"/>
                  </a:lnTo>
                  <a:lnTo>
                    <a:pt x="2283393" y="1376517"/>
                  </a:lnTo>
                  <a:lnTo>
                    <a:pt x="2313777" y="1346133"/>
                  </a:lnTo>
                  <a:lnTo>
                    <a:pt x="2333706" y="1307612"/>
                  </a:lnTo>
                  <a:lnTo>
                    <a:pt x="2340864" y="1263269"/>
                  </a:lnTo>
                  <a:lnTo>
                    <a:pt x="2340864" y="140335"/>
                  </a:lnTo>
                  <a:lnTo>
                    <a:pt x="2333706" y="95991"/>
                  </a:lnTo>
                  <a:lnTo>
                    <a:pt x="2313777" y="57470"/>
                  </a:lnTo>
                  <a:lnTo>
                    <a:pt x="2283393" y="27086"/>
                  </a:lnTo>
                  <a:lnTo>
                    <a:pt x="2244872" y="7157"/>
                  </a:lnTo>
                  <a:lnTo>
                    <a:pt x="2200529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330701" y="2620517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0" y="140335"/>
                  </a:moveTo>
                  <a:lnTo>
                    <a:pt x="7157" y="95991"/>
                  </a:lnTo>
                  <a:lnTo>
                    <a:pt x="27086" y="57470"/>
                  </a:lnTo>
                  <a:lnTo>
                    <a:pt x="57470" y="27086"/>
                  </a:lnTo>
                  <a:lnTo>
                    <a:pt x="95991" y="7157"/>
                  </a:lnTo>
                  <a:lnTo>
                    <a:pt x="140335" y="0"/>
                  </a:lnTo>
                  <a:lnTo>
                    <a:pt x="2200529" y="0"/>
                  </a:lnTo>
                  <a:lnTo>
                    <a:pt x="2244872" y="7157"/>
                  </a:lnTo>
                  <a:lnTo>
                    <a:pt x="2283393" y="27086"/>
                  </a:lnTo>
                  <a:lnTo>
                    <a:pt x="2313777" y="57470"/>
                  </a:lnTo>
                  <a:lnTo>
                    <a:pt x="2333706" y="95991"/>
                  </a:lnTo>
                  <a:lnTo>
                    <a:pt x="2340864" y="140335"/>
                  </a:lnTo>
                  <a:lnTo>
                    <a:pt x="2340864" y="1263269"/>
                  </a:lnTo>
                  <a:lnTo>
                    <a:pt x="2333706" y="1307612"/>
                  </a:lnTo>
                  <a:lnTo>
                    <a:pt x="2313777" y="1346133"/>
                  </a:lnTo>
                  <a:lnTo>
                    <a:pt x="2283393" y="1376517"/>
                  </a:lnTo>
                  <a:lnTo>
                    <a:pt x="2244872" y="1396446"/>
                  </a:lnTo>
                  <a:lnTo>
                    <a:pt x="2200529" y="1403604"/>
                  </a:lnTo>
                  <a:lnTo>
                    <a:pt x="140335" y="1403604"/>
                  </a:lnTo>
                  <a:lnTo>
                    <a:pt x="95991" y="1396446"/>
                  </a:lnTo>
                  <a:lnTo>
                    <a:pt x="57470" y="1376517"/>
                  </a:lnTo>
                  <a:lnTo>
                    <a:pt x="27086" y="1346133"/>
                  </a:lnTo>
                  <a:lnTo>
                    <a:pt x="7157" y="1307612"/>
                  </a:lnTo>
                  <a:lnTo>
                    <a:pt x="0" y="1263269"/>
                  </a:lnTo>
                  <a:lnTo>
                    <a:pt x="0" y="140335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022341" y="2879217"/>
            <a:ext cx="2001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Evaluate</a:t>
            </a:r>
            <a:r>
              <a:rPr sz="28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01591" y="3247720"/>
            <a:ext cx="184403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old</a:t>
            </a:r>
            <a:r>
              <a:rPr sz="28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process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841684" y="853376"/>
            <a:ext cx="3594100" cy="1430020"/>
            <a:chOff x="3317684" y="853376"/>
            <a:chExt cx="3594100" cy="1430020"/>
          </a:xfrm>
        </p:grpSpPr>
        <p:sp>
          <p:nvSpPr>
            <p:cNvPr id="30" name="object 30"/>
            <p:cNvSpPr/>
            <p:nvPr/>
          </p:nvSpPr>
          <p:spPr>
            <a:xfrm>
              <a:off x="3808475" y="1103375"/>
              <a:ext cx="3103245" cy="212090"/>
            </a:xfrm>
            <a:custGeom>
              <a:avLst/>
              <a:gdLst/>
              <a:ahLst/>
              <a:cxnLst/>
              <a:rect l="l" t="t" r="r" b="b"/>
              <a:pathLst>
                <a:path w="3103245" h="212090">
                  <a:moveTo>
                    <a:pt x="3102864" y="0"/>
                  </a:moveTo>
                  <a:lnTo>
                    <a:pt x="0" y="0"/>
                  </a:lnTo>
                  <a:lnTo>
                    <a:pt x="0" y="211836"/>
                  </a:lnTo>
                  <a:lnTo>
                    <a:pt x="3102864" y="211836"/>
                  </a:lnTo>
                  <a:lnTo>
                    <a:pt x="3102864" y="0"/>
                  </a:lnTo>
                  <a:close/>
                </a:path>
              </a:pathLst>
            </a:custGeom>
            <a:solidFill>
              <a:srgbClr val="FDC3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330701" y="866393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2200529" y="0"/>
                  </a:moveTo>
                  <a:lnTo>
                    <a:pt x="140335" y="0"/>
                  </a:lnTo>
                  <a:lnTo>
                    <a:pt x="95991" y="7157"/>
                  </a:lnTo>
                  <a:lnTo>
                    <a:pt x="57470" y="27086"/>
                  </a:lnTo>
                  <a:lnTo>
                    <a:pt x="27086" y="57470"/>
                  </a:lnTo>
                  <a:lnTo>
                    <a:pt x="7157" y="95991"/>
                  </a:lnTo>
                  <a:lnTo>
                    <a:pt x="0" y="140334"/>
                  </a:lnTo>
                  <a:lnTo>
                    <a:pt x="0" y="1263268"/>
                  </a:lnTo>
                  <a:lnTo>
                    <a:pt x="7157" y="1307612"/>
                  </a:lnTo>
                  <a:lnTo>
                    <a:pt x="27086" y="1346133"/>
                  </a:lnTo>
                  <a:lnTo>
                    <a:pt x="57470" y="1376517"/>
                  </a:lnTo>
                  <a:lnTo>
                    <a:pt x="95991" y="1396446"/>
                  </a:lnTo>
                  <a:lnTo>
                    <a:pt x="140335" y="1403603"/>
                  </a:lnTo>
                  <a:lnTo>
                    <a:pt x="2200529" y="1403603"/>
                  </a:lnTo>
                  <a:lnTo>
                    <a:pt x="2244872" y="1396446"/>
                  </a:lnTo>
                  <a:lnTo>
                    <a:pt x="2283393" y="1376517"/>
                  </a:lnTo>
                  <a:lnTo>
                    <a:pt x="2313777" y="1346133"/>
                  </a:lnTo>
                  <a:lnTo>
                    <a:pt x="2333706" y="1307612"/>
                  </a:lnTo>
                  <a:lnTo>
                    <a:pt x="2340864" y="1263268"/>
                  </a:lnTo>
                  <a:lnTo>
                    <a:pt x="2340864" y="140334"/>
                  </a:lnTo>
                  <a:lnTo>
                    <a:pt x="2333706" y="95991"/>
                  </a:lnTo>
                  <a:lnTo>
                    <a:pt x="2313777" y="57470"/>
                  </a:lnTo>
                  <a:lnTo>
                    <a:pt x="2283393" y="27086"/>
                  </a:lnTo>
                  <a:lnTo>
                    <a:pt x="2244872" y="7157"/>
                  </a:lnTo>
                  <a:lnTo>
                    <a:pt x="2200529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330701" y="866393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0" y="140334"/>
                  </a:moveTo>
                  <a:lnTo>
                    <a:pt x="7157" y="95991"/>
                  </a:lnTo>
                  <a:lnTo>
                    <a:pt x="27086" y="57470"/>
                  </a:lnTo>
                  <a:lnTo>
                    <a:pt x="57470" y="27086"/>
                  </a:lnTo>
                  <a:lnTo>
                    <a:pt x="95991" y="7157"/>
                  </a:lnTo>
                  <a:lnTo>
                    <a:pt x="140335" y="0"/>
                  </a:lnTo>
                  <a:lnTo>
                    <a:pt x="2200529" y="0"/>
                  </a:lnTo>
                  <a:lnTo>
                    <a:pt x="2244872" y="7157"/>
                  </a:lnTo>
                  <a:lnTo>
                    <a:pt x="2283393" y="27086"/>
                  </a:lnTo>
                  <a:lnTo>
                    <a:pt x="2313777" y="57470"/>
                  </a:lnTo>
                  <a:lnTo>
                    <a:pt x="2333706" y="95991"/>
                  </a:lnTo>
                  <a:lnTo>
                    <a:pt x="2340864" y="140334"/>
                  </a:lnTo>
                  <a:lnTo>
                    <a:pt x="2340864" y="1263268"/>
                  </a:lnTo>
                  <a:lnTo>
                    <a:pt x="2333706" y="1307612"/>
                  </a:lnTo>
                  <a:lnTo>
                    <a:pt x="2313777" y="1346133"/>
                  </a:lnTo>
                  <a:lnTo>
                    <a:pt x="2283393" y="1376517"/>
                  </a:lnTo>
                  <a:lnTo>
                    <a:pt x="2244872" y="1396446"/>
                  </a:lnTo>
                  <a:lnTo>
                    <a:pt x="2200529" y="1403603"/>
                  </a:lnTo>
                  <a:lnTo>
                    <a:pt x="140335" y="1403603"/>
                  </a:lnTo>
                  <a:lnTo>
                    <a:pt x="95991" y="1396446"/>
                  </a:lnTo>
                  <a:lnTo>
                    <a:pt x="57470" y="1376517"/>
                  </a:lnTo>
                  <a:lnTo>
                    <a:pt x="27086" y="1346133"/>
                  </a:lnTo>
                  <a:lnTo>
                    <a:pt x="7157" y="1307612"/>
                  </a:lnTo>
                  <a:lnTo>
                    <a:pt x="0" y="1263268"/>
                  </a:lnTo>
                  <a:lnTo>
                    <a:pt x="0" y="14033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5220462" y="1123645"/>
            <a:ext cx="16071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Select</a:t>
            </a:r>
            <a:r>
              <a:rPr sz="28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39334" y="1493011"/>
            <a:ext cx="13703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software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953755" y="853439"/>
            <a:ext cx="2367280" cy="1430020"/>
            <a:chOff x="6429755" y="853439"/>
            <a:chExt cx="2367280" cy="1430020"/>
          </a:xfrm>
        </p:grpSpPr>
        <p:sp>
          <p:nvSpPr>
            <p:cNvPr id="36" name="object 36"/>
            <p:cNvSpPr/>
            <p:nvPr/>
          </p:nvSpPr>
          <p:spPr>
            <a:xfrm>
              <a:off x="6442709" y="866393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2200529" y="0"/>
                  </a:moveTo>
                  <a:lnTo>
                    <a:pt x="140335" y="0"/>
                  </a:lnTo>
                  <a:lnTo>
                    <a:pt x="95991" y="7157"/>
                  </a:lnTo>
                  <a:lnTo>
                    <a:pt x="57470" y="27086"/>
                  </a:lnTo>
                  <a:lnTo>
                    <a:pt x="27086" y="57470"/>
                  </a:lnTo>
                  <a:lnTo>
                    <a:pt x="7157" y="95991"/>
                  </a:lnTo>
                  <a:lnTo>
                    <a:pt x="0" y="140334"/>
                  </a:lnTo>
                  <a:lnTo>
                    <a:pt x="0" y="1263268"/>
                  </a:lnTo>
                  <a:lnTo>
                    <a:pt x="7157" y="1307612"/>
                  </a:lnTo>
                  <a:lnTo>
                    <a:pt x="27086" y="1346133"/>
                  </a:lnTo>
                  <a:lnTo>
                    <a:pt x="57470" y="1376517"/>
                  </a:lnTo>
                  <a:lnTo>
                    <a:pt x="95991" y="1396446"/>
                  </a:lnTo>
                  <a:lnTo>
                    <a:pt x="140335" y="1403603"/>
                  </a:lnTo>
                  <a:lnTo>
                    <a:pt x="2200529" y="1403603"/>
                  </a:lnTo>
                  <a:lnTo>
                    <a:pt x="2244872" y="1396446"/>
                  </a:lnTo>
                  <a:lnTo>
                    <a:pt x="2283393" y="1376517"/>
                  </a:lnTo>
                  <a:lnTo>
                    <a:pt x="2313777" y="1346133"/>
                  </a:lnTo>
                  <a:lnTo>
                    <a:pt x="2333706" y="1307612"/>
                  </a:lnTo>
                  <a:lnTo>
                    <a:pt x="2340864" y="1263268"/>
                  </a:lnTo>
                  <a:lnTo>
                    <a:pt x="2340864" y="140334"/>
                  </a:lnTo>
                  <a:lnTo>
                    <a:pt x="2333706" y="95991"/>
                  </a:lnTo>
                  <a:lnTo>
                    <a:pt x="2313777" y="57470"/>
                  </a:lnTo>
                  <a:lnTo>
                    <a:pt x="2283393" y="27086"/>
                  </a:lnTo>
                  <a:lnTo>
                    <a:pt x="2244872" y="7157"/>
                  </a:lnTo>
                  <a:lnTo>
                    <a:pt x="2200529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442709" y="866393"/>
              <a:ext cx="2341245" cy="1403985"/>
            </a:xfrm>
            <a:custGeom>
              <a:avLst/>
              <a:gdLst/>
              <a:ahLst/>
              <a:cxnLst/>
              <a:rect l="l" t="t" r="r" b="b"/>
              <a:pathLst>
                <a:path w="2341245" h="1403985">
                  <a:moveTo>
                    <a:pt x="0" y="140334"/>
                  </a:moveTo>
                  <a:lnTo>
                    <a:pt x="7157" y="95991"/>
                  </a:lnTo>
                  <a:lnTo>
                    <a:pt x="27086" y="57470"/>
                  </a:lnTo>
                  <a:lnTo>
                    <a:pt x="57470" y="27086"/>
                  </a:lnTo>
                  <a:lnTo>
                    <a:pt x="95991" y="7157"/>
                  </a:lnTo>
                  <a:lnTo>
                    <a:pt x="140335" y="0"/>
                  </a:lnTo>
                  <a:lnTo>
                    <a:pt x="2200529" y="0"/>
                  </a:lnTo>
                  <a:lnTo>
                    <a:pt x="2244872" y="7157"/>
                  </a:lnTo>
                  <a:lnTo>
                    <a:pt x="2283393" y="27086"/>
                  </a:lnTo>
                  <a:lnTo>
                    <a:pt x="2313777" y="57470"/>
                  </a:lnTo>
                  <a:lnTo>
                    <a:pt x="2333706" y="95991"/>
                  </a:lnTo>
                  <a:lnTo>
                    <a:pt x="2340864" y="140334"/>
                  </a:lnTo>
                  <a:lnTo>
                    <a:pt x="2340864" y="1263268"/>
                  </a:lnTo>
                  <a:lnTo>
                    <a:pt x="2333706" y="1307612"/>
                  </a:lnTo>
                  <a:lnTo>
                    <a:pt x="2313777" y="1346133"/>
                  </a:lnTo>
                  <a:lnTo>
                    <a:pt x="2283393" y="1376517"/>
                  </a:lnTo>
                  <a:lnTo>
                    <a:pt x="2244872" y="1396446"/>
                  </a:lnTo>
                  <a:lnTo>
                    <a:pt x="2200529" y="1403603"/>
                  </a:lnTo>
                  <a:lnTo>
                    <a:pt x="140335" y="1403603"/>
                  </a:lnTo>
                  <a:lnTo>
                    <a:pt x="95991" y="1396446"/>
                  </a:lnTo>
                  <a:lnTo>
                    <a:pt x="57470" y="1376517"/>
                  </a:lnTo>
                  <a:lnTo>
                    <a:pt x="27086" y="1346133"/>
                  </a:lnTo>
                  <a:lnTo>
                    <a:pt x="7157" y="1307612"/>
                  </a:lnTo>
                  <a:lnTo>
                    <a:pt x="0" y="1263268"/>
                  </a:lnTo>
                  <a:lnTo>
                    <a:pt x="0" y="140334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8500618" y="940055"/>
            <a:ext cx="1273810" cy="1188085"/>
          </a:xfrm>
          <a:prstGeom prst="rect">
            <a:avLst/>
          </a:prstGeom>
        </p:spPr>
        <p:txBody>
          <a:bodyPr vert="horz" wrap="square" lIns="0" tIns="71120" rIns="0" bIns="0" rtlCol="0" anchor="ctr">
            <a:spAutoFit/>
          </a:bodyPr>
          <a:lstStyle/>
          <a:p>
            <a:pPr marL="12700" marR="5080" algn="ctr">
              <a:lnSpc>
                <a:spcPct val="86200"/>
              </a:lnSpc>
              <a:spcBef>
                <a:spcPts val="560"/>
              </a:spcBef>
            </a:pP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Draw a  d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2800" spc="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d  plan</a:t>
            </a:r>
            <a:endParaRPr sz="2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874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/>
              <a:t>It is basically a system which controls system of inventory so that up-to-date records of the status of a large number of items in inventory can be kept. </a:t>
            </a:r>
          </a:p>
        </p:txBody>
      </p:sp>
    </p:spTree>
    <p:extLst>
      <p:ext uri="{BB962C8B-B14F-4D97-AF65-F5344CB8AC3E}">
        <p14:creationId xmlns:p14="http://schemas.microsoft.com/office/powerpoint/2010/main" val="225815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r>
              <a:rPr lang="en-IN" dirty="0"/>
              <a:t>□ Determine for final products what should be produced and at what time. </a:t>
            </a:r>
          </a:p>
          <a:p>
            <a:r>
              <a:rPr lang="en-IN" dirty="0"/>
              <a:t>□ Calculate the required </a:t>
            </a:r>
            <a:r>
              <a:rPr lang="en-IN" dirty="0" smtClean="0"/>
              <a:t>production</a:t>
            </a:r>
            <a:endParaRPr lang="en-IN" dirty="0"/>
          </a:p>
          <a:p>
            <a:r>
              <a:rPr lang="en-IN" dirty="0"/>
              <a:t>□ Determine the requirements for material </a:t>
            </a:r>
            <a:r>
              <a:rPr lang="en-IN" dirty="0" smtClean="0"/>
              <a:t>Bill </a:t>
            </a:r>
            <a:r>
              <a:rPr lang="en-IN" dirty="0"/>
              <a:t>of Materials (BOM). </a:t>
            </a:r>
          </a:p>
          <a:p>
            <a:r>
              <a:rPr lang="en-IN" dirty="0"/>
              <a:t>□ Calculate inventories, work-in-progress, batch sizes and manufacturing and packaging lead times. </a:t>
            </a:r>
          </a:p>
          <a:p>
            <a:r>
              <a:rPr lang="en-IN" dirty="0"/>
              <a:t>□ </a:t>
            </a:r>
            <a:r>
              <a:rPr lang="en-IN" dirty="0" smtClean="0"/>
              <a:t>control </a:t>
            </a:r>
            <a:r>
              <a:rPr lang="en-IN" dirty="0"/>
              <a:t>inventory by ordering bought-in </a:t>
            </a:r>
            <a:r>
              <a:rPr lang="en-IN" dirty="0" smtClean="0"/>
              <a:t>components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320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/>
          </a:p>
          <a:p>
            <a:r>
              <a:rPr lang="en-IN" dirty="0"/>
              <a:t>□ It determines the quality and timing of finished goods demanded. </a:t>
            </a:r>
          </a:p>
          <a:p>
            <a:r>
              <a:rPr lang="en-IN" dirty="0"/>
              <a:t>□ It determines time phased requirements of the demand for materials, </a:t>
            </a:r>
          </a:p>
          <a:p>
            <a:r>
              <a:rPr lang="en-IN" dirty="0"/>
              <a:t>□ It computes the inventories, work-in-progress batch sizes and manufacturing and packing lead times. </a:t>
            </a:r>
          </a:p>
          <a:p>
            <a:r>
              <a:rPr lang="en-IN" dirty="0"/>
              <a:t>□ It controls inventory by ordering components and materials in relation to orders received rather than ordering them from stock level point of view. </a:t>
            </a:r>
          </a:p>
        </p:txBody>
      </p:sp>
    </p:spTree>
    <p:extLst>
      <p:ext uri="{BB962C8B-B14F-4D97-AF65-F5344CB8AC3E}">
        <p14:creationId xmlns:p14="http://schemas.microsoft.com/office/powerpoint/2010/main" val="327060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N" dirty="0"/>
          </a:p>
          <a:p>
            <a:r>
              <a:rPr lang="en-IN" dirty="0"/>
              <a:t>□ Significantly decreased inventory levels and corresponding decreases in inventory carrying costs. </a:t>
            </a:r>
          </a:p>
          <a:p>
            <a:r>
              <a:rPr lang="en-IN" dirty="0" smtClean="0"/>
              <a:t> </a:t>
            </a:r>
            <a:r>
              <a:rPr lang="en-IN" dirty="0"/>
              <a:t>□ Fewer stock shortage</a:t>
            </a:r>
            <a:r>
              <a:rPr lang="en-IN" dirty="0" smtClean="0"/>
              <a:t>,. </a:t>
            </a:r>
            <a:endParaRPr lang="en-IN" dirty="0"/>
          </a:p>
          <a:p>
            <a:r>
              <a:rPr lang="en-IN" dirty="0"/>
              <a:t>□ Increased effectiveness of production supervisors and less production chaos. </a:t>
            </a:r>
          </a:p>
          <a:p>
            <a:r>
              <a:rPr lang="en-IN" dirty="0"/>
              <a:t>□ Better customer service </a:t>
            </a:r>
            <a:endParaRPr lang="en-IN" dirty="0" smtClean="0"/>
          </a:p>
          <a:p>
            <a:r>
              <a:rPr lang="en-IN" dirty="0" smtClean="0"/>
              <a:t>□ </a:t>
            </a:r>
            <a:r>
              <a:rPr lang="en-IN" dirty="0"/>
              <a:t>Greater responsiveness to </a:t>
            </a:r>
            <a:r>
              <a:rPr lang="en-IN" dirty="0" smtClean="0"/>
              <a:t>change</a:t>
            </a:r>
            <a:endParaRPr lang="en-IN" dirty="0"/>
          </a:p>
          <a:p>
            <a:r>
              <a:rPr lang="en-IN" dirty="0"/>
              <a:t>□ Closer coordination of the marketing, engineering, and finance </a:t>
            </a:r>
            <a:r>
              <a:rPr lang="en-IN" dirty="0" smtClean="0"/>
              <a:t>activities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2367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39588" y="2468419"/>
            <a:ext cx="3204211" cy="149015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50" spc="-5" dirty="0" smtClean="0"/>
              <a:t>MRP</a:t>
            </a:r>
            <a:r>
              <a:rPr lang="en-US" sz="7050" spc="-5" dirty="0" smtClean="0"/>
              <a:t> II</a:t>
            </a:r>
            <a:r>
              <a:rPr sz="7050" spc="-990" dirty="0" smtClean="0"/>
              <a:t> </a:t>
            </a:r>
            <a:r>
              <a:rPr sz="14400" baseline="-2314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263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838200" y="2240280"/>
            <a:ext cx="1060323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3200" b="0" i="0" u="none" strike="noStrike" baseline="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IN" sz="3200" b="0" i="0" u="none" strike="noStrike" baseline="0" dirty="0" smtClean="0">
                <a:latin typeface="Century Gothic" panose="020B0502020202020204" pitchFamily="34" charset="0"/>
              </a:rPr>
              <a:t>MRP II utilizes software applications for coordinating manufacturing processes, from product planning, parts purchasing, inventory control to product distribution. MRP II is a method for the effective planning of all the resources of a manufacturing company. 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17449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endParaRPr lang="en-IN" dirty="0"/>
          </a:p>
          <a:p>
            <a:r>
              <a:rPr lang="en-IN" dirty="0"/>
              <a:t>It also addresses </a:t>
            </a:r>
            <a:r>
              <a:rPr lang="en-IN" dirty="0" smtClean="0"/>
              <a:t>business </a:t>
            </a:r>
            <a:r>
              <a:rPr lang="en-IN" dirty="0"/>
              <a:t>planning, sales and operations planning, demand management, production planning, master scheduling, material requirement planning, capacity requirement planning, </a:t>
            </a:r>
          </a:p>
        </p:txBody>
      </p:sp>
    </p:spTree>
    <p:extLst>
      <p:ext uri="{BB962C8B-B14F-4D97-AF65-F5344CB8AC3E}">
        <p14:creationId xmlns:p14="http://schemas.microsoft.com/office/powerpoint/2010/main" val="6862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683</Words>
  <Application>Microsoft Office PowerPoint</Application>
  <PresentationFormat>Custom</PresentationFormat>
  <Paragraphs>128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MATERIAL RESOURCE PLANNING (MRP) </vt:lpstr>
      <vt:lpstr>MRP I ?</vt:lpstr>
      <vt:lpstr>Meaning</vt:lpstr>
      <vt:lpstr>Aims</vt:lpstr>
      <vt:lpstr>OBJECTIVES</vt:lpstr>
      <vt:lpstr>Benefits</vt:lpstr>
      <vt:lpstr>MRP II ?</vt:lpstr>
      <vt:lpstr>meaning</vt:lpstr>
      <vt:lpstr>PowerPoint Presentation</vt:lpstr>
      <vt:lpstr>MRP-II and its interfaces</vt:lpstr>
      <vt:lpstr> Essential Elements of MRP II </vt:lpstr>
      <vt:lpstr>PowerPoint Presentation</vt:lpstr>
      <vt:lpstr>PowerPoint Presentation</vt:lpstr>
      <vt:lpstr>NEED OF IMPLEMENTING MRP</vt:lpstr>
      <vt:lpstr>MRP Inputs</vt:lpstr>
      <vt:lpstr>ADVANTAGES</vt:lpstr>
      <vt:lpstr>PowerPoint Presentation</vt:lpstr>
      <vt:lpstr>ERP ?</vt:lpstr>
      <vt:lpstr>meaning</vt:lpstr>
      <vt:lpstr>PowerPoint Presentation</vt:lpstr>
      <vt:lpstr>NEED FOR IMPLEMENTING ERP</vt:lpstr>
      <vt:lpstr> Benefits from ERP </vt:lpstr>
      <vt:lpstr>COMPONENTS OF ERP</vt:lpstr>
      <vt:lpstr>STEPS IN IMPLEMENTING ERP</vt:lpstr>
      <vt:lpstr>Draw a  detailed  plan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RESOURCE PLANNING (MRP)</dc:title>
  <dc:creator>DELL</dc:creator>
  <cp:lastModifiedBy>DELL</cp:lastModifiedBy>
  <cp:revision>18</cp:revision>
  <dcterms:created xsi:type="dcterms:W3CDTF">2020-04-24T10:38:17Z</dcterms:created>
  <dcterms:modified xsi:type="dcterms:W3CDTF">2021-06-14T00:27:01Z</dcterms:modified>
</cp:coreProperties>
</file>