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71" r:id="rId4"/>
    <p:sldId id="272" r:id="rId5"/>
    <p:sldId id="273" r:id="rId6"/>
    <p:sldId id="257" r:id="rId7"/>
    <p:sldId id="274" r:id="rId8"/>
    <p:sldId id="259" r:id="rId9"/>
    <p:sldId id="280" r:id="rId10"/>
    <p:sldId id="275" r:id="rId11"/>
    <p:sldId id="270" r:id="rId12"/>
    <p:sldId id="277" r:id="rId13"/>
    <p:sldId id="278" r:id="rId14"/>
    <p:sldId id="279" r:id="rId15"/>
    <p:sldId id="276" r:id="rId16"/>
    <p:sldId id="281" r:id="rId17"/>
    <p:sldId id="282" r:id="rId18"/>
    <p:sldId id="283" r:id="rId19"/>
    <p:sldId id="260" r:id="rId20"/>
    <p:sldId id="268" r:id="rId21"/>
    <p:sldId id="261" r:id="rId22"/>
    <p:sldId id="269" r:id="rId23"/>
    <p:sldId id="262" r:id="rId24"/>
    <p:sldId id="263" r:id="rId25"/>
    <p:sldId id="264" r:id="rId26"/>
    <p:sldId id="265" r:id="rId27"/>
    <p:sldId id="267" r:id="rId28"/>
    <p:sldId id="284"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DB3B1A37-28CC-48AB-A5CF-2D4BC25F2133}" type="datetimeFigureOut">
              <a:rPr lang="en-US" smtClean="0"/>
              <a:pPr/>
              <a:t>7/8/2021</a:t>
            </a:fld>
            <a:endParaRPr lang="en-GB"/>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GB"/>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AE653B59-A742-48DE-A604-5DA4EAF5529E}"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B3B1A37-28CC-48AB-A5CF-2D4BC25F2133}" type="datetimeFigureOut">
              <a:rPr lang="en-US" smtClean="0"/>
              <a:pPr/>
              <a:t>7/8/2021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653B59-A742-48DE-A604-5DA4EAF5529E}"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DB3B1A37-28CC-48AB-A5CF-2D4BC25F2133}" type="datetimeFigureOut">
              <a:rPr lang="en-US" smtClean="0"/>
              <a:pPr/>
              <a:t>7/8/2021</a:t>
            </a:fld>
            <a:endParaRPr lang="en-GB"/>
          </a:p>
        </p:txBody>
      </p:sp>
      <p:sp>
        <p:nvSpPr>
          <p:cNvPr id="5" name="Footer Placeholder 4"/>
          <p:cNvSpPr>
            <a:spLocks noGrp="1"/>
          </p:cNvSpPr>
          <p:nvPr>
            <p:ph type="ftr" sz="quarter" idx="11"/>
          </p:nvPr>
        </p:nvSpPr>
        <p:spPr>
          <a:xfrm>
            <a:off x="457201" y="6248207"/>
            <a:ext cx="5573483" cy="365125"/>
          </a:xfrm>
        </p:spPr>
        <p:txBody>
          <a:bodyPr/>
          <a:lstStyle/>
          <a:p>
            <a:endParaRPr lang="en-GB"/>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AE653B59-A742-48DE-A604-5DA4EAF5529E}"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B3B1A37-28CC-48AB-A5CF-2D4BC25F2133}" type="datetimeFigureOut">
              <a:rPr lang="en-US" smtClean="0"/>
              <a:pPr/>
              <a:t>7/8/2021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AE653B59-A742-48DE-A604-5DA4EAF5529E}" type="slidenum">
              <a:rPr lang="en-GB" smtClean="0"/>
              <a:pPr/>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DB3B1A37-28CC-48AB-A5CF-2D4BC25F2133}" type="datetimeFigureOut">
              <a:rPr lang="en-US" smtClean="0"/>
              <a:pPr/>
              <a:t>7/8/2021</a:t>
            </a:fld>
            <a:endParaRPr lang="en-GB"/>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AE653B59-A742-48DE-A604-5DA4EAF5529E}" type="slidenum">
              <a:rPr lang="en-GB" smtClean="0"/>
              <a:pPr/>
              <a:t>‹#›</a:t>
            </a:fld>
            <a:endParaRPr lang="en-GB"/>
          </a:p>
        </p:txBody>
      </p:sp>
      <p:sp>
        <p:nvSpPr>
          <p:cNvPr id="14" name="Footer Placeholder 13"/>
          <p:cNvSpPr>
            <a:spLocks noGrp="1"/>
          </p:cNvSpPr>
          <p:nvPr>
            <p:ph type="ftr" sz="quarter" idx="12"/>
          </p:nvPr>
        </p:nvSpPr>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DB3B1A37-28CC-48AB-A5CF-2D4BC25F2133}" type="datetimeFigureOut">
              <a:rPr lang="en-US" smtClean="0"/>
              <a:pPr/>
              <a:t>7/8/2021</a:t>
            </a:fld>
            <a:endParaRPr lang="en-GB"/>
          </a:p>
        </p:txBody>
      </p:sp>
      <p:sp>
        <p:nvSpPr>
          <p:cNvPr id="10" name="Slide Number Placeholder 9"/>
          <p:cNvSpPr>
            <a:spLocks noGrp="1"/>
          </p:cNvSpPr>
          <p:nvPr>
            <p:ph type="sldNum" sz="quarter" idx="16"/>
          </p:nvPr>
        </p:nvSpPr>
        <p:spPr/>
        <p:txBody>
          <a:bodyPr rtlCol="0"/>
          <a:lstStyle/>
          <a:p>
            <a:fld id="{AE653B59-A742-48DE-A604-5DA4EAF5529E}" type="slidenum">
              <a:rPr lang="en-GB" smtClean="0"/>
              <a:pPr/>
              <a:t>‹#›</a:t>
            </a:fld>
            <a:endParaRPr lang="en-GB"/>
          </a:p>
        </p:txBody>
      </p:sp>
      <p:sp>
        <p:nvSpPr>
          <p:cNvPr id="12" name="Footer Placeholder 11"/>
          <p:cNvSpPr>
            <a:spLocks noGrp="1"/>
          </p:cNvSpPr>
          <p:nvPr>
            <p:ph type="ftr" sz="quarter" idx="17"/>
          </p:nvPr>
        </p:nvSpPr>
        <p:spPr/>
        <p:txBody>
          <a:bodyPr rtlCol="0"/>
          <a:lstStyle/>
          <a:p>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DB3B1A37-28CC-48AB-A5CF-2D4BC25F2133}" type="datetimeFigureOut">
              <a:rPr lang="en-US" smtClean="0"/>
              <a:pPr/>
              <a:t>7/8/2021</a:t>
            </a:fld>
            <a:endParaRPr lang="en-GB"/>
          </a:p>
        </p:txBody>
      </p:sp>
      <p:sp>
        <p:nvSpPr>
          <p:cNvPr id="12" name="Slide Number Placeholder 11"/>
          <p:cNvSpPr>
            <a:spLocks noGrp="1"/>
          </p:cNvSpPr>
          <p:nvPr>
            <p:ph type="sldNum" sz="quarter" idx="16"/>
          </p:nvPr>
        </p:nvSpPr>
        <p:spPr/>
        <p:txBody>
          <a:bodyPr rtlCol="0"/>
          <a:lstStyle/>
          <a:p>
            <a:fld id="{AE653B59-A742-48DE-A604-5DA4EAF5529E}" type="slidenum">
              <a:rPr lang="en-GB" smtClean="0"/>
              <a:pPr/>
              <a:t>‹#›</a:t>
            </a:fld>
            <a:endParaRPr lang="en-GB"/>
          </a:p>
        </p:txBody>
      </p:sp>
      <p:sp>
        <p:nvSpPr>
          <p:cNvPr id="14" name="Footer Placeholder 13"/>
          <p:cNvSpPr>
            <a:spLocks noGrp="1"/>
          </p:cNvSpPr>
          <p:nvPr>
            <p:ph type="ftr" sz="quarter" idx="17"/>
          </p:nvPr>
        </p:nvSpPr>
        <p:spPr/>
        <p:txBody>
          <a:bodyPr rtlCol="0"/>
          <a:lstStyle/>
          <a:p>
            <a:endParaRPr lang="en-GB"/>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B3B1A37-28CC-48AB-A5CF-2D4BC25F2133}" type="datetimeFigureOut">
              <a:rPr lang="en-US" smtClean="0"/>
              <a:pPr/>
              <a:t>7/8/2021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AE653B59-A742-48DE-A604-5DA4EAF5529E}"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3B1A37-28CC-48AB-A5CF-2D4BC25F2133}" type="datetimeFigureOut">
              <a:rPr lang="en-US" smtClean="0"/>
              <a:pPr/>
              <a:t>7/8/2021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AE653B59-A742-48DE-A604-5DA4EAF5529E}"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B3B1A37-28CC-48AB-A5CF-2D4BC25F2133}" type="datetimeFigureOut">
              <a:rPr lang="en-US" smtClean="0"/>
              <a:pPr/>
              <a:t>7/8/2021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AE653B59-A742-48DE-A604-5DA4EAF5529E}" type="slidenum">
              <a:rPr lang="en-GB" smtClean="0"/>
              <a:pPr/>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DB3B1A37-28CC-48AB-A5CF-2D4BC25F2133}" type="datetimeFigureOut">
              <a:rPr lang="en-US" smtClean="0"/>
              <a:pPr/>
              <a:t>7/8/2021</a:t>
            </a:fld>
            <a:endParaRPr lang="en-GB"/>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AE653B59-A742-48DE-A604-5DA4EAF5529E}" type="slidenum">
              <a:rPr lang="en-GB" smtClean="0"/>
              <a:pPr/>
              <a:t>‹#›</a:t>
            </a:fld>
            <a:endParaRPr lang="en-GB"/>
          </a:p>
        </p:txBody>
      </p:sp>
      <p:sp>
        <p:nvSpPr>
          <p:cNvPr id="14" name="Footer Placeholder 13"/>
          <p:cNvSpPr>
            <a:spLocks noGrp="1"/>
          </p:cNvSpPr>
          <p:nvPr>
            <p:ph type="ftr" sz="quarter" idx="12"/>
          </p:nvPr>
        </p:nvSpPr>
        <p:spPr>
          <a:xfrm>
            <a:off x="1600200" y="6248206"/>
            <a:ext cx="4572000" cy="365125"/>
          </a:xfrm>
        </p:spPr>
        <p:txBody>
          <a:bodyPr rtlCol="0"/>
          <a:lstStyle/>
          <a:p>
            <a:endParaRPr lang="en-GB"/>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DB3B1A37-28CC-48AB-A5CF-2D4BC25F2133}" type="datetimeFigureOut">
              <a:rPr lang="en-US" smtClean="0"/>
              <a:pPr/>
              <a:t>7/8/2021</a:t>
            </a:fld>
            <a:endParaRPr lang="en-GB"/>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AE653B59-A742-48DE-A604-5DA4EAF5529E}"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Richard_Bentley_Elegy_header.jpg"/>
          <p:cNvPicPr>
            <a:picLocks noChangeAspect="1"/>
          </p:cNvPicPr>
          <p:nvPr/>
        </p:nvPicPr>
        <p:blipFill>
          <a:blip r:embed="rId2"/>
          <a:stretch>
            <a:fillRect/>
          </a:stretch>
        </p:blipFill>
        <p:spPr>
          <a:xfrm>
            <a:off x="0" y="-1"/>
            <a:ext cx="4857752" cy="6012463"/>
          </a:xfrm>
          <a:prstGeom prst="rect">
            <a:avLst/>
          </a:prstGeom>
        </p:spPr>
      </p:pic>
      <p:sp>
        <p:nvSpPr>
          <p:cNvPr id="2" name="Title 1"/>
          <p:cNvSpPr>
            <a:spLocks noGrp="1"/>
          </p:cNvSpPr>
          <p:nvPr>
            <p:ph type="ctrTitle"/>
          </p:nvPr>
        </p:nvSpPr>
        <p:spPr>
          <a:xfrm>
            <a:off x="214282" y="0"/>
            <a:ext cx="8786874" cy="5867400"/>
          </a:xfrm>
        </p:spPr>
        <p:txBody>
          <a:bodyPr>
            <a:normAutofit/>
          </a:bodyPr>
          <a:lstStyle/>
          <a:p>
            <a:pPr algn="r"/>
            <a:r>
              <a:rPr lang="en-GB" sz="4200" dirty="0" smtClean="0"/>
              <a:t>Thomas Gray </a:t>
            </a:r>
            <a:br>
              <a:rPr lang="en-GB" sz="4200" dirty="0" smtClean="0"/>
            </a:br>
            <a:r>
              <a:rPr lang="en-GB" sz="4200" dirty="0" smtClean="0"/>
              <a:t>AS A </a:t>
            </a:r>
            <a:br>
              <a:rPr lang="en-GB" sz="4200" dirty="0" smtClean="0"/>
            </a:br>
            <a:r>
              <a:rPr lang="en-GB" sz="4200" dirty="0" smtClean="0"/>
              <a:t>  GRAVEYARD POET</a:t>
            </a:r>
            <a:r>
              <a:rPr lang="en-GB" dirty="0" smtClean="0"/>
              <a:t/>
            </a:r>
            <a:br>
              <a:rPr lang="en-GB" dirty="0" smtClean="0"/>
            </a:br>
            <a:endParaRPr lang="en-GB" dirty="0"/>
          </a:p>
        </p:txBody>
      </p:sp>
      <p:sp>
        <p:nvSpPr>
          <p:cNvPr id="3" name="Subtitle 2"/>
          <p:cNvSpPr>
            <a:spLocks noGrp="1"/>
          </p:cNvSpPr>
          <p:nvPr>
            <p:ph type="subTitle" idx="1"/>
          </p:nvPr>
        </p:nvSpPr>
        <p:spPr/>
        <p:txBody>
          <a:bodyPr>
            <a:normAutofit/>
          </a:bodyPr>
          <a:lstStyle/>
          <a:p>
            <a:r>
              <a:rPr lang="en-GB" sz="3200" b="1" dirty="0" smtClean="0">
                <a:solidFill>
                  <a:schemeClr val="bg1"/>
                </a:solidFill>
              </a:rPr>
              <a:t>Elegy Written in a Country Churchyard</a:t>
            </a:r>
            <a:endParaRPr lang="en-GB" sz="3200" b="1"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Background</a:t>
            </a:r>
            <a:endParaRPr lang="en-GB" dirty="0"/>
          </a:p>
        </p:txBody>
      </p:sp>
      <p:sp>
        <p:nvSpPr>
          <p:cNvPr id="3" name="Content Placeholder 2"/>
          <p:cNvSpPr>
            <a:spLocks noGrp="1"/>
          </p:cNvSpPr>
          <p:nvPr>
            <p:ph sz="quarter" idx="1"/>
          </p:nvPr>
        </p:nvSpPr>
        <p:spPr/>
        <p:txBody>
          <a:bodyPr>
            <a:normAutofit fontScale="92500" lnSpcReduction="20000"/>
          </a:bodyPr>
          <a:lstStyle/>
          <a:p>
            <a:pPr algn="just"/>
            <a:r>
              <a:rPr lang="en-US" dirty="0" smtClean="0"/>
              <a:t>Thomas Gray's </a:t>
            </a:r>
            <a:r>
              <a:rPr lang="en-US" b="1" dirty="0" smtClean="0"/>
              <a:t>“Elegy Written in a Country Churchyard” </a:t>
            </a:r>
            <a:r>
              <a:rPr lang="en-US" dirty="0" smtClean="0"/>
              <a:t>-- first published in 1751. </a:t>
            </a:r>
          </a:p>
          <a:p>
            <a:pPr algn="just"/>
            <a:r>
              <a:rPr lang="en-US" dirty="0" smtClean="0"/>
              <a:t>Began writing the poem in 1742, shortly after the death of his close friend </a:t>
            </a:r>
            <a:r>
              <a:rPr lang="en-US" b="1" dirty="0" smtClean="0"/>
              <a:t>Richard West</a:t>
            </a:r>
          </a:p>
          <a:p>
            <a:pPr algn="just"/>
            <a:r>
              <a:rPr lang="en-US" dirty="0" smtClean="0"/>
              <a:t>Completed when Gray was living near St Giles' parish church at Stoke </a:t>
            </a:r>
            <a:r>
              <a:rPr lang="en-US" dirty="0" err="1" smtClean="0"/>
              <a:t>Poges</a:t>
            </a:r>
            <a:endParaRPr lang="en-US" dirty="0" smtClean="0"/>
          </a:p>
          <a:p>
            <a:pPr algn="just"/>
            <a:r>
              <a:rPr lang="en-US" dirty="0" smtClean="0"/>
              <a:t>Earlier title: “Stanzas” until his friend William Mason suggested “Elegy”</a:t>
            </a:r>
            <a:endParaRPr lang="en-US" b="1" dirty="0" smtClean="0"/>
          </a:p>
          <a:p>
            <a:pPr algn="just"/>
            <a:r>
              <a:rPr lang="en-US" dirty="0" smtClean="0"/>
              <a:t>Embodies a meditation on death, and remembrance after death</a:t>
            </a:r>
          </a:p>
          <a:p>
            <a:pPr algn="just"/>
            <a:r>
              <a:rPr lang="en-US" dirty="0" smtClean="0"/>
              <a:t>A deliberation on unused human potential and mortality</a:t>
            </a:r>
            <a:endParaRPr lang="en-GB"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Tone and Mood</a:t>
            </a:r>
            <a:endParaRPr lang="en-GB" dirty="0"/>
          </a:p>
        </p:txBody>
      </p:sp>
      <p:sp>
        <p:nvSpPr>
          <p:cNvPr id="3" name="Content Placeholder 2"/>
          <p:cNvSpPr>
            <a:spLocks noGrp="1"/>
          </p:cNvSpPr>
          <p:nvPr>
            <p:ph sz="quarter" idx="1"/>
          </p:nvPr>
        </p:nvSpPr>
        <p:spPr/>
        <p:txBody>
          <a:bodyPr>
            <a:normAutofit fontScale="92500" lnSpcReduction="20000"/>
          </a:bodyPr>
          <a:lstStyle/>
          <a:p>
            <a:pPr algn="just"/>
            <a:r>
              <a:rPr lang="en-US" b="1" dirty="0" smtClean="0"/>
              <a:t>Tone</a:t>
            </a:r>
            <a:r>
              <a:rPr lang="en-US" dirty="0" smtClean="0"/>
              <a:t> of the poem is sad and somber </a:t>
            </a:r>
          </a:p>
          <a:p>
            <a:pPr algn="just"/>
            <a:r>
              <a:rPr lang="en-US" b="1" dirty="0" smtClean="0"/>
              <a:t>Mood</a:t>
            </a:r>
            <a:r>
              <a:rPr lang="en-US" dirty="0" smtClean="0"/>
              <a:t> of the poem is sorrowful and solemn</a:t>
            </a:r>
          </a:p>
          <a:p>
            <a:pPr algn="just"/>
            <a:r>
              <a:rPr lang="en-US" dirty="0" smtClean="0"/>
              <a:t>Poet mulls calmly over death while standing in a rural graveyard in the evening </a:t>
            </a:r>
          </a:p>
          <a:p>
            <a:pPr algn="just"/>
            <a:r>
              <a:rPr lang="en-US" dirty="0" smtClean="0"/>
              <a:t>Reflects that death comes for everyone in the end, rich and poor alike. </a:t>
            </a:r>
          </a:p>
          <a:p>
            <a:pPr algn="just"/>
            <a:r>
              <a:rPr lang="en-US" dirty="0" smtClean="0"/>
              <a:t>Commemorates the common folk buried in the churchyard by recreating the lives they might have lived had they been born into better circumstances and considers the benefits of anonymity </a:t>
            </a:r>
          </a:p>
          <a:p>
            <a:pPr algn="just"/>
            <a:r>
              <a:rPr lang="en-US" dirty="0" smtClean="0"/>
              <a:t>Ends with his own imagined </a:t>
            </a:r>
            <a:r>
              <a:rPr lang="en-US" b="1" dirty="0" smtClean="0"/>
              <a:t>Epitaph</a:t>
            </a:r>
          </a:p>
          <a:p>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Setting</a:t>
            </a:r>
            <a:endParaRPr lang="en-GB" dirty="0"/>
          </a:p>
        </p:txBody>
      </p:sp>
      <p:sp>
        <p:nvSpPr>
          <p:cNvPr id="3" name="Content Placeholder 2"/>
          <p:cNvSpPr>
            <a:spLocks noGrp="1"/>
          </p:cNvSpPr>
          <p:nvPr>
            <p:ph sz="quarter" idx="1"/>
          </p:nvPr>
        </p:nvSpPr>
        <p:spPr/>
        <p:txBody>
          <a:bodyPr>
            <a:normAutofit fontScale="85000" lnSpcReduction="20000"/>
          </a:bodyPr>
          <a:lstStyle/>
          <a:p>
            <a:pPr algn="just"/>
            <a:r>
              <a:rPr lang="en-US" dirty="0" smtClean="0"/>
              <a:t>The time is evening and every living being on earth is retiring for the night</a:t>
            </a:r>
          </a:p>
          <a:p>
            <a:pPr algn="just"/>
            <a:r>
              <a:rPr lang="en-US" dirty="0" smtClean="0"/>
              <a:t>As the poem opens, the speaker is seen at the churchyard; he hears the usual evening sounds</a:t>
            </a:r>
          </a:p>
          <a:p>
            <a:pPr algn="just"/>
            <a:r>
              <a:rPr lang="en-US" dirty="0" smtClean="0"/>
              <a:t>The church bell is ringing</a:t>
            </a:r>
          </a:p>
          <a:p>
            <a:pPr algn="just"/>
            <a:r>
              <a:rPr lang="en-US" dirty="0" smtClean="0"/>
              <a:t>The shepherds and their cattle are returning home after the day’s work</a:t>
            </a:r>
          </a:p>
          <a:p>
            <a:pPr algn="just"/>
            <a:r>
              <a:rPr lang="en-US" dirty="0" smtClean="0"/>
              <a:t>The location is rural; a pastoral setting</a:t>
            </a:r>
          </a:p>
          <a:p>
            <a:pPr algn="just"/>
            <a:r>
              <a:rPr lang="en-US" dirty="0" smtClean="0"/>
              <a:t>The atmosphere is subdued and melancholic</a:t>
            </a:r>
          </a:p>
          <a:p>
            <a:pPr algn="just"/>
            <a:r>
              <a:rPr lang="en-US" dirty="0" smtClean="0"/>
              <a:t>Darkness and silence fill the place except for the hooting of the owl, the buzz of the beetle, and the ringing of the bells </a:t>
            </a:r>
            <a:br>
              <a:rPr lang="en-US" dirty="0" smtClean="0"/>
            </a:b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Form and Style</a:t>
            </a:r>
            <a:br>
              <a:rPr lang="en-US" dirty="0" smtClean="0"/>
            </a:br>
            <a:endParaRPr lang="en-GB" dirty="0"/>
          </a:p>
        </p:txBody>
      </p:sp>
      <p:sp>
        <p:nvSpPr>
          <p:cNvPr id="3" name="Content Placeholder 2"/>
          <p:cNvSpPr>
            <a:spLocks noGrp="1"/>
          </p:cNvSpPr>
          <p:nvPr>
            <p:ph sz="quarter" idx="1"/>
          </p:nvPr>
        </p:nvSpPr>
        <p:spPr/>
        <p:txBody>
          <a:bodyPr>
            <a:normAutofit fontScale="92500" lnSpcReduction="20000"/>
          </a:bodyPr>
          <a:lstStyle/>
          <a:p>
            <a:r>
              <a:rPr lang="en-US" dirty="0" smtClean="0"/>
              <a:t>33 stanzas; 128 Lines</a:t>
            </a:r>
          </a:p>
          <a:p>
            <a:r>
              <a:rPr lang="en-US" dirty="0" smtClean="0"/>
              <a:t>Each stanza has four lines –Quatrains</a:t>
            </a:r>
          </a:p>
          <a:p>
            <a:r>
              <a:rPr lang="en-US" dirty="0" smtClean="0"/>
              <a:t>Four lines with iambic pentameter constitute each stanza. A pentameter consists of ten syllables. Also, the first and the third lines rhyme at the ending; the second and the fourth lines rhyme at the ending of each stanza. </a:t>
            </a:r>
          </a:p>
          <a:p>
            <a:r>
              <a:rPr lang="en-US" dirty="0" smtClean="0"/>
              <a:t>The rhyme scheme is </a:t>
            </a:r>
            <a:r>
              <a:rPr lang="en-US" dirty="0" err="1" smtClean="0"/>
              <a:t>abab</a:t>
            </a:r>
            <a:r>
              <a:rPr lang="en-US" dirty="0" smtClean="0"/>
              <a:t>, </a:t>
            </a:r>
            <a:r>
              <a:rPr lang="en-US" dirty="0" err="1" smtClean="0"/>
              <a:t>cdcd</a:t>
            </a:r>
            <a:r>
              <a:rPr lang="en-US" dirty="0" smtClean="0"/>
              <a:t>, </a:t>
            </a:r>
            <a:r>
              <a:rPr lang="en-US" dirty="0" err="1" smtClean="0"/>
              <a:t>efef</a:t>
            </a:r>
            <a:r>
              <a:rPr lang="en-US" dirty="0" smtClean="0"/>
              <a:t>… </a:t>
            </a:r>
            <a:endParaRPr lang="en-US" b="1" dirty="0" smtClean="0"/>
          </a:p>
          <a:p>
            <a:pPr fontAlgn="base"/>
            <a:r>
              <a:rPr lang="en-US" dirty="0" smtClean="0"/>
              <a:t>The poet makes use of several tenses in "Elegy Written in a Country Churchyard": present to describe the graveyard, past to describe the dead, and future to imagine later visitors' thoughts.</a:t>
            </a:r>
          </a:p>
          <a:p>
            <a:endParaRPr lang="en-US" dirty="0" smtClean="0"/>
          </a:p>
          <a:p>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Poetic Devices</a:t>
            </a:r>
            <a:endParaRPr lang="en-GB" dirty="0"/>
          </a:p>
        </p:txBody>
      </p:sp>
      <p:sp>
        <p:nvSpPr>
          <p:cNvPr id="3" name="Content Placeholder 2"/>
          <p:cNvSpPr>
            <a:spLocks noGrp="1"/>
          </p:cNvSpPr>
          <p:nvPr>
            <p:ph sz="quarter" idx="1"/>
          </p:nvPr>
        </p:nvSpPr>
        <p:spPr/>
        <p:txBody>
          <a:bodyPr>
            <a:normAutofit fontScale="77500" lnSpcReduction="20000"/>
          </a:bodyPr>
          <a:lstStyle/>
          <a:p>
            <a:pPr algn="just" fontAlgn="base"/>
            <a:r>
              <a:rPr lang="en-US" b="1" dirty="0" smtClean="0"/>
              <a:t>Narrator: </a:t>
            </a:r>
            <a:r>
              <a:rPr lang="en-US" dirty="0" smtClean="0"/>
              <a:t>Poet is the sole narrator - </a:t>
            </a:r>
            <a:r>
              <a:rPr lang="en-US" b="1" dirty="0" smtClean="0"/>
              <a:t>first-person point of view </a:t>
            </a:r>
            <a:r>
              <a:rPr lang="en-US" dirty="0" smtClean="0"/>
              <a:t>with an occasional shift to third-person point of view. Contains three voices, with the first 23 stanzas spoken by the dead youth, a voice many imagine to be fashioned on that of West. The following five lines Gray speaks, while lines 98–116 are spoken by a “hoary-headed swain,” or country man, and Gray supplies the concluding 12-line epitaph</a:t>
            </a:r>
          </a:p>
          <a:p>
            <a:pPr algn="just" fontAlgn="base"/>
            <a:r>
              <a:rPr lang="en-US" b="1" dirty="0" smtClean="0"/>
              <a:t>Irony: </a:t>
            </a:r>
            <a:r>
              <a:rPr lang="en-US" dirty="0" smtClean="0"/>
              <a:t>Speaks as if he does not care for name and fame. However, he is eager to be remembered and honored after his death through his epitaph</a:t>
            </a:r>
          </a:p>
          <a:p>
            <a:pPr algn="just" fontAlgn="base"/>
            <a:r>
              <a:rPr lang="en-US" b="1" dirty="0" smtClean="0"/>
              <a:t>Allusions: </a:t>
            </a:r>
            <a:r>
              <a:rPr lang="en-US" dirty="0" smtClean="0"/>
              <a:t>Many historical figures, e.g. Cromwell and Milton. Muse is a literary allusion. God and Father are biblical allusions. Through word choice, metaphor, and allusion, Gray often uses one word to suggest many ideas</a:t>
            </a:r>
          </a:p>
          <a:p>
            <a:pPr fontAlgn="base"/>
            <a:endParaRPr lang="en-US" dirty="0" smtClean="0"/>
          </a:p>
          <a:p>
            <a:pPr fontAlgn="base"/>
            <a:endParaRPr lang="en-US" dirty="0" smtClean="0"/>
          </a:p>
          <a:p>
            <a:pPr fontAlgn="base"/>
            <a:endParaRPr lang="en-US" dirty="0" smtClean="0"/>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Literary Devices</a:t>
            </a:r>
            <a:endParaRPr lang="en-GB" dirty="0"/>
          </a:p>
        </p:txBody>
      </p:sp>
      <p:sp>
        <p:nvSpPr>
          <p:cNvPr id="3" name="Content Placeholder 2"/>
          <p:cNvSpPr>
            <a:spLocks noGrp="1"/>
          </p:cNvSpPr>
          <p:nvPr>
            <p:ph sz="quarter" idx="1"/>
          </p:nvPr>
        </p:nvSpPr>
        <p:spPr>
          <a:xfrm>
            <a:off x="612648" y="1600200"/>
            <a:ext cx="8153400" cy="4686320"/>
          </a:xfrm>
        </p:spPr>
        <p:txBody>
          <a:bodyPr>
            <a:normAutofit fontScale="85000" lnSpcReduction="20000"/>
          </a:bodyPr>
          <a:lstStyle/>
          <a:p>
            <a:pPr algn="just" fontAlgn="base"/>
            <a:r>
              <a:rPr lang="en-US" b="1" dirty="0" smtClean="0"/>
              <a:t>Metonymy and Synecdoche: </a:t>
            </a:r>
            <a:r>
              <a:rPr lang="en-US" dirty="0" smtClean="0"/>
              <a:t>Concrete words are used to represent abstract ideas “celestial fire” represents divine power; “rod of empire” represents royal power; “living lyre” represents beauty and artistic power.</a:t>
            </a:r>
            <a:br>
              <a:rPr lang="en-US" dirty="0" smtClean="0"/>
            </a:br>
            <a:r>
              <a:rPr lang="en-US" dirty="0" smtClean="0"/>
              <a:t>"Dauntless breast" and "heart" are used to indicate human body and man</a:t>
            </a:r>
          </a:p>
          <a:p>
            <a:pPr algn="just" fontAlgn="base"/>
            <a:r>
              <a:rPr lang="en-US" b="1" dirty="0" smtClean="0"/>
              <a:t>Personification: </a:t>
            </a:r>
            <a:r>
              <a:rPr lang="en-US" dirty="0" smtClean="0"/>
              <a:t>Many abstract ideas are personified - such as knowledge, pride, honor, grandeur , with their initial letters capitalized</a:t>
            </a:r>
          </a:p>
          <a:p>
            <a:pPr algn="just" fontAlgn="base"/>
            <a:r>
              <a:rPr lang="en-US" b="1" dirty="0" smtClean="0"/>
              <a:t>Onomatopoeia: </a:t>
            </a:r>
            <a:r>
              <a:rPr lang="en-US" dirty="0" smtClean="0"/>
              <a:t>Cock's shrill clarion, twittering of swallows, drowsy tinkling, knell are onomatopoeic words</a:t>
            </a:r>
          </a:p>
          <a:p>
            <a:pPr algn="just" fontAlgn="base"/>
            <a:r>
              <a:rPr lang="en-US" b="1" dirty="0" smtClean="0"/>
              <a:t>Metaphor:</a:t>
            </a:r>
            <a:r>
              <a:rPr lang="en-US" dirty="0" smtClean="0"/>
              <a:t> poverty "froze the genial current of the soul” suggesting that the current is the soul; "Chill Penury [poverty] stops this "current" by freezing it</a:t>
            </a:r>
          </a:p>
          <a:p>
            <a:pPr fontAlgn="base"/>
            <a:endParaRPr lang="en-US" dirty="0" smtClean="0"/>
          </a:p>
          <a:p>
            <a:pPr fontAlgn="base"/>
            <a:endParaRPr lang="en-US" dirty="0" smtClean="0"/>
          </a:p>
          <a:p>
            <a:pPr fontAlgn="base"/>
            <a:endParaRPr lang="en-US" dirty="0" smtClean="0"/>
          </a:p>
          <a:p>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Symbolism</a:t>
            </a:r>
            <a:endParaRPr lang="en-GB" dirty="0"/>
          </a:p>
        </p:txBody>
      </p:sp>
      <p:sp>
        <p:nvSpPr>
          <p:cNvPr id="3" name="Content Placeholder 2"/>
          <p:cNvSpPr>
            <a:spLocks noGrp="1"/>
          </p:cNvSpPr>
          <p:nvPr>
            <p:ph sz="quarter" idx="1"/>
          </p:nvPr>
        </p:nvSpPr>
        <p:spPr/>
        <p:txBody>
          <a:bodyPr>
            <a:normAutofit fontScale="77500" lnSpcReduction="20000"/>
          </a:bodyPr>
          <a:lstStyle/>
          <a:p>
            <a:pPr algn="just" fontAlgn="base"/>
            <a:r>
              <a:rPr lang="en-US" b="1" dirty="0" smtClean="0"/>
              <a:t>Nightfall: </a:t>
            </a:r>
            <a:r>
              <a:rPr lang="en-US" dirty="0" smtClean="0"/>
              <a:t>This gentle image is also a symbol of death; as nightfall indicates the end of day, death indicates the end of life. A herd of cattle prepares for sleep, the plowman heads home, and darkness descends. The world becomes quiet. In the first line the curfew bell "tolls the knell of parting day," like a bell rung at a funeral. Then, in the last lines of Stanza 4, the reader learns that the peasants have not just gone to sleep for the night. Instead, the village "forefathers" sleep in their graves.</a:t>
            </a:r>
          </a:p>
          <a:p>
            <a:pPr algn="just" fontAlgn="base"/>
            <a:r>
              <a:rPr lang="en-US" b="1" dirty="0" smtClean="0"/>
              <a:t>The Grave: </a:t>
            </a:r>
            <a:r>
              <a:rPr lang="en-US" dirty="0" smtClean="0"/>
              <a:t>He talks about it not as something frightening, but as a symbol of death, the great equalizer. A grave is a monastic "cell" where the dead sleep. Death, he points out is inevitable: "The paths of glory lead but to the grave.“ The graves of the great are decorated with urns and statuary. Yet, the graves of the poor around him are also decorated. a "frail memorial ... / With uncouth rhymes and shapeless sculpture </a:t>
            </a:r>
            <a:r>
              <a:rPr lang="en-US" dirty="0" err="1" smtClean="0"/>
              <a:t>deck'd</a:t>
            </a:r>
            <a:r>
              <a:rPr lang="en-US" dirty="0" smtClean="0"/>
              <a:t>." </a:t>
            </a:r>
          </a:p>
          <a:p>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Major Characters</a:t>
            </a:r>
            <a:endParaRPr lang="en-GB" dirty="0"/>
          </a:p>
        </p:txBody>
      </p:sp>
      <p:sp>
        <p:nvSpPr>
          <p:cNvPr id="3" name="Content Placeholder 2"/>
          <p:cNvSpPr>
            <a:spLocks noGrp="1"/>
          </p:cNvSpPr>
          <p:nvPr>
            <p:ph sz="quarter" idx="1"/>
          </p:nvPr>
        </p:nvSpPr>
        <p:spPr/>
        <p:txBody>
          <a:bodyPr>
            <a:normAutofit fontScale="70000" lnSpcReduction="20000"/>
          </a:bodyPr>
          <a:lstStyle/>
          <a:p>
            <a:pPr algn="just"/>
            <a:r>
              <a:rPr lang="en-US" b="1" dirty="0" smtClean="0"/>
              <a:t>Speaker</a:t>
            </a:r>
            <a:r>
              <a:rPr lang="en-US" dirty="0" smtClean="0"/>
              <a:t>: the poet himself; also mentioned as the Youth in the Epitaph</a:t>
            </a:r>
          </a:p>
          <a:p>
            <a:pPr algn="just"/>
            <a:r>
              <a:rPr lang="en-US" b="1" dirty="0" smtClean="0"/>
              <a:t>Oliver Cromwell </a:t>
            </a:r>
            <a:r>
              <a:rPr lang="en-US" dirty="0" smtClean="0"/>
              <a:t>(1599–1658): was an English soldier and statesman. He led forces against King Charles I (1600–49) during the English Civil War (1642–51) and later led England to powerful world status</a:t>
            </a:r>
          </a:p>
          <a:p>
            <a:pPr algn="just"/>
            <a:r>
              <a:rPr lang="en-US" b="1" dirty="0" smtClean="0"/>
              <a:t>John Hampden </a:t>
            </a:r>
            <a:r>
              <a:rPr lang="en-US" dirty="0" smtClean="0"/>
              <a:t>(1594–1643): was a member of Parliament. He accepted a prison sentence in 1627 rather than pay taxes levied by Charles I (1600–49)</a:t>
            </a:r>
          </a:p>
          <a:p>
            <a:pPr algn="just"/>
            <a:r>
              <a:rPr lang="en-US" b="1" dirty="0" smtClean="0"/>
              <a:t>John Milton </a:t>
            </a:r>
            <a:r>
              <a:rPr lang="en-US" dirty="0" smtClean="0"/>
              <a:t>(1608–74): was an English poet. He opposed the tyranny of Charles I (1600–49) and the state religion of the Church of England </a:t>
            </a:r>
          </a:p>
          <a:p>
            <a:pPr algn="just"/>
            <a:r>
              <a:rPr lang="en-US" b="1" dirty="0" smtClean="0"/>
              <a:t>Muse</a:t>
            </a:r>
            <a:r>
              <a:rPr lang="en-US" dirty="0" smtClean="0"/>
              <a:t>: In Greek and Roman mythology, the Muses are a group of sister goddess who serve as patrons to the arts. the "Muse's flame”</a:t>
            </a:r>
          </a:p>
          <a:p>
            <a:pPr algn="just"/>
            <a:r>
              <a:rPr lang="en-US" b="1" dirty="0" smtClean="0"/>
              <a:t>Plowman</a:t>
            </a:r>
            <a:r>
              <a:rPr lang="en-US" dirty="0" smtClean="0"/>
              <a:t>: represents all the living people leading simple lives in and around the village</a:t>
            </a:r>
          </a:p>
          <a:p>
            <a:pPr algn="just"/>
            <a:r>
              <a:rPr lang="en-US" b="1" dirty="0" smtClean="0"/>
              <a:t>Rude forefathers</a:t>
            </a:r>
            <a:r>
              <a:rPr lang="en-US" dirty="0" smtClean="0"/>
              <a:t>: are the founders of the village, who are now buried in the churchyard. </a:t>
            </a:r>
            <a:r>
              <a:rPr lang="en-US" i="1" dirty="0" smtClean="0"/>
              <a:t>rude</a:t>
            </a:r>
            <a:r>
              <a:rPr lang="en-US" dirty="0" smtClean="0"/>
              <a:t> may mean "unlearned" or "inelegant”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Inspiration</a:t>
            </a:r>
            <a:endParaRPr lang="en-GB" dirty="0"/>
          </a:p>
        </p:txBody>
      </p:sp>
      <p:sp>
        <p:nvSpPr>
          <p:cNvPr id="3" name="Content Placeholder 2"/>
          <p:cNvSpPr>
            <a:spLocks noGrp="1"/>
          </p:cNvSpPr>
          <p:nvPr>
            <p:ph sz="quarter" idx="1"/>
          </p:nvPr>
        </p:nvSpPr>
        <p:spPr>
          <a:xfrm>
            <a:off x="612648" y="1600200"/>
            <a:ext cx="8153400" cy="4972072"/>
          </a:xfrm>
        </p:spPr>
        <p:txBody>
          <a:bodyPr>
            <a:normAutofit fontScale="77500" lnSpcReduction="20000"/>
          </a:bodyPr>
          <a:lstStyle/>
          <a:p>
            <a:pPr algn="just"/>
            <a:r>
              <a:rPr lang="en-US" dirty="0" smtClean="0"/>
              <a:t>Horace Walpole published the elegy in a quarto-sized pamphlet</a:t>
            </a:r>
          </a:p>
          <a:p>
            <a:pPr algn="just"/>
            <a:r>
              <a:rPr lang="en-US" dirty="0" smtClean="0"/>
              <a:t>The quarto sold out, to be reprinted multiple times over the following years. </a:t>
            </a:r>
          </a:p>
          <a:p>
            <a:pPr algn="just"/>
            <a:r>
              <a:rPr lang="en-US" dirty="0" smtClean="0"/>
              <a:t>The language, more than theme, captured the imagination of not only the ordinary reader, but also poets including George Gordon, Lord Byron and Alfred Lord Tennyson</a:t>
            </a:r>
          </a:p>
          <a:p>
            <a:pPr algn="just"/>
            <a:r>
              <a:rPr lang="en-US" dirty="0" smtClean="0"/>
              <a:t>Thomas Hardy loved this poem and he used some of the same ideas and themes in his poem, "Afterwards," and used a line of the poem to title his novel, </a:t>
            </a:r>
            <a:r>
              <a:rPr lang="en-US" i="1" dirty="0" smtClean="0"/>
              <a:t>Far From the Madding Crowd</a:t>
            </a:r>
            <a:r>
              <a:rPr lang="en-US" dirty="0" smtClean="0"/>
              <a:t>. </a:t>
            </a:r>
          </a:p>
          <a:p>
            <a:pPr algn="just"/>
            <a:r>
              <a:rPr lang="en-US" dirty="0" smtClean="0"/>
              <a:t>Jane Austen made Mrs. Elton quote from this poem in her novel </a:t>
            </a:r>
            <a:r>
              <a:rPr lang="en-US" i="1" dirty="0" smtClean="0"/>
              <a:t>Emma</a:t>
            </a:r>
          </a:p>
          <a:p>
            <a:pPr algn="just"/>
            <a:r>
              <a:rPr lang="en-US" dirty="0" smtClean="0"/>
              <a:t>William Wordsworth used Thomas Gray as an example of what NOT to do as a poet in his "Preface to </a:t>
            </a:r>
            <a:r>
              <a:rPr lang="en-US" i="1" dirty="0" smtClean="0"/>
              <a:t>Lyrical Ballads</a:t>
            </a:r>
            <a:r>
              <a:rPr lang="en-US" dirty="0" smtClean="0"/>
              <a:t>"</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Lines 1-12</a:t>
            </a:r>
            <a:endParaRPr lang="en-GB" dirty="0"/>
          </a:p>
        </p:txBody>
      </p:sp>
      <p:sp>
        <p:nvSpPr>
          <p:cNvPr id="3" name="Content Placeholder 2"/>
          <p:cNvSpPr>
            <a:spLocks noGrp="1"/>
          </p:cNvSpPr>
          <p:nvPr>
            <p:ph sz="quarter" idx="1"/>
          </p:nvPr>
        </p:nvSpPr>
        <p:spPr/>
        <p:txBody>
          <a:bodyPr>
            <a:normAutofit fontScale="77500" lnSpcReduction="20000"/>
          </a:bodyPr>
          <a:lstStyle/>
          <a:p>
            <a:pPr algn="just" fontAlgn="t">
              <a:buNone/>
            </a:pPr>
            <a:r>
              <a:rPr lang="en-US" b="1" dirty="0" smtClean="0"/>
              <a:t>The curfew tolls the knell of parting day, </a:t>
            </a:r>
          </a:p>
          <a:p>
            <a:pPr algn="just" fontAlgn="t">
              <a:buNone/>
            </a:pPr>
            <a:r>
              <a:rPr lang="en-US" b="1" dirty="0" smtClean="0"/>
              <a:t>The lowing herd wind slowly o'er the lea, </a:t>
            </a:r>
          </a:p>
          <a:p>
            <a:pPr algn="just" fontAlgn="t">
              <a:buNone/>
            </a:pPr>
            <a:r>
              <a:rPr lang="en-US" b="1" dirty="0" smtClean="0"/>
              <a:t>The plowman homeward plods his weary way, </a:t>
            </a:r>
          </a:p>
          <a:p>
            <a:pPr algn="just" fontAlgn="t">
              <a:buNone/>
            </a:pPr>
            <a:r>
              <a:rPr lang="en-US" b="1" dirty="0" smtClean="0"/>
              <a:t>And leaves the world to darkness and to me. </a:t>
            </a:r>
          </a:p>
          <a:p>
            <a:pPr algn="just" fontAlgn="t">
              <a:buNone/>
            </a:pPr>
            <a:r>
              <a:rPr lang="en-US" b="1" dirty="0" smtClean="0"/>
              <a:t>Now fades the </a:t>
            </a:r>
            <a:r>
              <a:rPr lang="en-US" b="1" dirty="0" err="1" smtClean="0"/>
              <a:t>glimm'ring</a:t>
            </a:r>
            <a:r>
              <a:rPr lang="en-US" b="1" dirty="0" smtClean="0"/>
              <a:t> landscape on the sight, </a:t>
            </a:r>
          </a:p>
          <a:p>
            <a:pPr algn="just" fontAlgn="t">
              <a:buNone/>
            </a:pPr>
            <a:r>
              <a:rPr lang="en-US" b="1" dirty="0" smtClean="0"/>
              <a:t>And all the air a solemn stillness holds, </a:t>
            </a:r>
          </a:p>
          <a:p>
            <a:pPr algn="just" fontAlgn="t">
              <a:buNone/>
            </a:pPr>
            <a:r>
              <a:rPr lang="en-US" b="1" dirty="0" smtClean="0"/>
              <a:t>Save where the beetle wheels his droning flight, </a:t>
            </a:r>
          </a:p>
          <a:p>
            <a:pPr algn="just" fontAlgn="t">
              <a:buNone/>
            </a:pPr>
            <a:r>
              <a:rPr lang="en-US" b="1" dirty="0" smtClean="0"/>
              <a:t>And drowsy </a:t>
            </a:r>
            <a:r>
              <a:rPr lang="en-US" b="1" dirty="0" err="1" smtClean="0"/>
              <a:t>tinklings</a:t>
            </a:r>
            <a:r>
              <a:rPr lang="en-US" b="1" dirty="0" smtClean="0"/>
              <a:t> lull the distant folds; </a:t>
            </a:r>
          </a:p>
          <a:p>
            <a:pPr algn="just" fontAlgn="t">
              <a:buNone/>
            </a:pPr>
            <a:r>
              <a:rPr lang="en-US" b="1" dirty="0" smtClean="0"/>
              <a:t>Save that from yonder ivy-mantled </a:t>
            </a:r>
            <a:r>
              <a:rPr lang="en-US" b="1" dirty="0" err="1" smtClean="0"/>
              <a:t>tow'r</a:t>
            </a:r>
            <a:r>
              <a:rPr lang="en-US" b="1" dirty="0" smtClean="0"/>
              <a:t> </a:t>
            </a:r>
          </a:p>
          <a:p>
            <a:pPr algn="just" fontAlgn="t">
              <a:buNone/>
            </a:pPr>
            <a:r>
              <a:rPr lang="en-US" b="1" dirty="0" smtClean="0"/>
              <a:t>The moping owl does to the moon complain </a:t>
            </a:r>
          </a:p>
          <a:p>
            <a:pPr algn="just" fontAlgn="t">
              <a:buNone/>
            </a:pPr>
            <a:r>
              <a:rPr lang="en-US" b="1" dirty="0" smtClean="0"/>
              <a:t>Of such, as </a:t>
            </a:r>
            <a:r>
              <a:rPr lang="en-US" b="1" dirty="0" err="1" smtClean="0"/>
              <a:t>wand'ring</a:t>
            </a:r>
            <a:r>
              <a:rPr lang="en-US" b="1" dirty="0" smtClean="0"/>
              <a:t> near her secret </a:t>
            </a:r>
            <a:r>
              <a:rPr lang="en-US" b="1" dirty="0" err="1" smtClean="0"/>
              <a:t>bow'r</a:t>
            </a:r>
            <a:r>
              <a:rPr lang="en-US" b="1" dirty="0" smtClean="0"/>
              <a:t>, </a:t>
            </a:r>
          </a:p>
          <a:p>
            <a:pPr algn="just" fontAlgn="t">
              <a:buNone/>
            </a:pPr>
            <a:r>
              <a:rPr lang="en-US" b="1" dirty="0" smtClean="0"/>
              <a:t>Molest her ancient solitary reign. </a:t>
            </a:r>
          </a:p>
          <a:p>
            <a:pPr fontAlgn="t"/>
            <a:endParaRPr lang="en-US" dirty="0" smtClean="0"/>
          </a:p>
          <a:p>
            <a:pPr fontAlgn="t"/>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Thomas Gray</a:t>
            </a:r>
            <a:endParaRPr lang="en-GB" dirty="0"/>
          </a:p>
        </p:txBody>
      </p:sp>
      <p:sp>
        <p:nvSpPr>
          <p:cNvPr id="3" name="Content Placeholder 2"/>
          <p:cNvSpPr>
            <a:spLocks noGrp="1"/>
          </p:cNvSpPr>
          <p:nvPr>
            <p:ph sz="quarter" idx="1"/>
          </p:nvPr>
        </p:nvSpPr>
        <p:spPr/>
        <p:txBody>
          <a:bodyPr>
            <a:normAutofit fontScale="85000" lnSpcReduction="10000"/>
          </a:bodyPr>
          <a:lstStyle/>
          <a:p>
            <a:pPr>
              <a:lnSpc>
                <a:spcPct val="150000"/>
              </a:lnSpc>
            </a:pPr>
            <a:r>
              <a:rPr lang="en-US" dirty="0" smtClean="0"/>
              <a:t>One of the most important English poets of the 18th </a:t>
            </a:r>
            <a:r>
              <a:rPr lang="en-US" dirty="0" smtClean="0"/>
              <a:t>Century </a:t>
            </a:r>
            <a:endParaRPr lang="en-US" dirty="0" smtClean="0"/>
          </a:p>
          <a:p>
            <a:pPr>
              <a:lnSpc>
                <a:spcPct val="150000"/>
              </a:lnSpc>
            </a:pPr>
            <a:r>
              <a:rPr lang="en-US" dirty="0" smtClean="0"/>
              <a:t>Born in Cornhill on 26 December, 1716</a:t>
            </a:r>
          </a:p>
          <a:p>
            <a:pPr>
              <a:lnSpc>
                <a:spcPct val="150000"/>
              </a:lnSpc>
            </a:pPr>
            <a:r>
              <a:rPr lang="en-US" dirty="0" smtClean="0"/>
              <a:t>Died in Pembroke on 31 July, 1771</a:t>
            </a:r>
          </a:p>
          <a:p>
            <a:pPr>
              <a:lnSpc>
                <a:spcPct val="150000"/>
              </a:lnSpc>
            </a:pPr>
            <a:r>
              <a:rPr lang="en-GB" dirty="0" smtClean="0"/>
              <a:t>Pre-Romantic </a:t>
            </a:r>
            <a:r>
              <a:rPr lang="en-GB" dirty="0" smtClean="0"/>
              <a:t>Poet</a:t>
            </a:r>
          </a:p>
          <a:p>
            <a:pPr>
              <a:lnSpc>
                <a:spcPct val="150000"/>
              </a:lnSpc>
            </a:pPr>
            <a:r>
              <a:rPr lang="en-GB" dirty="0" smtClean="0"/>
              <a:t>Transitional Poet</a:t>
            </a:r>
            <a:endParaRPr lang="en-GB" dirty="0" smtClean="0"/>
          </a:p>
          <a:p>
            <a:pPr>
              <a:lnSpc>
                <a:spcPct val="150000"/>
              </a:lnSpc>
            </a:pPr>
            <a:r>
              <a:rPr lang="en-GB" dirty="0" smtClean="0"/>
              <a:t>Graveyard School of Poetry</a:t>
            </a:r>
          </a:p>
          <a:p>
            <a:pPr>
              <a:lnSpc>
                <a:spcPct val="150000"/>
              </a:lnSpc>
            </a:pPr>
            <a:r>
              <a:rPr lang="en-US" i="1" dirty="0" smtClean="0"/>
              <a:t>Elegy Written in a Country Churchyard </a:t>
            </a:r>
            <a:r>
              <a:rPr lang="en-US" dirty="0" smtClean="0"/>
              <a:t>– 1751</a:t>
            </a:r>
          </a:p>
          <a:p>
            <a:pPr>
              <a:lnSpc>
                <a:spcPct val="150000"/>
              </a:lnSpc>
            </a:pPr>
            <a:endParaRPr lang="en-GB" dirty="0"/>
          </a:p>
        </p:txBody>
      </p:sp>
      <p:pic>
        <p:nvPicPr>
          <p:cNvPr id="4" name="Picture 3" descr="78e98826db8774f8f448e21b123a6aa7.jpg"/>
          <p:cNvPicPr>
            <a:picLocks noChangeAspect="1"/>
          </p:cNvPicPr>
          <p:nvPr/>
        </p:nvPicPr>
        <p:blipFill>
          <a:blip r:embed="rId2"/>
          <a:srcRect l="21053" r="10525"/>
          <a:stretch>
            <a:fillRect/>
          </a:stretch>
        </p:blipFill>
        <p:spPr>
          <a:xfrm>
            <a:off x="6429388" y="2324516"/>
            <a:ext cx="2714612" cy="2898526"/>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Lines 13-24</a:t>
            </a:r>
            <a:endParaRPr lang="en-GB" dirty="0"/>
          </a:p>
        </p:txBody>
      </p:sp>
      <p:sp>
        <p:nvSpPr>
          <p:cNvPr id="3" name="Content Placeholder 2"/>
          <p:cNvSpPr>
            <a:spLocks noGrp="1"/>
          </p:cNvSpPr>
          <p:nvPr>
            <p:ph sz="quarter" idx="1"/>
          </p:nvPr>
        </p:nvSpPr>
        <p:spPr/>
        <p:txBody>
          <a:bodyPr>
            <a:normAutofit fontScale="77500" lnSpcReduction="20000"/>
          </a:bodyPr>
          <a:lstStyle/>
          <a:p>
            <a:pPr fontAlgn="t">
              <a:buNone/>
            </a:pPr>
            <a:r>
              <a:rPr lang="en-US" dirty="0" smtClean="0"/>
              <a:t>Beneath those rugged elms, that yew-tree's shade, </a:t>
            </a:r>
          </a:p>
          <a:p>
            <a:pPr fontAlgn="t">
              <a:buNone/>
            </a:pPr>
            <a:r>
              <a:rPr lang="en-US" dirty="0" smtClean="0"/>
              <a:t>Where heaves the turf in many a </a:t>
            </a:r>
            <a:r>
              <a:rPr lang="en-US" dirty="0" err="1" smtClean="0"/>
              <a:t>mould'ring</a:t>
            </a:r>
            <a:r>
              <a:rPr lang="en-US" dirty="0" smtClean="0"/>
              <a:t> heap,</a:t>
            </a:r>
          </a:p>
          <a:p>
            <a:pPr fontAlgn="t">
              <a:buNone/>
            </a:pPr>
            <a:r>
              <a:rPr lang="en-US" dirty="0" smtClean="0"/>
              <a:t>Each in his narrow cell for ever laid, </a:t>
            </a:r>
          </a:p>
          <a:p>
            <a:pPr fontAlgn="t">
              <a:buNone/>
            </a:pPr>
            <a:r>
              <a:rPr lang="en-US" dirty="0" smtClean="0"/>
              <a:t>The rude forefathers of the hamlet sleep. </a:t>
            </a:r>
          </a:p>
          <a:p>
            <a:pPr fontAlgn="t">
              <a:buNone/>
            </a:pPr>
            <a:r>
              <a:rPr lang="en-US" dirty="0" smtClean="0"/>
              <a:t>The breezy call of incense-breathing Morn, </a:t>
            </a:r>
          </a:p>
          <a:p>
            <a:pPr fontAlgn="t">
              <a:buNone/>
            </a:pPr>
            <a:r>
              <a:rPr lang="en-US" dirty="0" smtClean="0"/>
              <a:t>The swallow </a:t>
            </a:r>
            <a:r>
              <a:rPr lang="en-US" dirty="0" err="1" smtClean="0"/>
              <a:t>twitt'ring</a:t>
            </a:r>
            <a:r>
              <a:rPr lang="en-US" dirty="0" smtClean="0"/>
              <a:t> from the straw-built shed, </a:t>
            </a:r>
          </a:p>
          <a:p>
            <a:pPr fontAlgn="t">
              <a:buNone/>
            </a:pPr>
            <a:r>
              <a:rPr lang="en-US" dirty="0" smtClean="0"/>
              <a:t>The cock's shrill clarion, or the echoing horn,</a:t>
            </a:r>
          </a:p>
          <a:p>
            <a:pPr fontAlgn="t">
              <a:buNone/>
            </a:pPr>
            <a:r>
              <a:rPr lang="en-US" dirty="0" smtClean="0"/>
              <a:t>No more shall rouse them from their lowly bed. </a:t>
            </a:r>
          </a:p>
          <a:p>
            <a:pPr fontAlgn="t">
              <a:buNone/>
            </a:pPr>
            <a:r>
              <a:rPr lang="en-US" dirty="0" smtClean="0"/>
              <a:t>For them no more the blazing hearth shall burn, </a:t>
            </a:r>
          </a:p>
          <a:p>
            <a:pPr fontAlgn="t">
              <a:buNone/>
            </a:pPr>
            <a:r>
              <a:rPr lang="en-US" dirty="0" smtClean="0"/>
              <a:t>Or busy housewife ply her evening care: </a:t>
            </a:r>
          </a:p>
          <a:p>
            <a:pPr fontAlgn="t">
              <a:buNone/>
            </a:pPr>
            <a:r>
              <a:rPr lang="en-US" dirty="0" smtClean="0"/>
              <a:t>No children run to lisp their sire's return, </a:t>
            </a:r>
          </a:p>
          <a:p>
            <a:pPr fontAlgn="t">
              <a:buNone/>
            </a:pPr>
            <a:r>
              <a:rPr lang="en-US" dirty="0" smtClean="0"/>
              <a:t>Or climb his knees the envied kiss to share. </a:t>
            </a:r>
          </a:p>
          <a:p>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Lines 25-40</a:t>
            </a:r>
            <a:endParaRPr lang="en-GB" dirty="0"/>
          </a:p>
        </p:txBody>
      </p:sp>
      <p:sp>
        <p:nvSpPr>
          <p:cNvPr id="3" name="Content Placeholder 2"/>
          <p:cNvSpPr>
            <a:spLocks noGrp="1"/>
          </p:cNvSpPr>
          <p:nvPr>
            <p:ph sz="quarter" idx="1"/>
          </p:nvPr>
        </p:nvSpPr>
        <p:spPr>
          <a:xfrm>
            <a:off x="612648" y="1600200"/>
            <a:ext cx="8153400" cy="5257800"/>
          </a:xfrm>
        </p:spPr>
        <p:txBody>
          <a:bodyPr>
            <a:normAutofit fontScale="62500" lnSpcReduction="20000"/>
          </a:bodyPr>
          <a:lstStyle/>
          <a:p>
            <a:pPr fontAlgn="t">
              <a:buNone/>
            </a:pPr>
            <a:r>
              <a:rPr lang="en-US" dirty="0" smtClean="0"/>
              <a:t>Oft did the harvest to their sickle yield, </a:t>
            </a:r>
          </a:p>
          <a:p>
            <a:pPr fontAlgn="t">
              <a:buNone/>
            </a:pPr>
            <a:r>
              <a:rPr lang="en-US" dirty="0" smtClean="0"/>
              <a:t>Their furrow oft the stubborn glebe has broke; </a:t>
            </a:r>
          </a:p>
          <a:p>
            <a:pPr fontAlgn="t">
              <a:buNone/>
            </a:pPr>
            <a:r>
              <a:rPr lang="en-US" dirty="0" smtClean="0"/>
              <a:t>How jocund did they drive their team afield! </a:t>
            </a:r>
          </a:p>
          <a:p>
            <a:pPr fontAlgn="t">
              <a:buNone/>
            </a:pPr>
            <a:r>
              <a:rPr lang="en-US" dirty="0" smtClean="0"/>
              <a:t>How </a:t>
            </a:r>
            <a:r>
              <a:rPr lang="en-US" dirty="0" err="1" smtClean="0"/>
              <a:t>bow'd</a:t>
            </a:r>
            <a:r>
              <a:rPr lang="en-US" dirty="0" smtClean="0"/>
              <a:t> the woods beneath their sturdy stroke! </a:t>
            </a:r>
          </a:p>
          <a:p>
            <a:pPr fontAlgn="t">
              <a:buNone/>
            </a:pPr>
            <a:r>
              <a:rPr lang="en-US" dirty="0" smtClean="0"/>
              <a:t>Let not Ambition mock their useful toil, </a:t>
            </a:r>
          </a:p>
          <a:p>
            <a:pPr fontAlgn="t">
              <a:buNone/>
            </a:pPr>
            <a:r>
              <a:rPr lang="en-US" dirty="0" smtClean="0"/>
              <a:t> Their homely joys, and destiny obscure; </a:t>
            </a:r>
          </a:p>
          <a:p>
            <a:pPr fontAlgn="t">
              <a:buNone/>
            </a:pPr>
            <a:r>
              <a:rPr lang="en-US" dirty="0" smtClean="0"/>
              <a:t>Nor Grandeur hear with a disdainful smile </a:t>
            </a:r>
          </a:p>
          <a:p>
            <a:pPr fontAlgn="t">
              <a:buNone/>
            </a:pPr>
            <a:r>
              <a:rPr lang="en-US" dirty="0" smtClean="0"/>
              <a:t> The short and simple annals of the poor. </a:t>
            </a:r>
          </a:p>
          <a:p>
            <a:pPr fontAlgn="t">
              <a:buNone/>
            </a:pPr>
            <a:r>
              <a:rPr lang="en-US" dirty="0" smtClean="0"/>
              <a:t>The boast of heraldry, the pomp of </a:t>
            </a:r>
            <a:r>
              <a:rPr lang="en-US" dirty="0" err="1" smtClean="0"/>
              <a:t>pow'r</a:t>
            </a:r>
            <a:r>
              <a:rPr lang="en-US" dirty="0" smtClean="0"/>
              <a:t>, </a:t>
            </a:r>
          </a:p>
          <a:p>
            <a:pPr fontAlgn="t">
              <a:buNone/>
            </a:pPr>
            <a:r>
              <a:rPr lang="en-US" dirty="0" smtClean="0"/>
              <a:t>And all that beauty, all that wealth </a:t>
            </a:r>
            <a:r>
              <a:rPr lang="en-US" dirty="0" err="1" smtClean="0"/>
              <a:t>e'er</a:t>
            </a:r>
            <a:r>
              <a:rPr lang="en-US" dirty="0" smtClean="0"/>
              <a:t> gave, </a:t>
            </a:r>
          </a:p>
          <a:p>
            <a:pPr fontAlgn="t">
              <a:buNone/>
            </a:pPr>
            <a:r>
              <a:rPr lang="en-US" dirty="0" smtClean="0"/>
              <a:t>Awaits alike </a:t>
            </a:r>
            <a:r>
              <a:rPr lang="en-US" dirty="0" err="1" smtClean="0"/>
              <a:t>th</a:t>
            </a:r>
            <a:r>
              <a:rPr lang="en-US" dirty="0" smtClean="0"/>
              <a:t>' inevitable hour. </a:t>
            </a:r>
          </a:p>
          <a:p>
            <a:pPr fontAlgn="t">
              <a:buNone/>
            </a:pPr>
            <a:r>
              <a:rPr lang="en-US" dirty="0" smtClean="0"/>
              <a:t>The paths of glory lead but to the grave. </a:t>
            </a:r>
          </a:p>
          <a:p>
            <a:pPr fontAlgn="t">
              <a:buNone/>
            </a:pPr>
            <a:r>
              <a:rPr lang="en-US" dirty="0" smtClean="0"/>
              <a:t>Nor you, ye proud, impute to these the fault, </a:t>
            </a:r>
          </a:p>
          <a:p>
            <a:pPr fontAlgn="t">
              <a:buNone/>
            </a:pPr>
            <a:r>
              <a:rPr lang="en-US" dirty="0" smtClean="0"/>
              <a:t>If </a:t>
            </a:r>
            <a:r>
              <a:rPr lang="en-US" dirty="0" err="1" smtClean="0"/>
              <a:t>Mem'ry</a:t>
            </a:r>
            <a:r>
              <a:rPr lang="en-US" dirty="0" smtClean="0"/>
              <a:t> o'er their tomb no trophies raise, </a:t>
            </a:r>
          </a:p>
          <a:p>
            <a:pPr fontAlgn="t">
              <a:buNone/>
            </a:pPr>
            <a:r>
              <a:rPr lang="en-US" dirty="0" smtClean="0"/>
              <a:t>Where thro' the long-drawn aisle and fretted vault </a:t>
            </a:r>
          </a:p>
          <a:p>
            <a:pPr fontAlgn="t">
              <a:buNone/>
            </a:pPr>
            <a:r>
              <a:rPr lang="en-US" dirty="0" smtClean="0"/>
              <a:t>The pealing anthem swells the note of praise.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Lines 41-56</a:t>
            </a:r>
            <a:endParaRPr lang="en-GB" dirty="0"/>
          </a:p>
        </p:txBody>
      </p:sp>
      <p:sp>
        <p:nvSpPr>
          <p:cNvPr id="3" name="Content Placeholder 2"/>
          <p:cNvSpPr>
            <a:spLocks noGrp="1"/>
          </p:cNvSpPr>
          <p:nvPr>
            <p:ph sz="quarter" idx="1"/>
          </p:nvPr>
        </p:nvSpPr>
        <p:spPr>
          <a:xfrm>
            <a:off x="612648" y="1600200"/>
            <a:ext cx="8153400" cy="4972072"/>
          </a:xfrm>
        </p:spPr>
        <p:txBody>
          <a:bodyPr>
            <a:normAutofit fontScale="62500" lnSpcReduction="20000"/>
          </a:bodyPr>
          <a:lstStyle/>
          <a:p>
            <a:pPr fontAlgn="t">
              <a:buNone/>
            </a:pPr>
            <a:r>
              <a:rPr lang="en-US" dirty="0" smtClean="0"/>
              <a:t>Can storied urn or animated bust </a:t>
            </a:r>
          </a:p>
          <a:p>
            <a:pPr fontAlgn="t">
              <a:buNone/>
            </a:pPr>
            <a:r>
              <a:rPr lang="en-US" dirty="0" smtClean="0"/>
              <a:t>Back to its mansion call the fleeting breath? </a:t>
            </a:r>
          </a:p>
          <a:p>
            <a:pPr fontAlgn="t">
              <a:buNone/>
            </a:pPr>
            <a:r>
              <a:rPr lang="en-US" dirty="0" smtClean="0"/>
              <a:t>Can </a:t>
            </a:r>
            <a:r>
              <a:rPr lang="en-US" dirty="0" err="1" smtClean="0"/>
              <a:t>Honour's</a:t>
            </a:r>
            <a:r>
              <a:rPr lang="en-US" dirty="0" smtClean="0"/>
              <a:t> voice provoke the silent dust, </a:t>
            </a:r>
          </a:p>
          <a:p>
            <a:pPr fontAlgn="t">
              <a:buNone/>
            </a:pPr>
            <a:r>
              <a:rPr lang="en-US" dirty="0" smtClean="0"/>
              <a:t>Or </a:t>
            </a:r>
            <a:r>
              <a:rPr lang="en-US" dirty="0" err="1" smtClean="0"/>
              <a:t>Flatt'ry</a:t>
            </a:r>
            <a:r>
              <a:rPr lang="en-US" dirty="0" smtClean="0"/>
              <a:t> soothe the dull cold ear of Death? </a:t>
            </a:r>
          </a:p>
          <a:p>
            <a:pPr fontAlgn="t">
              <a:buNone/>
            </a:pPr>
            <a:r>
              <a:rPr lang="en-US" dirty="0" smtClean="0"/>
              <a:t>Perhaps in this neglected spot is laid </a:t>
            </a:r>
          </a:p>
          <a:p>
            <a:pPr fontAlgn="t">
              <a:buNone/>
            </a:pPr>
            <a:r>
              <a:rPr lang="en-US" dirty="0" smtClean="0"/>
              <a:t>Some heart once pregnant with celestial fire; </a:t>
            </a:r>
          </a:p>
          <a:p>
            <a:pPr fontAlgn="t">
              <a:buNone/>
            </a:pPr>
            <a:r>
              <a:rPr lang="en-US" dirty="0" smtClean="0"/>
              <a:t>Hands, that the rod of empire might have </a:t>
            </a:r>
            <a:r>
              <a:rPr lang="en-US" dirty="0" err="1" smtClean="0"/>
              <a:t>sway'd</a:t>
            </a:r>
            <a:r>
              <a:rPr lang="en-US" dirty="0" smtClean="0"/>
              <a:t>, </a:t>
            </a:r>
          </a:p>
          <a:p>
            <a:pPr fontAlgn="t">
              <a:buNone/>
            </a:pPr>
            <a:r>
              <a:rPr lang="en-US" dirty="0" smtClean="0"/>
              <a:t>Or </a:t>
            </a:r>
            <a:r>
              <a:rPr lang="en-US" dirty="0" err="1" smtClean="0"/>
              <a:t>wak'd</a:t>
            </a:r>
            <a:r>
              <a:rPr lang="en-US" dirty="0" smtClean="0"/>
              <a:t> to ecstasy the living lyre. </a:t>
            </a:r>
          </a:p>
          <a:p>
            <a:pPr fontAlgn="t">
              <a:buNone/>
            </a:pPr>
            <a:r>
              <a:rPr lang="en-US" dirty="0" smtClean="0"/>
              <a:t>But Knowledge to their eyes her ample page </a:t>
            </a:r>
          </a:p>
          <a:p>
            <a:pPr fontAlgn="t">
              <a:buNone/>
            </a:pPr>
            <a:r>
              <a:rPr lang="en-US" dirty="0" smtClean="0"/>
              <a:t>Rich with the spoils of time did ne'er unroll; </a:t>
            </a:r>
          </a:p>
          <a:p>
            <a:pPr fontAlgn="t">
              <a:buNone/>
            </a:pPr>
            <a:r>
              <a:rPr lang="en-US" dirty="0" smtClean="0"/>
              <a:t>Chill Penury </a:t>
            </a:r>
            <a:r>
              <a:rPr lang="en-US" dirty="0" err="1" smtClean="0"/>
              <a:t>repress'd</a:t>
            </a:r>
            <a:r>
              <a:rPr lang="en-US" dirty="0" smtClean="0"/>
              <a:t> their noble rage, </a:t>
            </a:r>
          </a:p>
          <a:p>
            <a:pPr fontAlgn="t">
              <a:buNone/>
            </a:pPr>
            <a:r>
              <a:rPr lang="en-US" dirty="0" smtClean="0"/>
              <a:t>And froze the genial current of the soul. </a:t>
            </a:r>
          </a:p>
          <a:p>
            <a:pPr fontAlgn="t">
              <a:buNone/>
            </a:pPr>
            <a:r>
              <a:rPr lang="en-US" dirty="0" smtClean="0"/>
              <a:t>Full many a gem of purest ray serene, </a:t>
            </a:r>
          </a:p>
          <a:p>
            <a:pPr fontAlgn="t">
              <a:buNone/>
            </a:pPr>
            <a:r>
              <a:rPr lang="en-US" dirty="0" smtClean="0"/>
              <a:t>The dark </a:t>
            </a:r>
            <a:r>
              <a:rPr lang="en-US" dirty="0" err="1" smtClean="0"/>
              <a:t>unfathom'd</a:t>
            </a:r>
            <a:r>
              <a:rPr lang="en-US" dirty="0" smtClean="0"/>
              <a:t> caves of ocean bear: </a:t>
            </a:r>
          </a:p>
          <a:p>
            <a:pPr fontAlgn="t">
              <a:buNone/>
            </a:pPr>
            <a:r>
              <a:rPr lang="en-US" dirty="0" smtClean="0"/>
              <a:t>Full many a </a:t>
            </a:r>
            <a:r>
              <a:rPr lang="en-US" dirty="0" err="1" smtClean="0"/>
              <a:t>flow'r</a:t>
            </a:r>
            <a:r>
              <a:rPr lang="en-US" dirty="0" smtClean="0"/>
              <a:t> is born to blush unseen, </a:t>
            </a:r>
          </a:p>
          <a:p>
            <a:pPr fontAlgn="t">
              <a:buNone/>
            </a:pPr>
            <a:r>
              <a:rPr lang="en-US" dirty="0" smtClean="0"/>
              <a:t>And waste its sweetness on the desert air. </a:t>
            </a:r>
          </a:p>
          <a:p>
            <a:pPr fontAlgn="t"/>
            <a:endParaRPr lang="en-GB" dirty="0" smtClean="0"/>
          </a:p>
          <a:p>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Lines 57-68</a:t>
            </a:r>
            <a:endParaRPr lang="en-GB" dirty="0"/>
          </a:p>
        </p:txBody>
      </p:sp>
      <p:sp>
        <p:nvSpPr>
          <p:cNvPr id="3" name="Content Placeholder 2"/>
          <p:cNvSpPr>
            <a:spLocks noGrp="1"/>
          </p:cNvSpPr>
          <p:nvPr>
            <p:ph sz="quarter" idx="1"/>
          </p:nvPr>
        </p:nvSpPr>
        <p:spPr/>
        <p:txBody>
          <a:bodyPr>
            <a:normAutofit fontScale="77500" lnSpcReduction="20000"/>
          </a:bodyPr>
          <a:lstStyle/>
          <a:p>
            <a:pPr fontAlgn="t">
              <a:buNone/>
            </a:pPr>
            <a:r>
              <a:rPr lang="en-US" dirty="0" smtClean="0"/>
              <a:t>Some village-Hampden, that with dauntless breast </a:t>
            </a:r>
          </a:p>
          <a:p>
            <a:pPr fontAlgn="t">
              <a:buNone/>
            </a:pPr>
            <a:r>
              <a:rPr lang="en-US" dirty="0" smtClean="0"/>
              <a:t>The little tyrant of his fields withstood; </a:t>
            </a:r>
          </a:p>
          <a:p>
            <a:pPr fontAlgn="t">
              <a:buNone/>
            </a:pPr>
            <a:r>
              <a:rPr lang="en-US" dirty="0" smtClean="0"/>
              <a:t>Some mute inglorious Milton here may rest, </a:t>
            </a:r>
          </a:p>
          <a:p>
            <a:pPr fontAlgn="t">
              <a:buNone/>
            </a:pPr>
            <a:r>
              <a:rPr lang="en-US" dirty="0" smtClean="0"/>
              <a:t>Some Cromwell guiltless of his country's blood. </a:t>
            </a:r>
          </a:p>
          <a:p>
            <a:pPr fontAlgn="t">
              <a:buNone/>
            </a:pPr>
            <a:r>
              <a:rPr lang="en-US" dirty="0" err="1" smtClean="0"/>
              <a:t>Th</a:t>
            </a:r>
            <a:r>
              <a:rPr lang="en-US" dirty="0" smtClean="0"/>
              <a:t>' applause of </a:t>
            </a:r>
            <a:r>
              <a:rPr lang="en-US" dirty="0" err="1" smtClean="0"/>
              <a:t>list'ning</a:t>
            </a:r>
            <a:r>
              <a:rPr lang="en-US" dirty="0" smtClean="0"/>
              <a:t> senates to command, </a:t>
            </a:r>
          </a:p>
          <a:p>
            <a:pPr fontAlgn="t">
              <a:buNone/>
            </a:pPr>
            <a:r>
              <a:rPr lang="en-US" dirty="0" smtClean="0"/>
              <a:t>The threats of pain and ruin to despise, </a:t>
            </a:r>
          </a:p>
          <a:p>
            <a:pPr fontAlgn="t">
              <a:buNone/>
            </a:pPr>
            <a:r>
              <a:rPr lang="en-US" dirty="0" smtClean="0"/>
              <a:t>To scatter plenty o'er a smiling land, </a:t>
            </a:r>
          </a:p>
          <a:p>
            <a:pPr fontAlgn="t">
              <a:buNone/>
            </a:pPr>
            <a:r>
              <a:rPr lang="en-US" dirty="0" smtClean="0"/>
              <a:t>And read their </a:t>
            </a:r>
            <a:r>
              <a:rPr lang="en-US" dirty="0" err="1" smtClean="0"/>
              <a:t>hist'ry</a:t>
            </a:r>
            <a:r>
              <a:rPr lang="en-US" dirty="0" smtClean="0"/>
              <a:t> in a nation's eyes, </a:t>
            </a:r>
          </a:p>
          <a:p>
            <a:pPr fontAlgn="t">
              <a:buNone/>
            </a:pPr>
            <a:r>
              <a:rPr lang="en-US" dirty="0" smtClean="0"/>
              <a:t>Their lot forbade: nor </a:t>
            </a:r>
            <a:r>
              <a:rPr lang="en-US" dirty="0" err="1" smtClean="0"/>
              <a:t>circumscrib'd</a:t>
            </a:r>
            <a:r>
              <a:rPr lang="en-US" dirty="0" smtClean="0"/>
              <a:t> alone </a:t>
            </a:r>
          </a:p>
          <a:p>
            <a:pPr fontAlgn="t">
              <a:buNone/>
            </a:pPr>
            <a:r>
              <a:rPr lang="en-US" dirty="0" smtClean="0"/>
              <a:t>Their growing virtues, but their crimes </a:t>
            </a:r>
            <a:r>
              <a:rPr lang="en-US" dirty="0" err="1" smtClean="0"/>
              <a:t>confin'd</a:t>
            </a:r>
            <a:r>
              <a:rPr lang="en-US" dirty="0" smtClean="0"/>
              <a:t>; </a:t>
            </a:r>
          </a:p>
          <a:p>
            <a:pPr fontAlgn="t">
              <a:buNone/>
            </a:pPr>
            <a:r>
              <a:rPr lang="en-US" dirty="0" smtClean="0"/>
              <a:t>Forbade to wade through slaughter to a throne, </a:t>
            </a:r>
          </a:p>
          <a:p>
            <a:pPr fontAlgn="t">
              <a:buNone/>
            </a:pPr>
            <a:r>
              <a:rPr lang="en-US" dirty="0" smtClean="0"/>
              <a:t>And shut the gates of mercy on mankind</a:t>
            </a: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Lines 69-84</a:t>
            </a:r>
            <a:endParaRPr lang="en-GB" dirty="0"/>
          </a:p>
        </p:txBody>
      </p:sp>
      <p:sp>
        <p:nvSpPr>
          <p:cNvPr id="3" name="Content Placeholder 2"/>
          <p:cNvSpPr>
            <a:spLocks noGrp="1"/>
          </p:cNvSpPr>
          <p:nvPr>
            <p:ph sz="quarter" idx="1"/>
          </p:nvPr>
        </p:nvSpPr>
        <p:spPr>
          <a:xfrm>
            <a:off x="612648" y="1600200"/>
            <a:ext cx="8153400" cy="5043510"/>
          </a:xfrm>
        </p:spPr>
        <p:txBody>
          <a:bodyPr>
            <a:normAutofit fontScale="62500" lnSpcReduction="20000"/>
          </a:bodyPr>
          <a:lstStyle/>
          <a:p>
            <a:pPr fontAlgn="t">
              <a:buNone/>
            </a:pPr>
            <a:r>
              <a:rPr lang="en-US" dirty="0" smtClean="0"/>
              <a:t>The struggling pangs of conscious truth to hide, </a:t>
            </a:r>
          </a:p>
          <a:p>
            <a:pPr fontAlgn="t">
              <a:buNone/>
            </a:pPr>
            <a:r>
              <a:rPr lang="en-US" dirty="0" smtClean="0"/>
              <a:t>To quench the blushes of ingenuous shame, </a:t>
            </a:r>
          </a:p>
          <a:p>
            <a:pPr fontAlgn="t">
              <a:buNone/>
            </a:pPr>
            <a:r>
              <a:rPr lang="en-US" dirty="0" smtClean="0"/>
              <a:t>Or heap the shrine of Luxury and Pride </a:t>
            </a:r>
          </a:p>
          <a:p>
            <a:pPr fontAlgn="t">
              <a:buNone/>
            </a:pPr>
            <a:r>
              <a:rPr lang="en-US" dirty="0" smtClean="0"/>
              <a:t>With incense kindled at the Muse's flame. </a:t>
            </a:r>
          </a:p>
          <a:p>
            <a:pPr fontAlgn="t">
              <a:buNone/>
            </a:pPr>
            <a:r>
              <a:rPr lang="en-US" dirty="0" smtClean="0"/>
              <a:t>Far from the madding crowd's ignoble strife, </a:t>
            </a:r>
          </a:p>
          <a:p>
            <a:pPr fontAlgn="t">
              <a:buNone/>
            </a:pPr>
            <a:r>
              <a:rPr lang="en-US" dirty="0" smtClean="0"/>
              <a:t>Their sober wishes never </a:t>
            </a:r>
            <a:r>
              <a:rPr lang="en-US" dirty="0" err="1" smtClean="0"/>
              <a:t>learn'd</a:t>
            </a:r>
            <a:r>
              <a:rPr lang="en-US" dirty="0" smtClean="0"/>
              <a:t> to stray; </a:t>
            </a:r>
          </a:p>
          <a:p>
            <a:pPr fontAlgn="t">
              <a:buNone/>
            </a:pPr>
            <a:r>
              <a:rPr lang="en-US" dirty="0" smtClean="0"/>
              <a:t>Along the cool </a:t>
            </a:r>
            <a:r>
              <a:rPr lang="en-US" dirty="0" err="1" smtClean="0"/>
              <a:t>sequester'd</a:t>
            </a:r>
            <a:r>
              <a:rPr lang="en-US" dirty="0" smtClean="0"/>
              <a:t> vale of life </a:t>
            </a:r>
          </a:p>
          <a:p>
            <a:pPr fontAlgn="t">
              <a:buNone/>
            </a:pPr>
            <a:r>
              <a:rPr lang="en-US" dirty="0" smtClean="0"/>
              <a:t>They kept the noiseless tenor of their way. </a:t>
            </a:r>
          </a:p>
          <a:p>
            <a:pPr fontAlgn="t">
              <a:buNone/>
            </a:pPr>
            <a:r>
              <a:rPr lang="en-US" dirty="0" smtClean="0"/>
              <a:t>Yet </a:t>
            </a:r>
            <a:r>
              <a:rPr lang="en-US" dirty="0" err="1" smtClean="0"/>
              <a:t>ev'n</a:t>
            </a:r>
            <a:r>
              <a:rPr lang="en-US" dirty="0" smtClean="0"/>
              <a:t> these bones from insult to protect, </a:t>
            </a:r>
          </a:p>
          <a:p>
            <a:pPr fontAlgn="t">
              <a:buNone/>
            </a:pPr>
            <a:r>
              <a:rPr lang="en-US" dirty="0" smtClean="0"/>
              <a:t>Some frail memorial still erected nigh, </a:t>
            </a:r>
          </a:p>
          <a:p>
            <a:pPr fontAlgn="t">
              <a:buNone/>
            </a:pPr>
            <a:r>
              <a:rPr lang="en-US" dirty="0" smtClean="0"/>
              <a:t>With uncouth rhymes and shapeless sculpture </a:t>
            </a:r>
            <a:r>
              <a:rPr lang="en-US" dirty="0" err="1" smtClean="0"/>
              <a:t>deck'd</a:t>
            </a:r>
            <a:r>
              <a:rPr lang="en-US" dirty="0" smtClean="0"/>
              <a:t>, </a:t>
            </a:r>
          </a:p>
          <a:p>
            <a:pPr fontAlgn="t">
              <a:buNone/>
            </a:pPr>
            <a:r>
              <a:rPr lang="en-US" dirty="0" smtClean="0"/>
              <a:t>Implores the passing tribute of a sigh. </a:t>
            </a:r>
          </a:p>
          <a:p>
            <a:pPr fontAlgn="t">
              <a:buNone/>
            </a:pPr>
            <a:r>
              <a:rPr lang="en-US" dirty="0" smtClean="0"/>
              <a:t>Their name, their years, spelt by </a:t>
            </a:r>
            <a:r>
              <a:rPr lang="en-US" dirty="0" err="1" smtClean="0"/>
              <a:t>th</a:t>
            </a:r>
            <a:r>
              <a:rPr lang="en-US" dirty="0" smtClean="0"/>
              <a:t>' </a:t>
            </a:r>
            <a:r>
              <a:rPr lang="en-US" dirty="0" err="1" smtClean="0"/>
              <a:t>unletter'd</a:t>
            </a:r>
            <a:r>
              <a:rPr lang="en-US" dirty="0" smtClean="0"/>
              <a:t> muse, </a:t>
            </a:r>
          </a:p>
          <a:p>
            <a:pPr fontAlgn="t">
              <a:buNone/>
            </a:pPr>
            <a:r>
              <a:rPr lang="en-US" dirty="0" smtClean="0"/>
              <a:t>The place of fame and elegy supply: </a:t>
            </a:r>
          </a:p>
          <a:p>
            <a:pPr fontAlgn="t">
              <a:buNone/>
            </a:pPr>
            <a:r>
              <a:rPr lang="en-US" dirty="0" smtClean="0"/>
              <a:t>And many a holy text around she strews, </a:t>
            </a:r>
          </a:p>
          <a:p>
            <a:pPr fontAlgn="t">
              <a:buNone/>
            </a:pPr>
            <a:r>
              <a:rPr lang="en-US" dirty="0" smtClean="0"/>
              <a:t>That teach the rustic moralist to die. </a:t>
            </a:r>
          </a:p>
          <a:p>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Lines 85-100</a:t>
            </a:r>
            <a:endParaRPr lang="en-GB" dirty="0"/>
          </a:p>
        </p:txBody>
      </p:sp>
      <p:sp>
        <p:nvSpPr>
          <p:cNvPr id="3" name="Content Placeholder 2"/>
          <p:cNvSpPr>
            <a:spLocks noGrp="1"/>
          </p:cNvSpPr>
          <p:nvPr>
            <p:ph sz="quarter" idx="1"/>
          </p:nvPr>
        </p:nvSpPr>
        <p:spPr>
          <a:xfrm>
            <a:off x="612648" y="1600200"/>
            <a:ext cx="8153400" cy="4972072"/>
          </a:xfrm>
        </p:spPr>
        <p:txBody>
          <a:bodyPr>
            <a:normAutofit fontScale="62500" lnSpcReduction="20000"/>
          </a:bodyPr>
          <a:lstStyle/>
          <a:p>
            <a:pPr fontAlgn="t">
              <a:buNone/>
            </a:pPr>
            <a:r>
              <a:rPr lang="en-US" dirty="0" smtClean="0"/>
              <a:t>For who to dumb Forgetfulness a prey, </a:t>
            </a:r>
          </a:p>
          <a:p>
            <a:pPr fontAlgn="t">
              <a:buNone/>
            </a:pPr>
            <a:r>
              <a:rPr lang="en-US" dirty="0" smtClean="0"/>
              <a:t>This pleasing anxious being </a:t>
            </a:r>
            <a:r>
              <a:rPr lang="en-US" dirty="0" err="1" smtClean="0"/>
              <a:t>e'er</a:t>
            </a:r>
            <a:r>
              <a:rPr lang="en-US" dirty="0" smtClean="0"/>
              <a:t> </a:t>
            </a:r>
            <a:r>
              <a:rPr lang="en-US" dirty="0" err="1" smtClean="0"/>
              <a:t>resign'd</a:t>
            </a:r>
            <a:r>
              <a:rPr lang="en-US" dirty="0" smtClean="0"/>
              <a:t>, </a:t>
            </a:r>
          </a:p>
          <a:p>
            <a:pPr fontAlgn="t">
              <a:buNone/>
            </a:pPr>
            <a:r>
              <a:rPr lang="en-US" dirty="0" smtClean="0"/>
              <a:t>Left the warm precincts of the cheerful day, </a:t>
            </a:r>
          </a:p>
          <a:p>
            <a:pPr fontAlgn="t">
              <a:buNone/>
            </a:pPr>
            <a:r>
              <a:rPr lang="en-US" dirty="0" smtClean="0"/>
              <a:t>Nor cast one longing, </a:t>
            </a:r>
            <a:r>
              <a:rPr lang="en-US" dirty="0" err="1" smtClean="0"/>
              <a:t>ling'ring</a:t>
            </a:r>
            <a:r>
              <a:rPr lang="en-US" dirty="0" smtClean="0"/>
              <a:t> look behind? </a:t>
            </a:r>
          </a:p>
          <a:p>
            <a:pPr fontAlgn="t">
              <a:buNone/>
            </a:pPr>
            <a:r>
              <a:rPr lang="en-US" dirty="0" smtClean="0"/>
              <a:t>On some fond breast the parting soul relies, </a:t>
            </a:r>
          </a:p>
          <a:p>
            <a:pPr fontAlgn="t">
              <a:buNone/>
            </a:pPr>
            <a:r>
              <a:rPr lang="en-US" dirty="0" smtClean="0"/>
              <a:t>Some pious drops the closing eye requires; </a:t>
            </a:r>
          </a:p>
          <a:p>
            <a:pPr fontAlgn="t">
              <a:buNone/>
            </a:pPr>
            <a:r>
              <a:rPr lang="en-US" dirty="0" err="1" smtClean="0"/>
              <a:t>Ev'n</a:t>
            </a:r>
            <a:r>
              <a:rPr lang="en-US" dirty="0" smtClean="0"/>
              <a:t> from the tomb the voice of Nature cries, </a:t>
            </a:r>
          </a:p>
          <a:p>
            <a:pPr fontAlgn="t">
              <a:buNone/>
            </a:pPr>
            <a:r>
              <a:rPr lang="en-US" dirty="0" err="1" smtClean="0"/>
              <a:t>Ev'n</a:t>
            </a:r>
            <a:r>
              <a:rPr lang="en-US" dirty="0" smtClean="0"/>
              <a:t> in our ashes live their wonted fires. </a:t>
            </a:r>
          </a:p>
          <a:p>
            <a:pPr fontAlgn="t">
              <a:buNone/>
            </a:pPr>
            <a:r>
              <a:rPr lang="en-US" dirty="0" smtClean="0"/>
              <a:t>For thee, who mindful of </a:t>
            </a:r>
            <a:r>
              <a:rPr lang="en-US" dirty="0" err="1" smtClean="0"/>
              <a:t>th</a:t>
            </a:r>
            <a:r>
              <a:rPr lang="en-US" dirty="0" smtClean="0"/>
              <a:t>' </a:t>
            </a:r>
            <a:r>
              <a:rPr lang="en-US" dirty="0" err="1" smtClean="0"/>
              <a:t>unhonour'd</a:t>
            </a:r>
            <a:r>
              <a:rPr lang="en-US" dirty="0" smtClean="0"/>
              <a:t> Dead </a:t>
            </a:r>
          </a:p>
          <a:p>
            <a:pPr fontAlgn="t">
              <a:buNone/>
            </a:pPr>
            <a:r>
              <a:rPr lang="en-US" dirty="0" smtClean="0"/>
              <a:t>Dost in these lines their artless tale relate; </a:t>
            </a:r>
          </a:p>
          <a:p>
            <a:pPr fontAlgn="t">
              <a:buNone/>
            </a:pPr>
            <a:r>
              <a:rPr lang="en-US" dirty="0" smtClean="0"/>
              <a:t>If chance, by lonely contemplation led, </a:t>
            </a:r>
          </a:p>
          <a:p>
            <a:pPr fontAlgn="t">
              <a:buNone/>
            </a:pPr>
            <a:r>
              <a:rPr lang="en-US" dirty="0" smtClean="0"/>
              <a:t>Some kindred spirit shall inquire thy fate, </a:t>
            </a:r>
          </a:p>
          <a:p>
            <a:pPr fontAlgn="t">
              <a:buNone/>
            </a:pPr>
            <a:r>
              <a:rPr lang="en-US" dirty="0" smtClean="0"/>
              <a:t>Haply some hoary-headed swain may say, </a:t>
            </a:r>
          </a:p>
          <a:p>
            <a:pPr fontAlgn="t">
              <a:buNone/>
            </a:pPr>
            <a:r>
              <a:rPr lang="en-US" dirty="0" smtClean="0"/>
              <a:t>"Oft have we seen him at the peep of dawn </a:t>
            </a:r>
          </a:p>
          <a:p>
            <a:pPr fontAlgn="t">
              <a:buNone/>
            </a:pPr>
            <a:r>
              <a:rPr lang="en-US" dirty="0" smtClean="0"/>
              <a:t>Brushing with hasty steps the dews away </a:t>
            </a:r>
          </a:p>
          <a:p>
            <a:pPr fontAlgn="t">
              <a:buNone/>
            </a:pPr>
            <a:r>
              <a:rPr lang="en-US" dirty="0" smtClean="0"/>
              <a:t>To meet the sun upon the upland lawn. </a:t>
            </a:r>
          </a:p>
          <a:p>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Lines 101-116</a:t>
            </a:r>
            <a:endParaRPr lang="en-GB" dirty="0"/>
          </a:p>
        </p:txBody>
      </p:sp>
      <p:sp>
        <p:nvSpPr>
          <p:cNvPr id="3" name="Content Placeholder 2"/>
          <p:cNvSpPr>
            <a:spLocks noGrp="1"/>
          </p:cNvSpPr>
          <p:nvPr>
            <p:ph sz="quarter" idx="1"/>
          </p:nvPr>
        </p:nvSpPr>
        <p:spPr>
          <a:xfrm>
            <a:off x="612648" y="1600200"/>
            <a:ext cx="8153400" cy="5114948"/>
          </a:xfrm>
        </p:spPr>
        <p:txBody>
          <a:bodyPr>
            <a:normAutofit fontScale="62500" lnSpcReduction="20000"/>
          </a:bodyPr>
          <a:lstStyle/>
          <a:p>
            <a:pPr fontAlgn="t">
              <a:buNone/>
            </a:pPr>
            <a:r>
              <a:rPr lang="en-US" dirty="0" smtClean="0"/>
              <a:t>"There at the foot of yonder nodding beech </a:t>
            </a:r>
          </a:p>
          <a:p>
            <a:pPr fontAlgn="t">
              <a:buNone/>
            </a:pPr>
            <a:r>
              <a:rPr lang="en-US" dirty="0" smtClean="0"/>
              <a:t>That wreathes its old fantastic roots so high, </a:t>
            </a:r>
          </a:p>
          <a:p>
            <a:pPr fontAlgn="t">
              <a:buNone/>
            </a:pPr>
            <a:r>
              <a:rPr lang="en-US" dirty="0" smtClean="0"/>
              <a:t>His listless length at noontide would he stretch, </a:t>
            </a:r>
          </a:p>
          <a:p>
            <a:pPr fontAlgn="t">
              <a:buNone/>
            </a:pPr>
            <a:r>
              <a:rPr lang="en-US" dirty="0" smtClean="0"/>
              <a:t>And pore upon the brook that babbles by. </a:t>
            </a:r>
          </a:p>
          <a:p>
            <a:pPr fontAlgn="t">
              <a:buNone/>
            </a:pPr>
            <a:r>
              <a:rPr lang="en-US" dirty="0" smtClean="0"/>
              <a:t>"Hard by yon wood, now smiling as in scorn, </a:t>
            </a:r>
          </a:p>
          <a:p>
            <a:pPr fontAlgn="t">
              <a:buNone/>
            </a:pPr>
            <a:r>
              <a:rPr lang="en-US" dirty="0" err="1" smtClean="0"/>
              <a:t>Mutt'ring</a:t>
            </a:r>
            <a:r>
              <a:rPr lang="en-US" dirty="0" smtClean="0"/>
              <a:t> his wayward fancies he would rove, </a:t>
            </a:r>
          </a:p>
          <a:p>
            <a:pPr fontAlgn="t">
              <a:buNone/>
            </a:pPr>
            <a:r>
              <a:rPr lang="en-US" dirty="0" smtClean="0"/>
              <a:t>Now drooping, woeful wan, like one forlorn, </a:t>
            </a:r>
          </a:p>
          <a:p>
            <a:pPr fontAlgn="t">
              <a:buNone/>
            </a:pPr>
            <a:r>
              <a:rPr lang="en-US" dirty="0" smtClean="0"/>
              <a:t>Or </a:t>
            </a:r>
            <a:r>
              <a:rPr lang="en-US" dirty="0" err="1" smtClean="0"/>
              <a:t>craz'd</a:t>
            </a:r>
            <a:r>
              <a:rPr lang="en-US" dirty="0" smtClean="0"/>
              <a:t> with care, or </a:t>
            </a:r>
            <a:r>
              <a:rPr lang="en-US" dirty="0" err="1" smtClean="0"/>
              <a:t>cross'd</a:t>
            </a:r>
            <a:r>
              <a:rPr lang="en-US" dirty="0" smtClean="0"/>
              <a:t> in hopeless love. </a:t>
            </a:r>
          </a:p>
          <a:p>
            <a:pPr fontAlgn="t">
              <a:buNone/>
            </a:pPr>
            <a:r>
              <a:rPr lang="en-US" dirty="0" smtClean="0"/>
              <a:t>"One morn I </a:t>
            </a:r>
            <a:r>
              <a:rPr lang="en-US" dirty="0" err="1" smtClean="0"/>
              <a:t>miss'd</a:t>
            </a:r>
            <a:r>
              <a:rPr lang="en-US" dirty="0" smtClean="0"/>
              <a:t> him on the </a:t>
            </a:r>
            <a:r>
              <a:rPr lang="en-US" dirty="0" err="1" smtClean="0"/>
              <a:t>custom'd</a:t>
            </a:r>
            <a:r>
              <a:rPr lang="en-US" dirty="0" smtClean="0"/>
              <a:t> hill, </a:t>
            </a:r>
          </a:p>
          <a:p>
            <a:pPr fontAlgn="t">
              <a:buNone/>
            </a:pPr>
            <a:r>
              <a:rPr lang="en-US" dirty="0" smtClean="0"/>
              <a:t>Along the heath and near his </a:t>
            </a:r>
            <a:r>
              <a:rPr lang="en-US" dirty="0" err="1" smtClean="0"/>
              <a:t>fav'rite</a:t>
            </a:r>
            <a:r>
              <a:rPr lang="en-US" dirty="0" smtClean="0"/>
              <a:t> tree; </a:t>
            </a:r>
          </a:p>
          <a:p>
            <a:pPr fontAlgn="t">
              <a:buNone/>
            </a:pPr>
            <a:r>
              <a:rPr lang="en-US" dirty="0" smtClean="0"/>
              <a:t>Another came; nor yet beside the rill, </a:t>
            </a:r>
          </a:p>
          <a:p>
            <a:pPr fontAlgn="t">
              <a:buNone/>
            </a:pPr>
            <a:r>
              <a:rPr lang="en-US" dirty="0" smtClean="0"/>
              <a:t>Nor up the lawn, nor at the wood was he; </a:t>
            </a:r>
          </a:p>
          <a:p>
            <a:pPr fontAlgn="t">
              <a:buNone/>
            </a:pPr>
            <a:r>
              <a:rPr lang="en-US" dirty="0" smtClean="0"/>
              <a:t>"The next with dirges due in sad array </a:t>
            </a:r>
          </a:p>
          <a:p>
            <a:pPr fontAlgn="t">
              <a:buNone/>
            </a:pPr>
            <a:r>
              <a:rPr lang="en-US" dirty="0" smtClean="0"/>
              <a:t>Slow thro' the church-way path we saw him borne. </a:t>
            </a:r>
          </a:p>
          <a:p>
            <a:pPr fontAlgn="t">
              <a:buNone/>
            </a:pPr>
            <a:r>
              <a:rPr lang="en-US" dirty="0" smtClean="0"/>
              <a:t>Approach and read (for thou canst read) the lay, </a:t>
            </a:r>
          </a:p>
          <a:p>
            <a:pPr fontAlgn="t">
              <a:buNone/>
            </a:pPr>
            <a:r>
              <a:rPr lang="en-US" dirty="0" err="1" smtClean="0"/>
              <a:t>Grav'd</a:t>
            </a:r>
            <a:r>
              <a:rPr lang="en-US" dirty="0" smtClean="0"/>
              <a:t> on the stone beneath yon aged thorn." </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THE EPITAPH </a:t>
            </a:r>
            <a:br>
              <a:rPr lang="en-US" dirty="0" smtClean="0"/>
            </a:br>
            <a:endParaRPr lang="en-GB" dirty="0"/>
          </a:p>
        </p:txBody>
      </p:sp>
      <p:sp>
        <p:nvSpPr>
          <p:cNvPr id="3" name="Content Placeholder 2"/>
          <p:cNvSpPr>
            <a:spLocks noGrp="1"/>
          </p:cNvSpPr>
          <p:nvPr>
            <p:ph sz="quarter" idx="1"/>
          </p:nvPr>
        </p:nvSpPr>
        <p:spPr/>
        <p:txBody>
          <a:bodyPr>
            <a:normAutofit fontScale="77500" lnSpcReduction="20000"/>
          </a:bodyPr>
          <a:lstStyle/>
          <a:p>
            <a:pPr fontAlgn="t">
              <a:buNone/>
            </a:pPr>
            <a:r>
              <a:rPr lang="en-US" i="1" dirty="0" smtClean="0"/>
              <a:t>Here rests his head upon the lap of Earth</a:t>
            </a:r>
            <a:r>
              <a:rPr lang="en-US" dirty="0" smtClean="0"/>
              <a:t> </a:t>
            </a:r>
          </a:p>
          <a:p>
            <a:pPr fontAlgn="t">
              <a:buNone/>
            </a:pPr>
            <a:r>
              <a:rPr lang="en-US" i="1" dirty="0" smtClean="0"/>
              <a:t>A youth to Fortune and to Fame unknown. </a:t>
            </a:r>
          </a:p>
          <a:p>
            <a:pPr fontAlgn="t">
              <a:buNone/>
            </a:pPr>
            <a:r>
              <a:rPr lang="en-US" i="1" dirty="0" smtClean="0"/>
              <a:t>Fair Science </a:t>
            </a:r>
            <a:r>
              <a:rPr lang="en-US" i="1" dirty="0" err="1" smtClean="0"/>
              <a:t>frown'd</a:t>
            </a:r>
            <a:r>
              <a:rPr lang="en-US" i="1" dirty="0" smtClean="0"/>
              <a:t> not on his humble birth, </a:t>
            </a:r>
            <a:endParaRPr lang="en-US" dirty="0" smtClean="0"/>
          </a:p>
          <a:p>
            <a:pPr fontAlgn="t">
              <a:buNone/>
            </a:pPr>
            <a:r>
              <a:rPr lang="en-US" i="1" dirty="0" smtClean="0"/>
              <a:t>And Melancholy </a:t>
            </a:r>
            <a:r>
              <a:rPr lang="en-US" i="1" dirty="0" err="1" smtClean="0"/>
              <a:t>mark'd</a:t>
            </a:r>
            <a:r>
              <a:rPr lang="en-US" i="1" dirty="0" smtClean="0"/>
              <a:t> him for her own. </a:t>
            </a:r>
            <a:endParaRPr lang="en-US" dirty="0" smtClean="0"/>
          </a:p>
          <a:p>
            <a:pPr fontAlgn="t">
              <a:buNone/>
            </a:pPr>
            <a:r>
              <a:rPr lang="en-US" i="1" dirty="0" smtClean="0"/>
              <a:t>Large was his bounty, and his soul sincere, </a:t>
            </a:r>
            <a:endParaRPr lang="en-US" dirty="0" smtClean="0"/>
          </a:p>
          <a:p>
            <a:pPr fontAlgn="t">
              <a:buNone/>
            </a:pPr>
            <a:r>
              <a:rPr lang="en-US" i="1" dirty="0" smtClean="0"/>
              <a:t>Heav'n did a recompense as largely send: </a:t>
            </a:r>
          </a:p>
          <a:p>
            <a:pPr fontAlgn="t">
              <a:buNone/>
            </a:pPr>
            <a:r>
              <a:rPr lang="en-US" i="1" dirty="0" smtClean="0"/>
              <a:t>He gave to </a:t>
            </a:r>
            <a:r>
              <a:rPr lang="en-US" i="1" dirty="0" err="1" smtClean="0"/>
              <a:t>Mis'ry</a:t>
            </a:r>
            <a:r>
              <a:rPr lang="en-US" i="1" dirty="0" smtClean="0"/>
              <a:t> all he had, a tear, </a:t>
            </a:r>
            <a:endParaRPr lang="en-US" dirty="0" smtClean="0"/>
          </a:p>
          <a:p>
            <a:pPr fontAlgn="t">
              <a:buNone/>
            </a:pPr>
            <a:r>
              <a:rPr lang="en-US" i="1" dirty="0" smtClean="0"/>
              <a:t>He </a:t>
            </a:r>
            <a:r>
              <a:rPr lang="en-US" i="1" dirty="0" err="1" smtClean="0"/>
              <a:t>gain'd</a:t>
            </a:r>
            <a:r>
              <a:rPr lang="en-US" i="1" dirty="0" smtClean="0"/>
              <a:t> from Heav'n ('twas all he </a:t>
            </a:r>
            <a:r>
              <a:rPr lang="en-US" i="1" dirty="0" err="1" smtClean="0"/>
              <a:t>wish'd</a:t>
            </a:r>
            <a:r>
              <a:rPr lang="en-US" i="1" dirty="0" smtClean="0"/>
              <a:t>) a friend. </a:t>
            </a:r>
            <a:endParaRPr lang="en-US" dirty="0" smtClean="0"/>
          </a:p>
          <a:p>
            <a:pPr fontAlgn="t">
              <a:buNone/>
            </a:pPr>
            <a:r>
              <a:rPr lang="en-US" i="1" dirty="0" smtClean="0"/>
              <a:t>No farther seek his merits to disclose, </a:t>
            </a:r>
            <a:endParaRPr lang="en-US" dirty="0" smtClean="0"/>
          </a:p>
          <a:p>
            <a:pPr fontAlgn="t">
              <a:buNone/>
            </a:pPr>
            <a:r>
              <a:rPr lang="en-US" i="1" dirty="0" smtClean="0"/>
              <a:t>Or draw his frailties from their dread abode, </a:t>
            </a:r>
          </a:p>
          <a:p>
            <a:pPr fontAlgn="t">
              <a:buNone/>
            </a:pPr>
            <a:r>
              <a:rPr lang="en-US" i="1" dirty="0" smtClean="0"/>
              <a:t>(There they alike in trembling hope repose) </a:t>
            </a:r>
            <a:endParaRPr lang="en-US" dirty="0" smtClean="0"/>
          </a:p>
          <a:p>
            <a:pPr fontAlgn="t">
              <a:buNone/>
            </a:pPr>
            <a:r>
              <a:rPr lang="en-US" i="1" dirty="0" smtClean="0"/>
              <a:t>The bosom of his Father and his God. </a:t>
            </a:r>
            <a:endParaRPr lang="en-US" dirty="0" smtClean="0"/>
          </a:p>
          <a:p>
            <a:endParaRPr lang="en-GB" dirty="0" smtClean="0"/>
          </a:p>
          <a:p>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BIBLIOGRAPHY</a:t>
            </a:r>
            <a:endParaRPr lang="en-GB" dirty="0"/>
          </a:p>
        </p:txBody>
      </p:sp>
      <p:sp>
        <p:nvSpPr>
          <p:cNvPr id="3" name="Content Placeholder 2"/>
          <p:cNvSpPr>
            <a:spLocks noGrp="1"/>
          </p:cNvSpPr>
          <p:nvPr>
            <p:ph sz="quarter" idx="1"/>
          </p:nvPr>
        </p:nvSpPr>
        <p:spPr/>
        <p:txBody>
          <a:bodyPr/>
          <a:lstStyle/>
          <a:p>
            <a:r>
              <a:rPr lang="en-US" dirty="0" smtClean="0"/>
              <a:t>Lonsdale, Roger, ed. </a:t>
            </a:r>
            <a:r>
              <a:rPr lang="en-US" i="1" dirty="0" smtClean="0"/>
              <a:t>The Poems of Thomas Gray, William Collins, Oliver Goldsmith</a:t>
            </a:r>
            <a:r>
              <a:rPr lang="en-US" dirty="0" smtClean="0"/>
              <a:t>. New York: Longman, 1969.</a:t>
            </a:r>
          </a:p>
          <a:p>
            <a:r>
              <a:rPr lang="en-US" dirty="0" smtClean="0"/>
              <a:t>Sells, A. L. Lytton. </a:t>
            </a:r>
            <a:r>
              <a:rPr lang="en-US" i="1" dirty="0" smtClean="0"/>
              <a:t>Thomas Gray: His Life and Works</a:t>
            </a:r>
            <a:r>
              <a:rPr lang="en-US" dirty="0" smtClean="0"/>
              <a:t>. London: George Allen &amp; </a:t>
            </a:r>
            <a:r>
              <a:rPr lang="en-US" dirty="0" err="1" smtClean="0"/>
              <a:t>Unwin</a:t>
            </a:r>
            <a:r>
              <a:rPr lang="en-US" dirty="0" smtClean="0"/>
              <a:t>, 1980.</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Pre-Romantic Poetry</a:t>
            </a:r>
            <a:endParaRPr lang="en-GB" dirty="0"/>
          </a:p>
        </p:txBody>
      </p:sp>
      <p:sp>
        <p:nvSpPr>
          <p:cNvPr id="3" name="Content Placeholder 2"/>
          <p:cNvSpPr>
            <a:spLocks noGrp="1"/>
          </p:cNvSpPr>
          <p:nvPr>
            <p:ph sz="quarter" idx="1"/>
          </p:nvPr>
        </p:nvSpPr>
        <p:spPr/>
        <p:txBody>
          <a:bodyPr>
            <a:normAutofit fontScale="85000" lnSpcReduction="20000"/>
          </a:bodyPr>
          <a:lstStyle/>
          <a:p>
            <a:pPr algn="just"/>
            <a:r>
              <a:rPr lang="en-US" dirty="0" smtClean="0"/>
              <a:t>Pre-Romanticism – A cultural movement in Europe from the 1740s to 1790s</a:t>
            </a:r>
          </a:p>
          <a:p>
            <a:pPr algn="just"/>
            <a:r>
              <a:rPr lang="en-US" dirty="0" smtClean="0"/>
              <a:t>Preceded the artistic movement known as Romanticism </a:t>
            </a:r>
          </a:p>
          <a:p>
            <a:pPr algn="just"/>
            <a:r>
              <a:rPr lang="en-US" dirty="0" smtClean="0"/>
              <a:t>Marked a shift in public taste away from the grandeur, nobility, idealization, and elevated sentiments of Neoclassicism or Classicism toward simpler, more sincere, and more natural forms of expression</a:t>
            </a:r>
          </a:p>
          <a:p>
            <a:pPr algn="just"/>
            <a:r>
              <a:rPr lang="en-US" dirty="0" smtClean="0"/>
              <a:t>Reflected the tastes of the growing middle class, who rejected the artificial and overly sophisticated tastes of the aristocratic class</a:t>
            </a:r>
          </a:p>
          <a:p>
            <a:pPr algn="just"/>
            <a:r>
              <a:rPr lang="en-US" dirty="0" smtClean="0"/>
              <a:t>The development of the natural-appearing English garden in contrast to the geometric vistas of the French formal garden</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Characteristics of Pre-Romantic Poetry</a:t>
            </a:r>
            <a:endParaRPr lang="en-GB" dirty="0"/>
          </a:p>
        </p:txBody>
      </p:sp>
      <p:sp>
        <p:nvSpPr>
          <p:cNvPr id="3" name="Content Placeholder 2"/>
          <p:cNvSpPr>
            <a:spLocks noGrp="1"/>
          </p:cNvSpPr>
          <p:nvPr>
            <p:ph sz="quarter" idx="1"/>
          </p:nvPr>
        </p:nvSpPr>
        <p:spPr/>
        <p:txBody>
          <a:bodyPr/>
          <a:lstStyle/>
          <a:p>
            <a:r>
              <a:rPr lang="en-US" dirty="0" smtClean="0"/>
              <a:t>Not intellectual in content and treatment</a:t>
            </a:r>
          </a:p>
          <a:p>
            <a:r>
              <a:rPr lang="en-US" dirty="0" smtClean="0"/>
              <a:t>Passion, emotion and imagination are valued by them above the cold light of intellectuality</a:t>
            </a:r>
          </a:p>
          <a:p>
            <a:r>
              <a:rPr lang="en-US" dirty="0" smtClean="0"/>
              <a:t>Return to the lyric</a:t>
            </a:r>
          </a:p>
          <a:p>
            <a:r>
              <a:rPr lang="en-US" dirty="0" smtClean="0"/>
              <a:t>Show a new appreciation of the world of Nature which neoclassical poetry had mostly neglected</a:t>
            </a:r>
          </a:p>
          <a:p>
            <a:r>
              <a:rPr lang="en-US" dirty="0" smtClean="0"/>
              <a:t>They do not limit their attention to urban life and manners only</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Themes of Pre-Romantic Poetry</a:t>
            </a:r>
            <a:endParaRPr lang="en-GB" dirty="0"/>
          </a:p>
        </p:txBody>
      </p:sp>
      <p:sp>
        <p:nvSpPr>
          <p:cNvPr id="3" name="Content Placeholder 2"/>
          <p:cNvSpPr>
            <a:spLocks noGrp="1"/>
          </p:cNvSpPr>
          <p:nvPr>
            <p:ph sz="quarter" idx="1"/>
          </p:nvPr>
        </p:nvSpPr>
        <p:spPr>
          <a:xfrm>
            <a:off x="571472" y="1600200"/>
            <a:ext cx="8194576" cy="5114948"/>
          </a:xfrm>
        </p:spPr>
        <p:txBody>
          <a:bodyPr>
            <a:normAutofit fontScale="62500" lnSpcReduction="20000"/>
          </a:bodyPr>
          <a:lstStyle/>
          <a:p>
            <a:pPr algn="just"/>
            <a:r>
              <a:rPr lang="en-US" sz="3800" b="1" dirty="0" smtClean="0"/>
              <a:t>a return to nature -- </a:t>
            </a:r>
            <a:r>
              <a:rPr lang="en-US" sz="3800" dirty="0" smtClean="0"/>
              <a:t>an interest in the picturesque, the wild, the grandiose, the lonely, the desolate</a:t>
            </a:r>
          </a:p>
          <a:p>
            <a:pPr algn="just"/>
            <a:r>
              <a:rPr lang="en-US" sz="3800" b="1" dirty="0" smtClean="0"/>
              <a:t>sensibility and melancholy -- </a:t>
            </a:r>
            <a:r>
              <a:rPr lang="en-US" sz="3800" dirty="0" smtClean="0"/>
              <a:t>love of ruins, idealization of solitude and meditations on man’s unhappy destiny</a:t>
            </a:r>
          </a:p>
          <a:p>
            <a:pPr algn="just"/>
            <a:r>
              <a:rPr lang="en-US" sz="3800" b="1" dirty="0" smtClean="0"/>
              <a:t>a sense of primitive life --</a:t>
            </a:r>
            <a:r>
              <a:rPr lang="en-US" sz="3800" dirty="0" smtClean="0"/>
              <a:t> civilization and a longing for earthly paradise</a:t>
            </a:r>
          </a:p>
          <a:p>
            <a:pPr algn="just"/>
            <a:r>
              <a:rPr lang="en-US" sz="3800" b="1" dirty="0" smtClean="0"/>
              <a:t>a love of the strange, the exotic and the sublime</a:t>
            </a:r>
            <a:endParaRPr lang="en-US" sz="3800" dirty="0" smtClean="0"/>
          </a:p>
          <a:p>
            <a:pPr algn="just"/>
            <a:r>
              <a:rPr lang="en-US" sz="3800" b="1" dirty="0" smtClean="0"/>
              <a:t>an interest in the middle age </a:t>
            </a:r>
            <a:r>
              <a:rPr lang="en-US" sz="3800" dirty="0" smtClean="0"/>
              <a:t>which is considered a mysterious period</a:t>
            </a:r>
          </a:p>
          <a:p>
            <a:pPr algn="just"/>
            <a:r>
              <a:rPr lang="en-US" sz="3800" b="1" dirty="0" smtClean="0"/>
              <a:t>an interest in gothic architecture </a:t>
            </a:r>
            <a:r>
              <a:rPr lang="en-US" sz="3800" dirty="0" smtClean="0"/>
              <a:t>as a typical expression of the medieval spirit</a:t>
            </a:r>
          </a:p>
          <a:p>
            <a:pPr algn="just"/>
            <a:r>
              <a:rPr lang="en-US" sz="3800" b="1" dirty="0" smtClean="0"/>
              <a:t>the claim of imagination </a:t>
            </a:r>
            <a:r>
              <a:rPr lang="en-US" sz="3800" dirty="0" smtClean="0"/>
              <a:t>against reason (imagination must not be subordinated to intellect)</a:t>
            </a:r>
          </a:p>
          <a:p>
            <a:pPr>
              <a:buNone/>
            </a:pPr>
            <a:r>
              <a:rPr lang="en-US" dirty="0" smtClean="0"/>
              <a:t/>
            </a:r>
            <a:br>
              <a:rPr lang="en-US" dirty="0" smtClean="0"/>
            </a:b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Graveyard School of Poetry</a:t>
            </a:r>
            <a:endParaRPr lang="en-GB" dirty="0"/>
          </a:p>
        </p:txBody>
      </p:sp>
      <p:sp>
        <p:nvSpPr>
          <p:cNvPr id="3" name="Content Placeholder 2"/>
          <p:cNvSpPr>
            <a:spLocks noGrp="1"/>
          </p:cNvSpPr>
          <p:nvPr>
            <p:ph sz="quarter" idx="1"/>
          </p:nvPr>
        </p:nvSpPr>
        <p:spPr>
          <a:xfrm>
            <a:off x="457200" y="1600200"/>
            <a:ext cx="8229600" cy="4900634"/>
          </a:xfrm>
        </p:spPr>
        <p:txBody>
          <a:bodyPr>
            <a:normAutofit lnSpcReduction="10000"/>
          </a:bodyPr>
          <a:lstStyle/>
          <a:p>
            <a:pPr algn="just"/>
            <a:r>
              <a:rPr lang="en-US" sz="2400" dirty="0" smtClean="0"/>
              <a:t>Genre of 18th-century British poetry -- death and bereavement and Gentle melancholy -- 1740s and ’50s</a:t>
            </a:r>
          </a:p>
          <a:p>
            <a:pPr algn="just"/>
            <a:r>
              <a:rPr lang="en-US" sz="2400" dirty="0" smtClean="0"/>
              <a:t>Robert Blair -- </a:t>
            </a:r>
            <a:r>
              <a:rPr lang="en-US" sz="2400" i="1" dirty="0" smtClean="0"/>
              <a:t>The Grave</a:t>
            </a:r>
            <a:r>
              <a:rPr lang="en-US" sz="2400" dirty="0" smtClean="0"/>
              <a:t> (1743) ; Edward Young -- </a:t>
            </a:r>
            <a:r>
              <a:rPr lang="en-US" sz="2400" i="1" dirty="0" smtClean="0"/>
              <a:t>Night Thoughts</a:t>
            </a:r>
            <a:r>
              <a:rPr lang="en-US" sz="2400" dirty="0" smtClean="0"/>
              <a:t> (1742–45)</a:t>
            </a:r>
          </a:p>
          <a:p>
            <a:pPr algn="just"/>
            <a:r>
              <a:rPr lang="en-US" sz="2400" dirty="0" smtClean="0"/>
              <a:t>Express sorrow and pain of bereavement -- the transitory nature of human life </a:t>
            </a:r>
          </a:p>
          <a:p>
            <a:pPr algn="just"/>
            <a:r>
              <a:rPr lang="en-US" sz="2400" dirty="0" smtClean="0"/>
              <a:t>Meditative, philosophical tendencies of graveyard poetry -- full expression in Thomas Gray’s </a:t>
            </a:r>
            <a:r>
              <a:rPr lang="en-US" sz="2400" i="1" dirty="0" smtClean="0"/>
              <a:t>“An Elegy Written in a Country Church Yard” </a:t>
            </a:r>
            <a:r>
              <a:rPr lang="en-US" sz="2400" dirty="0" smtClean="0"/>
              <a:t>(1751). </a:t>
            </a:r>
          </a:p>
          <a:p>
            <a:pPr algn="just"/>
            <a:r>
              <a:rPr lang="en-US" sz="2400" dirty="0" smtClean="0"/>
              <a:t>Celebrates the unsung lives of humble and unsung villagers, suggesting that the lives of rich and poor alike “lead but to the grave” </a:t>
            </a:r>
          </a:p>
          <a:p>
            <a:pPr algn="just"/>
            <a:r>
              <a:rPr lang="en-US" sz="2400" dirty="0" smtClean="0"/>
              <a:t>Significant as early precursors of the Romantic Movement</a:t>
            </a:r>
          </a:p>
          <a:p>
            <a:pPr algn="just">
              <a:buNone/>
            </a:pPr>
            <a:endParaRPr lang="en-GB"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Characteristics of Graveyard Poetry</a:t>
            </a:r>
            <a:endParaRPr lang="en-GB" dirty="0"/>
          </a:p>
        </p:txBody>
      </p:sp>
      <p:sp>
        <p:nvSpPr>
          <p:cNvPr id="3" name="Content Placeholder 2"/>
          <p:cNvSpPr>
            <a:spLocks noGrp="1"/>
          </p:cNvSpPr>
          <p:nvPr>
            <p:ph sz="quarter" idx="1"/>
          </p:nvPr>
        </p:nvSpPr>
        <p:spPr/>
        <p:txBody>
          <a:bodyPr/>
          <a:lstStyle/>
          <a:p>
            <a:pPr algn="just"/>
            <a:r>
              <a:rPr lang="en-US" dirty="0" smtClean="0"/>
              <a:t>Melancholy tone and choice of cemeteries, tombs, ruins, desolate landscapes and stormy skies as the setting </a:t>
            </a:r>
          </a:p>
          <a:p>
            <a:pPr algn="just"/>
            <a:r>
              <a:rPr lang="en-US" dirty="0" smtClean="0"/>
              <a:t>Musings on the vicissitudes of life, the solitude of death and the grave, and the anguish of bereavement</a:t>
            </a:r>
          </a:p>
          <a:p>
            <a:pPr algn="just"/>
            <a:r>
              <a:rPr lang="en-US" dirty="0" smtClean="0"/>
              <a:t>Made use of three themes: retirement, "memento </a:t>
            </a:r>
            <a:r>
              <a:rPr lang="en-US" dirty="0" err="1" smtClean="0"/>
              <a:t>mori</a:t>
            </a:r>
            <a:r>
              <a:rPr lang="en-US" dirty="0" smtClean="0"/>
              <a:t>" (the reminder that the grave awaits) and the vanity of human pretensions</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a:t>
            </a:r>
            <a:r>
              <a:rPr lang="en-GB" smtClean="0"/>
              <a:t>an Elegy?</a:t>
            </a:r>
            <a:endParaRPr lang="en-GB"/>
          </a:p>
        </p:txBody>
      </p:sp>
      <p:sp>
        <p:nvSpPr>
          <p:cNvPr id="3" name="Content Placeholder 2"/>
          <p:cNvSpPr>
            <a:spLocks noGrp="1"/>
          </p:cNvSpPr>
          <p:nvPr>
            <p:ph sz="quarter" idx="1"/>
          </p:nvPr>
        </p:nvSpPr>
        <p:spPr/>
        <p:txBody>
          <a:bodyPr>
            <a:normAutofit lnSpcReduction="10000"/>
          </a:bodyPr>
          <a:lstStyle/>
          <a:p>
            <a:pPr algn="just"/>
            <a:r>
              <a:rPr lang="en-US" dirty="0" smtClean="0"/>
              <a:t>A meditative lyric poem lamenting the death of a public person or of a friend or loved one</a:t>
            </a:r>
          </a:p>
          <a:p>
            <a:pPr algn="just"/>
            <a:r>
              <a:rPr lang="en-US" dirty="0" smtClean="0"/>
              <a:t>A reflective lyric on the theme of human mortality </a:t>
            </a:r>
          </a:p>
          <a:p>
            <a:pPr algn="just"/>
            <a:r>
              <a:rPr lang="en-US" dirty="0" smtClean="0"/>
              <a:t>In classical literature an elegy was any poem written in the elegiac </a:t>
            </a:r>
            <a:r>
              <a:rPr lang="en-US" dirty="0" err="1" smtClean="0"/>
              <a:t>metre</a:t>
            </a:r>
            <a:r>
              <a:rPr lang="en-US" dirty="0" smtClean="0"/>
              <a:t> (alternating lines of dactylic hexameter and pentameter) and was not restricted to a subject</a:t>
            </a:r>
          </a:p>
          <a:p>
            <a:pPr algn="just"/>
            <a:r>
              <a:rPr lang="en-US" dirty="0" smtClean="0"/>
              <a:t>English literature, since the 16th century, elegy has come to mean a poem of lamentation, written in any </a:t>
            </a:r>
            <a:r>
              <a:rPr lang="en-US" dirty="0" err="1" smtClean="0"/>
              <a:t>metre</a:t>
            </a:r>
            <a:r>
              <a:rPr lang="en-US" dirty="0" smtClean="0"/>
              <a:t> of the poet’s choice</a:t>
            </a:r>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Stoke-</a:t>
            </a:r>
            <a:r>
              <a:rPr lang="en-GB" dirty="0" err="1" smtClean="0"/>
              <a:t>Poges</a:t>
            </a:r>
            <a:r>
              <a:rPr lang="en-GB" dirty="0" smtClean="0"/>
              <a:t> Churchyard</a:t>
            </a:r>
            <a:endParaRPr lang="en-GB" dirty="0"/>
          </a:p>
        </p:txBody>
      </p:sp>
      <p:pic>
        <p:nvPicPr>
          <p:cNvPr id="4" name="Content Placeholder 3" descr="download.jpg"/>
          <p:cNvPicPr>
            <a:picLocks noGrp="1" noChangeAspect="1"/>
          </p:cNvPicPr>
          <p:nvPr>
            <p:ph sz="quarter" idx="1"/>
          </p:nvPr>
        </p:nvPicPr>
        <p:blipFill>
          <a:blip r:embed="rId2"/>
          <a:stretch>
            <a:fillRect/>
          </a:stretch>
        </p:blipFill>
        <p:spPr>
          <a:xfrm>
            <a:off x="1" y="1140365"/>
            <a:ext cx="9143999" cy="5717635"/>
          </a:xfrm>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349</TotalTime>
  <Words>1009</Words>
  <Application>Microsoft Office PowerPoint</Application>
  <PresentationFormat>On-screen Show (4:3)</PresentationFormat>
  <Paragraphs>247</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Median</vt:lpstr>
      <vt:lpstr>Thomas Gray  AS A    GRAVEYARD POET </vt:lpstr>
      <vt:lpstr>Thomas Gray</vt:lpstr>
      <vt:lpstr>Pre-Romantic Poetry</vt:lpstr>
      <vt:lpstr>Characteristics of Pre-Romantic Poetry</vt:lpstr>
      <vt:lpstr>Themes of Pre-Romantic Poetry</vt:lpstr>
      <vt:lpstr>Graveyard School of Poetry</vt:lpstr>
      <vt:lpstr>Characteristics of Graveyard Poetry</vt:lpstr>
      <vt:lpstr>What is an Elegy?</vt:lpstr>
      <vt:lpstr>Stoke-Poges Churchyard</vt:lpstr>
      <vt:lpstr>Background</vt:lpstr>
      <vt:lpstr>Tone and Mood</vt:lpstr>
      <vt:lpstr>Setting</vt:lpstr>
      <vt:lpstr> Form and Style </vt:lpstr>
      <vt:lpstr>Poetic Devices</vt:lpstr>
      <vt:lpstr>Literary Devices</vt:lpstr>
      <vt:lpstr>Symbolism</vt:lpstr>
      <vt:lpstr>Major Characters</vt:lpstr>
      <vt:lpstr>Inspiration</vt:lpstr>
      <vt:lpstr>Lines 1-12</vt:lpstr>
      <vt:lpstr>Lines 13-24</vt:lpstr>
      <vt:lpstr>Lines 25-40</vt:lpstr>
      <vt:lpstr>Lines 41-56</vt:lpstr>
      <vt:lpstr>Lines 57-68</vt:lpstr>
      <vt:lpstr>Lines 69-84</vt:lpstr>
      <vt:lpstr>Lines 85-100</vt:lpstr>
      <vt:lpstr>Lines 101-116</vt:lpstr>
      <vt:lpstr> THE EPITAPH  </vt:lpstr>
      <vt:lpstr>BIBLIOGRAPHY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Elegy Written in a Country Churchyard</dc:title>
  <dc:creator>Anjali Singh</dc:creator>
  <cp:lastModifiedBy>Anjali Singh</cp:lastModifiedBy>
  <cp:revision>51</cp:revision>
  <dcterms:created xsi:type="dcterms:W3CDTF">2021-07-01T08:20:38Z</dcterms:created>
  <dcterms:modified xsi:type="dcterms:W3CDTF">2021-07-08T05:59:04Z</dcterms:modified>
</cp:coreProperties>
</file>