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2" r:id="rId2"/>
    <p:sldId id="293" r:id="rId3"/>
    <p:sldId id="294" r:id="rId4"/>
    <p:sldId id="351" r:id="rId5"/>
    <p:sldId id="300" r:id="rId6"/>
    <p:sldId id="352" r:id="rId7"/>
    <p:sldId id="353" r:id="rId8"/>
    <p:sldId id="304" r:id="rId9"/>
    <p:sldId id="305" r:id="rId10"/>
    <p:sldId id="306" r:id="rId11"/>
    <p:sldId id="301" r:id="rId12"/>
    <p:sldId id="308" r:id="rId13"/>
    <p:sldId id="309" r:id="rId14"/>
    <p:sldId id="310" r:id="rId15"/>
    <p:sldId id="312" r:id="rId16"/>
    <p:sldId id="354" r:id="rId17"/>
    <p:sldId id="355" r:id="rId18"/>
    <p:sldId id="356" r:id="rId19"/>
    <p:sldId id="357" r:id="rId20"/>
    <p:sldId id="358" r:id="rId21"/>
    <p:sldId id="359" r:id="rId22"/>
    <p:sldId id="360" r:id="rId23"/>
    <p:sldId id="361" r:id="rId24"/>
    <p:sldId id="313" r:id="rId25"/>
    <p:sldId id="316" r:id="rId26"/>
    <p:sldId id="318" r:id="rId27"/>
    <p:sldId id="319" r:id="rId28"/>
    <p:sldId id="321" r:id="rId29"/>
    <p:sldId id="322" r:id="rId30"/>
    <p:sldId id="326" r:id="rId31"/>
    <p:sldId id="327" r:id="rId32"/>
    <p:sldId id="328" r:id="rId33"/>
    <p:sldId id="329" r:id="rId34"/>
    <p:sldId id="33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53BF2-7FE4-4FBD-95AB-B770550E6A89}" type="datetimeFigureOut">
              <a:rPr lang="en-US" smtClean="0"/>
              <a:t>7/28/2021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55465-6C26-4363-B2AB-0C9304BFEBEC}"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Emil von Behring  -German</a:t>
            </a:r>
          </a:p>
          <a:p>
            <a:r>
              <a:rPr lang="en-US" sz="1200" dirty="0" err="1"/>
              <a:t>Kitasato</a:t>
            </a:r>
            <a:r>
              <a:rPr lang="en-US" sz="1200" dirty="0"/>
              <a:t> –Japanese</a:t>
            </a:r>
          </a:p>
          <a:p>
            <a:r>
              <a:rPr lang="en-US" sz="1200" dirty="0" err="1"/>
              <a:t>Metchinkoff</a:t>
            </a:r>
            <a:r>
              <a:rPr lang="en-US" sz="1200" dirty="0"/>
              <a:t> –Russian</a:t>
            </a:r>
          </a:p>
          <a:p>
            <a:r>
              <a:rPr lang="en-US" sz="1200" dirty="0"/>
              <a:t>Merrill Chase  - American</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3</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085D7B0C-A342-4B9E-8CEC-EA32B1D236D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96DE47A5-095B-4562-9368-DAF82A91C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Cytokine- general term describing signaling molecules</a:t>
            </a:r>
          </a:p>
          <a:p>
            <a:pPr marL="171450" indent="-171450">
              <a:buFontTx/>
              <a:buChar char="•"/>
            </a:pPr>
            <a:r>
              <a:rPr lang="en-US" altLang="en-US"/>
              <a:t>Cause macrophages to phagocytose</a:t>
            </a:r>
          </a:p>
          <a:p>
            <a:pPr marL="171450" indent="-171450">
              <a:buFontTx/>
              <a:buChar char="•"/>
            </a:pPr>
            <a:r>
              <a:rPr lang="en-US" altLang="en-US"/>
              <a:t>Activate NK cells (apoptosis of injured cell)</a:t>
            </a:r>
          </a:p>
          <a:p>
            <a:pPr marL="171450" indent="-171450">
              <a:buFontTx/>
              <a:buChar char="•"/>
            </a:pPr>
            <a:r>
              <a:rPr lang="en-US" altLang="en-US"/>
              <a:t>Make enzymes that inhibit viral replication</a:t>
            </a:r>
          </a:p>
        </p:txBody>
      </p:sp>
      <p:sp>
        <p:nvSpPr>
          <p:cNvPr id="4" name="Slide Number Placeholder 3">
            <a:extLst>
              <a:ext uri="{FF2B5EF4-FFF2-40B4-BE49-F238E27FC236}">
                <a16:creationId xmlns:a16="http://schemas.microsoft.com/office/drawing/2014/main" id="{61BB347F-1E30-4A78-86D7-C3B90DB72475}"/>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B2E47CD-1E25-4913-B6AF-B11B1AF683B9}" type="slidenum">
              <a:rPr lang="en-US" altLang="en-US" sz="1200"/>
              <a:pPr eaLnBrk="1" hangingPunct="1"/>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3C00E10-0115-4D82-BB0D-FB27A36B22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E7C3414F-9126-4C5B-A069-9D5FCD3155BF}"/>
              </a:ext>
            </a:extLst>
          </p:cNvPr>
          <p:cNvSpPr>
            <a:spLocks noGrp="1" noChangeArrowheads="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defRPr/>
            </a:pPr>
            <a:r>
              <a:rPr lang="en-US" dirty="0">
                <a:ea typeface="ＭＳ Ｐゴシック" charset="0"/>
              </a:rPr>
              <a:t>Mast cells release a host of chemicals that increase blood flow, blood vessel permeability, attract and activate phagocytes and increase temperature</a:t>
            </a:r>
          </a:p>
          <a:p>
            <a:pPr marL="171450" indent="-171450" eaLnBrk="1" hangingPunct="1">
              <a:spcBef>
                <a:spcPct val="0"/>
              </a:spcBef>
              <a:buFont typeface="Arial"/>
              <a:buChar char="•"/>
              <a:defRPr/>
            </a:pPr>
            <a:r>
              <a:rPr lang="en-US" dirty="0">
                <a:ea typeface="ＭＳ Ｐゴシック" charset="0"/>
              </a:rPr>
              <a:t>Made in liver</a:t>
            </a:r>
          </a:p>
          <a:p>
            <a:pPr marL="171450" indent="-171450" eaLnBrk="1" hangingPunct="1">
              <a:spcBef>
                <a:spcPct val="0"/>
              </a:spcBef>
              <a:buFont typeface="Arial"/>
              <a:buChar char="•"/>
              <a:defRPr/>
            </a:pPr>
            <a:r>
              <a:rPr lang="en-US" dirty="0">
                <a:ea typeface="ＭＳ Ｐゴシック" charset="0"/>
              </a:rPr>
              <a:t>**</a:t>
            </a:r>
            <a:r>
              <a:rPr lang="en-US" dirty="0" err="1">
                <a:ea typeface="ＭＳ Ｐゴシック" charset="0"/>
              </a:rPr>
              <a:t>Opsonization</a:t>
            </a:r>
            <a:r>
              <a:rPr lang="en-US" dirty="0">
                <a:ea typeface="ＭＳ Ｐゴシック" charset="0"/>
              </a:rPr>
              <a:t>- complement protein/antibodies will stick on pathogen to make it look different</a:t>
            </a:r>
          </a:p>
          <a:p>
            <a:pPr marL="171450" indent="-171450" eaLnBrk="1" hangingPunct="1">
              <a:spcBef>
                <a:spcPct val="0"/>
              </a:spcBef>
              <a:buFont typeface="Arial"/>
              <a:buChar char="•"/>
              <a:defRPr/>
            </a:pPr>
            <a:r>
              <a:rPr lang="en-US" dirty="0">
                <a:ea typeface="ＭＳ Ｐゴシック" charset="0"/>
              </a:rPr>
              <a:t>Complement Proteins activate WBCs, help inflammation</a:t>
            </a:r>
          </a:p>
          <a:p>
            <a:pPr marL="171450" indent="-171450" eaLnBrk="1" hangingPunct="1">
              <a:spcBef>
                <a:spcPct val="0"/>
              </a:spcBef>
              <a:buFont typeface="Arial"/>
              <a:buChar char="•"/>
              <a:defRPr/>
            </a:pPr>
            <a:r>
              <a:rPr lang="en-US" dirty="0">
                <a:ea typeface="ＭＳ Ｐゴシック" charset="0"/>
              </a:rPr>
              <a:t>Multiple Complement proteins cause a cell to </a:t>
            </a:r>
            <a:r>
              <a:rPr lang="en-US" dirty="0" err="1">
                <a:ea typeface="ＭＳ Ｐゴシック" charset="0"/>
              </a:rPr>
              <a:t>lyze</a:t>
            </a:r>
            <a:endParaRPr lang="en-US" dirty="0">
              <a:ea typeface="ＭＳ Ｐゴシック" charset="0"/>
            </a:endParaRPr>
          </a:p>
          <a:p>
            <a:pPr marL="171450" indent="-171450" eaLnBrk="1" hangingPunct="1">
              <a:spcBef>
                <a:spcPct val="0"/>
              </a:spcBef>
              <a:buFont typeface="Arial"/>
              <a:buChar char="•"/>
              <a:defRPr/>
            </a:pPr>
            <a:endParaRPr lang="en-US" dirty="0">
              <a:ea typeface="ＭＳ Ｐゴシック" charset="0"/>
            </a:endParaRPr>
          </a:p>
          <a:p>
            <a:pPr marL="171450" indent="-171450" eaLnBrk="1" hangingPunct="1">
              <a:spcBef>
                <a:spcPct val="0"/>
              </a:spcBef>
              <a:buFont typeface="Arial"/>
              <a:buChar char="•"/>
              <a:defRPr/>
            </a:pPr>
            <a:endParaRPr lang="en-US" dirty="0">
              <a:ea typeface="ＭＳ Ｐゴシック" charset="0"/>
            </a:endParaRPr>
          </a:p>
          <a:p>
            <a:pPr eaLnBrk="1" hangingPunct="1">
              <a:spcBef>
                <a:spcPct val="0"/>
              </a:spcBef>
              <a:defRPr/>
            </a:pPr>
            <a:endParaRPr lang="en-US" dirty="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C50F176A-3273-4DCB-92F4-BEF1A203C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125425D1-8022-4F77-BE5F-86D154968EF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defRPr/>
            </a:pPr>
            <a:r>
              <a:rPr lang="en-US" dirty="0">
                <a:solidFill>
                  <a:srgbClr val="000000"/>
                </a:solidFill>
                <a:ea typeface="ＭＳ Ｐゴシック" charset="0"/>
              </a:rPr>
              <a:t>Products of Inflammation </a:t>
            </a:r>
            <a:r>
              <a:rPr lang="en-US" b="1" dirty="0">
                <a:solidFill>
                  <a:srgbClr val="000000"/>
                </a:solidFill>
                <a:ea typeface="ＭＳ Ｐゴシック" charset="0"/>
              </a:rPr>
              <a:t>Necrosis </a:t>
            </a:r>
            <a:r>
              <a:rPr lang="en-US" dirty="0">
                <a:solidFill>
                  <a:srgbClr val="000000"/>
                </a:solidFill>
                <a:ea typeface="ＭＳ Ｐゴシック" charset="0"/>
              </a:rPr>
              <a:t>Local tissue destruction in area of injury </a:t>
            </a:r>
            <a:r>
              <a:rPr lang="en-US" b="1" dirty="0">
                <a:solidFill>
                  <a:srgbClr val="000000"/>
                </a:solidFill>
                <a:ea typeface="ＭＳ Ｐゴシック" charset="0"/>
              </a:rPr>
              <a:t>Pus </a:t>
            </a:r>
            <a:r>
              <a:rPr lang="en-US" dirty="0">
                <a:solidFill>
                  <a:srgbClr val="000000"/>
                </a:solidFill>
                <a:ea typeface="ＭＳ Ｐゴシック" charset="0"/>
              </a:rPr>
              <a:t>Mixture of debris and necrotic tissue </a:t>
            </a:r>
            <a:r>
              <a:rPr lang="en-US" b="1" dirty="0">
                <a:solidFill>
                  <a:srgbClr val="000000"/>
                </a:solidFill>
                <a:ea typeface="ＭＳ Ｐゴシック" charset="0"/>
              </a:rPr>
              <a:t>Abscess </a:t>
            </a:r>
            <a:r>
              <a:rPr lang="en-US" dirty="0">
                <a:solidFill>
                  <a:srgbClr val="000000"/>
                </a:solidFill>
                <a:ea typeface="ＭＳ Ｐゴシック" charset="0"/>
              </a:rPr>
              <a:t>Pus accumulated in an enclosed space  </a:t>
            </a:r>
          </a:p>
          <a:p>
            <a:pPr marL="171450" indent="-171450" eaLnBrk="1" hangingPunct="1">
              <a:spcBef>
                <a:spcPct val="0"/>
              </a:spcBef>
              <a:buFont typeface="Arial"/>
              <a:buChar char="•"/>
              <a:defRPr/>
            </a:pPr>
            <a:r>
              <a:rPr lang="en-US" dirty="0">
                <a:solidFill>
                  <a:srgbClr val="000000"/>
                </a:solidFill>
                <a:ea typeface="ＭＳ Ｐゴシック" charset="0"/>
              </a:rPr>
              <a:t>Swelling- fluid out of damaged blood vessels</a:t>
            </a:r>
          </a:p>
          <a:p>
            <a:pPr marL="171450" indent="-171450" eaLnBrk="1" hangingPunct="1">
              <a:spcBef>
                <a:spcPct val="0"/>
              </a:spcBef>
              <a:buFont typeface="Arial"/>
              <a:buChar char="•"/>
              <a:defRPr/>
            </a:pPr>
            <a:r>
              <a:rPr lang="en-US" dirty="0">
                <a:solidFill>
                  <a:srgbClr val="000000"/>
                </a:solidFill>
                <a:ea typeface="ＭＳ Ｐゴシック" charset="0"/>
              </a:rPr>
              <a:t>Local response- red finger prints</a:t>
            </a:r>
          </a:p>
          <a:p>
            <a:pPr marL="171450" indent="-171450" eaLnBrk="1" hangingPunct="1">
              <a:spcBef>
                <a:spcPct val="0"/>
              </a:spcBef>
              <a:buFont typeface="Arial"/>
              <a:buChar char="•"/>
              <a:defRPr/>
            </a:pPr>
            <a:r>
              <a:rPr lang="en-US" dirty="0">
                <a:solidFill>
                  <a:srgbClr val="000000"/>
                </a:solidFill>
                <a:ea typeface="ＭＳ Ｐゴシック" charset="0"/>
              </a:rPr>
              <a:t>Systemic event- whole body reacts</a:t>
            </a:r>
            <a:endParaRPr lang="en-US" dirty="0">
              <a:ea typeface="ＭＳ Ｐゴシック" charset="0"/>
            </a:endParaRPr>
          </a:p>
          <a:p>
            <a:pPr eaLnBrk="1" hangingPunct="1">
              <a:spcBef>
                <a:spcPct val="0"/>
              </a:spcBef>
              <a:defRPr/>
            </a:pPr>
            <a:endParaRPr lang="en-US" dirty="0">
              <a:ea typeface="ＭＳ Ｐゴシック" charset="0"/>
            </a:endParaRPr>
          </a:p>
        </p:txBody>
      </p:sp>
      <p:sp>
        <p:nvSpPr>
          <p:cNvPr id="59395" name="Slide Number Placeholder 3">
            <a:extLst>
              <a:ext uri="{FF2B5EF4-FFF2-40B4-BE49-F238E27FC236}">
                <a16:creationId xmlns:a16="http://schemas.microsoft.com/office/drawing/2014/main" id="{8219F645-0DE5-4413-B082-C9418129EB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3C91625-D671-4590-9BEE-BD35EF4E4CCF}" type="slidenum">
              <a:rPr lang="en-US" altLang="en-US" sz="1200">
                <a:solidFill>
                  <a:srgbClr val="000000"/>
                </a:solidFill>
                <a:latin typeface="Arial" panose="020B0604020202020204" pitchFamily="34" charset="0"/>
              </a:rPr>
              <a:pPr eaLnBrk="1" hangingPunct="1"/>
              <a:t>20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CDDFA676-184C-4385-B616-F7A338477D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AC5ECA74-5CC0-4A6D-A312-A46907ABE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4" name="Slide Number Placeholder 3">
            <a:extLst>
              <a:ext uri="{FF2B5EF4-FFF2-40B4-BE49-F238E27FC236}">
                <a16:creationId xmlns:a16="http://schemas.microsoft.com/office/drawing/2014/main" id="{B265B1B9-A100-4096-8958-2D6B2721D9C5}"/>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12716D8-7488-4931-9D98-35E06DE75F32}" type="slidenum">
              <a:rPr lang="en-US" altLang="en-US" sz="1200"/>
              <a:pPr eaLnBrk="1" hangingPunct="1"/>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A92A0778-B21F-4194-9497-7E7F82E2E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9389AEF1-5DF6-4867-878E-557D88CA2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Pyrogens increase temperature of body</a:t>
            </a:r>
          </a:p>
        </p:txBody>
      </p:sp>
      <p:sp>
        <p:nvSpPr>
          <p:cNvPr id="64515" name="Slide Number Placeholder 3">
            <a:extLst>
              <a:ext uri="{FF2B5EF4-FFF2-40B4-BE49-F238E27FC236}">
                <a16:creationId xmlns:a16="http://schemas.microsoft.com/office/drawing/2014/main" id="{1D40A663-E2CD-41B5-827D-B2FA8FCA9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AF4B692-73A0-4F4F-87C1-0192372D6861}" type="slidenum">
              <a:rPr lang="en-US" altLang="en-US" sz="1200">
                <a:solidFill>
                  <a:srgbClr val="000000"/>
                </a:solidFill>
                <a:latin typeface="Arial" panose="020B0604020202020204" pitchFamily="34" charset="0"/>
              </a:rPr>
              <a:pPr eaLnBrk="1" hangingPunct="1"/>
              <a:t>22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DE7B901-DA9A-4C2A-84C6-DCFF3945AC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B0B84D37-5A69-4133-989D-EB6D12949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Promotes inflammation so that body (WBC) repairs itself, cleans system (this is good)</a:t>
            </a:r>
          </a:p>
          <a:p>
            <a:pPr marL="171450" indent="-171450" eaLnBrk="1" hangingPunct="1">
              <a:spcBef>
                <a:spcPct val="0"/>
              </a:spcBef>
              <a:buFontTx/>
              <a:buChar char="•"/>
            </a:pPr>
            <a:r>
              <a:rPr lang="en-US" altLang="en-US"/>
              <a:t>High fever- can damage cells, hypothalamus controls this</a:t>
            </a:r>
          </a:p>
          <a:p>
            <a:pPr marL="171450" indent="-171450" eaLnBrk="1" hangingPunct="1">
              <a:spcBef>
                <a:spcPct val="0"/>
              </a:spcBef>
              <a:buFontTx/>
              <a:buChar char="•"/>
            </a:pPr>
            <a:endParaRPr lang="en-US" altLang="en-US"/>
          </a:p>
        </p:txBody>
      </p:sp>
      <p:sp>
        <p:nvSpPr>
          <p:cNvPr id="66563" name="Slide Number Placeholder 3">
            <a:extLst>
              <a:ext uri="{FF2B5EF4-FFF2-40B4-BE49-F238E27FC236}">
                <a16:creationId xmlns:a16="http://schemas.microsoft.com/office/drawing/2014/main" id="{56652CBB-8742-4949-9048-A37A53F25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E3AD5CD-42D1-4DAA-884A-366CA2CB3A90}" type="slidenum">
              <a:rPr lang="en-US" altLang="en-US" sz="1200">
                <a:solidFill>
                  <a:srgbClr val="000000"/>
                </a:solidFill>
                <a:latin typeface="Arial" panose="020B0604020202020204" pitchFamily="34" charset="0"/>
              </a:rPr>
              <a:pPr eaLnBrk="1" hangingPunct="1"/>
              <a:t>23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Two additional roles:</a:t>
            </a:r>
            <a:r>
              <a:rPr lang="en-IN" baseline="0" dirty="0"/>
              <a:t> Antigen presentation – (role in adaptive immunity)</a:t>
            </a:r>
          </a:p>
          <a:p>
            <a:r>
              <a:rPr lang="en-IN" baseline="0" dirty="0"/>
              <a:t>Triggers an inflammatory </a:t>
            </a:r>
            <a:r>
              <a:rPr lang="en-IN" baseline="0" dirty="0" err="1"/>
              <a:t>repsonse</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latin typeface="+mn-lt"/>
                <a:ea typeface="+mn-ea"/>
                <a:cs typeface="+mn-cs"/>
              </a:rPr>
              <a:t>are defined as large granular lymphocytes (LGL) </a:t>
            </a:r>
            <a:endParaRPr lang="en-IN" dirty="0"/>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26</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30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E8744B4-2E06-45BA-A942-B9A2C9C849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7C3C60D-14EC-402D-9EE8-1AC96CF51D39}" type="slidenum">
              <a:rPr lang="en-US" altLang="en-US" sz="1200">
                <a:solidFill>
                  <a:srgbClr val="000000"/>
                </a:solidFill>
                <a:latin typeface="Arial" panose="020B0604020202020204" pitchFamily="34" charset="0"/>
              </a:rPr>
              <a:pPr eaLnBrk="1" hangingPunct="1"/>
              <a:t>4</a:t>
            </a:fld>
            <a:endParaRPr lang="en-US" altLang="en-US" sz="1200">
              <a:solidFill>
                <a:srgbClr val="000000"/>
              </a:solidFill>
              <a:latin typeface="Arial" panose="020B0604020202020204" pitchFamily="34" charset="0"/>
            </a:endParaRPr>
          </a:p>
        </p:txBody>
      </p:sp>
      <p:sp>
        <p:nvSpPr>
          <p:cNvPr id="37890" name="Rectangle 2">
            <a:extLst>
              <a:ext uri="{FF2B5EF4-FFF2-40B4-BE49-F238E27FC236}">
                <a16:creationId xmlns:a16="http://schemas.microsoft.com/office/drawing/2014/main" id="{671DBF20-3AB1-4542-9CF4-07AC1C6346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041D0994-65E2-476E-8F28-17AB00EB71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B &amp; T lymphocytes have very specific receptors, recognize only very specific types of foreign components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2D231D1-E42F-42D4-B8B9-C50207051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0B557FB-3F5A-4BAB-868D-BC69AEB00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39" name="Slide Number Placeholder 3">
            <a:extLst>
              <a:ext uri="{FF2B5EF4-FFF2-40B4-BE49-F238E27FC236}">
                <a16:creationId xmlns:a16="http://schemas.microsoft.com/office/drawing/2014/main" id="{E6A4D40D-244A-46F0-95E8-48D11E9BB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3419BC5-0157-41DD-898E-171CA8103983}" type="slidenum">
              <a:rPr lang="en-US" altLang="en-US" sz="1200">
                <a:solidFill>
                  <a:srgbClr val="000000"/>
                </a:solidFill>
                <a:latin typeface="Arial" panose="020B0604020202020204" pitchFamily="34" charset="0"/>
              </a:rPr>
              <a:pPr eaLnBrk="1" hangingPunct="1"/>
              <a:t>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B40FD2B8-7E3D-445B-B678-1A4600D272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8E54292-560A-4EE3-BF10-92B545352469}" type="slidenum">
              <a:rPr lang="en-US" altLang="en-US" sz="1200">
                <a:solidFill>
                  <a:srgbClr val="000000"/>
                </a:solidFill>
                <a:latin typeface="Arial" panose="020B0604020202020204" pitchFamily="34" charset="0"/>
              </a:rPr>
              <a:pPr eaLnBrk="1" hangingPunct="1"/>
              <a:t>7</a:t>
            </a:fld>
            <a:endParaRPr lang="en-US" altLang="en-US" sz="1200">
              <a:solidFill>
                <a:srgbClr val="000000"/>
              </a:solidFill>
              <a:latin typeface="Arial" panose="020B0604020202020204" pitchFamily="34" charset="0"/>
            </a:endParaRPr>
          </a:p>
        </p:txBody>
      </p:sp>
      <p:sp>
        <p:nvSpPr>
          <p:cNvPr id="41986" name="Rectangle 2">
            <a:extLst>
              <a:ext uri="{FF2B5EF4-FFF2-40B4-BE49-F238E27FC236}">
                <a16:creationId xmlns:a16="http://schemas.microsoft.com/office/drawing/2014/main" id="{756D6E25-D1E8-4AB3-9E15-2D859994E3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92218F7-D968-4F89-98C6-6C13470176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Rapid response</a:t>
            </a:r>
          </a:p>
          <a:p>
            <a:pPr marL="171450" indent="-171450" eaLnBrk="1" hangingPunct="1">
              <a:spcBef>
                <a:spcPct val="0"/>
              </a:spcBef>
              <a:buFontTx/>
              <a:buChar char="•"/>
            </a:pPr>
            <a:r>
              <a:rPr lang="en-US" altLang="en-US"/>
              <a:t>Physical barrier in lungs, digestive system, urinary system</a:t>
            </a:r>
          </a:p>
          <a:p>
            <a:pPr marL="171450" indent="-171450" eaLnBrk="1" hangingPunct="1">
              <a:spcBef>
                <a:spcPct val="0"/>
              </a:spcBef>
              <a:buFontTx/>
              <a:buChar char="•"/>
            </a:pPr>
            <a:r>
              <a:rPr lang="en-US" altLang="en-US"/>
              <a:t>Phagocyte- endocytose material, mix with lysosomal solution &amp; kill</a:t>
            </a:r>
          </a:p>
          <a:p>
            <a:pPr marL="171450" indent="-171450" eaLnBrk="1" hangingPunct="1">
              <a:spcBef>
                <a:spcPct val="0"/>
              </a:spcBef>
              <a:buFontTx/>
              <a:buChar char="•"/>
            </a:pPr>
            <a:endParaRPr lang="en-US" altLang="en-US"/>
          </a:p>
          <a:p>
            <a:pPr marL="171450" indent="-171450" eaLnBrk="1" hangingPunct="1">
              <a:spcBef>
                <a:spcPct val="0"/>
              </a:spcBef>
              <a:buFontTx/>
              <a:buChar char="•"/>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Sweat – AMP</a:t>
            </a:r>
            <a:r>
              <a:rPr lang="en-IN" baseline="0" dirty="0"/>
              <a:t> – </a:t>
            </a:r>
            <a:r>
              <a:rPr lang="en-IN" baseline="0" dirty="0" err="1"/>
              <a:t>dermcidin</a:t>
            </a:r>
            <a:endParaRPr lang="en-IN" baseline="0" dirty="0"/>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F31ED-080F-427C-844D-42E96DAF6B0F}" type="slidenum">
              <a:rPr lang="en-US"/>
              <a:pPr/>
              <a:t>11</a:t>
            </a:fld>
            <a:endParaRPr lang="en-US"/>
          </a:p>
        </p:txBody>
      </p:sp>
      <p:sp>
        <p:nvSpPr>
          <p:cNvPr id="67586" name="Rectangle 2"/>
          <p:cNvSpPr>
            <a:spLocks noGrp="1" noRot="1" noChangeAspect="1" noChangeArrowheads="1" noTextEdit="1"/>
          </p:cNvSpPr>
          <p:nvPr>
            <p:ph type="sldImg"/>
          </p:nvPr>
        </p:nvSpPr>
        <p:spPr>
          <a:xfrm>
            <a:off x="1152525" y="692150"/>
            <a:ext cx="4554538" cy="3416300"/>
          </a:xfrm>
          <a:ln/>
        </p:spPr>
      </p:sp>
      <p:sp>
        <p:nvSpPr>
          <p:cNvPr id="67587" name="Rectangle 3"/>
          <p:cNvSpPr>
            <a:spLocks noGrp="1" noChangeArrowheads="1"/>
          </p:cNvSpPr>
          <p:nvPr>
            <p:ph type="body" idx="1"/>
          </p:nvPr>
        </p:nvSpPr>
        <p:spPr>
          <a:xfrm>
            <a:off x="914400" y="4343400"/>
            <a:ext cx="5029200" cy="4114800"/>
          </a:xfrm>
        </p:spPr>
        <p:txBody>
          <a:bodyPr/>
          <a:lstStyle/>
          <a:p>
            <a:r>
              <a:rPr lang="en-US" dirty="0"/>
              <a:t>Analogy – IIT campus is the human</a:t>
            </a:r>
            <a:r>
              <a:rPr lang="en-US" baseline="0" dirty="0"/>
              <a:t> body. The compound wall is the first line of defense or equivalent of innate immunity. It does not allow entry into the campus. Barbed wire fence may hurt intruders, if any.  NO LAG, Not </a:t>
            </a:r>
            <a:r>
              <a:rPr lang="en-US" baseline="0" dirty="0" err="1"/>
              <a:t>speific</a:t>
            </a:r>
            <a:r>
              <a:rPr lang="en-US" baseline="0" dirty="0"/>
              <a:t> for any intruder (pathogen). It has no memory (It does not remember the intruder).</a:t>
            </a:r>
          </a:p>
          <a:p>
            <a:endParaRPr lang="en-US" baseline="0" dirty="0"/>
          </a:p>
          <a:p>
            <a:r>
              <a:rPr lang="en-US" baseline="0" dirty="0"/>
              <a:t>Let’s say an intruder manages to get into the campus. Then the second line of defense (let’s say security personnel)  - get into action. They identify the intruder and pin him down and get him out. (Lag to mobilize resources, they just target a specific intruder (pathogen) and they remember the intruder and become better equipped if they encounter the same intruder again (Memory). </a:t>
            </a:r>
            <a:endParaRPr lang="en-US" dirty="0"/>
          </a:p>
        </p:txBody>
      </p:sp>
    </p:spTree>
    <p:extLst>
      <p:ext uri="{BB962C8B-B14F-4D97-AF65-F5344CB8AC3E}">
        <p14:creationId xmlns:p14="http://schemas.microsoft.com/office/powerpoint/2010/main" val="25624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12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EA825B94-8F7E-40F1-825C-9C9DBD8BE81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46176E40-F19D-4845-9D5D-2B5FD414EB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Mast cells release inflammatory factors that cause vasodilation (more permeable)</a:t>
            </a:r>
          </a:p>
          <a:p>
            <a:pPr marL="171450" indent="-171450">
              <a:buFontTx/>
              <a:buChar char="•"/>
            </a:pPr>
            <a:r>
              <a:rPr lang="en-US" altLang="en-US"/>
              <a:t>Margination: WBCs stick to the edge of blood vessel</a:t>
            </a:r>
          </a:p>
          <a:p>
            <a:pPr marL="171450" indent="-171450">
              <a:buFontTx/>
              <a:buChar char="•"/>
            </a:pPr>
            <a:r>
              <a:rPr lang="en-US" altLang="en-US"/>
              <a:t>Mast cells release CAM (Chemical Adhesion Molecule), allows diapedesis</a:t>
            </a:r>
          </a:p>
          <a:p>
            <a:pPr marL="171450" indent="-171450">
              <a:buFontTx/>
              <a:buChar char="•"/>
            </a:pPr>
            <a:r>
              <a:rPr lang="en-US" altLang="en-US"/>
              <a:t>Chemotaxis: WBC move up gradient toward bacteria</a:t>
            </a:r>
          </a:p>
          <a:p>
            <a:pPr marL="171450" indent="-171450">
              <a:buFontTx/>
              <a:buChar char="•"/>
            </a:pPr>
            <a:r>
              <a:rPr lang="en-US" altLang="en-US"/>
              <a:t>**know order of this process</a:t>
            </a:r>
          </a:p>
          <a:p>
            <a:pPr marL="171450" indent="-171450">
              <a:buFontTx/>
              <a:buChar char="•"/>
            </a:pPr>
            <a:endParaRPr lang="en-US" altLang="en-US"/>
          </a:p>
        </p:txBody>
      </p:sp>
      <p:sp>
        <p:nvSpPr>
          <p:cNvPr id="4" name="Slide Number Placeholder 3">
            <a:extLst>
              <a:ext uri="{FF2B5EF4-FFF2-40B4-BE49-F238E27FC236}">
                <a16:creationId xmlns:a16="http://schemas.microsoft.com/office/drawing/2014/main" id="{C3D86B4F-54F9-489A-AF6A-B2890C5B96E5}"/>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0228B33-6FA8-4FED-B1B0-809A0F30D3B1}" type="slidenum">
              <a:rPr lang="en-US" altLang="en-US" sz="1200"/>
              <a:pPr eaLnBrk="1" hangingPunct="1"/>
              <a:t>16</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BD4044D-8B1E-4709-B196-FC35C50DB8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Rectangle 3">
            <a:extLst>
              <a:ext uri="{FF2B5EF4-FFF2-40B4-BE49-F238E27FC236}">
                <a16:creationId xmlns:a16="http://schemas.microsoft.com/office/drawing/2014/main" id="{10658D0E-943F-4069-AA9A-8AF7ED7ABA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2 ways to kill a cell: lyze it (damages cells in surrounding area) or apoptosis (kills cell but does not release lyzosomal components so other cells are not damaged)</a:t>
            </a:r>
          </a:p>
          <a:p>
            <a:pPr marL="171450" indent="-171450" eaLnBrk="1" hangingPunct="1">
              <a:spcBef>
                <a:spcPct val="0"/>
              </a:spcBef>
              <a:buFontTx/>
              <a:buChar char="•"/>
            </a:pPr>
            <a:r>
              <a:rPr lang="en-US" altLang="en-US"/>
              <a:t>Less selective than lymphocytes respond to a variety of abnormal cell antigens; any cell with abnormal Ags will be attacked; highly versatile; attack bacteria in solution, viruses, and cancer cells. Respond quickly and has Fc receptors so will recognize an antibody attached to antigens expressed on the surface of an infected cell.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t>7/28/2021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t>7/28/2021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t>7/28/2021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t>7/28/2021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83E80-467D-46B8-97EF-59A3F17AB2A3}" type="datetimeFigureOut">
              <a:rPr lang="en-US" smtClean="0"/>
              <a:t>7/28/2021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CE83E80-467D-46B8-97EF-59A3F17AB2A3}" type="datetimeFigureOut">
              <a:rPr lang="en-US" smtClean="0"/>
              <a:t>7/28/2021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CE83E80-467D-46B8-97EF-59A3F17AB2A3}" type="datetimeFigureOut">
              <a:rPr lang="en-US" smtClean="0"/>
              <a:t>7/28/2021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CE83E80-467D-46B8-97EF-59A3F17AB2A3}" type="datetimeFigureOut">
              <a:rPr lang="en-US" smtClean="0"/>
              <a:t>7/28/2021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83E80-467D-46B8-97EF-59A3F17AB2A3}" type="datetimeFigureOut">
              <a:rPr lang="en-US" smtClean="0"/>
              <a:t>7/28/2021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83E80-467D-46B8-97EF-59A3F17AB2A3}" type="datetimeFigureOut">
              <a:rPr lang="en-US" smtClean="0"/>
              <a:t>7/28/2021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83E80-467D-46B8-97EF-59A3F17AB2A3}" type="datetimeFigureOut">
              <a:rPr lang="en-US" smtClean="0"/>
              <a:t>7/28/2021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83E80-467D-46B8-97EF-59A3F17AB2A3}" type="datetimeFigureOut">
              <a:rPr lang="en-US" smtClean="0"/>
              <a:t>7/28/2021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8111-4380-40ED-8CB8-9A6C0DD595AF}"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UUfdP87Ssg" TargetMode="External"/><Relationship Id="rId2" Type="http://schemas.openxmlformats.org/officeDocument/2006/relationships/hyperlink" Target="https://youtu.be/I_xh-bkiv_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b="1" dirty="0">
                <a:solidFill>
                  <a:srgbClr val="00B0F0"/>
                </a:solidFill>
              </a:rPr>
              <a:t>Natural and Acquired Immunity </a:t>
            </a:r>
          </a:p>
        </p:txBody>
      </p:sp>
      <p:sp>
        <p:nvSpPr>
          <p:cNvPr id="3" name="Subtitle 2"/>
          <p:cNvSpPr>
            <a:spLocks noGrp="1"/>
          </p:cNvSpPr>
          <p:nvPr>
            <p:ph type="subTitle" idx="1"/>
          </p:nvPr>
        </p:nvSpPr>
        <p:spPr/>
        <p:txBody>
          <a:bodyPr>
            <a:normAutofit/>
          </a:bodyPr>
          <a:lstStyle/>
          <a:p>
            <a:r>
              <a:rPr lang="en-IN" dirty="0" err="1">
                <a:latin typeface="Algerian" panose="04020705040A02060702" pitchFamily="82" charset="0"/>
              </a:rPr>
              <a:t>Dr.</a:t>
            </a:r>
            <a:r>
              <a:rPr lang="en-IN" dirty="0">
                <a:latin typeface="Algerian" panose="04020705040A02060702" pitchFamily="82" charset="0"/>
              </a:rPr>
              <a:t> Namita Ashish Singh</a:t>
            </a:r>
          </a:p>
          <a:p>
            <a:endParaRPr lang="en-IN"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3800" b="1" dirty="0">
                <a:solidFill>
                  <a:srgbClr val="00B0F0"/>
                </a:solidFill>
              </a:rPr>
              <a:t>Anatomical Barriers – Biological fac</a:t>
            </a:r>
            <a:r>
              <a:rPr lang="en-US" sz="3600" b="1" dirty="0">
                <a:solidFill>
                  <a:srgbClr val="00B0F0"/>
                </a:solidFill>
              </a:rPr>
              <a:t>tors</a:t>
            </a:r>
            <a:endParaRPr lang="en-IN" sz="3600" dirty="0"/>
          </a:p>
        </p:txBody>
      </p:sp>
      <p:pic>
        <p:nvPicPr>
          <p:cNvPr id="4" name="Content Placeholder 3" descr="http://www.scq.ubc.ca/wp-content/uploads/2006/08/normalflorabody.gif"/>
          <p:cNvPicPr>
            <a:picLocks noGrp="1"/>
          </p:cNvPicPr>
          <p:nvPr>
            <p:ph idx="1"/>
          </p:nvPr>
        </p:nvPicPr>
        <p:blipFill>
          <a:blip r:embed="rId2"/>
          <a:srcRect/>
          <a:stretch>
            <a:fillRect/>
          </a:stretch>
        </p:blipFill>
        <p:spPr bwMode="auto">
          <a:xfrm>
            <a:off x="5572132" y="1643050"/>
            <a:ext cx="3143272" cy="4572032"/>
          </a:xfrm>
          <a:prstGeom prst="rect">
            <a:avLst/>
          </a:prstGeom>
          <a:noFill/>
          <a:ln w="9525">
            <a:noFill/>
            <a:miter lim="800000"/>
            <a:headEnd/>
            <a:tailEnd/>
          </a:ln>
        </p:spPr>
      </p:pic>
      <p:sp>
        <p:nvSpPr>
          <p:cNvPr id="5" name="TextBox 4"/>
          <p:cNvSpPr txBox="1"/>
          <p:nvPr/>
        </p:nvSpPr>
        <p:spPr>
          <a:xfrm>
            <a:off x="214282" y="1857364"/>
            <a:ext cx="5072286" cy="369332"/>
          </a:xfrm>
          <a:prstGeom prst="rect">
            <a:avLst/>
          </a:prstGeom>
          <a:noFill/>
        </p:spPr>
        <p:txBody>
          <a:bodyPr wrap="none" rtlCol="0">
            <a:spAutoFit/>
          </a:bodyPr>
          <a:lstStyle/>
          <a:p>
            <a:r>
              <a:rPr lang="en-IN" dirty="0"/>
              <a:t> Normal flora – microbes in many parts of the body</a:t>
            </a:r>
          </a:p>
        </p:txBody>
      </p:sp>
      <p:sp>
        <p:nvSpPr>
          <p:cNvPr id="6" name="TextBox 5"/>
          <p:cNvSpPr txBox="1"/>
          <p:nvPr/>
        </p:nvSpPr>
        <p:spPr>
          <a:xfrm>
            <a:off x="214282" y="4500570"/>
            <a:ext cx="5406673" cy="646331"/>
          </a:xfrm>
          <a:prstGeom prst="rect">
            <a:avLst/>
          </a:prstGeom>
          <a:noFill/>
        </p:spPr>
        <p:txBody>
          <a:bodyPr wrap="square" rtlCol="0">
            <a:spAutoFit/>
          </a:bodyPr>
          <a:lstStyle/>
          <a:p>
            <a:r>
              <a:rPr lang="en-IN" dirty="0"/>
              <a:t>Normal flora – competes with pathogens</a:t>
            </a:r>
          </a:p>
          <a:p>
            <a:r>
              <a:rPr lang="en-IN" dirty="0"/>
              <a:t>for nutrients and space</a:t>
            </a:r>
          </a:p>
        </p:txBody>
      </p:sp>
      <p:sp>
        <p:nvSpPr>
          <p:cNvPr id="7" name="TextBox 6"/>
          <p:cNvSpPr txBox="1"/>
          <p:nvPr/>
        </p:nvSpPr>
        <p:spPr>
          <a:xfrm>
            <a:off x="214282" y="3214686"/>
            <a:ext cx="4075924" cy="369332"/>
          </a:xfrm>
          <a:prstGeom prst="rect">
            <a:avLst/>
          </a:prstGeom>
          <a:noFill/>
        </p:spPr>
        <p:txBody>
          <a:bodyPr wrap="none" rtlCol="0">
            <a:spAutoFit/>
          </a:bodyPr>
          <a:lstStyle/>
          <a:p>
            <a:r>
              <a:rPr lang="en-IN" dirty="0"/>
              <a:t> Normal flora – &gt; 1000 species of bacteria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2150" y="1643063"/>
            <a:ext cx="7897813" cy="4357687"/>
            <a:chOff x="480" y="1104"/>
            <a:chExt cx="5472" cy="2928"/>
          </a:xfrm>
        </p:grpSpPr>
        <p:sp>
          <p:nvSpPr>
            <p:cNvPr id="66563" name="Rectangle 3"/>
            <p:cNvSpPr>
              <a:spLocks noChangeArrowheads="1"/>
            </p:cNvSpPr>
            <p:nvPr/>
          </p:nvSpPr>
          <p:spPr bwMode="auto">
            <a:xfrm>
              <a:off x="480" y="1104"/>
              <a:ext cx="5472" cy="2928"/>
            </a:xfrm>
            <a:prstGeom prst="rect">
              <a:avLst/>
            </a:prstGeom>
            <a:solidFill>
              <a:schemeClr val="bg1"/>
            </a:solidFill>
            <a:ln w="19050">
              <a:solidFill>
                <a:schemeClr val="tx1"/>
              </a:solidFill>
              <a:miter lim="800000"/>
              <a:headEnd type="none" w="sm" len="sm"/>
              <a:tailEnd type="none" w="sm" len="sm"/>
            </a:ln>
            <a:effectLst/>
          </p:spPr>
          <p:txBody>
            <a:bodyPr wrap="none" lIns="109728" tIns="54864" rIns="109728" bIns="54864" anchor="ctr"/>
            <a:lstStyle/>
            <a:p>
              <a:endParaRPr lang="en-IN"/>
            </a:p>
          </p:txBody>
        </p:sp>
        <p:sp>
          <p:nvSpPr>
            <p:cNvPr id="66567" name="Line 7"/>
            <p:cNvSpPr>
              <a:spLocks noChangeShapeType="1"/>
            </p:cNvSpPr>
            <p:nvPr/>
          </p:nvSpPr>
          <p:spPr bwMode="auto">
            <a:xfrm>
              <a:off x="494" y="1680"/>
              <a:ext cx="5424" cy="0"/>
            </a:xfrm>
            <a:prstGeom prst="line">
              <a:avLst/>
            </a:prstGeom>
            <a:noFill/>
            <a:ln w="57150">
              <a:solidFill>
                <a:schemeClr val="tx1"/>
              </a:solidFill>
              <a:round/>
              <a:headEnd type="none" w="sm" len="sm"/>
              <a:tailEnd type="none" w="sm" len="sm"/>
            </a:ln>
            <a:effectLst/>
          </p:spPr>
          <p:txBody>
            <a:bodyPr lIns="109728" tIns="54864" rIns="109728" bIns="54864" anchor="ctr" anchorCtr="1"/>
            <a:lstStyle/>
            <a:p>
              <a:endParaRPr lang="en-IN"/>
            </a:p>
          </p:txBody>
        </p:sp>
      </p:grpSp>
      <p:sp>
        <p:nvSpPr>
          <p:cNvPr id="66568" name="Rectangle 8"/>
          <p:cNvSpPr>
            <a:spLocks noGrp="1" noChangeArrowheads="1"/>
          </p:cNvSpPr>
          <p:nvPr>
            <p:ph type="title"/>
          </p:nvPr>
        </p:nvSpPr>
        <p:spPr>
          <a:xfrm>
            <a:off x="571472" y="274638"/>
            <a:ext cx="8072494" cy="1143000"/>
          </a:xfrm>
          <a:solidFill>
            <a:schemeClr val="bg1"/>
          </a:solidFill>
          <a:ln w="19050" cap="flat">
            <a:noFill/>
          </a:ln>
        </p:spPr>
        <p:txBody>
          <a:bodyPr lIns="101059" tIns="50530" rIns="101059" bIns="50530" anchorCtr="1">
            <a:noAutofit/>
          </a:bodyPr>
          <a:lstStyle/>
          <a:p>
            <a:r>
              <a:rPr lang="en-US" sz="3600" b="1" dirty="0">
                <a:solidFill>
                  <a:srgbClr val="00B0F0"/>
                </a:solidFill>
              </a:rPr>
              <a:t>Innate immunity  </a:t>
            </a:r>
            <a:r>
              <a:rPr lang="en-US" sz="3600" b="1" dirty="0" err="1">
                <a:solidFill>
                  <a:srgbClr val="00B0F0"/>
                </a:solidFill>
              </a:rPr>
              <a:t>vs</a:t>
            </a:r>
            <a:r>
              <a:rPr lang="en-US" sz="3600" b="1" dirty="0">
                <a:solidFill>
                  <a:srgbClr val="00B0F0"/>
                </a:solidFill>
              </a:rPr>
              <a:t>  Adaptive Immunity</a:t>
            </a:r>
          </a:p>
        </p:txBody>
      </p:sp>
      <p:sp>
        <p:nvSpPr>
          <p:cNvPr id="66569" name="Rectangle 9"/>
          <p:cNvSpPr>
            <a:spLocks noGrp="1" noChangeArrowheads="1"/>
          </p:cNvSpPr>
          <p:nvPr>
            <p:ph type="body" sz="half" idx="1"/>
          </p:nvPr>
        </p:nvSpPr>
        <p:spPr>
          <a:xfrm>
            <a:off x="1031875" y="4876800"/>
            <a:ext cx="2502798" cy="563712"/>
          </a:xfrm>
          <a:noFill/>
          <a:ln/>
        </p:spPr>
        <p:txBody>
          <a:bodyPr wrap="none" lIns="101059" tIns="50530" rIns="101059" bIns="50530" anchorCtr="1">
            <a:spAutoFit/>
          </a:bodyPr>
          <a:lstStyle/>
          <a:p>
            <a:pPr marL="450850" indent="-450850">
              <a:buSzPct val="75000"/>
              <a:buNone/>
            </a:pPr>
            <a:r>
              <a:rPr lang="en-US" sz="2600" dirty="0">
                <a:solidFill>
                  <a:schemeClr val="tx2"/>
                </a:solidFill>
              </a:rPr>
              <a:t>       No memory</a:t>
            </a:r>
            <a:r>
              <a:rPr lang="en-US" sz="3000" dirty="0">
                <a:solidFill>
                  <a:schemeClr val="tx2"/>
                </a:solidFill>
              </a:rPr>
              <a:t> </a:t>
            </a:r>
          </a:p>
        </p:txBody>
      </p:sp>
      <p:sp>
        <p:nvSpPr>
          <p:cNvPr id="66571" name="Rectangle 11"/>
          <p:cNvSpPr>
            <a:spLocks noChangeArrowheads="1"/>
          </p:cNvSpPr>
          <p:nvPr/>
        </p:nvSpPr>
        <p:spPr bwMode="auto">
          <a:xfrm>
            <a:off x="1009650" y="2895600"/>
            <a:ext cx="2290763"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dirty="0">
                <a:solidFill>
                  <a:schemeClr val="tx2"/>
                </a:solidFill>
              </a:rPr>
              <a:t> No time lag</a:t>
            </a:r>
          </a:p>
        </p:txBody>
      </p:sp>
      <p:sp>
        <p:nvSpPr>
          <p:cNvPr id="66572" name="Rectangle 12"/>
          <p:cNvSpPr>
            <a:spLocks noChangeArrowheads="1"/>
          </p:cNvSpPr>
          <p:nvPr/>
        </p:nvSpPr>
        <p:spPr bwMode="auto">
          <a:xfrm>
            <a:off x="992188" y="3886200"/>
            <a:ext cx="3505200"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Not antigen specific</a:t>
            </a:r>
          </a:p>
        </p:txBody>
      </p:sp>
      <p:sp>
        <p:nvSpPr>
          <p:cNvPr id="66574" name="Rectangle 14"/>
          <p:cNvSpPr>
            <a:spLocks noChangeArrowheads="1"/>
          </p:cNvSpPr>
          <p:nvPr/>
        </p:nvSpPr>
        <p:spPr bwMode="auto">
          <a:xfrm>
            <a:off x="5183188" y="2895600"/>
            <a:ext cx="2384425"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A lag period</a:t>
            </a:r>
          </a:p>
        </p:txBody>
      </p:sp>
      <p:sp>
        <p:nvSpPr>
          <p:cNvPr id="66575" name="Rectangle 15"/>
          <p:cNvSpPr>
            <a:spLocks noChangeArrowheads="1"/>
          </p:cNvSpPr>
          <p:nvPr/>
        </p:nvSpPr>
        <p:spPr bwMode="auto">
          <a:xfrm>
            <a:off x="5186363" y="3886200"/>
            <a:ext cx="2935287"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Antigen specific</a:t>
            </a:r>
          </a:p>
        </p:txBody>
      </p:sp>
      <p:sp>
        <p:nvSpPr>
          <p:cNvPr id="66576" name="Rectangle 16"/>
          <p:cNvSpPr>
            <a:spLocks noChangeArrowheads="1"/>
          </p:cNvSpPr>
          <p:nvPr/>
        </p:nvSpPr>
        <p:spPr bwMode="auto">
          <a:xfrm>
            <a:off x="5164138" y="4924425"/>
            <a:ext cx="2566987" cy="97472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Development</a:t>
            </a:r>
          </a:p>
          <a:p>
            <a:pPr marL="520700" lvl="1" algn="l" defTabSz="841375">
              <a:spcBef>
                <a:spcPct val="20000"/>
              </a:spcBef>
              <a:buClr>
                <a:schemeClr val="bg2"/>
              </a:buClr>
              <a:buSzPct val="75000"/>
              <a:buFont typeface="Wingdings" pitchFamily="2" charset="2"/>
              <a:buNone/>
            </a:pPr>
            <a:r>
              <a:rPr lang="en-US" sz="2600">
                <a:solidFill>
                  <a:schemeClr val="tx2"/>
                </a:solidFill>
              </a:rPr>
              <a:t>of memory</a:t>
            </a:r>
          </a:p>
        </p:txBody>
      </p:sp>
      <p:sp>
        <p:nvSpPr>
          <p:cNvPr id="15" name="Text Box 5"/>
          <p:cNvSpPr txBox="1">
            <a:spLocks noChangeArrowheads="1"/>
          </p:cNvSpPr>
          <p:nvPr/>
        </p:nvSpPr>
        <p:spPr bwMode="auto">
          <a:xfrm>
            <a:off x="1285852" y="1714488"/>
            <a:ext cx="2706956" cy="856099"/>
          </a:xfrm>
          <a:prstGeom prst="rect">
            <a:avLst/>
          </a:prstGeom>
          <a:noFill/>
          <a:ln w="19050">
            <a:noFill/>
            <a:miter lim="800000"/>
            <a:headEnd type="none" w="sm" len="sm"/>
            <a:tailEnd type="none" w="sm" len="sm"/>
          </a:ln>
          <a:effectLst/>
        </p:spPr>
        <p:txBody>
          <a:bodyPr wrap="none" lIns="101059" tIns="50530" rIns="101059" bIns="50530" anchorCtr="1">
            <a:spAutoFit/>
          </a:bodyPr>
          <a:lstStyle/>
          <a:p>
            <a:pPr algn="l" defTabSz="841375">
              <a:spcBef>
                <a:spcPct val="0"/>
              </a:spcBef>
            </a:pPr>
            <a:r>
              <a:rPr lang="en-US" sz="2800" dirty="0"/>
              <a:t>Innate Immunity</a:t>
            </a:r>
          </a:p>
          <a:p>
            <a:pPr algn="l" defTabSz="841375">
              <a:spcBef>
                <a:spcPct val="0"/>
              </a:spcBef>
            </a:pPr>
            <a:r>
              <a:rPr lang="en-US" sz="2000" dirty="0"/>
              <a:t>(first line of defense) </a:t>
            </a:r>
          </a:p>
        </p:txBody>
      </p:sp>
      <p:sp>
        <p:nvSpPr>
          <p:cNvPr id="16" name="Text Box 5"/>
          <p:cNvSpPr txBox="1">
            <a:spLocks noChangeArrowheads="1"/>
          </p:cNvSpPr>
          <p:nvPr/>
        </p:nvSpPr>
        <p:spPr bwMode="auto">
          <a:xfrm>
            <a:off x="5000628" y="1714488"/>
            <a:ext cx="3143272" cy="840711"/>
          </a:xfrm>
          <a:prstGeom prst="rect">
            <a:avLst/>
          </a:prstGeom>
          <a:noFill/>
          <a:ln w="19050">
            <a:noFill/>
            <a:miter lim="800000"/>
            <a:headEnd type="none" w="sm" len="sm"/>
            <a:tailEnd type="none" w="sm" len="sm"/>
          </a:ln>
          <a:effectLst/>
        </p:spPr>
        <p:txBody>
          <a:bodyPr wrap="square" lIns="101059" tIns="50530" rIns="101059" bIns="50530" anchorCtr="1">
            <a:spAutoFit/>
          </a:bodyPr>
          <a:lstStyle/>
          <a:p>
            <a:pPr algn="l" defTabSz="841375">
              <a:spcBef>
                <a:spcPct val="0"/>
              </a:spcBef>
            </a:pPr>
            <a:r>
              <a:rPr lang="en-US" sz="2800" dirty="0"/>
              <a:t>Adaptive Immunity</a:t>
            </a:r>
          </a:p>
          <a:p>
            <a:pPr algn="l" defTabSz="841375">
              <a:spcBef>
                <a:spcPct val="0"/>
              </a:spcBef>
            </a:pPr>
            <a:r>
              <a:rPr lang="en-US" sz="2000" dirty="0"/>
              <a:t>(second line of defense) </a:t>
            </a:r>
          </a:p>
        </p:txBody>
      </p:sp>
    </p:spTree>
    <p:extLst>
      <p:ext uri="{BB962C8B-B14F-4D97-AF65-F5344CB8AC3E}">
        <p14:creationId xmlns:p14="http://schemas.microsoft.com/office/powerpoint/2010/main" val="19932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1143000"/>
          </a:xfrm>
        </p:spPr>
        <p:txBody>
          <a:bodyPr>
            <a:noAutofit/>
          </a:bodyPr>
          <a:lstStyle/>
          <a:p>
            <a:r>
              <a:rPr lang="en-IN" sz="3200" b="1" dirty="0"/>
              <a:t>Internal </a:t>
            </a:r>
            <a:r>
              <a:rPr lang="en-IN" sz="3200" b="1" dirty="0" err="1"/>
              <a:t>defenses</a:t>
            </a:r>
            <a:br>
              <a:rPr lang="en-US" sz="3100" b="1" dirty="0">
                <a:solidFill>
                  <a:srgbClr val="00B0F0"/>
                </a:solidFill>
                <a:latin typeface="Arial"/>
              </a:rPr>
            </a:br>
            <a:r>
              <a:rPr lang="en-US" sz="3100" b="1" dirty="0">
                <a:solidFill>
                  <a:srgbClr val="00B0F0"/>
                </a:solidFill>
                <a:latin typeface="Arial"/>
              </a:rPr>
              <a:t>Innate immune system: components of Blood</a:t>
            </a:r>
            <a:endParaRPr lang="en-US" sz="3100" dirty="0">
              <a:solidFill>
                <a:srgbClr val="00B0F0"/>
              </a:solidFill>
            </a:endParaRPr>
          </a:p>
        </p:txBody>
      </p:sp>
      <p:graphicFrame>
        <p:nvGraphicFramePr>
          <p:cNvPr id="4" name="Content Placeholder 3"/>
          <p:cNvGraphicFramePr>
            <a:graphicFrameLocks noGrp="1"/>
          </p:cNvGraphicFramePr>
          <p:nvPr>
            <p:ph idx="1"/>
          </p:nvPr>
        </p:nvGraphicFramePr>
        <p:xfrm>
          <a:off x="457200" y="1600200"/>
          <a:ext cx="8229600" cy="3828044"/>
        </p:xfrm>
        <a:graphic>
          <a:graphicData uri="http://schemas.openxmlformats.org/drawingml/2006/table">
            <a:tbl>
              <a:tblPr/>
              <a:tblGrid>
                <a:gridCol w="3978492">
                  <a:extLst>
                    <a:ext uri="{9D8B030D-6E8A-4147-A177-3AD203B41FA5}">
                      <a16:colId xmlns:a16="http://schemas.microsoft.com/office/drawing/2014/main" val="20000"/>
                    </a:ext>
                  </a:extLst>
                </a:gridCol>
                <a:gridCol w="4251108">
                  <a:extLst>
                    <a:ext uri="{9D8B030D-6E8A-4147-A177-3AD203B41FA5}">
                      <a16:colId xmlns:a16="http://schemas.microsoft.com/office/drawing/2014/main" val="20001"/>
                    </a:ext>
                  </a:extLst>
                </a:gridCol>
              </a:tblGrid>
              <a:tr h="3828044">
                <a:tc>
                  <a:txBody>
                    <a:bodyPr/>
                    <a:lstStyle/>
                    <a:p>
                      <a:pPr algn="l">
                        <a:buFont typeface="Arial"/>
                        <a:buChar char="•"/>
                      </a:pPr>
                      <a:endParaRPr lang="en-US" sz="1600" dirty="0">
                        <a:solidFill>
                          <a:srgbClr val="000000"/>
                        </a:solidFill>
                        <a:latin typeface="Arial"/>
                      </a:endParaRPr>
                    </a:p>
                    <a:p>
                      <a:pPr algn="l">
                        <a:buFont typeface="Arial"/>
                        <a:buChar char="•"/>
                      </a:pPr>
                      <a:endParaRPr lang="en-US" sz="1600" dirty="0">
                        <a:solidFill>
                          <a:srgbClr val="000000"/>
                        </a:solidFill>
                        <a:latin typeface="Arial"/>
                      </a:endParaRPr>
                    </a:p>
                    <a:p>
                      <a:pPr algn="l">
                        <a:buFont typeface="Arial"/>
                        <a:buChar char="•"/>
                      </a:pPr>
                      <a:endParaRPr lang="en-US" sz="1600" dirty="0">
                        <a:solidFill>
                          <a:srgbClr val="000000"/>
                        </a:solidFill>
                        <a:latin typeface="Arial"/>
                      </a:endParaRPr>
                    </a:p>
                    <a:p>
                      <a:pPr algn="l">
                        <a:buFont typeface="Arial"/>
                        <a:buNone/>
                      </a:pPr>
                      <a:r>
                        <a:rPr lang="en-US" sz="1600" dirty="0">
                          <a:solidFill>
                            <a:srgbClr val="000000"/>
                          </a:solidFill>
                          <a:latin typeface="Arial"/>
                        </a:rPr>
                        <a:t> </a:t>
                      </a:r>
                    </a:p>
                  </a:txBody>
                  <a:tcPr marL="79004" marR="79004" marT="39502" marB="39502">
                    <a:lnL>
                      <a:noFill/>
                    </a:lnL>
                    <a:lnR>
                      <a:noFill/>
                    </a:lnR>
                    <a:lnT>
                      <a:noFill/>
                    </a:lnT>
                    <a:lnB>
                      <a:noFill/>
                    </a:lnB>
                    <a:solidFill>
                      <a:srgbClr val="FFFFFF"/>
                    </a:solidFill>
                  </a:tcPr>
                </a:tc>
                <a:tc>
                  <a:txBody>
                    <a:bodyPr/>
                    <a:lstStyle/>
                    <a:p>
                      <a:pPr algn="l"/>
                      <a:endParaRPr lang="en-US" sz="1600" dirty="0">
                        <a:solidFill>
                          <a:srgbClr val="000000"/>
                        </a:solidFill>
                        <a:latin typeface="Arial"/>
                      </a:endParaRPr>
                    </a:p>
                  </a:txBody>
                  <a:tcPr marL="79004" marR="79004" marT="39502" marB="39502"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1025" name="Picture 1" descr="http://www.austincc.edu/apreview/NursingPics/BloodPics/Picture2.jpg"/>
          <p:cNvPicPr>
            <a:picLocks noChangeAspect="1" noChangeArrowheads="1"/>
          </p:cNvPicPr>
          <p:nvPr/>
        </p:nvPicPr>
        <p:blipFill>
          <a:blip r:embed="rId3" cstate="print"/>
          <a:srcRect r="1946"/>
          <a:stretch>
            <a:fillRect/>
          </a:stretch>
        </p:blipFill>
        <p:spPr bwMode="auto">
          <a:xfrm>
            <a:off x="428596" y="1714488"/>
            <a:ext cx="3840079" cy="3810000"/>
          </a:xfrm>
          <a:prstGeom prst="rect">
            <a:avLst/>
          </a:prstGeom>
          <a:noFill/>
        </p:spPr>
      </p:pic>
      <p:cxnSp>
        <p:nvCxnSpPr>
          <p:cNvPr id="8" name="Straight Arrow Connector 7"/>
          <p:cNvCxnSpPr/>
          <p:nvPr/>
        </p:nvCxnSpPr>
        <p:spPr>
          <a:xfrm flipV="1">
            <a:off x="3000364" y="2143116"/>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38450" y="2571744"/>
            <a:ext cx="1633550"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00364" y="2643182"/>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57752" y="1928802"/>
            <a:ext cx="2281074" cy="369332"/>
          </a:xfrm>
          <a:prstGeom prst="rect">
            <a:avLst/>
          </a:prstGeom>
          <a:noFill/>
        </p:spPr>
        <p:txBody>
          <a:bodyPr wrap="none" rtlCol="0">
            <a:spAutoFit/>
          </a:bodyPr>
          <a:lstStyle/>
          <a:p>
            <a:r>
              <a:rPr lang="en-IN" dirty="0"/>
              <a:t> Compl</a:t>
            </a:r>
            <a:r>
              <a:rPr lang="en-IN" dirty="0">
                <a:solidFill>
                  <a:srgbClr val="FF0000"/>
                </a:solidFill>
              </a:rPr>
              <a:t>e</a:t>
            </a:r>
            <a:r>
              <a:rPr lang="en-IN" dirty="0"/>
              <a:t>ment proteins</a:t>
            </a:r>
          </a:p>
        </p:txBody>
      </p:sp>
      <p:sp>
        <p:nvSpPr>
          <p:cNvPr id="19" name="TextBox 18"/>
          <p:cNvSpPr txBox="1"/>
          <p:nvPr/>
        </p:nvSpPr>
        <p:spPr>
          <a:xfrm>
            <a:off x="4929190" y="2428868"/>
            <a:ext cx="2133597" cy="369332"/>
          </a:xfrm>
          <a:prstGeom prst="rect">
            <a:avLst/>
          </a:prstGeom>
          <a:noFill/>
        </p:spPr>
        <p:txBody>
          <a:bodyPr wrap="none" rtlCol="0">
            <a:spAutoFit/>
          </a:bodyPr>
          <a:lstStyle/>
          <a:p>
            <a:r>
              <a:rPr lang="en-IN" dirty="0"/>
              <a:t>Coagulation proteins</a:t>
            </a:r>
          </a:p>
        </p:txBody>
      </p:sp>
      <p:sp>
        <p:nvSpPr>
          <p:cNvPr id="20" name="TextBox 19"/>
          <p:cNvSpPr txBox="1"/>
          <p:nvPr/>
        </p:nvSpPr>
        <p:spPr>
          <a:xfrm>
            <a:off x="4929190" y="2928934"/>
            <a:ext cx="1094082" cy="369332"/>
          </a:xfrm>
          <a:prstGeom prst="rect">
            <a:avLst/>
          </a:prstGeom>
          <a:noFill/>
        </p:spPr>
        <p:txBody>
          <a:bodyPr wrap="none" rtlCol="0">
            <a:spAutoFit/>
          </a:bodyPr>
          <a:lstStyle/>
          <a:p>
            <a:r>
              <a:rPr lang="en-IN" dirty="0"/>
              <a:t>Cytokines</a:t>
            </a:r>
          </a:p>
        </p:txBody>
      </p:sp>
      <p:cxnSp>
        <p:nvCxnSpPr>
          <p:cNvPr id="22" name="Straight Arrow Connector 21"/>
          <p:cNvCxnSpPr/>
          <p:nvPr/>
        </p:nvCxnSpPr>
        <p:spPr>
          <a:xfrm>
            <a:off x="4286248" y="45005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86380" y="4286256"/>
            <a:ext cx="728084" cy="369332"/>
          </a:xfrm>
          <a:prstGeom prst="rect">
            <a:avLst/>
          </a:prstGeom>
          <a:noFill/>
        </p:spPr>
        <p:txBody>
          <a:bodyPr wrap="none" rtlCol="0">
            <a:spAutoFit/>
          </a:bodyPr>
          <a:lstStyle/>
          <a:p>
            <a:r>
              <a:rPr lang="en-IN" dirty="0"/>
              <a:t>WBCs</a:t>
            </a:r>
          </a:p>
        </p:txBody>
      </p:sp>
      <p:sp>
        <p:nvSpPr>
          <p:cNvPr id="14" name="Left Brace 13"/>
          <p:cNvSpPr/>
          <p:nvPr/>
        </p:nvSpPr>
        <p:spPr>
          <a:xfrm rot="10800000">
            <a:off x="6929454" y="1857364"/>
            <a:ext cx="428628" cy="15716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TextBox 14"/>
          <p:cNvSpPr txBox="1"/>
          <p:nvPr/>
        </p:nvSpPr>
        <p:spPr>
          <a:xfrm>
            <a:off x="7429520" y="2428868"/>
            <a:ext cx="1344407" cy="369332"/>
          </a:xfrm>
          <a:prstGeom prst="rect">
            <a:avLst/>
          </a:prstGeom>
          <a:noFill/>
        </p:spPr>
        <p:txBody>
          <a:bodyPr wrap="none" rtlCol="0">
            <a:spAutoFit/>
          </a:bodyPr>
          <a:lstStyle/>
          <a:p>
            <a:r>
              <a:rPr lang="en-IN" dirty="0">
                <a:solidFill>
                  <a:srgbClr val="FF0000"/>
                </a:solidFill>
              </a:rPr>
              <a:t>Extracellular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IN" b="1" dirty="0">
                <a:solidFill>
                  <a:srgbClr val="00B0F0"/>
                </a:solidFill>
              </a:rPr>
              <a:t>White blood cells (WBCs)</a:t>
            </a:r>
          </a:p>
        </p:txBody>
      </p:sp>
      <p:pic>
        <p:nvPicPr>
          <p:cNvPr id="4" name="Content Placeholder 3" descr="https://s-media-cache-ak0.pinimg.com/originals/13/59/42/135942e8ddc70824516cbf72e8e07205.jpg"/>
          <p:cNvPicPr>
            <a:picLocks noGrp="1"/>
          </p:cNvPicPr>
          <p:nvPr>
            <p:ph idx="1"/>
          </p:nvPr>
        </p:nvPicPr>
        <p:blipFill>
          <a:blip r:embed="rId2"/>
          <a:srcRect/>
          <a:stretch>
            <a:fillRect/>
          </a:stretch>
        </p:blipFill>
        <p:spPr bwMode="auto">
          <a:xfrm>
            <a:off x="2571736" y="1643050"/>
            <a:ext cx="5177066" cy="4525963"/>
          </a:xfrm>
          <a:prstGeom prst="rect">
            <a:avLst/>
          </a:prstGeom>
          <a:noFill/>
          <a:ln w="9525">
            <a:noFill/>
            <a:miter lim="800000"/>
            <a:headEnd/>
            <a:tailEnd/>
          </a:ln>
        </p:spPr>
      </p:pic>
      <p:grpSp>
        <p:nvGrpSpPr>
          <p:cNvPr id="3" name="Group 19"/>
          <p:cNvGrpSpPr/>
          <p:nvPr/>
        </p:nvGrpSpPr>
        <p:grpSpPr>
          <a:xfrm>
            <a:off x="2000232" y="4500570"/>
            <a:ext cx="500066" cy="785818"/>
            <a:chOff x="1428728" y="4786322"/>
            <a:chExt cx="500066" cy="785818"/>
          </a:xfrm>
        </p:grpSpPr>
        <p:cxnSp>
          <p:nvCxnSpPr>
            <p:cNvPr id="6" name="Straight Arrow Connector 5"/>
            <p:cNvCxnSpPr/>
            <p:nvPr/>
          </p:nvCxnSpPr>
          <p:spPr>
            <a:xfrm rot="5400000">
              <a:off x="1500166" y="5143512"/>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1428728" y="514351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428728" y="478632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3" name="Elbow Connector 12"/>
          <p:cNvCxnSpPr/>
          <p:nvPr/>
        </p:nvCxnSpPr>
        <p:spPr>
          <a:xfrm flipV="1">
            <a:off x="4714876" y="1428736"/>
            <a:ext cx="2428892" cy="642942"/>
          </a:xfrm>
          <a:prstGeom prst="bentConnector3">
            <a:avLst>
              <a:gd name="adj1" fmla="val 128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72330" y="1214422"/>
            <a:ext cx="1311321" cy="338554"/>
          </a:xfrm>
          <a:prstGeom prst="rect">
            <a:avLst/>
          </a:prstGeom>
          <a:noFill/>
        </p:spPr>
        <p:txBody>
          <a:bodyPr wrap="none" rtlCol="0">
            <a:spAutoFit/>
          </a:bodyPr>
          <a:lstStyle/>
          <a:p>
            <a:r>
              <a:rPr lang="en-IN" sz="1600" dirty="0"/>
              <a:t>Macrophages</a:t>
            </a:r>
          </a:p>
        </p:txBody>
      </p:sp>
      <p:sp>
        <p:nvSpPr>
          <p:cNvPr id="16" name="TextBox 15"/>
          <p:cNvSpPr txBox="1"/>
          <p:nvPr/>
        </p:nvSpPr>
        <p:spPr>
          <a:xfrm>
            <a:off x="428596" y="4214818"/>
            <a:ext cx="1416222" cy="338554"/>
          </a:xfrm>
          <a:prstGeom prst="rect">
            <a:avLst/>
          </a:prstGeom>
          <a:noFill/>
        </p:spPr>
        <p:txBody>
          <a:bodyPr wrap="none" rtlCol="0">
            <a:spAutoFit/>
          </a:bodyPr>
          <a:lstStyle/>
          <a:p>
            <a:r>
              <a:rPr lang="en-IN" sz="1600" dirty="0"/>
              <a:t>B-lymphocytes</a:t>
            </a:r>
          </a:p>
        </p:txBody>
      </p:sp>
      <p:sp>
        <p:nvSpPr>
          <p:cNvPr id="18" name="TextBox 17"/>
          <p:cNvSpPr txBox="1"/>
          <p:nvPr/>
        </p:nvSpPr>
        <p:spPr>
          <a:xfrm>
            <a:off x="428596" y="4714884"/>
            <a:ext cx="1403398" cy="338554"/>
          </a:xfrm>
          <a:prstGeom prst="rect">
            <a:avLst/>
          </a:prstGeom>
          <a:noFill/>
        </p:spPr>
        <p:txBody>
          <a:bodyPr wrap="none" rtlCol="0">
            <a:spAutoFit/>
          </a:bodyPr>
          <a:lstStyle/>
          <a:p>
            <a:r>
              <a:rPr lang="en-IN" sz="1600" dirty="0"/>
              <a:t>T-lymphocytes</a:t>
            </a:r>
          </a:p>
        </p:txBody>
      </p:sp>
      <p:sp>
        <p:nvSpPr>
          <p:cNvPr id="19" name="TextBox 18"/>
          <p:cNvSpPr txBox="1"/>
          <p:nvPr/>
        </p:nvSpPr>
        <p:spPr>
          <a:xfrm>
            <a:off x="142844" y="5214950"/>
            <a:ext cx="2143140" cy="338554"/>
          </a:xfrm>
          <a:prstGeom prst="rect">
            <a:avLst/>
          </a:prstGeom>
          <a:noFill/>
        </p:spPr>
        <p:txBody>
          <a:bodyPr wrap="square" rtlCol="0">
            <a:spAutoFit/>
          </a:bodyPr>
          <a:lstStyle/>
          <a:p>
            <a:r>
              <a:rPr lang="en-IN" sz="1600" dirty="0"/>
              <a:t>Natural killer(NK) cells</a:t>
            </a:r>
          </a:p>
        </p:txBody>
      </p:sp>
      <p:sp>
        <p:nvSpPr>
          <p:cNvPr id="21" name="Rectangle 20"/>
          <p:cNvSpPr/>
          <p:nvPr/>
        </p:nvSpPr>
        <p:spPr>
          <a:xfrm>
            <a:off x="2714612" y="1785926"/>
            <a:ext cx="1071570" cy="192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5715008" y="3429000"/>
            <a:ext cx="642942" cy="86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p:cNvCxnSpPr/>
          <p:nvPr/>
        </p:nvCxnSpPr>
        <p:spPr>
          <a:xfrm rot="16200000" flipH="1">
            <a:off x="7500958" y="5643578"/>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15272" y="6072206"/>
            <a:ext cx="1012713" cy="338554"/>
          </a:xfrm>
          <a:prstGeom prst="rect">
            <a:avLst/>
          </a:prstGeom>
          <a:noFill/>
        </p:spPr>
        <p:txBody>
          <a:bodyPr wrap="none" rtlCol="0">
            <a:spAutoFit/>
          </a:bodyPr>
          <a:lstStyle/>
          <a:p>
            <a:r>
              <a:rPr lang="en-IN" sz="1600" dirty="0"/>
              <a:t>Mast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solidFill>
                  <a:srgbClr val="00B0F0"/>
                </a:solidFill>
              </a:rPr>
              <a:t>Neutrophils</a:t>
            </a:r>
            <a:r>
              <a:rPr lang="en-IN" b="1" dirty="0">
                <a:solidFill>
                  <a:srgbClr val="00B0F0"/>
                </a:solidFill>
              </a:rPr>
              <a:t> in innate immune response</a:t>
            </a:r>
          </a:p>
        </p:txBody>
      </p:sp>
      <p:sp>
        <p:nvSpPr>
          <p:cNvPr id="3" name="Content Placeholder 2"/>
          <p:cNvSpPr>
            <a:spLocks noGrp="1"/>
          </p:cNvSpPr>
          <p:nvPr>
            <p:ph idx="1"/>
          </p:nvPr>
        </p:nvSpPr>
        <p:spPr>
          <a:xfrm>
            <a:off x="457200" y="1988840"/>
            <a:ext cx="8229600" cy="4125923"/>
          </a:xfrm>
        </p:spPr>
        <p:txBody>
          <a:bodyPr>
            <a:normAutofit/>
          </a:bodyPr>
          <a:lstStyle/>
          <a:p>
            <a:r>
              <a:rPr lang="en-IN" sz="2800" dirty="0"/>
              <a:t>Most abundant WBCs (~50-60%)</a:t>
            </a:r>
          </a:p>
          <a:p>
            <a:r>
              <a:rPr lang="en-IN" sz="2800" dirty="0"/>
              <a:t>Efficient phagocytes</a:t>
            </a:r>
          </a:p>
          <a:p>
            <a:r>
              <a:rPr lang="en-IN" sz="2800" dirty="0"/>
              <a:t>Most important cells of the innate immune system</a:t>
            </a:r>
          </a:p>
        </p:txBody>
      </p:sp>
      <p:pic>
        <p:nvPicPr>
          <p:cNvPr id="4" name="Picture 3">
            <a:extLst>
              <a:ext uri="{FF2B5EF4-FFF2-40B4-BE49-F238E27FC236}">
                <a16:creationId xmlns:a16="http://schemas.microsoft.com/office/drawing/2014/main" id="{478C476E-C89F-4D42-9854-EBF4E94AC5F8}"/>
              </a:ext>
            </a:extLst>
          </p:cNvPr>
          <p:cNvPicPr>
            <a:picLocks noChangeAspect="1"/>
          </p:cNvPicPr>
          <p:nvPr/>
        </p:nvPicPr>
        <p:blipFill>
          <a:blip r:embed="rId2"/>
          <a:stretch>
            <a:fillRect/>
          </a:stretch>
        </p:blipFill>
        <p:spPr>
          <a:xfrm>
            <a:off x="6516216" y="1484784"/>
            <a:ext cx="1572904" cy="1499746"/>
          </a:xfrm>
          <a:prstGeom prst="rect">
            <a:avLst/>
          </a:prstGeom>
        </p:spPr>
      </p:pic>
      <p:sp>
        <p:nvSpPr>
          <p:cNvPr id="8" name="Content Placeholder 2">
            <a:extLst>
              <a:ext uri="{FF2B5EF4-FFF2-40B4-BE49-F238E27FC236}">
                <a16:creationId xmlns:a16="http://schemas.microsoft.com/office/drawing/2014/main" id="{CB4CF624-2E17-482D-984D-C25656526C07}"/>
              </a:ext>
            </a:extLst>
          </p:cNvPr>
          <p:cNvSpPr txBox="1">
            <a:spLocks/>
          </p:cNvSpPr>
          <p:nvPr/>
        </p:nvSpPr>
        <p:spPr>
          <a:xfrm>
            <a:off x="457200" y="3849942"/>
            <a:ext cx="8435279" cy="27688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b="1" dirty="0">
                <a:solidFill>
                  <a:srgbClr val="00B0F0"/>
                </a:solidFill>
              </a:rPr>
              <a:t>Phagocytosis</a:t>
            </a:r>
          </a:p>
          <a:p>
            <a:r>
              <a:rPr lang="en-IN" dirty="0" err="1"/>
              <a:t>Phago</a:t>
            </a:r>
            <a:r>
              <a:rPr lang="en-IN" dirty="0"/>
              <a:t> = to eat</a:t>
            </a:r>
          </a:p>
          <a:p>
            <a:r>
              <a:rPr lang="en-IN" dirty="0" err="1"/>
              <a:t>Cyte</a:t>
            </a:r>
            <a:r>
              <a:rPr lang="en-IN" dirty="0"/>
              <a:t> = cell</a:t>
            </a:r>
          </a:p>
          <a:p>
            <a:r>
              <a:rPr lang="en-IN" dirty="0"/>
              <a:t>WBCs (</a:t>
            </a:r>
            <a:r>
              <a:rPr lang="en-IN" dirty="0" err="1"/>
              <a:t>eg.</a:t>
            </a:r>
            <a:r>
              <a:rPr lang="en-IN" dirty="0"/>
              <a:t> Neutrophils) – find, eat and digest microbes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00B0F0"/>
                </a:solidFill>
              </a:rPr>
              <a:t>How do </a:t>
            </a:r>
            <a:r>
              <a:rPr lang="en-IN" b="1" dirty="0" err="1">
                <a:solidFill>
                  <a:srgbClr val="00B0F0"/>
                </a:solidFill>
              </a:rPr>
              <a:t>neutrophils</a:t>
            </a:r>
            <a:r>
              <a:rPr lang="en-IN" b="1" dirty="0">
                <a:solidFill>
                  <a:srgbClr val="00B0F0"/>
                </a:solidFill>
              </a:rPr>
              <a:t> find microbes ? </a:t>
            </a:r>
          </a:p>
        </p:txBody>
      </p:sp>
      <p:sp>
        <p:nvSpPr>
          <p:cNvPr id="3" name="Content Placeholder 2"/>
          <p:cNvSpPr>
            <a:spLocks noGrp="1"/>
          </p:cNvSpPr>
          <p:nvPr>
            <p:ph idx="1"/>
          </p:nvPr>
        </p:nvSpPr>
        <p:spPr/>
        <p:txBody>
          <a:bodyPr/>
          <a:lstStyle/>
          <a:p>
            <a:r>
              <a:rPr lang="en-IN" dirty="0">
                <a:hlinkClick r:id="rId2"/>
              </a:rPr>
              <a:t>https://youtu.be/I_xh-bkiv_c</a:t>
            </a:r>
            <a:endParaRPr lang="en-IN" dirty="0"/>
          </a:p>
          <a:p>
            <a:pPr>
              <a:buNone/>
            </a:pPr>
            <a:endParaRPr lang="en-IN" dirty="0"/>
          </a:p>
          <a:p>
            <a:r>
              <a:rPr lang="en-IN" dirty="0">
                <a:hlinkClick r:id="rId3"/>
              </a:rPr>
              <a:t>https://www.youtube.com/watch?v=ZUUfdP87Ssg</a:t>
            </a:r>
            <a:endParaRPr lang="en-IN" dirty="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Users\ccornbro\AppData\Local\Temp\wze3b0\labeled_jpgs\mck54615_22_06.jpg">
            <a:extLst>
              <a:ext uri="{FF2B5EF4-FFF2-40B4-BE49-F238E27FC236}">
                <a16:creationId xmlns:a16="http://schemas.microsoft.com/office/drawing/2014/main" id="{27EDC0E3-F6D9-4799-89AB-B33C44D0FB6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98525" y="914400"/>
            <a:ext cx="8093075" cy="5319713"/>
          </a:xfrm>
        </p:spPr>
      </p:pic>
      <p:sp>
        <p:nvSpPr>
          <p:cNvPr id="52226" name="Title 1">
            <a:extLst>
              <a:ext uri="{FF2B5EF4-FFF2-40B4-BE49-F238E27FC236}">
                <a16:creationId xmlns:a16="http://schemas.microsoft.com/office/drawing/2014/main" id="{74237AE3-EC8A-45BA-B226-39AED904C09E}"/>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normAutofit fontScale="90000"/>
          </a:bodyPr>
          <a:lstStyle/>
          <a:p>
            <a:r>
              <a:rPr lang="en-US" altLang="en-US">
                <a:solidFill>
                  <a:srgbClr val="0000FF"/>
                </a:solidFill>
              </a:rPr>
              <a:t>How do phagocytes invade the area of infection or injury?</a:t>
            </a:r>
          </a:p>
        </p:txBody>
      </p:sp>
      <p:sp>
        <p:nvSpPr>
          <p:cNvPr id="52227" name="TextBox 4">
            <a:extLst>
              <a:ext uri="{FF2B5EF4-FFF2-40B4-BE49-F238E27FC236}">
                <a16:creationId xmlns:a16="http://schemas.microsoft.com/office/drawing/2014/main" id="{A526DEE3-E9B7-4D1D-857D-72E366B13CBE}"/>
              </a:ext>
            </a:extLst>
          </p:cNvPr>
          <p:cNvSpPr txBox="1">
            <a:spLocks noChangeArrowheads="1"/>
          </p:cNvSpPr>
          <p:nvPr/>
        </p:nvSpPr>
        <p:spPr bwMode="auto">
          <a:xfrm>
            <a:off x="5129213" y="1528763"/>
            <a:ext cx="4129087" cy="489426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a:solidFill>
                  <a:srgbClr val="000000"/>
                </a:solidFill>
                <a:latin typeface="Arial" panose="020B0604020202020204" pitchFamily="34" charset="0"/>
              </a:rPr>
              <a:t>- </a:t>
            </a:r>
            <a:r>
              <a:rPr lang="en-US" altLang="en-US">
                <a:solidFill>
                  <a:srgbClr val="0000FF"/>
                </a:solidFill>
                <a:latin typeface="Arial" panose="020B0604020202020204" pitchFamily="34" charset="0"/>
              </a:rPr>
              <a:t>Inflammatory factors </a:t>
            </a:r>
            <a:r>
              <a:rPr lang="en-US" altLang="en-US">
                <a:solidFill>
                  <a:srgbClr val="000000"/>
                </a:solidFill>
                <a:latin typeface="Arial" panose="020B0604020202020204" pitchFamily="34" charset="0"/>
              </a:rPr>
              <a:t>– released by mast cells, etc.</a:t>
            </a:r>
          </a:p>
          <a:p>
            <a:pPr defTabSz="914400" eaLnBrk="1" hangingPunct="1"/>
            <a:r>
              <a:rPr lang="en-US" altLang="en-US">
                <a:solidFill>
                  <a:srgbClr val="000000"/>
                </a:solidFill>
                <a:latin typeface="Arial" panose="020B0604020202020204" pitchFamily="34" charset="0"/>
              </a:rPr>
              <a:t>- </a:t>
            </a:r>
            <a:r>
              <a:rPr lang="en-US" altLang="en-US">
                <a:solidFill>
                  <a:srgbClr val="0000FF"/>
                </a:solidFill>
                <a:latin typeface="Arial" panose="020B0604020202020204" pitchFamily="34" charset="0"/>
              </a:rPr>
              <a:t>Vasodilation – </a:t>
            </a:r>
            <a:r>
              <a:rPr lang="en-US" altLang="en-US">
                <a:solidFill>
                  <a:srgbClr val="000000"/>
                </a:solidFill>
                <a:latin typeface="Arial" panose="020B0604020202020204" pitchFamily="34" charset="0"/>
              </a:rPr>
              <a:t>capillaries become permeable </a:t>
            </a:r>
          </a:p>
          <a:p>
            <a:pPr defTabSz="914400" eaLnBrk="1" hangingPunct="1"/>
            <a:r>
              <a:rPr lang="en-US" altLang="en-US">
                <a:solidFill>
                  <a:srgbClr val="000000"/>
                </a:solidFill>
                <a:latin typeface="Arial" panose="020B0604020202020204" pitchFamily="34" charset="0"/>
              </a:rPr>
              <a:t>- </a:t>
            </a:r>
            <a:r>
              <a:rPr lang="en-US" altLang="en-US">
                <a:solidFill>
                  <a:srgbClr val="0000FF"/>
                </a:solidFill>
                <a:latin typeface="Arial" panose="020B0604020202020204" pitchFamily="34" charset="0"/>
              </a:rPr>
              <a:t>Margination</a:t>
            </a:r>
            <a:r>
              <a:rPr lang="en-US" altLang="en-US">
                <a:solidFill>
                  <a:srgbClr val="000000"/>
                </a:solidFill>
                <a:latin typeface="Arial" panose="020B0604020202020204" pitchFamily="34" charset="0"/>
              </a:rPr>
              <a:t> – WBCs slow down &amp; align on the vessel wall</a:t>
            </a:r>
          </a:p>
          <a:p>
            <a:pPr defTabSz="914400" eaLnBrk="1" hangingPunct="1">
              <a:buFontTx/>
              <a:buChar char="-"/>
            </a:pPr>
            <a:r>
              <a:rPr lang="en-US" altLang="en-US">
                <a:solidFill>
                  <a:srgbClr val="0000FF"/>
                </a:solidFill>
                <a:latin typeface="Arial" panose="020B0604020202020204" pitchFamily="34" charset="0"/>
              </a:rPr>
              <a:t>Diapedesis</a:t>
            </a:r>
            <a:r>
              <a:rPr lang="en-US" altLang="en-US">
                <a:solidFill>
                  <a:srgbClr val="000000"/>
                </a:solidFill>
                <a:latin typeface="Arial" panose="020B0604020202020204" pitchFamily="34" charset="0"/>
              </a:rPr>
              <a:t> – blood cells leave vessels &amp; enter the CT</a:t>
            </a:r>
          </a:p>
          <a:p>
            <a:pPr defTabSz="914400" eaLnBrk="1" hangingPunct="1">
              <a:buFontTx/>
              <a:buChar char="-"/>
            </a:pPr>
            <a:r>
              <a:rPr lang="en-US" altLang="en-US">
                <a:solidFill>
                  <a:srgbClr val="0000FF"/>
                </a:solidFill>
                <a:latin typeface="Arial" panose="020B0604020202020204" pitchFamily="34" charset="0"/>
              </a:rPr>
              <a:t>Chemotaxis</a:t>
            </a:r>
            <a:r>
              <a:rPr lang="en-US" altLang="en-US">
                <a:solidFill>
                  <a:srgbClr val="000000"/>
                </a:solidFill>
                <a:latin typeface="Arial" panose="020B0604020202020204" pitchFamily="34" charset="0"/>
              </a:rPr>
              <a:t> – blood cells follow a chemical gradient (move toward the source ie., bacteria)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a:extLst>
              <a:ext uri="{FF2B5EF4-FFF2-40B4-BE49-F238E27FC236}">
                <a16:creationId xmlns:a16="http://schemas.microsoft.com/office/drawing/2014/main" id="{136DD7D3-7DA1-441B-96B5-4658A7A46E3E}"/>
              </a:ext>
            </a:extLst>
          </p:cNvPr>
          <p:cNvSpPr txBox="1">
            <a:spLocks noChangeArrowheads="1"/>
          </p:cNvSpPr>
          <p:nvPr/>
        </p:nvSpPr>
        <p:spPr bwMode="auto">
          <a:xfrm>
            <a:off x="1714500" y="782638"/>
            <a:ext cx="5530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defTabSz="1028700"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10287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10287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10287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10287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800">
                <a:solidFill>
                  <a:srgbClr val="000000"/>
                </a:solidFill>
                <a:latin typeface="Arial" panose="020B0604020202020204" pitchFamily="34" charset="0"/>
              </a:rPr>
              <a:t>Copyright </a:t>
            </a:r>
            <a:r>
              <a:rPr lang="en-US" altLang="en-US" sz="800">
                <a:solidFill>
                  <a:srgbClr val="000000"/>
                </a:solidFill>
                <a:latin typeface="Arial" panose="020B0604020202020204" pitchFamily="34" charset="0"/>
                <a:cs typeface="Times New Roman" panose="02020603050405020304" pitchFamily="18" charset="0"/>
              </a:rPr>
              <a:t>© </a:t>
            </a:r>
            <a:r>
              <a:rPr lang="en-US" altLang="en-US" sz="800">
                <a:solidFill>
                  <a:srgbClr val="000000"/>
                </a:solidFill>
                <a:latin typeface="Arial" panose="020B0604020202020204" pitchFamily="34" charset="0"/>
              </a:rPr>
              <a:t>The McGraw-Hill Companies, Inc. Permission required for reproduction or display.</a:t>
            </a:r>
          </a:p>
        </p:txBody>
      </p:sp>
      <p:pic>
        <p:nvPicPr>
          <p:cNvPr id="53250" name="Picture 4" descr="mck54615_22_03">
            <a:extLst>
              <a:ext uri="{FF2B5EF4-FFF2-40B4-BE49-F238E27FC236}">
                <a16:creationId xmlns:a16="http://schemas.microsoft.com/office/drawing/2014/main" id="{7CE85FFC-32F1-444A-96A2-EE8E9661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0913"/>
            <a:ext cx="782002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Freeform 21">
            <a:extLst>
              <a:ext uri="{FF2B5EF4-FFF2-40B4-BE49-F238E27FC236}">
                <a16:creationId xmlns:a16="http://schemas.microsoft.com/office/drawing/2014/main" id="{F2C75072-0873-4A5C-8956-CFC686911BA1}"/>
              </a:ext>
            </a:extLst>
          </p:cNvPr>
          <p:cNvSpPr>
            <a:spLocks/>
          </p:cNvSpPr>
          <p:nvPr/>
        </p:nvSpPr>
        <p:spPr bwMode="auto">
          <a:xfrm>
            <a:off x="2674938" y="1935163"/>
            <a:ext cx="1436687" cy="484187"/>
          </a:xfrm>
          <a:custGeom>
            <a:avLst/>
            <a:gdLst>
              <a:gd name="T0" fmla="*/ 0 w 635"/>
              <a:gd name="T1" fmla="*/ 2147483647 h 229"/>
              <a:gd name="T2" fmla="*/ 0 w 635"/>
              <a:gd name="T3" fmla="*/ 2147483647 h 229"/>
              <a:gd name="T4" fmla="*/ 2147483647 w 635"/>
              <a:gd name="T5" fmla="*/ 2147483647 h 229"/>
              <a:gd name="T6" fmla="*/ 2147483647 w 635"/>
              <a:gd name="T7" fmla="*/ 2147483647 h 229"/>
              <a:gd name="T8" fmla="*/ 2147483647 w 635"/>
              <a:gd name="T9" fmla="*/ 2147483647 h 229"/>
              <a:gd name="T10" fmla="*/ 2147483647 w 635"/>
              <a:gd name="T11" fmla="*/ 2147483647 h 229"/>
              <a:gd name="T12" fmla="*/ 2147483647 w 635"/>
              <a:gd name="T13" fmla="*/ 2147483647 h 229"/>
              <a:gd name="T14" fmla="*/ 2147483647 w 635"/>
              <a:gd name="T15" fmla="*/ 2147483647 h 229"/>
              <a:gd name="T16" fmla="*/ 2147483647 w 635"/>
              <a:gd name="T17" fmla="*/ 2147483647 h 229"/>
              <a:gd name="T18" fmla="*/ 2147483647 w 635"/>
              <a:gd name="T19" fmla="*/ 2147483647 h 229"/>
              <a:gd name="T20" fmla="*/ 2147483647 w 635"/>
              <a:gd name="T21" fmla="*/ 0 h 229"/>
              <a:gd name="T22" fmla="*/ 2147483647 w 635"/>
              <a:gd name="T23" fmla="*/ 2147483647 h 229"/>
              <a:gd name="T24" fmla="*/ 2147483647 w 635"/>
              <a:gd name="T25" fmla="*/ 2147483647 h 229"/>
              <a:gd name="T26" fmla="*/ 2147483647 w 635"/>
              <a:gd name="T27" fmla="*/ 2147483647 h 229"/>
              <a:gd name="T28" fmla="*/ 2147483647 w 635"/>
              <a:gd name="T29" fmla="*/ 2147483647 h 229"/>
              <a:gd name="T30" fmla="*/ 2147483647 w 635"/>
              <a:gd name="T31" fmla="*/ 2147483647 h 229"/>
              <a:gd name="T32" fmla="*/ 2147483647 w 635"/>
              <a:gd name="T33" fmla="*/ 2147483647 h 229"/>
              <a:gd name="T34" fmla="*/ 2147483647 w 635"/>
              <a:gd name="T35" fmla="*/ 2147483647 h 229"/>
              <a:gd name="T36" fmla="*/ 2147483647 w 635"/>
              <a:gd name="T37" fmla="*/ 2147483647 h 229"/>
              <a:gd name="T38" fmla="*/ 2147483647 w 635"/>
              <a:gd name="T39" fmla="*/ 2147483647 h 229"/>
              <a:gd name="T40" fmla="*/ 2147483647 w 635"/>
              <a:gd name="T41" fmla="*/ 2147483647 h 229"/>
              <a:gd name="T42" fmla="*/ 2147483647 w 635"/>
              <a:gd name="T43" fmla="*/ 2147483647 h 229"/>
              <a:gd name="T44" fmla="*/ 2147483647 w 635"/>
              <a:gd name="T45" fmla="*/ 2147483647 h 229"/>
              <a:gd name="T46" fmla="*/ 2147483647 w 635"/>
              <a:gd name="T47" fmla="*/ 2147483647 h 229"/>
              <a:gd name="T48" fmla="*/ 2147483647 w 635"/>
              <a:gd name="T49" fmla="*/ 2147483647 h 229"/>
              <a:gd name="T50" fmla="*/ 2147483647 w 635"/>
              <a:gd name="T51" fmla="*/ 2147483647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5"/>
              <a:gd name="T79" fmla="*/ 0 h 229"/>
              <a:gd name="T80" fmla="*/ 635 w 635"/>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5" h="229">
                <a:moveTo>
                  <a:pt x="0" y="118"/>
                </a:moveTo>
                <a:lnTo>
                  <a:pt x="0" y="118"/>
                </a:lnTo>
                <a:lnTo>
                  <a:pt x="64" y="86"/>
                </a:lnTo>
                <a:lnTo>
                  <a:pt x="104" y="68"/>
                </a:lnTo>
                <a:lnTo>
                  <a:pt x="148" y="50"/>
                </a:lnTo>
                <a:lnTo>
                  <a:pt x="194" y="34"/>
                </a:lnTo>
                <a:lnTo>
                  <a:pt x="242" y="20"/>
                </a:lnTo>
                <a:lnTo>
                  <a:pt x="290" y="10"/>
                </a:lnTo>
                <a:lnTo>
                  <a:pt x="316" y="6"/>
                </a:lnTo>
                <a:lnTo>
                  <a:pt x="340" y="2"/>
                </a:lnTo>
                <a:lnTo>
                  <a:pt x="364" y="0"/>
                </a:lnTo>
                <a:lnTo>
                  <a:pt x="388" y="2"/>
                </a:lnTo>
                <a:lnTo>
                  <a:pt x="411" y="2"/>
                </a:lnTo>
                <a:lnTo>
                  <a:pt x="435" y="6"/>
                </a:lnTo>
                <a:lnTo>
                  <a:pt x="457" y="12"/>
                </a:lnTo>
                <a:lnTo>
                  <a:pt x="479" y="18"/>
                </a:lnTo>
                <a:lnTo>
                  <a:pt x="501" y="28"/>
                </a:lnTo>
                <a:lnTo>
                  <a:pt x="521" y="40"/>
                </a:lnTo>
                <a:lnTo>
                  <a:pt x="539" y="54"/>
                </a:lnTo>
                <a:lnTo>
                  <a:pt x="557" y="70"/>
                </a:lnTo>
                <a:lnTo>
                  <a:pt x="575" y="90"/>
                </a:lnTo>
                <a:lnTo>
                  <a:pt x="589" y="112"/>
                </a:lnTo>
                <a:lnTo>
                  <a:pt x="603" y="136"/>
                </a:lnTo>
                <a:lnTo>
                  <a:pt x="617" y="163"/>
                </a:lnTo>
                <a:lnTo>
                  <a:pt x="627" y="195"/>
                </a:lnTo>
                <a:lnTo>
                  <a:pt x="635" y="229"/>
                </a:lnTo>
              </a:path>
            </a:pathLst>
          </a:cu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52" name="Freeform 22">
            <a:extLst>
              <a:ext uri="{FF2B5EF4-FFF2-40B4-BE49-F238E27FC236}">
                <a16:creationId xmlns:a16="http://schemas.microsoft.com/office/drawing/2014/main" id="{202063F5-A427-4CFC-ADA6-F9E310DDC4F6}"/>
              </a:ext>
            </a:extLst>
          </p:cNvPr>
          <p:cNvSpPr>
            <a:spLocks/>
          </p:cNvSpPr>
          <p:nvPr/>
        </p:nvSpPr>
        <p:spPr bwMode="auto">
          <a:xfrm>
            <a:off x="4094163" y="2398713"/>
            <a:ext cx="141287" cy="223837"/>
          </a:xfrm>
          <a:custGeom>
            <a:avLst/>
            <a:gdLst>
              <a:gd name="T0" fmla="*/ 2147483647 w 62"/>
              <a:gd name="T1" fmla="*/ 2147483647 h 106"/>
              <a:gd name="T2" fmla="*/ 2147483647 w 62"/>
              <a:gd name="T3" fmla="*/ 0 h 106"/>
              <a:gd name="T4" fmla="*/ 2147483647 w 62"/>
              <a:gd name="T5" fmla="*/ 2147483647 h 106"/>
              <a:gd name="T6" fmla="*/ 2147483647 w 62"/>
              <a:gd name="T7" fmla="*/ 2147483647 h 106"/>
              <a:gd name="T8" fmla="*/ 2147483647 w 62"/>
              <a:gd name="T9" fmla="*/ 2147483647 h 106"/>
              <a:gd name="T10" fmla="*/ 2147483647 w 62"/>
              <a:gd name="T11" fmla="*/ 2147483647 h 106"/>
              <a:gd name="T12" fmla="*/ 2147483647 w 62"/>
              <a:gd name="T13" fmla="*/ 2147483647 h 106"/>
              <a:gd name="T14" fmla="*/ 2147483647 w 62"/>
              <a:gd name="T15" fmla="*/ 2147483647 h 106"/>
              <a:gd name="T16" fmla="*/ 0 w 62"/>
              <a:gd name="T17" fmla="*/ 2147483647 h 106"/>
              <a:gd name="T18" fmla="*/ 2147483647 w 62"/>
              <a:gd name="T19" fmla="*/ 2147483647 h 106"/>
              <a:gd name="T20" fmla="*/ 2147483647 w 62"/>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6"/>
              <a:gd name="T35" fmla="*/ 62 w 62"/>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6">
                <a:moveTo>
                  <a:pt x="34" y="26"/>
                </a:moveTo>
                <a:lnTo>
                  <a:pt x="60" y="0"/>
                </a:lnTo>
                <a:lnTo>
                  <a:pt x="62" y="2"/>
                </a:lnTo>
                <a:lnTo>
                  <a:pt x="52" y="54"/>
                </a:lnTo>
                <a:lnTo>
                  <a:pt x="52" y="106"/>
                </a:lnTo>
                <a:lnTo>
                  <a:pt x="30" y="58"/>
                </a:lnTo>
                <a:lnTo>
                  <a:pt x="0" y="14"/>
                </a:lnTo>
                <a:lnTo>
                  <a:pt x="2" y="14"/>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3253" name="Freeform 24">
            <a:extLst>
              <a:ext uri="{FF2B5EF4-FFF2-40B4-BE49-F238E27FC236}">
                <a16:creationId xmlns:a16="http://schemas.microsoft.com/office/drawing/2014/main" id="{58F93291-C144-43C2-A2FC-D6E26042E57D}"/>
              </a:ext>
            </a:extLst>
          </p:cNvPr>
          <p:cNvSpPr>
            <a:spLocks/>
          </p:cNvSpPr>
          <p:nvPr/>
        </p:nvSpPr>
        <p:spPr bwMode="auto">
          <a:xfrm>
            <a:off x="4122738" y="2422525"/>
            <a:ext cx="95250" cy="160338"/>
          </a:xfrm>
          <a:custGeom>
            <a:avLst/>
            <a:gdLst>
              <a:gd name="T0" fmla="*/ 2147483647 w 42"/>
              <a:gd name="T1" fmla="*/ 2147483647 h 76"/>
              <a:gd name="T2" fmla="*/ 2147483647 w 42"/>
              <a:gd name="T3" fmla="*/ 0 h 76"/>
              <a:gd name="T4" fmla="*/ 2147483647 w 42"/>
              <a:gd name="T5" fmla="*/ 0 h 76"/>
              <a:gd name="T6" fmla="*/ 2147483647 w 42"/>
              <a:gd name="T7" fmla="*/ 2147483647 h 76"/>
              <a:gd name="T8" fmla="*/ 2147483647 w 42"/>
              <a:gd name="T9" fmla="*/ 2147483647 h 76"/>
              <a:gd name="T10" fmla="*/ 2147483647 w 42"/>
              <a:gd name="T11" fmla="*/ 2147483647 h 76"/>
              <a:gd name="T12" fmla="*/ 2147483647 w 42"/>
              <a:gd name="T13" fmla="*/ 2147483647 h 76"/>
              <a:gd name="T14" fmla="*/ 2147483647 w 42"/>
              <a:gd name="T15" fmla="*/ 2147483647 h 76"/>
              <a:gd name="T16" fmla="*/ 0 w 42"/>
              <a:gd name="T17" fmla="*/ 2147483647 h 76"/>
              <a:gd name="T18" fmla="*/ 0 w 42"/>
              <a:gd name="T19" fmla="*/ 2147483647 h 76"/>
              <a:gd name="T20" fmla="*/ 2147483647 w 42"/>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76"/>
              <a:gd name="T35" fmla="*/ 42 w 42"/>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76">
                <a:moveTo>
                  <a:pt x="24" y="18"/>
                </a:moveTo>
                <a:lnTo>
                  <a:pt x="42" y="0"/>
                </a:lnTo>
                <a:lnTo>
                  <a:pt x="36" y="38"/>
                </a:lnTo>
                <a:lnTo>
                  <a:pt x="36" y="76"/>
                </a:lnTo>
                <a:lnTo>
                  <a:pt x="20" y="42"/>
                </a:lnTo>
                <a:lnTo>
                  <a:pt x="0" y="10"/>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3254" name="Freeform 29">
            <a:extLst>
              <a:ext uri="{FF2B5EF4-FFF2-40B4-BE49-F238E27FC236}">
                <a16:creationId xmlns:a16="http://schemas.microsoft.com/office/drawing/2014/main" id="{A61B796A-56BA-4504-8764-307AF5328669}"/>
              </a:ext>
            </a:extLst>
          </p:cNvPr>
          <p:cNvSpPr>
            <a:spLocks/>
          </p:cNvSpPr>
          <p:nvPr/>
        </p:nvSpPr>
        <p:spPr bwMode="auto">
          <a:xfrm>
            <a:off x="5713413" y="4278313"/>
            <a:ext cx="419100" cy="295275"/>
          </a:xfrm>
          <a:custGeom>
            <a:avLst/>
            <a:gdLst>
              <a:gd name="T0" fmla="*/ 0 w 186"/>
              <a:gd name="T1" fmla="*/ 0 h 140"/>
              <a:gd name="T2" fmla="*/ 0 w 186"/>
              <a:gd name="T3" fmla="*/ 0 h 140"/>
              <a:gd name="T4" fmla="*/ 2147483647 w 186"/>
              <a:gd name="T5" fmla="*/ 2147483647 h 140"/>
              <a:gd name="T6" fmla="*/ 2147483647 w 186"/>
              <a:gd name="T7" fmla="*/ 2147483647 h 140"/>
              <a:gd name="T8" fmla="*/ 2147483647 w 186"/>
              <a:gd name="T9" fmla="*/ 2147483647 h 140"/>
              <a:gd name="T10" fmla="*/ 2147483647 w 186"/>
              <a:gd name="T11" fmla="*/ 2147483647 h 140"/>
              <a:gd name="T12" fmla="*/ 2147483647 w 186"/>
              <a:gd name="T13" fmla="*/ 2147483647 h 140"/>
              <a:gd name="T14" fmla="*/ 2147483647 w 186"/>
              <a:gd name="T15" fmla="*/ 2147483647 h 140"/>
              <a:gd name="T16" fmla="*/ 2147483647 w 186"/>
              <a:gd name="T17" fmla="*/ 2147483647 h 140"/>
              <a:gd name="T18" fmla="*/ 2147483647 w 18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40"/>
              <a:gd name="T32" fmla="*/ 186 w 18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40">
                <a:moveTo>
                  <a:pt x="0" y="0"/>
                </a:moveTo>
                <a:lnTo>
                  <a:pt x="0" y="0"/>
                </a:lnTo>
                <a:lnTo>
                  <a:pt x="36" y="16"/>
                </a:lnTo>
                <a:lnTo>
                  <a:pt x="68" y="30"/>
                </a:lnTo>
                <a:lnTo>
                  <a:pt x="94" y="46"/>
                </a:lnTo>
                <a:lnTo>
                  <a:pt x="116" y="60"/>
                </a:lnTo>
                <a:lnTo>
                  <a:pt x="136" y="78"/>
                </a:lnTo>
                <a:lnTo>
                  <a:pt x="154" y="96"/>
                </a:lnTo>
                <a:lnTo>
                  <a:pt x="170" y="116"/>
                </a:lnTo>
                <a:lnTo>
                  <a:pt x="186" y="140"/>
                </a:lnTo>
              </a:path>
            </a:pathLst>
          </a:cu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55" name="Freeform 30">
            <a:extLst>
              <a:ext uri="{FF2B5EF4-FFF2-40B4-BE49-F238E27FC236}">
                <a16:creationId xmlns:a16="http://schemas.microsoft.com/office/drawing/2014/main" id="{EE93DD61-125B-42DE-BA66-B983928A4CF6}"/>
              </a:ext>
            </a:extLst>
          </p:cNvPr>
          <p:cNvSpPr>
            <a:spLocks/>
          </p:cNvSpPr>
          <p:nvPr/>
        </p:nvSpPr>
        <p:spPr bwMode="auto">
          <a:xfrm>
            <a:off x="6056313" y="4519613"/>
            <a:ext cx="185737" cy="215900"/>
          </a:xfrm>
          <a:custGeom>
            <a:avLst/>
            <a:gdLst>
              <a:gd name="T0" fmla="*/ 2147483647 w 82"/>
              <a:gd name="T1" fmla="*/ 2147483647 h 101"/>
              <a:gd name="T2" fmla="*/ 2147483647 w 82"/>
              <a:gd name="T3" fmla="*/ 0 h 101"/>
              <a:gd name="T4" fmla="*/ 2147483647 w 82"/>
              <a:gd name="T5" fmla="*/ 0 h 101"/>
              <a:gd name="T6" fmla="*/ 2147483647 w 82"/>
              <a:gd name="T7" fmla="*/ 2147483647 h 101"/>
              <a:gd name="T8" fmla="*/ 2147483647 w 82"/>
              <a:gd name="T9" fmla="*/ 2147483647 h 101"/>
              <a:gd name="T10" fmla="*/ 2147483647 w 82"/>
              <a:gd name="T11" fmla="*/ 2147483647 h 101"/>
              <a:gd name="T12" fmla="*/ 2147483647 w 82"/>
              <a:gd name="T13" fmla="*/ 2147483647 h 101"/>
              <a:gd name="T14" fmla="*/ 2147483647 w 82"/>
              <a:gd name="T15" fmla="*/ 2147483647 h 101"/>
              <a:gd name="T16" fmla="*/ 0 w 82"/>
              <a:gd name="T17" fmla="*/ 2147483647 h 101"/>
              <a:gd name="T18" fmla="*/ 0 w 82"/>
              <a:gd name="T19" fmla="*/ 2147483647 h 101"/>
              <a:gd name="T20" fmla="*/ 2147483647 w 82"/>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1"/>
              <a:gd name="T35" fmla="*/ 82 w 82"/>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1">
                <a:moveTo>
                  <a:pt x="36" y="32"/>
                </a:moveTo>
                <a:lnTo>
                  <a:pt x="52" y="0"/>
                </a:lnTo>
                <a:lnTo>
                  <a:pt x="62" y="52"/>
                </a:lnTo>
                <a:lnTo>
                  <a:pt x="82" y="101"/>
                </a:lnTo>
                <a:lnTo>
                  <a:pt x="44" y="64"/>
                </a:lnTo>
                <a:lnTo>
                  <a:pt x="0" y="34"/>
                </a:lnTo>
                <a:lnTo>
                  <a:pt x="3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3256" name="Freeform 32">
            <a:extLst>
              <a:ext uri="{FF2B5EF4-FFF2-40B4-BE49-F238E27FC236}">
                <a16:creationId xmlns:a16="http://schemas.microsoft.com/office/drawing/2014/main" id="{5E3FE216-EB01-4CA3-AF40-DDF591F9388D}"/>
              </a:ext>
            </a:extLst>
          </p:cNvPr>
          <p:cNvSpPr>
            <a:spLocks/>
          </p:cNvSpPr>
          <p:nvPr/>
        </p:nvSpPr>
        <p:spPr bwMode="auto">
          <a:xfrm>
            <a:off x="6084888" y="4543425"/>
            <a:ext cx="130175" cy="157163"/>
          </a:xfrm>
          <a:custGeom>
            <a:avLst/>
            <a:gdLst>
              <a:gd name="T0" fmla="*/ 2147483647 w 58"/>
              <a:gd name="T1" fmla="*/ 2147483647 h 74"/>
              <a:gd name="T2" fmla="*/ 2147483647 w 58"/>
              <a:gd name="T3" fmla="*/ 0 h 74"/>
              <a:gd name="T4" fmla="*/ 2147483647 w 58"/>
              <a:gd name="T5" fmla="*/ 2147483647 h 74"/>
              <a:gd name="T6" fmla="*/ 2147483647 w 58"/>
              <a:gd name="T7" fmla="*/ 2147483647 h 74"/>
              <a:gd name="T8" fmla="*/ 2147483647 w 58"/>
              <a:gd name="T9" fmla="*/ 2147483647 h 74"/>
              <a:gd name="T10" fmla="*/ 2147483647 w 58"/>
              <a:gd name="T11" fmla="*/ 2147483647 h 74"/>
              <a:gd name="T12" fmla="*/ 2147483647 w 58"/>
              <a:gd name="T13" fmla="*/ 2147483647 h 74"/>
              <a:gd name="T14" fmla="*/ 2147483647 w 58"/>
              <a:gd name="T15" fmla="*/ 2147483647 h 74"/>
              <a:gd name="T16" fmla="*/ 0 w 58"/>
              <a:gd name="T17" fmla="*/ 2147483647 h 74"/>
              <a:gd name="T18" fmla="*/ 0 w 58"/>
              <a:gd name="T19" fmla="*/ 2147483647 h 74"/>
              <a:gd name="T20" fmla="*/ 2147483647 w 58"/>
              <a:gd name="T21" fmla="*/ 214748364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4"/>
              <a:gd name="T35" fmla="*/ 58 w 58"/>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4">
                <a:moveTo>
                  <a:pt x="26" y="24"/>
                </a:moveTo>
                <a:lnTo>
                  <a:pt x="36" y="0"/>
                </a:lnTo>
                <a:lnTo>
                  <a:pt x="36" y="2"/>
                </a:lnTo>
                <a:lnTo>
                  <a:pt x="44" y="38"/>
                </a:lnTo>
                <a:lnTo>
                  <a:pt x="58" y="74"/>
                </a:lnTo>
                <a:lnTo>
                  <a:pt x="30" y="48"/>
                </a:lnTo>
                <a:lnTo>
                  <a:pt x="0" y="26"/>
                </a:lnTo>
                <a:lnTo>
                  <a:pt x="0" y="24"/>
                </a:lnTo>
                <a:lnTo>
                  <a:pt x="2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3257" name="Freeform 48">
            <a:extLst>
              <a:ext uri="{FF2B5EF4-FFF2-40B4-BE49-F238E27FC236}">
                <a16:creationId xmlns:a16="http://schemas.microsoft.com/office/drawing/2014/main" id="{7F8E9875-CC40-4571-A40D-9B39C465E477}"/>
              </a:ext>
            </a:extLst>
          </p:cNvPr>
          <p:cNvSpPr>
            <a:spLocks/>
          </p:cNvSpPr>
          <p:nvPr/>
        </p:nvSpPr>
        <p:spPr bwMode="auto">
          <a:xfrm>
            <a:off x="4040188" y="1792288"/>
            <a:ext cx="382587" cy="392112"/>
          </a:xfrm>
          <a:custGeom>
            <a:avLst/>
            <a:gdLst>
              <a:gd name="T0" fmla="*/ 0 w 168"/>
              <a:gd name="T1" fmla="*/ 2147483647 h 186"/>
              <a:gd name="T2" fmla="*/ 2147483647 w 168"/>
              <a:gd name="T3" fmla="*/ 0 h 186"/>
              <a:gd name="T4" fmla="*/ 2147483647 w 168"/>
              <a:gd name="T5" fmla="*/ 2147483647 h 186"/>
              <a:gd name="T6" fmla="*/ 0 60000 65536"/>
              <a:gd name="T7" fmla="*/ 0 60000 65536"/>
              <a:gd name="T8" fmla="*/ 0 60000 65536"/>
              <a:gd name="T9" fmla="*/ 0 w 168"/>
              <a:gd name="T10" fmla="*/ 0 h 186"/>
              <a:gd name="T11" fmla="*/ 168 w 168"/>
              <a:gd name="T12" fmla="*/ 186 h 186"/>
            </a:gdLst>
            <a:ahLst/>
            <a:cxnLst>
              <a:cxn ang="T6">
                <a:pos x="T0" y="T1"/>
              </a:cxn>
              <a:cxn ang="T7">
                <a:pos x="T2" y="T3"/>
              </a:cxn>
              <a:cxn ang="T8">
                <a:pos x="T4" y="T5"/>
              </a:cxn>
            </a:cxnLst>
            <a:rect l="T9" t="T10" r="T11" b="T12"/>
            <a:pathLst>
              <a:path w="168" h="186">
                <a:moveTo>
                  <a:pt x="0" y="68"/>
                </a:moveTo>
                <a:lnTo>
                  <a:pt x="168" y="0"/>
                </a:lnTo>
                <a:lnTo>
                  <a:pt x="82" y="18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58" name="Freeform 50">
            <a:extLst>
              <a:ext uri="{FF2B5EF4-FFF2-40B4-BE49-F238E27FC236}">
                <a16:creationId xmlns:a16="http://schemas.microsoft.com/office/drawing/2014/main" id="{7C5D19AA-CBD8-483E-A36E-37EEAF2BF54C}"/>
              </a:ext>
            </a:extLst>
          </p:cNvPr>
          <p:cNvSpPr>
            <a:spLocks/>
          </p:cNvSpPr>
          <p:nvPr/>
        </p:nvSpPr>
        <p:spPr bwMode="auto">
          <a:xfrm>
            <a:off x="4332288" y="2555875"/>
            <a:ext cx="1101725" cy="277813"/>
          </a:xfrm>
          <a:custGeom>
            <a:avLst/>
            <a:gdLst>
              <a:gd name="T0" fmla="*/ 2147483647 w 485"/>
              <a:gd name="T1" fmla="*/ 0 h 132"/>
              <a:gd name="T2" fmla="*/ 2147483647 w 485"/>
              <a:gd name="T3" fmla="*/ 0 h 132"/>
              <a:gd name="T4" fmla="*/ 0 w 485"/>
              <a:gd name="T5" fmla="*/ 2147483647 h 132"/>
              <a:gd name="T6" fmla="*/ 0 60000 65536"/>
              <a:gd name="T7" fmla="*/ 0 60000 65536"/>
              <a:gd name="T8" fmla="*/ 0 60000 65536"/>
              <a:gd name="T9" fmla="*/ 0 w 485"/>
              <a:gd name="T10" fmla="*/ 0 h 132"/>
              <a:gd name="T11" fmla="*/ 485 w 485"/>
              <a:gd name="T12" fmla="*/ 132 h 132"/>
            </a:gdLst>
            <a:ahLst/>
            <a:cxnLst>
              <a:cxn ang="T6">
                <a:pos x="T0" y="T1"/>
              </a:cxn>
              <a:cxn ang="T7">
                <a:pos x="T2" y="T3"/>
              </a:cxn>
              <a:cxn ang="T8">
                <a:pos x="T4" y="T5"/>
              </a:cxn>
            </a:cxnLst>
            <a:rect l="T9" t="T10" r="T11" b="T12"/>
            <a:pathLst>
              <a:path w="485" h="132">
                <a:moveTo>
                  <a:pt x="485" y="0"/>
                </a:moveTo>
                <a:lnTo>
                  <a:pt x="196" y="0"/>
                </a:lnTo>
                <a:lnTo>
                  <a:pt x="0" y="132"/>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59" name="Line 51">
            <a:extLst>
              <a:ext uri="{FF2B5EF4-FFF2-40B4-BE49-F238E27FC236}">
                <a16:creationId xmlns:a16="http://schemas.microsoft.com/office/drawing/2014/main" id="{3298B78E-2523-43A6-BA01-8211044CB89B}"/>
              </a:ext>
            </a:extLst>
          </p:cNvPr>
          <p:cNvSpPr>
            <a:spLocks noChangeShapeType="1"/>
          </p:cNvSpPr>
          <p:nvPr/>
        </p:nvSpPr>
        <p:spPr bwMode="auto">
          <a:xfrm>
            <a:off x="2555875" y="4340225"/>
            <a:ext cx="30480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0" name="Line 53">
            <a:extLst>
              <a:ext uri="{FF2B5EF4-FFF2-40B4-BE49-F238E27FC236}">
                <a16:creationId xmlns:a16="http://schemas.microsoft.com/office/drawing/2014/main" id="{94D1B80B-9FEF-4F98-9B91-E279C1BDB581}"/>
              </a:ext>
            </a:extLst>
          </p:cNvPr>
          <p:cNvSpPr>
            <a:spLocks noChangeShapeType="1"/>
          </p:cNvSpPr>
          <p:nvPr/>
        </p:nvSpPr>
        <p:spPr bwMode="auto">
          <a:xfrm>
            <a:off x="5899150" y="5194300"/>
            <a:ext cx="44450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1" name="Line 54">
            <a:extLst>
              <a:ext uri="{FF2B5EF4-FFF2-40B4-BE49-F238E27FC236}">
                <a16:creationId xmlns:a16="http://schemas.microsoft.com/office/drawing/2014/main" id="{07FFF341-08AD-4DF5-A88C-05FDD6E65D08}"/>
              </a:ext>
            </a:extLst>
          </p:cNvPr>
          <p:cNvSpPr>
            <a:spLocks noChangeShapeType="1"/>
          </p:cNvSpPr>
          <p:nvPr/>
        </p:nvSpPr>
        <p:spPr bwMode="auto">
          <a:xfrm>
            <a:off x="1420813" y="3097213"/>
            <a:ext cx="0" cy="48101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2" name="Line 55">
            <a:extLst>
              <a:ext uri="{FF2B5EF4-FFF2-40B4-BE49-F238E27FC236}">
                <a16:creationId xmlns:a16="http://schemas.microsoft.com/office/drawing/2014/main" id="{80C69168-A864-4BD8-A5D9-3AB6652A5A28}"/>
              </a:ext>
            </a:extLst>
          </p:cNvPr>
          <p:cNvSpPr>
            <a:spLocks noChangeShapeType="1"/>
          </p:cNvSpPr>
          <p:nvPr/>
        </p:nvSpPr>
        <p:spPr bwMode="auto">
          <a:xfrm flipH="1">
            <a:off x="4337050" y="3276600"/>
            <a:ext cx="170497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3" name="Freeform 65">
            <a:extLst>
              <a:ext uri="{FF2B5EF4-FFF2-40B4-BE49-F238E27FC236}">
                <a16:creationId xmlns:a16="http://schemas.microsoft.com/office/drawing/2014/main" id="{F8630B03-3112-46B6-984F-34BC068BA9FF}"/>
              </a:ext>
            </a:extLst>
          </p:cNvPr>
          <p:cNvSpPr>
            <a:spLocks/>
          </p:cNvSpPr>
          <p:nvPr/>
        </p:nvSpPr>
        <p:spPr bwMode="auto">
          <a:xfrm>
            <a:off x="4040188" y="1792288"/>
            <a:ext cx="382587" cy="392112"/>
          </a:xfrm>
          <a:custGeom>
            <a:avLst/>
            <a:gdLst>
              <a:gd name="T0" fmla="*/ 0 w 168"/>
              <a:gd name="T1" fmla="*/ 2147483647 h 186"/>
              <a:gd name="T2" fmla="*/ 2147483647 w 168"/>
              <a:gd name="T3" fmla="*/ 0 h 186"/>
              <a:gd name="T4" fmla="*/ 2147483647 w 168"/>
              <a:gd name="T5" fmla="*/ 2147483647 h 186"/>
              <a:gd name="T6" fmla="*/ 0 60000 65536"/>
              <a:gd name="T7" fmla="*/ 0 60000 65536"/>
              <a:gd name="T8" fmla="*/ 0 60000 65536"/>
              <a:gd name="T9" fmla="*/ 0 w 168"/>
              <a:gd name="T10" fmla="*/ 0 h 186"/>
              <a:gd name="T11" fmla="*/ 168 w 168"/>
              <a:gd name="T12" fmla="*/ 186 h 186"/>
            </a:gdLst>
            <a:ahLst/>
            <a:cxnLst>
              <a:cxn ang="T6">
                <a:pos x="T0" y="T1"/>
              </a:cxn>
              <a:cxn ang="T7">
                <a:pos x="T2" y="T3"/>
              </a:cxn>
              <a:cxn ang="T8">
                <a:pos x="T4" y="T5"/>
              </a:cxn>
            </a:cxnLst>
            <a:rect l="T9" t="T10" r="T11" b="T12"/>
            <a:pathLst>
              <a:path w="168" h="186">
                <a:moveTo>
                  <a:pt x="0" y="68"/>
                </a:moveTo>
                <a:lnTo>
                  <a:pt x="168" y="0"/>
                </a:lnTo>
                <a:lnTo>
                  <a:pt x="82" y="186"/>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64" name="Freeform 67">
            <a:extLst>
              <a:ext uri="{FF2B5EF4-FFF2-40B4-BE49-F238E27FC236}">
                <a16:creationId xmlns:a16="http://schemas.microsoft.com/office/drawing/2014/main" id="{23F6B8B1-048E-4C0C-A405-F3636987454E}"/>
              </a:ext>
            </a:extLst>
          </p:cNvPr>
          <p:cNvSpPr>
            <a:spLocks/>
          </p:cNvSpPr>
          <p:nvPr/>
        </p:nvSpPr>
        <p:spPr bwMode="auto">
          <a:xfrm>
            <a:off x="4332288" y="2555875"/>
            <a:ext cx="1101725" cy="277813"/>
          </a:xfrm>
          <a:custGeom>
            <a:avLst/>
            <a:gdLst>
              <a:gd name="T0" fmla="*/ 2147483647 w 485"/>
              <a:gd name="T1" fmla="*/ 0 h 132"/>
              <a:gd name="T2" fmla="*/ 2147483647 w 485"/>
              <a:gd name="T3" fmla="*/ 0 h 132"/>
              <a:gd name="T4" fmla="*/ 0 w 485"/>
              <a:gd name="T5" fmla="*/ 2147483647 h 132"/>
              <a:gd name="T6" fmla="*/ 0 60000 65536"/>
              <a:gd name="T7" fmla="*/ 0 60000 65536"/>
              <a:gd name="T8" fmla="*/ 0 60000 65536"/>
              <a:gd name="T9" fmla="*/ 0 w 485"/>
              <a:gd name="T10" fmla="*/ 0 h 132"/>
              <a:gd name="T11" fmla="*/ 485 w 485"/>
              <a:gd name="T12" fmla="*/ 132 h 132"/>
            </a:gdLst>
            <a:ahLst/>
            <a:cxnLst>
              <a:cxn ang="T6">
                <a:pos x="T0" y="T1"/>
              </a:cxn>
              <a:cxn ang="T7">
                <a:pos x="T2" y="T3"/>
              </a:cxn>
              <a:cxn ang="T8">
                <a:pos x="T4" y="T5"/>
              </a:cxn>
            </a:cxnLst>
            <a:rect l="T9" t="T10" r="T11" b="T12"/>
            <a:pathLst>
              <a:path w="485" h="132">
                <a:moveTo>
                  <a:pt x="485" y="0"/>
                </a:moveTo>
                <a:lnTo>
                  <a:pt x="196" y="0"/>
                </a:lnTo>
                <a:lnTo>
                  <a:pt x="0" y="132"/>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65" name="Line 68">
            <a:extLst>
              <a:ext uri="{FF2B5EF4-FFF2-40B4-BE49-F238E27FC236}">
                <a16:creationId xmlns:a16="http://schemas.microsoft.com/office/drawing/2014/main" id="{4AFBC0F4-3CA0-48E1-BD9A-669B9308C333}"/>
              </a:ext>
            </a:extLst>
          </p:cNvPr>
          <p:cNvSpPr>
            <a:spLocks noChangeShapeType="1"/>
          </p:cNvSpPr>
          <p:nvPr/>
        </p:nvSpPr>
        <p:spPr bwMode="auto">
          <a:xfrm>
            <a:off x="2555875" y="4340225"/>
            <a:ext cx="3048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6" name="Line 70">
            <a:extLst>
              <a:ext uri="{FF2B5EF4-FFF2-40B4-BE49-F238E27FC236}">
                <a16:creationId xmlns:a16="http://schemas.microsoft.com/office/drawing/2014/main" id="{1C8AA067-9C2E-4450-B35B-BDABD1841996}"/>
              </a:ext>
            </a:extLst>
          </p:cNvPr>
          <p:cNvSpPr>
            <a:spLocks noChangeShapeType="1"/>
          </p:cNvSpPr>
          <p:nvPr/>
        </p:nvSpPr>
        <p:spPr bwMode="auto">
          <a:xfrm>
            <a:off x="5899150" y="5194300"/>
            <a:ext cx="4445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7" name="Line 71">
            <a:extLst>
              <a:ext uri="{FF2B5EF4-FFF2-40B4-BE49-F238E27FC236}">
                <a16:creationId xmlns:a16="http://schemas.microsoft.com/office/drawing/2014/main" id="{110AFEA4-7301-418E-A8DB-E8A08FCF5863}"/>
              </a:ext>
            </a:extLst>
          </p:cNvPr>
          <p:cNvSpPr>
            <a:spLocks noChangeShapeType="1"/>
          </p:cNvSpPr>
          <p:nvPr/>
        </p:nvSpPr>
        <p:spPr bwMode="auto">
          <a:xfrm>
            <a:off x="1420813" y="3097213"/>
            <a:ext cx="0" cy="4810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8" name="Line 72">
            <a:extLst>
              <a:ext uri="{FF2B5EF4-FFF2-40B4-BE49-F238E27FC236}">
                <a16:creationId xmlns:a16="http://schemas.microsoft.com/office/drawing/2014/main" id="{3F6CFC2D-0F05-489B-AD6E-6D81173474DE}"/>
              </a:ext>
            </a:extLst>
          </p:cNvPr>
          <p:cNvSpPr>
            <a:spLocks noChangeShapeType="1"/>
          </p:cNvSpPr>
          <p:nvPr/>
        </p:nvSpPr>
        <p:spPr bwMode="auto">
          <a:xfrm flipH="1">
            <a:off x="4337050" y="3276600"/>
            <a:ext cx="170497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9" name="Text Box 78">
            <a:extLst>
              <a:ext uri="{FF2B5EF4-FFF2-40B4-BE49-F238E27FC236}">
                <a16:creationId xmlns:a16="http://schemas.microsoft.com/office/drawing/2014/main" id="{C3AE02BE-0FB4-4BE6-84EF-0E28C9A6B476}"/>
              </a:ext>
            </a:extLst>
          </p:cNvPr>
          <p:cNvSpPr txBox="1">
            <a:spLocks noChangeArrowheads="1"/>
          </p:cNvSpPr>
          <p:nvPr/>
        </p:nvSpPr>
        <p:spPr bwMode="auto">
          <a:xfrm>
            <a:off x="471488" y="5640388"/>
            <a:ext cx="7929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Recognizes unhealthy cell (usually expressing abnormal proteins or viral proteins – uses </a:t>
            </a:r>
            <a:r>
              <a:rPr lang="en-US" altLang="en-US" sz="1800">
                <a:solidFill>
                  <a:srgbClr val="0000FF"/>
                </a:solidFill>
                <a:latin typeface="Arial" panose="020B0604020202020204" pitchFamily="34" charset="0"/>
              </a:rPr>
              <a:t>perforins</a:t>
            </a:r>
            <a:r>
              <a:rPr lang="en-US" altLang="en-US" sz="1800">
                <a:solidFill>
                  <a:srgbClr val="000000"/>
                </a:solidFill>
                <a:latin typeface="Arial" panose="020B0604020202020204" pitchFamily="34" charset="0"/>
              </a:rPr>
              <a:t> (make a hole in the membrane) and </a:t>
            </a:r>
            <a:r>
              <a:rPr lang="en-US" altLang="en-US" sz="1800">
                <a:solidFill>
                  <a:srgbClr val="0000FF"/>
                </a:solidFill>
                <a:latin typeface="Arial" panose="020B0604020202020204" pitchFamily="34" charset="0"/>
              </a:rPr>
              <a:t>granzymes</a:t>
            </a:r>
            <a:r>
              <a:rPr lang="en-US" altLang="en-US" sz="1800">
                <a:solidFill>
                  <a:srgbClr val="000000"/>
                </a:solidFill>
                <a:latin typeface="Arial" panose="020B0604020202020204" pitchFamily="34" charset="0"/>
              </a:rPr>
              <a:t> (initiate </a:t>
            </a:r>
            <a:r>
              <a:rPr lang="en-US" altLang="en-US" sz="1800">
                <a:solidFill>
                  <a:srgbClr val="0000FF"/>
                </a:solidFill>
                <a:latin typeface="Arial" panose="020B0604020202020204" pitchFamily="34" charset="0"/>
              </a:rPr>
              <a:t>apoptosis</a:t>
            </a:r>
            <a:r>
              <a:rPr lang="en-US" altLang="en-US" sz="1800">
                <a:solidFill>
                  <a:srgbClr val="000000"/>
                </a:solidFill>
                <a:latin typeface="Arial" panose="020B0604020202020204" pitchFamily="34" charset="0"/>
              </a:rPr>
              <a:t> – programmed cell death via gene expression</a:t>
            </a:r>
          </a:p>
        </p:txBody>
      </p:sp>
      <p:sp>
        <p:nvSpPr>
          <p:cNvPr id="53270" name="Text Box 79">
            <a:extLst>
              <a:ext uri="{FF2B5EF4-FFF2-40B4-BE49-F238E27FC236}">
                <a16:creationId xmlns:a16="http://schemas.microsoft.com/office/drawing/2014/main" id="{DF4C74B3-AE0B-471F-8AD5-1573FAC1E6C8}"/>
              </a:ext>
            </a:extLst>
          </p:cNvPr>
          <p:cNvSpPr txBox="1">
            <a:spLocks noChangeArrowheads="1"/>
          </p:cNvSpPr>
          <p:nvPr/>
        </p:nvSpPr>
        <p:spPr bwMode="auto">
          <a:xfrm>
            <a:off x="4702175" y="5022850"/>
            <a:ext cx="1157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Apoptosis</a:t>
            </a:r>
          </a:p>
        </p:txBody>
      </p:sp>
      <p:sp>
        <p:nvSpPr>
          <p:cNvPr id="53271" name="Text Box 80">
            <a:extLst>
              <a:ext uri="{FF2B5EF4-FFF2-40B4-BE49-F238E27FC236}">
                <a16:creationId xmlns:a16="http://schemas.microsoft.com/office/drawing/2014/main" id="{A24E8149-EC5E-4362-B4C0-59E07A8E8BE2}"/>
              </a:ext>
            </a:extLst>
          </p:cNvPr>
          <p:cNvSpPr txBox="1">
            <a:spLocks noChangeArrowheads="1"/>
          </p:cNvSpPr>
          <p:nvPr/>
        </p:nvSpPr>
        <p:spPr bwMode="auto">
          <a:xfrm>
            <a:off x="1128713" y="4171950"/>
            <a:ext cx="1533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Unhealthy or</a:t>
            </a:r>
          </a:p>
          <a:p>
            <a:pPr defTabSz="914400" eaLnBrk="1" hangingPunct="1"/>
            <a:r>
              <a:rPr lang="en-US" altLang="en-US" sz="1800">
                <a:solidFill>
                  <a:srgbClr val="000000"/>
                </a:solidFill>
                <a:latin typeface="Arial" panose="020B0604020202020204" pitchFamily="34" charset="0"/>
              </a:rPr>
              <a:t>unwanted cell</a:t>
            </a:r>
          </a:p>
        </p:txBody>
      </p:sp>
      <p:sp>
        <p:nvSpPr>
          <p:cNvPr id="53272" name="Text Box 81">
            <a:extLst>
              <a:ext uri="{FF2B5EF4-FFF2-40B4-BE49-F238E27FC236}">
                <a16:creationId xmlns:a16="http://schemas.microsoft.com/office/drawing/2014/main" id="{F5DD98FD-E7F1-4168-99E0-968CA5EF8953}"/>
              </a:ext>
            </a:extLst>
          </p:cNvPr>
          <p:cNvSpPr txBox="1">
            <a:spLocks noChangeArrowheads="1"/>
          </p:cNvSpPr>
          <p:nvPr/>
        </p:nvSpPr>
        <p:spPr bwMode="auto">
          <a:xfrm>
            <a:off x="1022350" y="3675063"/>
            <a:ext cx="828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NK cell</a:t>
            </a:r>
          </a:p>
        </p:txBody>
      </p:sp>
      <p:sp>
        <p:nvSpPr>
          <p:cNvPr id="53273" name="Text Box 82">
            <a:extLst>
              <a:ext uri="{FF2B5EF4-FFF2-40B4-BE49-F238E27FC236}">
                <a16:creationId xmlns:a16="http://schemas.microsoft.com/office/drawing/2014/main" id="{D1DED599-3808-4484-BB2B-427E7AEE5605}"/>
              </a:ext>
            </a:extLst>
          </p:cNvPr>
          <p:cNvSpPr txBox="1">
            <a:spLocks noChangeArrowheads="1"/>
          </p:cNvSpPr>
          <p:nvPr/>
        </p:nvSpPr>
        <p:spPr bwMode="auto">
          <a:xfrm>
            <a:off x="6148388" y="3127375"/>
            <a:ext cx="18605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b="1">
                <a:solidFill>
                  <a:srgbClr val="0000FF"/>
                </a:solidFill>
                <a:latin typeface="Arial" panose="020B0604020202020204" pitchFamily="34" charset="0"/>
              </a:rPr>
              <a:t>Granzymes</a:t>
            </a:r>
            <a:r>
              <a:rPr lang="en-US" altLang="en-US" sz="1800">
                <a:solidFill>
                  <a:srgbClr val="000000"/>
                </a:solidFill>
                <a:latin typeface="Arial" panose="020B0604020202020204" pitchFamily="34" charset="0"/>
              </a:rPr>
              <a:t> enter</a:t>
            </a:r>
          </a:p>
          <a:p>
            <a:pPr defTabSz="914400" eaLnBrk="1" hangingPunct="1"/>
            <a:r>
              <a:rPr lang="en-US" altLang="en-US" sz="1800">
                <a:solidFill>
                  <a:srgbClr val="000000"/>
                </a:solidFill>
                <a:latin typeface="Arial" panose="020B0604020202020204" pitchFamily="34" charset="0"/>
              </a:rPr>
              <a:t>pore, causing</a:t>
            </a:r>
          </a:p>
          <a:p>
            <a:pPr defTabSz="914400" eaLnBrk="1" hangingPunct="1"/>
            <a:r>
              <a:rPr lang="en-US" altLang="en-US" sz="1800">
                <a:solidFill>
                  <a:srgbClr val="000000"/>
                </a:solidFill>
                <a:latin typeface="Arial" panose="020B0604020202020204" pitchFamily="34" charset="0"/>
              </a:rPr>
              <a:t>apoptosis of cell</a:t>
            </a:r>
          </a:p>
        </p:txBody>
      </p:sp>
      <p:sp>
        <p:nvSpPr>
          <p:cNvPr id="53274" name="Text Box 83">
            <a:extLst>
              <a:ext uri="{FF2B5EF4-FFF2-40B4-BE49-F238E27FC236}">
                <a16:creationId xmlns:a16="http://schemas.microsoft.com/office/drawing/2014/main" id="{9189396D-3273-4049-A17D-3CE7C9CD2E1D}"/>
              </a:ext>
            </a:extLst>
          </p:cNvPr>
          <p:cNvSpPr txBox="1">
            <a:spLocks noChangeArrowheads="1"/>
          </p:cNvSpPr>
          <p:nvPr/>
        </p:nvSpPr>
        <p:spPr bwMode="auto">
          <a:xfrm>
            <a:off x="5516563" y="2409825"/>
            <a:ext cx="2257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b="1">
                <a:solidFill>
                  <a:srgbClr val="0000FF"/>
                </a:solidFill>
                <a:latin typeface="Arial" panose="020B0604020202020204" pitchFamily="34" charset="0"/>
              </a:rPr>
              <a:t>Perforin</a:t>
            </a:r>
            <a:r>
              <a:rPr lang="en-US" altLang="en-US" sz="1800">
                <a:solidFill>
                  <a:srgbClr val="000000"/>
                </a:solidFill>
                <a:latin typeface="Arial" panose="020B0604020202020204" pitchFamily="34" charset="0"/>
              </a:rPr>
              <a:t> forms a</a:t>
            </a:r>
          </a:p>
          <a:p>
            <a:pPr defTabSz="914400" eaLnBrk="1" hangingPunct="1"/>
            <a:r>
              <a:rPr lang="en-US" altLang="en-US" sz="1800">
                <a:solidFill>
                  <a:srgbClr val="000000"/>
                </a:solidFill>
                <a:latin typeface="Arial" panose="020B0604020202020204" pitchFamily="34" charset="0"/>
              </a:rPr>
              <a:t>transmembrane pore</a:t>
            </a:r>
          </a:p>
        </p:txBody>
      </p:sp>
      <p:sp>
        <p:nvSpPr>
          <p:cNvPr id="53275" name="Text Box 84">
            <a:extLst>
              <a:ext uri="{FF2B5EF4-FFF2-40B4-BE49-F238E27FC236}">
                <a16:creationId xmlns:a16="http://schemas.microsoft.com/office/drawing/2014/main" id="{2189380F-FF8E-4CC5-B77B-487A540A1B84}"/>
              </a:ext>
            </a:extLst>
          </p:cNvPr>
          <p:cNvSpPr txBox="1">
            <a:spLocks noChangeArrowheads="1"/>
          </p:cNvSpPr>
          <p:nvPr/>
        </p:nvSpPr>
        <p:spPr bwMode="auto">
          <a:xfrm>
            <a:off x="4476750" y="1646238"/>
            <a:ext cx="13731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Perforin and</a:t>
            </a:r>
          </a:p>
          <a:p>
            <a:pPr defTabSz="914400" eaLnBrk="1" hangingPunct="1"/>
            <a:r>
              <a:rPr lang="en-US" altLang="en-US" sz="1800">
                <a:solidFill>
                  <a:srgbClr val="000000"/>
                </a:solidFill>
                <a:latin typeface="Arial" panose="020B0604020202020204" pitchFamily="34" charset="0"/>
              </a:rPr>
              <a:t>granzyme</a:t>
            </a:r>
          </a:p>
        </p:txBody>
      </p:sp>
      <p:sp>
        <p:nvSpPr>
          <p:cNvPr id="53276" name="Text Box 85">
            <a:extLst>
              <a:ext uri="{FF2B5EF4-FFF2-40B4-BE49-F238E27FC236}">
                <a16:creationId xmlns:a16="http://schemas.microsoft.com/office/drawing/2014/main" id="{07E25A60-C6FD-418F-B325-E61154F74A98}"/>
              </a:ext>
            </a:extLst>
          </p:cNvPr>
          <p:cNvSpPr txBox="1">
            <a:spLocks noChangeArrowheads="1"/>
          </p:cNvSpPr>
          <p:nvPr/>
        </p:nvSpPr>
        <p:spPr bwMode="auto">
          <a:xfrm>
            <a:off x="2665413" y="1084263"/>
            <a:ext cx="355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00"/>
                </a:solidFill>
                <a:latin typeface="Arial" panose="020B0604020202020204" pitchFamily="34" charset="0"/>
              </a:rPr>
              <a:t>NK cell: Apoptosis-initiating cells</a:t>
            </a:r>
          </a:p>
        </p:txBody>
      </p:sp>
      <p:sp>
        <p:nvSpPr>
          <p:cNvPr id="53277" name="Freeform 108">
            <a:extLst>
              <a:ext uri="{FF2B5EF4-FFF2-40B4-BE49-F238E27FC236}">
                <a16:creationId xmlns:a16="http://schemas.microsoft.com/office/drawing/2014/main" id="{D4FF5030-61FE-43A2-8BBB-1DCCBFAF7F34}"/>
              </a:ext>
            </a:extLst>
          </p:cNvPr>
          <p:cNvSpPr>
            <a:spLocks/>
          </p:cNvSpPr>
          <p:nvPr/>
        </p:nvSpPr>
        <p:spPr bwMode="auto">
          <a:xfrm>
            <a:off x="2674938" y="1936750"/>
            <a:ext cx="1436687" cy="484188"/>
          </a:xfrm>
          <a:custGeom>
            <a:avLst/>
            <a:gdLst>
              <a:gd name="T0" fmla="*/ 0 w 635"/>
              <a:gd name="T1" fmla="*/ 2147483647 h 229"/>
              <a:gd name="T2" fmla="*/ 0 w 635"/>
              <a:gd name="T3" fmla="*/ 2147483647 h 229"/>
              <a:gd name="T4" fmla="*/ 2147483647 w 635"/>
              <a:gd name="T5" fmla="*/ 2147483647 h 229"/>
              <a:gd name="T6" fmla="*/ 2147483647 w 635"/>
              <a:gd name="T7" fmla="*/ 2147483647 h 229"/>
              <a:gd name="T8" fmla="*/ 2147483647 w 635"/>
              <a:gd name="T9" fmla="*/ 2147483647 h 229"/>
              <a:gd name="T10" fmla="*/ 2147483647 w 635"/>
              <a:gd name="T11" fmla="*/ 2147483647 h 229"/>
              <a:gd name="T12" fmla="*/ 2147483647 w 635"/>
              <a:gd name="T13" fmla="*/ 2147483647 h 229"/>
              <a:gd name="T14" fmla="*/ 2147483647 w 635"/>
              <a:gd name="T15" fmla="*/ 2147483647 h 229"/>
              <a:gd name="T16" fmla="*/ 2147483647 w 635"/>
              <a:gd name="T17" fmla="*/ 2147483647 h 229"/>
              <a:gd name="T18" fmla="*/ 2147483647 w 635"/>
              <a:gd name="T19" fmla="*/ 2147483647 h 229"/>
              <a:gd name="T20" fmla="*/ 2147483647 w 635"/>
              <a:gd name="T21" fmla="*/ 0 h 229"/>
              <a:gd name="T22" fmla="*/ 2147483647 w 635"/>
              <a:gd name="T23" fmla="*/ 2147483647 h 229"/>
              <a:gd name="T24" fmla="*/ 2147483647 w 635"/>
              <a:gd name="T25" fmla="*/ 2147483647 h 229"/>
              <a:gd name="T26" fmla="*/ 2147483647 w 635"/>
              <a:gd name="T27" fmla="*/ 2147483647 h 229"/>
              <a:gd name="T28" fmla="*/ 2147483647 w 635"/>
              <a:gd name="T29" fmla="*/ 2147483647 h 229"/>
              <a:gd name="T30" fmla="*/ 2147483647 w 635"/>
              <a:gd name="T31" fmla="*/ 2147483647 h 229"/>
              <a:gd name="T32" fmla="*/ 2147483647 w 635"/>
              <a:gd name="T33" fmla="*/ 2147483647 h 229"/>
              <a:gd name="T34" fmla="*/ 2147483647 w 635"/>
              <a:gd name="T35" fmla="*/ 2147483647 h 229"/>
              <a:gd name="T36" fmla="*/ 2147483647 w 635"/>
              <a:gd name="T37" fmla="*/ 2147483647 h 229"/>
              <a:gd name="T38" fmla="*/ 2147483647 w 635"/>
              <a:gd name="T39" fmla="*/ 2147483647 h 229"/>
              <a:gd name="T40" fmla="*/ 2147483647 w 635"/>
              <a:gd name="T41" fmla="*/ 2147483647 h 229"/>
              <a:gd name="T42" fmla="*/ 2147483647 w 635"/>
              <a:gd name="T43" fmla="*/ 2147483647 h 229"/>
              <a:gd name="T44" fmla="*/ 2147483647 w 635"/>
              <a:gd name="T45" fmla="*/ 2147483647 h 229"/>
              <a:gd name="T46" fmla="*/ 2147483647 w 635"/>
              <a:gd name="T47" fmla="*/ 2147483647 h 229"/>
              <a:gd name="T48" fmla="*/ 2147483647 w 635"/>
              <a:gd name="T49" fmla="*/ 2147483647 h 229"/>
              <a:gd name="T50" fmla="*/ 2147483647 w 635"/>
              <a:gd name="T51" fmla="*/ 2147483647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5"/>
              <a:gd name="T79" fmla="*/ 0 h 229"/>
              <a:gd name="T80" fmla="*/ 635 w 635"/>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5" h="229">
                <a:moveTo>
                  <a:pt x="0" y="118"/>
                </a:moveTo>
                <a:lnTo>
                  <a:pt x="0" y="118"/>
                </a:lnTo>
                <a:lnTo>
                  <a:pt x="64" y="86"/>
                </a:lnTo>
                <a:lnTo>
                  <a:pt x="104" y="68"/>
                </a:lnTo>
                <a:lnTo>
                  <a:pt x="148" y="50"/>
                </a:lnTo>
                <a:lnTo>
                  <a:pt x="194" y="34"/>
                </a:lnTo>
                <a:lnTo>
                  <a:pt x="242" y="20"/>
                </a:lnTo>
                <a:lnTo>
                  <a:pt x="290" y="10"/>
                </a:lnTo>
                <a:lnTo>
                  <a:pt x="316" y="6"/>
                </a:lnTo>
                <a:lnTo>
                  <a:pt x="340" y="2"/>
                </a:lnTo>
                <a:lnTo>
                  <a:pt x="364" y="0"/>
                </a:lnTo>
                <a:lnTo>
                  <a:pt x="388" y="2"/>
                </a:lnTo>
                <a:lnTo>
                  <a:pt x="411" y="2"/>
                </a:lnTo>
                <a:lnTo>
                  <a:pt x="435" y="6"/>
                </a:lnTo>
                <a:lnTo>
                  <a:pt x="457" y="12"/>
                </a:lnTo>
                <a:lnTo>
                  <a:pt x="479" y="18"/>
                </a:lnTo>
                <a:lnTo>
                  <a:pt x="501" y="28"/>
                </a:lnTo>
                <a:lnTo>
                  <a:pt x="521" y="40"/>
                </a:lnTo>
                <a:lnTo>
                  <a:pt x="539" y="54"/>
                </a:lnTo>
                <a:lnTo>
                  <a:pt x="557" y="70"/>
                </a:lnTo>
                <a:lnTo>
                  <a:pt x="575" y="90"/>
                </a:lnTo>
                <a:lnTo>
                  <a:pt x="589" y="112"/>
                </a:lnTo>
                <a:lnTo>
                  <a:pt x="603" y="136"/>
                </a:lnTo>
                <a:lnTo>
                  <a:pt x="617" y="163"/>
                </a:lnTo>
                <a:lnTo>
                  <a:pt x="627" y="195"/>
                </a:lnTo>
                <a:lnTo>
                  <a:pt x="635" y="2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78" name="Freeform 109">
            <a:extLst>
              <a:ext uri="{FF2B5EF4-FFF2-40B4-BE49-F238E27FC236}">
                <a16:creationId xmlns:a16="http://schemas.microsoft.com/office/drawing/2014/main" id="{FEE72147-9780-4CE4-92A4-1BF1D61617E6}"/>
              </a:ext>
            </a:extLst>
          </p:cNvPr>
          <p:cNvSpPr>
            <a:spLocks/>
          </p:cNvSpPr>
          <p:nvPr/>
        </p:nvSpPr>
        <p:spPr bwMode="auto">
          <a:xfrm>
            <a:off x="5713413" y="4279900"/>
            <a:ext cx="419100" cy="295275"/>
          </a:xfrm>
          <a:custGeom>
            <a:avLst/>
            <a:gdLst>
              <a:gd name="T0" fmla="*/ 0 w 186"/>
              <a:gd name="T1" fmla="*/ 0 h 140"/>
              <a:gd name="T2" fmla="*/ 0 w 186"/>
              <a:gd name="T3" fmla="*/ 0 h 140"/>
              <a:gd name="T4" fmla="*/ 2147483647 w 186"/>
              <a:gd name="T5" fmla="*/ 2147483647 h 140"/>
              <a:gd name="T6" fmla="*/ 2147483647 w 186"/>
              <a:gd name="T7" fmla="*/ 2147483647 h 140"/>
              <a:gd name="T8" fmla="*/ 2147483647 w 186"/>
              <a:gd name="T9" fmla="*/ 2147483647 h 140"/>
              <a:gd name="T10" fmla="*/ 2147483647 w 186"/>
              <a:gd name="T11" fmla="*/ 2147483647 h 140"/>
              <a:gd name="T12" fmla="*/ 2147483647 w 186"/>
              <a:gd name="T13" fmla="*/ 2147483647 h 140"/>
              <a:gd name="T14" fmla="*/ 2147483647 w 186"/>
              <a:gd name="T15" fmla="*/ 2147483647 h 140"/>
              <a:gd name="T16" fmla="*/ 2147483647 w 186"/>
              <a:gd name="T17" fmla="*/ 2147483647 h 140"/>
              <a:gd name="T18" fmla="*/ 2147483647 w 18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40"/>
              <a:gd name="T32" fmla="*/ 186 w 18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40">
                <a:moveTo>
                  <a:pt x="0" y="0"/>
                </a:moveTo>
                <a:lnTo>
                  <a:pt x="0" y="0"/>
                </a:lnTo>
                <a:lnTo>
                  <a:pt x="36" y="16"/>
                </a:lnTo>
                <a:lnTo>
                  <a:pt x="68" y="30"/>
                </a:lnTo>
                <a:lnTo>
                  <a:pt x="94" y="46"/>
                </a:lnTo>
                <a:lnTo>
                  <a:pt x="116" y="60"/>
                </a:lnTo>
                <a:lnTo>
                  <a:pt x="136" y="78"/>
                </a:lnTo>
                <a:lnTo>
                  <a:pt x="154" y="96"/>
                </a:lnTo>
                <a:lnTo>
                  <a:pt x="170" y="116"/>
                </a:lnTo>
                <a:lnTo>
                  <a:pt x="186"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3279" name="Rectangle 37">
            <a:extLst>
              <a:ext uri="{FF2B5EF4-FFF2-40B4-BE49-F238E27FC236}">
                <a16:creationId xmlns:a16="http://schemas.microsoft.com/office/drawing/2014/main" id="{EE686471-2509-4902-A948-96FDEFF0AA55}"/>
              </a:ext>
            </a:extLst>
          </p:cNvPr>
          <p:cNvSpPr>
            <a:spLocks noGrp="1" noChangeArrowheads="1"/>
          </p:cNvSpPr>
          <p:nvPr>
            <p:ph type="title"/>
          </p:nvPr>
        </p:nvSpPr>
        <p:spPr>
          <a:xfrm>
            <a:off x="0" y="0"/>
            <a:ext cx="8732838" cy="947738"/>
          </a:xfrm>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r>
              <a:rPr lang="en-US" altLang="en-US" sz="3200">
                <a:solidFill>
                  <a:srgbClr val="0000FF"/>
                </a:solidFill>
              </a:rPr>
              <a:t>Immunological surveillance:  NK cells</a:t>
            </a:r>
          </a:p>
        </p:txBody>
      </p:sp>
      <p:grpSp>
        <p:nvGrpSpPr>
          <p:cNvPr id="53280" name="Group 36">
            <a:extLst>
              <a:ext uri="{FF2B5EF4-FFF2-40B4-BE49-F238E27FC236}">
                <a16:creationId xmlns:a16="http://schemas.microsoft.com/office/drawing/2014/main" id="{38F32636-E062-405F-8737-F71CCEA51523}"/>
              </a:ext>
            </a:extLst>
          </p:cNvPr>
          <p:cNvGrpSpPr>
            <a:grpSpLocks/>
          </p:cNvGrpSpPr>
          <p:nvPr/>
        </p:nvGrpSpPr>
        <p:grpSpPr bwMode="auto">
          <a:xfrm rot="8462888">
            <a:off x="2173288" y="3313113"/>
            <a:ext cx="484187" cy="549275"/>
            <a:chOff x="8304904" y="2108499"/>
            <a:chExt cx="484094" cy="548640"/>
          </a:xfrm>
        </p:grpSpPr>
        <p:sp>
          <p:nvSpPr>
            <p:cNvPr id="33" name="Freeform 32">
              <a:extLst>
                <a:ext uri="{FF2B5EF4-FFF2-40B4-BE49-F238E27FC236}">
                  <a16:creationId xmlns:a16="http://schemas.microsoft.com/office/drawing/2014/main" id="{1ECEB9B0-88DD-4F76-A89C-A91E3A0E78C6}"/>
                </a:ext>
              </a:extLst>
            </p:cNvPr>
            <p:cNvSpPr/>
            <p:nvPr/>
          </p:nvSpPr>
          <p:spPr>
            <a:xfrm>
              <a:off x="8373620" y="2145348"/>
              <a:ext cx="226968" cy="516927"/>
            </a:xfrm>
            <a:custGeom>
              <a:avLst/>
              <a:gdLst>
                <a:gd name="connsiteX0" fmla="*/ 0 w 227891"/>
                <a:gd name="connsiteY0" fmla="*/ 0 h 516367"/>
                <a:gd name="connsiteX1" fmla="*/ 10758 w 227891"/>
                <a:gd name="connsiteY1" fmla="*/ 32273 h 516367"/>
                <a:gd name="connsiteX2" fmla="*/ 75304 w 227891"/>
                <a:gd name="connsiteY2" fmla="*/ 86061 h 516367"/>
                <a:gd name="connsiteX3" fmla="*/ 118335 w 227891"/>
                <a:gd name="connsiteY3" fmla="*/ 139849 h 516367"/>
                <a:gd name="connsiteX4" fmla="*/ 172123 w 227891"/>
                <a:gd name="connsiteY4" fmla="*/ 182880 h 516367"/>
                <a:gd name="connsiteX5" fmla="*/ 182880 w 227891"/>
                <a:gd name="connsiteY5" fmla="*/ 215153 h 516367"/>
                <a:gd name="connsiteX6" fmla="*/ 204396 w 227891"/>
                <a:gd name="connsiteY6" fmla="*/ 387275 h 516367"/>
                <a:gd name="connsiteX7" fmla="*/ 225911 w 227891"/>
                <a:gd name="connsiteY7" fmla="*/ 462579 h 516367"/>
                <a:gd name="connsiteX8" fmla="*/ 225911 w 227891"/>
                <a:gd name="connsiteY8" fmla="*/ 516367 h 51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91" h="516367">
                  <a:moveTo>
                    <a:pt x="0" y="0"/>
                  </a:moveTo>
                  <a:cubicBezTo>
                    <a:pt x="3586" y="10758"/>
                    <a:pt x="4468" y="22838"/>
                    <a:pt x="10758" y="32273"/>
                  </a:cubicBezTo>
                  <a:cubicBezTo>
                    <a:pt x="27325" y="57123"/>
                    <a:pt x="51490" y="70185"/>
                    <a:pt x="75304" y="86061"/>
                  </a:cubicBezTo>
                  <a:cubicBezTo>
                    <a:pt x="91282" y="110028"/>
                    <a:pt x="96434" y="122328"/>
                    <a:pt x="118335" y="139849"/>
                  </a:cubicBezTo>
                  <a:cubicBezTo>
                    <a:pt x="186182" y="194126"/>
                    <a:pt x="120176" y="130933"/>
                    <a:pt x="172123" y="182880"/>
                  </a:cubicBezTo>
                  <a:cubicBezTo>
                    <a:pt x="175709" y="193638"/>
                    <a:pt x="180656" y="204034"/>
                    <a:pt x="182880" y="215153"/>
                  </a:cubicBezTo>
                  <a:cubicBezTo>
                    <a:pt x="199292" y="297213"/>
                    <a:pt x="189478" y="297768"/>
                    <a:pt x="204396" y="387275"/>
                  </a:cubicBezTo>
                  <a:cubicBezTo>
                    <a:pt x="217993" y="468860"/>
                    <a:pt x="214795" y="362540"/>
                    <a:pt x="225911" y="462579"/>
                  </a:cubicBezTo>
                  <a:cubicBezTo>
                    <a:pt x="227891" y="480399"/>
                    <a:pt x="225911" y="498438"/>
                    <a:pt x="225911" y="516367"/>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US" sz="2400">
                <a:solidFill>
                  <a:srgbClr val="000000"/>
                </a:solidFill>
              </a:endParaRPr>
            </a:p>
          </p:txBody>
        </p:sp>
        <p:sp>
          <p:nvSpPr>
            <p:cNvPr id="34" name="Freeform 33">
              <a:extLst>
                <a:ext uri="{FF2B5EF4-FFF2-40B4-BE49-F238E27FC236}">
                  <a16:creationId xmlns:a16="http://schemas.microsoft.com/office/drawing/2014/main" id="{D7AC4903-3C95-46BB-A769-BF0D212682D1}"/>
                </a:ext>
              </a:extLst>
            </p:cNvPr>
            <p:cNvSpPr/>
            <p:nvPr/>
          </p:nvSpPr>
          <p:spPr>
            <a:xfrm>
              <a:off x="8590874" y="2147636"/>
              <a:ext cx="119040" cy="537540"/>
            </a:xfrm>
            <a:custGeom>
              <a:avLst/>
              <a:gdLst>
                <a:gd name="connsiteX0" fmla="*/ 64546 w 118334"/>
                <a:gd name="connsiteY0" fmla="*/ 537882 h 537882"/>
                <a:gd name="connsiteX1" fmla="*/ 43031 w 118334"/>
                <a:gd name="connsiteY1" fmla="*/ 451821 h 537882"/>
                <a:gd name="connsiteX2" fmla="*/ 21515 w 118334"/>
                <a:gd name="connsiteY2" fmla="*/ 376517 h 537882"/>
                <a:gd name="connsiteX3" fmla="*/ 10758 w 118334"/>
                <a:gd name="connsiteY3" fmla="*/ 311972 h 537882"/>
                <a:gd name="connsiteX4" fmla="*/ 0 w 118334"/>
                <a:gd name="connsiteY4" fmla="*/ 279699 h 537882"/>
                <a:gd name="connsiteX5" fmla="*/ 21515 w 118334"/>
                <a:gd name="connsiteY5" fmla="*/ 172122 h 537882"/>
                <a:gd name="connsiteX6" fmla="*/ 43031 w 118334"/>
                <a:gd name="connsiteY6" fmla="*/ 150607 h 537882"/>
                <a:gd name="connsiteX7" fmla="*/ 64546 w 118334"/>
                <a:gd name="connsiteY7" fmla="*/ 107576 h 537882"/>
                <a:gd name="connsiteX8" fmla="*/ 75304 w 118334"/>
                <a:gd name="connsiteY8" fmla="*/ 75303 h 537882"/>
                <a:gd name="connsiteX9" fmla="*/ 96819 w 118334"/>
                <a:gd name="connsiteY9" fmla="*/ 43030 h 537882"/>
                <a:gd name="connsiteX10" fmla="*/ 118334 w 118334"/>
                <a:gd name="connsiteY10" fmla="*/ 0 h 5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334" h="537882">
                  <a:moveTo>
                    <a:pt x="64546" y="537882"/>
                  </a:moveTo>
                  <a:cubicBezTo>
                    <a:pt x="45322" y="480210"/>
                    <a:pt x="60340" y="529713"/>
                    <a:pt x="43031" y="451821"/>
                  </a:cubicBezTo>
                  <a:cubicBezTo>
                    <a:pt x="34026" y="411300"/>
                    <a:pt x="33494" y="412454"/>
                    <a:pt x="21515" y="376517"/>
                  </a:cubicBezTo>
                  <a:cubicBezTo>
                    <a:pt x="17929" y="355002"/>
                    <a:pt x="15490" y="333264"/>
                    <a:pt x="10758" y="311972"/>
                  </a:cubicBezTo>
                  <a:cubicBezTo>
                    <a:pt x="8298" y="300902"/>
                    <a:pt x="0" y="291039"/>
                    <a:pt x="0" y="279699"/>
                  </a:cubicBezTo>
                  <a:cubicBezTo>
                    <a:pt x="0" y="274301"/>
                    <a:pt x="14408" y="186336"/>
                    <a:pt x="21515" y="172122"/>
                  </a:cubicBezTo>
                  <a:cubicBezTo>
                    <a:pt x="26051" y="163050"/>
                    <a:pt x="35859" y="157779"/>
                    <a:pt x="43031" y="150607"/>
                  </a:cubicBezTo>
                  <a:cubicBezTo>
                    <a:pt x="50203" y="136263"/>
                    <a:pt x="58229" y="122316"/>
                    <a:pt x="64546" y="107576"/>
                  </a:cubicBezTo>
                  <a:cubicBezTo>
                    <a:pt x="69013" y="97153"/>
                    <a:pt x="70233" y="85445"/>
                    <a:pt x="75304" y="75303"/>
                  </a:cubicBezTo>
                  <a:cubicBezTo>
                    <a:pt x="81086" y="63739"/>
                    <a:pt x="89647" y="53788"/>
                    <a:pt x="96819" y="43030"/>
                  </a:cubicBezTo>
                  <a:cubicBezTo>
                    <a:pt x="109180" y="5946"/>
                    <a:pt x="99557" y="18775"/>
                    <a:pt x="11833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US" sz="2400">
                <a:solidFill>
                  <a:srgbClr val="000000"/>
                </a:solidFill>
              </a:endParaRPr>
            </a:p>
          </p:txBody>
        </p:sp>
        <p:sp>
          <p:nvSpPr>
            <p:cNvPr id="35" name="Freeform 34">
              <a:extLst>
                <a:ext uri="{FF2B5EF4-FFF2-40B4-BE49-F238E27FC236}">
                  <a16:creationId xmlns:a16="http://schemas.microsoft.com/office/drawing/2014/main" id="{39AD209C-3D67-44A9-A68A-4CB5A9762584}"/>
                </a:ext>
              </a:extLst>
            </p:cNvPr>
            <p:cNvSpPr/>
            <p:nvPr/>
          </p:nvSpPr>
          <p:spPr>
            <a:xfrm>
              <a:off x="8668623" y="2178915"/>
              <a:ext cx="119039" cy="217237"/>
            </a:xfrm>
            <a:custGeom>
              <a:avLst/>
              <a:gdLst>
                <a:gd name="connsiteX0" fmla="*/ 118334 w 118334"/>
                <a:gd name="connsiteY0" fmla="*/ 0 h 217142"/>
                <a:gd name="connsiteX1" fmla="*/ 96818 w 118334"/>
                <a:gd name="connsiteY1" fmla="*/ 64546 h 217142"/>
                <a:gd name="connsiteX2" fmla="*/ 75303 w 118334"/>
                <a:gd name="connsiteY2" fmla="*/ 96819 h 217142"/>
                <a:gd name="connsiteX3" fmla="*/ 64545 w 118334"/>
                <a:gd name="connsiteY3" fmla="*/ 129092 h 217142"/>
                <a:gd name="connsiteX4" fmla="*/ 43030 w 118334"/>
                <a:gd name="connsiteY4" fmla="*/ 161364 h 217142"/>
                <a:gd name="connsiteX5" fmla="*/ 10757 w 118334"/>
                <a:gd name="connsiteY5" fmla="*/ 215153 h 217142"/>
                <a:gd name="connsiteX6" fmla="*/ 0 w 118334"/>
                <a:gd name="connsiteY6" fmla="*/ 215153 h 21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4" h="217142">
                  <a:moveTo>
                    <a:pt x="118334" y="0"/>
                  </a:moveTo>
                  <a:cubicBezTo>
                    <a:pt x="111162" y="21515"/>
                    <a:pt x="109398" y="45676"/>
                    <a:pt x="96818" y="64546"/>
                  </a:cubicBezTo>
                  <a:cubicBezTo>
                    <a:pt x="89646" y="75304"/>
                    <a:pt x="81085" y="85255"/>
                    <a:pt x="75303" y="96819"/>
                  </a:cubicBezTo>
                  <a:cubicBezTo>
                    <a:pt x="70232" y="106961"/>
                    <a:pt x="69616" y="118950"/>
                    <a:pt x="64545" y="129092"/>
                  </a:cubicBezTo>
                  <a:cubicBezTo>
                    <a:pt x="58763" y="140656"/>
                    <a:pt x="48812" y="149800"/>
                    <a:pt x="43030" y="161364"/>
                  </a:cubicBezTo>
                  <a:cubicBezTo>
                    <a:pt x="26846" y="193732"/>
                    <a:pt x="42275" y="194140"/>
                    <a:pt x="10757" y="215153"/>
                  </a:cubicBezTo>
                  <a:cubicBezTo>
                    <a:pt x="7774" y="217142"/>
                    <a:pt x="3586" y="215153"/>
                    <a:pt x="0" y="215153"/>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US" sz="2400">
                <a:solidFill>
                  <a:srgbClr val="000000"/>
                </a:solidFill>
              </a:endParaRPr>
            </a:p>
          </p:txBody>
        </p:sp>
        <p:sp>
          <p:nvSpPr>
            <p:cNvPr id="36" name="Freeform 35">
              <a:extLst>
                <a:ext uri="{FF2B5EF4-FFF2-40B4-BE49-F238E27FC236}">
                  <a16:creationId xmlns:a16="http://schemas.microsoft.com/office/drawing/2014/main" id="{209D993C-2F8A-497D-9064-924CF3A6B1B1}"/>
                </a:ext>
              </a:extLst>
            </p:cNvPr>
            <p:cNvSpPr/>
            <p:nvPr/>
          </p:nvSpPr>
          <p:spPr>
            <a:xfrm>
              <a:off x="8307067" y="2224809"/>
              <a:ext cx="198400" cy="174423"/>
            </a:xfrm>
            <a:custGeom>
              <a:avLst/>
              <a:gdLst>
                <a:gd name="connsiteX0" fmla="*/ 0 w 197611"/>
                <a:gd name="connsiteY0" fmla="*/ 0 h 174400"/>
                <a:gd name="connsiteX1" fmla="*/ 64545 w 197611"/>
                <a:gd name="connsiteY1" fmla="*/ 21516 h 174400"/>
                <a:gd name="connsiteX2" fmla="*/ 86061 w 197611"/>
                <a:gd name="connsiteY2" fmla="*/ 43031 h 174400"/>
                <a:gd name="connsiteX3" fmla="*/ 107576 w 197611"/>
                <a:gd name="connsiteY3" fmla="*/ 75304 h 174400"/>
                <a:gd name="connsiteX4" fmla="*/ 139849 w 197611"/>
                <a:gd name="connsiteY4" fmla="*/ 96819 h 174400"/>
                <a:gd name="connsiteX5" fmla="*/ 161364 w 197611"/>
                <a:gd name="connsiteY5" fmla="*/ 129092 h 174400"/>
                <a:gd name="connsiteX6" fmla="*/ 193637 w 197611"/>
                <a:gd name="connsiteY6" fmla="*/ 172123 h 1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11" h="174400">
                  <a:moveTo>
                    <a:pt x="0" y="0"/>
                  </a:moveTo>
                  <a:cubicBezTo>
                    <a:pt x="21515" y="7172"/>
                    <a:pt x="48508" y="5480"/>
                    <a:pt x="64545" y="21516"/>
                  </a:cubicBezTo>
                  <a:cubicBezTo>
                    <a:pt x="71717" y="28688"/>
                    <a:pt x="79725" y="35111"/>
                    <a:pt x="86061" y="43031"/>
                  </a:cubicBezTo>
                  <a:cubicBezTo>
                    <a:pt x="94138" y="53127"/>
                    <a:pt x="98434" y="66162"/>
                    <a:pt x="107576" y="75304"/>
                  </a:cubicBezTo>
                  <a:cubicBezTo>
                    <a:pt x="116718" y="84446"/>
                    <a:pt x="129091" y="89647"/>
                    <a:pt x="139849" y="96819"/>
                  </a:cubicBezTo>
                  <a:cubicBezTo>
                    <a:pt x="147021" y="107577"/>
                    <a:pt x="153287" y="118996"/>
                    <a:pt x="161364" y="129092"/>
                  </a:cubicBezTo>
                  <a:cubicBezTo>
                    <a:pt x="197611" y="174400"/>
                    <a:pt x="171181" y="127208"/>
                    <a:pt x="193637" y="172123"/>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en-US" sz="2400">
                <a:solidFill>
                  <a:srgbClr val="00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Users\ccornbro\AppData\Local\Temp\wzae6e\labeled_jpgs\mck54615_22_04.jpg">
            <a:extLst>
              <a:ext uri="{FF2B5EF4-FFF2-40B4-BE49-F238E27FC236}">
                <a16:creationId xmlns:a16="http://schemas.microsoft.com/office/drawing/2014/main" id="{6C739A12-A93A-44A5-AF5A-290BBE0329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1150" y="923925"/>
            <a:ext cx="6170613" cy="4171950"/>
          </a:xfrm>
        </p:spPr>
      </p:pic>
      <p:sp>
        <p:nvSpPr>
          <p:cNvPr id="55298" name="TextBox 4">
            <a:extLst>
              <a:ext uri="{FF2B5EF4-FFF2-40B4-BE49-F238E27FC236}">
                <a16:creationId xmlns:a16="http://schemas.microsoft.com/office/drawing/2014/main" id="{04318C9C-5328-4CE1-A1DA-BBC626A87405}"/>
              </a:ext>
            </a:extLst>
          </p:cNvPr>
          <p:cNvSpPr txBox="1">
            <a:spLocks noChangeArrowheads="1"/>
          </p:cNvSpPr>
          <p:nvPr/>
        </p:nvSpPr>
        <p:spPr bwMode="auto">
          <a:xfrm>
            <a:off x="206375" y="5200650"/>
            <a:ext cx="8385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eaLnBrk="0" hangingPunct="0">
              <a:defRPr sz="2400">
                <a:solidFill>
                  <a:schemeClr val="tx1"/>
                </a:solidFill>
                <a:latin typeface="Calibri" panose="020F0502020204030204" pitchFamily="34" charset="0"/>
                <a:ea typeface="MS PGothic" panose="020B0600070205080204" pitchFamily="34" charset="-128"/>
              </a:defRPr>
            </a:lvl2pPr>
            <a:lvl3pPr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defTabSz="914400" eaLnBrk="1" hangingPunct="1">
              <a:buClr>
                <a:srgbClr val="0000FF"/>
              </a:buClr>
              <a:buFont typeface="Arial" panose="020B0604020202020204" pitchFamily="34" charset="0"/>
              <a:buChar char="•"/>
            </a:pPr>
            <a:r>
              <a:rPr lang="en-US" altLang="en-US" sz="2000">
                <a:solidFill>
                  <a:srgbClr val="000000"/>
                </a:solidFill>
                <a:latin typeface="Times New Roman" panose="02020603050405020304" pitchFamily="18" charset="0"/>
                <a:cs typeface="Times New Roman" panose="02020603050405020304" pitchFamily="18" charset="0"/>
              </a:rPr>
              <a:t>Binds receptors of neighboring cells:</a:t>
            </a:r>
          </a:p>
          <a:p>
            <a:pPr lvl="2" defTabSz="914400" eaLnBrk="1" hangingPunct="1">
              <a:buClr>
                <a:srgbClr val="0000FF"/>
              </a:buClr>
              <a:buFont typeface="Arial" panose="020B0604020202020204" pitchFamily="34" charset="0"/>
              <a:buChar char="•"/>
            </a:pPr>
            <a:r>
              <a:rPr lang="en-US" altLang="en-US" sz="2000">
                <a:solidFill>
                  <a:srgbClr val="000000"/>
                </a:solidFill>
                <a:latin typeface="Times New Roman" panose="02020603050405020304" pitchFamily="18" charset="0"/>
                <a:cs typeface="Times New Roman" panose="02020603050405020304" pitchFamily="18" charset="0"/>
              </a:rPr>
              <a:t> promotes macrophage function and apoptosis of infected cell</a:t>
            </a:r>
          </a:p>
          <a:p>
            <a:pPr lvl="2" defTabSz="914400" eaLnBrk="1" hangingPunct="1">
              <a:buClr>
                <a:srgbClr val="0000FF"/>
              </a:buClr>
              <a:buFont typeface="Arial" panose="020B0604020202020204" pitchFamily="34" charset="0"/>
              <a:buChar char="•"/>
            </a:pPr>
            <a:r>
              <a:rPr lang="en-US" altLang="en-US" sz="2000">
                <a:solidFill>
                  <a:srgbClr val="000000"/>
                </a:solidFill>
                <a:latin typeface="Times New Roman" panose="02020603050405020304" pitchFamily="18" charset="0"/>
                <a:cs typeface="Times New Roman" panose="02020603050405020304" pitchFamily="18" charset="0"/>
              </a:rPr>
              <a:t> triggers synthesis of enzymes destroying viral RNA or DNA</a:t>
            </a:r>
          </a:p>
          <a:p>
            <a:pPr lvl="2" defTabSz="914400" eaLnBrk="1" hangingPunct="1">
              <a:buClr>
                <a:srgbClr val="0000FF"/>
              </a:buClr>
              <a:buFont typeface="Arial" panose="020B0604020202020204" pitchFamily="34" charset="0"/>
              <a:buChar char="•"/>
            </a:pPr>
            <a:r>
              <a:rPr lang="en-US" altLang="en-US" sz="2000">
                <a:solidFill>
                  <a:srgbClr val="000000"/>
                </a:solidFill>
                <a:latin typeface="Times New Roman" panose="02020603050405020304" pitchFamily="18" charset="0"/>
                <a:cs typeface="Times New Roman" panose="02020603050405020304" pitchFamily="18" charset="0"/>
              </a:rPr>
              <a:t> triggers synthesis of enzymes that inhibit synthesis of viral proteins</a:t>
            </a:r>
          </a:p>
        </p:txBody>
      </p:sp>
      <p:sp>
        <p:nvSpPr>
          <p:cNvPr id="55299" name="Title 1">
            <a:extLst>
              <a:ext uri="{FF2B5EF4-FFF2-40B4-BE49-F238E27FC236}">
                <a16:creationId xmlns:a16="http://schemas.microsoft.com/office/drawing/2014/main" id="{A779280D-1E5A-404C-82FA-BDC93FC96701}"/>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r>
              <a:rPr lang="en-US" altLang="en-US" sz="3200">
                <a:solidFill>
                  <a:srgbClr val="0000FF"/>
                </a:solidFill>
              </a:rPr>
              <a:t>Interferons – signaling molecule (cytokine) released by </a:t>
            </a:r>
            <a:r>
              <a:rPr lang="en-US" altLang="en-US" sz="3200" u="sng">
                <a:solidFill>
                  <a:srgbClr val="0000FF"/>
                </a:solidFill>
              </a:rPr>
              <a:t>viral-infected cells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mck54615_22_05">
            <a:extLst>
              <a:ext uri="{FF2B5EF4-FFF2-40B4-BE49-F238E27FC236}">
                <a16:creationId xmlns:a16="http://schemas.microsoft.com/office/drawing/2014/main" id="{0C532826-176F-47C8-81A8-C8D4AC22B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811338"/>
            <a:ext cx="90582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37">
            <a:extLst>
              <a:ext uri="{FF2B5EF4-FFF2-40B4-BE49-F238E27FC236}">
                <a16:creationId xmlns:a16="http://schemas.microsoft.com/office/drawing/2014/main" id="{2F7BDED9-34A6-4BF4-A239-15B73BD5FE07}"/>
              </a:ext>
            </a:extLst>
          </p:cNvPr>
          <p:cNvSpPr>
            <a:spLocks noGrp="1" noChangeArrowheads="1"/>
          </p:cNvSpPr>
          <p:nvPr>
            <p:ph type="title"/>
          </p:nvPr>
        </p:nvSpPr>
        <p:spPr>
          <a:xfrm>
            <a:off x="0" y="-190500"/>
            <a:ext cx="9144000" cy="1066800"/>
          </a:xfrm>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r>
              <a:rPr lang="en-US" altLang="en-US">
                <a:solidFill>
                  <a:srgbClr val="0000FF"/>
                </a:solidFill>
              </a:rPr>
              <a:t>Complement Proteins</a:t>
            </a:r>
            <a:r>
              <a:rPr lang="en-US" altLang="en-US"/>
              <a:t> </a:t>
            </a:r>
            <a:r>
              <a:rPr lang="en-US" altLang="en-US">
                <a:solidFill>
                  <a:schemeClr val="tx1"/>
                </a:solidFill>
              </a:rPr>
              <a:t>(#</a:t>
            </a:r>
            <a:r>
              <a:rPr lang="en-US" altLang="en-US" sz="3200">
                <a:solidFill>
                  <a:schemeClr val="tx1"/>
                </a:solidFill>
              </a:rPr>
              <a:t>C1-C12)</a:t>
            </a:r>
            <a:r>
              <a:rPr lang="en-US" altLang="en-US"/>
              <a:t>)</a:t>
            </a:r>
            <a:endParaRPr lang="en-US" altLang="en-US">
              <a:solidFill>
                <a:srgbClr val="0000FF"/>
              </a:solidFill>
            </a:endParaRPr>
          </a:p>
        </p:txBody>
      </p:sp>
      <p:sp>
        <p:nvSpPr>
          <p:cNvPr id="56323" name="Text Box 4">
            <a:extLst>
              <a:ext uri="{FF2B5EF4-FFF2-40B4-BE49-F238E27FC236}">
                <a16:creationId xmlns:a16="http://schemas.microsoft.com/office/drawing/2014/main" id="{F1D63FF7-0F95-4663-9F15-AD1D2C979A8C}"/>
              </a:ext>
            </a:extLst>
          </p:cNvPr>
          <p:cNvSpPr txBox="1">
            <a:spLocks noChangeArrowheads="1"/>
          </p:cNvSpPr>
          <p:nvPr/>
        </p:nvSpPr>
        <p:spPr bwMode="auto">
          <a:xfrm>
            <a:off x="1676400" y="1614488"/>
            <a:ext cx="5791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defTabSz="1028700"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10287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10287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10287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10287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800">
                <a:solidFill>
                  <a:srgbClr val="000000"/>
                </a:solidFill>
                <a:latin typeface="Arial" panose="020B0604020202020204" pitchFamily="34" charset="0"/>
              </a:rPr>
              <a:t>Copyright </a:t>
            </a:r>
            <a:r>
              <a:rPr lang="en-US" altLang="en-US" sz="800">
                <a:solidFill>
                  <a:srgbClr val="000000"/>
                </a:solidFill>
                <a:latin typeface="Arial" panose="020B0604020202020204" pitchFamily="34" charset="0"/>
                <a:cs typeface="Times New Roman" panose="02020603050405020304" pitchFamily="18" charset="0"/>
              </a:rPr>
              <a:t>© </a:t>
            </a:r>
            <a:r>
              <a:rPr lang="en-US" altLang="en-US" sz="800">
                <a:solidFill>
                  <a:srgbClr val="000000"/>
                </a:solidFill>
                <a:latin typeface="Arial" panose="020B0604020202020204" pitchFamily="34" charset="0"/>
              </a:rPr>
              <a:t>The McGraw-Hill Companies, Inc. Permission required for reproduction or display.</a:t>
            </a:r>
          </a:p>
        </p:txBody>
      </p:sp>
      <p:sp>
        <p:nvSpPr>
          <p:cNvPr id="56324" name="Line 5">
            <a:extLst>
              <a:ext uri="{FF2B5EF4-FFF2-40B4-BE49-F238E27FC236}">
                <a16:creationId xmlns:a16="http://schemas.microsoft.com/office/drawing/2014/main" id="{1E69BBBD-4A92-4D3C-BB1D-6018D5EE4AA4}"/>
              </a:ext>
            </a:extLst>
          </p:cNvPr>
          <p:cNvSpPr>
            <a:spLocks noChangeShapeType="1"/>
          </p:cNvSpPr>
          <p:nvPr/>
        </p:nvSpPr>
        <p:spPr bwMode="auto">
          <a:xfrm>
            <a:off x="1112838" y="3592513"/>
            <a:ext cx="0" cy="20955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25" name="Line 6">
            <a:extLst>
              <a:ext uri="{FF2B5EF4-FFF2-40B4-BE49-F238E27FC236}">
                <a16:creationId xmlns:a16="http://schemas.microsoft.com/office/drawing/2014/main" id="{8798C04D-61D6-44C6-AE55-6C9F94BD9901}"/>
              </a:ext>
            </a:extLst>
          </p:cNvPr>
          <p:cNvSpPr>
            <a:spLocks noChangeShapeType="1"/>
          </p:cNvSpPr>
          <p:nvPr/>
        </p:nvSpPr>
        <p:spPr bwMode="auto">
          <a:xfrm>
            <a:off x="1112838" y="3592513"/>
            <a:ext cx="0" cy="2095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26" name="Line 7">
            <a:extLst>
              <a:ext uri="{FF2B5EF4-FFF2-40B4-BE49-F238E27FC236}">
                <a16:creationId xmlns:a16="http://schemas.microsoft.com/office/drawing/2014/main" id="{04024830-3FCD-4CA5-AB82-7FE8D7364E2F}"/>
              </a:ext>
            </a:extLst>
          </p:cNvPr>
          <p:cNvSpPr>
            <a:spLocks noChangeShapeType="1"/>
          </p:cNvSpPr>
          <p:nvPr/>
        </p:nvSpPr>
        <p:spPr bwMode="auto">
          <a:xfrm>
            <a:off x="414338" y="2749550"/>
            <a:ext cx="0" cy="5334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27" name="Line 8">
            <a:extLst>
              <a:ext uri="{FF2B5EF4-FFF2-40B4-BE49-F238E27FC236}">
                <a16:creationId xmlns:a16="http://schemas.microsoft.com/office/drawing/2014/main" id="{DF9B96E9-50E2-4E36-A2CC-7FD2DE2BBBA1}"/>
              </a:ext>
            </a:extLst>
          </p:cNvPr>
          <p:cNvSpPr>
            <a:spLocks noChangeShapeType="1"/>
          </p:cNvSpPr>
          <p:nvPr/>
        </p:nvSpPr>
        <p:spPr bwMode="auto">
          <a:xfrm>
            <a:off x="414338" y="2749550"/>
            <a:ext cx="0" cy="5334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28" name="Line 9">
            <a:extLst>
              <a:ext uri="{FF2B5EF4-FFF2-40B4-BE49-F238E27FC236}">
                <a16:creationId xmlns:a16="http://schemas.microsoft.com/office/drawing/2014/main" id="{6789A97F-81C2-4223-A4EC-012D139E11F3}"/>
              </a:ext>
            </a:extLst>
          </p:cNvPr>
          <p:cNvSpPr>
            <a:spLocks noChangeShapeType="1"/>
          </p:cNvSpPr>
          <p:nvPr/>
        </p:nvSpPr>
        <p:spPr bwMode="auto">
          <a:xfrm>
            <a:off x="5583238" y="3190875"/>
            <a:ext cx="0" cy="207963"/>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29" name="Line 10">
            <a:extLst>
              <a:ext uri="{FF2B5EF4-FFF2-40B4-BE49-F238E27FC236}">
                <a16:creationId xmlns:a16="http://schemas.microsoft.com/office/drawing/2014/main" id="{FA885134-E2C0-45DF-A520-E3EA0CCA8EEC}"/>
              </a:ext>
            </a:extLst>
          </p:cNvPr>
          <p:cNvSpPr>
            <a:spLocks noChangeShapeType="1"/>
          </p:cNvSpPr>
          <p:nvPr/>
        </p:nvSpPr>
        <p:spPr bwMode="auto">
          <a:xfrm>
            <a:off x="5583238" y="3190875"/>
            <a:ext cx="0" cy="2079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0" name="Line 11">
            <a:extLst>
              <a:ext uri="{FF2B5EF4-FFF2-40B4-BE49-F238E27FC236}">
                <a16:creationId xmlns:a16="http://schemas.microsoft.com/office/drawing/2014/main" id="{D47C0954-DD66-45E8-8142-1D2DD91D7800}"/>
              </a:ext>
            </a:extLst>
          </p:cNvPr>
          <p:cNvSpPr>
            <a:spLocks noChangeShapeType="1"/>
          </p:cNvSpPr>
          <p:nvPr/>
        </p:nvSpPr>
        <p:spPr bwMode="auto">
          <a:xfrm flipH="1">
            <a:off x="5965825" y="2916238"/>
            <a:ext cx="387350"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1" name="Line 12">
            <a:extLst>
              <a:ext uri="{FF2B5EF4-FFF2-40B4-BE49-F238E27FC236}">
                <a16:creationId xmlns:a16="http://schemas.microsoft.com/office/drawing/2014/main" id="{50EDEB30-7332-41E1-8F9B-F29E6B4B7ECE}"/>
              </a:ext>
            </a:extLst>
          </p:cNvPr>
          <p:cNvSpPr>
            <a:spLocks noChangeShapeType="1"/>
          </p:cNvSpPr>
          <p:nvPr/>
        </p:nvSpPr>
        <p:spPr bwMode="auto">
          <a:xfrm flipH="1">
            <a:off x="5965825" y="2916238"/>
            <a:ext cx="387350"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2" name="Line 13">
            <a:extLst>
              <a:ext uri="{FF2B5EF4-FFF2-40B4-BE49-F238E27FC236}">
                <a16:creationId xmlns:a16="http://schemas.microsoft.com/office/drawing/2014/main" id="{A68E5249-497F-4DB9-9C3D-452D4D40F64C}"/>
              </a:ext>
            </a:extLst>
          </p:cNvPr>
          <p:cNvSpPr>
            <a:spLocks noChangeShapeType="1"/>
          </p:cNvSpPr>
          <p:nvPr/>
        </p:nvSpPr>
        <p:spPr bwMode="auto">
          <a:xfrm flipH="1">
            <a:off x="7756525" y="2362200"/>
            <a:ext cx="269875"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3" name="Line 14">
            <a:extLst>
              <a:ext uri="{FF2B5EF4-FFF2-40B4-BE49-F238E27FC236}">
                <a16:creationId xmlns:a16="http://schemas.microsoft.com/office/drawing/2014/main" id="{043A8F53-8F3E-41C9-8826-3E52F3B953AE}"/>
              </a:ext>
            </a:extLst>
          </p:cNvPr>
          <p:cNvSpPr>
            <a:spLocks noChangeShapeType="1"/>
          </p:cNvSpPr>
          <p:nvPr/>
        </p:nvSpPr>
        <p:spPr bwMode="auto">
          <a:xfrm flipH="1">
            <a:off x="7756525" y="2362200"/>
            <a:ext cx="2698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4" name="Line 15">
            <a:extLst>
              <a:ext uri="{FF2B5EF4-FFF2-40B4-BE49-F238E27FC236}">
                <a16:creationId xmlns:a16="http://schemas.microsoft.com/office/drawing/2014/main" id="{48EC0C84-9EAF-4BC8-857A-0DBEA43DB9EB}"/>
              </a:ext>
            </a:extLst>
          </p:cNvPr>
          <p:cNvSpPr>
            <a:spLocks noChangeShapeType="1"/>
          </p:cNvSpPr>
          <p:nvPr/>
        </p:nvSpPr>
        <p:spPr bwMode="auto">
          <a:xfrm flipH="1">
            <a:off x="7610475" y="2873375"/>
            <a:ext cx="415925"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5" name="Line 16">
            <a:extLst>
              <a:ext uri="{FF2B5EF4-FFF2-40B4-BE49-F238E27FC236}">
                <a16:creationId xmlns:a16="http://schemas.microsoft.com/office/drawing/2014/main" id="{EAC367AD-C44C-435A-B1F1-264102B1658A}"/>
              </a:ext>
            </a:extLst>
          </p:cNvPr>
          <p:cNvSpPr>
            <a:spLocks noChangeShapeType="1"/>
          </p:cNvSpPr>
          <p:nvPr/>
        </p:nvSpPr>
        <p:spPr bwMode="auto">
          <a:xfrm flipH="1">
            <a:off x="7610475" y="2873375"/>
            <a:ext cx="41592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6" name="Line 17">
            <a:extLst>
              <a:ext uri="{FF2B5EF4-FFF2-40B4-BE49-F238E27FC236}">
                <a16:creationId xmlns:a16="http://schemas.microsoft.com/office/drawing/2014/main" id="{323E27D0-6270-46EC-BC50-FDFFC30DD47F}"/>
              </a:ext>
            </a:extLst>
          </p:cNvPr>
          <p:cNvSpPr>
            <a:spLocks noChangeShapeType="1"/>
          </p:cNvSpPr>
          <p:nvPr/>
        </p:nvSpPr>
        <p:spPr bwMode="auto">
          <a:xfrm flipH="1">
            <a:off x="7778750" y="3116263"/>
            <a:ext cx="247650"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7" name="Line 18">
            <a:extLst>
              <a:ext uri="{FF2B5EF4-FFF2-40B4-BE49-F238E27FC236}">
                <a16:creationId xmlns:a16="http://schemas.microsoft.com/office/drawing/2014/main" id="{A729E9FD-C627-47A6-83EF-37D5ED863BE7}"/>
              </a:ext>
            </a:extLst>
          </p:cNvPr>
          <p:cNvSpPr>
            <a:spLocks noChangeShapeType="1"/>
          </p:cNvSpPr>
          <p:nvPr/>
        </p:nvSpPr>
        <p:spPr bwMode="auto">
          <a:xfrm flipH="1">
            <a:off x="7778750" y="3116263"/>
            <a:ext cx="247650"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8" name="Line 19">
            <a:extLst>
              <a:ext uri="{FF2B5EF4-FFF2-40B4-BE49-F238E27FC236}">
                <a16:creationId xmlns:a16="http://schemas.microsoft.com/office/drawing/2014/main" id="{84B0D4E5-8E63-4EF3-9218-F6076EC1D571}"/>
              </a:ext>
            </a:extLst>
          </p:cNvPr>
          <p:cNvSpPr>
            <a:spLocks noChangeShapeType="1"/>
          </p:cNvSpPr>
          <p:nvPr/>
        </p:nvSpPr>
        <p:spPr bwMode="auto">
          <a:xfrm flipH="1">
            <a:off x="8029575" y="3373438"/>
            <a:ext cx="201613"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39" name="Line 20">
            <a:extLst>
              <a:ext uri="{FF2B5EF4-FFF2-40B4-BE49-F238E27FC236}">
                <a16:creationId xmlns:a16="http://schemas.microsoft.com/office/drawing/2014/main" id="{6594E140-21D3-441F-8BA0-40AE0D541EFD}"/>
              </a:ext>
            </a:extLst>
          </p:cNvPr>
          <p:cNvSpPr>
            <a:spLocks noChangeShapeType="1"/>
          </p:cNvSpPr>
          <p:nvPr/>
        </p:nvSpPr>
        <p:spPr bwMode="auto">
          <a:xfrm flipH="1">
            <a:off x="8029575" y="3373438"/>
            <a:ext cx="201613"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40" name="Line 21">
            <a:extLst>
              <a:ext uri="{FF2B5EF4-FFF2-40B4-BE49-F238E27FC236}">
                <a16:creationId xmlns:a16="http://schemas.microsoft.com/office/drawing/2014/main" id="{18310AEA-782A-4C30-ABBD-61AE1C45854B}"/>
              </a:ext>
            </a:extLst>
          </p:cNvPr>
          <p:cNvSpPr>
            <a:spLocks noChangeShapeType="1"/>
          </p:cNvSpPr>
          <p:nvPr/>
        </p:nvSpPr>
        <p:spPr bwMode="auto">
          <a:xfrm>
            <a:off x="866775" y="2416175"/>
            <a:ext cx="0" cy="39528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41" name="Line 22">
            <a:extLst>
              <a:ext uri="{FF2B5EF4-FFF2-40B4-BE49-F238E27FC236}">
                <a16:creationId xmlns:a16="http://schemas.microsoft.com/office/drawing/2014/main" id="{86C0BB4B-2C78-4CF8-885A-6D72145F3C07}"/>
              </a:ext>
            </a:extLst>
          </p:cNvPr>
          <p:cNvSpPr>
            <a:spLocks noChangeShapeType="1"/>
          </p:cNvSpPr>
          <p:nvPr/>
        </p:nvSpPr>
        <p:spPr bwMode="auto">
          <a:xfrm>
            <a:off x="866775" y="2416175"/>
            <a:ext cx="0" cy="395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42" name="Line 23">
            <a:extLst>
              <a:ext uri="{FF2B5EF4-FFF2-40B4-BE49-F238E27FC236}">
                <a16:creationId xmlns:a16="http://schemas.microsoft.com/office/drawing/2014/main" id="{D52706C9-0F5E-469B-B162-4CCCF66A449B}"/>
              </a:ext>
            </a:extLst>
          </p:cNvPr>
          <p:cNvSpPr>
            <a:spLocks noChangeShapeType="1"/>
          </p:cNvSpPr>
          <p:nvPr/>
        </p:nvSpPr>
        <p:spPr bwMode="auto">
          <a:xfrm flipH="1">
            <a:off x="5749925" y="2282825"/>
            <a:ext cx="171450" cy="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43" name="Line 24">
            <a:extLst>
              <a:ext uri="{FF2B5EF4-FFF2-40B4-BE49-F238E27FC236}">
                <a16:creationId xmlns:a16="http://schemas.microsoft.com/office/drawing/2014/main" id="{202FBEF8-FCEC-41A0-A6D1-76AD7958997C}"/>
              </a:ext>
            </a:extLst>
          </p:cNvPr>
          <p:cNvSpPr>
            <a:spLocks noChangeShapeType="1"/>
          </p:cNvSpPr>
          <p:nvPr/>
        </p:nvSpPr>
        <p:spPr bwMode="auto">
          <a:xfrm flipH="1">
            <a:off x="5749925" y="2282825"/>
            <a:ext cx="171450"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6344" name="Freeform 25">
            <a:extLst>
              <a:ext uri="{FF2B5EF4-FFF2-40B4-BE49-F238E27FC236}">
                <a16:creationId xmlns:a16="http://schemas.microsoft.com/office/drawing/2014/main" id="{25FE9F48-B268-42AE-A96A-97DB6A4E0A1E}"/>
              </a:ext>
            </a:extLst>
          </p:cNvPr>
          <p:cNvSpPr>
            <a:spLocks/>
          </p:cNvSpPr>
          <p:nvPr/>
        </p:nvSpPr>
        <p:spPr bwMode="auto">
          <a:xfrm>
            <a:off x="5818188" y="2444750"/>
            <a:ext cx="179387" cy="296863"/>
          </a:xfrm>
          <a:custGeom>
            <a:avLst/>
            <a:gdLst>
              <a:gd name="T0" fmla="*/ 0 w 113"/>
              <a:gd name="T1" fmla="*/ 0 h 187"/>
              <a:gd name="T2" fmla="*/ 0 w 113"/>
              <a:gd name="T3" fmla="*/ 0 h 187"/>
              <a:gd name="T4" fmla="*/ 2147483647 w 113"/>
              <a:gd name="T5" fmla="*/ 2147483647 h 187"/>
              <a:gd name="T6" fmla="*/ 2147483647 w 113"/>
              <a:gd name="T7" fmla="*/ 2147483647 h 187"/>
              <a:gd name="T8" fmla="*/ 2147483647 w 113"/>
              <a:gd name="T9" fmla="*/ 2147483647 h 187"/>
              <a:gd name="T10" fmla="*/ 2147483647 w 113"/>
              <a:gd name="T11" fmla="*/ 2147483647 h 187"/>
              <a:gd name="T12" fmla="*/ 2147483647 w 113"/>
              <a:gd name="T13" fmla="*/ 2147483647 h 187"/>
              <a:gd name="T14" fmla="*/ 2147483647 w 113"/>
              <a:gd name="T15" fmla="*/ 2147483647 h 187"/>
              <a:gd name="T16" fmla="*/ 2147483647 w 113"/>
              <a:gd name="T17" fmla="*/ 2147483647 h 187"/>
              <a:gd name="T18" fmla="*/ 2147483647 w 113"/>
              <a:gd name="T19" fmla="*/ 2147483647 h 187"/>
              <a:gd name="T20" fmla="*/ 2147483647 w 113"/>
              <a:gd name="T21" fmla="*/ 2147483647 h 187"/>
              <a:gd name="T22" fmla="*/ 2147483647 w 113"/>
              <a:gd name="T23" fmla="*/ 2147483647 h 187"/>
              <a:gd name="T24" fmla="*/ 2147483647 w 113"/>
              <a:gd name="T25" fmla="*/ 2147483647 h 187"/>
              <a:gd name="T26" fmla="*/ 2147483647 w 113"/>
              <a:gd name="T27" fmla="*/ 2147483647 h 187"/>
              <a:gd name="T28" fmla="*/ 2147483647 w 113"/>
              <a:gd name="T29" fmla="*/ 2147483647 h 187"/>
              <a:gd name="T30" fmla="*/ 2147483647 w 113"/>
              <a:gd name="T31" fmla="*/ 2147483647 h 187"/>
              <a:gd name="T32" fmla="*/ 2147483647 w 113"/>
              <a:gd name="T33" fmla="*/ 2147483647 h 187"/>
              <a:gd name="T34" fmla="*/ 2147483647 w 113"/>
              <a:gd name="T35" fmla="*/ 2147483647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87"/>
              <a:gd name="T56" fmla="*/ 113 w 113"/>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87">
                <a:moveTo>
                  <a:pt x="0" y="0"/>
                </a:moveTo>
                <a:lnTo>
                  <a:pt x="0" y="0"/>
                </a:lnTo>
                <a:lnTo>
                  <a:pt x="13" y="5"/>
                </a:lnTo>
                <a:lnTo>
                  <a:pt x="26" y="10"/>
                </a:lnTo>
                <a:lnTo>
                  <a:pt x="37" y="18"/>
                </a:lnTo>
                <a:lnTo>
                  <a:pt x="49" y="26"/>
                </a:lnTo>
                <a:lnTo>
                  <a:pt x="60" y="36"/>
                </a:lnTo>
                <a:lnTo>
                  <a:pt x="69" y="48"/>
                </a:lnTo>
                <a:lnTo>
                  <a:pt x="78" y="59"/>
                </a:lnTo>
                <a:lnTo>
                  <a:pt x="85" y="72"/>
                </a:lnTo>
                <a:lnTo>
                  <a:pt x="93" y="85"/>
                </a:lnTo>
                <a:lnTo>
                  <a:pt x="98" y="100"/>
                </a:lnTo>
                <a:lnTo>
                  <a:pt x="103" y="113"/>
                </a:lnTo>
                <a:lnTo>
                  <a:pt x="108" y="128"/>
                </a:lnTo>
                <a:lnTo>
                  <a:pt x="110" y="143"/>
                </a:lnTo>
                <a:lnTo>
                  <a:pt x="111" y="157"/>
                </a:lnTo>
                <a:lnTo>
                  <a:pt x="113" y="172"/>
                </a:lnTo>
                <a:lnTo>
                  <a:pt x="113" y="187"/>
                </a:ln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45" name="Freeform 26">
            <a:extLst>
              <a:ext uri="{FF2B5EF4-FFF2-40B4-BE49-F238E27FC236}">
                <a16:creationId xmlns:a16="http://schemas.microsoft.com/office/drawing/2014/main" id="{63FE7B8B-D235-46CD-893C-C6A6FC042899}"/>
              </a:ext>
            </a:extLst>
          </p:cNvPr>
          <p:cNvSpPr>
            <a:spLocks/>
          </p:cNvSpPr>
          <p:nvPr/>
        </p:nvSpPr>
        <p:spPr bwMode="auto">
          <a:xfrm>
            <a:off x="5957888" y="2701925"/>
            <a:ext cx="80962" cy="136525"/>
          </a:xfrm>
          <a:custGeom>
            <a:avLst/>
            <a:gdLst>
              <a:gd name="T0" fmla="*/ 2147483647 w 51"/>
              <a:gd name="T1" fmla="*/ 2147483647 h 86"/>
              <a:gd name="T2" fmla="*/ 2147483647 w 51"/>
              <a:gd name="T3" fmla="*/ 2147483647 h 86"/>
              <a:gd name="T4" fmla="*/ 2147483647 w 51"/>
              <a:gd name="T5" fmla="*/ 2147483647 h 86"/>
              <a:gd name="T6" fmla="*/ 2147483647 w 51"/>
              <a:gd name="T7" fmla="*/ 2147483647 h 86"/>
              <a:gd name="T8" fmla="*/ 2147483647 w 51"/>
              <a:gd name="T9" fmla="*/ 2147483647 h 86"/>
              <a:gd name="T10" fmla="*/ 2147483647 w 51"/>
              <a:gd name="T11" fmla="*/ 2147483647 h 86"/>
              <a:gd name="T12" fmla="*/ 2147483647 w 51"/>
              <a:gd name="T13" fmla="*/ 2147483647 h 86"/>
              <a:gd name="T14" fmla="*/ 2147483647 w 51"/>
              <a:gd name="T15" fmla="*/ 2147483647 h 86"/>
              <a:gd name="T16" fmla="*/ 0 w 51"/>
              <a:gd name="T17" fmla="*/ 2147483647 h 86"/>
              <a:gd name="T18" fmla="*/ 0 w 51"/>
              <a:gd name="T19" fmla="*/ 0 h 86"/>
              <a:gd name="T20" fmla="*/ 2147483647 w 51"/>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86"/>
              <a:gd name="T35" fmla="*/ 51 w 5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86">
                <a:moveTo>
                  <a:pt x="25" y="18"/>
                </a:moveTo>
                <a:lnTo>
                  <a:pt x="51" y="5"/>
                </a:lnTo>
                <a:lnTo>
                  <a:pt x="31" y="45"/>
                </a:lnTo>
                <a:lnTo>
                  <a:pt x="20" y="86"/>
                </a:lnTo>
                <a:lnTo>
                  <a:pt x="13" y="43"/>
                </a:lnTo>
                <a:lnTo>
                  <a:pt x="0" y="2"/>
                </a:lnTo>
                <a:lnTo>
                  <a:pt x="0" y="0"/>
                </a:lnTo>
                <a:lnTo>
                  <a:pt x="2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46" name="Freeform 27">
            <a:extLst>
              <a:ext uri="{FF2B5EF4-FFF2-40B4-BE49-F238E27FC236}">
                <a16:creationId xmlns:a16="http://schemas.microsoft.com/office/drawing/2014/main" id="{E7856971-7B98-4E53-81EB-B1996C53702F}"/>
              </a:ext>
            </a:extLst>
          </p:cNvPr>
          <p:cNvSpPr>
            <a:spLocks/>
          </p:cNvSpPr>
          <p:nvPr/>
        </p:nvSpPr>
        <p:spPr bwMode="auto">
          <a:xfrm>
            <a:off x="5818188" y="2444750"/>
            <a:ext cx="179387" cy="296863"/>
          </a:xfrm>
          <a:custGeom>
            <a:avLst/>
            <a:gdLst>
              <a:gd name="T0" fmla="*/ 0 w 113"/>
              <a:gd name="T1" fmla="*/ 0 h 187"/>
              <a:gd name="T2" fmla="*/ 0 w 113"/>
              <a:gd name="T3" fmla="*/ 0 h 187"/>
              <a:gd name="T4" fmla="*/ 2147483647 w 113"/>
              <a:gd name="T5" fmla="*/ 2147483647 h 187"/>
              <a:gd name="T6" fmla="*/ 2147483647 w 113"/>
              <a:gd name="T7" fmla="*/ 2147483647 h 187"/>
              <a:gd name="T8" fmla="*/ 2147483647 w 113"/>
              <a:gd name="T9" fmla="*/ 2147483647 h 187"/>
              <a:gd name="T10" fmla="*/ 2147483647 w 113"/>
              <a:gd name="T11" fmla="*/ 2147483647 h 187"/>
              <a:gd name="T12" fmla="*/ 2147483647 w 113"/>
              <a:gd name="T13" fmla="*/ 2147483647 h 187"/>
              <a:gd name="T14" fmla="*/ 2147483647 w 113"/>
              <a:gd name="T15" fmla="*/ 2147483647 h 187"/>
              <a:gd name="T16" fmla="*/ 2147483647 w 113"/>
              <a:gd name="T17" fmla="*/ 2147483647 h 187"/>
              <a:gd name="T18" fmla="*/ 2147483647 w 113"/>
              <a:gd name="T19" fmla="*/ 2147483647 h 187"/>
              <a:gd name="T20" fmla="*/ 2147483647 w 113"/>
              <a:gd name="T21" fmla="*/ 2147483647 h 187"/>
              <a:gd name="T22" fmla="*/ 2147483647 w 113"/>
              <a:gd name="T23" fmla="*/ 2147483647 h 187"/>
              <a:gd name="T24" fmla="*/ 2147483647 w 113"/>
              <a:gd name="T25" fmla="*/ 2147483647 h 187"/>
              <a:gd name="T26" fmla="*/ 2147483647 w 113"/>
              <a:gd name="T27" fmla="*/ 2147483647 h 187"/>
              <a:gd name="T28" fmla="*/ 2147483647 w 113"/>
              <a:gd name="T29" fmla="*/ 2147483647 h 187"/>
              <a:gd name="T30" fmla="*/ 2147483647 w 113"/>
              <a:gd name="T31" fmla="*/ 2147483647 h 187"/>
              <a:gd name="T32" fmla="*/ 2147483647 w 113"/>
              <a:gd name="T33" fmla="*/ 2147483647 h 187"/>
              <a:gd name="T34" fmla="*/ 2147483647 w 113"/>
              <a:gd name="T35" fmla="*/ 2147483647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87"/>
              <a:gd name="T56" fmla="*/ 113 w 113"/>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87">
                <a:moveTo>
                  <a:pt x="0" y="0"/>
                </a:moveTo>
                <a:lnTo>
                  <a:pt x="0" y="0"/>
                </a:lnTo>
                <a:lnTo>
                  <a:pt x="13" y="5"/>
                </a:lnTo>
                <a:lnTo>
                  <a:pt x="26" y="10"/>
                </a:lnTo>
                <a:lnTo>
                  <a:pt x="37" y="18"/>
                </a:lnTo>
                <a:lnTo>
                  <a:pt x="49" y="26"/>
                </a:lnTo>
                <a:lnTo>
                  <a:pt x="60" y="36"/>
                </a:lnTo>
                <a:lnTo>
                  <a:pt x="69" y="48"/>
                </a:lnTo>
                <a:lnTo>
                  <a:pt x="78" y="59"/>
                </a:lnTo>
                <a:lnTo>
                  <a:pt x="85" y="72"/>
                </a:lnTo>
                <a:lnTo>
                  <a:pt x="93" y="85"/>
                </a:lnTo>
                <a:lnTo>
                  <a:pt x="98" y="100"/>
                </a:lnTo>
                <a:lnTo>
                  <a:pt x="103" y="113"/>
                </a:lnTo>
                <a:lnTo>
                  <a:pt x="108" y="128"/>
                </a:lnTo>
                <a:lnTo>
                  <a:pt x="110" y="143"/>
                </a:lnTo>
                <a:lnTo>
                  <a:pt x="111" y="157"/>
                </a:lnTo>
                <a:lnTo>
                  <a:pt x="113" y="172"/>
                </a:lnTo>
                <a:lnTo>
                  <a:pt x="113" y="187"/>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47" name="Freeform 28">
            <a:extLst>
              <a:ext uri="{FF2B5EF4-FFF2-40B4-BE49-F238E27FC236}">
                <a16:creationId xmlns:a16="http://schemas.microsoft.com/office/drawing/2014/main" id="{93076E1A-6288-4576-83A5-52A6721295B9}"/>
              </a:ext>
            </a:extLst>
          </p:cNvPr>
          <p:cNvSpPr>
            <a:spLocks/>
          </p:cNvSpPr>
          <p:nvPr/>
        </p:nvSpPr>
        <p:spPr bwMode="auto">
          <a:xfrm>
            <a:off x="5969000" y="2714625"/>
            <a:ext cx="57150" cy="96838"/>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0 w 36"/>
              <a:gd name="T17" fmla="*/ 0 h 61"/>
              <a:gd name="T18" fmla="*/ 0 w 36"/>
              <a:gd name="T19" fmla="*/ 0 h 61"/>
              <a:gd name="T20" fmla="*/ 2147483647 w 36"/>
              <a:gd name="T21" fmla="*/ 214748364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61"/>
              <a:gd name="T35" fmla="*/ 36 w 3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61">
                <a:moveTo>
                  <a:pt x="18" y="12"/>
                </a:moveTo>
                <a:lnTo>
                  <a:pt x="36" y="2"/>
                </a:lnTo>
                <a:lnTo>
                  <a:pt x="36" y="4"/>
                </a:lnTo>
                <a:lnTo>
                  <a:pt x="23" y="32"/>
                </a:lnTo>
                <a:lnTo>
                  <a:pt x="13" y="61"/>
                </a:lnTo>
                <a:lnTo>
                  <a:pt x="10" y="30"/>
                </a:lnTo>
                <a:lnTo>
                  <a:pt x="0" y="0"/>
                </a:ln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48" name="Freeform 29">
            <a:extLst>
              <a:ext uri="{FF2B5EF4-FFF2-40B4-BE49-F238E27FC236}">
                <a16:creationId xmlns:a16="http://schemas.microsoft.com/office/drawing/2014/main" id="{6678C378-D913-4D0C-AA38-7B8BC68BDB2C}"/>
              </a:ext>
            </a:extLst>
          </p:cNvPr>
          <p:cNvSpPr>
            <a:spLocks/>
          </p:cNvSpPr>
          <p:nvPr/>
        </p:nvSpPr>
        <p:spPr bwMode="auto">
          <a:xfrm>
            <a:off x="5970588" y="3262313"/>
            <a:ext cx="100012" cy="319087"/>
          </a:xfrm>
          <a:custGeom>
            <a:avLst/>
            <a:gdLst>
              <a:gd name="T0" fmla="*/ 2147483647 w 63"/>
              <a:gd name="T1" fmla="*/ 0 h 201"/>
              <a:gd name="T2" fmla="*/ 2147483647 w 63"/>
              <a:gd name="T3" fmla="*/ 0 h 201"/>
              <a:gd name="T4" fmla="*/ 2147483647 w 63"/>
              <a:gd name="T5" fmla="*/ 2147483647 h 201"/>
              <a:gd name="T6" fmla="*/ 2147483647 w 63"/>
              <a:gd name="T7" fmla="*/ 2147483647 h 201"/>
              <a:gd name="T8" fmla="*/ 0 w 63"/>
              <a:gd name="T9" fmla="*/ 2147483647 h 201"/>
              <a:gd name="T10" fmla="*/ 0 w 63"/>
              <a:gd name="T11" fmla="*/ 2147483647 h 201"/>
              <a:gd name="T12" fmla="*/ 0 w 63"/>
              <a:gd name="T13" fmla="*/ 2147483647 h 201"/>
              <a:gd name="T14" fmla="*/ 2147483647 w 63"/>
              <a:gd name="T15" fmla="*/ 2147483647 h 201"/>
              <a:gd name="T16" fmla="*/ 2147483647 w 63"/>
              <a:gd name="T17" fmla="*/ 2147483647 h 201"/>
              <a:gd name="T18" fmla="*/ 2147483647 w 63"/>
              <a:gd name="T19" fmla="*/ 2147483647 h 201"/>
              <a:gd name="T20" fmla="*/ 2147483647 w 63"/>
              <a:gd name="T21" fmla="*/ 2147483647 h 201"/>
              <a:gd name="T22" fmla="*/ 2147483647 w 63"/>
              <a:gd name="T23" fmla="*/ 2147483647 h 201"/>
              <a:gd name="T24" fmla="*/ 2147483647 w 63"/>
              <a:gd name="T25" fmla="*/ 2147483647 h 201"/>
              <a:gd name="T26" fmla="*/ 2147483647 w 63"/>
              <a:gd name="T27" fmla="*/ 2147483647 h 201"/>
              <a:gd name="T28" fmla="*/ 2147483647 w 63"/>
              <a:gd name="T29" fmla="*/ 2147483647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01"/>
              <a:gd name="T47" fmla="*/ 63 w 63"/>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01">
                <a:moveTo>
                  <a:pt x="9" y="0"/>
                </a:moveTo>
                <a:lnTo>
                  <a:pt x="9" y="0"/>
                </a:lnTo>
                <a:lnTo>
                  <a:pt x="5" y="9"/>
                </a:lnTo>
                <a:lnTo>
                  <a:pt x="2" y="19"/>
                </a:lnTo>
                <a:lnTo>
                  <a:pt x="0" y="31"/>
                </a:lnTo>
                <a:lnTo>
                  <a:pt x="0" y="44"/>
                </a:lnTo>
                <a:lnTo>
                  <a:pt x="0" y="72"/>
                </a:lnTo>
                <a:lnTo>
                  <a:pt x="7" y="101"/>
                </a:lnTo>
                <a:lnTo>
                  <a:pt x="15" y="129"/>
                </a:lnTo>
                <a:lnTo>
                  <a:pt x="20" y="144"/>
                </a:lnTo>
                <a:lnTo>
                  <a:pt x="27" y="157"/>
                </a:lnTo>
                <a:lnTo>
                  <a:pt x="35" y="170"/>
                </a:lnTo>
                <a:lnTo>
                  <a:pt x="43" y="182"/>
                </a:lnTo>
                <a:lnTo>
                  <a:pt x="53" y="191"/>
                </a:lnTo>
                <a:lnTo>
                  <a:pt x="63" y="201"/>
                </a:ln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49" name="Freeform 30">
            <a:extLst>
              <a:ext uri="{FF2B5EF4-FFF2-40B4-BE49-F238E27FC236}">
                <a16:creationId xmlns:a16="http://schemas.microsoft.com/office/drawing/2014/main" id="{0C70E161-5F68-4D79-A992-F513E319A16D}"/>
              </a:ext>
            </a:extLst>
          </p:cNvPr>
          <p:cNvSpPr>
            <a:spLocks/>
          </p:cNvSpPr>
          <p:nvPr/>
        </p:nvSpPr>
        <p:spPr bwMode="auto">
          <a:xfrm>
            <a:off x="6018213" y="3529013"/>
            <a:ext cx="130175" cy="112712"/>
          </a:xfrm>
          <a:custGeom>
            <a:avLst/>
            <a:gdLst>
              <a:gd name="T0" fmla="*/ 2147483647 w 82"/>
              <a:gd name="T1" fmla="*/ 2147483647 h 71"/>
              <a:gd name="T2" fmla="*/ 2147483647 w 82"/>
              <a:gd name="T3" fmla="*/ 0 h 71"/>
              <a:gd name="T4" fmla="*/ 2147483647 w 82"/>
              <a:gd name="T5" fmla="*/ 0 h 71"/>
              <a:gd name="T6" fmla="*/ 2147483647 w 82"/>
              <a:gd name="T7" fmla="*/ 2147483647 h 71"/>
              <a:gd name="T8" fmla="*/ 2147483647 w 82"/>
              <a:gd name="T9" fmla="*/ 2147483647 h 71"/>
              <a:gd name="T10" fmla="*/ 2147483647 w 82"/>
              <a:gd name="T11" fmla="*/ 2147483647 h 71"/>
              <a:gd name="T12" fmla="*/ 2147483647 w 82"/>
              <a:gd name="T13" fmla="*/ 2147483647 h 71"/>
              <a:gd name="T14" fmla="*/ 2147483647 w 82"/>
              <a:gd name="T15" fmla="*/ 2147483647 h 71"/>
              <a:gd name="T16" fmla="*/ 2147483647 w 82"/>
              <a:gd name="T17" fmla="*/ 2147483647 h 71"/>
              <a:gd name="T18" fmla="*/ 0 w 82"/>
              <a:gd name="T19" fmla="*/ 2147483647 h 71"/>
              <a:gd name="T20" fmla="*/ 2147483647 w 82"/>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1"/>
              <a:gd name="T35" fmla="*/ 82 w 82"/>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1">
                <a:moveTo>
                  <a:pt x="28" y="28"/>
                </a:moveTo>
                <a:lnTo>
                  <a:pt x="31" y="0"/>
                </a:lnTo>
                <a:lnTo>
                  <a:pt x="33" y="0"/>
                </a:lnTo>
                <a:lnTo>
                  <a:pt x="54" y="38"/>
                </a:lnTo>
                <a:lnTo>
                  <a:pt x="82" y="71"/>
                </a:lnTo>
                <a:lnTo>
                  <a:pt x="43" y="53"/>
                </a:lnTo>
                <a:lnTo>
                  <a:pt x="2" y="40"/>
                </a:lnTo>
                <a:lnTo>
                  <a:pt x="0" y="40"/>
                </a:lnTo>
                <a:lnTo>
                  <a:pt x="2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50" name="Freeform 31">
            <a:extLst>
              <a:ext uri="{FF2B5EF4-FFF2-40B4-BE49-F238E27FC236}">
                <a16:creationId xmlns:a16="http://schemas.microsoft.com/office/drawing/2014/main" id="{62DD0953-D909-4390-9324-C10F8FE66CDF}"/>
              </a:ext>
            </a:extLst>
          </p:cNvPr>
          <p:cNvSpPr>
            <a:spLocks/>
          </p:cNvSpPr>
          <p:nvPr/>
        </p:nvSpPr>
        <p:spPr bwMode="auto">
          <a:xfrm>
            <a:off x="5970588" y="3262313"/>
            <a:ext cx="100012" cy="319087"/>
          </a:xfrm>
          <a:custGeom>
            <a:avLst/>
            <a:gdLst>
              <a:gd name="T0" fmla="*/ 2147483647 w 63"/>
              <a:gd name="T1" fmla="*/ 0 h 201"/>
              <a:gd name="T2" fmla="*/ 2147483647 w 63"/>
              <a:gd name="T3" fmla="*/ 0 h 201"/>
              <a:gd name="T4" fmla="*/ 2147483647 w 63"/>
              <a:gd name="T5" fmla="*/ 2147483647 h 201"/>
              <a:gd name="T6" fmla="*/ 2147483647 w 63"/>
              <a:gd name="T7" fmla="*/ 2147483647 h 201"/>
              <a:gd name="T8" fmla="*/ 0 w 63"/>
              <a:gd name="T9" fmla="*/ 2147483647 h 201"/>
              <a:gd name="T10" fmla="*/ 0 w 63"/>
              <a:gd name="T11" fmla="*/ 2147483647 h 201"/>
              <a:gd name="T12" fmla="*/ 0 w 63"/>
              <a:gd name="T13" fmla="*/ 2147483647 h 201"/>
              <a:gd name="T14" fmla="*/ 2147483647 w 63"/>
              <a:gd name="T15" fmla="*/ 2147483647 h 201"/>
              <a:gd name="T16" fmla="*/ 2147483647 w 63"/>
              <a:gd name="T17" fmla="*/ 2147483647 h 201"/>
              <a:gd name="T18" fmla="*/ 2147483647 w 63"/>
              <a:gd name="T19" fmla="*/ 2147483647 h 201"/>
              <a:gd name="T20" fmla="*/ 2147483647 w 63"/>
              <a:gd name="T21" fmla="*/ 2147483647 h 201"/>
              <a:gd name="T22" fmla="*/ 2147483647 w 63"/>
              <a:gd name="T23" fmla="*/ 2147483647 h 201"/>
              <a:gd name="T24" fmla="*/ 2147483647 w 63"/>
              <a:gd name="T25" fmla="*/ 2147483647 h 201"/>
              <a:gd name="T26" fmla="*/ 2147483647 w 63"/>
              <a:gd name="T27" fmla="*/ 2147483647 h 201"/>
              <a:gd name="T28" fmla="*/ 2147483647 w 63"/>
              <a:gd name="T29" fmla="*/ 2147483647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01"/>
              <a:gd name="T47" fmla="*/ 63 w 63"/>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01">
                <a:moveTo>
                  <a:pt x="9" y="0"/>
                </a:moveTo>
                <a:lnTo>
                  <a:pt x="9" y="0"/>
                </a:lnTo>
                <a:lnTo>
                  <a:pt x="5" y="9"/>
                </a:lnTo>
                <a:lnTo>
                  <a:pt x="2" y="19"/>
                </a:lnTo>
                <a:lnTo>
                  <a:pt x="0" y="31"/>
                </a:lnTo>
                <a:lnTo>
                  <a:pt x="0" y="44"/>
                </a:lnTo>
                <a:lnTo>
                  <a:pt x="0" y="72"/>
                </a:lnTo>
                <a:lnTo>
                  <a:pt x="7" y="101"/>
                </a:lnTo>
                <a:lnTo>
                  <a:pt x="15" y="129"/>
                </a:lnTo>
                <a:lnTo>
                  <a:pt x="20" y="144"/>
                </a:lnTo>
                <a:lnTo>
                  <a:pt x="27" y="157"/>
                </a:lnTo>
                <a:lnTo>
                  <a:pt x="35" y="170"/>
                </a:lnTo>
                <a:lnTo>
                  <a:pt x="43" y="182"/>
                </a:lnTo>
                <a:lnTo>
                  <a:pt x="53" y="191"/>
                </a:lnTo>
                <a:lnTo>
                  <a:pt x="63" y="20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51" name="Freeform 32">
            <a:extLst>
              <a:ext uri="{FF2B5EF4-FFF2-40B4-BE49-F238E27FC236}">
                <a16:creationId xmlns:a16="http://schemas.microsoft.com/office/drawing/2014/main" id="{47D4218A-8760-4200-9B6D-03A48855349A}"/>
              </a:ext>
            </a:extLst>
          </p:cNvPr>
          <p:cNvSpPr>
            <a:spLocks/>
          </p:cNvSpPr>
          <p:nvPr/>
        </p:nvSpPr>
        <p:spPr bwMode="auto">
          <a:xfrm>
            <a:off x="6034088" y="3544888"/>
            <a:ext cx="93662" cy="77787"/>
          </a:xfrm>
          <a:custGeom>
            <a:avLst/>
            <a:gdLst>
              <a:gd name="T0" fmla="*/ 2147483647 w 59"/>
              <a:gd name="T1" fmla="*/ 2147483647 h 49"/>
              <a:gd name="T2" fmla="*/ 2147483647 w 59"/>
              <a:gd name="T3" fmla="*/ 0 h 49"/>
              <a:gd name="T4" fmla="*/ 2147483647 w 59"/>
              <a:gd name="T5" fmla="*/ 0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0 w 59"/>
              <a:gd name="T17" fmla="*/ 2147483647 h 49"/>
              <a:gd name="T18" fmla="*/ 0 w 59"/>
              <a:gd name="T19" fmla="*/ 2147483647 h 49"/>
              <a:gd name="T20" fmla="*/ 2147483647 w 59"/>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9"/>
              <a:gd name="T35" fmla="*/ 59 w 59"/>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9">
                <a:moveTo>
                  <a:pt x="19" y="20"/>
                </a:moveTo>
                <a:lnTo>
                  <a:pt x="21" y="0"/>
                </a:lnTo>
                <a:lnTo>
                  <a:pt x="23" y="0"/>
                </a:lnTo>
                <a:lnTo>
                  <a:pt x="39" y="26"/>
                </a:lnTo>
                <a:lnTo>
                  <a:pt x="59" y="49"/>
                </a:lnTo>
                <a:lnTo>
                  <a:pt x="31" y="36"/>
                </a:lnTo>
                <a:lnTo>
                  <a:pt x="0" y="28"/>
                </a:lnTo>
                <a:lnTo>
                  <a:pt x="1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52" name="Freeform 33">
            <a:extLst>
              <a:ext uri="{FF2B5EF4-FFF2-40B4-BE49-F238E27FC236}">
                <a16:creationId xmlns:a16="http://schemas.microsoft.com/office/drawing/2014/main" id="{8E391B88-757C-4D40-ADA8-75D85FBC1237}"/>
              </a:ext>
            </a:extLst>
          </p:cNvPr>
          <p:cNvSpPr>
            <a:spLocks/>
          </p:cNvSpPr>
          <p:nvPr/>
        </p:nvSpPr>
        <p:spPr bwMode="auto">
          <a:xfrm>
            <a:off x="2641600" y="2973388"/>
            <a:ext cx="355600" cy="220662"/>
          </a:xfrm>
          <a:custGeom>
            <a:avLst/>
            <a:gdLst>
              <a:gd name="T0" fmla="*/ 0 w 224"/>
              <a:gd name="T1" fmla="*/ 0 h 139"/>
              <a:gd name="T2" fmla="*/ 0 w 224"/>
              <a:gd name="T3" fmla="*/ 0 h 139"/>
              <a:gd name="T4" fmla="*/ 2147483647 w 224"/>
              <a:gd name="T5" fmla="*/ 2147483647 h 139"/>
              <a:gd name="T6" fmla="*/ 2147483647 w 224"/>
              <a:gd name="T7" fmla="*/ 2147483647 h 139"/>
              <a:gd name="T8" fmla="*/ 2147483647 w 224"/>
              <a:gd name="T9" fmla="*/ 2147483647 h 139"/>
              <a:gd name="T10" fmla="*/ 2147483647 w 224"/>
              <a:gd name="T11" fmla="*/ 2147483647 h 139"/>
              <a:gd name="T12" fmla="*/ 2147483647 w 224"/>
              <a:gd name="T13" fmla="*/ 2147483647 h 139"/>
              <a:gd name="T14" fmla="*/ 2147483647 w 224"/>
              <a:gd name="T15" fmla="*/ 2147483647 h 139"/>
              <a:gd name="T16" fmla="*/ 2147483647 w 224"/>
              <a:gd name="T17" fmla="*/ 2147483647 h 139"/>
              <a:gd name="T18" fmla="*/ 2147483647 w 224"/>
              <a:gd name="T19" fmla="*/ 2147483647 h 139"/>
              <a:gd name="T20" fmla="*/ 2147483647 w 224"/>
              <a:gd name="T21" fmla="*/ 2147483647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139"/>
              <a:gd name="T35" fmla="*/ 224 w 224"/>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139">
                <a:moveTo>
                  <a:pt x="0" y="0"/>
                </a:moveTo>
                <a:lnTo>
                  <a:pt x="0" y="0"/>
                </a:lnTo>
                <a:lnTo>
                  <a:pt x="8" y="11"/>
                </a:lnTo>
                <a:lnTo>
                  <a:pt x="18" y="24"/>
                </a:lnTo>
                <a:lnTo>
                  <a:pt x="41" y="47"/>
                </a:lnTo>
                <a:lnTo>
                  <a:pt x="67" y="70"/>
                </a:lnTo>
                <a:lnTo>
                  <a:pt x="97" y="90"/>
                </a:lnTo>
                <a:lnTo>
                  <a:pt x="128" y="106"/>
                </a:lnTo>
                <a:lnTo>
                  <a:pt x="159" y="121"/>
                </a:lnTo>
                <a:lnTo>
                  <a:pt x="192" y="132"/>
                </a:lnTo>
                <a:lnTo>
                  <a:pt x="224" y="139"/>
                </a:ln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53" name="Freeform 34">
            <a:extLst>
              <a:ext uri="{FF2B5EF4-FFF2-40B4-BE49-F238E27FC236}">
                <a16:creationId xmlns:a16="http://schemas.microsoft.com/office/drawing/2014/main" id="{847D1AFE-78B7-4579-BACE-A8163D23B5CB}"/>
              </a:ext>
            </a:extLst>
          </p:cNvPr>
          <p:cNvSpPr>
            <a:spLocks/>
          </p:cNvSpPr>
          <p:nvPr/>
        </p:nvSpPr>
        <p:spPr bwMode="auto">
          <a:xfrm>
            <a:off x="2955925" y="3149600"/>
            <a:ext cx="134938" cy="77788"/>
          </a:xfrm>
          <a:custGeom>
            <a:avLst/>
            <a:gdLst>
              <a:gd name="T0" fmla="*/ 2147483647 w 85"/>
              <a:gd name="T1" fmla="*/ 2147483647 h 49"/>
              <a:gd name="T2" fmla="*/ 2147483647 w 85"/>
              <a:gd name="T3" fmla="*/ 0 h 49"/>
              <a:gd name="T4" fmla="*/ 2147483647 w 85"/>
              <a:gd name="T5" fmla="*/ 0 h 49"/>
              <a:gd name="T6" fmla="*/ 2147483647 w 85"/>
              <a:gd name="T7" fmla="*/ 2147483647 h 49"/>
              <a:gd name="T8" fmla="*/ 2147483647 w 85"/>
              <a:gd name="T9" fmla="*/ 2147483647 h 49"/>
              <a:gd name="T10" fmla="*/ 2147483647 w 85"/>
              <a:gd name="T11" fmla="*/ 2147483647 h 49"/>
              <a:gd name="T12" fmla="*/ 2147483647 w 85"/>
              <a:gd name="T13" fmla="*/ 2147483647 h 49"/>
              <a:gd name="T14" fmla="*/ 2147483647 w 85"/>
              <a:gd name="T15" fmla="*/ 2147483647 h 49"/>
              <a:gd name="T16" fmla="*/ 0 w 85"/>
              <a:gd name="T17" fmla="*/ 2147483647 h 49"/>
              <a:gd name="T18" fmla="*/ 0 w 85"/>
              <a:gd name="T19" fmla="*/ 2147483647 h 49"/>
              <a:gd name="T20" fmla="*/ 2147483647 w 8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49"/>
              <a:gd name="T35" fmla="*/ 85 w 8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49">
                <a:moveTo>
                  <a:pt x="18" y="28"/>
                </a:moveTo>
                <a:lnTo>
                  <a:pt x="8" y="0"/>
                </a:lnTo>
                <a:lnTo>
                  <a:pt x="46" y="23"/>
                </a:lnTo>
                <a:lnTo>
                  <a:pt x="85" y="39"/>
                </a:lnTo>
                <a:lnTo>
                  <a:pt x="43" y="41"/>
                </a:lnTo>
                <a:lnTo>
                  <a:pt x="0" y="49"/>
                </a:lnTo>
                <a:lnTo>
                  <a:pt x="1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54" name="Freeform 35">
            <a:extLst>
              <a:ext uri="{FF2B5EF4-FFF2-40B4-BE49-F238E27FC236}">
                <a16:creationId xmlns:a16="http://schemas.microsoft.com/office/drawing/2014/main" id="{ED41F2AC-6A71-4CBF-A82C-8E7FFE43F07F}"/>
              </a:ext>
            </a:extLst>
          </p:cNvPr>
          <p:cNvSpPr>
            <a:spLocks/>
          </p:cNvSpPr>
          <p:nvPr/>
        </p:nvSpPr>
        <p:spPr bwMode="auto">
          <a:xfrm>
            <a:off x="2641600" y="2973388"/>
            <a:ext cx="355600" cy="220662"/>
          </a:xfrm>
          <a:custGeom>
            <a:avLst/>
            <a:gdLst>
              <a:gd name="T0" fmla="*/ 0 w 224"/>
              <a:gd name="T1" fmla="*/ 0 h 139"/>
              <a:gd name="T2" fmla="*/ 0 w 224"/>
              <a:gd name="T3" fmla="*/ 0 h 139"/>
              <a:gd name="T4" fmla="*/ 2147483647 w 224"/>
              <a:gd name="T5" fmla="*/ 2147483647 h 139"/>
              <a:gd name="T6" fmla="*/ 2147483647 w 224"/>
              <a:gd name="T7" fmla="*/ 2147483647 h 139"/>
              <a:gd name="T8" fmla="*/ 2147483647 w 224"/>
              <a:gd name="T9" fmla="*/ 2147483647 h 139"/>
              <a:gd name="T10" fmla="*/ 2147483647 w 224"/>
              <a:gd name="T11" fmla="*/ 2147483647 h 139"/>
              <a:gd name="T12" fmla="*/ 2147483647 w 224"/>
              <a:gd name="T13" fmla="*/ 2147483647 h 139"/>
              <a:gd name="T14" fmla="*/ 2147483647 w 224"/>
              <a:gd name="T15" fmla="*/ 2147483647 h 139"/>
              <a:gd name="T16" fmla="*/ 2147483647 w 224"/>
              <a:gd name="T17" fmla="*/ 2147483647 h 139"/>
              <a:gd name="T18" fmla="*/ 2147483647 w 224"/>
              <a:gd name="T19" fmla="*/ 2147483647 h 139"/>
              <a:gd name="T20" fmla="*/ 2147483647 w 224"/>
              <a:gd name="T21" fmla="*/ 2147483647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139"/>
              <a:gd name="T35" fmla="*/ 224 w 224"/>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139">
                <a:moveTo>
                  <a:pt x="0" y="0"/>
                </a:moveTo>
                <a:lnTo>
                  <a:pt x="0" y="0"/>
                </a:lnTo>
                <a:lnTo>
                  <a:pt x="8" y="11"/>
                </a:lnTo>
                <a:lnTo>
                  <a:pt x="18" y="24"/>
                </a:lnTo>
                <a:lnTo>
                  <a:pt x="41" y="47"/>
                </a:lnTo>
                <a:lnTo>
                  <a:pt x="67" y="70"/>
                </a:lnTo>
                <a:lnTo>
                  <a:pt x="97" y="90"/>
                </a:lnTo>
                <a:lnTo>
                  <a:pt x="128" y="106"/>
                </a:lnTo>
                <a:lnTo>
                  <a:pt x="159" y="121"/>
                </a:lnTo>
                <a:lnTo>
                  <a:pt x="192" y="132"/>
                </a:lnTo>
                <a:lnTo>
                  <a:pt x="224" y="139"/>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55" name="Freeform 36">
            <a:extLst>
              <a:ext uri="{FF2B5EF4-FFF2-40B4-BE49-F238E27FC236}">
                <a16:creationId xmlns:a16="http://schemas.microsoft.com/office/drawing/2014/main" id="{108A35EC-0B3B-4470-BF74-3A4B2EAE6CD6}"/>
              </a:ext>
            </a:extLst>
          </p:cNvPr>
          <p:cNvSpPr>
            <a:spLocks/>
          </p:cNvSpPr>
          <p:nvPr/>
        </p:nvSpPr>
        <p:spPr bwMode="auto">
          <a:xfrm>
            <a:off x="2967038" y="3162300"/>
            <a:ext cx="98425" cy="57150"/>
          </a:xfrm>
          <a:custGeom>
            <a:avLst/>
            <a:gdLst>
              <a:gd name="T0" fmla="*/ 2147483647 w 62"/>
              <a:gd name="T1" fmla="*/ 2147483647 h 36"/>
              <a:gd name="T2" fmla="*/ 2147483647 w 62"/>
              <a:gd name="T3" fmla="*/ 0 h 36"/>
              <a:gd name="T4" fmla="*/ 2147483647 w 62"/>
              <a:gd name="T5" fmla="*/ 0 h 36"/>
              <a:gd name="T6" fmla="*/ 2147483647 w 62"/>
              <a:gd name="T7" fmla="*/ 2147483647 h 36"/>
              <a:gd name="T8" fmla="*/ 2147483647 w 62"/>
              <a:gd name="T9" fmla="*/ 2147483647 h 36"/>
              <a:gd name="T10" fmla="*/ 2147483647 w 62"/>
              <a:gd name="T11" fmla="*/ 2147483647 h 36"/>
              <a:gd name="T12" fmla="*/ 2147483647 w 62"/>
              <a:gd name="T13" fmla="*/ 2147483647 h 36"/>
              <a:gd name="T14" fmla="*/ 2147483647 w 62"/>
              <a:gd name="T15" fmla="*/ 2147483647 h 36"/>
              <a:gd name="T16" fmla="*/ 0 w 62"/>
              <a:gd name="T17" fmla="*/ 2147483647 h 36"/>
              <a:gd name="T18" fmla="*/ 0 w 62"/>
              <a:gd name="T19" fmla="*/ 2147483647 h 36"/>
              <a:gd name="T20" fmla="*/ 2147483647 w 62"/>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6"/>
              <a:gd name="T35" fmla="*/ 62 w 6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6">
                <a:moveTo>
                  <a:pt x="13" y="20"/>
                </a:moveTo>
                <a:lnTo>
                  <a:pt x="6" y="0"/>
                </a:lnTo>
                <a:lnTo>
                  <a:pt x="33" y="17"/>
                </a:lnTo>
                <a:lnTo>
                  <a:pt x="62" y="28"/>
                </a:lnTo>
                <a:lnTo>
                  <a:pt x="31" y="30"/>
                </a:lnTo>
                <a:lnTo>
                  <a:pt x="0" y="36"/>
                </a:lnTo>
                <a:lnTo>
                  <a:pt x="0" y="35"/>
                </a:lnTo>
                <a:lnTo>
                  <a:pt x="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56" name="Freeform 37">
            <a:extLst>
              <a:ext uri="{FF2B5EF4-FFF2-40B4-BE49-F238E27FC236}">
                <a16:creationId xmlns:a16="http://schemas.microsoft.com/office/drawing/2014/main" id="{E0D27E3D-37EC-415E-BD76-ABE8433B7443}"/>
              </a:ext>
            </a:extLst>
          </p:cNvPr>
          <p:cNvSpPr>
            <a:spLocks/>
          </p:cNvSpPr>
          <p:nvPr/>
        </p:nvSpPr>
        <p:spPr bwMode="auto">
          <a:xfrm>
            <a:off x="3879850" y="2965450"/>
            <a:ext cx="341313" cy="223838"/>
          </a:xfrm>
          <a:custGeom>
            <a:avLst/>
            <a:gdLst>
              <a:gd name="T0" fmla="*/ 2147483647 w 215"/>
              <a:gd name="T1" fmla="*/ 0 h 141"/>
              <a:gd name="T2" fmla="*/ 2147483647 w 215"/>
              <a:gd name="T3" fmla="*/ 0 h 141"/>
              <a:gd name="T4" fmla="*/ 2147483647 w 215"/>
              <a:gd name="T5" fmla="*/ 2147483647 h 141"/>
              <a:gd name="T6" fmla="*/ 2147483647 w 215"/>
              <a:gd name="T7" fmla="*/ 2147483647 h 141"/>
              <a:gd name="T8" fmla="*/ 2147483647 w 215"/>
              <a:gd name="T9" fmla="*/ 2147483647 h 141"/>
              <a:gd name="T10" fmla="*/ 2147483647 w 215"/>
              <a:gd name="T11" fmla="*/ 2147483647 h 141"/>
              <a:gd name="T12" fmla="*/ 2147483647 w 215"/>
              <a:gd name="T13" fmla="*/ 2147483647 h 141"/>
              <a:gd name="T14" fmla="*/ 2147483647 w 215"/>
              <a:gd name="T15" fmla="*/ 2147483647 h 141"/>
              <a:gd name="T16" fmla="*/ 2147483647 w 215"/>
              <a:gd name="T17" fmla="*/ 2147483647 h 141"/>
              <a:gd name="T18" fmla="*/ 0 w 215"/>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41"/>
              <a:gd name="T32" fmla="*/ 215 w 215"/>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41">
                <a:moveTo>
                  <a:pt x="215" y="0"/>
                </a:moveTo>
                <a:lnTo>
                  <a:pt x="215" y="0"/>
                </a:lnTo>
                <a:lnTo>
                  <a:pt x="184" y="28"/>
                </a:lnTo>
                <a:lnTo>
                  <a:pt x="154" y="52"/>
                </a:lnTo>
                <a:lnTo>
                  <a:pt x="126" y="72"/>
                </a:lnTo>
                <a:lnTo>
                  <a:pt x="100" y="92"/>
                </a:lnTo>
                <a:lnTo>
                  <a:pt x="74" y="106"/>
                </a:lnTo>
                <a:lnTo>
                  <a:pt x="49" y="119"/>
                </a:lnTo>
                <a:lnTo>
                  <a:pt x="25" y="131"/>
                </a:lnTo>
                <a:lnTo>
                  <a:pt x="0" y="141"/>
                </a:ln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57" name="Freeform 38">
            <a:extLst>
              <a:ext uri="{FF2B5EF4-FFF2-40B4-BE49-F238E27FC236}">
                <a16:creationId xmlns:a16="http://schemas.microsoft.com/office/drawing/2014/main" id="{A334DEE2-AA7C-419A-BB12-925C1743A303}"/>
              </a:ext>
            </a:extLst>
          </p:cNvPr>
          <p:cNvSpPr>
            <a:spLocks/>
          </p:cNvSpPr>
          <p:nvPr/>
        </p:nvSpPr>
        <p:spPr bwMode="auto">
          <a:xfrm>
            <a:off x="3789363" y="3140075"/>
            <a:ext cx="136525" cy="82550"/>
          </a:xfrm>
          <a:custGeom>
            <a:avLst/>
            <a:gdLst>
              <a:gd name="T0" fmla="*/ 2147483647 w 86"/>
              <a:gd name="T1" fmla="*/ 2147483647 h 52"/>
              <a:gd name="T2" fmla="*/ 2147483647 w 86"/>
              <a:gd name="T3" fmla="*/ 2147483647 h 52"/>
              <a:gd name="T4" fmla="*/ 2147483647 w 86"/>
              <a:gd name="T5" fmla="*/ 2147483647 h 52"/>
              <a:gd name="T6" fmla="*/ 2147483647 w 86"/>
              <a:gd name="T7" fmla="*/ 2147483647 h 52"/>
              <a:gd name="T8" fmla="*/ 2147483647 w 86"/>
              <a:gd name="T9" fmla="*/ 2147483647 h 52"/>
              <a:gd name="T10" fmla="*/ 0 w 86"/>
              <a:gd name="T11" fmla="*/ 2147483647 h 52"/>
              <a:gd name="T12" fmla="*/ 0 w 86"/>
              <a:gd name="T13" fmla="*/ 2147483647 h 52"/>
              <a:gd name="T14" fmla="*/ 2147483647 w 86"/>
              <a:gd name="T15" fmla="*/ 2147483647 h 52"/>
              <a:gd name="T16" fmla="*/ 2147483647 w 86"/>
              <a:gd name="T17" fmla="*/ 0 h 52"/>
              <a:gd name="T18" fmla="*/ 2147483647 w 86"/>
              <a:gd name="T19" fmla="*/ 0 h 52"/>
              <a:gd name="T20" fmla="*/ 2147483647 w 86"/>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2"/>
              <a:gd name="T35" fmla="*/ 86 w 8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2">
                <a:moveTo>
                  <a:pt x="64" y="29"/>
                </a:moveTo>
                <a:lnTo>
                  <a:pt x="86" y="47"/>
                </a:lnTo>
                <a:lnTo>
                  <a:pt x="42" y="47"/>
                </a:lnTo>
                <a:lnTo>
                  <a:pt x="0" y="52"/>
                </a:lnTo>
                <a:lnTo>
                  <a:pt x="36" y="29"/>
                </a:lnTo>
                <a:lnTo>
                  <a:pt x="68" y="0"/>
                </a:lnTo>
                <a:lnTo>
                  <a:pt x="70" y="0"/>
                </a:lnTo>
                <a:lnTo>
                  <a:pt x="6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58" name="Freeform 39">
            <a:extLst>
              <a:ext uri="{FF2B5EF4-FFF2-40B4-BE49-F238E27FC236}">
                <a16:creationId xmlns:a16="http://schemas.microsoft.com/office/drawing/2014/main" id="{D1964980-C62C-4E7E-8F3E-3E56D502606A}"/>
              </a:ext>
            </a:extLst>
          </p:cNvPr>
          <p:cNvSpPr>
            <a:spLocks/>
          </p:cNvSpPr>
          <p:nvPr/>
        </p:nvSpPr>
        <p:spPr bwMode="auto">
          <a:xfrm>
            <a:off x="3879850" y="2965450"/>
            <a:ext cx="341313" cy="223838"/>
          </a:xfrm>
          <a:custGeom>
            <a:avLst/>
            <a:gdLst>
              <a:gd name="T0" fmla="*/ 2147483647 w 215"/>
              <a:gd name="T1" fmla="*/ 0 h 141"/>
              <a:gd name="T2" fmla="*/ 2147483647 w 215"/>
              <a:gd name="T3" fmla="*/ 0 h 141"/>
              <a:gd name="T4" fmla="*/ 2147483647 w 215"/>
              <a:gd name="T5" fmla="*/ 2147483647 h 141"/>
              <a:gd name="T6" fmla="*/ 2147483647 w 215"/>
              <a:gd name="T7" fmla="*/ 2147483647 h 141"/>
              <a:gd name="T8" fmla="*/ 2147483647 w 215"/>
              <a:gd name="T9" fmla="*/ 2147483647 h 141"/>
              <a:gd name="T10" fmla="*/ 2147483647 w 215"/>
              <a:gd name="T11" fmla="*/ 2147483647 h 141"/>
              <a:gd name="T12" fmla="*/ 2147483647 w 215"/>
              <a:gd name="T13" fmla="*/ 2147483647 h 141"/>
              <a:gd name="T14" fmla="*/ 2147483647 w 215"/>
              <a:gd name="T15" fmla="*/ 2147483647 h 141"/>
              <a:gd name="T16" fmla="*/ 2147483647 w 215"/>
              <a:gd name="T17" fmla="*/ 2147483647 h 141"/>
              <a:gd name="T18" fmla="*/ 0 w 215"/>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41"/>
              <a:gd name="T32" fmla="*/ 215 w 215"/>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41">
                <a:moveTo>
                  <a:pt x="215" y="0"/>
                </a:moveTo>
                <a:lnTo>
                  <a:pt x="215" y="0"/>
                </a:lnTo>
                <a:lnTo>
                  <a:pt x="184" y="28"/>
                </a:lnTo>
                <a:lnTo>
                  <a:pt x="154" y="52"/>
                </a:lnTo>
                <a:lnTo>
                  <a:pt x="126" y="72"/>
                </a:lnTo>
                <a:lnTo>
                  <a:pt x="100" y="92"/>
                </a:lnTo>
                <a:lnTo>
                  <a:pt x="74" y="106"/>
                </a:lnTo>
                <a:lnTo>
                  <a:pt x="49" y="119"/>
                </a:lnTo>
                <a:lnTo>
                  <a:pt x="25" y="131"/>
                </a:lnTo>
                <a:lnTo>
                  <a:pt x="0" y="14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6359" name="Freeform 40">
            <a:extLst>
              <a:ext uri="{FF2B5EF4-FFF2-40B4-BE49-F238E27FC236}">
                <a16:creationId xmlns:a16="http://schemas.microsoft.com/office/drawing/2014/main" id="{7C92ADDD-6F65-463C-A6A6-B9B63762A0AB}"/>
              </a:ext>
            </a:extLst>
          </p:cNvPr>
          <p:cNvSpPr>
            <a:spLocks/>
          </p:cNvSpPr>
          <p:nvPr/>
        </p:nvSpPr>
        <p:spPr bwMode="auto">
          <a:xfrm>
            <a:off x="3814763" y="3154363"/>
            <a:ext cx="98425" cy="60325"/>
          </a:xfrm>
          <a:custGeom>
            <a:avLst/>
            <a:gdLst>
              <a:gd name="T0" fmla="*/ 2147483647 w 62"/>
              <a:gd name="T1" fmla="*/ 2147483647 h 38"/>
              <a:gd name="T2" fmla="*/ 2147483647 w 62"/>
              <a:gd name="T3" fmla="*/ 2147483647 h 38"/>
              <a:gd name="T4" fmla="*/ 2147483647 w 62"/>
              <a:gd name="T5" fmla="*/ 2147483647 h 38"/>
              <a:gd name="T6" fmla="*/ 2147483647 w 62"/>
              <a:gd name="T7" fmla="*/ 2147483647 h 38"/>
              <a:gd name="T8" fmla="*/ 2147483647 w 62"/>
              <a:gd name="T9" fmla="*/ 2147483647 h 38"/>
              <a:gd name="T10" fmla="*/ 0 w 62"/>
              <a:gd name="T11" fmla="*/ 2147483647 h 38"/>
              <a:gd name="T12" fmla="*/ 0 w 62"/>
              <a:gd name="T13" fmla="*/ 2147483647 h 38"/>
              <a:gd name="T14" fmla="*/ 2147483647 w 62"/>
              <a:gd name="T15" fmla="*/ 2147483647 h 38"/>
              <a:gd name="T16" fmla="*/ 2147483647 w 62"/>
              <a:gd name="T17" fmla="*/ 0 h 38"/>
              <a:gd name="T18" fmla="*/ 2147483647 w 62"/>
              <a:gd name="T19" fmla="*/ 0 h 38"/>
              <a:gd name="T20" fmla="*/ 2147483647 w 62"/>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38"/>
              <a:gd name="T35" fmla="*/ 62 w 62"/>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38">
                <a:moveTo>
                  <a:pt x="46" y="20"/>
                </a:moveTo>
                <a:lnTo>
                  <a:pt x="62" y="33"/>
                </a:lnTo>
                <a:lnTo>
                  <a:pt x="31" y="33"/>
                </a:lnTo>
                <a:lnTo>
                  <a:pt x="0" y="38"/>
                </a:lnTo>
                <a:lnTo>
                  <a:pt x="26" y="20"/>
                </a:lnTo>
                <a:lnTo>
                  <a:pt x="49" y="0"/>
                </a:lnTo>
                <a:lnTo>
                  <a:pt x="51" y="0"/>
                </a:lnTo>
                <a:lnTo>
                  <a:pt x="4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6360" name="Rectangle 41">
            <a:extLst>
              <a:ext uri="{FF2B5EF4-FFF2-40B4-BE49-F238E27FC236}">
                <a16:creationId xmlns:a16="http://schemas.microsoft.com/office/drawing/2014/main" id="{DAA05985-9BD5-4E71-A08E-5378659B34AF}"/>
              </a:ext>
            </a:extLst>
          </p:cNvPr>
          <p:cNvSpPr>
            <a:spLocks noChangeArrowheads="1"/>
          </p:cNvSpPr>
          <p:nvPr/>
        </p:nvSpPr>
        <p:spPr bwMode="auto">
          <a:xfrm>
            <a:off x="7627938" y="3068638"/>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a:t>
            </a:r>
            <a:endParaRPr lang="en-US" altLang="en-US">
              <a:solidFill>
                <a:srgbClr val="000000"/>
              </a:solidFill>
              <a:latin typeface="Arial" panose="020B0604020202020204" pitchFamily="34" charset="0"/>
            </a:endParaRPr>
          </a:p>
        </p:txBody>
      </p:sp>
      <p:sp>
        <p:nvSpPr>
          <p:cNvPr id="56361" name="Rectangle 42">
            <a:extLst>
              <a:ext uri="{FF2B5EF4-FFF2-40B4-BE49-F238E27FC236}">
                <a16:creationId xmlns:a16="http://schemas.microsoft.com/office/drawing/2014/main" id="{B98CB19A-BF51-4996-A20B-65DF66F2A022}"/>
              </a:ext>
            </a:extLst>
          </p:cNvPr>
          <p:cNvSpPr>
            <a:spLocks noChangeArrowheads="1"/>
          </p:cNvSpPr>
          <p:nvPr/>
        </p:nvSpPr>
        <p:spPr bwMode="auto">
          <a:xfrm>
            <a:off x="820738" y="2840038"/>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a:t>
            </a:r>
            <a:endParaRPr lang="en-US" altLang="en-US">
              <a:solidFill>
                <a:srgbClr val="000000"/>
              </a:solidFill>
              <a:latin typeface="Arial" panose="020B0604020202020204" pitchFamily="34" charset="0"/>
            </a:endParaRPr>
          </a:p>
        </p:txBody>
      </p:sp>
      <p:sp>
        <p:nvSpPr>
          <p:cNvPr id="56362" name="Text Box 43">
            <a:extLst>
              <a:ext uri="{FF2B5EF4-FFF2-40B4-BE49-F238E27FC236}">
                <a16:creationId xmlns:a16="http://schemas.microsoft.com/office/drawing/2014/main" id="{434AD254-BD41-483A-BD87-BC7678BF4144}"/>
              </a:ext>
            </a:extLst>
          </p:cNvPr>
          <p:cNvSpPr txBox="1">
            <a:spLocks noChangeArrowheads="1"/>
          </p:cNvSpPr>
          <p:nvPr/>
        </p:nvSpPr>
        <p:spPr bwMode="auto">
          <a:xfrm>
            <a:off x="7450138" y="1866900"/>
            <a:ext cx="1265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000">
                <a:solidFill>
                  <a:srgbClr val="000000"/>
                </a:solidFill>
                <a:latin typeface="Arial" panose="020B0604020202020204" pitchFamily="34" charset="0"/>
              </a:rPr>
              <a:t>Elimination of</a:t>
            </a:r>
          </a:p>
          <a:p>
            <a:pPr algn="ctr" defTabSz="914400" eaLnBrk="1" hangingPunct="1"/>
            <a:r>
              <a:rPr lang="en-US" altLang="en-US" sz="1000">
                <a:solidFill>
                  <a:srgbClr val="000000"/>
                </a:solidFill>
                <a:latin typeface="Arial" panose="020B0604020202020204" pitchFamily="34" charset="0"/>
              </a:rPr>
              <a:t>immune complexes</a:t>
            </a:r>
          </a:p>
        </p:txBody>
      </p:sp>
      <p:sp>
        <p:nvSpPr>
          <p:cNvPr id="56363" name="Text Box 44">
            <a:extLst>
              <a:ext uri="{FF2B5EF4-FFF2-40B4-BE49-F238E27FC236}">
                <a16:creationId xmlns:a16="http://schemas.microsoft.com/office/drawing/2014/main" id="{D6857C15-78DA-413F-85B5-6995BA4B6D04}"/>
              </a:ext>
            </a:extLst>
          </p:cNvPr>
          <p:cNvSpPr txBox="1">
            <a:spLocks noChangeArrowheads="1"/>
          </p:cNvSpPr>
          <p:nvPr/>
        </p:nvSpPr>
        <p:spPr bwMode="auto">
          <a:xfrm>
            <a:off x="8054975" y="2286000"/>
            <a:ext cx="565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Antigen</a:t>
            </a:r>
          </a:p>
        </p:txBody>
      </p:sp>
      <p:sp>
        <p:nvSpPr>
          <p:cNvPr id="56364" name="Text Box 45">
            <a:extLst>
              <a:ext uri="{FF2B5EF4-FFF2-40B4-BE49-F238E27FC236}">
                <a16:creationId xmlns:a16="http://schemas.microsoft.com/office/drawing/2014/main" id="{DE76389C-4CEF-4DB1-96C1-ADA56C1CD739}"/>
              </a:ext>
            </a:extLst>
          </p:cNvPr>
          <p:cNvSpPr txBox="1">
            <a:spLocks noChangeArrowheads="1"/>
          </p:cNvSpPr>
          <p:nvPr/>
        </p:nvSpPr>
        <p:spPr bwMode="auto">
          <a:xfrm>
            <a:off x="8054975" y="2794000"/>
            <a:ext cx="6429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Antibody</a:t>
            </a:r>
          </a:p>
        </p:txBody>
      </p:sp>
      <p:sp>
        <p:nvSpPr>
          <p:cNvPr id="56365" name="Text Box 46">
            <a:extLst>
              <a:ext uri="{FF2B5EF4-FFF2-40B4-BE49-F238E27FC236}">
                <a16:creationId xmlns:a16="http://schemas.microsoft.com/office/drawing/2014/main" id="{B311779E-75AD-46CA-AB8C-9B301E9F7FF2}"/>
              </a:ext>
            </a:extLst>
          </p:cNvPr>
          <p:cNvSpPr txBox="1">
            <a:spLocks noChangeArrowheads="1"/>
          </p:cNvSpPr>
          <p:nvPr/>
        </p:nvSpPr>
        <p:spPr bwMode="auto">
          <a:xfrm>
            <a:off x="8054975" y="3048000"/>
            <a:ext cx="860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Complement</a:t>
            </a:r>
          </a:p>
        </p:txBody>
      </p:sp>
      <p:sp>
        <p:nvSpPr>
          <p:cNvPr id="56366" name="Text Box 47">
            <a:extLst>
              <a:ext uri="{FF2B5EF4-FFF2-40B4-BE49-F238E27FC236}">
                <a16:creationId xmlns:a16="http://schemas.microsoft.com/office/drawing/2014/main" id="{FD9F8B1B-DA65-4C2B-87C3-D6B6F14A0C26}"/>
              </a:ext>
            </a:extLst>
          </p:cNvPr>
          <p:cNvSpPr txBox="1">
            <a:spLocks noChangeArrowheads="1"/>
          </p:cNvSpPr>
          <p:nvPr/>
        </p:nvSpPr>
        <p:spPr bwMode="auto">
          <a:xfrm>
            <a:off x="8245475" y="3302000"/>
            <a:ext cx="7953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Erythrocyte</a:t>
            </a:r>
          </a:p>
        </p:txBody>
      </p:sp>
      <p:sp>
        <p:nvSpPr>
          <p:cNvPr id="56367" name="Text Box 48">
            <a:extLst>
              <a:ext uri="{FF2B5EF4-FFF2-40B4-BE49-F238E27FC236}">
                <a16:creationId xmlns:a16="http://schemas.microsoft.com/office/drawing/2014/main" id="{0EEB8A7B-6371-4F18-BBE1-E9217D3B741C}"/>
              </a:ext>
            </a:extLst>
          </p:cNvPr>
          <p:cNvSpPr txBox="1">
            <a:spLocks noChangeArrowheads="1"/>
          </p:cNvSpPr>
          <p:nvPr/>
        </p:nvSpPr>
        <p:spPr bwMode="auto">
          <a:xfrm>
            <a:off x="7153275" y="3898900"/>
            <a:ext cx="189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000">
                <a:solidFill>
                  <a:srgbClr val="000000"/>
                </a:solidFill>
                <a:latin typeface="Arial" panose="020B0604020202020204" pitchFamily="34" charset="0"/>
              </a:rPr>
              <a:t>Complement (C) cross-links</a:t>
            </a:r>
          </a:p>
          <a:p>
            <a:pPr algn="ctr" defTabSz="914400" eaLnBrk="1" hangingPunct="1"/>
            <a:r>
              <a:rPr lang="en-US" altLang="en-US" sz="1000">
                <a:solidFill>
                  <a:srgbClr val="000000"/>
                </a:solidFill>
                <a:latin typeface="Arial" panose="020B0604020202020204" pitchFamily="34" charset="0"/>
              </a:rPr>
              <a:t>immune (antigen-antibody)</a:t>
            </a:r>
          </a:p>
          <a:p>
            <a:pPr algn="ctr" defTabSz="914400" eaLnBrk="1" hangingPunct="1"/>
            <a:r>
              <a:rPr lang="en-US" altLang="en-US" sz="1000">
                <a:solidFill>
                  <a:srgbClr val="000000"/>
                </a:solidFill>
                <a:latin typeface="Arial" panose="020B0604020202020204" pitchFamily="34" charset="0"/>
              </a:rPr>
              <a:t>complexes to erythrocyte and</a:t>
            </a:r>
          </a:p>
          <a:p>
            <a:pPr algn="ctr" defTabSz="914400" eaLnBrk="1" hangingPunct="1"/>
            <a:r>
              <a:rPr lang="en-US" altLang="en-US" sz="1000">
                <a:solidFill>
                  <a:srgbClr val="000000"/>
                </a:solidFill>
                <a:latin typeface="Arial" panose="020B0604020202020204" pitchFamily="34" charset="0"/>
              </a:rPr>
              <a:t>transports to liver and spleen.</a:t>
            </a:r>
          </a:p>
        </p:txBody>
      </p:sp>
      <p:sp>
        <p:nvSpPr>
          <p:cNvPr id="56368" name="Text Box 49">
            <a:extLst>
              <a:ext uri="{FF2B5EF4-FFF2-40B4-BE49-F238E27FC236}">
                <a16:creationId xmlns:a16="http://schemas.microsoft.com/office/drawing/2014/main" id="{FE009021-DC5F-4FBD-AE32-CBA085AD408F}"/>
              </a:ext>
            </a:extLst>
          </p:cNvPr>
          <p:cNvSpPr txBox="1">
            <a:spLocks noChangeArrowheads="1"/>
          </p:cNvSpPr>
          <p:nvPr/>
        </p:nvSpPr>
        <p:spPr bwMode="auto">
          <a:xfrm>
            <a:off x="5265738" y="4191000"/>
            <a:ext cx="1801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000">
                <a:solidFill>
                  <a:srgbClr val="000000"/>
                </a:solidFill>
                <a:latin typeface="Arial" panose="020B0604020202020204" pitchFamily="34" charset="0"/>
              </a:rPr>
              <a:t>Complement proteins create</a:t>
            </a:r>
          </a:p>
          <a:p>
            <a:pPr algn="ctr" defTabSz="914400" eaLnBrk="1" hangingPunct="1"/>
            <a:r>
              <a:rPr lang="en-US" altLang="en-US" sz="1000">
                <a:solidFill>
                  <a:srgbClr val="000000"/>
                </a:solidFill>
                <a:latin typeface="Arial" panose="020B0604020202020204" pitchFamily="34" charset="0"/>
              </a:rPr>
              <a:t>MAC to lyse cell.</a:t>
            </a:r>
          </a:p>
        </p:txBody>
      </p:sp>
      <p:sp>
        <p:nvSpPr>
          <p:cNvPr id="56369" name="Text Box 50">
            <a:extLst>
              <a:ext uri="{FF2B5EF4-FFF2-40B4-BE49-F238E27FC236}">
                <a16:creationId xmlns:a16="http://schemas.microsoft.com/office/drawing/2014/main" id="{32E46452-1A92-4635-ACFB-F72C8A7181EE}"/>
              </a:ext>
            </a:extLst>
          </p:cNvPr>
          <p:cNvSpPr txBox="1">
            <a:spLocks noChangeArrowheads="1"/>
          </p:cNvSpPr>
          <p:nvPr/>
        </p:nvSpPr>
        <p:spPr bwMode="auto">
          <a:xfrm>
            <a:off x="1925638" y="4178300"/>
            <a:ext cx="314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000">
                <a:solidFill>
                  <a:srgbClr val="000000"/>
                </a:solidFill>
                <a:latin typeface="Arial" panose="020B0604020202020204" pitchFamily="34" charset="0"/>
              </a:rPr>
              <a:t>Complement activates and attracts various cells of</a:t>
            </a:r>
          </a:p>
          <a:p>
            <a:pPr algn="ctr" defTabSz="914400" eaLnBrk="1" hangingPunct="1"/>
            <a:r>
              <a:rPr lang="en-US" altLang="en-US" sz="1000">
                <a:solidFill>
                  <a:srgbClr val="000000"/>
                </a:solidFill>
                <a:latin typeface="Arial" panose="020B0604020202020204" pitchFamily="34" charset="0"/>
              </a:rPr>
              <a:t>innate immunity.</a:t>
            </a:r>
          </a:p>
        </p:txBody>
      </p:sp>
      <p:sp>
        <p:nvSpPr>
          <p:cNvPr id="56370" name="Text Box 51">
            <a:extLst>
              <a:ext uri="{FF2B5EF4-FFF2-40B4-BE49-F238E27FC236}">
                <a16:creationId xmlns:a16="http://schemas.microsoft.com/office/drawing/2014/main" id="{13C24A12-3DF6-4BCF-9313-811AD5CF042D}"/>
              </a:ext>
            </a:extLst>
          </p:cNvPr>
          <p:cNvSpPr txBox="1">
            <a:spLocks noChangeArrowheads="1"/>
          </p:cNvSpPr>
          <p:nvPr/>
        </p:nvSpPr>
        <p:spPr bwMode="auto">
          <a:xfrm>
            <a:off x="96838" y="4178300"/>
            <a:ext cx="1697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000">
                <a:solidFill>
                  <a:srgbClr val="000000"/>
                </a:solidFill>
                <a:latin typeface="Arial" panose="020B0604020202020204" pitchFamily="34" charset="0"/>
              </a:rPr>
              <a:t>Complement (C) binds to</a:t>
            </a:r>
          </a:p>
          <a:p>
            <a:pPr algn="ctr" defTabSz="914400" eaLnBrk="1" hangingPunct="1"/>
            <a:r>
              <a:rPr lang="en-US" altLang="en-US" sz="1000">
                <a:solidFill>
                  <a:srgbClr val="000000"/>
                </a:solidFill>
                <a:latin typeface="Arial" panose="020B0604020202020204" pitchFamily="34" charset="0"/>
              </a:rPr>
              <a:t>pathogen; acts as opsonin</a:t>
            </a:r>
          </a:p>
        </p:txBody>
      </p:sp>
      <p:sp>
        <p:nvSpPr>
          <p:cNvPr id="56371" name="Text Box 52">
            <a:extLst>
              <a:ext uri="{FF2B5EF4-FFF2-40B4-BE49-F238E27FC236}">
                <a16:creationId xmlns:a16="http://schemas.microsoft.com/office/drawing/2014/main" id="{C26FBF6F-91A9-4647-B80D-2AF510340014}"/>
              </a:ext>
            </a:extLst>
          </p:cNvPr>
          <p:cNvSpPr txBox="1">
            <a:spLocks noChangeArrowheads="1"/>
          </p:cNvSpPr>
          <p:nvPr/>
        </p:nvSpPr>
        <p:spPr bwMode="auto">
          <a:xfrm>
            <a:off x="749300" y="3784600"/>
            <a:ext cx="838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Macrophage</a:t>
            </a:r>
          </a:p>
        </p:txBody>
      </p:sp>
      <p:sp>
        <p:nvSpPr>
          <p:cNvPr id="56372" name="Text Box 53">
            <a:extLst>
              <a:ext uri="{FF2B5EF4-FFF2-40B4-BE49-F238E27FC236}">
                <a16:creationId xmlns:a16="http://schemas.microsoft.com/office/drawing/2014/main" id="{694743F7-B38A-4D6C-A30F-DE73A7376CF7}"/>
              </a:ext>
            </a:extLst>
          </p:cNvPr>
          <p:cNvSpPr txBox="1">
            <a:spLocks noChangeArrowheads="1"/>
          </p:cNvSpPr>
          <p:nvPr/>
        </p:nvSpPr>
        <p:spPr bwMode="auto">
          <a:xfrm>
            <a:off x="127000" y="3276600"/>
            <a:ext cx="669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Pathogen</a:t>
            </a:r>
          </a:p>
        </p:txBody>
      </p:sp>
      <p:sp>
        <p:nvSpPr>
          <p:cNvPr id="56373" name="Text Box 54">
            <a:extLst>
              <a:ext uri="{FF2B5EF4-FFF2-40B4-BE49-F238E27FC236}">
                <a16:creationId xmlns:a16="http://schemas.microsoft.com/office/drawing/2014/main" id="{248CAE5D-A2B2-433C-9BD1-D75C7A100C45}"/>
              </a:ext>
            </a:extLst>
          </p:cNvPr>
          <p:cNvSpPr txBox="1">
            <a:spLocks noChangeArrowheads="1"/>
          </p:cNvSpPr>
          <p:nvPr/>
        </p:nvSpPr>
        <p:spPr bwMode="auto">
          <a:xfrm>
            <a:off x="495300" y="2273300"/>
            <a:ext cx="860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Complement</a:t>
            </a:r>
          </a:p>
        </p:txBody>
      </p:sp>
      <p:sp>
        <p:nvSpPr>
          <p:cNvPr id="56374" name="Text Box 55">
            <a:extLst>
              <a:ext uri="{FF2B5EF4-FFF2-40B4-BE49-F238E27FC236}">
                <a16:creationId xmlns:a16="http://schemas.microsoft.com/office/drawing/2014/main" id="{3DAED237-D222-468E-8A06-27F65F6210F1}"/>
              </a:ext>
            </a:extLst>
          </p:cNvPr>
          <p:cNvSpPr txBox="1">
            <a:spLocks noChangeArrowheads="1"/>
          </p:cNvSpPr>
          <p:nvPr/>
        </p:nvSpPr>
        <p:spPr bwMode="auto">
          <a:xfrm>
            <a:off x="3098800" y="1917700"/>
            <a:ext cx="8810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Inflammation</a:t>
            </a:r>
          </a:p>
        </p:txBody>
      </p:sp>
      <p:sp>
        <p:nvSpPr>
          <p:cNvPr id="56375" name="Text Box 56">
            <a:extLst>
              <a:ext uri="{FF2B5EF4-FFF2-40B4-BE49-F238E27FC236}">
                <a16:creationId xmlns:a16="http://schemas.microsoft.com/office/drawing/2014/main" id="{BC769683-8954-4011-9B56-229C7FF608A5}"/>
              </a:ext>
            </a:extLst>
          </p:cNvPr>
          <p:cNvSpPr txBox="1">
            <a:spLocks noChangeArrowheads="1"/>
          </p:cNvSpPr>
          <p:nvPr/>
        </p:nvSpPr>
        <p:spPr bwMode="auto">
          <a:xfrm>
            <a:off x="469900" y="1905000"/>
            <a:ext cx="895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Opsonization</a:t>
            </a:r>
          </a:p>
        </p:txBody>
      </p:sp>
      <p:sp>
        <p:nvSpPr>
          <p:cNvPr id="56376" name="Text Box 57">
            <a:extLst>
              <a:ext uri="{FF2B5EF4-FFF2-40B4-BE49-F238E27FC236}">
                <a16:creationId xmlns:a16="http://schemas.microsoft.com/office/drawing/2014/main" id="{48A391F4-7A12-42B2-A96A-8E4C3628F0AC}"/>
              </a:ext>
            </a:extLst>
          </p:cNvPr>
          <p:cNvSpPr txBox="1">
            <a:spLocks noChangeArrowheads="1"/>
          </p:cNvSpPr>
          <p:nvPr/>
        </p:nvSpPr>
        <p:spPr bwMode="auto">
          <a:xfrm>
            <a:off x="5829300" y="1917700"/>
            <a:ext cx="654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Cytolysis</a:t>
            </a:r>
          </a:p>
        </p:txBody>
      </p:sp>
      <p:sp>
        <p:nvSpPr>
          <p:cNvPr id="56377" name="Text Box 58">
            <a:extLst>
              <a:ext uri="{FF2B5EF4-FFF2-40B4-BE49-F238E27FC236}">
                <a16:creationId xmlns:a16="http://schemas.microsoft.com/office/drawing/2014/main" id="{7EE19B05-AE5B-4DEE-9C0D-B8958135D941}"/>
              </a:ext>
            </a:extLst>
          </p:cNvPr>
          <p:cNvSpPr txBox="1">
            <a:spLocks noChangeArrowheads="1"/>
          </p:cNvSpPr>
          <p:nvPr/>
        </p:nvSpPr>
        <p:spPr bwMode="auto">
          <a:xfrm>
            <a:off x="5949950" y="2209800"/>
            <a:ext cx="860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Complement</a:t>
            </a:r>
          </a:p>
        </p:txBody>
      </p:sp>
      <p:sp>
        <p:nvSpPr>
          <p:cNvPr id="56378" name="Text Box 59">
            <a:extLst>
              <a:ext uri="{FF2B5EF4-FFF2-40B4-BE49-F238E27FC236}">
                <a16:creationId xmlns:a16="http://schemas.microsoft.com/office/drawing/2014/main" id="{ABB68CD5-3C10-4F67-A862-A2CBC7B5ABB8}"/>
              </a:ext>
            </a:extLst>
          </p:cNvPr>
          <p:cNvSpPr txBox="1">
            <a:spLocks noChangeArrowheads="1"/>
          </p:cNvSpPr>
          <p:nvPr/>
        </p:nvSpPr>
        <p:spPr bwMode="auto">
          <a:xfrm>
            <a:off x="6394450" y="2844800"/>
            <a:ext cx="522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MAC</a:t>
            </a:r>
          </a:p>
          <a:p>
            <a:pPr defTabSz="914400" eaLnBrk="1" hangingPunct="1"/>
            <a:r>
              <a:rPr lang="en-US" altLang="en-US" sz="1000">
                <a:solidFill>
                  <a:srgbClr val="000000"/>
                </a:solidFill>
                <a:latin typeface="Arial" panose="020B0604020202020204" pitchFamily="34" charset="0"/>
              </a:rPr>
              <a:t>protein</a:t>
            </a:r>
          </a:p>
        </p:txBody>
      </p:sp>
      <p:sp>
        <p:nvSpPr>
          <p:cNvPr id="56379" name="Text Box 60">
            <a:extLst>
              <a:ext uri="{FF2B5EF4-FFF2-40B4-BE49-F238E27FC236}">
                <a16:creationId xmlns:a16="http://schemas.microsoft.com/office/drawing/2014/main" id="{14D10400-E56C-4F19-9656-87C7C4D1F0CB}"/>
              </a:ext>
            </a:extLst>
          </p:cNvPr>
          <p:cNvSpPr txBox="1">
            <a:spLocks noChangeArrowheads="1"/>
          </p:cNvSpPr>
          <p:nvPr/>
        </p:nvSpPr>
        <p:spPr bwMode="auto">
          <a:xfrm>
            <a:off x="5295900" y="3390900"/>
            <a:ext cx="669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Pathogen</a:t>
            </a:r>
          </a:p>
        </p:txBody>
      </p:sp>
      <p:sp>
        <p:nvSpPr>
          <p:cNvPr id="56380" name="Text Box 61">
            <a:extLst>
              <a:ext uri="{FF2B5EF4-FFF2-40B4-BE49-F238E27FC236}">
                <a16:creationId xmlns:a16="http://schemas.microsoft.com/office/drawing/2014/main" id="{8F6AE7F5-008A-40B3-BDE7-9A1679A1BFD3}"/>
              </a:ext>
            </a:extLst>
          </p:cNvPr>
          <p:cNvSpPr txBox="1">
            <a:spLocks noChangeArrowheads="1"/>
          </p:cNvSpPr>
          <p:nvPr/>
        </p:nvSpPr>
        <p:spPr bwMode="auto">
          <a:xfrm>
            <a:off x="3060700" y="3543300"/>
            <a:ext cx="8810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Inflammation</a:t>
            </a:r>
          </a:p>
        </p:txBody>
      </p:sp>
      <p:sp>
        <p:nvSpPr>
          <p:cNvPr id="56381" name="Text Box 62">
            <a:extLst>
              <a:ext uri="{FF2B5EF4-FFF2-40B4-BE49-F238E27FC236}">
                <a16:creationId xmlns:a16="http://schemas.microsoft.com/office/drawing/2014/main" id="{12DACC78-DB99-40B6-88E6-C5CBB959B20E}"/>
              </a:ext>
            </a:extLst>
          </p:cNvPr>
          <p:cNvSpPr txBox="1">
            <a:spLocks noChangeArrowheads="1"/>
          </p:cNvSpPr>
          <p:nvPr/>
        </p:nvSpPr>
        <p:spPr bwMode="auto">
          <a:xfrm>
            <a:off x="4292600" y="2781300"/>
            <a:ext cx="838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Macrophage</a:t>
            </a:r>
          </a:p>
        </p:txBody>
      </p:sp>
      <p:sp>
        <p:nvSpPr>
          <p:cNvPr id="56382" name="Text Box 63">
            <a:extLst>
              <a:ext uri="{FF2B5EF4-FFF2-40B4-BE49-F238E27FC236}">
                <a16:creationId xmlns:a16="http://schemas.microsoft.com/office/drawing/2014/main" id="{FEEC8C21-6614-4463-B9C2-14C68EC1CCF6}"/>
              </a:ext>
            </a:extLst>
          </p:cNvPr>
          <p:cNvSpPr txBox="1">
            <a:spLocks noChangeArrowheads="1"/>
          </p:cNvSpPr>
          <p:nvPr/>
        </p:nvSpPr>
        <p:spPr bwMode="auto">
          <a:xfrm>
            <a:off x="3492500" y="2781300"/>
            <a:ext cx="727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Neutrophil</a:t>
            </a:r>
          </a:p>
        </p:txBody>
      </p:sp>
      <p:sp>
        <p:nvSpPr>
          <p:cNvPr id="56383" name="Text Box 64">
            <a:extLst>
              <a:ext uri="{FF2B5EF4-FFF2-40B4-BE49-F238E27FC236}">
                <a16:creationId xmlns:a16="http://schemas.microsoft.com/office/drawing/2014/main" id="{95FAD84C-F2F4-41CA-87B5-E25885AEB8B8}"/>
              </a:ext>
            </a:extLst>
          </p:cNvPr>
          <p:cNvSpPr txBox="1">
            <a:spLocks noChangeArrowheads="1"/>
          </p:cNvSpPr>
          <p:nvPr/>
        </p:nvSpPr>
        <p:spPr bwMode="auto">
          <a:xfrm>
            <a:off x="2743200" y="2781300"/>
            <a:ext cx="6270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Basophil</a:t>
            </a:r>
          </a:p>
        </p:txBody>
      </p:sp>
      <p:sp>
        <p:nvSpPr>
          <p:cNvPr id="56384" name="Text Box 65">
            <a:extLst>
              <a:ext uri="{FF2B5EF4-FFF2-40B4-BE49-F238E27FC236}">
                <a16:creationId xmlns:a16="http://schemas.microsoft.com/office/drawing/2014/main" id="{1B0DCFAD-F660-423B-9B1B-0F3B24C2417B}"/>
              </a:ext>
            </a:extLst>
          </p:cNvPr>
          <p:cNvSpPr txBox="1">
            <a:spLocks noChangeArrowheads="1"/>
          </p:cNvSpPr>
          <p:nvPr/>
        </p:nvSpPr>
        <p:spPr bwMode="auto">
          <a:xfrm>
            <a:off x="1981200" y="2781300"/>
            <a:ext cx="625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000">
                <a:solidFill>
                  <a:srgbClr val="000000"/>
                </a:solidFill>
                <a:latin typeface="Arial" panose="020B0604020202020204" pitchFamily="34" charset="0"/>
              </a:rPr>
              <a:t>Mast cell</a:t>
            </a:r>
          </a:p>
        </p:txBody>
      </p:sp>
      <p:sp>
        <p:nvSpPr>
          <p:cNvPr id="56385" name="TextBox 66">
            <a:extLst>
              <a:ext uri="{FF2B5EF4-FFF2-40B4-BE49-F238E27FC236}">
                <a16:creationId xmlns:a16="http://schemas.microsoft.com/office/drawing/2014/main" id="{7C0F6659-F61D-4927-A724-837D737975F5}"/>
              </a:ext>
            </a:extLst>
          </p:cNvPr>
          <p:cNvSpPr txBox="1">
            <a:spLocks noChangeArrowheads="1"/>
          </p:cNvSpPr>
          <p:nvPr/>
        </p:nvSpPr>
        <p:spPr bwMode="auto">
          <a:xfrm>
            <a:off x="123825" y="723900"/>
            <a:ext cx="887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2000">
                <a:solidFill>
                  <a:srgbClr val="000000"/>
                </a:solidFill>
                <a:latin typeface="Arial" panose="020B0604020202020204" pitchFamily="34" charset="0"/>
              </a:rPr>
              <a:t>~11 antimicrobial proteins in plasma – </a:t>
            </a:r>
            <a:r>
              <a:rPr lang="ja-JP" altLang="en-US" sz="2000">
                <a:solidFill>
                  <a:srgbClr val="000000"/>
                </a:solidFill>
                <a:latin typeface="Arial" panose="020B0604020202020204" pitchFamily="34" charset="0"/>
              </a:rPr>
              <a:t>‘</a:t>
            </a:r>
            <a:r>
              <a:rPr lang="en-US" altLang="ja-JP" sz="2000" i="1">
                <a:solidFill>
                  <a:srgbClr val="008000"/>
                </a:solidFill>
                <a:latin typeface="Arial" panose="020B0604020202020204" pitchFamily="34" charset="0"/>
              </a:rPr>
              <a:t>complements</a:t>
            </a:r>
            <a:r>
              <a:rPr lang="ja-JP" altLang="en-US" sz="2000" i="1">
                <a:solidFill>
                  <a:srgbClr val="008000"/>
                </a:solidFill>
                <a:latin typeface="Arial" panose="020B0604020202020204" pitchFamily="34" charset="0"/>
              </a:rPr>
              <a:t>’</a:t>
            </a:r>
            <a:r>
              <a:rPr lang="en-US" altLang="ja-JP" sz="2000">
                <a:solidFill>
                  <a:srgbClr val="008000"/>
                </a:solidFill>
                <a:latin typeface="Arial" panose="020B0604020202020204" pitchFamily="34" charset="0"/>
              </a:rPr>
              <a:t> functions of antibodies </a:t>
            </a:r>
            <a:r>
              <a:rPr lang="en-US" altLang="ja-JP" sz="2000">
                <a:solidFill>
                  <a:srgbClr val="000000"/>
                </a:solidFill>
                <a:latin typeface="Arial" panose="020B0604020202020204" pitchFamily="34" charset="0"/>
              </a:rPr>
              <a:t>They have a number of functions (below) to defend against pathogens</a:t>
            </a:r>
            <a:endParaRPr lang="en-US" altLang="en-US" sz="2000">
              <a:solidFill>
                <a:srgbClr val="000000"/>
              </a:solidFill>
              <a:latin typeface="Arial" panose="020B0604020202020204" pitchFamily="34" charset="0"/>
            </a:endParaRPr>
          </a:p>
        </p:txBody>
      </p:sp>
      <p:sp>
        <p:nvSpPr>
          <p:cNvPr id="56386" name="TextBox 67">
            <a:extLst>
              <a:ext uri="{FF2B5EF4-FFF2-40B4-BE49-F238E27FC236}">
                <a16:creationId xmlns:a16="http://schemas.microsoft.com/office/drawing/2014/main" id="{3E1DDA12-EB78-4847-A177-6839A24F20BD}"/>
              </a:ext>
            </a:extLst>
          </p:cNvPr>
          <p:cNvSpPr txBox="1">
            <a:spLocks noChangeArrowheads="1"/>
          </p:cNvSpPr>
          <p:nvPr/>
        </p:nvSpPr>
        <p:spPr bwMode="auto">
          <a:xfrm>
            <a:off x="314325" y="4714875"/>
            <a:ext cx="8172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800">
                <a:solidFill>
                  <a:srgbClr val="0000FF"/>
                </a:solidFill>
                <a:latin typeface="Arial" panose="020B0604020202020204" pitchFamily="34" charset="0"/>
              </a:rPr>
              <a:t>Opsonin</a:t>
            </a:r>
            <a:r>
              <a:rPr lang="en-US" altLang="en-US" sz="1800">
                <a:solidFill>
                  <a:srgbClr val="000000"/>
                </a:solidFill>
                <a:latin typeface="Arial" panose="020B0604020202020204" pitchFamily="34" charset="0"/>
              </a:rPr>
              <a:t> – coats pathogen to make appear different and thus recognizable by macrophages</a:t>
            </a:r>
          </a:p>
          <a:p>
            <a:pPr defTabSz="914400" eaLnBrk="1" hangingPunct="1"/>
            <a:r>
              <a:rPr lang="en-US" altLang="en-US" sz="1800">
                <a:solidFill>
                  <a:srgbClr val="0000FF"/>
                </a:solidFill>
                <a:latin typeface="Arial" panose="020B0604020202020204" pitchFamily="34" charset="0"/>
              </a:rPr>
              <a:t>Inflammation</a:t>
            </a:r>
            <a:r>
              <a:rPr lang="en-US" altLang="en-US" sz="1800">
                <a:solidFill>
                  <a:srgbClr val="000000"/>
                </a:solidFill>
                <a:latin typeface="Arial" panose="020B0604020202020204" pitchFamily="34" charset="0"/>
              </a:rPr>
              <a:t> - Activates mast cells, basophils, neutrophils, and macrophages to increase inflammatory response - </a:t>
            </a:r>
          </a:p>
          <a:p>
            <a:pPr defTabSz="914400" eaLnBrk="1" hangingPunct="1"/>
            <a:r>
              <a:rPr lang="en-US" altLang="en-US" sz="1800">
                <a:solidFill>
                  <a:srgbClr val="0000FF"/>
                </a:solidFill>
                <a:latin typeface="Arial" panose="020B0604020202020204" pitchFamily="34" charset="0"/>
              </a:rPr>
              <a:t>Cytolysis</a:t>
            </a:r>
            <a:r>
              <a:rPr lang="en-US" altLang="en-US" sz="1800">
                <a:solidFill>
                  <a:srgbClr val="000000"/>
                </a:solidFill>
                <a:latin typeface="Arial" panose="020B0604020202020204" pitchFamily="34" charset="0"/>
              </a:rPr>
              <a:t> – causes cell lysis (Big MAC attack)</a:t>
            </a:r>
          </a:p>
          <a:p>
            <a:pPr defTabSz="914400" eaLnBrk="1" hangingPunct="1"/>
            <a:r>
              <a:rPr lang="en-US" altLang="en-US" sz="1800">
                <a:solidFill>
                  <a:srgbClr val="0000FF"/>
                </a:solidFill>
                <a:latin typeface="Arial" panose="020B0604020202020204" pitchFamily="34" charset="0"/>
              </a:rPr>
              <a:t>Eliminates Antigen-Antibody </a:t>
            </a:r>
            <a:r>
              <a:rPr lang="en-US" altLang="en-US" sz="1800">
                <a:solidFill>
                  <a:srgbClr val="000000"/>
                </a:solidFill>
                <a:latin typeface="Arial" panose="020B0604020202020204" pitchFamily="34" charset="0"/>
              </a:rPr>
              <a:t>complexes on RBCs killed in spleen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Immunity</a:t>
            </a:r>
          </a:p>
        </p:txBody>
      </p:sp>
      <p:sp>
        <p:nvSpPr>
          <p:cNvPr id="3" name="Content Placeholder 2"/>
          <p:cNvSpPr>
            <a:spLocks noGrp="1"/>
          </p:cNvSpPr>
          <p:nvPr>
            <p:ph idx="1"/>
          </p:nvPr>
        </p:nvSpPr>
        <p:spPr/>
        <p:txBody>
          <a:bodyPr/>
          <a:lstStyle/>
          <a:p>
            <a:pPr algn="just"/>
            <a:r>
              <a:rPr lang="en-US" sz="2800" dirty="0"/>
              <a:t>Immunity is body's ability to resist or eliminate potentially </a:t>
            </a:r>
            <a:r>
              <a:rPr lang="en-US" sz="2800" dirty="0">
                <a:solidFill>
                  <a:srgbClr val="FF0000"/>
                </a:solidFill>
              </a:rPr>
              <a:t>harmful foreign materials or abnormal cells </a:t>
            </a:r>
          </a:p>
          <a:p>
            <a:pPr>
              <a:buNone/>
            </a:pPr>
            <a:endParaRPr lang="en-IN" dirty="0"/>
          </a:p>
        </p:txBody>
      </p:sp>
      <p:pic>
        <p:nvPicPr>
          <p:cNvPr id="6" name="Picture 2" descr="http://allhealthstudio.com/wp-content/uploads/immunityguy.jpg"/>
          <p:cNvPicPr>
            <a:picLocks noGrp="1" noChangeAspect="1" noChangeArrowheads="1"/>
          </p:cNvPicPr>
          <p:nvPr>
            <p:ph sz="half" idx="4294967295"/>
          </p:nvPr>
        </p:nvPicPr>
        <p:blipFill>
          <a:blip r:embed="rId2" cstate="print"/>
          <a:srcRect/>
          <a:stretch>
            <a:fillRect/>
          </a:stretch>
        </p:blipFill>
        <p:spPr bwMode="auto">
          <a:xfrm>
            <a:off x="2285984" y="2714620"/>
            <a:ext cx="4790819" cy="380870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6252C99-AD81-4EEF-AA5F-6DDFB3A34FBB}"/>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Innate Immunity: Inflammation</a:t>
            </a:r>
          </a:p>
        </p:txBody>
      </p:sp>
      <p:sp>
        <p:nvSpPr>
          <p:cNvPr id="76803" name="Content Placeholder 2">
            <a:extLst>
              <a:ext uri="{FF2B5EF4-FFF2-40B4-BE49-F238E27FC236}">
                <a16:creationId xmlns:a16="http://schemas.microsoft.com/office/drawing/2014/main" id="{82F17BFF-2485-4D83-8807-F46ABC513AC5}"/>
              </a:ext>
            </a:extLst>
          </p:cNvPr>
          <p:cNvSpPr>
            <a:spLocks noGrp="1"/>
          </p:cNvSpPr>
          <p:nvPr>
            <p:ph idx="1"/>
          </p:nvPr>
        </p:nvSpPr>
        <p:spPr>
          <a:xfrm>
            <a:off x="266700" y="1417638"/>
            <a:ext cx="8553450" cy="4714875"/>
          </a:xfrm>
        </p:spPr>
        <p:txBody>
          <a:bodyPr>
            <a:normAutofit lnSpcReduction="10000"/>
          </a:bodyPr>
          <a:lstStyle/>
          <a:p>
            <a:pPr lvl="1" eaLnBrk="1" hangingPunct="1"/>
            <a:r>
              <a:rPr lang="en-US" altLang="en-US" sz="2400" dirty="0">
                <a:solidFill>
                  <a:srgbClr val="0000FF"/>
                </a:solidFill>
                <a:latin typeface="Times New Roman" panose="02020603050405020304" pitchFamily="18" charset="0"/>
                <a:cs typeface="Times New Roman" panose="02020603050405020304" pitchFamily="18" charset="0"/>
              </a:rPr>
              <a:t>Redness</a:t>
            </a:r>
            <a:r>
              <a:rPr lang="en-US" altLang="en-US" sz="2400" dirty="0">
                <a:latin typeface="Times New Roman" panose="02020603050405020304" pitchFamily="18" charset="0"/>
                <a:cs typeface="Times New Roman" panose="02020603050405020304" pitchFamily="18" charset="0"/>
              </a:rPr>
              <a:t> - increased blood flow</a:t>
            </a:r>
          </a:p>
          <a:p>
            <a:pPr lvl="1" eaLnBrk="1" hangingPunct="1"/>
            <a:r>
              <a:rPr lang="en-US" altLang="en-US" sz="2400" dirty="0">
                <a:solidFill>
                  <a:srgbClr val="0000FF"/>
                </a:solidFill>
                <a:latin typeface="Times New Roman" panose="02020603050405020304" pitchFamily="18" charset="0"/>
                <a:cs typeface="Times New Roman" panose="02020603050405020304" pitchFamily="18" charset="0"/>
              </a:rPr>
              <a:t>Heat</a:t>
            </a:r>
            <a:r>
              <a:rPr lang="en-US" altLang="en-US" sz="2400" dirty="0">
                <a:latin typeface="Times New Roman" panose="02020603050405020304" pitchFamily="18" charset="0"/>
                <a:cs typeface="Times New Roman" panose="02020603050405020304" pitchFamily="18" charset="0"/>
              </a:rPr>
              <a:t> - increased blood flow and increased metabolic activity</a:t>
            </a:r>
          </a:p>
          <a:p>
            <a:pPr lvl="1" eaLnBrk="1" hangingPunct="1"/>
            <a:r>
              <a:rPr lang="en-US" altLang="en-US" sz="2400" dirty="0">
                <a:solidFill>
                  <a:srgbClr val="0000FF"/>
                </a:solidFill>
                <a:latin typeface="Times New Roman" panose="02020603050405020304" pitchFamily="18" charset="0"/>
                <a:cs typeface="Times New Roman" panose="02020603050405020304" pitchFamily="18" charset="0"/>
              </a:rPr>
              <a:t>Swelling</a:t>
            </a:r>
            <a:r>
              <a:rPr lang="en-US" altLang="en-US" sz="2400" dirty="0">
                <a:latin typeface="Times New Roman" panose="02020603050405020304" pitchFamily="18" charset="0"/>
                <a:cs typeface="Times New Roman" panose="02020603050405020304" pitchFamily="18" charset="0"/>
              </a:rPr>
              <a:t> -  increase in fluid loss – capillaries to interstitial space, capillaries become more permeable due to histamine and other chemicals</a:t>
            </a:r>
          </a:p>
          <a:p>
            <a:pPr lvl="1" eaLnBrk="1" hangingPunct="1"/>
            <a:r>
              <a:rPr lang="en-US" altLang="en-US" sz="2400" dirty="0">
                <a:solidFill>
                  <a:srgbClr val="0000FF"/>
                </a:solidFill>
                <a:latin typeface="Times New Roman" panose="02020603050405020304" pitchFamily="18" charset="0"/>
                <a:cs typeface="Times New Roman" panose="02020603050405020304" pitchFamily="18" charset="0"/>
              </a:rPr>
              <a:t>Pain - </a:t>
            </a:r>
            <a:r>
              <a:rPr lang="en-US" altLang="en-US" sz="2400" dirty="0">
                <a:latin typeface="Times New Roman" panose="02020603050405020304" pitchFamily="18" charset="0"/>
                <a:cs typeface="Times New Roman" panose="02020603050405020304" pitchFamily="18" charset="0"/>
              </a:rPr>
              <a:t>stimulation of pain receptors from compression from interstitial fluid;  chemical irritation by kinins, prostaglandins, microbe substances</a:t>
            </a:r>
          </a:p>
          <a:p>
            <a:pPr lvl="1" eaLnBrk="1" hangingPunct="1"/>
            <a:r>
              <a:rPr lang="en-US" altLang="en-US" sz="2400" dirty="0">
                <a:solidFill>
                  <a:srgbClr val="0000FF"/>
                </a:solidFill>
                <a:latin typeface="Times New Roman" panose="02020603050405020304" pitchFamily="18" charset="0"/>
                <a:cs typeface="Times New Roman" panose="02020603050405020304" pitchFamily="18" charset="0"/>
              </a:rPr>
              <a:t>Loss of function - </a:t>
            </a:r>
            <a:r>
              <a:rPr lang="en-US" altLang="en-US" sz="2400" dirty="0">
                <a:latin typeface="Times New Roman" panose="02020603050405020304" pitchFamily="18" charset="0"/>
                <a:cs typeface="Times New Roman" panose="02020603050405020304" pitchFamily="18" charset="0"/>
              </a:rPr>
              <a:t>(may occur in severe cases)</a:t>
            </a:r>
          </a:p>
          <a:p>
            <a:pPr lvl="1" eaLnBrk="1" hangingPunct="1"/>
            <a:r>
              <a:rPr lang="en-US" altLang="en-US" sz="2400" b="1" dirty="0">
                <a:latin typeface="Times New Roman" panose="02020603050405020304" pitchFamily="18" charset="0"/>
                <a:cs typeface="Times New Roman" panose="02020603050405020304" pitchFamily="18" charset="0"/>
              </a:rPr>
              <a:t>Acute inflammatory response</a:t>
            </a:r>
          </a:p>
          <a:p>
            <a:pPr lvl="2" eaLnBrk="1" hangingPunct="1"/>
            <a:r>
              <a:rPr lang="en-US" altLang="en-US" dirty="0">
                <a:latin typeface="Times New Roman" panose="02020603050405020304" pitchFamily="18" charset="0"/>
                <a:cs typeface="Times New Roman" panose="02020603050405020304" pitchFamily="18" charset="0"/>
              </a:rPr>
              <a:t>a local, nonspecific response -- typically lasts 8-10 days</a:t>
            </a:r>
          </a:p>
          <a:p>
            <a:pPr lvl="2" eaLnBrk="1" hangingPunct="1"/>
            <a:r>
              <a:rPr lang="en-US" altLang="en-US" dirty="0">
                <a:latin typeface="Times New Roman" panose="02020603050405020304" pitchFamily="18" charset="0"/>
                <a:cs typeface="Times New Roman" panose="02020603050405020304" pitchFamily="18" charset="0"/>
              </a:rPr>
              <a:t>sometimes persists in process of </a:t>
            </a:r>
            <a:r>
              <a:rPr lang="en-US" altLang="en-US" b="1" dirty="0">
                <a:latin typeface="Times New Roman" panose="02020603050405020304" pitchFamily="18" charset="0"/>
                <a:cs typeface="Times New Roman" panose="02020603050405020304" pitchFamily="18" charset="0"/>
              </a:rPr>
              <a:t>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3109E1F-CBE7-41C6-A2F3-548E9763791F}"/>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r>
              <a:rPr lang="en-US" altLang="en-US">
                <a:solidFill>
                  <a:srgbClr val="0000FF"/>
                </a:solidFill>
              </a:rPr>
              <a:t>Innate Immunity: Inflammation</a:t>
            </a:r>
          </a:p>
        </p:txBody>
      </p:sp>
      <p:sp>
        <p:nvSpPr>
          <p:cNvPr id="60418" name="Content Placeholder 2">
            <a:extLst>
              <a:ext uri="{FF2B5EF4-FFF2-40B4-BE49-F238E27FC236}">
                <a16:creationId xmlns:a16="http://schemas.microsoft.com/office/drawing/2014/main" id="{5C9D916C-C32A-4A54-A079-3C3D27748A99}"/>
              </a:ext>
            </a:extLst>
          </p:cNvPr>
          <p:cNvSpPr>
            <a:spLocks noGrp="1"/>
          </p:cNvSpPr>
          <p:nvPr>
            <p:ph idx="1"/>
          </p:nvPr>
        </p:nvSpPr>
        <p:spPr>
          <a:xfrm>
            <a:off x="539552" y="1556792"/>
            <a:ext cx="8229600" cy="4525963"/>
          </a:xfrm>
        </p:spPr>
        <p:txBody>
          <a:bodyPr>
            <a:noAutofit/>
          </a:bodyPr>
          <a:lstStyle/>
          <a:p>
            <a:pPr>
              <a:buClr>
                <a:srgbClr val="0000FF"/>
              </a:buClr>
              <a:buFont typeface="Arial" panose="020B0604020202020204" pitchFamily="34" charset="0"/>
              <a:buChar char="•"/>
            </a:pPr>
            <a:r>
              <a:rPr lang="en-US" altLang="en-US" sz="2400" dirty="0"/>
              <a:t>Immediate, local, nonspecific response</a:t>
            </a:r>
          </a:p>
          <a:p>
            <a:pPr lvl="1">
              <a:buClr>
                <a:srgbClr val="0000FF"/>
              </a:buClr>
              <a:buFont typeface="Arial" panose="020B0604020202020204" pitchFamily="34" charset="0"/>
              <a:buChar char="•"/>
            </a:pPr>
            <a:r>
              <a:rPr lang="en-US" altLang="en-US" sz="2400" dirty="0"/>
              <a:t>Major effector of innate immunity that helps eliminate infectious agents</a:t>
            </a:r>
          </a:p>
          <a:p>
            <a:pPr>
              <a:buClr>
                <a:srgbClr val="0000FF"/>
              </a:buClr>
              <a:buFont typeface="Arial" panose="020B0604020202020204" pitchFamily="34" charset="0"/>
              <a:buChar char="•"/>
            </a:pPr>
            <a:r>
              <a:rPr lang="en-US" altLang="en-US" sz="2400" dirty="0"/>
              <a:t>1</a:t>
            </a:r>
            <a:r>
              <a:rPr lang="en-US" altLang="en-US" sz="2400" baseline="30000" dirty="0"/>
              <a:t>st</a:t>
            </a:r>
            <a:r>
              <a:rPr lang="en-US" altLang="en-US" sz="2400" dirty="0"/>
              <a:t> step: chemicals like histamine, </a:t>
            </a:r>
            <a:r>
              <a:rPr lang="en-US" altLang="en-US" sz="2400" dirty="0" err="1"/>
              <a:t>leukotirenes</a:t>
            </a:r>
            <a:r>
              <a:rPr lang="en-US" altLang="en-US" sz="2400" dirty="0"/>
              <a:t>, prostaglandins and chemotactic factors released</a:t>
            </a:r>
          </a:p>
          <a:p>
            <a:pPr>
              <a:buClr>
                <a:srgbClr val="0000FF"/>
              </a:buClr>
              <a:buFont typeface="Arial" panose="020B0604020202020204" pitchFamily="34" charset="0"/>
              <a:buChar char="•"/>
            </a:pPr>
            <a:r>
              <a:rPr lang="en-US" altLang="en-US" sz="2400" dirty="0"/>
              <a:t>2</a:t>
            </a:r>
            <a:r>
              <a:rPr lang="en-US" altLang="en-US" sz="2400" baseline="30000" dirty="0"/>
              <a:t>nd</a:t>
            </a:r>
            <a:r>
              <a:rPr lang="en-US" altLang="en-US" sz="2400" dirty="0"/>
              <a:t> step: response in blood vessels = vasodilation and increased capillary permeability</a:t>
            </a:r>
          </a:p>
          <a:p>
            <a:pPr>
              <a:buClr>
                <a:srgbClr val="0000FF"/>
              </a:buClr>
              <a:buFont typeface="Arial" panose="020B0604020202020204" pitchFamily="34" charset="0"/>
              <a:buChar char="•"/>
            </a:pPr>
            <a:r>
              <a:rPr lang="en-US" altLang="en-US" sz="2400" dirty="0"/>
              <a:t>3</a:t>
            </a:r>
            <a:r>
              <a:rPr lang="en-US" altLang="en-US" sz="2400" baseline="30000" dirty="0"/>
              <a:t>rd</a:t>
            </a:r>
            <a:r>
              <a:rPr lang="en-US" altLang="en-US" sz="2400" dirty="0"/>
              <a:t> step: leukocytes (WBCs) recruited via margination and diapedesis. Also cells undertake chemotaxis and migrate toward (up the gradient) of chemical agents (bacterial secretions)</a:t>
            </a:r>
          </a:p>
          <a:p>
            <a:pPr>
              <a:buClr>
                <a:srgbClr val="0000FF"/>
              </a:buClr>
              <a:buFont typeface="Arial" panose="020B0604020202020204" pitchFamily="34" charset="0"/>
              <a:buChar char="•"/>
            </a:pPr>
            <a:r>
              <a:rPr lang="en-US" altLang="en-US" sz="2400" dirty="0"/>
              <a:t>Neutrophils, eosinophils, macrophages clean up the area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E64EA71-AAC1-498C-92BB-91775665C145}"/>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Innate Immunity: Fever</a:t>
            </a:r>
          </a:p>
        </p:txBody>
      </p:sp>
      <p:sp>
        <p:nvSpPr>
          <p:cNvPr id="63490" name="Content Placeholder 2">
            <a:extLst>
              <a:ext uri="{FF2B5EF4-FFF2-40B4-BE49-F238E27FC236}">
                <a16:creationId xmlns:a16="http://schemas.microsoft.com/office/drawing/2014/main" id="{B8F3A8BC-4404-4915-ACDA-0E2FDCB2BE85}"/>
              </a:ext>
            </a:extLst>
          </p:cNvPr>
          <p:cNvSpPr>
            <a:spLocks noGrp="1"/>
          </p:cNvSpPr>
          <p:nvPr>
            <p:ph idx="1"/>
          </p:nvPr>
        </p:nvSpPr>
        <p:spPr>
          <a:xfrm>
            <a:off x="611560" y="1445742"/>
            <a:ext cx="8153400" cy="4525963"/>
          </a:xfrm>
        </p:spPr>
        <p:txBody>
          <a:bodyPr>
            <a:normAutofit fontScale="92500" lnSpcReduction="20000"/>
          </a:bodyPr>
          <a:lstStyle/>
          <a:p>
            <a:pPr eaLnBrk="1" hangingPunct="1">
              <a:buClr>
                <a:srgbClr val="0000FF"/>
              </a:buClr>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Fever</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Abnormal elevation of body temperature -- at least 1°C from normal (37°C)</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May accompany inflammatory response</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Due to excess fluid loss so requires increased fluid intake to prevent dehydration</a:t>
            </a:r>
          </a:p>
          <a:p>
            <a:pPr eaLnBrk="1" hangingPunct="1">
              <a:buClr>
                <a:srgbClr val="0000FF"/>
              </a:buClr>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Events of fever</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Results from </a:t>
            </a:r>
          </a:p>
          <a:p>
            <a:pPr lvl="2" eaLnBrk="1" hangingPunct="1">
              <a:buClr>
                <a:srgbClr val="0000FF"/>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release of </a:t>
            </a:r>
            <a:r>
              <a:rPr lang="en-US" altLang="en-US" dirty="0">
                <a:solidFill>
                  <a:srgbClr val="0000FF"/>
                </a:solidFill>
                <a:latin typeface="Times New Roman" panose="02020603050405020304" pitchFamily="18" charset="0"/>
                <a:cs typeface="Times New Roman" panose="02020603050405020304" pitchFamily="18" charset="0"/>
              </a:rPr>
              <a:t>pyrogens</a:t>
            </a:r>
            <a:r>
              <a:rPr lang="en-US" altLang="en-US" dirty="0">
                <a:latin typeface="Times New Roman" panose="02020603050405020304" pitchFamily="18" charset="0"/>
                <a:cs typeface="Times New Roman" panose="02020603050405020304" pitchFamily="18" charset="0"/>
              </a:rPr>
              <a:t> such as interleukin 1, interferons</a:t>
            </a:r>
          </a:p>
          <a:p>
            <a:pPr lvl="2" eaLnBrk="1" hangingPunct="1">
              <a:buClr>
                <a:srgbClr val="0000FF"/>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toxins from infectious agents, drug reactions toxins, brain tumors</a:t>
            </a:r>
          </a:p>
          <a:p>
            <a:pPr lvl="1" eaLnBrk="1" hangingPunct="1">
              <a:buClr>
                <a:srgbClr val="0000FF"/>
              </a:buClr>
              <a:buFont typeface="Arial" panose="020B0604020202020204" pitchFamily="34" charset="0"/>
              <a:buChar char="•"/>
            </a:pPr>
            <a:r>
              <a:rPr lang="en-US" altLang="en-US" sz="2400" b="1" dirty="0">
                <a:solidFill>
                  <a:srgbClr val="0000FF"/>
                </a:solidFill>
                <a:latin typeface="Times New Roman" panose="02020603050405020304" pitchFamily="18" charset="0"/>
                <a:cs typeface="Times New Roman" panose="02020603050405020304" pitchFamily="18" charset="0"/>
              </a:rPr>
              <a:t>Pyrogens</a:t>
            </a:r>
            <a:r>
              <a:rPr lang="en-US" altLang="en-US" sz="2400" dirty="0">
                <a:latin typeface="Times New Roman" panose="02020603050405020304" pitchFamily="18" charset="0"/>
                <a:cs typeface="Times New Roman" panose="02020603050405020304" pitchFamily="18" charset="0"/>
              </a:rPr>
              <a:t> released and circulate through the body</a:t>
            </a:r>
          </a:p>
          <a:p>
            <a:pPr lvl="2" eaLnBrk="1" hangingPunct="1">
              <a:buClr>
                <a:srgbClr val="0000FF"/>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target </a:t>
            </a:r>
            <a:r>
              <a:rPr lang="en-US" altLang="en-US" dirty="0">
                <a:solidFill>
                  <a:srgbClr val="008000"/>
                </a:solidFill>
                <a:latin typeface="Times New Roman" panose="02020603050405020304" pitchFamily="18" charset="0"/>
                <a:cs typeface="Times New Roman" panose="02020603050405020304" pitchFamily="18" charset="0"/>
              </a:rPr>
              <a:t>hypothalamus</a:t>
            </a:r>
            <a:r>
              <a:rPr lang="en-US" altLang="en-US" dirty="0">
                <a:latin typeface="Times New Roman" panose="02020603050405020304" pitchFamily="18" charset="0"/>
                <a:cs typeface="Times New Roman" panose="02020603050405020304" pitchFamily="18" charset="0"/>
              </a:rPr>
              <a:t> and cause release of prostaglandin E</a:t>
            </a:r>
            <a:r>
              <a:rPr lang="en-US" altLang="en-US" baseline="-25000" dirty="0">
                <a:latin typeface="Times New Roman" panose="02020603050405020304" pitchFamily="18" charset="0"/>
                <a:cs typeface="Times New Roman" panose="02020603050405020304" pitchFamily="18" charset="0"/>
              </a:rPr>
              <a:t>2</a:t>
            </a:r>
          </a:p>
          <a:p>
            <a:pPr lvl="2" eaLnBrk="1" hangingPunct="1">
              <a:buClr>
                <a:srgbClr val="0000FF"/>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raises temperature set point of hypothalamus</a:t>
            </a:r>
          </a:p>
          <a:p>
            <a:pPr lvl="2" eaLnBrk="1" hangingPunct="1"/>
            <a:endParaRPr lang="en-US" altLang="en-US" sz="1600" dirty="0">
              <a:latin typeface="Times New Roman" panose="02020603050405020304" pitchFamily="18" charset="0"/>
              <a:cs typeface="Times New Roman" panose="02020603050405020304" pitchFamily="18" charset="0"/>
            </a:endParaRPr>
          </a:p>
          <a:p>
            <a:pPr lvl="2" eaLnBrk="1" hangingPunct="1"/>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891EEEEE-375F-4970-8AC2-0D6067DBE468}"/>
              </a:ext>
            </a:extLst>
          </p:cNvPr>
          <p:cNvSpPr>
            <a:spLocks noGrp="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Innate Immunity: Fever</a:t>
            </a:r>
          </a:p>
        </p:txBody>
      </p:sp>
      <p:sp>
        <p:nvSpPr>
          <p:cNvPr id="65538" name="Content Placeholder 2">
            <a:extLst>
              <a:ext uri="{FF2B5EF4-FFF2-40B4-BE49-F238E27FC236}">
                <a16:creationId xmlns:a16="http://schemas.microsoft.com/office/drawing/2014/main" id="{4D96079A-B8B9-4555-B038-076483D82DA5}"/>
              </a:ext>
            </a:extLst>
          </p:cNvPr>
          <p:cNvSpPr>
            <a:spLocks noGrp="1"/>
          </p:cNvSpPr>
          <p:nvPr>
            <p:ph idx="1"/>
          </p:nvPr>
        </p:nvSpPr>
        <p:spPr>
          <a:xfrm>
            <a:off x="451396" y="1390750"/>
            <a:ext cx="8153400" cy="5676900"/>
          </a:xfrm>
        </p:spPr>
        <p:txBody>
          <a:bodyPr>
            <a:normAutofit fontScale="92500"/>
          </a:bodyPr>
          <a:lstStyle/>
          <a:p>
            <a:pPr eaLnBrk="1" hangingPunct="1">
              <a:buClr>
                <a:srgbClr val="0000FF"/>
              </a:buClr>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Benefits of fever</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Inhibits reproduction of bacteria and viruses</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Promotes interferon activity</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Increases activity of adaptive immunity</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Accelerates tissue repair</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Increases CAMs on endothelium of capillaries in lymph nodes</a:t>
            </a:r>
          </a:p>
          <a:p>
            <a:pPr lvl="2" eaLnBrk="1" hangingPunct="1">
              <a:buClr>
                <a:srgbClr val="0000FF"/>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additional immune cells migrating out of blood</a:t>
            </a:r>
          </a:p>
          <a:p>
            <a:pPr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Recommended to leave a low fever untreated </a:t>
            </a:r>
          </a:p>
          <a:p>
            <a:pPr eaLnBrk="1" hangingPunct="1">
              <a:buClr>
                <a:srgbClr val="0000FF"/>
              </a:buClr>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Risks of a high fever </a:t>
            </a:r>
            <a:r>
              <a:rPr lang="en-US" altLang="en-US" sz="2400" dirty="0">
                <a:latin typeface="Times New Roman" panose="02020603050405020304" pitchFamily="18" charset="0"/>
                <a:cs typeface="Times New Roman" panose="02020603050405020304" pitchFamily="18" charset="0"/>
              </a:rPr>
              <a:t>significant above 100 degrees F</a:t>
            </a:r>
            <a:endParaRPr lang="en-US" altLang="en-US" sz="2400" b="1" dirty="0">
              <a:latin typeface="Times New Roman" panose="02020603050405020304" pitchFamily="18" charset="0"/>
              <a:cs typeface="Times New Roman" panose="02020603050405020304" pitchFamily="18" charset="0"/>
            </a:endParaRP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High fevers potentially dangerous above 103</a:t>
            </a:r>
            <a:r>
              <a:rPr lang="en-US" altLang="en-US" sz="2400" baseline="30000" dirty="0">
                <a:latin typeface="Times New Roman" panose="02020603050405020304" pitchFamily="18" charset="0"/>
                <a:cs typeface="Times New Roman" panose="02020603050405020304" pitchFamily="18" charset="0"/>
              </a:rPr>
              <a:t>0</a:t>
            </a:r>
            <a:r>
              <a:rPr lang="en-US" altLang="en-US" sz="2400" dirty="0">
                <a:latin typeface="Times New Roman" panose="02020603050405020304" pitchFamily="18" charset="0"/>
                <a:cs typeface="Times New Roman" panose="02020603050405020304" pitchFamily="18" charset="0"/>
              </a:rPr>
              <a:t> in children</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Changes in metabolic pathways and denaturation of proteins</a:t>
            </a:r>
          </a:p>
          <a:p>
            <a:pPr lvl="1" eaLnBrk="1" hangingPunct="1">
              <a:buClr>
                <a:srgbClr val="0000FF"/>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Possible seizures, irreversible brain damage at greater than 106</a:t>
            </a:r>
            <a:r>
              <a:rPr lang="en-US" altLang="en-US" sz="2400" baseline="30000" dirty="0">
                <a:latin typeface="Times New Roman" panose="02020603050405020304" pitchFamily="18" charset="0"/>
                <a:cs typeface="Times New Roman" panose="02020603050405020304" pitchFamily="18" charset="0"/>
              </a:rPr>
              <a:t>0</a:t>
            </a:r>
            <a:r>
              <a:rPr lang="en-US" altLang="en-US" sz="2400" dirty="0">
                <a:latin typeface="Times New Roman" panose="02020603050405020304" pitchFamily="18" charset="0"/>
                <a:cs typeface="Times New Roman" panose="02020603050405020304" pitchFamily="18" charset="0"/>
              </a:rPr>
              <a:t>, death above 109</a:t>
            </a:r>
            <a:r>
              <a:rPr lang="en-US" altLang="en-US" sz="2400" baseline="30000" dirty="0">
                <a:latin typeface="Times New Roman" panose="02020603050405020304" pitchFamily="18" charset="0"/>
                <a:cs typeface="Times New Roman" panose="02020603050405020304" pitchFamily="18" charset="0"/>
              </a:rPr>
              <a:t>0</a:t>
            </a:r>
          </a:p>
          <a:p>
            <a:pPr lvl="1" eaLnBrk="1" hangingPunct="1"/>
            <a:endParaRPr lang="en-US"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643998" cy="1143000"/>
          </a:xfrm>
        </p:spPr>
        <p:txBody>
          <a:bodyPr>
            <a:noAutofit/>
          </a:bodyPr>
          <a:lstStyle/>
          <a:p>
            <a:r>
              <a:rPr lang="en-IN" sz="3500" b="1" dirty="0">
                <a:solidFill>
                  <a:srgbClr val="00B0F0"/>
                </a:solidFill>
              </a:rPr>
              <a:t>How do </a:t>
            </a:r>
            <a:r>
              <a:rPr lang="en-IN" sz="3500" b="1" dirty="0" err="1">
                <a:solidFill>
                  <a:srgbClr val="00B0F0"/>
                </a:solidFill>
              </a:rPr>
              <a:t>neutrophils</a:t>
            </a:r>
            <a:r>
              <a:rPr lang="en-IN" sz="3500" b="1" dirty="0">
                <a:solidFill>
                  <a:srgbClr val="00B0F0"/>
                </a:solidFill>
              </a:rPr>
              <a:t> eat and digest microbes ?</a:t>
            </a:r>
          </a:p>
        </p:txBody>
      </p:sp>
      <p:pic>
        <p:nvPicPr>
          <p:cNvPr id="4" name="Content Placeholder 3" descr="http://image.slidesharecdn.com/2-inflammationcellulareventsdrashutoshkumar-121106055708-phpapp02/95/2-inflammation-cellular-events-dr-ashutosh-kumar-23-638.jpg?cb=1352181492"/>
          <p:cNvPicPr>
            <a:picLocks noGrp="1"/>
          </p:cNvPicPr>
          <p:nvPr>
            <p:ph idx="1"/>
          </p:nvPr>
        </p:nvPicPr>
        <p:blipFill>
          <a:blip r:embed="rId3"/>
          <a:srcRect l="39" t="12661"/>
          <a:stretch>
            <a:fillRect/>
          </a:stretch>
        </p:blipFill>
        <p:spPr bwMode="auto">
          <a:xfrm>
            <a:off x="1785918" y="2000240"/>
            <a:ext cx="5429288" cy="3429024"/>
          </a:xfrm>
          <a:prstGeom prst="rect">
            <a:avLst/>
          </a:prstGeom>
          <a:noFill/>
          <a:ln w="9525">
            <a:noFill/>
            <a:miter lim="800000"/>
            <a:headEnd/>
            <a:tailEnd/>
          </a:ln>
        </p:spPr>
      </p:pic>
      <p:sp>
        <p:nvSpPr>
          <p:cNvPr id="5" name="Oval 4"/>
          <p:cNvSpPr/>
          <p:nvPr/>
        </p:nvSpPr>
        <p:spPr>
          <a:xfrm>
            <a:off x="142844" y="4286256"/>
            <a:ext cx="1500198" cy="64294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lumMod val="85000"/>
                    <a:lumOff val="15000"/>
                  </a:schemeClr>
                </a:solidFill>
              </a:rPr>
              <a:t>Granules</a:t>
            </a:r>
          </a:p>
        </p:txBody>
      </p:sp>
      <p:cxnSp>
        <p:nvCxnSpPr>
          <p:cNvPr id="7" name="Straight Arrow Connector 6"/>
          <p:cNvCxnSpPr>
            <a:stCxn id="5" idx="0"/>
          </p:cNvCxnSpPr>
          <p:nvPr/>
        </p:nvCxnSpPr>
        <p:spPr>
          <a:xfrm rot="5400000" flipH="1" flipV="1">
            <a:off x="1553744" y="3268265"/>
            <a:ext cx="357190" cy="1678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solidFill>
                  <a:srgbClr val="00B0F0"/>
                </a:solidFill>
              </a:rPr>
              <a:t>Monocytes</a:t>
            </a:r>
            <a:endParaRPr lang="en-IN" b="1" dirty="0">
              <a:solidFill>
                <a:srgbClr val="00B0F0"/>
              </a:solidFill>
            </a:endParaRPr>
          </a:p>
        </p:txBody>
      </p:sp>
      <p:sp>
        <p:nvSpPr>
          <p:cNvPr id="4" name="Content Placeholder 3"/>
          <p:cNvSpPr>
            <a:spLocks noGrp="1"/>
          </p:cNvSpPr>
          <p:nvPr>
            <p:ph sz="half" idx="1"/>
          </p:nvPr>
        </p:nvSpPr>
        <p:spPr>
          <a:xfrm>
            <a:off x="457200" y="1600200"/>
            <a:ext cx="3757610" cy="4525963"/>
          </a:xfrm>
        </p:spPr>
        <p:txBody>
          <a:bodyPr>
            <a:normAutofit lnSpcReduction="10000"/>
          </a:bodyPr>
          <a:lstStyle/>
          <a:p>
            <a:endParaRPr lang="en-IN" sz="2000" dirty="0"/>
          </a:p>
          <a:p>
            <a:r>
              <a:rPr lang="en-IN" sz="2000" dirty="0" err="1"/>
              <a:t>Monocytes</a:t>
            </a:r>
            <a:r>
              <a:rPr lang="en-IN" sz="2000" dirty="0"/>
              <a:t> (~5% of WBCs)</a:t>
            </a:r>
          </a:p>
          <a:p>
            <a:pPr>
              <a:buNone/>
            </a:pPr>
            <a:endParaRPr lang="en-IN" sz="2000" dirty="0"/>
          </a:p>
          <a:p>
            <a:r>
              <a:rPr lang="en-IN" sz="2000" dirty="0"/>
              <a:t>Migrate into the tissues and become </a:t>
            </a:r>
            <a:r>
              <a:rPr lang="en-IN" sz="2000" dirty="0">
                <a:solidFill>
                  <a:srgbClr val="FF0000"/>
                </a:solidFill>
              </a:rPr>
              <a:t>Macrophages</a:t>
            </a:r>
          </a:p>
          <a:p>
            <a:r>
              <a:rPr lang="en-IN" sz="2000" dirty="0">
                <a:solidFill>
                  <a:srgbClr val="00B050"/>
                </a:solidFill>
              </a:rPr>
              <a:t>Macrophages</a:t>
            </a:r>
          </a:p>
          <a:p>
            <a:r>
              <a:rPr lang="en-IN" sz="2000" dirty="0"/>
              <a:t>Big eaters”</a:t>
            </a:r>
          </a:p>
          <a:p>
            <a:endParaRPr lang="en-IN" sz="2000" dirty="0"/>
          </a:p>
          <a:p>
            <a:r>
              <a:rPr lang="en-IN" sz="2000" dirty="0"/>
              <a:t>Phagocytosis of microbes in tissue</a:t>
            </a:r>
          </a:p>
          <a:p>
            <a:pPr>
              <a:buNone/>
            </a:pPr>
            <a:r>
              <a:rPr lang="en-IN" sz="1800" dirty="0"/>
              <a:t>     (neutrophils are present only in blood)</a:t>
            </a:r>
          </a:p>
          <a:p>
            <a:pPr>
              <a:buNone/>
            </a:pPr>
            <a:endParaRPr lang="en-IN" sz="2000" dirty="0"/>
          </a:p>
          <a:p>
            <a:r>
              <a:rPr lang="en-IN" sz="2000" dirty="0"/>
              <a:t>Antigen presentation </a:t>
            </a:r>
          </a:p>
          <a:p>
            <a:endParaRPr lang="en-IN" sz="2000" dirty="0">
              <a:solidFill>
                <a:srgbClr val="FF0000"/>
              </a:solidFill>
            </a:endParaRPr>
          </a:p>
          <a:p>
            <a:pPr>
              <a:buNone/>
            </a:pPr>
            <a:endParaRPr lang="en-IN" dirty="0">
              <a:solidFill>
                <a:srgbClr val="FF0000"/>
              </a:solidFill>
            </a:endParaRPr>
          </a:p>
        </p:txBody>
      </p:sp>
      <p:pic>
        <p:nvPicPr>
          <p:cNvPr id="7" name="Content Placeholder 6" descr="https://s-media-cache-ak0.pinimg.com/originals/13/59/42/135942e8ddc70824516cbf72e8e07205.jpg"/>
          <p:cNvPicPr>
            <a:picLocks noGrp="1"/>
          </p:cNvPicPr>
          <p:nvPr>
            <p:ph sz="half" idx="2"/>
          </p:nvPr>
        </p:nvPicPr>
        <p:blipFill>
          <a:blip r:embed="rId2" cstate="print"/>
          <a:srcRect l="27865" t="2909" r="38688" b="49307"/>
          <a:stretch>
            <a:fillRect/>
          </a:stretch>
        </p:blipFill>
        <p:spPr bwMode="auto">
          <a:xfrm>
            <a:off x="6357950" y="1357298"/>
            <a:ext cx="722432" cy="1050968"/>
          </a:xfrm>
          <a:prstGeom prst="rect">
            <a:avLst/>
          </a:prstGeom>
          <a:noFill/>
          <a:ln w="9525">
            <a:noFill/>
            <a:miter lim="800000"/>
            <a:headEnd/>
            <a:tailEnd/>
          </a:ln>
        </p:spPr>
      </p:pic>
      <p:pic>
        <p:nvPicPr>
          <p:cNvPr id="8" name="Picture 7" descr="http://www.nature.com/ni/journal/v12/n11/images/ni.2109-F1.jpg"/>
          <p:cNvPicPr/>
          <p:nvPr/>
        </p:nvPicPr>
        <p:blipFill>
          <a:blip r:embed="rId3"/>
          <a:srcRect t="47665" r="52820"/>
          <a:stretch>
            <a:fillRect/>
          </a:stretch>
        </p:blipFill>
        <p:spPr bwMode="auto">
          <a:xfrm>
            <a:off x="4714876" y="3000372"/>
            <a:ext cx="4000528" cy="2786082"/>
          </a:xfrm>
          <a:prstGeom prst="rect">
            <a:avLst/>
          </a:prstGeom>
          <a:noFill/>
          <a:ln w="9525">
            <a:noFill/>
            <a:miter lim="800000"/>
            <a:headEnd/>
            <a:tailEnd/>
          </a:ln>
        </p:spPr>
      </p:pic>
      <p:cxnSp>
        <p:nvCxnSpPr>
          <p:cNvPr id="10" name="Straight Arrow Connector 9"/>
          <p:cNvCxnSpPr/>
          <p:nvPr/>
        </p:nvCxnSpPr>
        <p:spPr>
          <a:xfrm rot="5400000">
            <a:off x="6490525" y="2653483"/>
            <a:ext cx="4492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72066" y="3714753"/>
            <a:ext cx="3500462" cy="1661993"/>
          </a:xfrm>
          <a:prstGeom prst="rect">
            <a:avLst/>
          </a:prstGeom>
          <a:noFill/>
        </p:spPr>
        <p:txBody>
          <a:bodyPr wrap="square" rtlCol="0">
            <a:spAutoFit/>
          </a:bodyPr>
          <a:lstStyle/>
          <a:p>
            <a:r>
              <a:rPr lang="en-IN" sz="1400" dirty="0"/>
              <a:t>           Lung                 Bone        </a:t>
            </a:r>
          </a:p>
          <a:p>
            <a:endParaRPr lang="en-IN" sz="1400" dirty="0"/>
          </a:p>
          <a:p>
            <a:endParaRPr lang="en-IN" sz="1400" dirty="0"/>
          </a:p>
          <a:p>
            <a:endParaRPr lang="en-IN" sz="1400" dirty="0"/>
          </a:p>
          <a:p>
            <a:endParaRPr lang="en-IN" sz="1400" dirty="0"/>
          </a:p>
          <a:p>
            <a:endParaRPr lang="en-IN" sz="1400" dirty="0"/>
          </a:p>
          <a:p>
            <a:r>
              <a:rPr lang="en-IN" sz="1400" dirty="0"/>
              <a:t>         Liver	            Brain	                 intestine   </a:t>
            </a:r>
            <a:r>
              <a:rPr lang="en-IN"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00B0F0"/>
                </a:solidFill>
              </a:rPr>
              <a:t>Natural killer cells</a:t>
            </a:r>
          </a:p>
        </p:txBody>
      </p:sp>
      <p:sp>
        <p:nvSpPr>
          <p:cNvPr id="3" name="Content Placeholder 2"/>
          <p:cNvSpPr>
            <a:spLocks noGrp="1"/>
          </p:cNvSpPr>
          <p:nvPr>
            <p:ph sz="half" idx="1"/>
          </p:nvPr>
        </p:nvSpPr>
        <p:spPr/>
        <p:txBody>
          <a:bodyPr>
            <a:normAutofit lnSpcReduction="10000"/>
          </a:bodyPr>
          <a:lstStyle/>
          <a:p>
            <a:r>
              <a:rPr lang="en-IN" sz="2400" dirty="0"/>
              <a:t>Not B-lymphocytes / T-lymphocytes</a:t>
            </a:r>
          </a:p>
          <a:p>
            <a:pPr>
              <a:buNone/>
            </a:pPr>
            <a:endParaRPr lang="en-IN" sz="2400" dirty="0"/>
          </a:p>
          <a:p>
            <a:r>
              <a:rPr lang="en-IN" sz="2400" dirty="0"/>
              <a:t>Important part of the innate immune system</a:t>
            </a:r>
          </a:p>
          <a:p>
            <a:endParaRPr lang="en-IN" sz="2400" dirty="0"/>
          </a:p>
          <a:p>
            <a:r>
              <a:rPr lang="en-IN" sz="2400" dirty="0"/>
              <a:t>Kill virus /bacteria infected cells (Intracellular pathogens)</a:t>
            </a:r>
          </a:p>
          <a:p>
            <a:pPr>
              <a:buNone/>
            </a:pPr>
            <a:endParaRPr lang="en-IN" sz="2400" dirty="0"/>
          </a:p>
          <a:p>
            <a:r>
              <a:rPr lang="en-IN" sz="2400" dirty="0"/>
              <a:t>Kills cancer cells</a:t>
            </a:r>
          </a:p>
          <a:p>
            <a:pPr>
              <a:buNone/>
            </a:pPr>
            <a:endParaRPr lang="en-IN" dirty="0"/>
          </a:p>
          <a:p>
            <a:endParaRPr lang="en-IN" dirty="0"/>
          </a:p>
          <a:p>
            <a:endParaRPr lang="en-IN" dirty="0"/>
          </a:p>
        </p:txBody>
      </p:sp>
      <p:pic>
        <p:nvPicPr>
          <p:cNvPr id="6" name="Content Placeholder 5" descr="http://www.nobelprize.org/educational/medicine/immunity/images/detail/fig15_killert.gif"/>
          <p:cNvPicPr>
            <a:picLocks noGrp="1"/>
          </p:cNvPicPr>
          <p:nvPr>
            <p:ph sz="half" idx="2"/>
          </p:nvPr>
        </p:nvPicPr>
        <p:blipFill>
          <a:blip r:embed="rId3"/>
          <a:srcRect/>
          <a:stretch>
            <a:fillRect/>
          </a:stretch>
        </p:blipFill>
        <p:spPr bwMode="auto">
          <a:xfrm>
            <a:off x="5000628" y="2357430"/>
            <a:ext cx="3786214" cy="307183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B0F0"/>
                </a:solidFill>
              </a:rPr>
              <a:t>NK cells differentiate choose cells to kill ?</a:t>
            </a:r>
          </a:p>
        </p:txBody>
      </p:sp>
      <p:pic>
        <p:nvPicPr>
          <p:cNvPr id="6" name="Content Placeholder 5" descr="http://3.bp.blogspot.com/-xapMeERXfx0/Un--5bRQGsI/AAAAAAAAC_s/SidZDPJT6yY/s1600/NK_Cell-smaller.jpg"/>
          <p:cNvPicPr>
            <a:picLocks noGrp="1"/>
          </p:cNvPicPr>
          <p:nvPr>
            <p:ph idx="1"/>
          </p:nvPr>
        </p:nvPicPr>
        <p:blipFill>
          <a:blip r:embed="rId2"/>
          <a:srcRect/>
          <a:stretch>
            <a:fillRect/>
          </a:stretch>
        </p:blipFill>
        <p:spPr bwMode="auto">
          <a:xfrm>
            <a:off x="1785918" y="1785926"/>
            <a:ext cx="3792706" cy="4525963"/>
          </a:xfrm>
          <a:prstGeom prst="rect">
            <a:avLst/>
          </a:prstGeom>
          <a:noFill/>
          <a:ln w="9525">
            <a:noFill/>
            <a:miter lim="800000"/>
            <a:headEnd/>
            <a:tailEnd/>
          </a:ln>
        </p:spPr>
      </p:pic>
      <p:sp>
        <p:nvSpPr>
          <p:cNvPr id="7" name="TextBox 6"/>
          <p:cNvSpPr txBox="1"/>
          <p:nvPr/>
        </p:nvSpPr>
        <p:spPr>
          <a:xfrm>
            <a:off x="5715008" y="2786058"/>
            <a:ext cx="3143272" cy="369332"/>
          </a:xfrm>
          <a:prstGeom prst="rect">
            <a:avLst/>
          </a:prstGeom>
          <a:noFill/>
        </p:spPr>
        <p:txBody>
          <a:bodyPr wrap="square" rtlCol="0">
            <a:spAutoFit/>
          </a:bodyPr>
          <a:lstStyle/>
          <a:p>
            <a:r>
              <a:rPr lang="en-IN" dirty="0"/>
              <a:t>Uninfected cell / Normal cell</a:t>
            </a:r>
          </a:p>
        </p:txBody>
      </p:sp>
      <p:sp>
        <p:nvSpPr>
          <p:cNvPr id="9" name="TextBox 8"/>
          <p:cNvSpPr txBox="1"/>
          <p:nvPr/>
        </p:nvSpPr>
        <p:spPr>
          <a:xfrm>
            <a:off x="5643570" y="4786322"/>
            <a:ext cx="3357586" cy="369332"/>
          </a:xfrm>
          <a:prstGeom prst="rect">
            <a:avLst/>
          </a:prstGeom>
          <a:noFill/>
        </p:spPr>
        <p:txBody>
          <a:bodyPr wrap="square" rtlCol="0">
            <a:spAutoFit/>
          </a:bodyPr>
          <a:lstStyle/>
          <a:p>
            <a:r>
              <a:rPr lang="en-IN" dirty="0"/>
              <a:t>Microbe infected cell / cancer cell</a:t>
            </a:r>
          </a:p>
        </p:txBody>
      </p:sp>
      <p:sp>
        <p:nvSpPr>
          <p:cNvPr id="10" name="Oval 9"/>
          <p:cNvSpPr/>
          <p:nvPr/>
        </p:nvSpPr>
        <p:spPr>
          <a:xfrm>
            <a:off x="3571868" y="2428868"/>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714876" y="2357430"/>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5500694" y="5572140"/>
            <a:ext cx="3808158" cy="369332"/>
          </a:xfrm>
          <a:prstGeom prst="rect">
            <a:avLst/>
          </a:prstGeom>
          <a:noFill/>
        </p:spPr>
        <p:txBody>
          <a:bodyPr wrap="none" rtlCol="0">
            <a:spAutoFit/>
          </a:bodyPr>
          <a:lstStyle/>
          <a:p>
            <a:r>
              <a:rPr lang="en-IN" dirty="0">
                <a:solidFill>
                  <a:srgbClr val="FF0000"/>
                </a:solidFill>
              </a:rPr>
              <a:t>Some cell surface proteins are missing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Toll-like receptors (TLRs)</a:t>
            </a:r>
          </a:p>
        </p:txBody>
      </p:sp>
      <p:sp>
        <p:nvSpPr>
          <p:cNvPr id="3" name="Content Placeholder 2"/>
          <p:cNvSpPr>
            <a:spLocks noGrp="1"/>
          </p:cNvSpPr>
          <p:nvPr>
            <p:ph idx="1"/>
          </p:nvPr>
        </p:nvSpPr>
        <p:spPr/>
        <p:txBody>
          <a:bodyPr/>
          <a:lstStyle/>
          <a:p>
            <a:r>
              <a:rPr lang="en-IN" dirty="0" err="1"/>
              <a:t>Transmembrane</a:t>
            </a:r>
            <a:r>
              <a:rPr lang="en-IN" dirty="0"/>
              <a:t> proteins</a:t>
            </a:r>
          </a:p>
          <a:p>
            <a:pPr>
              <a:buNone/>
            </a:pPr>
            <a:endParaRPr lang="en-IN" dirty="0"/>
          </a:p>
          <a:p>
            <a:r>
              <a:rPr lang="en-IN" dirty="0"/>
              <a:t>Present  on macrophages / few other cells</a:t>
            </a:r>
          </a:p>
          <a:p>
            <a:pPr>
              <a:buNone/>
            </a:pPr>
            <a:endParaRPr lang="en-IN" dirty="0"/>
          </a:p>
          <a:p>
            <a:r>
              <a:rPr lang="en-IN" dirty="0"/>
              <a:t>Conserved across vertebrates</a:t>
            </a:r>
          </a:p>
          <a:p>
            <a:pPr>
              <a:buNone/>
            </a:pPr>
            <a:endParaRPr lang="en-IN" dirty="0"/>
          </a:p>
          <a:p>
            <a:r>
              <a:rPr lang="en-IN" dirty="0"/>
              <a:t>Important part of innate immune system</a:t>
            </a:r>
          </a:p>
          <a:p>
            <a:pPr>
              <a:buNone/>
            </a:pPr>
            <a:endParaRPr lang="en-IN" dirty="0"/>
          </a:p>
          <a:p>
            <a:endParaRPr lang="en-IN" dirty="0"/>
          </a:p>
          <a:p>
            <a:endParaRPr lang="en-IN" dirty="0"/>
          </a:p>
          <a:p>
            <a:endParaRPr lang="en-IN" dirty="0"/>
          </a:p>
          <a:p>
            <a:pPr>
              <a:buNone/>
            </a:pP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TLRs – What do they do ?</a:t>
            </a:r>
          </a:p>
        </p:txBody>
      </p:sp>
      <p:sp>
        <p:nvSpPr>
          <p:cNvPr id="3" name="Content Placeholder 2"/>
          <p:cNvSpPr>
            <a:spLocks noGrp="1"/>
          </p:cNvSpPr>
          <p:nvPr>
            <p:ph idx="1"/>
          </p:nvPr>
        </p:nvSpPr>
        <p:spPr/>
        <p:txBody>
          <a:bodyPr>
            <a:normAutofit/>
          </a:bodyPr>
          <a:lstStyle/>
          <a:p>
            <a:pPr>
              <a:buNone/>
            </a:pPr>
            <a:r>
              <a:rPr lang="en-IN" sz="2800" dirty="0"/>
              <a:t>They look out for microbes (or their components)</a:t>
            </a:r>
          </a:p>
          <a:p>
            <a:pPr>
              <a:buNone/>
            </a:pPr>
            <a:endParaRPr lang="en-IN" sz="2800" dirty="0"/>
          </a:p>
          <a:p>
            <a:pPr>
              <a:buNone/>
            </a:pPr>
            <a:r>
              <a:rPr lang="en-IN" sz="2800" dirty="0"/>
              <a:t>They bind to the microbes (or their components)</a:t>
            </a:r>
          </a:p>
          <a:p>
            <a:endParaRPr lang="en-IN" sz="2800" dirty="0"/>
          </a:p>
          <a:p>
            <a:pPr>
              <a:buNone/>
            </a:pPr>
            <a:r>
              <a:rPr lang="en-IN" sz="2800" dirty="0"/>
              <a:t>They trigger a cascade of events to kill or protect against pathogens</a:t>
            </a:r>
          </a:p>
          <a:p>
            <a:pPr>
              <a:buNone/>
            </a:pPr>
            <a:endParaRPr lang="en-IN" sz="2800" dirty="0"/>
          </a:p>
          <a:p>
            <a:pPr>
              <a:buNone/>
            </a:pPr>
            <a:r>
              <a:rPr lang="en-IN" sz="2800" b="1" dirty="0">
                <a:solidFill>
                  <a:srgbClr val="FF0000"/>
                </a:solidFill>
              </a:rPr>
              <a:t>              THEY ARE INNATE IMMUNE SENSORS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b="1" dirty="0">
                <a:solidFill>
                  <a:srgbClr val="00B0F0"/>
                </a:solidFill>
              </a:rPr>
              <a:t>History</a:t>
            </a:r>
          </a:p>
        </p:txBody>
      </p:sp>
      <p:sp>
        <p:nvSpPr>
          <p:cNvPr id="3" name="Content Placeholder 2"/>
          <p:cNvSpPr>
            <a:spLocks noGrp="1"/>
          </p:cNvSpPr>
          <p:nvPr>
            <p:ph idx="1"/>
          </p:nvPr>
        </p:nvSpPr>
        <p:spPr>
          <a:xfrm>
            <a:off x="381000" y="1676400"/>
            <a:ext cx="8229600" cy="4389120"/>
          </a:xfrm>
        </p:spPr>
        <p:txBody>
          <a:bodyPr>
            <a:normAutofit/>
          </a:bodyPr>
          <a:lstStyle/>
          <a:p>
            <a:r>
              <a:rPr lang="en-US" sz="2600" dirty="0"/>
              <a:t>Emil von Behring and </a:t>
            </a:r>
            <a:r>
              <a:rPr lang="en-US" sz="2600" dirty="0" err="1"/>
              <a:t>Kitasato</a:t>
            </a:r>
            <a:r>
              <a:rPr lang="en-US" sz="2600" dirty="0"/>
              <a:t> (1890)</a:t>
            </a:r>
          </a:p>
          <a:p>
            <a:pPr lvl="1"/>
            <a:r>
              <a:rPr lang="en-US" sz="2600" dirty="0"/>
              <a:t>Serum from vaccinated animals was protective (</a:t>
            </a:r>
            <a:r>
              <a:rPr lang="en-US" sz="2600" dirty="0" err="1"/>
              <a:t>diptheria</a:t>
            </a:r>
            <a:r>
              <a:rPr lang="en-US" sz="2600" dirty="0"/>
              <a:t>)</a:t>
            </a:r>
          </a:p>
          <a:p>
            <a:endParaRPr lang="en-US" sz="2600" dirty="0"/>
          </a:p>
          <a:p>
            <a:r>
              <a:rPr lang="en-US" sz="2600" dirty="0" err="1"/>
              <a:t>Metchinkoff</a:t>
            </a:r>
            <a:r>
              <a:rPr lang="en-US" sz="2600" dirty="0"/>
              <a:t> (1880)</a:t>
            </a:r>
          </a:p>
          <a:p>
            <a:pPr lvl="1"/>
            <a:r>
              <a:rPr lang="en-US" sz="2600" dirty="0"/>
              <a:t>Cell based Immunity</a:t>
            </a:r>
          </a:p>
          <a:p>
            <a:r>
              <a:rPr lang="sv-SE" sz="2800" dirty="0"/>
              <a:t>Since 1901 there have been </a:t>
            </a:r>
            <a:r>
              <a:rPr lang="sv-SE" sz="2800" dirty="0">
                <a:solidFill>
                  <a:srgbClr val="FF0000"/>
                </a:solidFill>
              </a:rPr>
              <a:t>19 Nobel Prizes </a:t>
            </a:r>
            <a:r>
              <a:rPr lang="sv-SE" sz="2800" dirty="0"/>
              <a:t>for immunology-related research. </a:t>
            </a:r>
          </a:p>
          <a:p>
            <a:pPr>
              <a:buNone/>
            </a:pPr>
            <a:endParaRPr lang="sv-SE" sz="2800" dirty="0"/>
          </a:p>
          <a:p>
            <a:pPr marL="457200" lvl="1" indent="0">
              <a:buNone/>
            </a:pPr>
            <a:endParaRPr lang="en-US" sz="2600" dirty="0"/>
          </a:p>
          <a:p>
            <a:pPr marL="457200" lvl="1" indent="0">
              <a:buNone/>
            </a:pPr>
            <a:endParaRPr lang="en-US" dirty="0"/>
          </a:p>
          <a:p>
            <a:endParaRPr lang="en-US" dirty="0"/>
          </a:p>
          <a:p>
            <a:endParaRPr lang="en-US" dirty="0"/>
          </a:p>
        </p:txBody>
      </p:sp>
      <p:sp>
        <p:nvSpPr>
          <p:cNvPr id="4" name="TextBox 3"/>
          <p:cNvSpPr txBox="1"/>
          <p:nvPr/>
        </p:nvSpPr>
        <p:spPr>
          <a:xfrm>
            <a:off x="1142976" y="6215082"/>
            <a:ext cx="6500858" cy="369332"/>
          </a:xfrm>
          <a:prstGeom prst="rect">
            <a:avLst/>
          </a:prstGeom>
          <a:noFill/>
        </p:spPr>
        <p:txBody>
          <a:bodyPr wrap="square" rtlCol="0">
            <a:spAutoFit/>
          </a:bodyPr>
          <a:lstStyle/>
          <a:p>
            <a:r>
              <a:rPr lang="en-IN" dirty="0"/>
              <a:t>                       </a:t>
            </a:r>
            <a:r>
              <a:rPr lang="en-IN" b="1" dirty="0">
                <a:solidFill>
                  <a:srgbClr val="FF0000"/>
                </a:solidFill>
              </a:rPr>
              <a:t>Both serum and cells contribute to immunity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IN" sz="3200" b="1" dirty="0">
                <a:solidFill>
                  <a:srgbClr val="00B0F0"/>
                </a:solidFill>
              </a:rPr>
              <a:t>What happens when a TLR bind to a microbe ?</a:t>
            </a:r>
          </a:p>
        </p:txBody>
      </p:sp>
      <p:sp>
        <p:nvSpPr>
          <p:cNvPr id="3" name="Content Placeholder 2"/>
          <p:cNvSpPr>
            <a:spLocks noGrp="1"/>
          </p:cNvSpPr>
          <p:nvPr>
            <p:ph idx="1"/>
          </p:nvPr>
        </p:nvSpPr>
        <p:spPr/>
        <p:txBody>
          <a:bodyPr/>
          <a:lstStyle/>
          <a:p>
            <a:endParaRPr lang="en-IN" dirty="0"/>
          </a:p>
        </p:txBody>
      </p:sp>
      <p:sp>
        <p:nvSpPr>
          <p:cNvPr id="4" name="Oval 3"/>
          <p:cNvSpPr/>
          <p:nvPr/>
        </p:nvSpPr>
        <p:spPr>
          <a:xfrm>
            <a:off x="3643306" y="3214686"/>
            <a:ext cx="178595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TLR binding to microbe</a:t>
            </a:r>
          </a:p>
        </p:txBody>
      </p:sp>
      <p:sp>
        <p:nvSpPr>
          <p:cNvPr id="5" name="Up Arrow 4"/>
          <p:cNvSpPr/>
          <p:nvPr/>
        </p:nvSpPr>
        <p:spPr>
          <a:xfrm>
            <a:off x="4500562" y="2643182"/>
            <a:ext cx="71438"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500562" y="4572008"/>
            <a:ext cx="7143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5786446" y="3643314"/>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Left Arrow 9"/>
          <p:cNvSpPr/>
          <p:nvPr/>
        </p:nvSpPr>
        <p:spPr>
          <a:xfrm>
            <a:off x="2928926" y="3714752"/>
            <a:ext cx="57150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loud 10"/>
          <p:cNvSpPr/>
          <p:nvPr/>
        </p:nvSpPr>
        <p:spPr>
          <a:xfrm>
            <a:off x="357158" y="2857496"/>
            <a:ext cx="2286016" cy="185738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Inflammation</a:t>
            </a:r>
          </a:p>
        </p:txBody>
      </p:sp>
      <p:sp>
        <p:nvSpPr>
          <p:cNvPr id="12" name="Cloud 11"/>
          <p:cNvSpPr/>
          <p:nvPr/>
        </p:nvSpPr>
        <p:spPr>
          <a:xfrm>
            <a:off x="3500430" y="1428736"/>
            <a:ext cx="2214578" cy="114300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Secretion of Cytokines / Interferon</a:t>
            </a:r>
          </a:p>
        </p:txBody>
      </p:sp>
      <p:sp>
        <p:nvSpPr>
          <p:cNvPr id="13" name="Cloud 12"/>
          <p:cNvSpPr/>
          <p:nvPr/>
        </p:nvSpPr>
        <p:spPr>
          <a:xfrm>
            <a:off x="6572264" y="2786058"/>
            <a:ext cx="2286016" cy="185738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Phagocytosis of infected cell</a:t>
            </a:r>
          </a:p>
        </p:txBody>
      </p:sp>
      <p:sp>
        <p:nvSpPr>
          <p:cNvPr id="14" name="Cloud 13"/>
          <p:cNvSpPr/>
          <p:nvPr/>
        </p:nvSpPr>
        <p:spPr>
          <a:xfrm>
            <a:off x="3500430" y="5357826"/>
            <a:ext cx="2214578" cy="114300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Apoptosis of infected cell</a:t>
            </a:r>
          </a:p>
        </p:txBody>
      </p:sp>
      <p:sp>
        <p:nvSpPr>
          <p:cNvPr id="15" name="Wave 14"/>
          <p:cNvSpPr/>
          <p:nvPr/>
        </p:nvSpPr>
        <p:spPr>
          <a:xfrm rot="19955292">
            <a:off x="1025732" y="1648844"/>
            <a:ext cx="1785950" cy="857256"/>
          </a:xfrm>
          <a:prstGeom prst="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FF0000"/>
                </a:solidFill>
              </a:rPr>
              <a:t>Enhanced immune response</a:t>
            </a:r>
          </a:p>
        </p:txBody>
      </p:sp>
      <p:sp>
        <p:nvSpPr>
          <p:cNvPr id="17" name="Wave 16"/>
          <p:cNvSpPr/>
          <p:nvPr/>
        </p:nvSpPr>
        <p:spPr>
          <a:xfrm rot="19955292">
            <a:off x="6312144" y="5220744"/>
            <a:ext cx="1785950" cy="857256"/>
          </a:xfrm>
          <a:prstGeom prst="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FF0000"/>
                </a:solidFill>
              </a:rPr>
              <a:t>Killing of infected cell</a:t>
            </a:r>
          </a:p>
        </p:txBody>
      </p:sp>
      <p:sp>
        <p:nvSpPr>
          <p:cNvPr id="21" name="Lightning Bolt 20"/>
          <p:cNvSpPr/>
          <p:nvPr/>
        </p:nvSpPr>
        <p:spPr>
          <a:xfrm rot="14985631">
            <a:off x="642910" y="2500306"/>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Lightning Bolt 21"/>
          <p:cNvSpPr/>
          <p:nvPr/>
        </p:nvSpPr>
        <p:spPr>
          <a:xfrm rot="17683172">
            <a:off x="5799227" y="5853864"/>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Lightning Bolt 22"/>
          <p:cNvSpPr/>
          <p:nvPr/>
        </p:nvSpPr>
        <p:spPr>
          <a:xfrm rot="3290410">
            <a:off x="7944576" y="4453944"/>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Lightning Bolt 23"/>
          <p:cNvSpPr/>
          <p:nvPr/>
        </p:nvSpPr>
        <p:spPr>
          <a:xfrm rot="6611018">
            <a:off x="3084975" y="1426460"/>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00B0F0"/>
                </a:solidFill>
              </a:rPr>
              <a:t>Summary: innate response – internal </a:t>
            </a:r>
            <a:r>
              <a:rPr lang="en-IN" sz="3600" b="1" dirty="0" err="1">
                <a:solidFill>
                  <a:srgbClr val="00B0F0"/>
                </a:solidFill>
              </a:rPr>
              <a:t>defenses</a:t>
            </a:r>
            <a:r>
              <a:rPr lang="en-IN" sz="3600" b="1" dirty="0">
                <a:solidFill>
                  <a:srgbClr val="00B0F0"/>
                </a:solidFill>
              </a:rPr>
              <a:t> – Cellular (WBCs)</a:t>
            </a:r>
          </a:p>
        </p:txBody>
      </p:sp>
      <p:sp>
        <p:nvSpPr>
          <p:cNvPr id="3" name="Content Placeholder 2"/>
          <p:cNvSpPr>
            <a:spLocks noGrp="1"/>
          </p:cNvSpPr>
          <p:nvPr>
            <p:ph idx="1"/>
          </p:nvPr>
        </p:nvSpPr>
        <p:spPr>
          <a:xfrm>
            <a:off x="457200" y="1857364"/>
            <a:ext cx="8229600" cy="4268799"/>
          </a:xfrm>
        </p:spPr>
        <p:txBody>
          <a:bodyPr>
            <a:normAutofit/>
          </a:bodyPr>
          <a:lstStyle/>
          <a:p>
            <a:pPr>
              <a:buNone/>
            </a:pPr>
            <a:r>
              <a:rPr lang="en-IN" sz="2400" dirty="0"/>
              <a:t>Come into play when the external </a:t>
            </a:r>
            <a:r>
              <a:rPr lang="en-IN" sz="2400" dirty="0" err="1"/>
              <a:t>defenses</a:t>
            </a:r>
            <a:r>
              <a:rPr lang="en-IN" sz="2400" dirty="0"/>
              <a:t> are breached</a:t>
            </a:r>
          </a:p>
          <a:p>
            <a:endParaRPr lang="en-IN" sz="2400" dirty="0"/>
          </a:p>
          <a:p>
            <a:r>
              <a:rPr lang="en-IN" sz="2400" dirty="0" err="1"/>
              <a:t>Neutrophils</a:t>
            </a:r>
            <a:endParaRPr lang="en-IN" sz="2400" dirty="0"/>
          </a:p>
          <a:p>
            <a:endParaRPr lang="en-IN" sz="2400" dirty="0"/>
          </a:p>
          <a:p>
            <a:r>
              <a:rPr lang="en-IN" sz="2400" dirty="0" err="1"/>
              <a:t>Monocytes</a:t>
            </a:r>
            <a:r>
              <a:rPr lang="en-IN" sz="2400" dirty="0"/>
              <a:t> /macrophages</a:t>
            </a:r>
          </a:p>
          <a:p>
            <a:endParaRPr lang="en-IN" sz="2400" dirty="0"/>
          </a:p>
          <a:p>
            <a:r>
              <a:rPr lang="en-IN" sz="2400" dirty="0"/>
              <a:t>NK cells</a:t>
            </a:r>
          </a:p>
          <a:p>
            <a:endParaRPr lang="en-IN" sz="2400" dirty="0"/>
          </a:p>
          <a:p>
            <a:r>
              <a:rPr lang="en-IN" sz="2400" dirty="0"/>
              <a:t>TLRs</a:t>
            </a:r>
          </a:p>
          <a:p>
            <a:endParaRPr lang="en-I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1143000"/>
          </a:xfrm>
        </p:spPr>
        <p:txBody>
          <a:bodyPr>
            <a:noAutofit/>
          </a:bodyPr>
          <a:lstStyle/>
          <a:p>
            <a:r>
              <a:rPr lang="en-US" sz="3100" b="1" dirty="0">
                <a:solidFill>
                  <a:srgbClr val="00B0F0"/>
                </a:solidFill>
                <a:latin typeface="Arial"/>
              </a:rPr>
              <a:t>Innate immune system: components of Blood</a:t>
            </a:r>
            <a:endParaRPr lang="en-US" sz="3100" dirty="0">
              <a:solidFill>
                <a:srgbClr val="00B0F0"/>
              </a:solidFill>
            </a:endParaRPr>
          </a:p>
        </p:txBody>
      </p:sp>
      <p:graphicFrame>
        <p:nvGraphicFramePr>
          <p:cNvPr id="4" name="Content Placeholder 3"/>
          <p:cNvGraphicFramePr>
            <a:graphicFrameLocks noGrp="1"/>
          </p:cNvGraphicFramePr>
          <p:nvPr>
            <p:ph idx="1"/>
          </p:nvPr>
        </p:nvGraphicFramePr>
        <p:xfrm>
          <a:off x="457200" y="1600200"/>
          <a:ext cx="8229600" cy="3828044"/>
        </p:xfrm>
        <a:graphic>
          <a:graphicData uri="http://schemas.openxmlformats.org/drawingml/2006/table">
            <a:tbl>
              <a:tblPr/>
              <a:tblGrid>
                <a:gridCol w="3978492">
                  <a:extLst>
                    <a:ext uri="{9D8B030D-6E8A-4147-A177-3AD203B41FA5}">
                      <a16:colId xmlns:a16="http://schemas.microsoft.com/office/drawing/2014/main" val="20000"/>
                    </a:ext>
                  </a:extLst>
                </a:gridCol>
                <a:gridCol w="4251108">
                  <a:extLst>
                    <a:ext uri="{9D8B030D-6E8A-4147-A177-3AD203B41FA5}">
                      <a16:colId xmlns:a16="http://schemas.microsoft.com/office/drawing/2014/main" val="20001"/>
                    </a:ext>
                  </a:extLst>
                </a:gridCol>
              </a:tblGrid>
              <a:tr h="3828044">
                <a:tc>
                  <a:txBody>
                    <a:bodyPr/>
                    <a:lstStyle/>
                    <a:p>
                      <a:pPr algn="l">
                        <a:buFont typeface="Arial"/>
                        <a:buChar char="•"/>
                      </a:pPr>
                      <a:endParaRPr lang="en-US" sz="1600" dirty="0">
                        <a:solidFill>
                          <a:srgbClr val="000000"/>
                        </a:solidFill>
                        <a:latin typeface="Arial"/>
                      </a:endParaRPr>
                    </a:p>
                    <a:p>
                      <a:pPr algn="l">
                        <a:buFont typeface="Arial"/>
                        <a:buChar char="•"/>
                      </a:pPr>
                      <a:endParaRPr lang="en-US" sz="1600" dirty="0">
                        <a:solidFill>
                          <a:srgbClr val="000000"/>
                        </a:solidFill>
                        <a:latin typeface="Arial"/>
                      </a:endParaRPr>
                    </a:p>
                    <a:p>
                      <a:pPr algn="l">
                        <a:buFont typeface="Arial"/>
                        <a:buChar char="•"/>
                      </a:pPr>
                      <a:endParaRPr lang="en-US" sz="1600" dirty="0">
                        <a:solidFill>
                          <a:srgbClr val="000000"/>
                        </a:solidFill>
                        <a:latin typeface="Arial"/>
                      </a:endParaRPr>
                    </a:p>
                    <a:p>
                      <a:pPr algn="l">
                        <a:buFont typeface="Arial"/>
                        <a:buNone/>
                      </a:pPr>
                      <a:r>
                        <a:rPr lang="en-US" sz="1600" dirty="0">
                          <a:solidFill>
                            <a:srgbClr val="000000"/>
                          </a:solidFill>
                          <a:latin typeface="Arial"/>
                        </a:rPr>
                        <a:t> </a:t>
                      </a:r>
                    </a:p>
                  </a:txBody>
                  <a:tcPr marL="79004" marR="79004" marT="39502" marB="39502">
                    <a:lnL>
                      <a:noFill/>
                    </a:lnL>
                    <a:lnR>
                      <a:noFill/>
                    </a:lnR>
                    <a:lnT>
                      <a:noFill/>
                    </a:lnT>
                    <a:lnB>
                      <a:noFill/>
                    </a:lnB>
                    <a:solidFill>
                      <a:srgbClr val="FFFFFF"/>
                    </a:solidFill>
                  </a:tcPr>
                </a:tc>
                <a:tc>
                  <a:txBody>
                    <a:bodyPr/>
                    <a:lstStyle/>
                    <a:p>
                      <a:pPr algn="l"/>
                      <a:endParaRPr lang="en-US" sz="1600" dirty="0">
                        <a:solidFill>
                          <a:srgbClr val="000000"/>
                        </a:solidFill>
                        <a:latin typeface="Arial"/>
                      </a:endParaRPr>
                    </a:p>
                  </a:txBody>
                  <a:tcPr marL="79004" marR="79004" marT="39502" marB="39502"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1025" name="Picture 1" descr="http://www.austincc.edu/apreview/NursingPics/BloodPics/Picture2.jpg"/>
          <p:cNvPicPr>
            <a:picLocks noChangeAspect="1" noChangeArrowheads="1"/>
          </p:cNvPicPr>
          <p:nvPr/>
        </p:nvPicPr>
        <p:blipFill>
          <a:blip r:embed="rId2" cstate="print"/>
          <a:srcRect r="1946"/>
          <a:stretch>
            <a:fillRect/>
          </a:stretch>
        </p:blipFill>
        <p:spPr bwMode="auto">
          <a:xfrm>
            <a:off x="428596" y="1714488"/>
            <a:ext cx="3840079" cy="3810000"/>
          </a:xfrm>
          <a:prstGeom prst="rect">
            <a:avLst/>
          </a:prstGeom>
          <a:noFill/>
        </p:spPr>
      </p:pic>
      <p:cxnSp>
        <p:nvCxnSpPr>
          <p:cNvPr id="8" name="Straight Arrow Connector 7"/>
          <p:cNvCxnSpPr/>
          <p:nvPr/>
        </p:nvCxnSpPr>
        <p:spPr>
          <a:xfrm flipV="1">
            <a:off x="3000364" y="2143116"/>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38450" y="2571744"/>
            <a:ext cx="1633550"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00364" y="2643182"/>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57752" y="1928802"/>
            <a:ext cx="2281074" cy="369332"/>
          </a:xfrm>
          <a:prstGeom prst="rect">
            <a:avLst/>
          </a:prstGeom>
          <a:noFill/>
        </p:spPr>
        <p:txBody>
          <a:bodyPr wrap="none" rtlCol="0">
            <a:spAutoFit/>
          </a:bodyPr>
          <a:lstStyle/>
          <a:p>
            <a:r>
              <a:rPr lang="en-IN" dirty="0"/>
              <a:t> Compl</a:t>
            </a:r>
            <a:r>
              <a:rPr lang="en-IN" dirty="0">
                <a:solidFill>
                  <a:srgbClr val="FF0000"/>
                </a:solidFill>
              </a:rPr>
              <a:t>e</a:t>
            </a:r>
            <a:r>
              <a:rPr lang="en-IN" dirty="0"/>
              <a:t>ment proteins</a:t>
            </a:r>
          </a:p>
        </p:txBody>
      </p:sp>
      <p:sp>
        <p:nvSpPr>
          <p:cNvPr id="19" name="TextBox 18"/>
          <p:cNvSpPr txBox="1"/>
          <p:nvPr/>
        </p:nvSpPr>
        <p:spPr>
          <a:xfrm>
            <a:off x="4929190" y="2428868"/>
            <a:ext cx="2133597" cy="369332"/>
          </a:xfrm>
          <a:prstGeom prst="rect">
            <a:avLst/>
          </a:prstGeom>
          <a:noFill/>
        </p:spPr>
        <p:txBody>
          <a:bodyPr wrap="none" rtlCol="0">
            <a:spAutoFit/>
          </a:bodyPr>
          <a:lstStyle/>
          <a:p>
            <a:r>
              <a:rPr lang="en-IN" dirty="0"/>
              <a:t>Coagulation proteins</a:t>
            </a:r>
          </a:p>
        </p:txBody>
      </p:sp>
      <p:sp>
        <p:nvSpPr>
          <p:cNvPr id="20" name="TextBox 19"/>
          <p:cNvSpPr txBox="1"/>
          <p:nvPr/>
        </p:nvSpPr>
        <p:spPr>
          <a:xfrm>
            <a:off x="4929190" y="2928934"/>
            <a:ext cx="1094082" cy="369332"/>
          </a:xfrm>
          <a:prstGeom prst="rect">
            <a:avLst/>
          </a:prstGeom>
          <a:noFill/>
        </p:spPr>
        <p:txBody>
          <a:bodyPr wrap="none" rtlCol="0">
            <a:spAutoFit/>
          </a:bodyPr>
          <a:lstStyle/>
          <a:p>
            <a:r>
              <a:rPr lang="en-IN" dirty="0"/>
              <a:t>Cytokines</a:t>
            </a:r>
          </a:p>
        </p:txBody>
      </p:sp>
      <p:cxnSp>
        <p:nvCxnSpPr>
          <p:cNvPr id="22" name="Straight Arrow Connector 21"/>
          <p:cNvCxnSpPr/>
          <p:nvPr/>
        </p:nvCxnSpPr>
        <p:spPr>
          <a:xfrm>
            <a:off x="4286248" y="45005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86380" y="4286256"/>
            <a:ext cx="728084" cy="369332"/>
          </a:xfrm>
          <a:prstGeom prst="rect">
            <a:avLst/>
          </a:prstGeom>
          <a:noFill/>
        </p:spPr>
        <p:txBody>
          <a:bodyPr wrap="none" rtlCol="0">
            <a:spAutoFit/>
          </a:bodyPr>
          <a:lstStyle/>
          <a:p>
            <a:r>
              <a:rPr lang="en-IN" dirty="0"/>
              <a:t>WBCs</a:t>
            </a:r>
          </a:p>
        </p:txBody>
      </p:sp>
      <p:sp>
        <p:nvSpPr>
          <p:cNvPr id="14" name="Oval 13"/>
          <p:cNvSpPr/>
          <p:nvPr/>
        </p:nvSpPr>
        <p:spPr>
          <a:xfrm>
            <a:off x="5214942" y="4214818"/>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descr="https://pixabay.com/static/uploads/photo/2012/04/18/23/17/mark-38217_640.png"/>
          <p:cNvPicPr/>
          <p:nvPr/>
        </p:nvPicPr>
        <p:blipFill>
          <a:blip r:embed="rId3" cstate="print"/>
          <a:srcRect/>
          <a:stretch>
            <a:fillRect/>
          </a:stretch>
        </p:blipFill>
        <p:spPr bwMode="auto">
          <a:xfrm>
            <a:off x="6429388" y="4286256"/>
            <a:ext cx="303577" cy="316153"/>
          </a:xfrm>
          <a:prstGeom prst="rect">
            <a:avLst/>
          </a:prstGeom>
          <a:noFill/>
          <a:ln w="9525">
            <a:noFill/>
            <a:miter lim="800000"/>
            <a:headEnd/>
            <a:tailEnd/>
          </a:ln>
        </p:spPr>
      </p:pic>
      <p:sp>
        <p:nvSpPr>
          <p:cNvPr id="16" name="Oval 15"/>
          <p:cNvSpPr/>
          <p:nvPr/>
        </p:nvSpPr>
        <p:spPr>
          <a:xfrm>
            <a:off x="4643438" y="1714488"/>
            <a:ext cx="2714644" cy="1928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descr="http://godlessmom.com/wp-content/uploads/2015/05/Question-mark-red-3D-glossy.jpg"/>
          <p:cNvPicPr/>
          <p:nvPr/>
        </p:nvPicPr>
        <p:blipFill>
          <a:blip r:embed="rId4" cstate="print"/>
          <a:srcRect/>
          <a:stretch>
            <a:fillRect/>
          </a:stretch>
        </p:blipFill>
        <p:spPr bwMode="auto">
          <a:xfrm>
            <a:off x="7643834" y="2357430"/>
            <a:ext cx="498281" cy="66423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IN" b="1" dirty="0">
                <a:solidFill>
                  <a:srgbClr val="00B0F0"/>
                </a:solidFill>
              </a:rPr>
              <a:t>Cytokines</a:t>
            </a:r>
          </a:p>
        </p:txBody>
      </p:sp>
      <p:sp>
        <p:nvSpPr>
          <p:cNvPr id="3" name="Content Placeholder 2"/>
          <p:cNvSpPr>
            <a:spLocks noGrp="1"/>
          </p:cNvSpPr>
          <p:nvPr>
            <p:ph sz="half" idx="1"/>
          </p:nvPr>
        </p:nvSpPr>
        <p:spPr>
          <a:xfrm>
            <a:off x="428596" y="1600200"/>
            <a:ext cx="4067204" cy="4525963"/>
          </a:xfrm>
        </p:spPr>
        <p:txBody>
          <a:bodyPr/>
          <a:lstStyle/>
          <a:p>
            <a:r>
              <a:rPr lang="en-IN" sz="2200" dirty="0"/>
              <a:t>Small proteins – secreted by cells of the immune system</a:t>
            </a:r>
          </a:p>
          <a:p>
            <a:pPr>
              <a:buNone/>
            </a:pPr>
            <a:endParaRPr lang="en-IN" sz="2200" dirty="0"/>
          </a:p>
          <a:p>
            <a:r>
              <a:rPr lang="en-IN" sz="2200" dirty="0"/>
              <a:t>Affect the behaviour of </a:t>
            </a:r>
            <a:r>
              <a:rPr lang="en-IN" sz="2200" dirty="0">
                <a:solidFill>
                  <a:srgbClr val="FF0000"/>
                </a:solidFill>
              </a:rPr>
              <a:t>other cells</a:t>
            </a:r>
          </a:p>
          <a:p>
            <a:pPr>
              <a:buNone/>
            </a:pPr>
            <a:endParaRPr lang="en-IN" sz="2200" dirty="0"/>
          </a:p>
          <a:p>
            <a:r>
              <a:rPr lang="en-IN" sz="2200" dirty="0"/>
              <a:t>signalling molecules</a:t>
            </a:r>
          </a:p>
          <a:p>
            <a:endParaRPr lang="en-IN" sz="2200" dirty="0"/>
          </a:p>
          <a:p>
            <a:r>
              <a:rPr lang="en-IN" sz="2200" dirty="0"/>
              <a:t>Key players in innate and acquired immunity</a:t>
            </a:r>
          </a:p>
          <a:p>
            <a:endParaRPr lang="en-IN" sz="2200" dirty="0"/>
          </a:p>
          <a:p>
            <a:endParaRPr lang="en-IN" sz="2200" dirty="0"/>
          </a:p>
          <a:p>
            <a:pPr>
              <a:buNone/>
            </a:pPr>
            <a:endParaRPr lang="en-IN" sz="2200" dirty="0"/>
          </a:p>
          <a:p>
            <a:endParaRPr lang="en-IN" dirty="0"/>
          </a:p>
          <a:p>
            <a:endParaRPr lang="en-IN" dirty="0"/>
          </a:p>
        </p:txBody>
      </p:sp>
      <p:pic>
        <p:nvPicPr>
          <p:cNvPr id="7" name="Content Placeholder 6" descr="http://www.sbs.utexas.edu/sanders/Bio347/Lectures/2006/figure_12-01a.jpg"/>
          <p:cNvPicPr>
            <a:picLocks noGrp="1"/>
          </p:cNvPicPr>
          <p:nvPr>
            <p:ph sz="half" idx="2"/>
          </p:nvPr>
        </p:nvPicPr>
        <p:blipFill>
          <a:blip r:embed="rId2"/>
          <a:srcRect/>
          <a:stretch>
            <a:fillRect/>
          </a:stretch>
        </p:blipFill>
        <p:spPr bwMode="auto">
          <a:xfrm>
            <a:off x="5196140" y="1600200"/>
            <a:ext cx="2942720" cy="45259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4000" b="1" dirty="0">
                <a:solidFill>
                  <a:srgbClr val="00B0F0"/>
                </a:solidFill>
              </a:rPr>
              <a:t>Which cells release cytokines ?</a:t>
            </a:r>
          </a:p>
        </p:txBody>
      </p:sp>
      <p:sp>
        <p:nvSpPr>
          <p:cNvPr id="6" name="Content Placeholder 5"/>
          <p:cNvSpPr>
            <a:spLocks noGrp="1"/>
          </p:cNvSpPr>
          <p:nvPr>
            <p:ph idx="1"/>
          </p:nvPr>
        </p:nvSpPr>
        <p:spPr/>
        <p:txBody>
          <a:bodyPr>
            <a:normAutofit fontScale="92500"/>
          </a:bodyPr>
          <a:lstStyle/>
          <a:p>
            <a:pPr>
              <a:buNone/>
            </a:pPr>
            <a:r>
              <a:rPr lang="en-IN" sz="2400" dirty="0"/>
              <a:t>Cells of the immune system:</a:t>
            </a:r>
          </a:p>
          <a:p>
            <a:pPr>
              <a:buNone/>
            </a:pPr>
            <a:endParaRPr lang="en-IN" sz="2400" dirty="0"/>
          </a:p>
          <a:p>
            <a:r>
              <a:rPr lang="en-IN" sz="2400" dirty="0" err="1"/>
              <a:t>Neutrophils</a:t>
            </a:r>
            <a:r>
              <a:rPr lang="en-IN" sz="2400" dirty="0"/>
              <a:t> – when they encounter a pathogen </a:t>
            </a:r>
          </a:p>
          <a:p>
            <a:pPr>
              <a:buNone/>
            </a:pPr>
            <a:endParaRPr lang="en-IN" sz="2400" dirty="0"/>
          </a:p>
          <a:p>
            <a:r>
              <a:rPr lang="en-IN" sz="2400" dirty="0"/>
              <a:t>Macrophages – when they encounter a pathogen</a:t>
            </a:r>
          </a:p>
          <a:p>
            <a:pPr>
              <a:buNone/>
            </a:pPr>
            <a:endParaRPr lang="en-IN" sz="2400" dirty="0"/>
          </a:p>
          <a:p>
            <a:r>
              <a:rPr lang="en-IN" sz="2400" dirty="0"/>
              <a:t>TLRs – bind to microbe / components of a microbe</a:t>
            </a:r>
          </a:p>
          <a:p>
            <a:endParaRPr lang="en-IN" sz="2400" dirty="0"/>
          </a:p>
          <a:p>
            <a:r>
              <a:rPr lang="en-IN" sz="2400" dirty="0"/>
              <a:t>NK cells – on encountering a microbe infected cell /tumour cell</a:t>
            </a:r>
          </a:p>
          <a:p>
            <a:endParaRPr lang="en-IN" sz="2400" dirty="0"/>
          </a:p>
          <a:p>
            <a:r>
              <a:rPr lang="en-IN" sz="2400" dirty="0"/>
              <a:t>Lymphocytes – when they are activated</a:t>
            </a:r>
          </a:p>
          <a:p>
            <a:endParaRPr lang="en-IN" sz="2400" dirty="0"/>
          </a:p>
          <a:p>
            <a:pPr>
              <a:buNone/>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CBFA3D4-1748-43E0-A09E-33CE1BA3BFCB}"/>
              </a:ext>
            </a:extLst>
          </p:cNvPr>
          <p:cNvSpPr>
            <a:spLocks noGrp="1" noChangeArrowheads="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normAutofit fontScale="90000"/>
          </a:bodyPr>
          <a:lstStyle/>
          <a:p>
            <a:pPr eaLnBrk="1" hangingPunct="1"/>
            <a:r>
              <a:rPr lang="en-US" altLang="en-US" sz="3600">
                <a:solidFill>
                  <a:srgbClr val="0000FF"/>
                </a:solidFill>
              </a:rPr>
              <a:t>Where and how do we defend against disease pathogens?</a:t>
            </a:r>
          </a:p>
        </p:txBody>
      </p:sp>
      <p:sp>
        <p:nvSpPr>
          <p:cNvPr id="184323" name="Rectangle 3">
            <a:extLst>
              <a:ext uri="{FF2B5EF4-FFF2-40B4-BE49-F238E27FC236}">
                <a16:creationId xmlns:a16="http://schemas.microsoft.com/office/drawing/2014/main" id="{F9AA81D7-EA47-4464-93FA-454A7EFA6BB9}"/>
              </a:ext>
            </a:extLst>
          </p:cNvPr>
          <p:cNvSpPr>
            <a:spLocks noGrp="1" noChangeArrowheads="1"/>
          </p:cNvSpPr>
          <p:nvPr>
            <p:ph type="body" idx="1"/>
          </p:nvPr>
        </p:nvSpPr>
        <p:spPr>
          <a:xfrm>
            <a:off x="407988" y="1216025"/>
            <a:ext cx="8104187" cy="60055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130000"/>
              </a:lnSpc>
              <a:defRPr/>
            </a:pPr>
            <a:r>
              <a:rPr lang="en-US" sz="1600" i="1" dirty="0">
                <a:solidFill>
                  <a:srgbClr val="0000FF"/>
                </a:solidFill>
                <a:effectLst>
                  <a:outerShdw blurRad="38100" dist="38100" dir="2700000" algn="tl">
                    <a:srgbClr val="C0C0C0"/>
                  </a:outerShdw>
                </a:effectLst>
                <a:ea typeface="+mn-ea"/>
                <a:cs typeface="+mn-cs"/>
              </a:rPr>
              <a:t>Immunity</a:t>
            </a:r>
            <a:r>
              <a:rPr lang="en-US" sz="1600" i="1" dirty="0">
                <a:solidFill>
                  <a:srgbClr val="000000"/>
                </a:solidFill>
                <a:effectLst>
                  <a:outerShdw blurRad="38100" dist="38100" dir="2700000" algn="tl">
                    <a:srgbClr val="C0C0C0"/>
                  </a:outerShdw>
                </a:effectLst>
                <a:ea typeface="+mn-ea"/>
                <a:cs typeface="+mn-cs"/>
              </a:rPr>
              <a:t> is </a:t>
            </a:r>
          </a:p>
          <a:p>
            <a:pPr lvl="1" eaLnBrk="1" hangingPunct="1">
              <a:lnSpc>
                <a:spcPct val="130000"/>
              </a:lnSpc>
              <a:defRPr/>
            </a:pPr>
            <a:r>
              <a:rPr lang="en-US" sz="1600" i="1" dirty="0">
                <a:solidFill>
                  <a:srgbClr val="000000"/>
                </a:solidFill>
                <a:ea typeface="ＭＳ Ｐゴシック" charset="0"/>
              </a:rPr>
              <a:t>The ability to resist infection and disease</a:t>
            </a:r>
            <a:r>
              <a:rPr lang="en-US" sz="1600" dirty="0">
                <a:solidFill>
                  <a:srgbClr val="000000"/>
                </a:solidFill>
                <a:ea typeface="ＭＳ Ｐゴシック" charset="0"/>
              </a:rPr>
              <a:t> </a:t>
            </a:r>
          </a:p>
          <a:p>
            <a:pPr lvl="1" eaLnBrk="1" hangingPunct="1">
              <a:lnSpc>
                <a:spcPct val="130000"/>
              </a:lnSpc>
              <a:defRPr/>
            </a:pPr>
            <a:r>
              <a:rPr lang="en-US" sz="1600" dirty="0">
                <a:solidFill>
                  <a:srgbClr val="000000"/>
                </a:solidFill>
                <a:ea typeface="ＭＳ Ｐゴシック" charset="0"/>
              </a:rPr>
              <a:t>Many body cells and tissues are involved in the implementation of immunity (Not just lymphocytes and other immune cells)</a:t>
            </a:r>
          </a:p>
          <a:p>
            <a:pPr eaLnBrk="1" hangingPunct="1">
              <a:lnSpc>
                <a:spcPct val="130000"/>
              </a:lnSpc>
              <a:defRPr/>
            </a:pPr>
            <a:r>
              <a:rPr lang="en-US" sz="1600" b="1" i="1" u="sng" dirty="0">
                <a:solidFill>
                  <a:srgbClr val="0000FF"/>
                </a:solidFill>
                <a:effectLst>
                  <a:outerShdw blurRad="38100" dist="38100" dir="2700000" algn="tl">
                    <a:srgbClr val="C0C0C0"/>
                  </a:outerShdw>
                </a:effectLst>
                <a:ea typeface="+mn-ea"/>
                <a:cs typeface="+mn-cs"/>
              </a:rPr>
              <a:t>Innate (Nonspecific) Defenses</a:t>
            </a:r>
            <a:r>
              <a:rPr lang="en-US" sz="1600" b="1" u="sng" dirty="0">
                <a:solidFill>
                  <a:srgbClr val="0000FF"/>
                </a:solidFill>
                <a:ea typeface="+mn-ea"/>
                <a:cs typeface="+mn-cs"/>
              </a:rPr>
              <a:t>  </a:t>
            </a:r>
            <a:r>
              <a:rPr lang="en-US" sz="1600" dirty="0">
                <a:solidFill>
                  <a:srgbClr val="0000FF"/>
                </a:solidFill>
                <a:ea typeface="+mn-ea"/>
                <a:cs typeface="+mn-cs"/>
              </a:rPr>
              <a:t>(we are born with this capability)</a:t>
            </a:r>
            <a:endParaRPr lang="en-US" sz="1600" dirty="0">
              <a:solidFill>
                <a:srgbClr val="000000"/>
              </a:solidFill>
              <a:ea typeface="ＭＳ Ｐゴシック" charset="0"/>
            </a:endParaRPr>
          </a:p>
          <a:p>
            <a:pPr lvl="1" eaLnBrk="1" hangingPunct="1">
              <a:lnSpc>
                <a:spcPct val="130000"/>
              </a:lnSpc>
              <a:defRPr/>
            </a:pPr>
            <a:r>
              <a:rPr lang="en-US" sz="1600" dirty="0">
                <a:solidFill>
                  <a:srgbClr val="000000"/>
                </a:solidFill>
                <a:ea typeface="ＭＳ Ｐゴシック" charset="0"/>
              </a:rPr>
              <a:t>Respond </a:t>
            </a:r>
            <a:r>
              <a:rPr lang="en-US" sz="1600" dirty="0">
                <a:solidFill>
                  <a:srgbClr val="008000"/>
                </a:solidFill>
                <a:ea typeface="ＭＳ Ｐゴシック" charset="0"/>
              </a:rPr>
              <a:t>immediately</a:t>
            </a:r>
            <a:r>
              <a:rPr lang="en-US" sz="1600" dirty="0">
                <a:solidFill>
                  <a:srgbClr val="000000"/>
                </a:solidFill>
                <a:ea typeface="ＭＳ Ｐゴシック" charset="0"/>
              </a:rPr>
              <a:t> to many different harmful agents</a:t>
            </a:r>
          </a:p>
          <a:p>
            <a:pPr lvl="1" eaLnBrk="1" hangingPunct="1">
              <a:lnSpc>
                <a:spcPct val="130000"/>
              </a:lnSpc>
              <a:defRPr/>
            </a:pPr>
            <a:r>
              <a:rPr lang="en-US" sz="1600" dirty="0">
                <a:solidFill>
                  <a:srgbClr val="000000"/>
                </a:solidFill>
                <a:ea typeface="ＭＳ Ｐゴシック" charset="0"/>
              </a:rPr>
              <a:t>Do not require a previous exposure to a foreign substance </a:t>
            </a:r>
          </a:p>
          <a:p>
            <a:pPr eaLnBrk="1" hangingPunct="1">
              <a:lnSpc>
                <a:spcPct val="130000"/>
              </a:lnSpc>
              <a:defRPr/>
            </a:pPr>
            <a:r>
              <a:rPr lang="en-US" sz="1600" b="1" i="1" u="sng" dirty="0">
                <a:solidFill>
                  <a:srgbClr val="0000FF"/>
                </a:solidFill>
                <a:effectLst>
                  <a:outerShdw blurRad="38100" dist="38100" dir="2700000" algn="tl">
                    <a:srgbClr val="C0C0C0"/>
                  </a:outerShdw>
                </a:effectLst>
                <a:ea typeface="+mn-ea"/>
                <a:cs typeface="+mn-cs"/>
              </a:rPr>
              <a:t>Adaptive (Specific) Defenses</a:t>
            </a:r>
            <a:r>
              <a:rPr lang="en-US" sz="1600" b="1" u="sng" dirty="0">
                <a:solidFill>
                  <a:srgbClr val="0000FF"/>
                </a:solidFill>
                <a:ea typeface="+mn-ea"/>
                <a:cs typeface="+mn-cs"/>
              </a:rPr>
              <a:t>  </a:t>
            </a:r>
            <a:r>
              <a:rPr lang="en-US" sz="1600" dirty="0">
                <a:solidFill>
                  <a:srgbClr val="0000FF"/>
                </a:solidFill>
                <a:ea typeface="+mn-ea"/>
                <a:cs typeface="+mn-cs"/>
              </a:rPr>
              <a:t>(these components develop with time)</a:t>
            </a:r>
          </a:p>
          <a:p>
            <a:pPr lvl="1" eaLnBrk="1" hangingPunct="1">
              <a:lnSpc>
                <a:spcPct val="130000"/>
              </a:lnSpc>
              <a:defRPr/>
            </a:pPr>
            <a:r>
              <a:rPr lang="en-US" sz="1600" dirty="0">
                <a:solidFill>
                  <a:srgbClr val="008000"/>
                </a:solidFill>
                <a:ea typeface="ＭＳ Ｐゴシック" charset="0"/>
              </a:rPr>
              <a:t>Lymphocytes</a:t>
            </a:r>
            <a:r>
              <a:rPr lang="en-US" sz="1600" dirty="0">
                <a:solidFill>
                  <a:srgbClr val="000000"/>
                </a:solidFill>
                <a:ea typeface="ＭＳ Ｐゴシック" charset="0"/>
              </a:rPr>
              <a:t> (B, T): Are major players in the immune response but other cells and participants in the innate system work cooperatively</a:t>
            </a:r>
          </a:p>
          <a:p>
            <a:pPr lvl="1" eaLnBrk="1" hangingPunct="1">
              <a:lnSpc>
                <a:spcPct val="130000"/>
              </a:lnSpc>
              <a:defRPr/>
            </a:pPr>
            <a:r>
              <a:rPr lang="en-US" sz="1600" dirty="0">
                <a:solidFill>
                  <a:srgbClr val="000000"/>
                </a:solidFill>
                <a:ea typeface="ＭＳ Ｐゴシック" charset="0"/>
              </a:rPr>
              <a:t>Identifies, attacks, and reinforces immunity to a specific pathogen</a:t>
            </a:r>
          </a:p>
        </p:txBody>
      </p:sp>
      <p:sp>
        <p:nvSpPr>
          <p:cNvPr id="36867" name="TextBox 3">
            <a:extLst>
              <a:ext uri="{FF2B5EF4-FFF2-40B4-BE49-F238E27FC236}">
                <a16:creationId xmlns:a16="http://schemas.microsoft.com/office/drawing/2014/main" id="{CA37AF90-9E56-4E27-AF3B-62781F95064B}"/>
              </a:ext>
            </a:extLst>
          </p:cNvPr>
          <p:cNvSpPr txBox="1">
            <a:spLocks noChangeArrowheads="1"/>
          </p:cNvSpPr>
          <p:nvPr/>
        </p:nvSpPr>
        <p:spPr bwMode="auto">
          <a:xfrm>
            <a:off x="457200" y="5991225"/>
            <a:ext cx="7877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2000">
                <a:solidFill>
                  <a:srgbClr val="FF0000"/>
                </a:solidFill>
                <a:latin typeface="Arial" panose="020B0604020202020204" pitchFamily="34" charset="0"/>
              </a:rPr>
              <a:t>These 2 categories of immune mechanisms work together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285852" y="228600"/>
            <a:ext cx="6638948" cy="914384"/>
          </a:xfrm>
        </p:spPr>
        <p:txBody>
          <a:bodyPr>
            <a:normAutofit fontScale="55000" lnSpcReduction="20000"/>
          </a:bodyPr>
          <a:lstStyle/>
          <a:p>
            <a:pPr>
              <a:buNone/>
            </a:pPr>
            <a:endParaRPr lang="en-US" b="1" dirty="0"/>
          </a:p>
          <a:p>
            <a:pPr>
              <a:buNone/>
            </a:pPr>
            <a:r>
              <a:rPr lang="en-US" b="1" dirty="0"/>
              <a:t>          </a:t>
            </a:r>
            <a:r>
              <a:rPr lang="en-US" sz="6500" b="1" dirty="0">
                <a:solidFill>
                  <a:srgbClr val="00B0F0"/>
                </a:solidFill>
              </a:rPr>
              <a:t>A typical immune response</a:t>
            </a:r>
            <a:endParaRPr lang="en-US" b="1" dirty="0">
              <a:solidFill>
                <a:srgbClr val="00B0F0"/>
              </a:solidFill>
            </a:endParaRPr>
          </a:p>
        </p:txBody>
      </p:sp>
      <p:grpSp>
        <p:nvGrpSpPr>
          <p:cNvPr id="2" name="Group 4"/>
          <p:cNvGrpSpPr>
            <a:grpSpLocks/>
          </p:cNvGrpSpPr>
          <p:nvPr/>
        </p:nvGrpSpPr>
        <p:grpSpPr bwMode="auto">
          <a:xfrm>
            <a:off x="285720" y="1285860"/>
            <a:ext cx="8334375" cy="5257800"/>
            <a:chOff x="248" y="1344"/>
            <a:chExt cx="5250" cy="2112"/>
          </a:xfrm>
        </p:grpSpPr>
        <p:pic>
          <p:nvPicPr>
            <p:cNvPr id="5126" name="Picture 5"/>
            <p:cNvPicPr>
              <a:picLocks noChangeAspect="1" noChangeArrowheads="1"/>
            </p:cNvPicPr>
            <p:nvPr/>
          </p:nvPicPr>
          <p:blipFill>
            <a:blip r:embed="rId2" cstate="print"/>
            <a:srcRect/>
            <a:stretch>
              <a:fillRect/>
            </a:stretch>
          </p:blipFill>
          <p:spPr bwMode="auto">
            <a:xfrm>
              <a:off x="248" y="1344"/>
              <a:ext cx="5232" cy="2112"/>
            </a:xfrm>
            <a:prstGeom prst="rect">
              <a:avLst/>
            </a:prstGeom>
            <a:noFill/>
            <a:ln w="9525">
              <a:noFill/>
              <a:miter lim="800000"/>
              <a:headEnd/>
              <a:tailEnd/>
            </a:ln>
          </p:spPr>
        </p:pic>
        <p:sp>
          <p:nvSpPr>
            <p:cNvPr id="5127" name="AutoShape 6"/>
            <p:cNvSpPr>
              <a:spLocks noChangeArrowheads="1"/>
            </p:cNvSpPr>
            <p:nvPr/>
          </p:nvSpPr>
          <p:spPr bwMode="auto">
            <a:xfrm rot="5400000">
              <a:off x="1521" y="241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28" name="AutoShape 7"/>
            <p:cNvSpPr>
              <a:spLocks noChangeArrowheads="1"/>
            </p:cNvSpPr>
            <p:nvPr/>
          </p:nvSpPr>
          <p:spPr bwMode="auto">
            <a:xfrm rot="5400000">
              <a:off x="1521" y="276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29" name="AutoShape 8"/>
            <p:cNvSpPr>
              <a:spLocks noChangeArrowheads="1"/>
            </p:cNvSpPr>
            <p:nvPr/>
          </p:nvSpPr>
          <p:spPr bwMode="auto">
            <a:xfrm rot="5400000">
              <a:off x="1521" y="258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0" name="AutoShape 9"/>
            <p:cNvSpPr>
              <a:spLocks noChangeArrowheads="1"/>
            </p:cNvSpPr>
            <p:nvPr/>
          </p:nvSpPr>
          <p:spPr bwMode="auto">
            <a:xfrm rot="5400000">
              <a:off x="2801" y="2409"/>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1" name="AutoShape 10"/>
            <p:cNvSpPr>
              <a:spLocks noChangeArrowheads="1"/>
            </p:cNvSpPr>
            <p:nvPr/>
          </p:nvSpPr>
          <p:spPr bwMode="auto">
            <a:xfrm rot="5400000">
              <a:off x="2801" y="260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2" name="AutoShape 11"/>
            <p:cNvSpPr>
              <a:spLocks noChangeArrowheads="1"/>
            </p:cNvSpPr>
            <p:nvPr/>
          </p:nvSpPr>
          <p:spPr bwMode="auto">
            <a:xfrm rot="5400000">
              <a:off x="2801" y="278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3" name="AutoShape 12"/>
            <p:cNvSpPr>
              <a:spLocks noChangeArrowheads="1"/>
            </p:cNvSpPr>
            <p:nvPr/>
          </p:nvSpPr>
          <p:spPr bwMode="auto">
            <a:xfrm rot="5400000">
              <a:off x="2801" y="296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4" name="AutoShape 13"/>
            <p:cNvSpPr>
              <a:spLocks noChangeArrowheads="1"/>
            </p:cNvSpPr>
            <p:nvPr/>
          </p:nvSpPr>
          <p:spPr bwMode="auto">
            <a:xfrm rot="5400000">
              <a:off x="4201" y="243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5" name="AutoShape 14"/>
            <p:cNvSpPr>
              <a:spLocks noChangeArrowheads="1"/>
            </p:cNvSpPr>
            <p:nvPr/>
          </p:nvSpPr>
          <p:spPr bwMode="auto">
            <a:xfrm rot="5400000">
              <a:off x="4201" y="290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6" name="Text Box 15"/>
            <p:cNvSpPr txBox="1">
              <a:spLocks noChangeArrowheads="1"/>
            </p:cNvSpPr>
            <p:nvPr/>
          </p:nvSpPr>
          <p:spPr bwMode="auto">
            <a:xfrm>
              <a:off x="2010" y="1405"/>
              <a:ext cx="1339" cy="433"/>
            </a:xfrm>
            <a:prstGeom prst="rect">
              <a:avLst/>
            </a:prstGeom>
            <a:noFill/>
            <a:ln w="25400">
              <a:noFill/>
              <a:miter lim="800000"/>
              <a:headEnd/>
              <a:tailEnd/>
            </a:ln>
          </p:spPr>
          <p:txBody>
            <a:bodyPr wrap="none" lIns="92075" tIns="46038" rIns="92075" bIns="46038" anchor="ctr">
              <a:spAutoFit/>
            </a:bodyPr>
            <a:lstStyle/>
            <a:p>
              <a:pPr algn="ctr"/>
              <a:r>
                <a:rPr lang="en-US" sz="1300" b="1">
                  <a:solidFill>
                    <a:schemeClr val="bg1"/>
                  </a:solidFill>
                  <a:latin typeface="Calibri" pitchFamily="34" charset="0"/>
                </a:rPr>
                <a:t>INNATE IMMUNITY </a:t>
              </a:r>
            </a:p>
            <a:p>
              <a:pPr algn="ctr"/>
              <a:r>
                <a:rPr lang="en-US" sz="1300" b="1">
                  <a:solidFill>
                    <a:schemeClr val="bg1"/>
                  </a:solidFill>
                  <a:latin typeface="Calibri" pitchFamily="34" charset="0"/>
                </a:rPr>
                <a:t>Rapid responses to a </a:t>
              </a:r>
            </a:p>
            <a:p>
              <a:pPr algn="ctr"/>
              <a:r>
                <a:rPr lang="en-US" sz="1300" b="1">
                  <a:solidFill>
                    <a:schemeClr val="bg1"/>
                  </a:solidFill>
                  <a:latin typeface="Calibri" pitchFamily="34" charset="0"/>
                </a:rPr>
                <a:t>broad range of microbes</a:t>
              </a:r>
            </a:p>
          </p:txBody>
        </p:sp>
        <p:sp>
          <p:nvSpPr>
            <p:cNvPr id="5137" name="Text Box 16"/>
            <p:cNvSpPr txBox="1">
              <a:spLocks noChangeArrowheads="1"/>
            </p:cNvSpPr>
            <p:nvPr/>
          </p:nvSpPr>
          <p:spPr bwMode="auto">
            <a:xfrm>
              <a:off x="4176" y="1405"/>
              <a:ext cx="1214" cy="433"/>
            </a:xfrm>
            <a:prstGeom prst="rect">
              <a:avLst/>
            </a:prstGeom>
            <a:noFill/>
            <a:ln w="25400">
              <a:noFill/>
              <a:miter lim="800000"/>
              <a:headEnd/>
              <a:tailEnd/>
            </a:ln>
          </p:spPr>
          <p:txBody>
            <a:bodyPr wrap="none" lIns="92075" tIns="46038" rIns="92075" bIns="46038" anchor="ctr">
              <a:spAutoFit/>
            </a:bodyPr>
            <a:lstStyle/>
            <a:p>
              <a:pPr algn="ctr"/>
              <a:r>
                <a:rPr lang="en-US" sz="1300" b="1">
                  <a:solidFill>
                    <a:schemeClr val="bg1"/>
                  </a:solidFill>
                  <a:latin typeface="Calibri" pitchFamily="34" charset="0"/>
                </a:rPr>
                <a:t>ACQUIRED IMMUNITY</a:t>
              </a:r>
            </a:p>
            <a:p>
              <a:pPr algn="ctr"/>
              <a:r>
                <a:rPr lang="en-US" sz="1300" b="1">
                  <a:solidFill>
                    <a:schemeClr val="bg1"/>
                  </a:solidFill>
                  <a:latin typeface="Calibri" pitchFamily="34" charset="0"/>
                </a:rPr>
                <a:t>Slower responses to </a:t>
              </a:r>
            </a:p>
            <a:p>
              <a:pPr algn="ctr"/>
              <a:r>
                <a:rPr lang="en-US" sz="1300" b="1">
                  <a:solidFill>
                    <a:schemeClr val="bg1"/>
                  </a:solidFill>
                  <a:latin typeface="Calibri" pitchFamily="34" charset="0"/>
                </a:rPr>
                <a:t>specific microbes</a:t>
              </a:r>
            </a:p>
          </p:txBody>
        </p:sp>
        <p:sp>
          <p:nvSpPr>
            <p:cNvPr id="5138" name="Text Box 17"/>
            <p:cNvSpPr txBox="1">
              <a:spLocks noChangeArrowheads="1"/>
            </p:cNvSpPr>
            <p:nvPr/>
          </p:nvSpPr>
          <p:spPr bwMode="auto">
            <a:xfrm>
              <a:off x="1552" y="2124"/>
              <a:ext cx="1009" cy="183"/>
            </a:xfrm>
            <a:prstGeom prst="rect">
              <a:avLst/>
            </a:prstGeom>
            <a:noFill/>
            <a:ln w="25400">
              <a:noFill/>
              <a:miter lim="800000"/>
              <a:headEnd/>
              <a:tailEnd/>
            </a:ln>
          </p:spPr>
          <p:txBody>
            <a:bodyPr wrap="none" lIns="92075" tIns="46038" rIns="92075" bIns="46038" anchor="ctr">
              <a:spAutoFit/>
            </a:bodyPr>
            <a:lstStyle/>
            <a:p>
              <a:pPr algn="ctr"/>
              <a:r>
                <a:rPr lang="en-US" sz="1300" b="1">
                  <a:latin typeface="Calibri" pitchFamily="34" charset="0"/>
                </a:rPr>
                <a:t>External defenses</a:t>
              </a:r>
            </a:p>
          </p:txBody>
        </p:sp>
        <p:sp>
          <p:nvSpPr>
            <p:cNvPr id="5139" name="Text Box 18"/>
            <p:cNvSpPr txBox="1">
              <a:spLocks noChangeArrowheads="1"/>
            </p:cNvSpPr>
            <p:nvPr/>
          </p:nvSpPr>
          <p:spPr bwMode="auto">
            <a:xfrm>
              <a:off x="2933" y="2124"/>
              <a:ext cx="975" cy="183"/>
            </a:xfrm>
            <a:prstGeom prst="rect">
              <a:avLst/>
            </a:prstGeom>
            <a:noFill/>
            <a:ln w="25400">
              <a:noFill/>
              <a:miter lim="800000"/>
              <a:headEnd/>
              <a:tailEnd/>
            </a:ln>
          </p:spPr>
          <p:txBody>
            <a:bodyPr wrap="none" lIns="92075" tIns="46038" rIns="92075" bIns="46038" anchor="ctr">
              <a:spAutoFit/>
            </a:bodyPr>
            <a:lstStyle/>
            <a:p>
              <a:pPr algn="ctr"/>
              <a:r>
                <a:rPr lang="en-US" sz="1300" b="1">
                  <a:latin typeface="Calibri" pitchFamily="34" charset="0"/>
                </a:rPr>
                <a:t>Internal defenses</a:t>
              </a:r>
            </a:p>
          </p:txBody>
        </p:sp>
        <p:sp>
          <p:nvSpPr>
            <p:cNvPr id="5140" name="Text Box 19"/>
            <p:cNvSpPr txBox="1">
              <a:spLocks noChangeArrowheads="1"/>
            </p:cNvSpPr>
            <p:nvPr/>
          </p:nvSpPr>
          <p:spPr bwMode="auto">
            <a:xfrm>
              <a:off x="1624" y="2380"/>
              <a:ext cx="318"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Skin</a:t>
              </a:r>
            </a:p>
          </p:txBody>
        </p:sp>
        <p:sp>
          <p:nvSpPr>
            <p:cNvPr id="5141" name="Text Box 20"/>
            <p:cNvSpPr txBox="1">
              <a:spLocks noChangeArrowheads="1"/>
            </p:cNvSpPr>
            <p:nvPr/>
          </p:nvSpPr>
          <p:spPr bwMode="auto">
            <a:xfrm>
              <a:off x="1642" y="2548"/>
              <a:ext cx="1061"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Mucous membranes</a:t>
              </a:r>
            </a:p>
          </p:txBody>
        </p:sp>
        <p:sp>
          <p:nvSpPr>
            <p:cNvPr id="5142" name="Text Box 21"/>
            <p:cNvSpPr txBox="1">
              <a:spLocks noChangeArrowheads="1"/>
            </p:cNvSpPr>
            <p:nvPr/>
          </p:nvSpPr>
          <p:spPr bwMode="auto">
            <a:xfrm>
              <a:off x="1634" y="2740"/>
              <a:ext cx="608"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Secretions</a:t>
              </a:r>
            </a:p>
          </p:txBody>
        </p:sp>
        <p:sp>
          <p:nvSpPr>
            <p:cNvPr id="5143" name="Text Box 22"/>
            <p:cNvSpPr txBox="1">
              <a:spLocks noChangeArrowheads="1"/>
            </p:cNvSpPr>
            <p:nvPr/>
          </p:nvSpPr>
          <p:spPr bwMode="auto">
            <a:xfrm>
              <a:off x="2918" y="2388"/>
              <a:ext cx="862"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Phagocytic cells</a:t>
              </a:r>
            </a:p>
          </p:txBody>
        </p:sp>
        <p:sp>
          <p:nvSpPr>
            <p:cNvPr id="5144" name="Text Box 23"/>
            <p:cNvSpPr txBox="1">
              <a:spLocks noChangeArrowheads="1"/>
            </p:cNvSpPr>
            <p:nvPr/>
          </p:nvSpPr>
          <p:spPr bwMode="auto">
            <a:xfrm>
              <a:off x="2932" y="2564"/>
              <a:ext cx="1112"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Antimicrobial proteins</a:t>
              </a:r>
            </a:p>
          </p:txBody>
        </p:sp>
        <p:sp>
          <p:nvSpPr>
            <p:cNvPr id="5145" name="Text Box 24"/>
            <p:cNvSpPr txBox="1">
              <a:spLocks noChangeArrowheads="1"/>
            </p:cNvSpPr>
            <p:nvPr/>
          </p:nvSpPr>
          <p:spPr bwMode="auto">
            <a:xfrm>
              <a:off x="2922" y="2764"/>
              <a:ext cx="1177"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Inflammatory response</a:t>
              </a:r>
            </a:p>
          </p:txBody>
        </p:sp>
        <p:sp>
          <p:nvSpPr>
            <p:cNvPr id="5146" name="Text Box 25"/>
            <p:cNvSpPr txBox="1">
              <a:spLocks noChangeArrowheads="1"/>
            </p:cNvSpPr>
            <p:nvPr/>
          </p:nvSpPr>
          <p:spPr bwMode="auto">
            <a:xfrm>
              <a:off x="2924" y="2937"/>
              <a:ext cx="932"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Natural killer cells</a:t>
              </a:r>
            </a:p>
          </p:txBody>
        </p:sp>
        <p:sp>
          <p:nvSpPr>
            <p:cNvPr id="5147" name="Text Box 26"/>
            <p:cNvSpPr txBox="1">
              <a:spLocks noChangeArrowheads="1"/>
            </p:cNvSpPr>
            <p:nvPr/>
          </p:nvSpPr>
          <p:spPr bwMode="auto">
            <a:xfrm>
              <a:off x="4284" y="2409"/>
              <a:ext cx="968" cy="433"/>
            </a:xfrm>
            <a:prstGeom prst="rect">
              <a:avLst/>
            </a:prstGeom>
            <a:noFill/>
            <a:ln w="25400">
              <a:noFill/>
              <a:miter lim="800000"/>
              <a:headEnd/>
              <a:tailEnd/>
            </a:ln>
          </p:spPr>
          <p:txBody>
            <a:bodyPr wrap="none" lIns="92075" tIns="46038" rIns="92075" bIns="46038" anchor="ctr">
              <a:spAutoFit/>
            </a:bodyPr>
            <a:lstStyle/>
            <a:p>
              <a:r>
                <a:rPr lang="en-US" sz="1300">
                  <a:latin typeface="Calibri" pitchFamily="34" charset="0"/>
                </a:rPr>
                <a:t>Humoral response</a:t>
              </a:r>
            </a:p>
            <a:p>
              <a:r>
                <a:rPr lang="en-US" sz="1300">
                  <a:latin typeface="Calibri" pitchFamily="34" charset="0"/>
                </a:rPr>
                <a:t>(antibodies)</a:t>
              </a:r>
            </a:p>
            <a:p>
              <a:endParaRPr lang="en-US" sz="1300">
                <a:latin typeface="Calibri" pitchFamily="34" charset="0"/>
              </a:endParaRPr>
            </a:p>
          </p:txBody>
        </p:sp>
        <p:sp>
          <p:nvSpPr>
            <p:cNvPr id="5148" name="Text Box 27"/>
            <p:cNvSpPr txBox="1">
              <a:spLocks noChangeArrowheads="1"/>
            </p:cNvSpPr>
            <p:nvPr/>
          </p:nvSpPr>
          <p:spPr bwMode="auto">
            <a:xfrm>
              <a:off x="4281" y="2893"/>
              <a:ext cx="1217" cy="433"/>
            </a:xfrm>
            <a:prstGeom prst="rect">
              <a:avLst/>
            </a:prstGeom>
            <a:noFill/>
            <a:ln w="25400">
              <a:noFill/>
              <a:miter lim="800000"/>
              <a:headEnd/>
              <a:tailEnd/>
            </a:ln>
          </p:spPr>
          <p:txBody>
            <a:bodyPr wrap="none" lIns="92075" tIns="46038" rIns="92075" bIns="46038" anchor="ctr">
              <a:spAutoFit/>
            </a:bodyPr>
            <a:lstStyle/>
            <a:p>
              <a:r>
                <a:rPr lang="en-US" sz="1300">
                  <a:latin typeface="Calibri" pitchFamily="34" charset="0"/>
                </a:rPr>
                <a:t>Cell-mediated response</a:t>
              </a:r>
            </a:p>
            <a:p>
              <a:r>
                <a:rPr lang="en-US" sz="1300">
                  <a:latin typeface="Calibri" pitchFamily="34" charset="0"/>
                </a:rPr>
                <a:t>(cytotoxic </a:t>
              </a:r>
            </a:p>
            <a:p>
              <a:r>
                <a:rPr lang="en-US" sz="1300">
                  <a:latin typeface="Calibri" pitchFamily="34" charset="0"/>
                </a:rPr>
                <a:t>lymphocytes)</a:t>
              </a:r>
            </a:p>
          </p:txBody>
        </p:sp>
        <p:sp>
          <p:nvSpPr>
            <p:cNvPr id="5149" name="Text Box 28"/>
            <p:cNvSpPr txBox="1">
              <a:spLocks noChangeArrowheads="1"/>
            </p:cNvSpPr>
            <p:nvPr/>
          </p:nvSpPr>
          <p:spPr bwMode="auto">
            <a:xfrm>
              <a:off x="321" y="2815"/>
              <a:ext cx="673" cy="43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Invading</a:t>
              </a:r>
            </a:p>
            <a:p>
              <a:pPr algn="ctr"/>
              <a:r>
                <a:rPr lang="en-US" sz="1300">
                  <a:latin typeface="Calibri" pitchFamily="34" charset="0"/>
                </a:rPr>
                <a:t>microbes</a:t>
              </a:r>
            </a:p>
            <a:p>
              <a:pPr algn="ctr"/>
              <a:r>
                <a:rPr lang="en-US" sz="1300">
                  <a:latin typeface="Calibri" pitchFamily="34" charset="0"/>
                </a:rPr>
                <a:t>(pathogens)</a:t>
              </a:r>
            </a:p>
          </p:txBody>
        </p:sp>
      </p:grpSp>
      <p:sp>
        <p:nvSpPr>
          <p:cNvPr id="28" name="Text Box 25"/>
          <p:cNvSpPr txBox="1">
            <a:spLocks noChangeArrowheads="1"/>
          </p:cNvSpPr>
          <p:nvPr/>
        </p:nvSpPr>
        <p:spPr bwMode="auto">
          <a:xfrm>
            <a:off x="4648200" y="5421970"/>
            <a:ext cx="1064459" cy="293030"/>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Complement</a:t>
            </a:r>
          </a:p>
        </p:txBody>
      </p:sp>
      <p:sp>
        <p:nvSpPr>
          <p:cNvPr id="29" name="AutoShape 12"/>
          <p:cNvSpPr>
            <a:spLocks noChangeArrowheads="1"/>
          </p:cNvSpPr>
          <p:nvPr/>
        </p:nvSpPr>
        <p:spPr bwMode="auto">
          <a:xfrm rot="5400000">
            <a:off x="4400586" y="5480086"/>
            <a:ext cx="253928" cy="215900"/>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Tree>
    <p:extLst>
      <p:ext uri="{BB962C8B-B14F-4D97-AF65-F5344CB8AC3E}">
        <p14:creationId xmlns:p14="http://schemas.microsoft.com/office/powerpoint/2010/main" val="1201251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747C45A-EE8E-45FF-9B03-9A085B84D0CF}"/>
              </a:ext>
            </a:extLst>
          </p:cNvPr>
          <p:cNvSpPr>
            <a:spLocks noGrp="1"/>
          </p:cNvSpPr>
          <p:nvPr>
            <p:ph type="title"/>
          </p:nvPr>
        </p:nvSpPr>
        <p:spPr>
          <a:xfrm>
            <a:off x="228600" y="0"/>
            <a:ext cx="8686800" cy="914400"/>
          </a:xfrm>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Overview of the Immune System</a:t>
            </a:r>
          </a:p>
        </p:txBody>
      </p:sp>
      <p:sp>
        <p:nvSpPr>
          <p:cNvPr id="38914" name="Text Box 4">
            <a:extLst>
              <a:ext uri="{FF2B5EF4-FFF2-40B4-BE49-F238E27FC236}">
                <a16:creationId xmlns:a16="http://schemas.microsoft.com/office/drawing/2014/main" id="{5FDF2954-3B06-4551-B8AE-3671E1629797}"/>
              </a:ext>
            </a:extLst>
          </p:cNvPr>
          <p:cNvSpPr txBox="1">
            <a:spLocks noChangeArrowheads="1"/>
          </p:cNvSpPr>
          <p:nvPr/>
        </p:nvSpPr>
        <p:spPr bwMode="auto">
          <a:xfrm>
            <a:off x="1676400" y="1300163"/>
            <a:ext cx="5791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defTabSz="1028700" eaLnBrk="0" hangingPunct="0">
              <a:defRPr sz="2400">
                <a:solidFill>
                  <a:schemeClr val="tx1"/>
                </a:solidFill>
                <a:latin typeface="Calibri" panose="020F0502020204030204" pitchFamily="34" charset="0"/>
                <a:ea typeface="MS PGothic" panose="020B0600070205080204" pitchFamily="34" charset="-128"/>
              </a:defRPr>
            </a:lvl1pPr>
            <a:lvl2pPr marL="742950" indent="-285750" defTabSz="10287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defTabSz="10287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defTabSz="10287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defTabSz="10287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10287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800">
                <a:solidFill>
                  <a:srgbClr val="000000"/>
                </a:solidFill>
                <a:latin typeface="Arial" panose="020B0604020202020204" pitchFamily="34" charset="0"/>
              </a:rPr>
              <a:t>Copyright </a:t>
            </a:r>
            <a:r>
              <a:rPr lang="en-US" altLang="en-US" sz="800">
                <a:solidFill>
                  <a:srgbClr val="000000"/>
                </a:solidFill>
                <a:latin typeface="Arial" panose="020B0604020202020204" pitchFamily="34" charset="0"/>
                <a:cs typeface="Times New Roman" panose="02020603050405020304" pitchFamily="18" charset="0"/>
              </a:rPr>
              <a:t>© </a:t>
            </a:r>
            <a:r>
              <a:rPr lang="en-US" altLang="en-US" sz="800">
                <a:solidFill>
                  <a:srgbClr val="000000"/>
                </a:solidFill>
                <a:latin typeface="Arial" panose="020B0604020202020204" pitchFamily="34" charset="0"/>
              </a:rPr>
              <a:t>The McGraw-Hill Companies, Inc. Permission required for reproduction or display.</a:t>
            </a:r>
          </a:p>
        </p:txBody>
      </p:sp>
      <p:pic>
        <p:nvPicPr>
          <p:cNvPr id="38915" name="Picture 4" descr="mck54615_22_02">
            <a:extLst>
              <a:ext uri="{FF2B5EF4-FFF2-40B4-BE49-F238E27FC236}">
                <a16:creationId xmlns:a16="http://schemas.microsoft.com/office/drawing/2014/main" id="{7CBA41D9-168B-4B56-A0E7-1FF4089ED3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300" y="1471613"/>
            <a:ext cx="2439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mck54615_22_02_line">
            <a:extLst>
              <a:ext uri="{FF2B5EF4-FFF2-40B4-BE49-F238E27FC236}">
                <a16:creationId xmlns:a16="http://schemas.microsoft.com/office/drawing/2014/main" id="{41C322FC-F81B-4B59-8D66-914CDDCA5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8" y="1852613"/>
            <a:ext cx="5080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mck54615_22_02_A B">
            <a:extLst>
              <a:ext uri="{FF2B5EF4-FFF2-40B4-BE49-F238E27FC236}">
                <a16:creationId xmlns:a16="http://schemas.microsoft.com/office/drawing/2014/main" id="{B9FD5874-B6E9-4182-B396-0C5E9C18B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40523"/>
          <a:stretch>
            <a:fillRect/>
          </a:stretch>
        </p:blipFill>
        <p:spPr bwMode="auto">
          <a:xfrm>
            <a:off x="327025" y="2222500"/>
            <a:ext cx="50260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mck54615_22_02_A B">
            <a:extLst>
              <a:ext uri="{FF2B5EF4-FFF2-40B4-BE49-F238E27FC236}">
                <a16:creationId xmlns:a16="http://schemas.microsoft.com/office/drawing/2014/main" id="{C5BCBEAE-2FDD-4620-B209-FEB1444BCD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0323"/>
          <a:stretch>
            <a:fillRect/>
          </a:stretch>
        </p:blipFill>
        <p:spPr bwMode="auto">
          <a:xfrm>
            <a:off x="5434013" y="2232025"/>
            <a:ext cx="3352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8919" name="Text Box 8">
            <a:extLst>
              <a:ext uri="{FF2B5EF4-FFF2-40B4-BE49-F238E27FC236}">
                <a16:creationId xmlns:a16="http://schemas.microsoft.com/office/drawing/2014/main" id="{DACC0789-06B0-49B3-8618-98AFB0C7EA10}"/>
              </a:ext>
            </a:extLst>
          </p:cNvPr>
          <p:cNvSpPr txBox="1">
            <a:spLocks noChangeArrowheads="1"/>
          </p:cNvSpPr>
          <p:nvPr/>
        </p:nvSpPr>
        <p:spPr bwMode="auto">
          <a:xfrm>
            <a:off x="3860800" y="1597025"/>
            <a:ext cx="11620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100" b="1">
                <a:solidFill>
                  <a:srgbClr val="000000"/>
                </a:solidFill>
                <a:latin typeface="Arial" panose="020B0604020202020204" pitchFamily="34" charset="0"/>
              </a:rPr>
              <a:t>Immune System</a:t>
            </a:r>
          </a:p>
        </p:txBody>
      </p:sp>
      <p:sp>
        <p:nvSpPr>
          <p:cNvPr id="38920" name="Text Box 9">
            <a:extLst>
              <a:ext uri="{FF2B5EF4-FFF2-40B4-BE49-F238E27FC236}">
                <a16:creationId xmlns:a16="http://schemas.microsoft.com/office/drawing/2014/main" id="{8C350C43-489B-4205-9832-16F1D2167A45}"/>
              </a:ext>
            </a:extLst>
          </p:cNvPr>
          <p:cNvSpPr txBox="1">
            <a:spLocks noChangeArrowheads="1"/>
          </p:cNvSpPr>
          <p:nvPr/>
        </p:nvSpPr>
        <p:spPr bwMode="auto">
          <a:xfrm>
            <a:off x="6311900" y="2362200"/>
            <a:ext cx="133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100" b="1">
                <a:solidFill>
                  <a:srgbClr val="000000"/>
                </a:solidFill>
                <a:latin typeface="Arial" panose="020B0604020202020204" pitchFamily="34" charset="0"/>
              </a:rPr>
              <a:t>Adaptive immunity</a:t>
            </a:r>
          </a:p>
        </p:txBody>
      </p:sp>
      <p:sp>
        <p:nvSpPr>
          <p:cNvPr id="38921" name="Text Box 10">
            <a:extLst>
              <a:ext uri="{FF2B5EF4-FFF2-40B4-BE49-F238E27FC236}">
                <a16:creationId xmlns:a16="http://schemas.microsoft.com/office/drawing/2014/main" id="{2D5215D0-32F5-43FB-A793-8CC21F5E6071}"/>
              </a:ext>
            </a:extLst>
          </p:cNvPr>
          <p:cNvSpPr txBox="1">
            <a:spLocks noChangeArrowheads="1"/>
          </p:cNvSpPr>
          <p:nvPr/>
        </p:nvSpPr>
        <p:spPr bwMode="auto">
          <a:xfrm>
            <a:off x="6327775" y="2628900"/>
            <a:ext cx="1458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Delayed response to</a:t>
            </a:r>
          </a:p>
          <a:p>
            <a:pPr algn="ctr" defTabSz="914400" eaLnBrk="1" hangingPunct="1"/>
            <a:r>
              <a:rPr lang="en-US" altLang="en-US" sz="1100" b="1">
                <a:solidFill>
                  <a:srgbClr val="000000"/>
                </a:solidFill>
                <a:latin typeface="Arial" panose="020B0604020202020204" pitchFamily="34" charset="0"/>
              </a:rPr>
              <a:t>specific antigen</a:t>
            </a:r>
          </a:p>
        </p:txBody>
      </p:sp>
      <p:sp>
        <p:nvSpPr>
          <p:cNvPr id="38922" name="Text Box 11">
            <a:extLst>
              <a:ext uri="{FF2B5EF4-FFF2-40B4-BE49-F238E27FC236}">
                <a16:creationId xmlns:a16="http://schemas.microsoft.com/office/drawing/2014/main" id="{780E97F6-B22B-4E67-877A-5FDCC92AFBBF}"/>
              </a:ext>
            </a:extLst>
          </p:cNvPr>
          <p:cNvSpPr txBox="1">
            <a:spLocks noChangeArrowheads="1"/>
          </p:cNvSpPr>
          <p:nvPr/>
        </p:nvSpPr>
        <p:spPr bwMode="auto">
          <a:xfrm>
            <a:off x="7151688" y="3562350"/>
            <a:ext cx="139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B-lymphocytes</a:t>
            </a:r>
          </a:p>
          <a:p>
            <a:pPr algn="ctr" defTabSz="914400" eaLnBrk="1" hangingPunct="1"/>
            <a:r>
              <a:rPr lang="en-US" altLang="en-US" sz="1100" b="1">
                <a:solidFill>
                  <a:srgbClr val="000000"/>
                </a:solidFill>
                <a:latin typeface="Arial" panose="020B0604020202020204" pitchFamily="34" charset="0"/>
              </a:rPr>
              <a:t>(humoral immunity)</a:t>
            </a:r>
          </a:p>
        </p:txBody>
      </p:sp>
      <p:sp>
        <p:nvSpPr>
          <p:cNvPr id="38923" name="Text Box 12">
            <a:extLst>
              <a:ext uri="{FF2B5EF4-FFF2-40B4-BE49-F238E27FC236}">
                <a16:creationId xmlns:a16="http://schemas.microsoft.com/office/drawing/2014/main" id="{F21273C8-BE3A-4840-A3C3-A6224D681318}"/>
              </a:ext>
            </a:extLst>
          </p:cNvPr>
          <p:cNvSpPr txBox="1">
            <a:spLocks noChangeArrowheads="1"/>
          </p:cNvSpPr>
          <p:nvPr/>
        </p:nvSpPr>
        <p:spPr bwMode="auto">
          <a:xfrm>
            <a:off x="5683250" y="3530600"/>
            <a:ext cx="107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T-lymphocytes</a:t>
            </a:r>
          </a:p>
          <a:p>
            <a:pPr algn="ctr" defTabSz="914400" eaLnBrk="1" hangingPunct="1"/>
            <a:r>
              <a:rPr lang="en-US" altLang="en-US" sz="1100" b="1">
                <a:solidFill>
                  <a:srgbClr val="000000"/>
                </a:solidFill>
                <a:latin typeface="Arial" panose="020B0604020202020204" pitchFamily="34" charset="0"/>
              </a:rPr>
              <a:t>(cell-mediated</a:t>
            </a:r>
          </a:p>
          <a:p>
            <a:pPr algn="ctr" defTabSz="914400" eaLnBrk="1" hangingPunct="1"/>
            <a:r>
              <a:rPr lang="en-US" altLang="en-US" sz="1100" b="1">
                <a:solidFill>
                  <a:srgbClr val="000000"/>
                </a:solidFill>
                <a:latin typeface="Arial" panose="020B0604020202020204" pitchFamily="34" charset="0"/>
              </a:rPr>
              <a:t>immunity)</a:t>
            </a:r>
          </a:p>
        </p:txBody>
      </p:sp>
      <p:sp>
        <p:nvSpPr>
          <p:cNvPr id="38924" name="Text Box 13">
            <a:extLst>
              <a:ext uri="{FF2B5EF4-FFF2-40B4-BE49-F238E27FC236}">
                <a16:creationId xmlns:a16="http://schemas.microsoft.com/office/drawing/2014/main" id="{52985CF7-61F7-455D-85BF-55947CA1A4D2}"/>
              </a:ext>
            </a:extLst>
          </p:cNvPr>
          <p:cNvSpPr txBox="1">
            <a:spLocks noChangeArrowheads="1"/>
          </p:cNvSpPr>
          <p:nvPr/>
        </p:nvSpPr>
        <p:spPr bwMode="auto">
          <a:xfrm>
            <a:off x="7169150" y="4597400"/>
            <a:ext cx="1355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Plasma cells</a:t>
            </a:r>
          </a:p>
          <a:p>
            <a:pPr algn="ctr" defTabSz="914400" eaLnBrk="1" hangingPunct="1"/>
            <a:r>
              <a:rPr lang="en-US" altLang="en-US" sz="1100" b="1">
                <a:solidFill>
                  <a:srgbClr val="000000"/>
                </a:solidFill>
                <a:latin typeface="Arial" panose="020B0604020202020204" pitchFamily="34" charset="0"/>
              </a:rPr>
              <a:t>(synthesize and</a:t>
            </a:r>
          </a:p>
          <a:p>
            <a:pPr algn="ctr" defTabSz="914400" eaLnBrk="1" hangingPunct="1"/>
            <a:r>
              <a:rPr lang="en-US" altLang="en-US" sz="1100" b="1">
                <a:solidFill>
                  <a:srgbClr val="000000"/>
                </a:solidFill>
                <a:latin typeface="Arial" panose="020B0604020202020204" pitchFamily="34" charset="0"/>
              </a:rPr>
              <a:t>release antibodies)</a:t>
            </a:r>
          </a:p>
        </p:txBody>
      </p:sp>
      <p:sp>
        <p:nvSpPr>
          <p:cNvPr id="38925" name="Text Box 14">
            <a:extLst>
              <a:ext uri="{FF2B5EF4-FFF2-40B4-BE49-F238E27FC236}">
                <a16:creationId xmlns:a16="http://schemas.microsoft.com/office/drawing/2014/main" id="{F661A4DE-E98A-4E0C-98E8-9A8A4F661C44}"/>
              </a:ext>
            </a:extLst>
          </p:cNvPr>
          <p:cNvSpPr txBox="1">
            <a:spLocks noChangeArrowheads="1"/>
          </p:cNvSpPr>
          <p:nvPr/>
        </p:nvSpPr>
        <p:spPr bwMode="auto">
          <a:xfrm>
            <a:off x="3673475" y="4616450"/>
            <a:ext cx="1614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Physiologic responses</a:t>
            </a:r>
          </a:p>
          <a:p>
            <a:pPr algn="ctr" defTabSz="914400" eaLnBrk="1" hangingPunct="1"/>
            <a:r>
              <a:rPr lang="en-US" altLang="en-US" sz="1100" b="1">
                <a:solidFill>
                  <a:srgbClr val="000000"/>
                </a:solidFill>
                <a:latin typeface="Arial" panose="020B0604020202020204" pitchFamily="34" charset="0"/>
              </a:rPr>
              <a:t>(e.g., inflammation,</a:t>
            </a:r>
          </a:p>
          <a:p>
            <a:pPr algn="ctr" defTabSz="914400" eaLnBrk="1" hangingPunct="1"/>
            <a:r>
              <a:rPr lang="en-US" altLang="en-US" sz="1100" b="1">
                <a:solidFill>
                  <a:srgbClr val="000000"/>
                </a:solidFill>
                <a:latin typeface="Arial" panose="020B0604020202020204" pitchFamily="34" charset="0"/>
              </a:rPr>
              <a:t>fever)</a:t>
            </a:r>
          </a:p>
        </p:txBody>
      </p:sp>
      <p:sp>
        <p:nvSpPr>
          <p:cNvPr id="38926" name="Text Box 15">
            <a:extLst>
              <a:ext uri="{FF2B5EF4-FFF2-40B4-BE49-F238E27FC236}">
                <a16:creationId xmlns:a16="http://schemas.microsoft.com/office/drawing/2014/main" id="{2E41045B-A7BE-4D59-8DCE-99621EAA047F}"/>
              </a:ext>
            </a:extLst>
          </p:cNvPr>
          <p:cNvSpPr txBox="1">
            <a:spLocks noChangeArrowheads="1"/>
          </p:cNvSpPr>
          <p:nvPr/>
        </p:nvSpPr>
        <p:spPr bwMode="auto">
          <a:xfrm>
            <a:off x="2209800" y="4584700"/>
            <a:ext cx="1143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Chemicals</a:t>
            </a:r>
          </a:p>
          <a:p>
            <a:pPr algn="ctr" defTabSz="914400" eaLnBrk="1" hangingPunct="1"/>
            <a:r>
              <a:rPr lang="en-US" altLang="en-US" sz="1100" b="1">
                <a:solidFill>
                  <a:srgbClr val="000000"/>
                </a:solidFill>
                <a:latin typeface="Arial" panose="020B0604020202020204" pitchFamily="34" charset="0"/>
              </a:rPr>
              <a:t>(e.g., interferon,</a:t>
            </a:r>
          </a:p>
          <a:p>
            <a:pPr algn="ctr" defTabSz="914400" eaLnBrk="1" hangingPunct="1"/>
            <a:r>
              <a:rPr lang="en-US" altLang="en-US" sz="1100" b="1">
                <a:solidFill>
                  <a:srgbClr val="000000"/>
                </a:solidFill>
                <a:latin typeface="Arial" panose="020B0604020202020204" pitchFamily="34" charset="0"/>
              </a:rPr>
              <a:t>complement)</a:t>
            </a:r>
          </a:p>
        </p:txBody>
      </p:sp>
      <p:sp>
        <p:nvSpPr>
          <p:cNvPr id="38927" name="Text Box 16">
            <a:extLst>
              <a:ext uri="{FF2B5EF4-FFF2-40B4-BE49-F238E27FC236}">
                <a16:creationId xmlns:a16="http://schemas.microsoft.com/office/drawing/2014/main" id="{7D41E1C7-17F1-494B-A5DE-336C77E17775}"/>
              </a:ext>
            </a:extLst>
          </p:cNvPr>
          <p:cNvSpPr txBox="1">
            <a:spLocks noChangeArrowheads="1"/>
          </p:cNvSpPr>
          <p:nvPr/>
        </p:nvSpPr>
        <p:spPr bwMode="auto">
          <a:xfrm>
            <a:off x="511175" y="4600575"/>
            <a:ext cx="14017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Cells</a:t>
            </a:r>
          </a:p>
          <a:p>
            <a:pPr algn="ctr" defTabSz="914400" eaLnBrk="1" hangingPunct="1"/>
            <a:r>
              <a:rPr lang="en-US" altLang="en-US" sz="1100" b="1">
                <a:solidFill>
                  <a:srgbClr val="000000"/>
                </a:solidFill>
                <a:latin typeface="Arial" panose="020B0604020202020204" pitchFamily="34" charset="0"/>
              </a:rPr>
              <a:t>(e.g., macrophages,</a:t>
            </a:r>
          </a:p>
          <a:p>
            <a:pPr algn="ctr" defTabSz="914400" eaLnBrk="1" hangingPunct="1"/>
            <a:r>
              <a:rPr lang="en-US" altLang="en-US" sz="1100" b="1">
                <a:solidFill>
                  <a:srgbClr val="000000"/>
                </a:solidFill>
                <a:latin typeface="Arial" panose="020B0604020202020204" pitchFamily="34" charset="0"/>
              </a:rPr>
              <a:t>NK cells)</a:t>
            </a:r>
          </a:p>
        </p:txBody>
      </p:sp>
      <p:sp>
        <p:nvSpPr>
          <p:cNvPr id="38928" name="Text Box 17">
            <a:extLst>
              <a:ext uri="{FF2B5EF4-FFF2-40B4-BE49-F238E27FC236}">
                <a16:creationId xmlns:a16="http://schemas.microsoft.com/office/drawing/2014/main" id="{117E0736-AA72-4EBF-A159-01F262569E10}"/>
              </a:ext>
            </a:extLst>
          </p:cNvPr>
          <p:cNvSpPr txBox="1">
            <a:spLocks noChangeArrowheads="1"/>
          </p:cNvSpPr>
          <p:nvPr/>
        </p:nvSpPr>
        <p:spPr bwMode="auto">
          <a:xfrm>
            <a:off x="377825" y="3505200"/>
            <a:ext cx="1581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Skin and mucosal</a:t>
            </a:r>
          </a:p>
          <a:p>
            <a:pPr algn="ctr" defTabSz="914400" eaLnBrk="1" hangingPunct="1"/>
            <a:r>
              <a:rPr lang="en-US" altLang="en-US" sz="1100" b="1">
                <a:solidFill>
                  <a:srgbClr val="000000"/>
                </a:solidFill>
                <a:latin typeface="Arial" panose="020B0604020202020204" pitchFamily="34" charset="0"/>
              </a:rPr>
              <a:t>Membranes &amp; barriers</a:t>
            </a:r>
          </a:p>
          <a:p>
            <a:pPr algn="ctr" defTabSz="914400" eaLnBrk="1" hangingPunct="1"/>
            <a:r>
              <a:rPr lang="en-US" altLang="en-US" sz="1100" b="1">
                <a:solidFill>
                  <a:srgbClr val="000000"/>
                </a:solidFill>
                <a:latin typeface="Arial" panose="020B0604020202020204" pitchFamily="34" charset="0"/>
              </a:rPr>
              <a:t>(prevent entry)</a:t>
            </a:r>
          </a:p>
        </p:txBody>
      </p:sp>
      <p:sp>
        <p:nvSpPr>
          <p:cNvPr id="38929" name="Text Box 18">
            <a:extLst>
              <a:ext uri="{FF2B5EF4-FFF2-40B4-BE49-F238E27FC236}">
                <a16:creationId xmlns:a16="http://schemas.microsoft.com/office/drawing/2014/main" id="{742021C8-1D07-444C-9D67-4363BFD315FD}"/>
              </a:ext>
            </a:extLst>
          </p:cNvPr>
          <p:cNvSpPr txBox="1">
            <a:spLocks noChangeArrowheads="1"/>
          </p:cNvSpPr>
          <p:nvPr/>
        </p:nvSpPr>
        <p:spPr bwMode="auto">
          <a:xfrm>
            <a:off x="969963" y="2628900"/>
            <a:ext cx="1958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Immediate response to wide</a:t>
            </a:r>
          </a:p>
          <a:p>
            <a:pPr algn="ctr" defTabSz="914400" eaLnBrk="1" hangingPunct="1"/>
            <a:r>
              <a:rPr lang="en-US" altLang="en-US" sz="1100" b="1">
                <a:solidFill>
                  <a:srgbClr val="000000"/>
                </a:solidFill>
                <a:latin typeface="Arial" panose="020B0604020202020204" pitchFamily="34" charset="0"/>
              </a:rPr>
              <a:t>array of substances</a:t>
            </a:r>
          </a:p>
        </p:txBody>
      </p:sp>
      <p:sp>
        <p:nvSpPr>
          <p:cNvPr id="38930" name="Text Box 19">
            <a:extLst>
              <a:ext uri="{FF2B5EF4-FFF2-40B4-BE49-F238E27FC236}">
                <a16:creationId xmlns:a16="http://schemas.microsoft.com/office/drawing/2014/main" id="{C650DCC5-A17C-4522-84A8-81265972094C}"/>
              </a:ext>
            </a:extLst>
          </p:cNvPr>
          <p:cNvSpPr txBox="1">
            <a:spLocks noChangeArrowheads="1"/>
          </p:cNvSpPr>
          <p:nvPr/>
        </p:nvSpPr>
        <p:spPr bwMode="auto">
          <a:xfrm>
            <a:off x="1320800" y="2362200"/>
            <a:ext cx="11604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n-US" sz="1100" b="1">
                <a:solidFill>
                  <a:srgbClr val="000000"/>
                </a:solidFill>
                <a:latin typeface="Arial" panose="020B0604020202020204" pitchFamily="34" charset="0"/>
              </a:rPr>
              <a:t>Innate immunity</a:t>
            </a:r>
          </a:p>
        </p:txBody>
      </p:sp>
      <p:sp>
        <p:nvSpPr>
          <p:cNvPr id="38931" name="Text Box 20">
            <a:extLst>
              <a:ext uri="{FF2B5EF4-FFF2-40B4-BE49-F238E27FC236}">
                <a16:creationId xmlns:a16="http://schemas.microsoft.com/office/drawing/2014/main" id="{B73FE001-0568-43B8-95D6-3FDB015511E5}"/>
              </a:ext>
            </a:extLst>
          </p:cNvPr>
          <p:cNvSpPr txBox="1">
            <a:spLocks noChangeArrowheads="1"/>
          </p:cNvSpPr>
          <p:nvPr/>
        </p:nvSpPr>
        <p:spPr bwMode="auto">
          <a:xfrm>
            <a:off x="2141538" y="3505200"/>
            <a:ext cx="1239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r>
              <a:rPr lang="en-US" altLang="en-US" sz="1100" b="1">
                <a:solidFill>
                  <a:srgbClr val="000000"/>
                </a:solidFill>
                <a:latin typeface="Arial" panose="020B0604020202020204" pitchFamily="34" charset="0"/>
              </a:rPr>
              <a:t>Nonspecific</a:t>
            </a:r>
          </a:p>
          <a:p>
            <a:pPr algn="ctr" defTabSz="914400" eaLnBrk="1" hangingPunct="1"/>
            <a:r>
              <a:rPr lang="en-US" altLang="en-US" sz="1100" b="1">
                <a:solidFill>
                  <a:srgbClr val="000000"/>
                </a:solidFill>
                <a:latin typeface="Arial" panose="020B0604020202020204" pitchFamily="34" charset="0"/>
              </a:rPr>
              <a:t>internal defenses</a:t>
            </a:r>
          </a:p>
        </p:txBody>
      </p:sp>
      <p:sp>
        <p:nvSpPr>
          <p:cNvPr id="21" name="Down Arrow 20">
            <a:extLst>
              <a:ext uri="{FF2B5EF4-FFF2-40B4-BE49-F238E27FC236}">
                <a16:creationId xmlns:a16="http://schemas.microsoft.com/office/drawing/2014/main" id="{23140FF2-072F-47AE-A572-D10F86166A4D}"/>
              </a:ext>
            </a:extLst>
          </p:cNvPr>
          <p:cNvSpPr/>
          <p:nvPr/>
        </p:nvSpPr>
        <p:spPr>
          <a:xfrm>
            <a:off x="1622425" y="1563688"/>
            <a:ext cx="481013" cy="5207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4B1A45E9-C620-4A41-8153-79EB710C20FA}"/>
              </a:ext>
            </a:extLst>
          </p:cNvPr>
          <p:cNvSpPr>
            <a:spLocks noGrp="1" noChangeArrowheads="1"/>
          </p:cNvSpPr>
          <p:nvPr>
            <p:ph type="title"/>
          </p:nvPr>
        </p:nvSpPr>
        <p:spPr>
          <a:solidFill>
            <a:schemeClr val="bg1"/>
          </a:solidFill>
          <a:ln>
            <a:noFill/>
          </a:ln>
          <a:extLst>
            <a:ext uri="{91240B29-F687-4F45-9708-019B960494DF}">
              <a14:hiddenLine xmlns:a14="http://schemas.microsoft.com/office/drawing/2010/main" w="9525">
                <a:solidFill>
                  <a:srgbClr val="4360B3"/>
                </a:solidFill>
                <a:miter lim="800000"/>
                <a:headEnd/>
                <a:tailEnd/>
              </a14:hiddenLine>
            </a:ext>
          </a:extLst>
        </p:spPr>
        <p:txBody>
          <a:bodyPr/>
          <a:lstStyle/>
          <a:p>
            <a:pPr eaLnBrk="1" hangingPunct="1"/>
            <a:r>
              <a:rPr lang="en-US" altLang="en-US" sz="3600">
                <a:solidFill>
                  <a:srgbClr val="0000FF"/>
                </a:solidFill>
              </a:rPr>
              <a:t>Innate - Nonspecific Defenses: </a:t>
            </a:r>
            <a:r>
              <a:rPr lang="en-US" altLang="en-US" sz="2800">
                <a:solidFill>
                  <a:srgbClr val="0000FF"/>
                </a:solidFill>
              </a:rPr>
              <a:t>7 categories</a:t>
            </a:r>
          </a:p>
        </p:txBody>
      </p:sp>
      <p:sp>
        <p:nvSpPr>
          <p:cNvPr id="40962" name="Rectangle 3">
            <a:extLst>
              <a:ext uri="{FF2B5EF4-FFF2-40B4-BE49-F238E27FC236}">
                <a16:creationId xmlns:a16="http://schemas.microsoft.com/office/drawing/2014/main" id="{D2E60793-CAC7-4E8F-AB43-75CDD6CB5F28}"/>
              </a:ext>
            </a:extLst>
          </p:cNvPr>
          <p:cNvSpPr>
            <a:spLocks noGrp="1" noChangeArrowheads="1"/>
          </p:cNvSpPr>
          <p:nvPr>
            <p:ph type="body" idx="1"/>
          </p:nvPr>
        </p:nvSpPr>
        <p:spPr>
          <a:xfrm>
            <a:off x="0" y="1076325"/>
            <a:ext cx="8772525" cy="5553075"/>
          </a:xfrm>
        </p:spPr>
        <p:txBody>
          <a:bodyPr/>
          <a:lstStyle/>
          <a:p>
            <a:pPr eaLnBrk="1" hangingPunct="1">
              <a:lnSpc>
                <a:spcPct val="130000"/>
              </a:lnSpc>
            </a:pPr>
            <a:r>
              <a:rPr lang="en-US" altLang="en-US" sz="1800">
                <a:solidFill>
                  <a:srgbClr val="FF0000"/>
                </a:solidFill>
              </a:rPr>
              <a:t>1</a:t>
            </a:r>
            <a:r>
              <a:rPr lang="en-US" altLang="en-US" sz="1800" baseline="30000">
                <a:solidFill>
                  <a:srgbClr val="FF0000"/>
                </a:solidFill>
              </a:rPr>
              <a:t>st</a:t>
            </a:r>
            <a:r>
              <a:rPr lang="en-US" altLang="en-US" sz="1800">
                <a:solidFill>
                  <a:srgbClr val="FF0000"/>
                </a:solidFill>
              </a:rPr>
              <a:t> line of defense</a:t>
            </a:r>
            <a:endParaRPr lang="en-US" altLang="en-US" sz="1800">
              <a:solidFill>
                <a:srgbClr val="000000"/>
              </a:solidFill>
            </a:endParaRPr>
          </a:p>
          <a:p>
            <a:pPr lvl="1" eaLnBrk="1" hangingPunct="1">
              <a:lnSpc>
                <a:spcPct val="130000"/>
              </a:lnSpc>
            </a:pPr>
            <a:r>
              <a:rPr lang="en-US" altLang="en-US" sz="2000" i="1">
                <a:solidFill>
                  <a:srgbClr val="000000"/>
                </a:solidFill>
              </a:rPr>
              <a:t>Physical barriers:</a:t>
            </a:r>
            <a:r>
              <a:rPr lang="en-US" altLang="en-US" sz="2000">
                <a:solidFill>
                  <a:srgbClr val="000000"/>
                </a:solidFill>
              </a:rPr>
              <a:t> </a:t>
            </a:r>
            <a:r>
              <a:rPr lang="en-US" altLang="en-US" sz="1800"/>
              <a:t>Skin and mucosal barriers </a:t>
            </a:r>
            <a:r>
              <a:rPr lang="en-US" altLang="en-US" sz="1800">
                <a:solidFill>
                  <a:srgbClr val="4360B3"/>
                </a:solidFill>
              </a:rPr>
              <a:t>- keep hazardous materials outside the body</a:t>
            </a:r>
          </a:p>
          <a:p>
            <a:pPr eaLnBrk="1" hangingPunct="1">
              <a:lnSpc>
                <a:spcPct val="130000"/>
              </a:lnSpc>
            </a:pPr>
            <a:r>
              <a:rPr lang="en-US" altLang="en-US" sz="1800">
                <a:solidFill>
                  <a:srgbClr val="FF0000"/>
                </a:solidFill>
              </a:rPr>
              <a:t>2</a:t>
            </a:r>
            <a:r>
              <a:rPr lang="en-US" altLang="en-US" sz="1800" baseline="30000">
                <a:solidFill>
                  <a:srgbClr val="FF0000"/>
                </a:solidFill>
              </a:rPr>
              <a:t>nd</a:t>
            </a:r>
            <a:r>
              <a:rPr lang="en-US" altLang="en-US" sz="1800">
                <a:solidFill>
                  <a:srgbClr val="FF0000"/>
                </a:solidFill>
              </a:rPr>
              <a:t> line of defense</a:t>
            </a:r>
          </a:p>
          <a:p>
            <a:pPr lvl="1" eaLnBrk="1" hangingPunct="1">
              <a:lnSpc>
                <a:spcPct val="130000"/>
              </a:lnSpc>
            </a:pPr>
            <a:r>
              <a:rPr lang="en-US" altLang="en-US" sz="1800" i="1">
                <a:solidFill>
                  <a:srgbClr val="000000"/>
                </a:solidFill>
              </a:rPr>
              <a:t>Phagocytes: neutrophils and macrophages: </a:t>
            </a:r>
            <a:r>
              <a:rPr lang="en-US" altLang="en-US" sz="1800" i="1">
                <a:solidFill>
                  <a:srgbClr val="4360B3"/>
                </a:solidFill>
              </a:rPr>
              <a:t>engulf pathogens and cell debris</a:t>
            </a:r>
          </a:p>
          <a:p>
            <a:pPr lvl="1" eaLnBrk="1" hangingPunct="1">
              <a:lnSpc>
                <a:spcPct val="130000"/>
              </a:lnSpc>
            </a:pPr>
            <a:r>
              <a:rPr lang="en-US" altLang="en-US" sz="1800" i="1">
                <a:solidFill>
                  <a:srgbClr val="000000"/>
                </a:solidFill>
              </a:rPr>
              <a:t>Immunological Surveillance: </a:t>
            </a:r>
            <a:r>
              <a:rPr lang="en-US" altLang="en-US" sz="1800" i="1"/>
              <a:t>natural killer cells (NK cells) </a:t>
            </a:r>
            <a:r>
              <a:rPr lang="en-US" altLang="en-US" sz="1800" i="1">
                <a:solidFill>
                  <a:srgbClr val="4360B3"/>
                </a:solidFill>
              </a:rPr>
              <a:t>destroy abnormal cells.</a:t>
            </a:r>
            <a:r>
              <a:rPr lang="en-US" altLang="en-US" sz="1800">
                <a:solidFill>
                  <a:srgbClr val="4360B3"/>
                </a:solidFill>
              </a:rPr>
              <a:t> </a:t>
            </a:r>
          </a:p>
          <a:p>
            <a:pPr lvl="1" eaLnBrk="1" hangingPunct="1">
              <a:lnSpc>
                <a:spcPct val="130000"/>
              </a:lnSpc>
            </a:pPr>
            <a:r>
              <a:rPr lang="en-US" altLang="en-US" sz="1800" i="1">
                <a:solidFill>
                  <a:srgbClr val="008000"/>
                </a:solidFill>
              </a:rPr>
              <a:t>Interferons</a:t>
            </a:r>
            <a:r>
              <a:rPr lang="en-US" altLang="en-US" sz="1800" i="1">
                <a:solidFill>
                  <a:srgbClr val="000000"/>
                </a:solidFill>
              </a:rPr>
              <a:t>:</a:t>
            </a:r>
            <a:r>
              <a:rPr lang="en-US" altLang="en-US" sz="1800">
                <a:solidFill>
                  <a:srgbClr val="000000"/>
                </a:solidFill>
              </a:rPr>
              <a:t> </a:t>
            </a:r>
            <a:r>
              <a:rPr lang="en-US" altLang="en-US" sz="1800">
                <a:solidFill>
                  <a:srgbClr val="4360B3"/>
                </a:solidFill>
              </a:rPr>
              <a:t>Chemical messengers that coordinate the defenses against viral infections. Antiviral proteins do not kill viruses but block replication in cell</a:t>
            </a:r>
          </a:p>
          <a:p>
            <a:pPr lvl="1" eaLnBrk="1" hangingPunct="1">
              <a:lnSpc>
                <a:spcPct val="130000"/>
              </a:lnSpc>
            </a:pPr>
            <a:r>
              <a:rPr lang="en-US" altLang="en-US" sz="1800" i="1">
                <a:solidFill>
                  <a:srgbClr val="008000"/>
                </a:solidFill>
              </a:rPr>
              <a:t>Complement</a:t>
            </a:r>
            <a:r>
              <a:rPr lang="en-US" altLang="en-US" sz="1800" i="1">
                <a:solidFill>
                  <a:srgbClr val="000000"/>
                </a:solidFill>
              </a:rPr>
              <a:t>:</a:t>
            </a:r>
            <a:r>
              <a:rPr lang="en-US" altLang="en-US" sz="1800">
                <a:solidFill>
                  <a:srgbClr val="000000"/>
                </a:solidFill>
              </a:rPr>
              <a:t> </a:t>
            </a:r>
            <a:r>
              <a:rPr lang="en-US" altLang="en-US" sz="1800">
                <a:solidFill>
                  <a:srgbClr val="4360B3"/>
                </a:solidFill>
              </a:rPr>
              <a:t>Complement action of antibodies</a:t>
            </a:r>
            <a:r>
              <a:rPr lang="en-US" altLang="en-US" sz="1800">
                <a:solidFill>
                  <a:schemeClr val="accent1"/>
                </a:solidFill>
              </a:rPr>
              <a:t> </a:t>
            </a:r>
            <a:r>
              <a:rPr lang="en-US" altLang="en-US" sz="1800">
                <a:solidFill>
                  <a:srgbClr val="0070C0"/>
                </a:solidFill>
              </a:rPr>
              <a:t>to destroy pathogens</a:t>
            </a:r>
          </a:p>
          <a:p>
            <a:pPr lvl="1" eaLnBrk="1" hangingPunct="1">
              <a:lnSpc>
                <a:spcPct val="130000"/>
              </a:lnSpc>
            </a:pPr>
            <a:r>
              <a:rPr lang="en-US" altLang="en-US" sz="1800" i="1">
                <a:solidFill>
                  <a:srgbClr val="008000"/>
                </a:solidFill>
              </a:rPr>
              <a:t>Inflammation</a:t>
            </a:r>
            <a:r>
              <a:rPr lang="en-US" altLang="en-US" sz="1800" i="1">
                <a:solidFill>
                  <a:srgbClr val="000000"/>
                </a:solidFill>
              </a:rPr>
              <a:t>:</a:t>
            </a:r>
            <a:r>
              <a:rPr lang="en-US" altLang="en-US" sz="1800">
                <a:solidFill>
                  <a:srgbClr val="000000"/>
                </a:solidFill>
              </a:rPr>
              <a:t> </a:t>
            </a:r>
            <a:r>
              <a:rPr lang="en-US" altLang="en-US" sz="1800">
                <a:solidFill>
                  <a:srgbClr val="4360B3"/>
                </a:solidFill>
              </a:rPr>
              <a:t>Triggers a complex inflammatory response limiting the spread of infection </a:t>
            </a:r>
          </a:p>
          <a:p>
            <a:pPr lvl="1" eaLnBrk="1" hangingPunct="1">
              <a:lnSpc>
                <a:spcPct val="130000"/>
              </a:lnSpc>
            </a:pPr>
            <a:r>
              <a:rPr lang="en-US" altLang="en-US" sz="1800" i="1">
                <a:solidFill>
                  <a:srgbClr val="008000"/>
                </a:solidFill>
              </a:rPr>
              <a:t>Fever</a:t>
            </a:r>
            <a:r>
              <a:rPr lang="en-US" altLang="en-US" sz="1800" i="1">
                <a:solidFill>
                  <a:srgbClr val="000000"/>
                </a:solidFill>
              </a:rPr>
              <a:t>:</a:t>
            </a:r>
            <a:r>
              <a:rPr lang="en-US" altLang="en-US" sz="1800">
                <a:solidFill>
                  <a:srgbClr val="000000"/>
                </a:solidFill>
              </a:rPr>
              <a:t> </a:t>
            </a:r>
            <a:r>
              <a:rPr lang="en-US" altLang="en-US" sz="1800">
                <a:solidFill>
                  <a:srgbClr val="4360B3"/>
                </a:solidFill>
              </a:rPr>
              <a:t>A high body temperature which increases body metabolism, accelerates defenses and accelerates body defenses</a:t>
            </a:r>
          </a:p>
          <a:p>
            <a:pPr lvl="2" eaLnBrk="1" hangingPunct="1">
              <a:lnSpc>
                <a:spcPct val="135000"/>
              </a:lnSpc>
            </a:pPr>
            <a:endParaRPr lang="en-US" altLang="en-US" sz="1800">
              <a:solidFill>
                <a:srgbClr val="4360B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B0F0"/>
                </a:solidFill>
              </a:rPr>
              <a:t>Anatomical Barriers - Mechanical Factors</a:t>
            </a:r>
            <a:endParaRPr lang="en-IN" sz="3600" b="1" dirty="0">
              <a:solidFill>
                <a:srgbClr val="00B0F0"/>
              </a:solidFill>
            </a:endParaRPr>
          </a:p>
        </p:txBody>
      </p:sp>
      <p:sp>
        <p:nvSpPr>
          <p:cNvPr id="5" name="Content Placeholder 4"/>
          <p:cNvSpPr>
            <a:spLocks noGrp="1"/>
          </p:cNvSpPr>
          <p:nvPr>
            <p:ph sz="half" idx="1"/>
          </p:nvPr>
        </p:nvSpPr>
        <p:spPr>
          <a:xfrm>
            <a:off x="500034" y="1857364"/>
            <a:ext cx="4038600" cy="971543"/>
          </a:xfrm>
        </p:spPr>
        <p:txBody>
          <a:bodyPr/>
          <a:lstStyle/>
          <a:p>
            <a:r>
              <a:rPr lang="en-IN" dirty="0"/>
              <a:t>Skin</a:t>
            </a:r>
          </a:p>
          <a:p>
            <a:endParaRPr lang="en-IN" dirty="0"/>
          </a:p>
          <a:p>
            <a:endParaRPr lang="en-IN" dirty="0"/>
          </a:p>
        </p:txBody>
      </p:sp>
      <p:sp>
        <p:nvSpPr>
          <p:cNvPr id="7" name="TextBox 6"/>
          <p:cNvSpPr txBox="1"/>
          <p:nvPr/>
        </p:nvSpPr>
        <p:spPr>
          <a:xfrm>
            <a:off x="571472" y="5357826"/>
            <a:ext cx="3571900" cy="1231106"/>
          </a:xfrm>
          <a:prstGeom prst="rect">
            <a:avLst/>
          </a:prstGeom>
          <a:noFill/>
        </p:spPr>
        <p:txBody>
          <a:bodyPr wrap="square" rtlCol="0">
            <a:spAutoFit/>
          </a:bodyPr>
          <a:lstStyle/>
          <a:p>
            <a:pPr>
              <a:buFont typeface="Arial" pitchFamily="34" charset="0"/>
              <a:buChar char="•"/>
            </a:pPr>
            <a:r>
              <a:rPr lang="en-IN" sz="2800" dirty="0"/>
              <a:t> Flushing action of </a:t>
            </a:r>
          </a:p>
          <a:p>
            <a:r>
              <a:rPr lang="en-IN" sz="2800" dirty="0"/>
              <a:t>   saliva, tears, urine</a:t>
            </a:r>
          </a:p>
          <a:p>
            <a:endParaRPr lang="en-IN" dirty="0"/>
          </a:p>
        </p:txBody>
      </p:sp>
      <p:sp>
        <p:nvSpPr>
          <p:cNvPr id="8" name="TextBox 7"/>
          <p:cNvSpPr txBox="1"/>
          <p:nvPr/>
        </p:nvSpPr>
        <p:spPr>
          <a:xfrm>
            <a:off x="428596" y="3714752"/>
            <a:ext cx="3714776" cy="800219"/>
          </a:xfrm>
          <a:prstGeom prst="rect">
            <a:avLst/>
          </a:prstGeom>
          <a:noFill/>
        </p:spPr>
        <p:txBody>
          <a:bodyPr wrap="square" rtlCol="0">
            <a:spAutoFit/>
          </a:bodyPr>
          <a:lstStyle/>
          <a:p>
            <a:pPr>
              <a:buFont typeface="Arial" pitchFamily="34" charset="0"/>
              <a:buChar char="•"/>
            </a:pPr>
            <a:r>
              <a:rPr lang="en-IN" sz="2800" dirty="0"/>
              <a:t>  </a:t>
            </a:r>
            <a:r>
              <a:rPr lang="en-IN" sz="2800" dirty="0" err="1"/>
              <a:t>Mucociliary</a:t>
            </a:r>
            <a:r>
              <a:rPr lang="en-IN" sz="2800" dirty="0"/>
              <a:t> escalator</a:t>
            </a:r>
          </a:p>
          <a:p>
            <a:endParaRPr lang="en-IN" dirty="0"/>
          </a:p>
        </p:txBody>
      </p:sp>
      <p:pic>
        <p:nvPicPr>
          <p:cNvPr id="9" name="Content Placeholder 8" descr="http://img.webmd.com/dtmcms/live/webmd/consumer_assets/site_images/article_thumbnails/reference_guide/medical_reference/375x321_skin_frameless.jpg"/>
          <p:cNvPicPr>
            <a:picLocks noGrp="1"/>
          </p:cNvPicPr>
          <p:nvPr>
            <p:ph sz="half" idx="2"/>
          </p:nvPr>
        </p:nvPicPr>
        <p:blipFill>
          <a:blip r:embed="rId2"/>
          <a:srcRect/>
          <a:stretch>
            <a:fillRect/>
          </a:stretch>
        </p:blipFill>
        <p:spPr bwMode="auto">
          <a:xfrm>
            <a:off x="1857356" y="1285860"/>
            <a:ext cx="2428892" cy="1785950"/>
          </a:xfrm>
          <a:prstGeom prst="rect">
            <a:avLst/>
          </a:prstGeom>
          <a:noFill/>
          <a:ln w="9525">
            <a:noFill/>
            <a:miter lim="800000"/>
            <a:headEnd/>
            <a:tailEnd/>
          </a:ln>
        </p:spPr>
      </p:pic>
      <p:pic>
        <p:nvPicPr>
          <p:cNvPr id="10" name="Picture 9" descr="http://www.boogordoctor.com/wp-content/uploads/2010/04/Cilia1.png"/>
          <p:cNvPicPr/>
          <p:nvPr/>
        </p:nvPicPr>
        <p:blipFill>
          <a:blip r:embed="rId3"/>
          <a:srcRect/>
          <a:stretch>
            <a:fillRect/>
          </a:stretch>
        </p:blipFill>
        <p:spPr bwMode="auto">
          <a:xfrm>
            <a:off x="4286248" y="3286124"/>
            <a:ext cx="2348856" cy="1471610"/>
          </a:xfrm>
          <a:prstGeom prst="rect">
            <a:avLst/>
          </a:prstGeom>
          <a:noFill/>
          <a:ln w="9525">
            <a:noFill/>
            <a:miter lim="800000"/>
            <a:headEnd/>
            <a:tailEnd/>
          </a:ln>
        </p:spPr>
      </p:pic>
      <p:pic>
        <p:nvPicPr>
          <p:cNvPr id="11" name="Picture 10" descr="http://www.ucl.ac.uk/~zchabg4/pics/mucociliary_escalator.gif"/>
          <p:cNvPicPr/>
          <p:nvPr/>
        </p:nvPicPr>
        <p:blipFill>
          <a:blip r:embed="rId4"/>
          <a:srcRect/>
          <a:stretch>
            <a:fillRect/>
          </a:stretch>
        </p:blipFill>
        <p:spPr bwMode="auto">
          <a:xfrm>
            <a:off x="7072330" y="3214686"/>
            <a:ext cx="1928826" cy="1605908"/>
          </a:xfrm>
          <a:prstGeom prst="rect">
            <a:avLst/>
          </a:prstGeom>
          <a:noFill/>
          <a:ln w="9525">
            <a:noFill/>
            <a:miter lim="800000"/>
            <a:headEnd/>
            <a:tailEnd/>
          </a:ln>
        </p:spPr>
      </p:pic>
      <p:pic>
        <p:nvPicPr>
          <p:cNvPr id="13" name="Picture 12" descr="http://www.drugs.com/health-guide/images/205375.jpg"/>
          <p:cNvPicPr/>
          <p:nvPr/>
        </p:nvPicPr>
        <p:blipFill>
          <a:blip r:embed="rId5"/>
          <a:srcRect r="46901"/>
          <a:stretch>
            <a:fillRect/>
          </a:stretch>
        </p:blipFill>
        <p:spPr bwMode="auto">
          <a:xfrm>
            <a:off x="4714876" y="5143512"/>
            <a:ext cx="1401122" cy="157828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282" y="214290"/>
            <a:ext cx="8358246" cy="1143000"/>
          </a:xfrm>
        </p:spPr>
        <p:txBody>
          <a:bodyPr>
            <a:noAutofit/>
          </a:bodyPr>
          <a:lstStyle/>
          <a:p>
            <a:r>
              <a:rPr lang="en-US" sz="4000" b="1" dirty="0">
                <a:solidFill>
                  <a:srgbClr val="00B0F0"/>
                </a:solidFill>
              </a:rPr>
              <a:t>Anatomical Barriers – Chemical factors</a:t>
            </a:r>
            <a:endParaRPr lang="en-IN" sz="4000" b="1" dirty="0">
              <a:solidFill>
                <a:srgbClr val="00B0F0"/>
              </a:solidFill>
            </a:endParaRPr>
          </a:p>
        </p:txBody>
      </p:sp>
      <p:sp>
        <p:nvSpPr>
          <p:cNvPr id="5" name="Content Placeholder 4"/>
          <p:cNvSpPr>
            <a:spLocks noGrp="1"/>
          </p:cNvSpPr>
          <p:nvPr>
            <p:ph sz="half" idx="4294967295"/>
          </p:nvPr>
        </p:nvSpPr>
        <p:spPr>
          <a:xfrm>
            <a:off x="357158" y="1571612"/>
            <a:ext cx="2500330" cy="642942"/>
          </a:xfrm>
        </p:spPr>
        <p:txBody>
          <a:bodyPr>
            <a:normAutofit lnSpcReduction="10000"/>
          </a:bodyPr>
          <a:lstStyle/>
          <a:p>
            <a:pPr>
              <a:buNone/>
            </a:pPr>
            <a:r>
              <a:rPr lang="en-IN" sz="1800" b="1" dirty="0">
                <a:solidFill>
                  <a:srgbClr val="FF0000"/>
                </a:solidFill>
              </a:rPr>
              <a:t>Antimicrobial </a:t>
            </a:r>
          </a:p>
          <a:p>
            <a:pPr>
              <a:buNone/>
            </a:pPr>
            <a:r>
              <a:rPr lang="en-IN" sz="1800" b="1" dirty="0">
                <a:solidFill>
                  <a:srgbClr val="FF0000"/>
                </a:solidFill>
              </a:rPr>
              <a:t>Peptides in sweat</a:t>
            </a:r>
          </a:p>
          <a:p>
            <a:endParaRPr lang="en-IN" dirty="0"/>
          </a:p>
          <a:p>
            <a:endParaRPr lang="en-IN" dirty="0"/>
          </a:p>
        </p:txBody>
      </p:sp>
      <p:sp>
        <p:nvSpPr>
          <p:cNvPr id="7" name="TextBox 6"/>
          <p:cNvSpPr txBox="1"/>
          <p:nvPr/>
        </p:nvSpPr>
        <p:spPr>
          <a:xfrm>
            <a:off x="6000760" y="1357298"/>
            <a:ext cx="2714644" cy="523220"/>
          </a:xfrm>
          <a:prstGeom prst="rect">
            <a:avLst/>
          </a:prstGeom>
          <a:noFill/>
        </p:spPr>
        <p:txBody>
          <a:bodyPr wrap="square" rtlCol="0">
            <a:spAutoFit/>
          </a:bodyPr>
          <a:lstStyle/>
          <a:p>
            <a:r>
              <a:rPr lang="en-IN" sz="2800" dirty="0"/>
              <a:t> </a:t>
            </a:r>
            <a:r>
              <a:rPr lang="en-IN" b="1" dirty="0" err="1">
                <a:solidFill>
                  <a:srgbClr val="FF0000"/>
                </a:solidFill>
              </a:rPr>
              <a:t>Lysozyme</a:t>
            </a:r>
            <a:r>
              <a:rPr lang="en-IN" b="1" dirty="0">
                <a:solidFill>
                  <a:srgbClr val="FF0000"/>
                </a:solidFill>
              </a:rPr>
              <a:t> in tears /saliva</a:t>
            </a:r>
          </a:p>
        </p:txBody>
      </p:sp>
      <p:sp>
        <p:nvSpPr>
          <p:cNvPr id="8" name="TextBox 7"/>
          <p:cNvSpPr txBox="1"/>
          <p:nvPr/>
        </p:nvSpPr>
        <p:spPr>
          <a:xfrm>
            <a:off x="3357554" y="1500174"/>
            <a:ext cx="1785950" cy="646331"/>
          </a:xfrm>
          <a:prstGeom prst="rect">
            <a:avLst/>
          </a:prstGeom>
          <a:noFill/>
        </p:spPr>
        <p:txBody>
          <a:bodyPr wrap="square" rtlCol="0">
            <a:spAutoFit/>
          </a:bodyPr>
          <a:lstStyle/>
          <a:p>
            <a:r>
              <a:rPr lang="en-IN" b="1" dirty="0" err="1">
                <a:solidFill>
                  <a:srgbClr val="FF0000"/>
                </a:solidFill>
              </a:rPr>
              <a:t>HCl</a:t>
            </a:r>
            <a:r>
              <a:rPr lang="en-IN" b="1" dirty="0">
                <a:solidFill>
                  <a:srgbClr val="FF0000"/>
                </a:solidFill>
              </a:rPr>
              <a:t> in stomach</a:t>
            </a:r>
            <a:endParaRPr lang="en-IN" sz="2800" b="1" dirty="0">
              <a:solidFill>
                <a:srgbClr val="FF0000"/>
              </a:solidFill>
            </a:endParaRPr>
          </a:p>
          <a:p>
            <a:endParaRPr lang="en-IN" dirty="0"/>
          </a:p>
        </p:txBody>
      </p:sp>
      <p:pic>
        <p:nvPicPr>
          <p:cNvPr id="14" name="Picture 13" descr="http://www.clipartguide.com/_named_clipart_images/0060-0906-0217-3138_Tired_Sweating_Handyman_clipart_image.jpg"/>
          <p:cNvPicPr/>
          <p:nvPr/>
        </p:nvPicPr>
        <p:blipFill>
          <a:blip r:embed="rId3"/>
          <a:srcRect r="1366" b="45995"/>
          <a:stretch>
            <a:fillRect/>
          </a:stretch>
        </p:blipFill>
        <p:spPr bwMode="auto">
          <a:xfrm>
            <a:off x="500034" y="3000372"/>
            <a:ext cx="1928826" cy="1785950"/>
          </a:xfrm>
          <a:prstGeom prst="rect">
            <a:avLst/>
          </a:prstGeom>
          <a:noFill/>
          <a:ln w="9525">
            <a:noFill/>
            <a:miter lim="800000"/>
            <a:headEnd/>
            <a:tailEnd/>
          </a:ln>
        </p:spPr>
      </p:pic>
      <p:pic>
        <p:nvPicPr>
          <p:cNvPr id="15" name="Picture 14" descr="https://figures.boundless.com/18530/large/figure-02-02-07.jpe"/>
          <p:cNvPicPr/>
          <p:nvPr/>
        </p:nvPicPr>
        <p:blipFill>
          <a:blip r:embed="rId4"/>
          <a:srcRect/>
          <a:stretch>
            <a:fillRect/>
          </a:stretch>
        </p:blipFill>
        <p:spPr bwMode="auto">
          <a:xfrm>
            <a:off x="3000364" y="2143116"/>
            <a:ext cx="2714644" cy="3643314"/>
          </a:xfrm>
          <a:prstGeom prst="rect">
            <a:avLst/>
          </a:prstGeom>
          <a:noFill/>
          <a:ln w="9525">
            <a:noFill/>
            <a:miter lim="800000"/>
            <a:headEnd/>
            <a:tailEnd/>
          </a:ln>
        </p:spPr>
      </p:pic>
      <p:pic>
        <p:nvPicPr>
          <p:cNvPr id="16" name="Picture 15" descr="http://www.toonpool.com/user/16904/files/tears_1301265.jpg"/>
          <p:cNvPicPr/>
          <p:nvPr/>
        </p:nvPicPr>
        <p:blipFill>
          <a:blip r:embed="rId5" cstate="print"/>
          <a:srcRect/>
          <a:stretch>
            <a:fillRect/>
          </a:stretch>
        </p:blipFill>
        <p:spPr bwMode="auto">
          <a:xfrm>
            <a:off x="6715140" y="2571744"/>
            <a:ext cx="1428760" cy="1990511"/>
          </a:xfrm>
          <a:prstGeom prst="rect">
            <a:avLst/>
          </a:prstGeom>
          <a:noFill/>
          <a:ln w="9525">
            <a:noFill/>
            <a:miter lim="800000"/>
            <a:headEnd/>
            <a:tailEnd/>
          </a:ln>
        </p:spPr>
      </p:pic>
      <p:sp>
        <p:nvSpPr>
          <p:cNvPr id="17" name="Oval 16"/>
          <p:cNvSpPr/>
          <p:nvPr/>
        </p:nvSpPr>
        <p:spPr>
          <a:xfrm>
            <a:off x="3571868" y="5286388"/>
            <a:ext cx="150019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17"/>
          <p:cNvGrpSpPr/>
          <p:nvPr/>
        </p:nvGrpSpPr>
        <p:grpSpPr>
          <a:xfrm>
            <a:off x="6643702" y="5429264"/>
            <a:ext cx="1428760" cy="1148922"/>
            <a:chOff x="3000364" y="5072074"/>
            <a:chExt cx="1143008" cy="1006046"/>
          </a:xfrm>
        </p:grpSpPr>
        <p:pic>
          <p:nvPicPr>
            <p:cNvPr id="19" name="Picture 18" descr="http://vignette2.wikia.nocookie.net/resscientiae/images/2/2e/4577519-cold-virus-virus-influenza-dna-virus-staphylococus-blood-virus-hiv-virus-computer-virus.jpg/revision/latest?cb=20140525161423"/>
            <p:cNvPicPr/>
            <p:nvPr/>
          </p:nvPicPr>
          <p:blipFill>
            <a:blip r:embed="rId6" cstate="print"/>
            <a:srcRect l="33039" r="31673" b="70494"/>
            <a:stretch>
              <a:fillRect/>
            </a:stretch>
          </p:blipFill>
          <p:spPr bwMode="auto">
            <a:xfrm>
              <a:off x="3000364" y="5143512"/>
              <a:ext cx="1118793" cy="934608"/>
            </a:xfrm>
            <a:prstGeom prst="rect">
              <a:avLst/>
            </a:prstGeom>
            <a:noFill/>
            <a:ln w="9525">
              <a:noFill/>
              <a:miter lim="800000"/>
              <a:headEnd/>
              <a:tailEnd/>
            </a:ln>
          </p:spPr>
        </p:pic>
        <p:cxnSp>
          <p:nvCxnSpPr>
            <p:cNvPr id="20" name="Straight Connector 19"/>
            <p:cNvCxnSpPr/>
            <p:nvPr/>
          </p:nvCxnSpPr>
          <p:spPr>
            <a:xfrm>
              <a:off x="3000364" y="5143512"/>
              <a:ext cx="1143008" cy="9286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3071802" y="5072074"/>
              <a:ext cx="1071570" cy="10001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5400000">
            <a:off x="750861" y="5678503"/>
            <a:ext cx="107157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85852" y="6215082"/>
            <a:ext cx="535785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108843" y="4964123"/>
            <a:ext cx="64294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357818" y="5500702"/>
            <a:ext cx="1071570" cy="357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2273</Words>
  <Application>Microsoft Office PowerPoint</Application>
  <PresentationFormat>On-screen Show (4:3)</PresentationFormat>
  <Paragraphs>413</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Algerian</vt:lpstr>
      <vt:lpstr>Arial</vt:lpstr>
      <vt:lpstr>Calibri</vt:lpstr>
      <vt:lpstr>Times New Roman</vt:lpstr>
      <vt:lpstr>Wingdings</vt:lpstr>
      <vt:lpstr>Office Theme</vt:lpstr>
      <vt:lpstr>Natural and Acquired Immunity </vt:lpstr>
      <vt:lpstr>Immunity</vt:lpstr>
      <vt:lpstr>History</vt:lpstr>
      <vt:lpstr>Where and how do we defend against disease pathogens?</vt:lpstr>
      <vt:lpstr>PowerPoint Presentation</vt:lpstr>
      <vt:lpstr>Overview of the Immune System</vt:lpstr>
      <vt:lpstr>Innate - Nonspecific Defenses: 7 categories</vt:lpstr>
      <vt:lpstr>Anatomical Barriers - Mechanical Factors</vt:lpstr>
      <vt:lpstr>Anatomical Barriers – Chemical factors</vt:lpstr>
      <vt:lpstr>Anatomical Barriers – Biological factors</vt:lpstr>
      <vt:lpstr>Innate immunity  vs  Adaptive Immunity</vt:lpstr>
      <vt:lpstr>Internal defenses Innate immune system: components of Blood</vt:lpstr>
      <vt:lpstr>White blood cells (WBCs)</vt:lpstr>
      <vt:lpstr>Neutrophils in innate immune response</vt:lpstr>
      <vt:lpstr>How do neutrophils find microbes ? </vt:lpstr>
      <vt:lpstr>How do phagocytes invade the area of infection or injury?</vt:lpstr>
      <vt:lpstr>Immunological surveillance:  NK cells</vt:lpstr>
      <vt:lpstr>Interferons – signaling molecule (cytokine) released by viral-infected cells </vt:lpstr>
      <vt:lpstr>Complement Proteins (#C1-C12))</vt:lpstr>
      <vt:lpstr>Innate Immunity: Inflammation</vt:lpstr>
      <vt:lpstr>Innate Immunity: Inflammation</vt:lpstr>
      <vt:lpstr>Innate Immunity: Fever</vt:lpstr>
      <vt:lpstr>Innate Immunity: Fever</vt:lpstr>
      <vt:lpstr>How do neutrophils eat and digest microbes ?</vt:lpstr>
      <vt:lpstr>Monocytes</vt:lpstr>
      <vt:lpstr>Natural killer cells</vt:lpstr>
      <vt:lpstr>NK cells differentiate choose cells to kill ?</vt:lpstr>
      <vt:lpstr>Toll-like receptors (TLRs)</vt:lpstr>
      <vt:lpstr>TLRs – What do they do ?</vt:lpstr>
      <vt:lpstr>What happens when a TLR bind to a microbe ?</vt:lpstr>
      <vt:lpstr>Summary: innate response – internal defenses – Cellular (WBCs)</vt:lpstr>
      <vt:lpstr>Innate immune system: components of Blood</vt:lpstr>
      <vt:lpstr>Cytokines</vt:lpstr>
      <vt:lpstr>Which cells release cytokines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immune system</dc:title>
  <dc:creator>Vivek</dc:creator>
  <cp:lastModifiedBy>namitas541@gmail.com</cp:lastModifiedBy>
  <cp:revision>13</cp:revision>
  <dcterms:created xsi:type="dcterms:W3CDTF">2015-10-21T06:51:04Z</dcterms:created>
  <dcterms:modified xsi:type="dcterms:W3CDTF">2021-07-28T06:51:41Z</dcterms:modified>
</cp:coreProperties>
</file>