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080" y="2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167A8-478F-4AAD-AD32-CC6ED7620CBE}" type="datetimeFigureOut">
              <a:rPr lang="en-IN" smtClean="0"/>
              <a:pPr/>
              <a:t>07-07-2021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FE29B-EBCE-41FD-A5A2-0436FC4BDB7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0672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FE29B-EBCE-41FD-A5A2-0436FC4BDB77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6743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6285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22"/>
            <a:ext cx="4302522" cy="691644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36859" y="-23722"/>
            <a:ext cx="4099137" cy="25506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6847"/>
            <a:ext cx="3874785" cy="1877104"/>
          </a:xfrm>
        </p:spPr>
        <p:txBody>
          <a:bodyPr>
            <a:normAutofit/>
          </a:bodyPr>
          <a:lstStyle>
            <a:lvl1pPr>
              <a:defRPr sz="4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5469"/>
            <a:ext cx="3870631" cy="139019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rgbClr val="424242"/>
                </a:solidFill>
              </a:defRPr>
            </a:lvl1pPr>
            <a:lvl2pPr marL="521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1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2725"/>
            <a:ext cx="2495127" cy="828165"/>
          </a:xfrm>
        </p:spPr>
        <p:txBody>
          <a:bodyPr anchor="b"/>
          <a:lstStyle>
            <a:lvl1pPr algn="l">
              <a:defRPr sz="2700"/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14024"/>
            <a:ext cx="4099137" cy="90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7852"/>
            <a:ext cx="3311390" cy="402652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7852"/>
            <a:ext cx="752732" cy="40265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14024"/>
            <a:ext cx="4099137" cy="90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6023"/>
            <a:ext cx="1735985" cy="527165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6023"/>
            <a:ext cx="6342721" cy="52716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8970"/>
            <a:ext cx="7762150" cy="1502066"/>
          </a:xfrm>
        </p:spPr>
        <p:txBody>
          <a:bodyPr anchor="b"/>
          <a:lstStyle>
            <a:lvl1pPr algn="l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5774"/>
            <a:ext cx="7762149" cy="1676678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7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1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7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2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8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4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10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5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51201"/>
            <a:ext cx="3999332" cy="38520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51200"/>
            <a:ext cx="3999332" cy="38520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4043"/>
            <a:ext cx="3575165" cy="705515"/>
          </a:xfrm>
        </p:spPr>
        <p:txBody>
          <a:bodyPr anchor="b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 marL="521574" indent="0">
              <a:buNone/>
              <a:defRPr sz="2300" b="1"/>
            </a:lvl2pPr>
            <a:lvl3pPr marL="1043148" indent="0">
              <a:buNone/>
              <a:defRPr sz="2100" b="1"/>
            </a:lvl3pPr>
            <a:lvl4pPr marL="1564721" indent="0">
              <a:buNone/>
              <a:defRPr sz="1800" b="1"/>
            </a:lvl4pPr>
            <a:lvl5pPr marL="2086295" indent="0">
              <a:buNone/>
              <a:defRPr sz="1800" b="1"/>
            </a:lvl5pPr>
            <a:lvl6pPr marL="2607869" indent="0">
              <a:buNone/>
              <a:defRPr sz="1800" b="1"/>
            </a:lvl6pPr>
            <a:lvl7pPr marL="3129443" indent="0">
              <a:buNone/>
              <a:defRPr sz="1800" b="1"/>
            </a:lvl7pPr>
            <a:lvl8pPr marL="3651016" indent="0">
              <a:buNone/>
              <a:defRPr sz="1800" b="1"/>
            </a:lvl8pPr>
            <a:lvl9pPr marL="417259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80427"/>
            <a:ext cx="3999332" cy="312725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4045"/>
            <a:ext cx="3573491" cy="705515"/>
          </a:xfrm>
        </p:spPr>
        <p:txBody>
          <a:bodyPr anchor="b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 marL="521574" indent="0">
              <a:buNone/>
              <a:defRPr sz="2300" b="1"/>
            </a:lvl2pPr>
            <a:lvl3pPr marL="1043148" indent="0">
              <a:buNone/>
              <a:defRPr sz="2100" b="1"/>
            </a:lvl3pPr>
            <a:lvl4pPr marL="1564721" indent="0">
              <a:buNone/>
              <a:defRPr sz="1800" b="1"/>
            </a:lvl4pPr>
            <a:lvl5pPr marL="2086295" indent="0">
              <a:buNone/>
              <a:defRPr sz="1800" b="1"/>
            </a:lvl5pPr>
            <a:lvl6pPr marL="2607869" indent="0">
              <a:buNone/>
              <a:defRPr sz="1800" b="1"/>
            </a:lvl6pPr>
            <a:lvl7pPr marL="3129443" indent="0">
              <a:buNone/>
              <a:defRPr sz="1800" b="1"/>
            </a:lvl7pPr>
            <a:lvl8pPr marL="3651016" indent="0">
              <a:buNone/>
              <a:defRPr sz="1800" b="1"/>
            </a:lvl8pPr>
            <a:lvl9pPr marL="417259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80427"/>
            <a:ext cx="3999332" cy="312725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6285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22"/>
            <a:ext cx="4302522" cy="691644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436859" y="-23721"/>
            <a:ext cx="4099137" cy="6880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744"/>
            <a:ext cx="4165862" cy="62289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4559"/>
            <a:ext cx="3614098" cy="5680115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18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14024"/>
            <a:ext cx="4099137" cy="90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13221"/>
            <a:ext cx="4085646" cy="402652"/>
          </a:xfrm>
        </p:spPr>
        <p:txBody>
          <a:bodyPr>
            <a:norm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30560"/>
            <a:ext cx="3864513" cy="1613533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62185"/>
            <a:ext cx="3857745" cy="167391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6285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22"/>
            <a:ext cx="4302522" cy="691644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36859" y="-23721"/>
            <a:ext cx="4099137" cy="6880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059015" y="663744"/>
            <a:ext cx="4165862" cy="622898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438956" y="6714024"/>
            <a:ext cx="4099137" cy="90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4386"/>
            <a:ext cx="3860317" cy="1613408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5102"/>
            <a:ext cx="3928892" cy="6030112"/>
          </a:xfrm>
        </p:spPr>
        <p:txBody>
          <a:bodyPr/>
          <a:lstStyle>
            <a:lvl1pPr marL="0" indent="0">
              <a:buNone/>
              <a:defRPr sz="3700">
                <a:solidFill>
                  <a:schemeClr val="accent1"/>
                </a:solidFill>
              </a:defRPr>
            </a:lvl1pPr>
            <a:lvl2pPr marL="521574" indent="0">
              <a:buNone/>
              <a:defRPr sz="3200"/>
            </a:lvl2pPr>
            <a:lvl3pPr marL="1043148" indent="0">
              <a:buNone/>
              <a:defRPr sz="2700"/>
            </a:lvl3pPr>
            <a:lvl4pPr marL="1564721" indent="0">
              <a:buNone/>
              <a:defRPr sz="2300"/>
            </a:lvl4pPr>
            <a:lvl5pPr marL="2086295" indent="0">
              <a:buNone/>
              <a:defRPr sz="2300"/>
            </a:lvl5pPr>
            <a:lvl6pPr marL="2607869" indent="0">
              <a:buNone/>
              <a:defRPr sz="2300"/>
            </a:lvl6pPr>
            <a:lvl7pPr marL="3129443" indent="0">
              <a:buNone/>
              <a:defRPr sz="2300"/>
            </a:lvl7pPr>
            <a:lvl8pPr marL="3651016" indent="0">
              <a:buNone/>
              <a:defRPr sz="2300"/>
            </a:lvl8pPr>
            <a:lvl9pPr marL="4172590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7878"/>
            <a:ext cx="3859837" cy="16757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13221"/>
            <a:ext cx="4085646" cy="402652"/>
          </a:xfrm>
        </p:spPr>
        <p:txBody>
          <a:bodyPr>
            <a:norm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6285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763"/>
            <a:ext cx="9624060" cy="682139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334119" y="-23722"/>
            <a:ext cx="4302522" cy="77111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436859" y="-23721"/>
            <a:ext cx="4099137" cy="6880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15" tIns="52157" rIns="104315" bIns="5215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3285"/>
            <a:ext cx="8215048" cy="1260475"/>
          </a:xfrm>
          <a:prstGeom prst="rect">
            <a:avLst/>
          </a:prstGeom>
        </p:spPr>
        <p:txBody>
          <a:bodyPr vert="horz" lIns="104315" tIns="52157" rIns="104315" bIns="52157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2472"/>
            <a:ext cx="7925696" cy="3869622"/>
          </a:xfrm>
          <a:prstGeom prst="rect">
            <a:avLst/>
          </a:prstGeom>
        </p:spPr>
        <p:txBody>
          <a:bodyPr vert="horz" lIns="104315" tIns="52157" rIns="104315" bIns="5215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565"/>
            <a:ext cx="2495127" cy="402652"/>
          </a:xfrm>
          <a:prstGeom prst="rect">
            <a:avLst/>
          </a:prstGeom>
        </p:spPr>
        <p:txBody>
          <a:bodyPr vert="horz" lIns="104315" tIns="52157" rIns="104315" bIns="52157" rtlCol="0" anchor="ctr"/>
          <a:lstStyle>
            <a:lvl1pPr algn="r">
              <a:defRPr sz="1400">
                <a:solidFill>
                  <a:srgbClr val="FEFEFE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pc="-5" smtClean="0"/>
              <a:t>Florence Philippoz </a:t>
            </a:r>
            <a:r>
              <a:rPr lang="en-IN" smtClean="0"/>
              <a:t>/ </a:t>
            </a:r>
            <a:r>
              <a:rPr lang="en-IN" spc="-5" smtClean="0"/>
              <a:t>Richard</a:t>
            </a:r>
            <a:r>
              <a:rPr lang="en-IN" spc="15" smtClean="0"/>
              <a:t> </a:t>
            </a:r>
            <a:r>
              <a:rPr lang="en-IN" spc="-5" smtClean="0"/>
              <a:t>Dennett</a:t>
            </a:r>
            <a:endParaRPr lang="en-IN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53632"/>
            <a:ext cx="4095572" cy="402652"/>
          </a:xfrm>
          <a:prstGeom prst="rect">
            <a:avLst/>
          </a:prstGeom>
        </p:spPr>
        <p:txBody>
          <a:bodyPr vert="horz" lIns="104315" tIns="52157" rIns="104315" bIns="52157" rtlCol="0"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lang="fr-FR" smtClean="0"/>
              <a:t>44ème </a:t>
            </a:r>
            <a:r>
              <a:rPr lang="fr-FR" spc="-5" smtClean="0"/>
              <a:t>Congrès International SFSTP  6-7 Juin</a:t>
            </a:r>
            <a:r>
              <a:rPr lang="fr-FR" spc="-25" smtClean="0"/>
              <a:t> </a:t>
            </a:r>
            <a:r>
              <a:rPr lang="fr-FR" spc="-5" smtClean="0"/>
              <a:t>2012</a:t>
            </a:r>
            <a:endParaRPr lang="fr-F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564"/>
            <a:ext cx="1557882" cy="402652"/>
          </a:xfrm>
          <a:prstGeom prst="rect">
            <a:avLst/>
          </a:prstGeom>
        </p:spPr>
        <p:txBody>
          <a:bodyPr vert="horz" lIns="104315" tIns="52157" rIns="104315" bIns="52157" rtlCol="0" anchor="ctr"/>
          <a:lstStyle>
            <a:lvl1pPr algn="l">
              <a:defRPr sz="1400">
                <a:solidFill>
                  <a:srgbClr val="FEFEFE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IN" smtClean="0"/>
              <a:pPr marL="38100">
                <a:lnSpc>
                  <a:spcPct val="100000"/>
                </a:lnSpc>
                <a:spcBef>
                  <a:spcPts val="105"/>
                </a:spcBef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043148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91180" indent="-312944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730203" indent="-312944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043148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283071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1512564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1625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61117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0610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20102" indent="-260787" algn="l" defTabSz="1043148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74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148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721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295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869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443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016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590" algn="l" defTabSz="104314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49982" y="6689855"/>
            <a:ext cx="260858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649628"/>
                </a:solidFill>
                <a:latin typeface="Verdana"/>
                <a:cs typeface="Verdana"/>
              </a:rPr>
              <a:t>44ème </a:t>
            </a:r>
            <a:r>
              <a:rPr sz="1000" b="1" spc="-5" dirty="0">
                <a:solidFill>
                  <a:srgbClr val="649628"/>
                </a:solidFill>
                <a:latin typeface="Verdana"/>
                <a:cs typeface="Verdana"/>
              </a:rPr>
              <a:t>Congrès International</a:t>
            </a:r>
            <a:r>
              <a:rPr sz="1000" b="1" spc="-45" dirty="0">
                <a:solidFill>
                  <a:srgbClr val="649628"/>
                </a:solidFill>
                <a:latin typeface="Verdana"/>
                <a:cs typeface="Verdana"/>
              </a:rPr>
              <a:t> </a:t>
            </a:r>
            <a:r>
              <a:rPr sz="1000" b="1" spc="-5" dirty="0">
                <a:solidFill>
                  <a:srgbClr val="649628"/>
                </a:solidFill>
                <a:latin typeface="Verdana"/>
                <a:cs typeface="Verdana"/>
              </a:rPr>
              <a:t>SFSTP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1500" y="1038225"/>
            <a:ext cx="7375488" cy="969496"/>
          </a:xfrm>
          <a:prstGeom prst="rect">
            <a:avLst/>
          </a:prstGeom>
          <a:solidFill>
            <a:srgbClr val="649628"/>
          </a:solidFill>
        </p:spPr>
        <p:txBody>
          <a:bodyPr vert="horz" wrap="square" lIns="0" tIns="228600" rIns="0" bIns="0" rtlCol="0">
            <a:spAutoFit/>
          </a:bodyPr>
          <a:lstStyle/>
          <a:p>
            <a:pPr marL="1283335" marR="541655" indent="-736600">
              <a:lnSpc>
                <a:spcPct val="100000"/>
              </a:lnSpc>
              <a:spcBef>
                <a:spcPts val="1800"/>
              </a:spcBef>
            </a:pPr>
            <a:r>
              <a:rPr sz="4800" dirty="0">
                <a:latin typeface="Times New Roman" pitchFamily="18" charset="0"/>
                <a:cs typeface="Times New Roman" pitchFamily="18" charset="0"/>
              </a:rPr>
              <a:t>Quality by Design (</a:t>
            </a:r>
            <a:r>
              <a:rPr sz="4800" dirty="0" err="1">
                <a:latin typeface="Times New Roman" pitchFamily="18" charset="0"/>
                <a:cs typeface="Times New Roman" pitchFamily="18" charset="0"/>
              </a:rPr>
              <a:t>QbD</a:t>
            </a:r>
            <a:r>
              <a:rPr sz="4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950104" y="6841571"/>
            <a:ext cx="1008380" cy="180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649628"/>
                </a:solidFill>
                <a:latin typeface="Verdana"/>
                <a:cs typeface="Verdana"/>
              </a:rPr>
              <a:t>6-7 Juin</a:t>
            </a:r>
            <a:r>
              <a:rPr sz="1000" b="1" spc="-75" dirty="0">
                <a:solidFill>
                  <a:srgbClr val="649628"/>
                </a:solidFill>
                <a:latin typeface="Verdana"/>
                <a:cs typeface="Verdana"/>
              </a:rPr>
              <a:t> </a:t>
            </a:r>
            <a:r>
              <a:rPr sz="1000" b="1" spc="-5" dirty="0">
                <a:solidFill>
                  <a:srgbClr val="649628"/>
                </a:solidFill>
                <a:latin typeface="Verdana"/>
                <a:cs typeface="Verdana"/>
              </a:rPr>
              <a:t>2012</a:t>
            </a:r>
            <a:endParaRPr sz="1000">
              <a:latin typeface="Verdana"/>
              <a:cs typeface="Verdana"/>
            </a:endParaRPr>
          </a:p>
        </p:txBody>
      </p:sp>
      <p:pic>
        <p:nvPicPr>
          <p:cNvPr id="21" name="Picture 2" descr="C:\Users\HP\Downloads\mohanlal-sukhadia-university-udaipur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737" y="2486025"/>
            <a:ext cx="1691014" cy="16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bject 23"/>
          <p:cNvSpPr txBox="1"/>
          <p:nvPr/>
        </p:nvSpPr>
        <p:spPr>
          <a:xfrm>
            <a:off x="2558989" y="4693227"/>
            <a:ext cx="5790565" cy="1794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sz="2400" b="1" spc="-10" dirty="0" smtClean="0">
                <a:latin typeface="Times New Roman"/>
                <a:cs typeface="Times New Roman"/>
              </a:rPr>
              <a:t>P</a:t>
            </a:r>
            <a:r>
              <a:rPr lang="en-US" sz="2400" b="1" spc="-10" dirty="0" smtClean="0">
                <a:latin typeface="Times New Roman"/>
                <a:cs typeface="Times New Roman"/>
              </a:rPr>
              <a:t>resented</a:t>
            </a:r>
            <a:r>
              <a:rPr sz="2400" b="1" spc="-10" dirty="0" smtClean="0">
                <a:latin typeface="Times New Roman"/>
                <a:cs typeface="Times New Roman"/>
              </a:rPr>
              <a:t> </a:t>
            </a:r>
            <a:r>
              <a:rPr sz="2400" b="1" spc="-90" dirty="0" smtClean="0">
                <a:latin typeface="Times New Roman"/>
                <a:cs typeface="Times New Roman"/>
              </a:rPr>
              <a:t>B</a:t>
            </a:r>
            <a:r>
              <a:rPr lang="en-US" sz="2400" b="1" spc="-90" dirty="0">
                <a:latin typeface="Times New Roman"/>
                <a:cs typeface="Times New Roman"/>
              </a:rPr>
              <a:t>y</a:t>
            </a:r>
            <a:r>
              <a:rPr sz="2400" b="1" spc="-90" dirty="0" smtClean="0">
                <a:latin typeface="Times New Roman"/>
                <a:cs typeface="Times New Roman"/>
              </a:rPr>
              <a:t>: </a:t>
            </a:r>
            <a:r>
              <a:rPr lang="en-US" sz="2400" b="1" spc="-90" dirty="0" smtClean="0">
                <a:latin typeface="Times New Roman"/>
                <a:cs typeface="Times New Roman"/>
              </a:rPr>
              <a:t>Dr. Garima Joshi</a:t>
            </a:r>
            <a:endParaRPr lang="en-US" sz="2400" dirty="0">
              <a:latin typeface="Times New Roman"/>
              <a:cs typeface="Times New Roman"/>
            </a:endParaRP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Assistant Professor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Department of Pharmacy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Mohanlal Sukhadia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387" y="2519425"/>
            <a:ext cx="2229485" cy="3378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“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A physical,  chemical, biological  or microbiological  </a:t>
            </a:r>
            <a:r>
              <a:rPr sz="2000" i="1" spc="-10" dirty="0">
                <a:latin typeface="Times New Roman" pitchFamily="18" charset="0"/>
                <a:cs typeface="Times New Roman" pitchFamily="18" charset="0"/>
              </a:rPr>
              <a:t>property or  characteristic that  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should be within an  </a:t>
            </a:r>
            <a:r>
              <a:rPr sz="2000" i="1" spc="-10" dirty="0">
                <a:latin typeface="Times New Roman" pitchFamily="18" charset="0"/>
                <a:cs typeface="Times New Roman" pitchFamily="18" charset="0"/>
              </a:rPr>
              <a:t>appropriate limit,  range, or  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distribution to  </a:t>
            </a:r>
            <a:r>
              <a:rPr sz="2000" i="1" spc="-10" dirty="0">
                <a:latin typeface="Times New Roman" pitchFamily="18" charset="0"/>
                <a:cs typeface="Times New Roman" pitchFamily="18" charset="0"/>
              </a:rPr>
              <a:t>ensure 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i="1" spc="-10" dirty="0">
                <a:latin typeface="Times New Roman" pitchFamily="18" charset="0"/>
                <a:cs typeface="Times New Roman" pitchFamily="18" charset="0"/>
              </a:rPr>
              <a:t>desired  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2000" i="1" spc="-10" dirty="0">
                <a:latin typeface="Times New Roman" pitchFamily="18" charset="0"/>
                <a:cs typeface="Times New Roman" pitchFamily="18" charset="0"/>
              </a:rPr>
              <a:t> quality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”.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387" y="6297424"/>
            <a:ext cx="13646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ICH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Q8(R2)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84300" y="657225"/>
            <a:ext cx="62871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Quality</a:t>
            </a:r>
            <a:r>
              <a:rPr sz="4400" spc="-6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Attribute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10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854335" y="1640077"/>
            <a:ext cx="17164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Arial"/>
                <a:cs typeface="Arial"/>
              </a:rPr>
              <a:t>Definition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0895" y="2558510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10895" y="2960084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10895" y="3361658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10895" y="3763232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10895" y="4164806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10895" y="4566380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10895" y="4967954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56189" y="5357621"/>
            <a:ext cx="183083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56189" y="5759196"/>
            <a:ext cx="183083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10895" y="6172676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470078" y="1640077"/>
            <a:ext cx="3104515" cy="4780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Drug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Substance</a:t>
            </a:r>
            <a:endParaRPr sz="3200" dirty="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latin typeface="Arial"/>
                <a:cs typeface="Arial"/>
              </a:rPr>
              <a:t>(chemical)</a:t>
            </a:r>
            <a:endParaRPr sz="18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305"/>
              </a:spcBef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Appearance</a:t>
            </a:r>
          </a:p>
          <a:p>
            <a:pPr marL="314325" marR="355600">
              <a:lnSpc>
                <a:spcPct val="119800"/>
              </a:lnSpc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Particle size  Morphic forms  Water content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Residual solvents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Organic impurities  Inorganic</a:t>
            </a:r>
            <a:r>
              <a:rPr sz="22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impurities</a:t>
            </a:r>
          </a:p>
          <a:p>
            <a:pPr marL="714375" marR="5080">
              <a:lnSpc>
                <a:spcPct val="119800"/>
              </a:lnSpc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Heavy metals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Residue on</a:t>
            </a:r>
            <a:r>
              <a:rPr sz="22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ignition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14325">
              <a:lnSpc>
                <a:spcPct val="100000"/>
              </a:lnSpc>
              <a:spcBef>
                <a:spcPts val="520"/>
              </a:spcBef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Assay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44633" y="2558510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44633" y="2960084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44633" y="3361658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44633" y="3763232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44633" y="4164806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44633" y="4566380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44633" y="4967954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4633" y="5369528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4633" y="5771102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4633" y="6172676"/>
            <a:ext cx="166687" cy="178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730872" y="1640077"/>
            <a:ext cx="3075940" cy="4780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Arial"/>
                <a:cs typeface="Arial"/>
              </a:rPr>
              <a:t>Drug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product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latin typeface="Arial"/>
                <a:cs typeface="Arial"/>
              </a:rPr>
              <a:t>(tablet)</a:t>
            </a:r>
            <a:endParaRPr sz="1800" dirty="0">
              <a:latin typeface="Arial"/>
              <a:cs typeface="Arial"/>
            </a:endParaRPr>
          </a:p>
          <a:p>
            <a:pPr marL="387350">
              <a:lnSpc>
                <a:spcPct val="100000"/>
              </a:lnSpc>
              <a:spcBef>
                <a:spcPts val="305"/>
              </a:spcBef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Appearance</a:t>
            </a:r>
          </a:p>
          <a:p>
            <a:pPr marL="387350" marR="1109980">
              <a:lnSpc>
                <a:spcPct val="119800"/>
              </a:lnSpc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Identification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Hardness</a:t>
            </a:r>
          </a:p>
          <a:p>
            <a:pPr marL="387350" marR="5080">
              <a:lnSpc>
                <a:spcPct val="119800"/>
              </a:lnSpc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Uniformity of dosage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Physical form  Dissolution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Degradation</a:t>
            </a:r>
            <a:r>
              <a:rPr sz="2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products  Water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marL="387350" marR="116205">
              <a:lnSpc>
                <a:spcPct val="119800"/>
              </a:lnSpc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Assay 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Microbiological</a:t>
            </a:r>
            <a:r>
              <a:rPr sz="22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limits</a:t>
            </a:r>
          </a:p>
        </p:txBody>
      </p:sp>
      <p:sp>
        <p:nvSpPr>
          <p:cNvPr id="28" name="object 28"/>
          <p:cNvSpPr/>
          <p:nvPr/>
        </p:nvSpPr>
        <p:spPr>
          <a:xfrm>
            <a:off x="6651370" y="1690116"/>
            <a:ext cx="0" cy="4752340"/>
          </a:xfrm>
          <a:custGeom>
            <a:avLst/>
            <a:gdLst/>
            <a:ahLst/>
            <a:cxnLst/>
            <a:rect l="l" t="t" r="r" b="b"/>
            <a:pathLst>
              <a:path h="4752340">
                <a:moveTo>
                  <a:pt x="0" y="0"/>
                </a:moveTo>
                <a:lnTo>
                  <a:pt x="0" y="4751832"/>
                </a:lnTo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58946" y="1690116"/>
            <a:ext cx="0" cy="4752340"/>
          </a:xfrm>
          <a:custGeom>
            <a:avLst/>
            <a:gdLst/>
            <a:ahLst/>
            <a:cxnLst/>
            <a:rect l="l" t="t" r="r" b="b"/>
            <a:pathLst>
              <a:path h="4752340">
                <a:moveTo>
                  <a:pt x="0" y="0"/>
                </a:moveTo>
                <a:lnTo>
                  <a:pt x="0" y="4751832"/>
                </a:lnTo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733425"/>
            <a:ext cx="3080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r>
              <a:rPr sz="3200" spc="-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Space</a:t>
            </a:r>
            <a:endParaRPr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11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sz="quarter" idx="13"/>
          </p:nvPr>
        </p:nvSpPr>
        <p:spPr>
          <a:xfrm>
            <a:off x="774700" y="1528895"/>
            <a:ext cx="4876800" cy="522899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275"/>
              </a:spcBef>
              <a:buNone/>
            </a:pP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marL="12700" marR="95250">
              <a:lnSpc>
                <a:spcPct val="100000"/>
              </a:lnSpc>
              <a:spcBef>
                <a:spcPts val="165"/>
              </a:spcBef>
            </a:pP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“Multidimensional combination and  interaction of input variables (e.g.  material attributes) and process  parameters that have been  demonstrated to provide</a:t>
            </a:r>
            <a:r>
              <a:rPr sz="2400" b="0" i="1" spc="-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assurance  of</a:t>
            </a: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quality.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123189">
              <a:lnSpc>
                <a:spcPct val="100000"/>
              </a:lnSpc>
              <a:spcBef>
                <a:spcPts val="509"/>
              </a:spcBef>
            </a:pPr>
            <a:r>
              <a:rPr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Working within the design</a:t>
            </a:r>
            <a:r>
              <a:rPr sz="2400" i="1" spc="-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space  is not considered as a</a:t>
            </a:r>
            <a:r>
              <a:rPr sz="2400" i="1" spc="-5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change”.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ts val="2630"/>
              </a:lnSpc>
              <a:spcBef>
                <a:spcPts val="90"/>
              </a:spcBef>
              <a:tabLst>
                <a:tab pos="3338829" algn="l"/>
              </a:tabLst>
            </a:pP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Movement outside of the Design  </a:t>
            </a: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space is considered</a:t>
            </a:r>
            <a:r>
              <a:rPr sz="2400" b="0" i="1" spc="3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sz="2400" b="0" i="1" spc="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	</a:t>
            </a: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b="0" i="1" spc="-9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484505">
              <a:lnSpc>
                <a:spcPts val="2640"/>
              </a:lnSpc>
              <a:spcBef>
                <a:spcPts val="5"/>
              </a:spcBef>
            </a:pPr>
            <a:r>
              <a:rPr sz="2400" b="0" i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would normally initiate </a:t>
            </a: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 regulatory post approval</a:t>
            </a:r>
            <a:r>
              <a:rPr sz="2400" b="0" i="1" spc="-8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400" b="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sz="2400" b="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Q8(R2)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20290" y="1463294"/>
            <a:ext cx="3430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 pitchFamily="18" charset="0"/>
                <a:cs typeface="Times New Roman" pitchFamily="18" charset="0"/>
              </a:rPr>
              <a:t>Concept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sz="2400"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sz="2400" b="1" spc="-5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15151" y="1993392"/>
            <a:ext cx="2737485" cy="2735580"/>
            <a:chOff x="6415151" y="1993392"/>
            <a:chExt cx="2737485" cy="2735580"/>
          </a:xfrm>
        </p:grpSpPr>
        <p:sp>
          <p:nvSpPr>
            <p:cNvPr id="6" name="object 6"/>
            <p:cNvSpPr/>
            <p:nvPr/>
          </p:nvSpPr>
          <p:spPr>
            <a:xfrm>
              <a:off x="6415151" y="1993392"/>
              <a:ext cx="2737104" cy="27355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01779" y="2540345"/>
              <a:ext cx="1533525" cy="1921510"/>
            </a:xfrm>
            <a:custGeom>
              <a:avLst/>
              <a:gdLst/>
              <a:ahLst/>
              <a:cxnLst/>
              <a:rect l="l" t="t" r="r" b="b"/>
              <a:pathLst>
                <a:path w="1533525" h="1921510">
                  <a:moveTo>
                    <a:pt x="1533431" y="573846"/>
                  </a:moveTo>
                  <a:lnTo>
                    <a:pt x="1531933" y="527854"/>
                  </a:lnTo>
                  <a:lnTo>
                    <a:pt x="1528301" y="483056"/>
                  </a:lnTo>
                  <a:lnTo>
                    <a:pt x="1522538" y="439555"/>
                  </a:lnTo>
                  <a:lnTo>
                    <a:pt x="1514648" y="397456"/>
                  </a:lnTo>
                  <a:lnTo>
                    <a:pt x="1504634" y="356862"/>
                  </a:lnTo>
                  <a:lnTo>
                    <a:pt x="1492501" y="317877"/>
                  </a:lnTo>
                  <a:lnTo>
                    <a:pt x="1478252" y="280604"/>
                  </a:lnTo>
                  <a:lnTo>
                    <a:pt x="1461891" y="245149"/>
                  </a:lnTo>
                  <a:lnTo>
                    <a:pt x="1443421" y="211614"/>
                  </a:lnTo>
                  <a:lnTo>
                    <a:pt x="1400172" y="150720"/>
                  </a:lnTo>
                  <a:lnTo>
                    <a:pt x="1348534" y="98756"/>
                  </a:lnTo>
                  <a:lnTo>
                    <a:pt x="1288537" y="56550"/>
                  </a:lnTo>
                  <a:lnTo>
                    <a:pt x="1222003" y="25698"/>
                  </a:lnTo>
                  <a:lnTo>
                    <a:pt x="1151219" y="6979"/>
                  </a:lnTo>
                  <a:lnTo>
                    <a:pt x="1076912" y="0"/>
                  </a:lnTo>
                  <a:lnTo>
                    <a:pt x="1038665" y="789"/>
                  </a:lnTo>
                  <a:lnTo>
                    <a:pt x="999811" y="4367"/>
                  </a:lnTo>
                  <a:lnTo>
                    <a:pt x="960442" y="10682"/>
                  </a:lnTo>
                  <a:lnTo>
                    <a:pt x="920647" y="19687"/>
                  </a:lnTo>
                  <a:lnTo>
                    <a:pt x="880518" y="31333"/>
                  </a:lnTo>
                  <a:lnTo>
                    <a:pt x="840147" y="45569"/>
                  </a:lnTo>
                  <a:lnTo>
                    <a:pt x="799624" y="62347"/>
                  </a:lnTo>
                  <a:lnTo>
                    <a:pt x="759040" y="81619"/>
                  </a:lnTo>
                  <a:lnTo>
                    <a:pt x="718487" y="103333"/>
                  </a:lnTo>
                  <a:lnTo>
                    <a:pt x="678056" y="127443"/>
                  </a:lnTo>
                  <a:lnTo>
                    <a:pt x="637838" y="153898"/>
                  </a:lnTo>
                  <a:lnTo>
                    <a:pt x="597923" y="182650"/>
                  </a:lnTo>
                  <a:lnTo>
                    <a:pt x="558403" y="213648"/>
                  </a:lnTo>
                  <a:lnTo>
                    <a:pt x="519370" y="246845"/>
                  </a:lnTo>
                  <a:lnTo>
                    <a:pt x="480913" y="282191"/>
                  </a:lnTo>
                  <a:lnTo>
                    <a:pt x="443125" y="319637"/>
                  </a:lnTo>
                  <a:lnTo>
                    <a:pt x="406096" y="359134"/>
                  </a:lnTo>
                  <a:lnTo>
                    <a:pt x="369918" y="400633"/>
                  </a:lnTo>
                  <a:lnTo>
                    <a:pt x="334681" y="444084"/>
                  </a:lnTo>
                  <a:lnTo>
                    <a:pt x="300478" y="489439"/>
                  </a:lnTo>
                  <a:lnTo>
                    <a:pt x="267398" y="536647"/>
                  </a:lnTo>
                  <a:lnTo>
                    <a:pt x="235533" y="585662"/>
                  </a:lnTo>
                  <a:lnTo>
                    <a:pt x="204973" y="636432"/>
                  </a:lnTo>
                  <a:lnTo>
                    <a:pt x="176266" y="688229"/>
                  </a:lnTo>
                  <a:lnTo>
                    <a:pt x="149736" y="740286"/>
                  </a:lnTo>
                  <a:lnTo>
                    <a:pt x="125379" y="792500"/>
                  </a:lnTo>
                  <a:lnTo>
                    <a:pt x="103192" y="844766"/>
                  </a:lnTo>
                  <a:lnTo>
                    <a:pt x="83173" y="896982"/>
                  </a:lnTo>
                  <a:lnTo>
                    <a:pt x="65318" y="949042"/>
                  </a:lnTo>
                  <a:lnTo>
                    <a:pt x="49623" y="1000843"/>
                  </a:lnTo>
                  <a:lnTo>
                    <a:pt x="36087" y="1052282"/>
                  </a:lnTo>
                  <a:lnTo>
                    <a:pt x="24704" y="1103254"/>
                  </a:lnTo>
                  <a:lnTo>
                    <a:pt x="15474" y="1153656"/>
                  </a:lnTo>
                  <a:lnTo>
                    <a:pt x="8391" y="1203383"/>
                  </a:lnTo>
                  <a:lnTo>
                    <a:pt x="3453" y="1252332"/>
                  </a:lnTo>
                  <a:lnTo>
                    <a:pt x="657" y="1300399"/>
                  </a:lnTo>
                  <a:lnTo>
                    <a:pt x="0" y="1347481"/>
                  </a:lnTo>
                  <a:lnTo>
                    <a:pt x="1477" y="1393472"/>
                  </a:lnTo>
                  <a:lnTo>
                    <a:pt x="5087" y="1438270"/>
                  </a:lnTo>
                  <a:lnTo>
                    <a:pt x="10827" y="1481771"/>
                  </a:lnTo>
                  <a:lnTo>
                    <a:pt x="18691" y="1523870"/>
                  </a:lnTo>
                  <a:lnTo>
                    <a:pt x="28679" y="1564464"/>
                  </a:lnTo>
                  <a:lnTo>
                    <a:pt x="40786" y="1603449"/>
                  </a:lnTo>
                  <a:lnTo>
                    <a:pt x="55009" y="1640722"/>
                  </a:lnTo>
                  <a:lnTo>
                    <a:pt x="71345" y="1676177"/>
                  </a:lnTo>
                  <a:lnTo>
                    <a:pt x="89792" y="1709713"/>
                  </a:lnTo>
                  <a:lnTo>
                    <a:pt x="133001" y="1770606"/>
                  </a:lnTo>
                  <a:lnTo>
                    <a:pt x="184611" y="1822571"/>
                  </a:lnTo>
                  <a:lnTo>
                    <a:pt x="244597" y="1864776"/>
                  </a:lnTo>
                  <a:lnTo>
                    <a:pt x="311278" y="1895628"/>
                  </a:lnTo>
                  <a:lnTo>
                    <a:pt x="382188" y="1914347"/>
                  </a:lnTo>
                  <a:lnTo>
                    <a:pt x="456598" y="1921327"/>
                  </a:lnTo>
                  <a:lnTo>
                    <a:pt x="494888" y="1920537"/>
                  </a:lnTo>
                  <a:lnTo>
                    <a:pt x="533780" y="1916960"/>
                  </a:lnTo>
                  <a:lnTo>
                    <a:pt x="573183" y="1910644"/>
                  </a:lnTo>
                  <a:lnTo>
                    <a:pt x="613004" y="1901639"/>
                  </a:lnTo>
                  <a:lnTo>
                    <a:pt x="653155" y="1889994"/>
                  </a:lnTo>
                  <a:lnTo>
                    <a:pt x="693542" y="1875757"/>
                  </a:lnTo>
                  <a:lnTo>
                    <a:pt x="734076" y="1858979"/>
                  </a:lnTo>
                  <a:lnTo>
                    <a:pt x="774665" y="1839708"/>
                  </a:lnTo>
                  <a:lnTo>
                    <a:pt x="815218" y="1817993"/>
                  </a:lnTo>
                  <a:lnTo>
                    <a:pt x="855644" y="1793883"/>
                  </a:lnTo>
                  <a:lnTo>
                    <a:pt x="895852" y="1767428"/>
                  </a:lnTo>
                  <a:lnTo>
                    <a:pt x="935750" y="1738677"/>
                  </a:lnTo>
                  <a:lnTo>
                    <a:pt x="975248" y="1707678"/>
                  </a:lnTo>
                  <a:lnTo>
                    <a:pt x="1014255" y="1674481"/>
                  </a:lnTo>
                  <a:lnTo>
                    <a:pt x="1052678" y="1639135"/>
                  </a:lnTo>
                  <a:lnTo>
                    <a:pt x="1090429" y="1601689"/>
                  </a:lnTo>
                  <a:lnTo>
                    <a:pt x="1127414" y="1562192"/>
                  </a:lnTo>
                  <a:lnTo>
                    <a:pt x="1163543" y="1520693"/>
                  </a:lnTo>
                  <a:lnTo>
                    <a:pt x="1198725" y="1477242"/>
                  </a:lnTo>
                  <a:lnTo>
                    <a:pt x="1232869" y="1431888"/>
                  </a:lnTo>
                  <a:lnTo>
                    <a:pt x="1265884" y="1384679"/>
                  </a:lnTo>
                  <a:lnTo>
                    <a:pt x="1297679" y="1335664"/>
                  </a:lnTo>
                  <a:lnTo>
                    <a:pt x="1328161" y="1284894"/>
                  </a:lnTo>
                  <a:lnTo>
                    <a:pt x="1356942" y="1233097"/>
                  </a:lnTo>
                  <a:lnTo>
                    <a:pt x="1383536" y="1181040"/>
                  </a:lnTo>
                  <a:lnTo>
                    <a:pt x="1407946" y="1128826"/>
                  </a:lnTo>
                  <a:lnTo>
                    <a:pt x="1430177" y="1076560"/>
                  </a:lnTo>
                  <a:lnTo>
                    <a:pt x="1450232" y="1024344"/>
                  </a:lnTo>
                  <a:lnTo>
                    <a:pt x="1468115" y="972284"/>
                  </a:lnTo>
                  <a:lnTo>
                    <a:pt x="1483829" y="920483"/>
                  </a:lnTo>
                  <a:lnTo>
                    <a:pt x="1497379" y="869044"/>
                  </a:lnTo>
                  <a:lnTo>
                    <a:pt x="1508768" y="818072"/>
                  </a:lnTo>
                  <a:lnTo>
                    <a:pt x="1518000" y="767670"/>
                  </a:lnTo>
                  <a:lnTo>
                    <a:pt x="1525078" y="717943"/>
                  </a:lnTo>
                  <a:lnTo>
                    <a:pt x="1530007" y="668994"/>
                  </a:lnTo>
                  <a:lnTo>
                    <a:pt x="1532790" y="620927"/>
                  </a:lnTo>
                  <a:lnTo>
                    <a:pt x="1533431" y="573846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323199" y="2933700"/>
              <a:ext cx="505459" cy="284480"/>
            </a:xfrm>
            <a:custGeom>
              <a:avLst/>
              <a:gdLst/>
              <a:ahLst/>
              <a:cxnLst/>
              <a:rect l="l" t="t" r="r" b="b"/>
              <a:pathLst>
                <a:path w="505459" h="284480">
                  <a:moveTo>
                    <a:pt x="505205" y="284225"/>
                  </a:moveTo>
                  <a:lnTo>
                    <a:pt x="505205" y="0"/>
                  </a:lnTo>
                  <a:lnTo>
                    <a:pt x="0" y="0"/>
                  </a:lnTo>
                  <a:lnTo>
                    <a:pt x="0" y="284225"/>
                  </a:lnTo>
                  <a:lnTo>
                    <a:pt x="505205" y="284225"/>
                  </a:lnTo>
                  <a:close/>
                </a:path>
              </a:pathLst>
            </a:custGeom>
            <a:solidFill>
              <a:srgbClr val="6496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23199" y="2933700"/>
              <a:ext cx="505459" cy="284480"/>
            </a:xfrm>
            <a:custGeom>
              <a:avLst/>
              <a:gdLst/>
              <a:ahLst/>
              <a:cxnLst/>
              <a:rect l="l" t="t" r="r" b="b"/>
              <a:pathLst>
                <a:path w="505459" h="284480">
                  <a:moveTo>
                    <a:pt x="0" y="0"/>
                  </a:moveTo>
                  <a:lnTo>
                    <a:pt x="0" y="284225"/>
                  </a:lnTo>
                  <a:lnTo>
                    <a:pt x="505205" y="284225"/>
                  </a:lnTo>
                  <a:lnTo>
                    <a:pt x="505205" y="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649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637159" y="4669027"/>
            <a:ext cx="2847340" cy="146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Arial"/>
                <a:cs typeface="Arial"/>
              </a:rPr>
              <a:t>Parameter</a:t>
            </a:r>
            <a:r>
              <a:rPr sz="2000" spc="-5" dirty="0">
                <a:latin typeface="Arial"/>
                <a:cs typeface="Arial"/>
              </a:rPr>
              <a:t> A</a:t>
            </a:r>
            <a:endParaRPr sz="2000" dirty="0">
              <a:latin typeface="Arial"/>
              <a:cs typeface="Arial"/>
            </a:endParaRPr>
          </a:p>
          <a:p>
            <a:pPr marL="12700" marR="510540">
              <a:lnSpc>
                <a:spcPct val="100000"/>
              </a:lnSpc>
              <a:spcBef>
                <a:spcPts val="1710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Range studied  Design Space</a:t>
            </a:r>
            <a:r>
              <a:rPr sz="20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Limits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Normal Operating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Range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93493" y="2613840"/>
            <a:ext cx="294953" cy="14490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Parameter</a:t>
            </a:r>
            <a:r>
              <a:rPr sz="20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15151" y="5314950"/>
            <a:ext cx="143255" cy="118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15151" y="5602223"/>
            <a:ext cx="143510" cy="120650"/>
          </a:xfrm>
          <a:custGeom>
            <a:avLst/>
            <a:gdLst/>
            <a:ahLst/>
            <a:cxnLst/>
            <a:rect l="l" t="t" r="r" b="b"/>
            <a:pathLst>
              <a:path w="143509" h="120650">
                <a:moveTo>
                  <a:pt x="143255" y="120396"/>
                </a:moveTo>
                <a:lnTo>
                  <a:pt x="143255" y="0"/>
                </a:lnTo>
                <a:lnTo>
                  <a:pt x="0" y="0"/>
                </a:lnTo>
                <a:lnTo>
                  <a:pt x="0" y="120396"/>
                </a:lnTo>
                <a:lnTo>
                  <a:pt x="143255" y="120396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15151" y="5891021"/>
            <a:ext cx="143510" cy="119380"/>
          </a:xfrm>
          <a:custGeom>
            <a:avLst/>
            <a:gdLst/>
            <a:ahLst/>
            <a:cxnLst/>
            <a:rect l="l" t="t" r="r" b="b"/>
            <a:pathLst>
              <a:path w="143509" h="119379">
                <a:moveTo>
                  <a:pt x="143255" y="118872"/>
                </a:moveTo>
                <a:lnTo>
                  <a:pt x="143255" y="0"/>
                </a:lnTo>
                <a:lnTo>
                  <a:pt x="0" y="0"/>
                </a:lnTo>
                <a:lnTo>
                  <a:pt x="0" y="118872"/>
                </a:lnTo>
                <a:lnTo>
                  <a:pt x="143255" y="118872"/>
                </a:lnTo>
                <a:close/>
              </a:path>
            </a:pathLst>
          </a:custGeom>
          <a:solidFill>
            <a:srgbClr val="64962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2623" y="2119883"/>
            <a:ext cx="271272" cy="270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32623" y="2698242"/>
            <a:ext cx="271272" cy="2766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2623" y="3294126"/>
            <a:ext cx="271272" cy="2644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2623" y="3872484"/>
            <a:ext cx="271272" cy="2705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90157" y="4352115"/>
            <a:ext cx="122015" cy="1307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45654" y="2033644"/>
            <a:ext cx="7588250" cy="429810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0"/>
              </a:spcBef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Risk-based approach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2700" marR="328295" algn="just">
              <a:lnSpc>
                <a:spcPct val="119800"/>
              </a:lnSpc>
              <a:spcBef>
                <a:spcPts val="5"/>
              </a:spcBef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Quality Control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shifted upstream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allow reduced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product testing  Allows real-time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testing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412750" marR="5080">
              <a:lnSpc>
                <a:spcPct val="100000"/>
              </a:lnSpc>
              <a:spcBef>
                <a:spcPts val="434"/>
              </a:spcBef>
            </a:pPr>
            <a:r>
              <a:rPr i="1" spc="-5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sz="2800" i="1" spc="-5" dirty="0">
                <a:latin typeface="Times New Roman" pitchFamily="18" charset="0"/>
                <a:cs typeface="Times New Roman" pitchFamily="18" charset="0"/>
              </a:rPr>
              <a:t>The ability to evaluate and ensure the quality of in-process and/or final product  based on process data which typically include </a:t>
            </a:r>
            <a:r>
              <a:rPr sz="2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i="1" spc="-5" dirty="0">
                <a:latin typeface="Times New Roman" pitchFamily="18" charset="0"/>
                <a:cs typeface="Times New Roman" pitchFamily="18" charset="0"/>
              </a:rPr>
              <a:t>valid combination of measured  material attributes and process controls»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ICH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Q8(R2)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63500" y="657225"/>
            <a:ext cx="875984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6268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Impact of QbD  on control strategy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7289" y="1469897"/>
            <a:ext cx="250698" cy="2522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27289" y="2414016"/>
            <a:ext cx="250698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27289" y="3822191"/>
            <a:ext cx="250698" cy="248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7289" y="4334255"/>
            <a:ext cx="250698" cy="249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1541" y="1353566"/>
            <a:ext cx="8066405" cy="34260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22809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Explain in detail the QbD approach in</a:t>
            </a:r>
            <a:r>
              <a:rPr sz="24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 Module 3 (S.2 and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P.2)</a:t>
            </a:r>
          </a:p>
          <a:p>
            <a:pPr marL="354965" marR="5080">
              <a:lnSpc>
                <a:spcPct val="100000"/>
              </a:lnSpc>
              <a:spcBef>
                <a:spcPts val="685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Take the «D80 Critical Assessment Report» as</a:t>
            </a:r>
            <a:r>
              <a:rPr sz="24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 guide</a:t>
            </a:r>
          </a:p>
          <a:p>
            <a:pPr marL="354965">
              <a:lnSpc>
                <a:spcPct val="100000"/>
              </a:lnSpc>
              <a:spcBef>
                <a:spcPts val="640"/>
              </a:spcBef>
            </a:pP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ICH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terminology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4965" marR="338455">
              <a:lnSpc>
                <a:spcPct val="110100"/>
              </a:lnSpc>
              <a:spcBef>
                <a:spcPts val="34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Explain in detail how criticality is ranked  Describe the parameters (critical or not critical)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S.2.2 and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P.3.3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4965">
              <a:lnSpc>
                <a:spcPct val="100000"/>
              </a:lnSpc>
              <a:spcBef>
                <a:spcPts val="68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Insert tables, graphs and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figures</a:t>
            </a:r>
          </a:p>
          <a:p>
            <a:pPr marL="354965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Provide Design Space depictions &amp;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NOR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46100" y="504825"/>
            <a:ext cx="46374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QbD in MAA </a:t>
            </a: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sz="3600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Tips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079500" y="794980"/>
            <a:ext cx="404114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Benefits of</a:t>
            </a:r>
            <a:r>
              <a:rPr sz="3600" spc="-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QbD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50900" y="1571625"/>
            <a:ext cx="7925696" cy="4478610"/>
          </a:xfrm>
          <a:prstGeom prst="rect">
            <a:avLst/>
          </a:prstGeom>
        </p:spPr>
        <p:txBody>
          <a:bodyPr vert="horz" wrap="square" lIns="0" tIns="275793" rIns="0" bIns="0" rtlCol="0">
            <a:spAutoFit/>
          </a:bodyPr>
          <a:lstStyle/>
          <a:p>
            <a:pPr marL="574151" marR="1224280" indent="-457200">
              <a:lnSpc>
                <a:spcPct val="119800"/>
              </a:lnSpc>
              <a:spcBef>
                <a:spcPts val="100"/>
              </a:spcBef>
              <a:buClrTx/>
              <a:buFont typeface="Wingdings" pitchFamily="2" charset="2"/>
              <a:buChar char="Ø"/>
            </a:pP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Better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</a:t>
            </a:r>
            <a:endParaRPr lang="en-US" spc="-1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4151" marR="1224280" indent="-457200">
              <a:lnSpc>
                <a:spcPct val="119800"/>
              </a:lnSpc>
              <a:spcBef>
                <a:spcPts val="100"/>
              </a:spcBef>
              <a:buClrTx/>
              <a:buFont typeface="Wingdings" pitchFamily="2" charset="2"/>
              <a:buChar char="Ø"/>
            </a:pPr>
            <a:r>
              <a:rPr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Enhanced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monitoring </a:t>
            </a:r>
            <a:endParaRPr lang="en-US" spc="-1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4151" marR="1224280" indent="-457200">
              <a:lnSpc>
                <a:spcPct val="119800"/>
              </a:lnSpc>
              <a:spcBef>
                <a:spcPts val="100"/>
              </a:spcBef>
              <a:buClrTx/>
              <a:buFont typeface="Wingdings" pitchFamily="2" charset="2"/>
              <a:buChar char="Ø"/>
            </a:pPr>
            <a:r>
              <a:rPr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end-product testing</a:t>
            </a:r>
          </a:p>
          <a:p>
            <a:pPr marL="574151" marR="1494790" indent="-457200">
              <a:lnSpc>
                <a:spcPct val="119800"/>
              </a:lnSpc>
              <a:buClrTx/>
              <a:buFont typeface="Wingdings" pitchFamily="2" charset="2"/>
              <a:buChar char="Ø"/>
            </a:pP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Speed-up release </a:t>
            </a:r>
            <a:r>
              <a:rPr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endParaRPr lang="en-US" spc="-1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4151" marR="1494790" indent="-457200">
              <a:lnSpc>
                <a:spcPct val="119800"/>
              </a:lnSpc>
              <a:buClrTx/>
              <a:buFont typeface="Wingdings" pitchFamily="2" charset="2"/>
              <a:buChar char="Ø"/>
            </a:pPr>
            <a:r>
              <a:rPr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continuous improvement </a:t>
            </a:r>
            <a:endParaRPr lang="en-US" spc="-1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4151" marR="1494790" indent="-457200">
              <a:lnSpc>
                <a:spcPct val="119800"/>
              </a:lnSpc>
              <a:buClrTx/>
              <a:buFont typeface="Wingdings" pitchFamily="2" charset="2"/>
              <a:buChar char="Ø"/>
            </a:pPr>
            <a:r>
              <a:rPr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managment</a:t>
            </a:r>
          </a:p>
          <a:p>
            <a:pPr marL="574151" marR="5080" indent="-457200">
              <a:lnSpc>
                <a:spcPct val="100000"/>
              </a:lnSpc>
              <a:spcBef>
                <a:spcPts val="765"/>
              </a:spcBef>
              <a:buClrTx/>
              <a:buFont typeface="Wingdings" pitchFamily="2" charset="2"/>
              <a:buChar char="Ø"/>
            </a:pP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Reduction </a:t>
            </a: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post-approval submissions to  Competent Authorities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dirty="0"/>
              <a:t>44ème </a:t>
            </a:r>
            <a:r>
              <a:rPr spc="-5" dirty="0"/>
              <a:t>Congrès International SFSTP  6-7 Juin</a:t>
            </a:r>
            <a:r>
              <a:rPr spc="-25" dirty="0"/>
              <a:t> </a:t>
            </a:r>
            <a:r>
              <a:rPr spc="-5" dirty="0"/>
              <a:t>2012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517506" y="6689168"/>
            <a:ext cx="187325" cy="180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latin typeface="Verdana"/>
                <a:cs typeface="Verdana"/>
              </a:rPr>
              <a:t>15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1876425"/>
            <a:ext cx="7925696" cy="3869622"/>
          </a:xfrm>
        </p:spPr>
        <p:txBody>
          <a:bodyPr>
            <a:normAutofit/>
          </a:bodyPr>
          <a:lstStyle/>
          <a:p>
            <a:pPr marL="78236" indent="0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you…..</a:t>
            </a:r>
            <a:endParaRPr lang="en-IN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48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500" y="759601"/>
            <a:ext cx="8301355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new Quality paradigm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dirty="0"/>
              <a:t>44ème </a:t>
            </a:r>
            <a:r>
              <a:rPr spc="-5" dirty="0"/>
              <a:t>Congrès International SFSTP  6-7 Juin</a:t>
            </a:r>
            <a:r>
              <a:rPr spc="-25" dirty="0"/>
              <a:t> </a:t>
            </a:r>
            <a:r>
              <a:rPr spc="-5" dirty="0"/>
              <a:t>2012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98500" y="1973072"/>
            <a:ext cx="8497189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055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ICH discussions in July 2003 (Brussels)</a:t>
            </a:r>
            <a:r>
              <a:rPr sz="32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agreed  a consensus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vision:</a:t>
            </a:r>
          </a:p>
          <a:p>
            <a:pPr marL="412750" marR="5080" algn="just">
              <a:lnSpc>
                <a:spcPct val="100000"/>
              </a:lnSpc>
              <a:spcBef>
                <a:spcPts val="575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«Develop a harmonized pharmaceutical </a:t>
            </a:r>
            <a:r>
              <a:rPr sz="28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quality  system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applicable across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life cycle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product  emphasizing an integrated approach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risk  management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»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797300" y="2928985"/>
            <a:ext cx="222027" cy="237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54429" y="2124277"/>
            <a:ext cx="7593965" cy="2849498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32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uality </a:t>
            </a:r>
            <a:r>
              <a:rPr sz="32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sz="32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esign (</a:t>
            </a:r>
            <a:r>
              <a:rPr sz="32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QbD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412750" marR="5080">
              <a:lnSpc>
                <a:spcPct val="100000"/>
              </a:lnSpc>
              <a:spcBef>
                <a:spcPts val="690"/>
              </a:spcBef>
              <a:tabLst>
                <a:tab pos="251015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«A systematic approach to development that  begins with </a:t>
            </a:r>
            <a:r>
              <a:rPr sz="2800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predefined objectives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  emphasizes	product and process  </a:t>
            </a:r>
            <a:r>
              <a:rPr sz="2800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 Process control, based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on  sound science and </a:t>
            </a:r>
            <a:r>
              <a:rPr sz="2800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uality </a:t>
            </a:r>
            <a:r>
              <a:rPr sz="2800" spc="-5" dirty="0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isk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err="1">
                <a:solidFill>
                  <a:srgbClr val="FF65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dirty="0" err="1">
                <a:latin typeface="Times New Roman" pitchFamily="18" charset="0"/>
                <a:cs typeface="Times New Roman" pitchFamily="18" charset="0"/>
              </a:rPr>
              <a:t>anagment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22300" y="790379"/>
            <a:ext cx="8756777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Quality by Design?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5436860" y="334435"/>
            <a:ext cx="155788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8500" y="1647825"/>
            <a:ext cx="8763000" cy="45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95020" indent="-342900" algn="just">
              <a:lnSpc>
                <a:spcPct val="145200"/>
              </a:lnSpc>
              <a:spcBef>
                <a:spcPts val="100"/>
              </a:spcBef>
              <a:buFont typeface="Wingdings" pitchFamily="2" charset="2"/>
              <a:buChar char="Ø"/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 tool for focused &amp; efficient drug</a:t>
            </a:r>
            <a:r>
              <a:rPr sz="24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development  Is a dynamic and systematic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Relies on the concept that Quality can be built in as</a:t>
            </a:r>
            <a:r>
              <a:rPr sz="2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continuum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marR="377825" indent="-342900" algn="just">
              <a:lnSpc>
                <a:spcPct val="100000"/>
              </a:lnSpc>
              <a:spcBef>
                <a:spcPts val="1195"/>
              </a:spcBef>
              <a:buFont typeface="Wingdings" pitchFamily="2" charset="2"/>
              <a:buChar char="Ø"/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applicable to Drug Product and Drug Substance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development (chemicals /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biologics)</a:t>
            </a:r>
          </a:p>
          <a:p>
            <a:pPr marL="355600" marR="1837689" indent="-342900" algn="just">
              <a:lnSpc>
                <a:spcPts val="3840"/>
              </a:lnSpc>
              <a:spcBef>
                <a:spcPts val="320"/>
              </a:spcBef>
              <a:buFont typeface="Wingdings" pitchFamily="2" charset="2"/>
              <a:buChar char="Ø"/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Is applicable to analytical methods  Can be implemented partially or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totally</a:t>
            </a:r>
          </a:p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Wingdings" pitchFamily="2" charset="2"/>
              <a:buChar char="Ø"/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Can be used at any time in the life cycle of the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Drug</a:t>
            </a:r>
          </a:p>
          <a:p>
            <a:pPr marL="355600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Is encouraged by Regulators (EMA &amp;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FDA)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98500" y="657225"/>
            <a:ext cx="6808470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 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QbD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Florence Philippoz </a:t>
            </a:r>
            <a:r>
              <a:rPr dirty="0"/>
              <a:t>/ </a:t>
            </a:r>
            <a:r>
              <a:rPr spc="-5" dirty="0"/>
              <a:t>Richard</a:t>
            </a:r>
            <a:r>
              <a:rPr spc="15" dirty="0"/>
              <a:t> </a:t>
            </a:r>
            <a:r>
              <a:rPr spc="-5" dirty="0"/>
              <a:t>Dennett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dirty="0"/>
              <a:t>44ème </a:t>
            </a:r>
            <a:r>
              <a:rPr spc="-5" dirty="0"/>
              <a:t>Congrès International SFSTP  6-7 Juin</a:t>
            </a:r>
            <a:r>
              <a:rPr spc="-25" dirty="0"/>
              <a:t> </a:t>
            </a:r>
            <a:r>
              <a:rPr spc="-5" dirty="0"/>
              <a:t>2012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733425"/>
            <a:ext cx="8215048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8314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QbD: Regulatory tools</a:t>
            </a:r>
            <a:r>
              <a:rPr spc="-9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5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5821280"/>
              </p:ext>
            </p:extLst>
          </p:nvPr>
        </p:nvGraphicFramePr>
        <p:xfrm>
          <a:off x="1079500" y="1647825"/>
          <a:ext cx="8763000" cy="4897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2971800"/>
                <a:gridCol w="4191000"/>
              </a:tblGrid>
              <a:tr h="552450"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5" dirty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Times New Roman" pitchFamily="18" charset="0"/>
                          <a:cs typeface="Times New Roman" pitchFamily="18" charset="0"/>
                        </a:rPr>
                        <a:t>Guideline</a:t>
                      </a:r>
                      <a:r>
                        <a:rPr sz="2000" b="1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b="1" spc="-5" dirty="0">
                          <a:latin typeface="Times New Roman" pitchFamily="18" charset="0"/>
                          <a:cs typeface="Times New Roman" pitchFamily="18" charset="0"/>
                        </a:rPr>
                        <a:t>Reference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5" dirty="0">
                          <a:latin typeface="Times New Roman" pitchFamily="18" charset="0"/>
                          <a:cs typeface="Times New Roman" pitchFamily="18" charset="0"/>
                        </a:rPr>
                        <a:t>Scope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6600"/>
                    </a:solidFill>
                  </a:tcPr>
                </a:tc>
              </a:tr>
              <a:tr h="3649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Aug.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Q8(R2)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Pharmaceutical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Development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Nov.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Q9</a:t>
                      </a: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Quality Risk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Managment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10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June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Q10</a:t>
                      </a: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Pharmaceutical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Quality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System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9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Jan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FDA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927100" indent="-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Process validation.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General 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principles and</a:t>
                      </a:r>
                      <a:r>
                        <a:rPr sz="2000" spc="-2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practices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96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Dec</a:t>
                      </a:r>
                      <a:r>
                        <a:rPr sz="2000" spc="48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ICH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Q8/Q9/Q10</a:t>
                      </a:r>
                      <a:r>
                        <a:rPr sz="2000" spc="-2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(R2)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Guide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implementation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704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r>
                        <a:rPr sz="2000" spc="47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7054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EMA/CHMP/QWP/ 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811210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03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Real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Time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Release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Testing  (formerly GL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on parametric</a:t>
                      </a:r>
                      <a:r>
                        <a:rPr sz="2000" spc="-2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release)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78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EMA/CHMP/CVMP/QW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P/70278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sz="2000" b="1" spc="-5" dirty="0">
                          <a:latin typeface="Times New Roman" pitchFamily="18" charset="0"/>
                          <a:cs typeface="Times New Roman" pitchFamily="18" charset="0"/>
                        </a:rPr>
                        <a:t>draft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Process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validation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78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sz="20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Q11</a:t>
                      </a:r>
                      <a:endParaRPr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5715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Development </a:t>
                      </a:r>
                      <a:r>
                        <a:rPr sz="2000" dirty="0">
                          <a:latin typeface="Times New Roman" pitchFamily="18" charset="0"/>
                          <a:cs typeface="Times New Roman" pitchFamily="18" charset="0"/>
                        </a:rPr>
                        <a:t>&amp; </a:t>
                      </a:r>
                      <a:r>
                        <a:rPr sz="2000" spc="-5" dirty="0">
                          <a:latin typeface="Times New Roman" pitchFamily="18" charset="0"/>
                          <a:cs typeface="Times New Roman" pitchFamily="18" charset="0"/>
                        </a:rPr>
                        <a:t>Manufacture of  Drug</a:t>
                      </a:r>
                      <a:r>
                        <a:rPr sz="2000" spc="-10" dirty="0">
                          <a:latin typeface="Times New Roman" pitchFamily="18" charset="0"/>
                          <a:cs typeface="Times New Roman" pitchFamily="18" charset="0"/>
                        </a:rPr>
                        <a:t> Substances</a:t>
                      </a:r>
                      <a:endParaRPr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7289" y="2093976"/>
            <a:ext cx="250698" cy="24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27289" y="3118104"/>
            <a:ext cx="250698" cy="249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94919" y="4040647"/>
            <a:ext cx="188690" cy="202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54429" y="1973072"/>
            <a:ext cx="7526655" cy="34906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EMA/FDA Pilot project started in April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just">
              <a:lnSpc>
                <a:spcPct val="100000"/>
              </a:lnSpc>
            </a:pPr>
            <a:endParaRPr sz="41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QbD highly expected for Generics in the US</a:t>
            </a:r>
            <a:r>
              <a:rPr sz="28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(as  of January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2013)</a:t>
            </a:r>
          </a:p>
          <a:p>
            <a:pPr marL="412750" marR="579755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support generic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manufacturers, the Office of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Generic Drugs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(OGD)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has published a 161 page  example of a fictitious modified release tablet  formulation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2300" y="1038225"/>
            <a:ext cx="8215048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8314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QbD: Regulatory tools</a:t>
            </a:r>
            <a:r>
              <a:rPr spc="-9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200" spc="-5" dirty="0"/>
              <a:t>(2/3)</a:t>
            </a:r>
            <a:endParaRPr sz="120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7289" y="2125979"/>
            <a:ext cx="250698" cy="253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77987" y="1890898"/>
            <a:ext cx="7850505" cy="44486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EU-PAT Team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(Process Analytical </a:t>
            </a:r>
            <a:r>
              <a:rPr spc="-5" dirty="0" smtClean="0">
                <a:latin typeface="Times New Roman" pitchFamily="18" charset="0"/>
                <a:cs typeface="Times New Roman" pitchFamily="18" charset="0"/>
              </a:rPr>
              <a:t>Technology)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69900" indent="-457200" algn="just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forum of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dialogue between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Quality Assessors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Inspectors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69900" indent="-457200" algn="just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sz="2800" spc="-5" dirty="0" smtClean="0">
                <a:latin typeface="Times New Roman" pitchFamily="18" charset="0"/>
                <a:cs typeface="Times New Roman" pitchFamily="18" charset="0"/>
              </a:rPr>
              <a:t>Pharmaceutical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companies are regularly invited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PAT  team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 smtClean="0">
                <a:latin typeface="Times New Roman" pitchFamily="18" charset="0"/>
                <a:cs typeface="Times New Roman" pitchFamily="18" charset="0"/>
              </a:rPr>
              <a:t>meetings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69900" indent="-457200" algn="just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PAT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organizes various trainings relative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QbD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Has issued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Q&amp;A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reflection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 smtClean="0">
                <a:latin typeface="Times New Roman" pitchFamily="18" charset="0"/>
                <a:cs typeface="Times New Roman" pitchFamily="18" charset="0"/>
              </a:rPr>
              <a:t>papers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69900" indent="-457200" algn="just">
              <a:lnSpc>
                <a:spcPct val="100000"/>
              </a:lnSpc>
              <a:spcBef>
                <a:spcPts val="770"/>
              </a:spcBef>
              <a:buFont typeface="Wingdings" pitchFamily="2" charset="2"/>
              <a:buChar char="Ø"/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highly recommended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organize a Scientific  Advice with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PAT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MAA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submission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-139700" y="885825"/>
            <a:ext cx="8215048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8314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QbD: Regulatory </a:t>
            </a:r>
            <a:r>
              <a:rPr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22300" y="504825"/>
            <a:ext cx="456374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Roadmap for QbD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927100" y="1571625"/>
            <a:ext cx="8915400" cy="3391621"/>
          </a:xfrm>
          <a:prstGeom prst="rect">
            <a:avLst/>
          </a:prstGeom>
        </p:spPr>
        <p:txBody>
          <a:bodyPr vert="horz" wrap="square" lIns="0" tIns="66980" rIns="0" bIns="0" rtlCol="0">
            <a:spAutoFit/>
          </a:bodyPr>
          <a:lstStyle/>
          <a:p>
            <a:pPr marL="459851" marR="539750" indent="-342900">
              <a:lnSpc>
                <a:spcPct val="120200"/>
              </a:lnSpc>
              <a:spcBef>
                <a:spcPts val="95"/>
              </a:spcBef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Define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Quality Target Product</a:t>
            </a:r>
            <a:r>
              <a:rPr sz="2400" spc="-6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Profile 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sz="2400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Attributes</a:t>
            </a:r>
            <a:endParaRPr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9851" marR="879475" indent="-342900">
              <a:lnSpc>
                <a:spcPct val="120200"/>
              </a:lnSpc>
              <a:buClrTx/>
              <a:buFont typeface="Wingdings" pitchFamily="2" charset="2"/>
              <a:buChar char="Ø"/>
            </a:pP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Perform a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(Assessment)</a:t>
            </a:r>
            <a:r>
              <a:rPr sz="2400" spc="-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  Perform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experiments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9851" marR="879475" indent="-342900">
              <a:lnSpc>
                <a:spcPct val="120200"/>
              </a:lnSpc>
              <a:buClrTx/>
              <a:buFont typeface="Wingdings" pitchFamily="2" charset="2"/>
              <a:buChar char="Ø"/>
            </a:pPr>
            <a:r>
              <a:rPr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Attributes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sz="24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Parameters</a:t>
            </a:r>
          </a:p>
          <a:p>
            <a:pPr marL="459851" marR="2376170" indent="-342900">
              <a:lnSpc>
                <a:spcPct val="120200"/>
              </a:lnSpc>
              <a:buClrTx/>
              <a:buFont typeface="Wingdings" pitchFamily="2" charset="2"/>
              <a:buChar char="Ø"/>
            </a:pP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Determine the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Design Space  Identify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sz="2400" spc="-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9781" y="920750"/>
            <a:ext cx="68516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Target Product</a:t>
            </a:r>
            <a:r>
              <a:rPr sz="3200" spc="3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Profile</a:t>
            </a:r>
            <a:endParaRPr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2800" marR="5080" indent="-800735">
              <a:lnSpc>
                <a:spcPct val="100000"/>
              </a:lnSpc>
              <a:spcBef>
                <a:spcPts val="105"/>
              </a:spcBef>
            </a:pPr>
            <a:r>
              <a:rPr dirty="0"/>
              <a:t>44ème </a:t>
            </a:r>
            <a:r>
              <a:rPr spc="-5" dirty="0"/>
              <a:t>Congrès International SFSTP  6-7 Juin</a:t>
            </a:r>
            <a:r>
              <a:rPr spc="-25" dirty="0"/>
              <a:t> </a:t>
            </a:r>
            <a:r>
              <a:rPr spc="-5" dirty="0"/>
              <a:t>2012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5"/>
                </a:spcBef>
              </a:pPr>
              <a:t>9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sz="quarter" idx="13"/>
          </p:nvPr>
        </p:nvSpPr>
        <p:spPr>
          <a:xfrm>
            <a:off x="4965700" y="1594503"/>
            <a:ext cx="5076559" cy="4099456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455"/>
              </a:spcBef>
              <a:buNone/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marL="321945" marR="5080">
              <a:lnSpc>
                <a:spcPct val="119800"/>
              </a:lnSpc>
              <a:spcBef>
                <a:spcPts val="785"/>
              </a:spcBef>
            </a:pPr>
            <a:r>
              <a:rPr sz="2400" b="0" spc="-5" dirty="0">
                <a:latin typeface="Times New Roman" pitchFamily="18" charset="0"/>
                <a:cs typeface="Times New Roman" pitchFamily="18" charset="0"/>
              </a:rPr>
              <a:t>Oral administration  Immediate release</a:t>
            </a:r>
            <a:r>
              <a:rPr sz="2400" b="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spc="-5" dirty="0">
                <a:latin typeface="Times New Roman" pitchFamily="18" charset="0"/>
                <a:cs typeface="Times New Roman" pitchFamily="18" charset="0"/>
              </a:rPr>
              <a:t>tablet</a:t>
            </a:r>
          </a:p>
          <a:p>
            <a:pPr marL="321945" marR="5080">
              <a:lnSpc>
                <a:spcPct val="100000"/>
              </a:lnSpc>
              <a:spcBef>
                <a:spcPts val="570"/>
              </a:spcBef>
            </a:pPr>
            <a:r>
              <a:rPr sz="2400" b="0" spc="-5" dirty="0">
                <a:latin typeface="Times New Roman" pitchFamily="18" charset="0"/>
                <a:cs typeface="Times New Roman" pitchFamily="18" charset="0"/>
              </a:rPr>
              <a:t>Stable </a:t>
            </a:r>
            <a:r>
              <a:rPr sz="2400" b="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400" b="0" spc="-5" dirty="0">
                <a:latin typeface="Times New Roman" pitchFamily="18" charset="0"/>
                <a:cs typeface="Times New Roman" pitchFamily="18" charset="0"/>
              </a:rPr>
              <a:t>room temperature  at least 3</a:t>
            </a:r>
            <a:r>
              <a:rPr sz="2400" b="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0" spc="-10" dirty="0">
                <a:latin typeface="Times New Roman" pitchFamily="18" charset="0"/>
                <a:cs typeface="Times New Roman" pitchFamily="18" charset="0"/>
              </a:rPr>
              <a:t>years</a:t>
            </a:r>
          </a:p>
          <a:p>
            <a:pPr marL="321945" marR="341630">
              <a:lnSpc>
                <a:spcPct val="100000"/>
              </a:lnSpc>
              <a:spcBef>
                <a:spcPts val="570"/>
              </a:spcBef>
            </a:pPr>
            <a:r>
              <a:rPr sz="2400" b="0" spc="-5" dirty="0">
                <a:latin typeface="Times New Roman" pitchFamily="18" charset="0"/>
                <a:cs typeface="Times New Roman" pitchFamily="18" charset="0"/>
              </a:rPr>
              <a:t>Single tablet dosed three  times daily</a:t>
            </a:r>
          </a:p>
          <a:p>
            <a:pPr marL="321945" marR="2066925">
              <a:lnSpc>
                <a:spcPts val="3450"/>
              </a:lnSpc>
              <a:spcBef>
                <a:spcPts val="204"/>
              </a:spcBef>
            </a:pPr>
            <a:r>
              <a:rPr sz="2400" b="0" spc="-5" dirty="0" smtClean="0">
                <a:latin typeface="Times New Roman" pitchFamily="18" charset="0"/>
                <a:cs typeface="Times New Roman" pitchFamily="18" charset="0"/>
              </a:rPr>
              <a:t>Bioavailable</a:t>
            </a:r>
            <a:r>
              <a:rPr lang="en-US" sz="2400" b="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b="0" spc="-10" dirty="0" smtClean="0">
                <a:latin typeface="Times New Roman" pitchFamily="18" charset="0"/>
                <a:cs typeface="Times New Roman" pitchFamily="18" charset="0"/>
              </a:rPr>
              <a:t>Safe  </a:t>
            </a:r>
            <a:r>
              <a:rPr lang="en-US" sz="2400" b="0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b="0" spc="-10" dirty="0" smtClean="0">
                <a:latin typeface="Times New Roman" pitchFamily="18" charset="0"/>
                <a:cs typeface="Times New Roman" pitchFamily="18" charset="0"/>
              </a:rPr>
              <a:t>Efficacious</a:t>
            </a:r>
            <a:endParaRPr sz="2400" b="0" spc="-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700" y="1628524"/>
            <a:ext cx="3762641" cy="4056239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70"/>
              </a:spcBef>
            </a:pPr>
            <a:r>
              <a:rPr sz="2400" b="1" spc="-5" dirty="0">
                <a:latin typeface="Arial"/>
                <a:cs typeface="Arial"/>
              </a:rPr>
              <a:t>Definition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10"/>
              </a:spcBef>
            </a:pPr>
            <a:r>
              <a:rPr sz="2000" i="1" spc="-5" dirty="0">
                <a:latin typeface="Arial"/>
                <a:cs typeface="Arial"/>
              </a:rPr>
              <a:t>«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prospective summary of 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quality characteristics of 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a drug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ideally 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will be achieved to ensure  the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desired quality, taking 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account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safety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and  efficacy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of the drug </a:t>
            </a:r>
            <a:r>
              <a:rPr sz="2400" i="1" spc="-10" dirty="0">
                <a:latin typeface="Times New Roman" pitchFamily="18" charset="0"/>
                <a:cs typeface="Times New Roman" pitchFamily="18" charset="0"/>
              </a:rPr>
              <a:t>product»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ICH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Q8(R2)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835</Words>
  <Application>Microsoft Office PowerPoint</Application>
  <PresentationFormat>Custom</PresentationFormat>
  <Paragraphs>140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Slide 1</vt:lpstr>
      <vt:lpstr>A new Quality paradigm</vt:lpstr>
      <vt:lpstr>What is Quality by Design?</vt:lpstr>
      <vt:lpstr>Key characteristics of QbD</vt:lpstr>
      <vt:lpstr>QbD: Regulatory tools </vt:lpstr>
      <vt:lpstr>QbD: Regulatory tools (2/3)</vt:lpstr>
      <vt:lpstr>QbD: Regulatory tools</vt:lpstr>
      <vt:lpstr>Roadmap for QbD</vt:lpstr>
      <vt:lpstr>Quality Target Product Profile</vt:lpstr>
      <vt:lpstr>Critical Quality Attribute</vt:lpstr>
      <vt:lpstr>Design Space</vt:lpstr>
      <vt:lpstr>Impact of QbD  on control strategy</vt:lpstr>
      <vt:lpstr>QbD in MAA - Tips</vt:lpstr>
      <vt:lpstr>Benefits of QbD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- 2 - Florence PHILIPPOZ.ppt</dc:title>
  <dc:creator>coury</dc:creator>
  <cp:lastModifiedBy>Garima</cp:lastModifiedBy>
  <cp:revision>4</cp:revision>
  <dcterms:created xsi:type="dcterms:W3CDTF">2021-06-21T05:17:39Z</dcterms:created>
  <dcterms:modified xsi:type="dcterms:W3CDTF">2021-07-07T08:46:11Z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2021-06-21T00:00:00Z</vt:filetime>
  </property>
</Properties>
</file>