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29/07/2021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29/07/2021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29/07/2021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29/07/2021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33700" y="706119"/>
            <a:ext cx="2971800" cy="497840"/>
          </a:xfrm>
          <a:custGeom>
            <a:avLst/>
            <a:gdLst/>
            <a:ahLst/>
            <a:cxnLst/>
            <a:rect l="l" t="t" r="r" b="b"/>
            <a:pathLst>
              <a:path w="2971800" h="497840">
                <a:moveTo>
                  <a:pt x="2941320" y="30480"/>
                </a:moveTo>
                <a:lnTo>
                  <a:pt x="30480" y="30480"/>
                </a:lnTo>
                <a:lnTo>
                  <a:pt x="30480" y="76200"/>
                </a:lnTo>
                <a:lnTo>
                  <a:pt x="30480" y="421640"/>
                </a:lnTo>
                <a:lnTo>
                  <a:pt x="30480" y="467360"/>
                </a:lnTo>
                <a:lnTo>
                  <a:pt x="2941320" y="467360"/>
                </a:lnTo>
                <a:lnTo>
                  <a:pt x="2941320" y="421640"/>
                </a:lnTo>
                <a:lnTo>
                  <a:pt x="2941320" y="76200"/>
                </a:lnTo>
                <a:lnTo>
                  <a:pt x="2941320" y="75692"/>
                </a:lnTo>
                <a:lnTo>
                  <a:pt x="2941320" y="30480"/>
                </a:lnTo>
                <a:close/>
              </a:path>
              <a:path w="2971800" h="497840">
                <a:moveTo>
                  <a:pt x="2971800" y="0"/>
                </a:moveTo>
                <a:lnTo>
                  <a:pt x="2956560" y="0"/>
                </a:lnTo>
                <a:lnTo>
                  <a:pt x="2956560" y="15240"/>
                </a:lnTo>
                <a:lnTo>
                  <a:pt x="2956560" y="482600"/>
                </a:lnTo>
                <a:lnTo>
                  <a:pt x="15240" y="482600"/>
                </a:lnTo>
                <a:lnTo>
                  <a:pt x="15240" y="15240"/>
                </a:lnTo>
                <a:lnTo>
                  <a:pt x="2956560" y="15240"/>
                </a:lnTo>
                <a:lnTo>
                  <a:pt x="2956560" y="0"/>
                </a:lnTo>
                <a:lnTo>
                  <a:pt x="0" y="0"/>
                </a:lnTo>
                <a:lnTo>
                  <a:pt x="0" y="15240"/>
                </a:lnTo>
                <a:lnTo>
                  <a:pt x="0" y="482600"/>
                </a:lnTo>
                <a:lnTo>
                  <a:pt x="0" y="497840"/>
                </a:lnTo>
                <a:lnTo>
                  <a:pt x="2971800" y="497840"/>
                </a:lnTo>
                <a:lnTo>
                  <a:pt x="2971800" y="482600"/>
                </a:lnTo>
                <a:lnTo>
                  <a:pt x="2971800" y="15240"/>
                </a:lnTo>
                <a:lnTo>
                  <a:pt x="2971800" y="14732"/>
                </a:lnTo>
                <a:lnTo>
                  <a:pt x="2971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29/07/2021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926" y="240233"/>
            <a:ext cx="8026146" cy="904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0270" y="2148966"/>
            <a:ext cx="7563459" cy="1946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29/07/2021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8100" y="1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18157" y="1174750"/>
            <a:ext cx="472376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45" dirty="0">
                <a:latin typeface="Arial"/>
                <a:cs typeface="Arial"/>
              </a:rPr>
              <a:t>National </a:t>
            </a:r>
            <a:r>
              <a:rPr sz="2400" b="1" spc="-40" dirty="0">
                <a:latin typeface="Arial"/>
                <a:cs typeface="Arial"/>
              </a:rPr>
              <a:t>Accreditation </a:t>
            </a:r>
            <a:r>
              <a:rPr sz="2400" b="1" spc="-5" dirty="0">
                <a:latin typeface="Arial"/>
                <a:cs typeface="Arial"/>
              </a:rPr>
              <a:t>Board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30" dirty="0">
                <a:latin typeface="Arial"/>
                <a:cs typeface="Arial"/>
              </a:rPr>
              <a:t>for  </a:t>
            </a:r>
            <a:r>
              <a:rPr sz="2400" b="1" spc="-95" dirty="0">
                <a:latin typeface="Arial"/>
                <a:cs typeface="Arial"/>
              </a:rPr>
              <a:t>Testing </a:t>
            </a:r>
            <a:r>
              <a:rPr sz="2400" b="1" spc="35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Calibration  </a:t>
            </a:r>
            <a:r>
              <a:rPr sz="2400" b="1" spc="-15" dirty="0">
                <a:latin typeface="Arial"/>
                <a:cs typeface="Arial"/>
              </a:rPr>
              <a:t>Laboratories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42384" y="457200"/>
            <a:ext cx="1459231" cy="504076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NABL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HP\Downloads\mohanlal-sukhadia-university-udaipur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4532" y="2583493"/>
            <a:ext cx="1691014" cy="169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ject 23"/>
          <p:cNvSpPr txBox="1"/>
          <p:nvPr/>
        </p:nvSpPr>
        <p:spPr>
          <a:xfrm>
            <a:off x="1219200" y="4495800"/>
            <a:ext cx="5790565" cy="1794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sz="2400" b="1" spc="-10" dirty="0" smtClean="0">
                <a:latin typeface="Times New Roman"/>
                <a:cs typeface="Times New Roman"/>
              </a:rPr>
              <a:t>P</a:t>
            </a:r>
            <a:r>
              <a:rPr lang="en-US" sz="2400" b="1" spc="-10" dirty="0" smtClean="0">
                <a:latin typeface="Times New Roman"/>
                <a:cs typeface="Times New Roman"/>
              </a:rPr>
              <a:t>resented</a:t>
            </a:r>
            <a:r>
              <a:rPr sz="2400" b="1" spc="-10" dirty="0" smtClean="0">
                <a:latin typeface="Times New Roman"/>
                <a:cs typeface="Times New Roman"/>
              </a:rPr>
              <a:t> </a:t>
            </a:r>
            <a:r>
              <a:rPr sz="2400" b="1" spc="-90" dirty="0" smtClean="0">
                <a:latin typeface="Times New Roman"/>
                <a:cs typeface="Times New Roman"/>
              </a:rPr>
              <a:t>B</a:t>
            </a:r>
            <a:r>
              <a:rPr lang="en-US" sz="2400" b="1" spc="-90" dirty="0">
                <a:latin typeface="Times New Roman"/>
                <a:cs typeface="Times New Roman"/>
              </a:rPr>
              <a:t>y</a:t>
            </a:r>
            <a:r>
              <a:rPr sz="2400" b="1" spc="-90" dirty="0" smtClean="0">
                <a:latin typeface="Times New Roman"/>
                <a:cs typeface="Times New Roman"/>
              </a:rPr>
              <a:t>: </a:t>
            </a:r>
            <a:r>
              <a:rPr lang="en-US" sz="2400" b="1" spc="-90" dirty="0" smtClean="0">
                <a:latin typeface="Times New Roman"/>
                <a:cs typeface="Times New Roman"/>
              </a:rPr>
              <a:t>Dr. Garima Joshi</a:t>
            </a:r>
            <a:endParaRPr lang="en-US" sz="2400" dirty="0">
              <a:latin typeface="Times New Roman"/>
              <a:cs typeface="Times New Roman"/>
            </a:endParaRP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Assistant Professor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Department of Pharmacy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Mohanlal Sukhadia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0" y="525780"/>
            <a:ext cx="3886200" cy="9144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35255" rIns="0" bIns="0" rtlCol="0">
            <a:spAutoFit/>
          </a:bodyPr>
          <a:lstStyle/>
          <a:p>
            <a:pPr marL="910590">
              <a:lnSpc>
                <a:spcPct val="100000"/>
              </a:lnSpc>
              <a:spcBef>
                <a:spcPts val="1065"/>
              </a:spcBef>
            </a:pPr>
            <a:r>
              <a:rPr sz="4000" spc="-65" dirty="0">
                <a:latin typeface="Times New Roman"/>
                <a:cs typeface="Times New Roman"/>
              </a:rPr>
              <a:t>STAGE</a:t>
            </a:r>
            <a:r>
              <a:rPr sz="4000" spc="-1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2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2141347"/>
            <a:ext cx="776605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NABL Secretariat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shall organize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Pre-Assessment</a:t>
            </a:r>
            <a:r>
              <a:rPr sz="2000" spc="-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audit.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Times New Roman"/>
              <a:buAutoNum type="arabicPeriod"/>
            </a:pPr>
            <a:endParaRPr sz="2050" dirty="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Its helps the laboratory to be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better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prepared for the final</a:t>
            </a:r>
            <a:r>
              <a:rPr sz="2000" spc="-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assessment.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Times New Roman"/>
              <a:buAutoNum type="arabicPeriod"/>
            </a:pPr>
            <a:endParaRPr sz="2050" dirty="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 copy of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Pre-Assessment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report will be provided to</a:t>
            </a:r>
            <a:r>
              <a:rPr sz="2000" spc="-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laboratory.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FFFF"/>
              </a:buClr>
              <a:buFont typeface="Times New Roman"/>
              <a:buAutoNum type="arabicPeriod"/>
            </a:pPr>
            <a:endParaRPr sz="2050" dirty="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laboratory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shall submit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corrective action report to NABL</a:t>
            </a:r>
            <a:r>
              <a:rPr sz="2000" spc="-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secretariat.</a:t>
            </a:r>
            <a:endParaRPr sz="2000" dirty="0">
              <a:latin typeface="Times New Roman"/>
              <a:cs typeface="Times New Roman"/>
            </a:endParaRPr>
          </a:p>
          <a:p>
            <a:pPr marL="354965" marR="434975" indent="-342900">
              <a:lnSpc>
                <a:spcPts val="4800"/>
              </a:lnSpc>
              <a:spcBef>
                <a:spcPts val="56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After laboratory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confirms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completion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 corrective actions,</a:t>
            </a:r>
            <a:r>
              <a:rPr sz="2000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final 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assessment shall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2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organized.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0" y="525780"/>
            <a:ext cx="3886200" cy="9144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35255" rIns="0" bIns="0" rtlCol="0">
            <a:spAutoFit/>
          </a:bodyPr>
          <a:lstStyle/>
          <a:p>
            <a:pPr marL="910590">
              <a:lnSpc>
                <a:spcPct val="100000"/>
              </a:lnSpc>
              <a:spcBef>
                <a:spcPts val="1065"/>
              </a:spcBef>
            </a:pPr>
            <a:r>
              <a:rPr sz="4000" spc="-65" dirty="0">
                <a:latin typeface="Times New Roman"/>
                <a:cs typeface="Times New Roman"/>
              </a:rPr>
              <a:t>STAGE</a:t>
            </a:r>
            <a:r>
              <a:rPr sz="4000" spc="-1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3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854835"/>
            <a:ext cx="8531860" cy="3379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NABL Secretariat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shall organize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Final</a:t>
            </a:r>
            <a:r>
              <a:rPr sz="2000" spc="-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Assessment.</a:t>
            </a:r>
            <a:endParaRPr sz="20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4800"/>
              </a:lnSpc>
              <a:spcBef>
                <a:spcPts val="56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Assessment team shall comprise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 a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lead Assessor and other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Technical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Assessors.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839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Send a copy of report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laboratory and original copy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NABL</a:t>
            </a:r>
            <a:r>
              <a:rPr sz="2000" spc="-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Secretariat.</a:t>
            </a:r>
            <a:endParaRPr sz="2000" dirty="0">
              <a:latin typeface="Times New Roman"/>
              <a:cs typeface="Times New Roman"/>
            </a:endParaRPr>
          </a:p>
          <a:p>
            <a:pPr marL="355600" marR="7620" indent="-342900">
              <a:lnSpc>
                <a:spcPts val="4800"/>
              </a:lnSpc>
              <a:spcBef>
                <a:spcPts val="560"/>
              </a:spcBef>
              <a:buAutoNum type="arabicPeriod"/>
              <a:tabLst>
                <a:tab pos="354965" algn="l"/>
                <a:tab pos="355600" algn="l"/>
                <a:tab pos="661352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La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hall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ke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nec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ss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ry</a:t>
            </a:r>
            <a:r>
              <a:rPr sz="2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ec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ive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ac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ning	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on-C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nf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ance  and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shall submit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 report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NABL within a period of 2</a:t>
            </a:r>
            <a:r>
              <a:rPr sz="2000" spc="-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months.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0" y="525780"/>
            <a:ext cx="3886200" cy="9144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35255" rIns="0" bIns="0" rtlCol="0">
            <a:spAutoFit/>
          </a:bodyPr>
          <a:lstStyle/>
          <a:p>
            <a:pPr marL="910590">
              <a:lnSpc>
                <a:spcPct val="100000"/>
              </a:lnSpc>
              <a:spcBef>
                <a:spcPts val="1065"/>
              </a:spcBef>
            </a:pPr>
            <a:r>
              <a:rPr sz="4000" spc="-65" dirty="0">
                <a:latin typeface="Times New Roman"/>
                <a:cs typeface="Times New Roman"/>
              </a:rPr>
              <a:t>STAGE</a:t>
            </a:r>
            <a:r>
              <a:rPr sz="4000" spc="-1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4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90270" y="2148966"/>
            <a:ext cx="7563459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9930" marR="5080" indent="-342900">
              <a:lnSpc>
                <a:spcPct val="150000"/>
              </a:lnSpc>
              <a:spcBef>
                <a:spcPts val="100"/>
              </a:spcBef>
              <a:buAutoNum type="arabicPeriod"/>
              <a:tabLst>
                <a:tab pos="710565" algn="l"/>
                <a:tab pos="711200" algn="l"/>
              </a:tabLst>
            </a:pPr>
            <a:r>
              <a:rPr sz="2000" spc="-30" dirty="0"/>
              <a:t>After </a:t>
            </a:r>
            <a:r>
              <a:rPr sz="2000" spc="-35" dirty="0"/>
              <a:t>satisfactory </a:t>
            </a:r>
            <a:r>
              <a:rPr sz="2000" spc="-40" dirty="0"/>
              <a:t>corrective </a:t>
            </a:r>
            <a:r>
              <a:rPr sz="2000" spc="-30" dirty="0"/>
              <a:t>action </a:t>
            </a:r>
            <a:r>
              <a:rPr sz="2000" spc="-80" dirty="0"/>
              <a:t>by </a:t>
            </a:r>
            <a:r>
              <a:rPr sz="2000" spc="-45" dirty="0"/>
              <a:t>laboratory, </a:t>
            </a:r>
            <a:r>
              <a:rPr sz="2000" spc="-5" dirty="0"/>
              <a:t>the </a:t>
            </a:r>
            <a:r>
              <a:rPr sz="2000" spc="-35" dirty="0"/>
              <a:t>accreditation </a:t>
            </a:r>
            <a:r>
              <a:rPr sz="2000" spc="-25" dirty="0"/>
              <a:t>committee  </a:t>
            </a:r>
            <a:r>
              <a:rPr sz="2000" spc="-50" dirty="0"/>
              <a:t>examines </a:t>
            </a:r>
            <a:r>
              <a:rPr sz="2000" spc="-5" dirty="0"/>
              <a:t>the </a:t>
            </a:r>
            <a:r>
              <a:rPr sz="2000" spc="-40" dirty="0"/>
              <a:t>findings </a:t>
            </a:r>
            <a:r>
              <a:rPr sz="2000" dirty="0"/>
              <a:t>of </a:t>
            </a:r>
            <a:r>
              <a:rPr sz="2000" spc="-5" dirty="0"/>
              <a:t>the </a:t>
            </a:r>
            <a:r>
              <a:rPr sz="2000" spc="-35" dirty="0"/>
              <a:t>Assessment</a:t>
            </a:r>
            <a:r>
              <a:rPr sz="2000" spc="-180" dirty="0"/>
              <a:t> </a:t>
            </a:r>
            <a:r>
              <a:rPr sz="2000" spc="-65" dirty="0"/>
              <a:t>Team.</a:t>
            </a:r>
          </a:p>
          <a:p>
            <a:pPr marL="709930" marR="79375" indent="-342900">
              <a:lnSpc>
                <a:spcPct val="150000"/>
              </a:lnSpc>
              <a:buAutoNum type="arabicPeriod"/>
              <a:tabLst>
                <a:tab pos="710565" algn="l"/>
                <a:tab pos="711200" algn="l"/>
              </a:tabLst>
            </a:pPr>
            <a:r>
              <a:rPr sz="2000" spc="-25" dirty="0"/>
              <a:t>Laboratory </a:t>
            </a:r>
            <a:r>
              <a:rPr sz="2000" spc="-55" dirty="0"/>
              <a:t>shall have </a:t>
            </a:r>
            <a:r>
              <a:rPr sz="2000" spc="20" dirty="0"/>
              <a:t>to </a:t>
            </a:r>
            <a:r>
              <a:rPr sz="2000" spc="-45" dirty="0"/>
              <a:t>take </a:t>
            </a:r>
            <a:r>
              <a:rPr sz="2000" spc="-40" dirty="0"/>
              <a:t>corrective </a:t>
            </a:r>
            <a:r>
              <a:rPr sz="2000" spc="-30" dirty="0"/>
              <a:t>action </a:t>
            </a:r>
            <a:r>
              <a:rPr sz="2000" spc="15" dirty="0"/>
              <a:t>on </a:t>
            </a:r>
            <a:r>
              <a:rPr sz="2000" spc="-70" dirty="0"/>
              <a:t>any </a:t>
            </a:r>
            <a:r>
              <a:rPr sz="2000" spc="-20" dirty="0"/>
              <a:t>concerns </a:t>
            </a:r>
            <a:r>
              <a:rPr sz="2000" spc="-50" dirty="0"/>
              <a:t>raised </a:t>
            </a:r>
            <a:r>
              <a:rPr sz="2000" spc="-80" dirty="0"/>
              <a:t>by </a:t>
            </a:r>
            <a:r>
              <a:rPr sz="2000" spc="-5" dirty="0"/>
              <a:t>the  </a:t>
            </a:r>
            <a:r>
              <a:rPr sz="2000" spc="-140" dirty="0"/>
              <a:t>AC</a:t>
            </a:r>
          </a:p>
          <a:p>
            <a:pPr marL="709930" indent="-342900">
              <a:lnSpc>
                <a:spcPct val="150000"/>
              </a:lnSpc>
              <a:buAutoNum type="arabicPeriod"/>
              <a:tabLst>
                <a:tab pos="710565" algn="l"/>
                <a:tab pos="711200" algn="l"/>
              </a:tabLst>
            </a:pPr>
            <a:r>
              <a:rPr sz="2000" spc="-105" dirty="0"/>
              <a:t>AC </a:t>
            </a:r>
            <a:r>
              <a:rPr sz="2000" spc="-60" dirty="0"/>
              <a:t>shall </a:t>
            </a:r>
            <a:r>
              <a:rPr sz="2000" spc="-55" dirty="0"/>
              <a:t>make </a:t>
            </a:r>
            <a:r>
              <a:rPr sz="2000" spc="-5" dirty="0"/>
              <a:t>the </a:t>
            </a:r>
            <a:r>
              <a:rPr sz="2000" spc="-20" dirty="0"/>
              <a:t>appropriate </a:t>
            </a:r>
            <a:r>
              <a:rPr sz="2000" spc="-25" dirty="0"/>
              <a:t>recommendations </a:t>
            </a:r>
            <a:r>
              <a:rPr sz="2000" spc="-45" dirty="0"/>
              <a:t>regarding </a:t>
            </a:r>
            <a:r>
              <a:rPr sz="2000" spc="-35" dirty="0"/>
              <a:t>accreditation </a:t>
            </a:r>
            <a:r>
              <a:rPr sz="2000" dirty="0"/>
              <a:t>of</a:t>
            </a:r>
            <a:r>
              <a:rPr sz="2000" spc="114" dirty="0"/>
              <a:t> </a:t>
            </a:r>
            <a:r>
              <a:rPr sz="2000" spc="-70" dirty="0"/>
              <a:t>a</a:t>
            </a:r>
          </a:p>
          <a:p>
            <a:pPr marL="709930">
              <a:lnSpc>
                <a:spcPct val="150000"/>
              </a:lnSpc>
            </a:pPr>
            <a:r>
              <a:rPr sz="2000" spc="-25" dirty="0"/>
              <a:t>laboratory </a:t>
            </a:r>
            <a:r>
              <a:rPr sz="2000" spc="25" dirty="0"/>
              <a:t>to </a:t>
            </a:r>
            <a:r>
              <a:rPr sz="2000" spc="-40" dirty="0"/>
              <a:t>NABL</a:t>
            </a:r>
            <a:r>
              <a:rPr sz="2000" spc="-20" dirty="0"/>
              <a:t> </a:t>
            </a:r>
            <a:r>
              <a:rPr sz="2000" spc="-45" dirty="0"/>
              <a:t>Secretariat.</a:t>
            </a:r>
          </a:p>
          <a:p>
            <a:pPr marL="709930" indent="-342900">
              <a:lnSpc>
                <a:spcPct val="150000"/>
              </a:lnSpc>
              <a:buAutoNum type="arabicPeriod" startAt="4"/>
              <a:tabLst>
                <a:tab pos="710565" algn="l"/>
                <a:tab pos="711200" algn="l"/>
              </a:tabLst>
            </a:pPr>
            <a:r>
              <a:rPr sz="2000" spc="-25" dirty="0"/>
              <a:t>Laboratory </a:t>
            </a:r>
            <a:r>
              <a:rPr sz="2000" spc="-45" dirty="0"/>
              <a:t>are </a:t>
            </a:r>
            <a:r>
              <a:rPr sz="2000" spc="-35" dirty="0"/>
              <a:t>free </a:t>
            </a:r>
            <a:r>
              <a:rPr sz="2000" spc="20" dirty="0"/>
              <a:t>to </a:t>
            </a:r>
            <a:r>
              <a:rPr sz="2000" spc="-45" dirty="0"/>
              <a:t>appeal against </a:t>
            </a:r>
            <a:r>
              <a:rPr sz="2000" spc="-5" dirty="0"/>
              <a:t>the </a:t>
            </a:r>
            <a:r>
              <a:rPr sz="2000" spc="-40" dirty="0"/>
              <a:t>findings </a:t>
            </a:r>
            <a:r>
              <a:rPr sz="2000" dirty="0"/>
              <a:t>of</a:t>
            </a:r>
            <a:r>
              <a:rPr sz="2000" spc="375" dirty="0"/>
              <a:t> </a:t>
            </a:r>
            <a:r>
              <a:rPr sz="2000" spc="-40" dirty="0"/>
              <a:t>assessment.</a:t>
            </a:r>
            <a:endParaRPr spc="-4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0" y="525780"/>
            <a:ext cx="3886200" cy="9144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35255" rIns="0" bIns="0" rtlCol="0">
            <a:spAutoFit/>
          </a:bodyPr>
          <a:lstStyle/>
          <a:p>
            <a:pPr marL="910590">
              <a:lnSpc>
                <a:spcPct val="100000"/>
              </a:lnSpc>
              <a:spcBef>
                <a:spcPts val="1065"/>
              </a:spcBef>
            </a:pPr>
            <a:r>
              <a:rPr sz="4000" spc="-65" dirty="0">
                <a:latin typeface="Times New Roman"/>
                <a:cs typeface="Times New Roman"/>
              </a:rPr>
              <a:t>STAGE</a:t>
            </a:r>
            <a:r>
              <a:rPr sz="4000" spc="-1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5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2141347"/>
            <a:ext cx="7048500" cy="1550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Accreditation to a laboratory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shall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valid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for a period of 3</a:t>
            </a:r>
            <a:r>
              <a:rPr sz="2000" spc="-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years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200000"/>
              </a:lnSpc>
              <a:buAutoNum type="arabicPeriod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Laboratory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shall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apply for Renewal of accreditation to it at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least</a:t>
            </a:r>
            <a:r>
              <a:rPr sz="2000" spc="-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6 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months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before the expiry of the validity of</a:t>
            </a:r>
            <a:r>
              <a:rPr sz="2000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accreditation.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6707" y="266700"/>
            <a:ext cx="3746500" cy="65024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825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65"/>
              </a:spcBef>
            </a:pPr>
            <a:r>
              <a:rPr sz="3600" spc="-160" dirty="0"/>
              <a:t>ABOUT</a:t>
            </a:r>
            <a:r>
              <a:rPr sz="3600" spc="-90" dirty="0"/>
              <a:t> </a:t>
            </a:r>
            <a:r>
              <a:rPr sz="3600" spc="-165" dirty="0"/>
              <a:t>NABL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30530" y="1093494"/>
            <a:ext cx="8630285" cy="571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9685" indent="-343535" algn="just">
              <a:lnSpc>
                <a:spcPct val="150000"/>
              </a:lnSpc>
              <a:spcBef>
                <a:spcPts val="100"/>
              </a:spcBef>
              <a:buSzPct val="93181"/>
              <a:buFont typeface="Wingdings"/>
              <a:buChar char=""/>
              <a:tabLst>
                <a:tab pos="356235" algn="l"/>
              </a:tabLst>
            </a:pPr>
            <a:r>
              <a:rPr sz="2200" spc="-75" dirty="0">
                <a:solidFill>
                  <a:srgbClr val="FFFFFF"/>
                </a:solidFill>
                <a:latin typeface="Times New Roman"/>
                <a:cs typeface="Times New Roman"/>
              </a:rPr>
              <a:t>NABL </a:t>
            </a:r>
            <a:r>
              <a:rPr sz="2200" spc="1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200" spc="90" dirty="0">
                <a:solidFill>
                  <a:srgbClr val="FFFFFF"/>
                </a:solidFill>
                <a:latin typeface="Times New Roman"/>
                <a:cs typeface="Times New Roman"/>
              </a:rPr>
              <a:t>autonomous </a:t>
            </a:r>
            <a:r>
              <a:rPr sz="2200" spc="35" dirty="0">
                <a:solidFill>
                  <a:srgbClr val="FFFFFF"/>
                </a:solidFill>
                <a:latin typeface="Times New Roman"/>
                <a:cs typeface="Times New Roman"/>
              </a:rPr>
              <a:t>society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providing </a:t>
            </a:r>
            <a:r>
              <a:rPr sz="2200" spc="30" dirty="0">
                <a:solidFill>
                  <a:srgbClr val="FFFFFF"/>
                </a:solidFill>
                <a:latin typeface="Times New Roman"/>
                <a:cs typeface="Times New Roman"/>
              </a:rPr>
              <a:t>Accreditation 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(Recognition)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10" dirty="0">
                <a:solidFill>
                  <a:srgbClr val="FFFFFF"/>
                </a:solidFill>
                <a:latin typeface="Times New Roman"/>
                <a:cs typeface="Times New Roman"/>
              </a:rPr>
              <a:t>Technical </a:t>
            </a:r>
            <a:r>
              <a:rPr sz="2200" spc="70" dirty="0">
                <a:solidFill>
                  <a:srgbClr val="FFFFFF"/>
                </a:solidFill>
                <a:latin typeface="Times New Roman"/>
                <a:cs typeface="Times New Roman"/>
              </a:rPr>
              <a:t>competence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testing, calibration,  medical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laboratory </a:t>
            </a:r>
            <a:r>
              <a:rPr sz="2200" spc="-5" dirty="0">
                <a:solidFill>
                  <a:srgbClr val="FFFFFF"/>
                </a:solidFill>
                <a:latin typeface="Times New Roman"/>
                <a:cs typeface="Times New Roman"/>
              </a:rPr>
              <a:t>&amp; </a:t>
            </a:r>
            <a:r>
              <a:rPr sz="2200" spc="35" dirty="0">
                <a:solidFill>
                  <a:srgbClr val="FFFFFF"/>
                </a:solidFill>
                <a:latin typeface="Times New Roman"/>
                <a:cs typeface="Times New Roman"/>
              </a:rPr>
              <a:t>Proficiency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testing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provider </a:t>
            </a:r>
            <a:r>
              <a:rPr sz="2200" spc="35" dirty="0">
                <a:solidFill>
                  <a:srgbClr val="FFFFFF"/>
                </a:solidFill>
                <a:latin typeface="Times New Roman"/>
                <a:cs typeface="Times New Roman"/>
              </a:rPr>
              <a:t>(PTP) </a:t>
            </a:r>
            <a:r>
              <a:rPr sz="2200" spc="-5" dirty="0">
                <a:solidFill>
                  <a:srgbClr val="FFFFFF"/>
                </a:solidFill>
                <a:latin typeface="Times New Roman"/>
                <a:cs typeface="Times New Roman"/>
              </a:rPr>
              <a:t>&amp; </a:t>
            </a:r>
            <a:r>
              <a:rPr sz="2200" spc="25" dirty="0">
                <a:solidFill>
                  <a:srgbClr val="FFFFFF"/>
                </a:solidFill>
                <a:latin typeface="Times New Roman"/>
                <a:cs typeface="Times New Roman"/>
              </a:rPr>
              <a:t>Reference 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Material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Producer</a:t>
            </a:r>
            <a:r>
              <a:rPr sz="2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15" dirty="0">
                <a:solidFill>
                  <a:srgbClr val="FFFFFF"/>
                </a:solidFill>
                <a:latin typeface="Times New Roman"/>
                <a:cs typeface="Times New Roman"/>
              </a:rPr>
              <a:t>(RMP).</a:t>
            </a:r>
            <a:endParaRPr sz="2200">
              <a:latin typeface="Times New Roman"/>
              <a:cs typeface="Times New Roman"/>
            </a:endParaRPr>
          </a:p>
          <a:p>
            <a:pPr marL="355600" marR="10160" indent="-343535" algn="just">
              <a:lnSpc>
                <a:spcPct val="150000"/>
              </a:lnSpc>
              <a:spcBef>
                <a:spcPts val="605"/>
              </a:spcBef>
              <a:buSzPct val="93181"/>
              <a:buFont typeface="Wingdings"/>
              <a:buChar char=""/>
              <a:tabLst>
                <a:tab pos="356235" algn="l"/>
              </a:tabLst>
            </a:pPr>
            <a:r>
              <a:rPr sz="2200" spc="-75" dirty="0">
                <a:solidFill>
                  <a:srgbClr val="FFFFFF"/>
                </a:solidFill>
                <a:latin typeface="Times New Roman"/>
                <a:cs typeface="Times New Roman"/>
              </a:rPr>
              <a:t>NABL 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200" spc="95" dirty="0">
                <a:solidFill>
                  <a:srgbClr val="FFFFFF"/>
                </a:solidFill>
                <a:latin typeface="Times New Roman"/>
                <a:cs typeface="Times New Roman"/>
              </a:rPr>
              <a:t>autonomous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body </a:t>
            </a:r>
            <a:r>
              <a:rPr sz="2200" spc="90" dirty="0">
                <a:solidFill>
                  <a:srgbClr val="FFFFFF"/>
                </a:solidFill>
                <a:latin typeface="Times New Roman"/>
                <a:cs typeface="Times New Roman"/>
              </a:rPr>
              <a:t>under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200" spc="20" dirty="0">
                <a:solidFill>
                  <a:srgbClr val="FFFFFF"/>
                </a:solidFill>
                <a:latin typeface="Times New Roman"/>
                <a:cs typeface="Times New Roman"/>
              </a:rPr>
              <a:t>aegis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95" dirty="0">
                <a:solidFill>
                  <a:srgbClr val="FFFFFF"/>
                </a:solidFill>
                <a:latin typeface="Times New Roman"/>
                <a:cs typeface="Times New Roman"/>
              </a:rPr>
              <a:t>Department </a:t>
            </a:r>
            <a:r>
              <a:rPr sz="2200" spc="-60" dirty="0">
                <a:solidFill>
                  <a:srgbClr val="FFFFFF"/>
                </a:solidFill>
                <a:latin typeface="Times New Roman"/>
                <a:cs typeface="Times New Roman"/>
              </a:rPr>
              <a:t>of  </a:t>
            </a:r>
            <a:r>
              <a:rPr sz="2200" spc="15" dirty="0">
                <a:solidFill>
                  <a:srgbClr val="FFFFFF"/>
                </a:solidFill>
                <a:latin typeface="Times New Roman"/>
                <a:cs typeface="Times New Roman"/>
              </a:rPr>
              <a:t>Science </a:t>
            </a:r>
            <a:r>
              <a:rPr sz="2200" spc="-5" dirty="0">
                <a:solidFill>
                  <a:srgbClr val="FFFFFF"/>
                </a:solidFill>
                <a:latin typeface="Times New Roman"/>
                <a:cs typeface="Times New Roman"/>
              </a:rPr>
              <a:t>&amp; </a:t>
            </a:r>
            <a:r>
              <a:rPr sz="2200" spc="-15" dirty="0">
                <a:solidFill>
                  <a:srgbClr val="FFFFFF"/>
                </a:solidFill>
                <a:latin typeface="Times New Roman"/>
                <a:cs typeface="Times New Roman"/>
              </a:rPr>
              <a:t>Technology,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Government </a:t>
            </a:r>
            <a:r>
              <a:rPr sz="2200" spc="-1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India,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200" spc="1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registered </a:t>
            </a:r>
            <a:r>
              <a:rPr sz="2200" spc="95" dirty="0">
                <a:solidFill>
                  <a:srgbClr val="FFFFFF"/>
                </a:solidFill>
                <a:latin typeface="Times New Roman"/>
                <a:cs typeface="Times New Roman"/>
              </a:rPr>
              <a:t>under 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200" spc="25" dirty="0">
                <a:solidFill>
                  <a:srgbClr val="FFFFFF"/>
                </a:solidFill>
                <a:latin typeface="Times New Roman"/>
                <a:cs typeface="Times New Roman"/>
              </a:rPr>
              <a:t>Societies</a:t>
            </a:r>
            <a:r>
              <a:rPr sz="22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Act.</a:t>
            </a:r>
            <a:endParaRPr sz="22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50000"/>
              </a:lnSpc>
              <a:spcBef>
                <a:spcPts val="600"/>
              </a:spcBef>
              <a:buSzPct val="93181"/>
              <a:buFont typeface="Wingdings"/>
              <a:buChar char=""/>
              <a:tabLst>
                <a:tab pos="356235" algn="l"/>
              </a:tabLst>
            </a:pPr>
            <a:r>
              <a:rPr sz="2200" spc="-75" dirty="0">
                <a:solidFill>
                  <a:srgbClr val="FFFFFF"/>
                </a:solidFill>
                <a:latin typeface="Times New Roman"/>
                <a:cs typeface="Times New Roman"/>
              </a:rPr>
              <a:t>NABL </a:t>
            </a:r>
            <a:r>
              <a:rPr sz="2200" spc="75" dirty="0">
                <a:solidFill>
                  <a:srgbClr val="FFFFFF"/>
                </a:solidFill>
                <a:latin typeface="Times New Roman"/>
                <a:cs typeface="Times New Roman"/>
              </a:rPr>
              <a:t>stands </a:t>
            </a:r>
            <a:r>
              <a:rPr sz="2200" spc="2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200" b="1" spc="90" dirty="0">
                <a:solidFill>
                  <a:srgbClr val="FFFFFF"/>
                </a:solidFill>
                <a:latin typeface="Times New Roman"/>
                <a:cs typeface="Times New Roman"/>
              </a:rPr>
              <a:t>National </a:t>
            </a:r>
            <a:r>
              <a:rPr sz="2200" b="1" spc="75" dirty="0">
                <a:solidFill>
                  <a:srgbClr val="FFFFFF"/>
                </a:solidFill>
                <a:latin typeface="Times New Roman"/>
                <a:cs typeface="Times New Roman"/>
              </a:rPr>
              <a:t>Accreditation </a:t>
            </a:r>
            <a:r>
              <a:rPr sz="2200" b="1" spc="45" dirty="0">
                <a:solidFill>
                  <a:srgbClr val="FFFFFF"/>
                </a:solidFill>
                <a:latin typeface="Times New Roman"/>
                <a:cs typeface="Times New Roman"/>
              </a:rPr>
              <a:t>Board </a:t>
            </a:r>
            <a:r>
              <a:rPr sz="2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200" b="1" spc="35" dirty="0">
                <a:solidFill>
                  <a:srgbClr val="FFFFFF"/>
                </a:solidFill>
                <a:latin typeface="Times New Roman"/>
                <a:cs typeface="Times New Roman"/>
              </a:rPr>
              <a:t>Testing </a:t>
            </a:r>
            <a:r>
              <a:rPr sz="22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And  </a:t>
            </a:r>
            <a:r>
              <a:rPr sz="2200" b="1" spc="70" dirty="0">
                <a:solidFill>
                  <a:srgbClr val="FFFFFF"/>
                </a:solidFill>
                <a:latin typeface="Times New Roman"/>
                <a:cs typeface="Times New Roman"/>
              </a:rPr>
              <a:t>Calibration </a:t>
            </a:r>
            <a:r>
              <a:rPr sz="2200" b="1" spc="65" dirty="0">
                <a:solidFill>
                  <a:srgbClr val="FFFFFF"/>
                </a:solidFill>
                <a:latin typeface="Times New Roman"/>
                <a:cs typeface="Times New Roman"/>
              </a:rPr>
              <a:t>Laboratories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2200" spc="-70" dirty="0">
                <a:solidFill>
                  <a:srgbClr val="FFFFFF"/>
                </a:solidFill>
                <a:latin typeface="Times New Roman"/>
                <a:cs typeface="Times New Roman"/>
              </a:rPr>
              <a:t>NABL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2200" spc="75" dirty="0">
                <a:solidFill>
                  <a:srgbClr val="FFFFFF"/>
                </a:solidFill>
                <a:latin typeface="Times New Roman"/>
                <a:cs typeface="Times New Roman"/>
              </a:rPr>
              <a:t>agreements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with  </a:t>
            </a:r>
            <a:r>
              <a:rPr sz="2200" spc="-55" dirty="0">
                <a:solidFill>
                  <a:srgbClr val="FFFFFF"/>
                </a:solidFill>
                <a:latin typeface="Times New Roman"/>
                <a:cs typeface="Times New Roman"/>
              </a:rPr>
              <a:t>ILAC 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(International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Laboratory Accreditation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Conference) </a:t>
            </a:r>
            <a:r>
              <a:rPr sz="2200" spc="7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200" spc="-65" dirty="0">
                <a:solidFill>
                  <a:srgbClr val="FFFFFF"/>
                </a:solidFill>
                <a:latin typeface="Times New Roman"/>
                <a:cs typeface="Times New Roman"/>
              </a:rPr>
              <a:t>APLAC  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(Asia </a:t>
            </a:r>
            <a:r>
              <a:rPr sz="2200" spc="10" dirty="0">
                <a:solidFill>
                  <a:srgbClr val="FFFFFF"/>
                </a:solidFill>
                <a:latin typeface="Times New Roman"/>
                <a:cs typeface="Times New Roman"/>
              </a:rPr>
              <a:t>Pacific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Laboratory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Accreditation</a:t>
            </a:r>
            <a:r>
              <a:rPr sz="2200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Cooperation).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9955" y="713613"/>
            <a:ext cx="7814309" cy="1514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92455" algn="ctr">
              <a:lnSpc>
                <a:spcPct val="100000"/>
              </a:lnSpc>
              <a:spcBef>
                <a:spcPts val="105"/>
              </a:spcBef>
            </a:pPr>
            <a:r>
              <a:rPr sz="2600" b="1" spc="-170" dirty="0">
                <a:solidFill>
                  <a:srgbClr val="FF0000"/>
                </a:solidFill>
                <a:latin typeface="Arial"/>
                <a:cs typeface="Arial"/>
              </a:rPr>
              <a:t>NABL</a:t>
            </a:r>
            <a:r>
              <a:rPr sz="2600" b="1" spc="-3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spc="150" dirty="0">
                <a:solidFill>
                  <a:srgbClr val="FF0000"/>
                </a:solidFill>
                <a:latin typeface="Arial"/>
                <a:cs typeface="Arial"/>
              </a:rPr>
              <a:t>VISION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Arial"/>
              <a:cs typeface="Arial"/>
            </a:endParaRPr>
          </a:p>
          <a:p>
            <a:pPr marL="12700" marR="5080" indent="48260">
              <a:lnSpc>
                <a:spcPct val="100000"/>
              </a:lnSpc>
              <a:spcBef>
                <a:spcPts val="5"/>
              </a:spcBef>
              <a:tabLst>
                <a:tab pos="537845" algn="l"/>
                <a:tab pos="1027430" algn="l"/>
                <a:tab pos="1637030" algn="l"/>
                <a:tab pos="2766695" algn="l"/>
                <a:tab pos="3964304" algn="l"/>
                <a:tab pos="5977890" algn="l"/>
                <a:tab pos="6831330" algn="l"/>
                <a:tab pos="7514590" algn="l"/>
              </a:tabLst>
            </a:pPr>
            <a:r>
              <a:rPr sz="2600" spc="-25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	</a:t>
            </a:r>
            <a:r>
              <a:rPr sz="2600" spc="110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	</a:t>
            </a:r>
            <a:r>
              <a:rPr sz="2600" spc="14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600" spc="15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e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600" spc="-165" dirty="0">
                <a:solidFill>
                  <a:srgbClr val="FFFFFF"/>
                </a:solidFill>
                <a:latin typeface="Times New Roman"/>
                <a:cs typeface="Times New Roman"/>
              </a:rPr>
              <a:t>’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	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g	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acc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600" spc="9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600" spc="9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n	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y	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600" spc="15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	</a:t>
            </a:r>
            <a:r>
              <a:rPr sz="2600" spc="114" dirty="0">
                <a:solidFill>
                  <a:srgbClr val="FFFFFF"/>
                </a:solidFill>
                <a:latin typeface="Times New Roman"/>
                <a:cs typeface="Times New Roman"/>
              </a:rPr>
              <a:t>to 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enhance 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stakeholders’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confidence 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in its</a:t>
            </a:r>
            <a:r>
              <a:rPr sz="2600" spc="-3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services.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09900" y="2740659"/>
            <a:ext cx="2971800" cy="497840"/>
          </a:xfrm>
          <a:custGeom>
            <a:avLst/>
            <a:gdLst/>
            <a:ahLst/>
            <a:cxnLst/>
            <a:rect l="l" t="t" r="r" b="b"/>
            <a:pathLst>
              <a:path w="2971800" h="497839">
                <a:moveTo>
                  <a:pt x="2941320" y="30480"/>
                </a:moveTo>
                <a:lnTo>
                  <a:pt x="30480" y="30480"/>
                </a:lnTo>
                <a:lnTo>
                  <a:pt x="30480" y="76200"/>
                </a:lnTo>
                <a:lnTo>
                  <a:pt x="30480" y="421640"/>
                </a:lnTo>
                <a:lnTo>
                  <a:pt x="30480" y="467360"/>
                </a:lnTo>
                <a:lnTo>
                  <a:pt x="2941320" y="467360"/>
                </a:lnTo>
                <a:lnTo>
                  <a:pt x="2941320" y="421640"/>
                </a:lnTo>
                <a:lnTo>
                  <a:pt x="2941320" y="76200"/>
                </a:lnTo>
                <a:lnTo>
                  <a:pt x="2941320" y="75692"/>
                </a:lnTo>
                <a:lnTo>
                  <a:pt x="2941320" y="30480"/>
                </a:lnTo>
                <a:close/>
              </a:path>
              <a:path w="2971800" h="497839">
                <a:moveTo>
                  <a:pt x="2971800" y="0"/>
                </a:moveTo>
                <a:lnTo>
                  <a:pt x="2956560" y="0"/>
                </a:lnTo>
                <a:lnTo>
                  <a:pt x="2956560" y="15240"/>
                </a:lnTo>
                <a:lnTo>
                  <a:pt x="2956560" y="482600"/>
                </a:lnTo>
                <a:lnTo>
                  <a:pt x="15240" y="482600"/>
                </a:lnTo>
                <a:lnTo>
                  <a:pt x="15240" y="15240"/>
                </a:lnTo>
                <a:lnTo>
                  <a:pt x="2956560" y="15240"/>
                </a:lnTo>
                <a:lnTo>
                  <a:pt x="2956560" y="0"/>
                </a:lnTo>
                <a:lnTo>
                  <a:pt x="0" y="0"/>
                </a:lnTo>
                <a:lnTo>
                  <a:pt x="0" y="15240"/>
                </a:lnTo>
                <a:lnTo>
                  <a:pt x="0" y="482600"/>
                </a:lnTo>
                <a:lnTo>
                  <a:pt x="0" y="497840"/>
                </a:lnTo>
                <a:lnTo>
                  <a:pt x="2971800" y="497840"/>
                </a:lnTo>
                <a:lnTo>
                  <a:pt x="2971800" y="482600"/>
                </a:lnTo>
                <a:lnTo>
                  <a:pt x="2971800" y="15240"/>
                </a:lnTo>
                <a:lnTo>
                  <a:pt x="2971800" y="14732"/>
                </a:lnTo>
                <a:lnTo>
                  <a:pt x="2971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6427" y="2749042"/>
            <a:ext cx="7839709" cy="3487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01320" algn="ctr">
              <a:lnSpc>
                <a:spcPct val="100000"/>
              </a:lnSpc>
              <a:spcBef>
                <a:spcPts val="105"/>
              </a:spcBef>
            </a:pPr>
            <a:r>
              <a:rPr sz="2600" b="1" spc="-170" dirty="0">
                <a:solidFill>
                  <a:srgbClr val="FF0000"/>
                </a:solidFill>
                <a:latin typeface="Arial"/>
                <a:cs typeface="Arial"/>
              </a:rPr>
              <a:t>NABL</a:t>
            </a:r>
            <a:r>
              <a:rPr sz="2600" b="1" spc="-1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spc="155" dirty="0">
                <a:solidFill>
                  <a:srgbClr val="FF0000"/>
                </a:solidFill>
                <a:latin typeface="Arial"/>
                <a:cs typeface="Arial"/>
              </a:rPr>
              <a:t>MISSION</a:t>
            </a:r>
            <a:endParaRPr sz="2600">
              <a:latin typeface="Arial"/>
              <a:cs typeface="Arial"/>
            </a:endParaRPr>
          </a:p>
          <a:p>
            <a:pPr marL="45720" marR="5080" indent="-33655" algn="just">
              <a:lnSpc>
                <a:spcPct val="100000"/>
              </a:lnSpc>
              <a:spcBef>
                <a:spcPts val="2290"/>
              </a:spcBef>
            </a:pPr>
            <a:r>
              <a:rPr sz="2600" spc="-12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600" spc="110" dirty="0">
                <a:solidFill>
                  <a:srgbClr val="FFFFFF"/>
                </a:solidFill>
                <a:latin typeface="Times New Roman"/>
                <a:cs typeface="Times New Roman"/>
              </a:rPr>
              <a:t>strengthen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accreditation 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accepted 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across 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globe </a:t>
            </a: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providing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high </a:t>
            </a:r>
            <a:r>
              <a:rPr sz="2600" spc="5" dirty="0">
                <a:solidFill>
                  <a:srgbClr val="FFFFFF"/>
                </a:solidFill>
                <a:latin typeface="Times New Roman"/>
                <a:cs typeface="Times New Roman"/>
              </a:rPr>
              <a:t>quality, </a:t>
            </a:r>
            <a:r>
              <a:rPr sz="2600" spc="40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driven  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services, 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fostering 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APLAC/ILAC 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MRA, </a:t>
            </a: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empanelling  </a:t>
            </a:r>
            <a:r>
              <a:rPr sz="2600" spc="110" dirty="0">
                <a:solidFill>
                  <a:srgbClr val="FFFFFF"/>
                </a:solidFill>
                <a:latin typeface="Times New Roman"/>
                <a:cs typeface="Times New Roman"/>
              </a:rPr>
              <a:t>competent 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assessors, 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creating </a:t>
            </a: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awareness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among the  </a:t>
            </a: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stake 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holders, initiating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new </a:t>
            </a: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programs </a:t>
            </a:r>
            <a:r>
              <a:rPr sz="2600" spc="95" dirty="0">
                <a:solidFill>
                  <a:srgbClr val="FFFFFF"/>
                </a:solidFill>
                <a:latin typeface="Times New Roman"/>
                <a:cs typeface="Times New Roman"/>
              </a:rPr>
              <a:t>supporting  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accreditation 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activities </a:t>
            </a:r>
            <a:r>
              <a:rPr sz="2600" spc="10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600" spc="90" dirty="0">
                <a:solidFill>
                  <a:srgbClr val="FFFFFF"/>
                </a:solidFill>
                <a:latin typeface="Times New Roman"/>
                <a:cs typeface="Times New Roman"/>
              </a:rPr>
              <a:t>pursuing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organisational  </a:t>
            </a:r>
            <a:r>
              <a:rPr sz="2600" spc="40" dirty="0">
                <a:solidFill>
                  <a:srgbClr val="FFFFFF"/>
                </a:solidFill>
                <a:latin typeface="Times New Roman"/>
                <a:cs typeface="Times New Roman"/>
              </a:rPr>
              <a:t>excellence.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0703" y="469900"/>
            <a:ext cx="7023100" cy="7035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54610">
              <a:lnSpc>
                <a:spcPts val="4800"/>
              </a:lnSpc>
            </a:pPr>
            <a:r>
              <a:rPr sz="4000" spc="-365" dirty="0"/>
              <a:t>BENEFITS </a:t>
            </a:r>
            <a:r>
              <a:rPr sz="4000" spc="-185" dirty="0"/>
              <a:t>OF</a:t>
            </a:r>
            <a:r>
              <a:rPr sz="4000" spc="-455" dirty="0"/>
              <a:t> </a:t>
            </a:r>
            <a:r>
              <a:rPr sz="4000" spc="-225" dirty="0"/>
              <a:t>ACCREDITATION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0758" y="1358265"/>
            <a:ext cx="8085455" cy="420941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355600" marR="6985" indent="-342900" algn="just">
              <a:lnSpc>
                <a:spcPct val="79500"/>
              </a:lnSpc>
              <a:spcBef>
                <a:spcPts val="635"/>
              </a:spcBef>
              <a:buSzPct val="93181"/>
              <a:buFont typeface="Wingdings"/>
              <a:buChar char=""/>
              <a:tabLst>
                <a:tab pos="355600" algn="l"/>
              </a:tabLst>
            </a:pP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Increased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confidence </a:t>
            </a:r>
            <a:r>
              <a:rPr sz="2200" spc="40" dirty="0">
                <a:solidFill>
                  <a:srgbClr val="FFFFFF"/>
                </a:solidFill>
                <a:latin typeface="Times New Roman"/>
                <a:cs typeface="Times New Roman"/>
              </a:rPr>
              <a:t>in Testing/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Calibration Reports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issued </a:t>
            </a:r>
            <a:r>
              <a:rPr sz="2200" spc="-60" dirty="0">
                <a:solidFill>
                  <a:srgbClr val="FFFFFF"/>
                </a:solidFill>
                <a:latin typeface="Times New Roman"/>
                <a:cs typeface="Times New Roman"/>
              </a:rPr>
              <a:t>by 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laboratory.</a:t>
            </a:r>
            <a:endParaRPr sz="2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79500"/>
              </a:lnSpc>
              <a:spcBef>
                <a:spcPts val="605"/>
              </a:spcBef>
              <a:buSzPct val="93181"/>
              <a:buFont typeface="Wingdings"/>
              <a:buChar char=""/>
              <a:tabLst>
                <a:tab pos="355600" algn="l"/>
              </a:tabLst>
            </a:pPr>
            <a:r>
              <a:rPr sz="2200" spc="40" dirty="0">
                <a:solidFill>
                  <a:srgbClr val="FFFFFF"/>
                </a:solidFill>
                <a:latin typeface="Times New Roman"/>
                <a:cs typeface="Times New Roman"/>
              </a:rPr>
              <a:t>Better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control 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laboratory</a:t>
            </a:r>
            <a:r>
              <a:rPr sz="2200" spc="6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FFFFFF"/>
                </a:solidFill>
                <a:latin typeface="Times New Roman"/>
                <a:cs typeface="Times New Roman"/>
              </a:rPr>
              <a:t>operations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feedback </a:t>
            </a:r>
            <a:r>
              <a:rPr sz="2200" spc="-65" dirty="0">
                <a:solidFill>
                  <a:srgbClr val="FFFFFF"/>
                </a:solidFill>
                <a:latin typeface="Times New Roman"/>
                <a:cs typeface="Times New Roman"/>
              </a:rPr>
              <a:t>to 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laboratories </a:t>
            </a:r>
            <a:r>
              <a:rPr sz="2200" spc="2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whether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2200" spc="20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sound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Quality </a:t>
            </a:r>
            <a:r>
              <a:rPr sz="2200" spc="35" dirty="0">
                <a:solidFill>
                  <a:srgbClr val="FFFFFF"/>
                </a:solidFill>
                <a:latin typeface="Times New Roman"/>
                <a:cs typeface="Times New Roman"/>
              </a:rPr>
              <a:t>Assurance  </a:t>
            </a:r>
            <a:r>
              <a:rPr sz="2200" spc="1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200" spc="4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technically</a:t>
            </a:r>
            <a:r>
              <a:rPr sz="22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competent</a:t>
            </a:r>
            <a:endParaRPr sz="2200">
              <a:latin typeface="Times New Roman"/>
              <a:cs typeface="Times New Roman"/>
            </a:endParaRPr>
          </a:p>
          <a:p>
            <a:pPr marL="355600" marR="19050" indent="-342900" algn="just">
              <a:lnSpc>
                <a:spcPct val="79500"/>
              </a:lnSpc>
              <a:spcBef>
                <a:spcPts val="600"/>
              </a:spcBef>
              <a:buSzPct val="93181"/>
              <a:buFont typeface="Wingdings"/>
              <a:buChar char=""/>
              <a:tabLst>
                <a:tab pos="355600" algn="l"/>
              </a:tabLst>
            </a:pP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Potential</a:t>
            </a:r>
            <a:r>
              <a:rPr sz="2200" spc="6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increase in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business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due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enhanced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customer  confidence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satisfaction.</a:t>
            </a:r>
            <a:endParaRPr sz="2200">
              <a:latin typeface="Times New Roman"/>
              <a:cs typeface="Times New Roman"/>
            </a:endParaRPr>
          </a:p>
          <a:p>
            <a:pPr marL="355600" marR="14604" indent="-342900" algn="just">
              <a:lnSpc>
                <a:spcPct val="79500"/>
              </a:lnSpc>
              <a:spcBef>
                <a:spcPts val="605"/>
              </a:spcBef>
              <a:buSzPct val="93181"/>
              <a:buFont typeface="Wingdings"/>
              <a:buChar char=""/>
              <a:tabLst>
                <a:tab pos="355600" algn="l"/>
              </a:tabLst>
            </a:pP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Customers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search </a:t>
            </a:r>
            <a:r>
              <a:rPr sz="2200" spc="7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identify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laboratories accredited  </a:t>
            </a:r>
            <a:r>
              <a:rPr sz="2200" spc="-5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200" spc="-75" dirty="0">
                <a:solidFill>
                  <a:srgbClr val="FFFFFF"/>
                </a:solidFill>
                <a:latin typeface="Times New Roman"/>
                <a:cs typeface="Times New Roman"/>
              </a:rPr>
              <a:t>NABL </a:t>
            </a:r>
            <a:r>
              <a:rPr sz="2200" spc="2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200" spc="75" dirty="0">
                <a:solidFill>
                  <a:srgbClr val="FFFFFF"/>
                </a:solidFill>
                <a:latin typeface="Times New Roman"/>
                <a:cs typeface="Times New Roman"/>
              </a:rPr>
              <a:t>their </a:t>
            </a:r>
            <a:r>
              <a:rPr sz="2200" spc="25" dirty="0">
                <a:solidFill>
                  <a:srgbClr val="FFFFFF"/>
                </a:solidFill>
                <a:latin typeface="Times New Roman"/>
                <a:cs typeface="Times New Roman"/>
              </a:rPr>
              <a:t>specific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requirements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200" spc="-75" dirty="0">
                <a:solidFill>
                  <a:srgbClr val="FFFFFF"/>
                </a:solidFill>
                <a:latin typeface="Times New Roman"/>
                <a:cs typeface="Times New Roman"/>
              </a:rPr>
              <a:t>NABL </a:t>
            </a:r>
            <a:r>
              <a:rPr sz="2200" spc="-5" dirty="0">
                <a:solidFill>
                  <a:srgbClr val="FFFFFF"/>
                </a:solidFill>
                <a:latin typeface="Times New Roman"/>
                <a:cs typeface="Times New Roman"/>
              </a:rPr>
              <a:t>Web-  </a:t>
            </a:r>
            <a:r>
              <a:rPr sz="2200" spc="35" dirty="0">
                <a:solidFill>
                  <a:srgbClr val="FFFFFF"/>
                </a:solidFill>
                <a:latin typeface="Times New Roman"/>
                <a:cs typeface="Times New Roman"/>
              </a:rPr>
              <a:t>site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or Directory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35" dirty="0">
                <a:solidFill>
                  <a:srgbClr val="FFFFFF"/>
                </a:solidFill>
                <a:latin typeface="Times New Roman"/>
                <a:cs typeface="Times New Roman"/>
              </a:rPr>
              <a:t>Accredited</a:t>
            </a:r>
            <a:r>
              <a:rPr sz="22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50" dirty="0">
                <a:solidFill>
                  <a:srgbClr val="FFFFFF"/>
                </a:solidFill>
                <a:latin typeface="Times New Roman"/>
                <a:cs typeface="Times New Roman"/>
              </a:rPr>
              <a:t>Laboratories</a:t>
            </a:r>
            <a:endParaRPr sz="2200">
              <a:latin typeface="Times New Roman"/>
              <a:cs typeface="Times New Roman"/>
            </a:endParaRPr>
          </a:p>
          <a:p>
            <a:pPr marL="355600" marR="16510" indent="-342900" algn="just">
              <a:lnSpc>
                <a:spcPct val="79500"/>
              </a:lnSpc>
              <a:spcBef>
                <a:spcPts val="600"/>
              </a:spcBef>
              <a:buSzPct val="93181"/>
              <a:buFont typeface="Wingdings"/>
              <a:buChar char=""/>
              <a:tabLst>
                <a:tab pos="355600" algn="l"/>
              </a:tabLst>
            </a:pPr>
            <a:r>
              <a:rPr sz="2200" spc="30" dirty="0">
                <a:solidFill>
                  <a:srgbClr val="FFFFFF"/>
                </a:solidFill>
                <a:latin typeface="Times New Roman"/>
                <a:cs typeface="Times New Roman"/>
              </a:rPr>
              <a:t>Users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accredited laboratories </a:t>
            </a:r>
            <a:r>
              <a:rPr sz="2200" spc="25" dirty="0">
                <a:solidFill>
                  <a:srgbClr val="FFFFFF"/>
                </a:solidFill>
                <a:latin typeface="Times New Roman"/>
                <a:cs typeface="Times New Roman"/>
              </a:rPr>
              <a:t>enjoy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greater </a:t>
            </a:r>
            <a:r>
              <a:rPr sz="2200" spc="15" dirty="0">
                <a:solidFill>
                  <a:srgbClr val="FFFFFF"/>
                </a:solidFill>
                <a:latin typeface="Times New Roman"/>
                <a:cs typeface="Times New Roman"/>
              </a:rPr>
              <a:t>access </a:t>
            </a:r>
            <a:r>
              <a:rPr sz="2200" spc="3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200" spc="40" dirty="0">
                <a:solidFill>
                  <a:srgbClr val="FFFFFF"/>
                </a:solidFill>
                <a:latin typeface="Times New Roman"/>
                <a:cs typeface="Times New Roman"/>
              </a:rPr>
              <a:t>their  </a:t>
            </a:r>
            <a:r>
              <a:rPr sz="2200" spc="70" dirty="0">
                <a:solidFill>
                  <a:srgbClr val="FFFFFF"/>
                </a:solidFill>
                <a:latin typeface="Times New Roman"/>
                <a:cs typeface="Times New Roman"/>
              </a:rPr>
              <a:t>products, </a:t>
            </a:r>
            <a:r>
              <a:rPr sz="2200" spc="4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200" spc="95" dirty="0">
                <a:solidFill>
                  <a:srgbClr val="FFFFFF"/>
                </a:solidFill>
                <a:latin typeface="Times New Roman"/>
                <a:cs typeface="Times New Roman"/>
              </a:rPr>
              <a:t>both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domestic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and international</a:t>
            </a:r>
            <a:r>
              <a:rPr sz="22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markets.</a:t>
            </a:r>
            <a:endParaRPr sz="2200">
              <a:latin typeface="Times New Roman"/>
              <a:cs typeface="Times New Roman"/>
            </a:endParaRPr>
          </a:p>
          <a:p>
            <a:pPr marL="355600" indent="-342900" algn="just">
              <a:lnSpc>
                <a:spcPts val="2370"/>
              </a:lnSpc>
              <a:spcBef>
                <a:spcPts val="60"/>
              </a:spcBef>
              <a:buSzPct val="93181"/>
              <a:buFont typeface="Wingdings"/>
              <a:buChar char=""/>
              <a:tabLst>
                <a:tab pos="355600" algn="l"/>
              </a:tabLst>
            </a:pP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Savings </a:t>
            </a:r>
            <a:r>
              <a:rPr sz="2200" spc="4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200" spc="75" dirty="0">
                <a:solidFill>
                  <a:srgbClr val="FFFFFF"/>
                </a:solidFill>
                <a:latin typeface="Times New Roman"/>
                <a:cs typeface="Times New Roman"/>
              </a:rPr>
              <a:t>terms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time </a:t>
            </a:r>
            <a:r>
              <a:rPr sz="2200" spc="7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money </a:t>
            </a:r>
            <a:r>
              <a:rPr sz="2200" spc="70" dirty="0">
                <a:solidFill>
                  <a:srgbClr val="FFFFFF"/>
                </a:solidFill>
                <a:latin typeface="Times New Roman"/>
                <a:cs typeface="Times New Roman"/>
              </a:rPr>
              <a:t>due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reduction</a:t>
            </a:r>
            <a:r>
              <a:rPr sz="2200" spc="5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-6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endParaRPr sz="2200">
              <a:latin typeface="Times New Roman"/>
              <a:cs typeface="Times New Roman"/>
            </a:endParaRPr>
          </a:p>
          <a:p>
            <a:pPr marL="355600" algn="just">
              <a:lnSpc>
                <a:spcPts val="2370"/>
              </a:lnSpc>
            </a:pP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elimination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200" spc="75" dirty="0">
                <a:solidFill>
                  <a:srgbClr val="FFFFFF"/>
                </a:solidFill>
                <a:latin typeface="Times New Roman"/>
                <a:cs typeface="Times New Roman"/>
              </a:rPr>
              <a:t>need </a:t>
            </a:r>
            <a:r>
              <a:rPr sz="2200" spc="2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re-testing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2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FFFFFF"/>
                </a:solidFill>
                <a:latin typeface="Times New Roman"/>
                <a:cs typeface="Times New Roman"/>
              </a:rPr>
              <a:t>products.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0936" y="1668779"/>
            <a:ext cx="7002780" cy="581660"/>
          </a:xfrm>
          <a:custGeom>
            <a:avLst/>
            <a:gdLst/>
            <a:ahLst/>
            <a:cxnLst/>
            <a:rect l="l" t="t" r="r" b="b"/>
            <a:pathLst>
              <a:path w="7002780" h="581660">
                <a:moveTo>
                  <a:pt x="6972300" y="30480"/>
                </a:moveTo>
                <a:lnTo>
                  <a:pt x="30480" y="30480"/>
                </a:lnTo>
                <a:lnTo>
                  <a:pt x="30480" y="76200"/>
                </a:lnTo>
                <a:lnTo>
                  <a:pt x="30480" y="505460"/>
                </a:lnTo>
                <a:lnTo>
                  <a:pt x="30480" y="551180"/>
                </a:lnTo>
                <a:lnTo>
                  <a:pt x="6972300" y="551180"/>
                </a:lnTo>
                <a:lnTo>
                  <a:pt x="6972300" y="505968"/>
                </a:lnTo>
                <a:lnTo>
                  <a:pt x="6972300" y="505460"/>
                </a:lnTo>
                <a:lnTo>
                  <a:pt x="6972300" y="76200"/>
                </a:lnTo>
                <a:lnTo>
                  <a:pt x="6972300" y="30480"/>
                </a:lnTo>
                <a:close/>
              </a:path>
              <a:path w="7002780" h="581660">
                <a:moveTo>
                  <a:pt x="7002780" y="0"/>
                </a:moveTo>
                <a:lnTo>
                  <a:pt x="6987540" y="0"/>
                </a:lnTo>
                <a:lnTo>
                  <a:pt x="6987540" y="15240"/>
                </a:lnTo>
                <a:lnTo>
                  <a:pt x="6987540" y="566420"/>
                </a:lnTo>
                <a:lnTo>
                  <a:pt x="15240" y="566420"/>
                </a:lnTo>
                <a:lnTo>
                  <a:pt x="15240" y="15240"/>
                </a:lnTo>
                <a:lnTo>
                  <a:pt x="6987540" y="15240"/>
                </a:lnTo>
                <a:lnTo>
                  <a:pt x="6987540" y="0"/>
                </a:lnTo>
                <a:lnTo>
                  <a:pt x="0" y="0"/>
                </a:lnTo>
                <a:lnTo>
                  <a:pt x="0" y="15240"/>
                </a:lnTo>
                <a:lnTo>
                  <a:pt x="0" y="566420"/>
                </a:lnTo>
                <a:lnTo>
                  <a:pt x="0" y="581660"/>
                </a:lnTo>
                <a:lnTo>
                  <a:pt x="7002780" y="581660"/>
                </a:lnTo>
                <a:lnTo>
                  <a:pt x="7002780" y="566928"/>
                </a:lnTo>
                <a:lnTo>
                  <a:pt x="7002780" y="566420"/>
                </a:lnTo>
                <a:lnTo>
                  <a:pt x="7002780" y="15240"/>
                </a:lnTo>
                <a:lnTo>
                  <a:pt x="7002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091" y="1696338"/>
            <a:ext cx="7345045" cy="4596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2160" algn="ctr">
              <a:lnSpc>
                <a:spcPct val="100000"/>
              </a:lnSpc>
              <a:spcBef>
                <a:spcPts val="105"/>
              </a:spcBef>
            </a:pPr>
            <a:r>
              <a:rPr sz="3200" b="1" spc="-65" dirty="0">
                <a:latin typeface="Times New Roman"/>
                <a:cs typeface="Times New Roman"/>
              </a:rPr>
              <a:t>TESTING</a:t>
            </a:r>
            <a:r>
              <a:rPr sz="3200" b="1" spc="-125" dirty="0">
                <a:latin typeface="Times New Roman"/>
                <a:cs typeface="Times New Roman"/>
              </a:rPr>
              <a:t> </a:t>
            </a:r>
            <a:r>
              <a:rPr sz="3200" b="1" spc="-95" dirty="0">
                <a:latin typeface="Times New Roman"/>
                <a:cs typeface="Times New Roman"/>
              </a:rPr>
              <a:t>LABORATORIES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50">
              <a:latin typeface="Times New Roman"/>
              <a:cs typeface="Times New Roman"/>
            </a:endParaRPr>
          </a:p>
          <a:p>
            <a:pPr marL="368935" indent="-356870">
              <a:lnSpc>
                <a:spcPct val="100000"/>
              </a:lnSpc>
              <a:buSzPct val="93750"/>
              <a:buFont typeface="Wingdings"/>
              <a:buChar char=""/>
              <a:tabLst>
                <a:tab pos="368935" algn="l"/>
                <a:tab pos="369570" algn="l"/>
              </a:tabLst>
            </a:pP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Biological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"/>
              </a:spcBef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Chemical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Electrical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Electronics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Fluid-Flow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Mechanical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Non-Destructive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Testing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Radiological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Thermal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93750"/>
              <a:buFont typeface="Wingdings"/>
              <a:buChar char=""/>
              <a:tabLst>
                <a:tab pos="355600" algn="l"/>
              </a:tabLst>
            </a:pP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Forensic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8348" y="303529"/>
            <a:ext cx="8147684" cy="901700"/>
          </a:xfrm>
          <a:custGeom>
            <a:avLst/>
            <a:gdLst/>
            <a:ahLst/>
            <a:cxnLst/>
            <a:rect l="l" t="t" r="r" b="b"/>
            <a:pathLst>
              <a:path w="8147684" h="901700">
                <a:moveTo>
                  <a:pt x="8116824" y="30480"/>
                </a:moveTo>
                <a:lnTo>
                  <a:pt x="30480" y="30480"/>
                </a:lnTo>
                <a:lnTo>
                  <a:pt x="30480" y="76200"/>
                </a:lnTo>
                <a:lnTo>
                  <a:pt x="30480" y="825500"/>
                </a:lnTo>
                <a:lnTo>
                  <a:pt x="30480" y="871220"/>
                </a:lnTo>
                <a:lnTo>
                  <a:pt x="8116824" y="871220"/>
                </a:lnTo>
                <a:lnTo>
                  <a:pt x="8116824" y="825754"/>
                </a:lnTo>
                <a:lnTo>
                  <a:pt x="8116824" y="825500"/>
                </a:lnTo>
                <a:lnTo>
                  <a:pt x="8116824" y="76200"/>
                </a:lnTo>
                <a:lnTo>
                  <a:pt x="8116824" y="75946"/>
                </a:lnTo>
                <a:lnTo>
                  <a:pt x="8116824" y="30480"/>
                </a:lnTo>
                <a:close/>
              </a:path>
              <a:path w="8147684" h="901700">
                <a:moveTo>
                  <a:pt x="8147304" y="0"/>
                </a:moveTo>
                <a:lnTo>
                  <a:pt x="8132064" y="0"/>
                </a:lnTo>
                <a:lnTo>
                  <a:pt x="8132064" y="15240"/>
                </a:lnTo>
                <a:lnTo>
                  <a:pt x="8132064" y="886460"/>
                </a:lnTo>
                <a:lnTo>
                  <a:pt x="15240" y="886460"/>
                </a:lnTo>
                <a:lnTo>
                  <a:pt x="15240" y="15240"/>
                </a:lnTo>
                <a:lnTo>
                  <a:pt x="8132064" y="15240"/>
                </a:lnTo>
                <a:lnTo>
                  <a:pt x="8132064" y="0"/>
                </a:lnTo>
                <a:lnTo>
                  <a:pt x="0" y="0"/>
                </a:lnTo>
                <a:lnTo>
                  <a:pt x="0" y="15240"/>
                </a:lnTo>
                <a:lnTo>
                  <a:pt x="0" y="886460"/>
                </a:lnTo>
                <a:lnTo>
                  <a:pt x="0" y="901700"/>
                </a:lnTo>
                <a:lnTo>
                  <a:pt x="8147304" y="901700"/>
                </a:lnTo>
                <a:lnTo>
                  <a:pt x="8147304" y="886714"/>
                </a:lnTo>
                <a:lnTo>
                  <a:pt x="8147304" y="886460"/>
                </a:lnTo>
                <a:lnTo>
                  <a:pt x="8147304" y="15240"/>
                </a:lnTo>
                <a:lnTo>
                  <a:pt x="8147304" y="14998"/>
                </a:lnTo>
                <a:lnTo>
                  <a:pt x="8147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2298065" marR="232410" indent="-2071370">
              <a:lnSpc>
                <a:spcPts val="3080"/>
              </a:lnSpc>
              <a:spcBef>
                <a:spcPts val="840"/>
              </a:spcBef>
            </a:pPr>
            <a:r>
              <a:rPr spc="-235" dirty="0"/>
              <a:t>FIELDS </a:t>
            </a:r>
            <a:r>
              <a:rPr spc="-110" dirty="0"/>
              <a:t>OF </a:t>
            </a:r>
            <a:r>
              <a:rPr spc="-150" dirty="0"/>
              <a:t>TESTING </a:t>
            </a:r>
            <a:r>
              <a:rPr spc="85" dirty="0"/>
              <a:t>AND </a:t>
            </a:r>
            <a:r>
              <a:rPr spc="-80" dirty="0"/>
              <a:t>CALIBRATION  </a:t>
            </a:r>
            <a:r>
              <a:rPr spc="-200" dirty="0"/>
              <a:t>COVERED </a:t>
            </a:r>
            <a:r>
              <a:rPr spc="-180" dirty="0"/>
              <a:t>BY</a:t>
            </a:r>
            <a:r>
              <a:rPr spc="-245" dirty="0"/>
              <a:t> </a:t>
            </a:r>
            <a:r>
              <a:rPr spc="-95" dirty="0"/>
              <a:t>NABL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1395" y="1071880"/>
            <a:ext cx="7002780" cy="6426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10" rIns="0" bIns="0" rtlCol="0">
            <a:spAutoFit/>
          </a:bodyPr>
          <a:lstStyle/>
          <a:p>
            <a:pPr marL="383540">
              <a:lnSpc>
                <a:spcPct val="100000"/>
              </a:lnSpc>
              <a:spcBef>
                <a:spcPts val="30"/>
              </a:spcBef>
            </a:pPr>
            <a:r>
              <a:rPr sz="3600" spc="-185" dirty="0">
                <a:solidFill>
                  <a:srgbClr val="404040"/>
                </a:solidFill>
              </a:rPr>
              <a:t>CALIBRATION</a:t>
            </a:r>
            <a:r>
              <a:rPr sz="3600" spc="-160" dirty="0">
                <a:solidFill>
                  <a:srgbClr val="404040"/>
                </a:solidFill>
              </a:rPr>
              <a:t> </a:t>
            </a:r>
            <a:r>
              <a:rPr sz="3600" spc="-275" dirty="0">
                <a:solidFill>
                  <a:srgbClr val="404040"/>
                </a:solidFill>
              </a:rPr>
              <a:t>LABORATORIES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635" y="1860651"/>
            <a:ext cx="3077210" cy="23882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7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35" dirty="0">
                <a:solidFill>
                  <a:srgbClr val="FFFFFF"/>
                </a:solidFill>
                <a:latin typeface="Times New Roman"/>
                <a:cs typeface="Times New Roman"/>
              </a:rPr>
              <a:t>Electro-Technical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Mechanical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Fluid</a:t>
            </a:r>
            <a:r>
              <a:rPr sz="2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Flow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Thermal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&amp;Optical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35" dirty="0">
                <a:solidFill>
                  <a:srgbClr val="FFFFFF"/>
                </a:solidFill>
                <a:latin typeface="Times New Roman"/>
                <a:cs typeface="Times New Roman"/>
              </a:rPr>
              <a:t>Radiological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3900" y="876300"/>
            <a:ext cx="6003290" cy="7035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ct val="100000"/>
              </a:lnSpc>
            </a:pPr>
            <a:r>
              <a:rPr sz="4000" spc="-220" dirty="0">
                <a:solidFill>
                  <a:srgbClr val="404040"/>
                </a:solidFill>
              </a:rPr>
              <a:t>MEDICAL</a:t>
            </a:r>
            <a:r>
              <a:rPr sz="4000" spc="-150" dirty="0">
                <a:solidFill>
                  <a:srgbClr val="404040"/>
                </a:solidFill>
              </a:rPr>
              <a:t> </a:t>
            </a:r>
            <a:r>
              <a:rPr sz="4000" spc="-300" dirty="0">
                <a:solidFill>
                  <a:srgbClr val="404040"/>
                </a:solidFill>
              </a:rPr>
              <a:t>LABORATORIES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635" y="1860651"/>
            <a:ext cx="5763260" cy="380555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7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Clinical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Biochemistry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Clinical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Pathology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Hematology</a:t>
            </a:r>
            <a:r>
              <a:rPr sz="2600" spc="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90" dirty="0">
                <a:solidFill>
                  <a:srgbClr val="FFFFFF"/>
                </a:solidFill>
                <a:latin typeface="Times New Roman"/>
                <a:cs typeface="Times New Roman"/>
              </a:rPr>
              <a:t>&amp;Immunohaematology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Microbiology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2600" spc="-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Serology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Histopathology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Cytopathology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Genetics</a:t>
            </a: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SzPct val="9423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Nuclear 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Medicine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(in-vitro </a:t>
            </a: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tests</a:t>
            </a:r>
            <a:r>
              <a:rPr sz="2600" spc="-3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only)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8680" y="723900"/>
            <a:ext cx="7391400" cy="9144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69545" rIns="0" bIns="0" rtlCol="0">
            <a:spAutoFit/>
          </a:bodyPr>
          <a:lstStyle/>
          <a:p>
            <a:pPr marL="318770">
              <a:lnSpc>
                <a:spcPct val="100000"/>
              </a:lnSpc>
              <a:spcBef>
                <a:spcPts val="1335"/>
              </a:spcBef>
            </a:pPr>
            <a:r>
              <a:rPr spc="-290" dirty="0"/>
              <a:t>PROCESS </a:t>
            </a:r>
            <a:r>
              <a:rPr spc="-135" dirty="0"/>
              <a:t>OF </a:t>
            </a:r>
            <a:r>
              <a:rPr spc="-145" dirty="0"/>
              <a:t>NABL</a:t>
            </a:r>
            <a:r>
              <a:rPr spc="-254" dirty="0"/>
              <a:t> </a:t>
            </a:r>
            <a:r>
              <a:rPr spc="-170" dirty="0"/>
              <a:t>ACCREDITATION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9015" y="2330322"/>
            <a:ext cx="468439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Stage 1 (Filling of</a:t>
            </a:r>
            <a:r>
              <a:rPr sz="2400" spc="-2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Application)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Times New Roman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Stage 2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(Pre-Assessment</a:t>
            </a:r>
            <a:r>
              <a:rPr sz="24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Audit)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Times New Roman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Stage 3 (Final</a:t>
            </a:r>
            <a:r>
              <a:rPr sz="2400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Assessment)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Times New Roman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Stage 4 (Corrective</a:t>
            </a:r>
            <a:r>
              <a:rPr sz="24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Reassessment)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FFFF"/>
              </a:buClr>
              <a:buFont typeface="Times New Roman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Stage 5 (Granting of</a:t>
            </a:r>
            <a:r>
              <a:rPr sz="2400" spc="-25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Accreditation)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6500" y="525780"/>
            <a:ext cx="3886200" cy="9144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35255" rIns="0" bIns="0" rtlCol="0">
            <a:spAutoFit/>
          </a:bodyPr>
          <a:lstStyle/>
          <a:p>
            <a:pPr marL="910590">
              <a:lnSpc>
                <a:spcPct val="100000"/>
              </a:lnSpc>
              <a:spcBef>
                <a:spcPts val="1065"/>
              </a:spcBef>
            </a:pPr>
            <a:r>
              <a:rPr sz="4000" spc="-65" dirty="0">
                <a:latin typeface="Times New Roman"/>
                <a:cs typeface="Times New Roman"/>
              </a:rPr>
              <a:t>STAGE</a:t>
            </a:r>
            <a:r>
              <a:rPr sz="4000" spc="-1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1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0970" y="1524000"/>
            <a:ext cx="7592695" cy="4965065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185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Prepare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your laboratory application for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NABL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accreditation, giving all</a:t>
            </a:r>
            <a:r>
              <a:rPr sz="1800" spc="-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desired</a:t>
            </a:r>
            <a:endParaRPr sz="1800" dirty="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1085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information.</a:t>
            </a:r>
            <a:endParaRPr sz="1800" dirty="0">
              <a:latin typeface="Times New Roman"/>
              <a:cs typeface="Times New Roman"/>
            </a:endParaRPr>
          </a:p>
          <a:p>
            <a:pPr marL="355600" marR="879475" indent="-343535">
              <a:lnSpc>
                <a:spcPct val="150000"/>
              </a:lnSpc>
              <a:buAutoNum type="arabicPeriod" startAt="2"/>
              <a:tabLst>
                <a:tab pos="355600" algn="l"/>
                <a:tab pos="356235" algn="l"/>
              </a:tabLst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Laboratory can apply either for all or part of their testing /</a:t>
            </a:r>
            <a:r>
              <a:rPr sz="18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calibration  facilities.</a:t>
            </a:r>
            <a:endParaRPr sz="1800" dirty="0">
              <a:latin typeface="Times New Roman"/>
              <a:cs typeface="Times New Roman"/>
            </a:endParaRPr>
          </a:p>
          <a:p>
            <a:pPr marL="355600" marR="44450" indent="-343535" algn="just">
              <a:lnSpc>
                <a:spcPct val="150000"/>
              </a:lnSpc>
              <a:buAutoNum type="arabicPeriod" startAt="2"/>
              <a:tabLst>
                <a:tab pos="356235" algn="l"/>
              </a:tabLst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Laboratories are required to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submit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five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of duly filled in application</a:t>
            </a:r>
            <a:r>
              <a:rPr sz="18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forms 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for each field of testing/ calibration along with five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of quality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manual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and  application</a:t>
            </a:r>
            <a:r>
              <a:rPr sz="1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fees.</a:t>
            </a:r>
            <a:endParaRPr sz="1800" dirty="0">
              <a:latin typeface="Times New Roman"/>
              <a:cs typeface="Times New Roman"/>
            </a:endParaRPr>
          </a:p>
          <a:p>
            <a:pPr marL="355600" marR="115570" indent="-343535" algn="just">
              <a:lnSpc>
                <a:spcPts val="3240"/>
              </a:lnSpc>
              <a:spcBef>
                <a:spcPts val="285"/>
              </a:spcBef>
              <a:buAutoNum type="arabicPeriod" startAt="2"/>
              <a:tabLst>
                <a:tab pos="356235" algn="l"/>
              </a:tabLst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NABL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secretariat on receipt of application will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issue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to the</a:t>
            </a:r>
            <a:r>
              <a:rPr sz="1800" spc="-1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acknowledgement  to the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 laboratory.</a:t>
            </a:r>
            <a:endParaRPr sz="18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795"/>
              </a:spcBef>
              <a:buAutoNum type="arabicPeriod" startAt="2"/>
              <a:tabLst>
                <a:tab pos="355600" algn="l"/>
                <a:tab pos="356235" algn="l"/>
              </a:tabLst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Nominate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 Lead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Assessor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for giving Adequacy Report on the Quality</a:t>
            </a:r>
            <a:r>
              <a:rPr sz="1800" spc="-2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Manual.</a:t>
            </a:r>
            <a:endParaRPr sz="1800" dirty="0">
              <a:latin typeface="Times New Roman"/>
              <a:cs typeface="Times New Roman"/>
            </a:endParaRPr>
          </a:p>
          <a:p>
            <a:pPr marL="355600" marR="809625" indent="-343535">
              <a:lnSpc>
                <a:spcPct val="150000"/>
              </a:lnSpc>
              <a:buAutoNum type="arabicPeriod" startAt="2"/>
              <a:tabLst>
                <a:tab pos="355600" algn="l"/>
                <a:tab pos="356235" algn="l"/>
              </a:tabLst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After satisfactory report , a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pre-assessment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audit of the laboratory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will  organized.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679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NABL</vt:lpstr>
      <vt:lpstr>ABOUT NABL</vt:lpstr>
      <vt:lpstr>Slide 3</vt:lpstr>
      <vt:lpstr>BENEFITS OF ACCREDITATION</vt:lpstr>
      <vt:lpstr>FIELDS OF TESTING AND CALIBRATION  COVERED BY NABL</vt:lpstr>
      <vt:lpstr>CALIBRATION LABORATORIES</vt:lpstr>
      <vt:lpstr>MEDICAL LABORATORIES</vt:lpstr>
      <vt:lpstr>PROCESS OF NABL ACCREDITATION</vt:lpstr>
      <vt:lpstr>STAGE 1</vt:lpstr>
      <vt:lpstr>STAGE 2</vt:lpstr>
      <vt:lpstr>STAGE 3</vt:lpstr>
      <vt:lpstr>STAGE 4</vt:lpstr>
      <vt:lpstr>STAGE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NABL</dc:title>
  <dc:creator>HP</dc:creator>
  <cp:lastModifiedBy>Garima</cp:lastModifiedBy>
  <cp:revision>1</cp:revision>
  <dcterms:created xsi:type="dcterms:W3CDTF">2021-07-29T10:18:00Z</dcterms:created>
  <dcterms:modified xsi:type="dcterms:W3CDTF">2021-07-29T11:05:34Z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2021-07-29T00:00:00Z</vt:filetime>
  </property>
</Properties>
</file>