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7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0" r:id="rId2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515112" y="1046988"/>
            <a:ext cx="8628888" cy="10667"/>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515112" y="1046988"/>
            <a:ext cx="8628888" cy="10667"/>
          </a:xfrm>
          <a:prstGeom prst="rect">
            <a:avLst/>
          </a:prstGeom>
          <a:blipFill>
            <a:blip r:embed="rId3" cstate="print"/>
            <a:stretch>
              <a:fillRect/>
            </a:stretch>
          </a:blipFill>
        </p:spPr>
        <p:txBody>
          <a:bodyPr wrap="square" lIns="0" tIns="0" rIns="0" bIns="0" rtlCol="0"/>
          <a:lstStyle/>
          <a:p>
            <a:endParaRPr/>
          </a:p>
        </p:txBody>
      </p:sp>
      <p:sp>
        <p:nvSpPr>
          <p:cNvPr id="19" name="bg object 19"/>
          <p:cNvSpPr/>
          <p:nvPr/>
        </p:nvSpPr>
        <p:spPr>
          <a:xfrm>
            <a:off x="515112" y="1053083"/>
            <a:ext cx="8628888" cy="12191"/>
          </a:xfrm>
          <a:prstGeom prst="rect">
            <a:avLst/>
          </a:prstGeom>
          <a:blipFill>
            <a:blip r:embed="rId3" cstate="print"/>
            <a:stretch>
              <a:fillRect/>
            </a:stretch>
          </a:blipFill>
        </p:spPr>
        <p:txBody>
          <a:bodyPr wrap="square" lIns="0" tIns="0" rIns="0" bIns="0" rtlCol="0"/>
          <a:lstStyle/>
          <a:p>
            <a:endParaRPr/>
          </a:p>
        </p:txBody>
      </p:sp>
      <p:sp>
        <p:nvSpPr>
          <p:cNvPr id="20" name="bg object 20"/>
          <p:cNvSpPr/>
          <p:nvPr/>
        </p:nvSpPr>
        <p:spPr>
          <a:xfrm>
            <a:off x="1162811" y="338327"/>
            <a:ext cx="3169919" cy="1220724"/>
          </a:xfrm>
          <a:prstGeom prst="rect">
            <a:avLst/>
          </a:prstGeom>
          <a:blipFill>
            <a:blip r:embed="rId4" cstate="print"/>
            <a:stretch>
              <a:fillRect/>
            </a:stretch>
          </a:blipFill>
        </p:spPr>
        <p:txBody>
          <a:bodyPr wrap="square" lIns="0" tIns="0" rIns="0" bIns="0" rtlCol="0"/>
          <a:lstStyle/>
          <a:p>
            <a:endParaRPr/>
          </a:p>
        </p:txBody>
      </p:sp>
      <p:sp>
        <p:nvSpPr>
          <p:cNvPr id="21" name="bg object 21"/>
          <p:cNvSpPr/>
          <p:nvPr/>
        </p:nvSpPr>
        <p:spPr>
          <a:xfrm>
            <a:off x="1190243" y="1024127"/>
            <a:ext cx="1612392" cy="641603"/>
          </a:xfrm>
          <a:prstGeom prst="rect">
            <a:avLst/>
          </a:prstGeom>
          <a:blipFill>
            <a:blip r:embed="rId5" cstate="print"/>
            <a:stretch>
              <a:fillRect/>
            </a:stretch>
          </a:blipFill>
        </p:spPr>
        <p:txBody>
          <a:bodyPr wrap="square" lIns="0" tIns="0" rIns="0" bIns="0" rtlCol="0"/>
          <a:lstStyle/>
          <a:p>
            <a:endParaRPr/>
          </a:p>
        </p:txBody>
      </p:sp>
      <p:sp>
        <p:nvSpPr>
          <p:cNvPr id="22" name="bg object 22"/>
          <p:cNvSpPr/>
          <p:nvPr/>
        </p:nvSpPr>
        <p:spPr>
          <a:xfrm>
            <a:off x="2255519" y="1024127"/>
            <a:ext cx="2037587" cy="641603"/>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1514347" y="475868"/>
            <a:ext cx="6115304" cy="68071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14/07/2021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rgbClr val="552112"/>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30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14/07/2021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rgbClr val="552112"/>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14/07/2021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rgbClr val="552112"/>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14/07/2021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515112" y="1046988"/>
            <a:ext cx="8628888" cy="10667"/>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515112" y="1046988"/>
            <a:ext cx="8628888" cy="10667"/>
          </a:xfrm>
          <a:prstGeom prst="rect">
            <a:avLst/>
          </a:prstGeom>
          <a:blipFill>
            <a:blip r:embed="rId3" cstate="print"/>
            <a:stretch>
              <a:fillRect/>
            </a:stretch>
          </a:blipFill>
        </p:spPr>
        <p:txBody>
          <a:bodyPr wrap="square" lIns="0" tIns="0" rIns="0" bIns="0" rtlCol="0"/>
          <a:lstStyle/>
          <a:p>
            <a:endParaRPr/>
          </a:p>
        </p:txBody>
      </p:sp>
      <p:sp>
        <p:nvSpPr>
          <p:cNvPr id="19" name="bg object 19"/>
          <p:cNvSpPr/>
          <p:nvPr/>
        </p:nvSpPr>
        <p:spPr>
          <a:xfrm>
            <a:off x="515112" y="1053083"/>
            <a:ext cx="8628888" cy="12191"/>
          </a:xfrm>
          <a:prstGeom prst="rect">
            <a:avLst/>
          </a:prstGeom>
          <a:blipFill>
            <a:blip r:embed="rId3" cstate="print"/>
            <a:stretch>
              <a:fillRect/>
            </a:stretch>
          </a:blipFill>
        </p:spPr>
        <p:txBody>
          <a:bodyPr wrap="square" lIns="0" tIns="0" rIns="0" bIns="0" rtlCol="0"/>
          <a:lstStyle/>
          <a:p>
            <a:endParaRPr/>
          </a:p>
        </p:txBody>
      </p:sp>
      <p:sp>
        <p:nvSpPr>
          <p:cNvPr id="20" name="bg object 20"/>
          <p:cNvSpPr/>
          <p:nvPr/>
        </p:nvSpPr>
        <p:spPr>
          <a:xfrm>
            <a:off x="0" y="0"/>
            <a:ext cx="8976614" cy="6857995"/>
          </a:xfrm>
          <a:prstGeom prst="rect">
            <a:avLst/>
          </a:prstGeom>
          <a:blipFill>
            <a:blip r:embed="rId4" cstate="print"/>
            <a:stretch>
              <a:fillRect/>
            </a:stretch>
          </a:blipFill>
        </p:spPr>
        <p:txBody>
          <a:bodyPr wrap="square" lIns="0" tIns="0" rIns="0" bIns="0" rtlCol="0"/>
          <a:lstStyle/>
          <a:p>
            <a:endParaRPr/>
          </a:p>
        </p:txBody>
      </p:sp>
      <p:sp>
        <p:nvSpPr>
          <p:cNvPr id="21" name="bg object 21"/>
          <p:cNvSpPr/>
          <p:nvPr/>
        </p:nvSpPr>
        <p:spPr>
          <a:xfrm>
            <a:off x="3727703" y="5902450"/>
            <a:ext cx="4280915" cy="955548"/>
          </a:xfrm>
          <a:prstGeom prst="rect">
            <a:avLst/>
          </a:prstGeom>
          <a:blipFill>
            <a:blip r:embed="rId5" cstate="print"/>
            <a:stretch>
              <a:fillRect/>
            </a:stretch>
          </a:blipFill>
        </p:spPr>
        <p:txBody>
          <a:bodyPr wrap="square" lIns="0" tIns="0" rIns="0" bIns="0" rtlCol="0"/>
          <a:lstStyle/>
          <a:p>
            <a:endParaRPr/>
          </a:p>
        </p:txBody>
      </p:sp>
      <p:sp>
        <p:nvSpPr>
          <p:cNvPr id="22" name="bg object 22"/>
          <p:cNvSpPr/>
          <p:nvPr/>
        </p:nvSpPr>
        <p:spPr>
          <a:xfrm>
            <a:off x="3810761" y="5935217"/>
            <a:ext cx="4114799" cy="923544"/>
          </a:xfrm>
          <a:prstGeom prst="rect">
            <a:avLst/>
          </a:prstGeom>
          <a:blipFill>
            <a:blip r:embed="rId6" cstate="print"/>
            <a:stretch>
              <a:fillRect/>
            </a:stretch>
          </a:blipFill>
        </p:spPr>
        <p:txBody>
          <a:bodyPr wrap="square" lIns="0" tIns="0" rIns="0" bIns="0" rtlCol="0"/>
          <a:lstStyle/>
          <a:p>
            <a:endParaRPr/>
          </a:p>
        </p:txBody>
      </p:sp>
      <p:sp>
        <p:nvSpPr>
          <p:cNvPr id="23" name="bg object 23"/>
          <p:cNvSpPr/>
          <p:nvPr/>
        </p:nvSpPr>
        <p:spPr>
          <a:xfrm>
            <a:off x="3810761" y="5935217"/>
            <a:ext cx="4114800" cy="923925"/>
          </a:xfrm>
          <a:custGeom>
            <a:avLst/>
            <a:gdLst/>
            <a:ahLst/>
            <a:cxnLst/>
            <a:rect l="l" t="t" r="r" b="b"/>
            <a:pathLst>
              <a:path w="4114800" h="923925">
                <a:moveTo>
                  <a:pt x="0" y="923543"/>
                </a:moveTo>
                <a:lnTo>
                  <a:pt x="4114799" y="923543"/>
                </a:lnTo>
                <a:lnTo>
                  <a:pt x="4114799" y="0"/>
                </a:lnTo>
                <a:lnTo>
                  <a:pt x="0" y="0"/>
                </a:lnTo>
                <a:lnTo>
                  <a:pt x="0" y="923543"/>
                </a:lnTo>
                <a:close/>
              </a:path>
            </a:pathLst>
          </a:custGeom>
          <a:ln w="10668">
            <a:solidFill>
              <a:srgbClr val="EFA12D"/>
            </a:solidFill>
          </a:ln>
        </p:spPr>
        <p:txBody>
          <a:bodyPr wrap="square" lIns="0" tIns="0" rIns="0" bIns="0" rtlCol="0"/>
          <a:lstStyle/>
          <a:p>
            <a:endParaRPr/>
          </a:p>
        </p:txBody>
      </p:sp>
      <p:sp>
        <p:nvSpPr>
          <p:cNvPr id="24" name="bg object 24"/>
          <p:cNvSpPr/>
          <p:nvPr/>
        </p:nvSpPr>
        <p:spPr>
          <a:xfrm>
            <a:off x="4588764" y="6120383"/>
            <a:ext cx="2575560" cy="737615"/>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14/07/2021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7998"/>
          </a:xfrm>
          <a:prstGeom prst="rect">
            <a:avLst/>
          </a:prstGeom>
          <a:blipFill>
            <a:blip r:embed="rId7" cstate="print"/>
            <a:stretch>
              <a:fillRect/>
            </a:stretch>
          </a:blipFill>
        </p:spPr>
        <p:txBody>
          <a:bodyPr wrap="square" lIns="0" tIns="0" rIns="0" bIns="0" rtlCol="0"/>
          <a:lstStyle/>
          <a:p>
            <a:endParaRPr/>
          </a:p>
        </p:txBody>
      </p:sp>
      <p:sp>
        <p:nvSpPr>
          <p:cNvPr id="17" name="bg object 17"/>
          <p:cNvSpPr/>
          <p:nvPr/>
        </p:nvSpPr>
        <p:spPr>
          <a:xfrm>
            <a:off x="515112" y="1046988"/>
            <a:ext cx="8628888" cy="10667"/>
          </a:xfrm>
          <a:prstGeom prst="rect">
            <a:avLst/>
          </a:prstGeom>
          <a:blipFill>
            <a:blip r:embed="rId8" cstate="print"/>
            <a:stretch>
              <a:fillRect/>
            </a:stretch>
          </a:blipFill>
        </p:spPr>
        <p:txBody>
          <a:bodyPr wrap="square" lIns="0" tIns="0" rIns="0" bIns="0" rtlCol="0"/>
          <a:lstStyle/>
          <a:p>
            <a:endParaRPr/>
          </a:p>
        </p:txBody>
      </p:sp>
      <p:sp>
        <p:nvSpPr>
          <p:cNvPr id="18" name="bg object 18"/>
          <p:cNvSpPr/>
          <p:nvPr/>
        </p:nvSpPr>
        <p:spPr>
          <a:xfrm>
            <a:off x="515112" y="1046988"/>
            <a:ext cx="8628888" cy="10667"/>
          </a:xfrm>
          <a:prstGeom prst="rect">
            <a:avLst/>
          </a:prstGeom>
          <a:blipFill>
            <a:blip r:embed="rId8" cstate="print"/>
            <a:stretch>
              <a:fillRect/>
            </a:stretch>
          </a:blipFill>
        </p:spPr>
        <p:txBody>
          <a:bodyPr wrap="square" lIns="0" tIns="0" rIns="0" bIns="0" rtlCol="0"/>
          <a:lstStyle/>
          <a:p>
            <a:endParaRPr/>
          </a:p>
        </p:txBody>
      </p:sp>
      <p:sp>
        <p:nvSpPr>
          <p:cNvPr id="19" name="bg object 19"/>
          <p:cNvSpPr/>
          <p:nvPr/>
        </p:nvSpPr>
        <p:spPr>
          <a:xfrm>
            <a:off x="515112" y="1053083"/>
            <a:ext cx="8628888" cy="12191"/>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145539" y="-122174"/>
            <a:ext cx="1310639" cy="1336040"/>
          </a:xfrm>
          <a:prstGeom prst="rect">
            <a:avLst/>
          </a:prstGeom>
        </p:spPr>
        <p:txBody>
          <a:bodyPr wrap="square" lIns="0" tIns="0" rIns="0" bIns="0">
            <a:spAutoFit/>
          </a:bodyPr>
          <a:lstStyle>
            <a:lvl1pPr>
              <a:defRPr sz="4300" b="0" i="0">
                <a:solidFill>
                  <a:srgbClr val="552112"/>
                </a:solidFill>
                <a:latin typeface="Trebuchet MS"/>
                <a:cs typeface="Trebuchet MS"/>
              </a:defRPr>
            </a:lvl1pPr>
          </a:lstStyle>
          <a:p>
            <a:endParaRPr/>
          </a:p>
        </p:txBody>
      </p:sp>
      <p:sp>
        <p:nvSpPr>
          <p:cNvPr id="3" name="Holder 3"/>
          <p:cNvSpPr>
            <a:spLocks noGrp="1"/>
          </p:cNvSpPr>
          <p:nvPr>
            <p:ph type="body" idx="1"/>
          </p:nvPr>
        </p:nvSpPr>
        <p:spPr>
          <a:xfrm>
            <a:off x="1380236" y="1377822"/>
            <a:ext cx="7695565" cy="3302635"/>
          </a:xfrm>
          <a:prstGeom prst="rect">
            <a:avLst/>
          </a:prstGeom>
        </p:spPr>
        <p:txBody>
          <a:bodyPr wrap="square" lIns="0" tIns="0" rIns="0" bIns="0">
            <a:spAutoFit/>
          </a:bodyPr>
          <a:lstStyle>
            <a:lvl1pPr>
              <a:defRPr sz="30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14/07/2021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047" y="4572"/>
              <a:ext cx="819785" cy="818515"/>
            </a:xfrm>
            <a:custGeom>
              <a:avLst/>
              <a:gdLst/>
              <a:ahLst/>
              <a:cxnLst/>
              <a:rect l="l" t="t" r="r" b="b"/>
              <a:pathLst>
                <a:path w="819785" h="818515">
                  <a:moveTo>
                    <a:pt x="819785" y="0"/>
                  </a:moveTo>
                  <a:lnTo>
                    <a:pt x="505" y="0"/>
                  </a:lnTo>
                  <a:lnTo>
                    <a:pt x="0" y="818388"/>
                  </a:lnTo>
                  <a:lnTo>
                    <a:pt x="48642" y="816990"/>
                  </a:lnTo>
                  <a:lnTo>
                    <a:pt x="96048" y="812926"/>
                  </a:lnTo>
                  <a:lnTo>
                    <a:pt x="142646" y="806068"/>
                  </a:lnTo>
                  <a:lnTo>
                    <a:pt x="188353" y="796798"/>
                  </a:lnTo>
                  <a:lnTo>
                    <a:pt x="233108" y="784987"/>
                  </a:lnTo>
                  <a:lnTo>
                    <a:pt x="276809" y="770636"/>
                  </a:lnTo>
                  <a:lnTo>
                    <a:pt x="319405" y="754126"/>
                  </a:lnTo>
                  <a:lnTo>
                    <a:pt x="360794" y="735202"/>
                  </a:lnTo>
                  <a:lnTo>
                    <a:pt x="400926" y="714120"/>
                  </a:lnTo>
                  <a:lnTo>
                    <a:pt x="439712" y="691006"/>
                  </a:lnTo>
                  <a:lnTo>
                    <a:pt x="477062" y="665733"/>
                  </a:lnTo>
                  <a:lnTo>
                    <a:pt x="512914" y="638555"/>
                  </a:lnTo>
                  <a:lnTo>
                    <a:pt x="547192" y="609473"/>
                  </a:lnTo>
                  <a:lnTo>
                    <a:pt x="579818" y="578738"/>
                  </a:lnTo>
                  <a:lnTo>
                    <a:pt x="610704" y="546100"/>
                  </a:lnTo>
                  <a:lnTo>
                    <a:pt x="639787" y="511810"/>
                  </a:lnTo>
                  <a:lnTo>
                    <a:pt x="666991" y="475995"/>
                  </a:lnTo>
                  <a:lnTo>
                    <a:pt x="692226" y="438657"/>
                  </a:lnTo>
                  <a:lnTo>
                    <a:pt x="715429" y="399923"/>
                  </a:lnTo>
                  <a:lnTo>
                    <a:pt x="736511" y="359917"/>
                  </a:lnTo>
                  <a:lnTo>
                    <a:pt x="755396" y="318516"/>
                  </a:lnTo>
                  <a:lnTo>
                    <a:pt x="772020" y="275971"/>
                  </a:lnTo>
                  <a:lnTo>
                    <a:pt x="786295" y="232282"/>
                  </a:lnTo>
                  <a:lnTo>
                    <a:pt x="798144" y="187578"/>
                  </a:lnTo>
                  <a:lnTo>
                    <a:pt x="807491" y="141985"/>
                  </a:lnTo>
                  <a:lnTo>
                    <a:pt x="814273" y="95376"/>
                  </a:lnTo>
                  <a:lnTo>
                    <a:pt x="818388" y="48132"/>
                  </a:lnTo>
                  <a:lnTo>
                    <a:pt x="819785" y="0"/>
                  </a:lnTo>
                  <a:close/>
                </a:path>
              </a:pathLst>
            </a:custGeom>
            <a:solidFill>
              <a:srgbClr val="FCF8F4">
                <a:alpha val="32940"/>
              </a:srgbClr>
            </a:solidFill>
          </p:spPr>
          <p:txBody>
            <a:bodyPr wrap="square" lIns="0" tIns="0" rIns="0" bIns="0" rtlCol="0"/>
            <a:lstStyle/>
            <a:p>
              <a:endParaRPr/>
            </a:p>
          </p:txBody>
        </p:sp>
        <p:sp>
          <p:nvSpPr>
            <p:cNvPr id="5" name="object 5"/>
            <p:cNvSpPr/>
            <p:nvPr/>
          </p:nvSpPr>
          <p:spPr>
            <a:xfrm>
              <a:off x="3047" y="4572"/>
              <a:ext cx="819785" cy="818515"/>
            </a:xfrm>
            <a:custGeom>
              <a:avLst/>
              <a:gdLst/>
              <a:ahLst/>
              <a:cxnLst/>
              <a:rect l="l" t="t" r="r" b="b"/>
              <a:pathLst>
                <a:path w="819785" h="818515">
                  <a:moveTo>
                    <a:pt x="819785" y="0"/>
                  </a:moveTo>
                  <a:lnTo>
                    <a:pt x="818388" y="48132"/>
                  </a:lnTo>
                  <a:lnTo>
                    <a:pt x="814273" y="95376"/>
                  </a:lnTo>
                  <a:lnTo>
                    <a:pt x="807491" y="141985"/>
                  </a:lnTo>
                  <a:lnTo>
                    <a:pt x="798144" y="187578"/>
                  </a:lnTo>
                  <a:lnTo>
                    <a:pt x="786295" y="232282"/>
                  </a:lnTo>
                  <a:lnTo>
                    <a:pt x="772020" y="275971"/>
                  </a:lnTo>
                  <a:lnTo>
                    <a:pt x="755396" y="318516"/>
                  </a:lnTo>
                  <a:lnTo>
                    <a:pt x="736511" y="359917"/>
                  </a:lnTo>
                  <a:lnTo>
                    <a:pt x="715429" y="399923"/>
                  </a:lnTo>
                  <a:lnTo>
                    <a:pt x="692226" y="438657"/>
                  </a:lnTo>
                  <a:lnTo>
                    <a:pt x="666991" y="475995"/>
                  </a:lnTo>
                  <a:lnTo>
                    <a:pt x="639787" y="511810"/>
                  </a:lnTo>
                  <a:lnTo>
                    <a:pt x="610704" y="546100"/>
                  </a:lnTo>
                  <a:lnTo>
                    <a:pt x="579818" y="578738"/>
                  </a:lnTo>
                  <a:lnTo>
                    <a:pt x="547192" y="609473"/>
                  </a:lnTo>
                  <a:lnTo>
                    <a:pt x="512914" y="638555"/>
                  </a:lnTo>
                  <a:lnTo>
                    <a:pt x="477062" y="665733"/>
                  </a:lnTo>
                  <a:lnTo>
                    <a:pt x="439712" y="691006"/>
                  </a:lnTo>
                  <a:lnTo>
                    <a:pt x="400926" y="714120"/>
                  </a:lnTo>
                  <a:lnTo>
                    <a:pt x="360794" y="735202"/>
                  </a:lnTo>
                  <a:lnTo>
                    <a:pt x="319405" y="754126"/>
                  </a:lnTo>
                  <a:lnTo>
                    <a:pt x="276809" y="770636"/>
                  </a:lnTo>
                  <a:lnTo>
                    <a:pt x="233108" y="784987"/>
                  </a:lnTo>
                  <a:lnTo>
                    <a:pt x="188353" y="796798"/>
                  </a:lnTo>
                  <a:lnTo>
                    <a:pt x="142646" y="806068"/>
                  </a:lnTo>
                  <a:lnTo>
                    <a:pt x="96048" y="812926"/>
                  </a:lnTo>
                  <a:lnTo>
                    <a:pt x="48642" y="816990"/>
                  </a:lnTo>
                  <a:lnTo>
                    <a:pt x="505" y="818388"/>
                  </a:lnTo>
                  <a:lnTo>
                    <a:pt x="336" y="818388"/>
                  </a:lnTo>
                  <a:lnTo>
                    <a:pt x="168" y="818388"/>
                  </a:lnTo>
                  <a:lnTo>
                    <a:pt x="0" y="818388"/>
                  </a:lnTo>
                  <a:lnTo>
                    <a:pt x="505" y="0"/>
                  </a:lnTo>
                  <a:lnTo>
                    <a:pt x="819785" y="0"/>
                  </a:lnTo>
                  <a:close/>
                </a:path>
              </a:pathLst>
            </a:custGeom>
            <a:ln w="3175">
              <a:solidFill>
                <a:srgbClr val="D2C39E"/>
              </a:solidFill>
            </a:ln>
          </p:spPr>
          <p:txBody>
            <a:bodyPr wrap="square" lIns="0" tIns="0" rIns="0" bIns="0" rtlCol="0"/>
            <a:lstStyle/>
            <a:p>
              <a:endParaRPr/>
            </a:p>
          </p:txBody>
        </p:sp>
        <p:sp>
          <p:nvSpPr>
            <p:cNvPr id="6" name="object 6"/>
            <p:cNvSpPr/>
            <p:nvPr/>
          </p:nvSpPr>
          <p:spPr>
            <a:xfrm>
              <a:off x="128015" y="6095"/>
              <a:ext cx="1784604" cy="178460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69163" y="21335"/>
              <a:ext cx="1702435" cy="1702435"/>
            </a:xfrm>
            <a:custGeom>
              <a:avLst/>
              <a:gdLst/>
              <a:ahLst/>
              <a:cxnLst/>
              <a:rect l="l" t="t" r="r" b="b"/>
              <a:pathLst>
                <a:path w="1702435" h="1702435">
                  <a:moveTo>
                    <a:pt x="0" y="851154"/>
                  </a:moveTo>
                  <a:lnTo>
                    <a:pt x="1346" y="802767"/>
                  </a:lnTo>
                  <a:lnTo>
                    <a:pt x="5346" y="755269"/>
                  </a:lnTo>
                  <a:lnTo>
                    <a:pt x="11912" y="708406"/>
                  </a:lnTo>
                  <a:lnTo>
                    <a:pt x="20980" y="662432"/>
                  </a:lnTo>
                  <a:lnTo>
                    <a:pt x="32486" y="617474"/>
                  </a:lnTo>
                  <a:lnTo>
                    <a:pt x="46342" y="573405"/>
                  </a:lnTo>
                  <a:lnTo>
                    <a:pt x="62496" y="530352"/>
                  </a:lnTo>
                  <a:lnTo>
                    <a:pt x="80860" y="488569"/>
                  </a:lnTo>
                  <a:lnTo>
                    <a:pt x="101371" y="447929"/>
                  </a:lnTo>
                  <a:lnTo>
                    <a:pt x="123951" y="408559"/>
                  </a:lnTo>
                  <a:lnTo>
                    <a:pt x="148526" y="370586"/>
                  </a:lnTo>
                  <a:lnTo>
                    <a:pt x="175044" y="334010"/>
                  </a:lnTo>
                  <a:lnTo>
                    <a:pt x="203403" y="298958"/>
                  </a:lnTo>
                  <a:lnTo>
                    <a:pt x="233553" y="265430"/>
                  </a:lnTo>
                  <a:lnTo>
                    <a:pt x="265417" y="233553"/>
                  </a:lnTo>
                  <a:lnTo>
                    <a:pt x="298919" y="203454"/>
                  </a:lnTo>
                  <a:lnTo>
                    <a:pt x="333997" y="175006"/>
                  </a:lnTo>
                  <a:lnTo>
                    <a:pt x="370560" y="148590"/>
                  </a:lnTo>
                  <a:lnTo>
                    <a:pt x="408559" y="123952"/>
                  </a:lnTo>
                  <a:lnTo>
                    <a:pt x="447903" y="101346"/>
                  </a:lnTo>
                  <a:lnTo>
                    <a:pt x="488543" y="80899"/>
                  </a:lnTo>
                  <a:lnTo>
                    <a:pt x="530377" y="62484"/>
                  </a:lnTo>
                  <a:lnTo>
                    <a:pt x="573354" y="46355"/>
                  </a:lnTo>
                  <a:lnTo>
                    <a:pt x="617397" y="32512"/>
                  </a:lnTo>
                  <a:lnTo>
                    <a:pt x="662432" y="20955"/>
                  </a:lnTo>
                  <a:lnTo>
                    <a:pt x="708393" y="11938"/>
                  </a:lnTo>
                  <a:lnTo>
                    <a:pt x="755205" y="5334"/>
                  </a:lnTo>
                  <a:lnTo>
                    <a:pt x="802792" y="1397"/>
                  </a:lnTo>
                  <a:lnTo>
                    <a:pt x="851090" y="0"/>
                  </a:lnTo>
                  <a:lnTo>
                    <a:pt x="899375" y="1397"/>
                  </a:lnTo>
                  <a:lnTo>
                    <a:pt x="946962" y="5334"/>
                  </a:lnTo>
                  <a:lnTo>
                    <a:pt x="993775" y="11938"/>
                  </a:lnTo>
                  <a:lnTo>
                    <a:pt x="1039723" y="20955"/>
                  </a:lnTo>
                  <a:lnTo>
                    <a:pt x="1084757" y="32512"/>
                  </a:lnTo>
                  <a:lnTo>
                    <a:pt x="1128776" y="46355"/>
                  </a:lnTo>
                  <a:lnTo>
                    <a:pt x="1171829" y="62484"/>
                  </a:lnTo>
                  <a:lnTo>
                    <a:pt x="1213612" y="80899"/>
                  </a:lnTo>
                  <a:lnTo>
                    <a:pt x="1254252" y="101346"/>
                  </a:lnTo>
                  <a:lnTo>
                    <a:pt x="1293622" y="123952"/>
                  </a:lnTo>
                  <a:lnTo>
                    <a:pt x="1331595" y="148590"/>
                  </a:lnTo>
                  <a:lnTo>
                    <a:pt x="1368170" y="175006"/>
                  </a:lnTo>
                  <a:lnTo>
                    <a:pt x="1403223" y="203454"/>
                  </a:lnTo>
                  <a:lnTo>
                    <a:pt x="1436751" y="233553"/>
                  </a:lnTo>
                  <a:lnTo>
                    <a:pt x="1468628" y="265430"/>
                  </a:lnTo>
                  <a:lnTo>
                    <a:pt x="1498727" y="298958"/>
                  </a:lnTo>
                  <a:lnTo>
                    <a:pt x="1527175" y="334010"/>
                  </a:lnTo>
                  <a:lnTo>
                    <a:pt x="1553591" y="370586"/>
                  </a:lnTo>
                  <a:lnTo>
                    <a:pt x="1578229" y="408559"/>
                  </a:lnTo>
                  <a:lnTo>
                    <a:pt x="1600835" y="447929"/>
                  </a:lnTo>
                  <a:lnTo>
                    <a:pt x="1621282" y="488569"/>
                  </a:lnTo>
                  <a:lnTo>
                    <a:pt x="1639697" y="530352"/>
                  </a:lnTo>
                  <a:lnTo>
                    <a:pt x="1655826" y="573405"/>
                  </a:lnTo>
                  <a:lnTo>
                    <a:pt x="1669669" y="617474"/>
                  </a:lnTo>
                  <a:lnTo>
                    <a:pt x="1681226" y="662432"/>
                  </a:lnTo>
                  <a:lnTo>
                    <a:pt x="1690243" y="708406"/>
                  </a:lnTo>
                  <a:lnTo>
                    <a:pt x="1696847" y="755269"/>
                  </a:lnTo>
                  <a:lnTo>
                    <a:pt x="1700784" y="802767"/>
                  </a:lnTo>
                  <a:lnTo>
                    <a:pt x="1702181" y="851154"/>
                  </a:lnTo>
                  <a:lnTo>
                    <a:pt x="1700784" y="899414"/>
                  </a:lnTo>
                  <a:lnTo>
                    <a:pt x="1696847" y="946912"/>
                  </a:lnTo>
                  <a:lnTo>
                    <a:pt x="1690243" y="993775"/>
                  </a:lnTo>
                  <a:lnTo>
                    <a:pt x="1681226" y="1039749"/>
                  </a:lnTo>
                  <a:lnTo>
                    <a:pt x="1669669" y="1084707"/>
                  </a:lnTo>
                  <a:lnTo>
                    <a:pt x="1655826" y="1128776"/>
                  </a:lnTo>
                  <a:lnTo>
                    <a:pt x="1639697" y="1171829"/>
                  </a:lnTo>
                  <a:lnTo>
                    <a:pt x="1621282" y="1213612"/>
                  </a:lnTo>
                  <a:lnTo>
                    <a:pt x="1600835" y="1254252"/>
                  </a:lnTo>
                  <a:lnTo>
                    <a:pt x="1578229" y="1293622"/>
                  </a:lnTo>
                  <a:lnTo>
                    <a:pt x="1553591" y="1331595"/>
                  </a:lnTo>
                  <a:lnTo>
                    <a:pt x="1527175" y="1368171"/>
                  </a:lnTo>
                  <a:lnTo>
                    <a:pt x="1498727" y="1403223"/>
                  </a:lnTo>
                  <a:lnTo>
                    <a:pt x="1468628" y="1436751"/>
                  </a:lnTo>
                  <a:lnTo>
                    <a:pt x="1436751" y="1468628"/>
                  </a:lnTo>
                  <a:lnTo>
                    <a:pt x="1403223" y="1498727"/>
                  </a:lnTo>
                  <a:lnTo>
                    <a:pt x="1368170" y="1527175"/>
                  </a:lnTo>
                  <a:lnTo>
                    <a:pt x="1331595" y="1553591"/>
                  </a:lnTo>
                  <a:lnTo>
                    <a:pt x="1293622" y="1578229"/>
                  </a:lnTo>
                  <a:lnTo>
                    <a:pt x="1254252" y="1600835"/>
                  </a:lnTo>
                  <a:lnTo>
                    <a:pt x="1213612" y="1621282"/>
                  </a:lnTo>
                  <a:lnTo>
                    <a:pt x="1171829" y="1639697"/>
                  </a:lnTo>
                  <a:lnTo>
                    <a:pt x="1128776" y="1655826"/>
                  </a:lnTo>
                  <a:lnTo>
                    <a:pt x="1084757" y="1669669"/>
                  </a:lnTo>
                  <a:lnTo>
                    <a:pt x="1039723" y="1681226"/>
                  </a:lnTo>
                  <a:lnTo>
                    <a:pt x="993775" y="1690243"/>
                  </a:lnTo>
                  <a:lnTo>
                    <a:pt x="946962" y="1696847"/>
                  </a:lnTo>
                  <a:lnTo>
                    <a:pt x="899375" y="1700784"/>
                  </a:lnTo>
                  <a:lnTo>
                    <a:pt x="851090" y="1702181"/>
                  </a:lnTo>
                  <a:lnTo>
                    <a:pt x="802792" y="1700784"/>
                  </a:lnTo>
                  <a:lnTo>
                    <a:pt x="755205" y="1696847"/>
                  </a:lnTo>
                  <a:lnTo>
                    <a:pt x="708393" y="1690243"/>
                  </a:lnTo>
                  <a:lnTo>
                    <a:pt x="662432" y="1681226"/>
                  </a:lnTo>
                  <a:lnTo>
                    <a:pt x="617397" y="1669669"/>
                  </a:lnTo>
                  <a:lnTo>
                    <a:pt x="573354" y="1655826"/>
                  </a:lnTo>
                  <a:lnTo>
                    <a:pt x="530377" y="1639697"/>
                  </a:lnTo>
                  <a:lnTo>
                    <a:pt x="488543" y="1621282"/>
                  </a:lnTo>
                  <a:lnTo>
                    <a:pt x="447903" y="1600835"/>
                  </a:lnTo>
                  <a:lnTo>
                    <a:pt x="408559" y="1578229"/>
                  </a:lnTo>
                  <a:lnTo>
                    <a:pt x="370560" y="1553591"/>
                  </a:lnTo>
                  <a:lnTo>
                    <a:pt x="333997" y="1527175"/>
                  </a:lnTo>
                  <a:lnTo>
                    <a:pt x="298919" y="1498727"/>
                  </a:lnTo>
                  <a:lnTo>
                    <a:pt x="265417" y="1468628"/>
                  </a:lnTo>
                  <a:lnTo>
                    <a:pt x="233553" y="1436751"/>
                  </a:lnTo>
                  <a:lnTo>
                    <a:pt x="203403" y="1403223"/>
                  </a:lnTo>
                  <a:lnTo>
                    <a:pt x="175044" y="1368171"/>
                  </a:lnTo>
                  <a:lnTo>
                    <a:pt x="148526" y="1331595"/>
                  </a:lnTo>
                  <a:lnTo>
                    <a:pt x="123951" y="1293622"/>
                  </a:lnTo>
                  <a:lnTo>
                    <a:pt x="101371" y="1254252"/>
                  </a:lnTo>
                  <a:lnTo>
                    <a:pt x="80860" y="1213612"/>
                  </a:lnTo>
                  <a:lnTo>
                    <a:pt x="62496" y="1171829"/>
                  </a:lnTo>
                  <a:lnTo>
                    <a:pt x="46342" y="1128776"/>
                  </a:lnTo>
                  <a:lnTo>
                    <a:pt x="32486" y="1084707"/>
                  </a:lnTo>
                  <a:lnTo>
                    <a:pt x="20980" y="1039749"/>
                  </a:lnTo>
                  <a:lnTo>
                    <a:pt x="11912" y="993775"/>
                  </a:lnTo>
                  <a:lnTo>
                    <a:pt x="5346" y="946912"/>
                  </a:lnTo>
                  <a:lnTo>
                    <a:pt x="1346" y="899414"/>
                  </a:lnTo>
                  <a:lnTo>
                    <a:pt x="0" y="851154"/>
                  </a:lnTo>
                  <a:close/>
                </a:path>
              </a:pathLst>
            </a:custGeom>
            <a:ln w="27432">
              <a:solidFill>
                <a:srgbClr val="FFF6DB"/>
              </a:solidFill>
            </a:ln>
          </p:spPr>
          <p:txBody>
            <a:bodyPr wrap="square" lIns="0" tIns="0" rIns="0" bIns="0" rtlCol="0"/>
            <a:lstStyle/>
            <a:p>
              <a:endParaRPr/>
            </a:p>
          </p:txBody>
        </p:sp>
        <p:sp>
          <p:nvSpPr>
            <p:cNvPr id="8" name="object 8"/>
            <p:cNvSpPr/>
            <p:nvPr/>
          </p:nvSpPr>
          <p:spPr>
            <a:xfrm>
              <a:off x="172212" y="1045463"/>
              <a:ext cx="1155192" cy="115061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87452" y="1050036"/>
              <a:ext cx="1117092" cy="111252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88213" y="1050797"/>
              <a:ext cx="1116965" cy="1112520"/>
            </a:xfrm>
            <a:custGeom>
              <a:avLst/>
              <a:gdLst/>
              <a:ahLst/>
              <a:cxnLst/>
              <a:rect l="l" t="t" r="r" b="b"/>
              <a:pathLst>
                <a:path w="1116965" h="1112520">
                  <a:moveTo>
                    <a:pt x="118503" y="204724"/>
                  </a:moveTo>
                  <a:lnTo>
                    <a:pt x="149796" y="168782"/>
                  </a:lnTo>
                  <a:lnTo>
                    <a:pt x="183540" y="136271"/>
                  </a:lnTo>
                  <a:lnTo>
                    <a:pt x="219481" y="107187"/>
                  </a:lnTo>
                  <a:lnTo>
                    <a:pt x="257390" y="81534"/>
                  </a:lnTo>
                  <a:lnTo>
                    <a:pt x="297027" y="59309"/>
                  </a:lnTo>
                  <a:lnTo>
                    <a:pt x="338175" y="40512"/>
                  </a:lnTo>
                  <a:lnTo>
                    <a:pt x="380580" y="25400"/>
                  </a:lnTo>
                  <a:lnTo>
                    <a:pt x="424014" y="13588"/>
                  </a:lnTo>
                  <a:lnTo>
                    <a:pt x="468248" y="5461"/>
                  </a:lnTo>
                  <a:lnTo>
                    <a:pt x="513041" y="1015"/>
                  </a:lnTo>
                  <a:lnTo>
                    <a:pt x="558152" y="0"/>
                  </a:lnTo>
                  <a:lnTo>
                    <a:pt x="603351" y="2666"/>
                  </a:lnTo>
                  <a:lnTo>
                    <a:pt x="648398" y="9016"/>
                  </a:lnTo>
                  <a:lnTo>
                    <a:pt x="693064" y="19050"/>
                  </a:lnTo>
                  <a:lnTo>
                    <a:pt x="737120" y="32638"/>
                  </a:lnTo>
                  <a:lnTo>
                    <a:pt x="780313" y="50164"/>
                  </a:lnTo>
                  <a:lnTo>
                    <a:pt x="822426" y="71247"/>
                  </a:lnTo>
                  <a:lnTo>
                    <a:pt x="863206" y="96265"/>
                  </a:lnTo>
                  <a:lnTo>
                    <a:pt x="902423" y="124967"/>
                  </a:lnTo>
                  <a:lnTo>
                    <a:pt x="939126" y="156844"/>
                  </a:lnTo>
                  <a:lnTo>
                    <a:pt x="972477" y="191135"/>
                  </a:lnTo>
                  <a:lnTo>
                    <a:pt x="1002436" y="227456"/>
                  </a:lnTo>
                  <a:lnTo>
                    <a:pt x="1028992" y="265811"/>
                  </a:lnTo>
                  <a:lnTo>
                    <a:pt x="1052106" y="305688"/>
                  </a:lnTo>
                  <a:lnTo>
                    <a:pt x="1071752" y="347090"/>
                  </a:lnTo>
                  <a:lnTo>
                    <a:pt x="1087882" y="389636"/>
                  </a:lnTo>
                  <a:lnTo>
                    <a:pt x="1100455" y="433069"/>
                  </a:lnTo>
                  <a:lnTo>
                    <a:pt x="1109599" y="477392"/>
                  </a:lnTo>
                  <a:lnTo>
                    <a:pt x="1115060" y="522097"/>
                  </a:lnTo>
                  <a:lnTo>
                    <a:pt x="1116964" y="567054"/>
                  </a:lnTo>
                  <a:lnTo>
                    <a:pt x="1115187" y="612013"/>
                  </a:lnTo>
                  <a:lnTo>
                    <a:pt x="1109726" y="656716"/>
                  </a:lnTo>
                  <a:lnTo>
                    <a:pt x="1100582" y="701039"/>
                  </a:lnTo>
                  <a:lnTo>
                    <a:pt x="1087755" y="744601"/>
                  </a:lnTo>
                  <a:lnTo>
                    <a:pt x="1071118" y="787273"/>
                  </a:lnTo>
                  <a:lnTo>
                    <a:pt x="1050721" y="828801"/>
                  </a:lnTo>
                  <a:lnTo>
                    <a:pt x="1026502" y="868806"/>
                  </a:lnTo>
                  <a:lnTo>
                    <a:pt x="998448" y="907288"/>
                  </a:lnTo>
                  <a:lnTo>
                    <a:pt x="967155" y="943228"/>
                  </a:lnTo>
                  <a:lnTo>
                    <a:pt x="933424" y="975740"/>
                  </a:lnTo>
                  <a:lnTo>
                    <a:pt x="897483" y="1004951"/>
                  </a:lnTo>
                  <a:lnTo>
                    <a:pt x="859574" y="1030604"/>
                  </a:lnTo>
                  <a:lnTo>
                    <a:pt x="819937" y="1052829"/>
                  </a:lnTo>
                  <a:lnTo>
                    <a:pt x="778789" y="1071499"/>
                  </a:lnTo>
                  <a:lnTo>
                    <a:pt x="736384" y="1086739"/>
                  </a:lnTo>
                  <a:lnTo>
                    <a:pt x="692950" y="1098423"/>
                  </a:lnTo>
                  <a:lnTo>
                    <a:pt x="648716" y="1106551"/>
                  </a:lnTo>
                  <a:lnTo>
                    <a:pt x="603923" y="1111123"/>
                  </a:lnTo>
                  <a:lnTo>
                    <a:pt x="558812" y="1112139"/>
                  </a:lnTo>
                  <a:lnTo>
                    <a:pt x="513613" y="1109472"/>
                  </a:lnTo>
                  <a:lnTo>
                    <a:pt x="468566" y="1103122"/>
                  </a:lnTo>
                  <a:lnTo>
                    <a:pt x="423900" y="1093089"/>
                  </a:lnTo>
                  <a:lnTo>
                    <a:pt x="379844" y="1079500"/>
                  </a:lnTo>
                  <a:lnTo>
                    <a:pt x="336651" y="1062101"/>
                  </a:lnTo>
                  <a:lnTo>
                    <a:pt x="294538" y="1040891"/>
                  </a:lnTo>
                  <a:lnTo>
                    <a:pt x="253758" y="1016000"/>
                  </a:lnTo>
                  <a:lnTo>
                    <a:pt x="214528" y="987298"/>
                  </a:lnTo>
                  <a:lnTo>
                    <a:pt x="177838" y="955421"/>
                  </a:lnTo>
                  <a:lnTo>
                    <a:pt x="144487" y="921130"/>
                  </a:lnTo>
                  <a:lnTo>
                    <a:pt x="114515" y="884681"/>
                  </a:lnTo>
                  <a:lnTo>
                    <a:pt x="87960" y="846454"/>
                  </a:lnTo>
                  <a:lnTo>
                    <a:pt x="64846" y="806450"/>
                  </a:lnTo>
                  <a:lnTo>
                    <a:pt x="45199" y="765175"/>
                  </a:lnTo>
                  <a:lnTo>
                    <a:pt x="29057" y="722629"/>
                  </a:lnTo>
                  <a:lnTo>
                    <a:pt x="16433" y="679068"/>
                  </a:lnTo>
                  <a:lnTo>
                    <a:pt x="7353" y="634873"/>
                  </a:lnTo>
                  <a:lnTo>
                    <a:pt x="1866" y="590168"/>
                  </a:lnTo>
                  <a:lnTo>
                    <a:pt x="0" y="545211"/>
                  </a:lnTo>
                  <a:lnTo>
                    <a:pt x="1765" y="500252"/>
                  </a:lnTo>
                  <a:lnTo>
                    <a:pt x="7200" y="455422"/>
                  </a:lnTo>
                  <a:lnTo>
                    <a:pt x="16344" y="411225"/>
                  </a:lnTo>
                  <a:lnTo>
                    <a:pt x="29197" y="367538"/>
                  </a:lnTo>
                  <a:lnTo>
                    <a:pt x="45821" y="324865"/>
                  </a:lnTo>
                  <a:lnTo>
                    <a:pt x="66230" y="283337"/>
                  </a:lnTo>
                  <a:lnTo>
                    <a:pt x="90449" y="243204"/>
                  </a:lnTo>
                  <a:lnTo>
                    <a:pt x="118503" y="204724"/>
                  </a:lnTo>
                  <a:close/>
                </a:path>
                <a:path w="1116965" h="1112520">
                  <a:moveTo>
                    <a:pt x="220497" y="286257"/>
                  </a:moveTo>
                  <a:lnTo>
                    <a:pt x="193878" y="323596"/>
                  </a:lnTo>
                  <a:lnTo>
                    <a:pt x="171970" y="362965"/>
                  </a:lnTo>
                  <a:lnTo>
                    <a:pt x="154749" y="403987"/>
                  </a:lnTo>
                  <a:lnTo>
                    <a:pt x="142151" y="446150"/>
                  </a:lnTo>
                  <a:lnTo>
                    <a:pt x="134137" y="489203"/>
                  </a:lnTo>
                  <a:lnTo>
                    <a:pt x="130657" y="532638"/>
                  </a:lnTo>
                  <a:lnTo>
                    <a:pt x="131660" y="576199"/>
                  </a:lnTo>
                  <a:lnTo>
                    <a:pt x="137121" y="619632"/>
                  </a:lnTo>
                  <a:lnTo>
                    <a:pt x="146977" y="662304"/>
                  </a:lnTo>
                  <a:lnTo>
                    <a:pt x="161188" y="704088"/>
                  </a:lnTo>
                  <a:lnTo>
                    <a:pt x="179704" y="744474"/>
                  </a:lnTo>
                  <a:lnTo>
                    <a:pt x="202488" y="783081"/>
                  </a:lnTo>
                  <a:lnTo>
                    <a:pt x="229489" y="819785"/>
                  </a:lnTo>
                  <a:lnTo>
                    <a:pt x="260642" y="853821"/>
                  </a:lnTo>
                  <a:lnTo>
                    <a:pt x="295935" y="885189"/>
                  </a:lnTo>
                  <a:lnTo>
                    <a:pt x="334302" y="912749"/>
                  </a:lnTo>
                  <a:lnTo>
                    <a:pt x="374497" y="935481"/>
                  </a:lnTo>
                  <a:lnTo>
                    <a:pt x="416153" y="953769"/>
                  </a:lnTo>
                  <a:lnTo>
                    <a:pt x="458889" y="967359"/>
                  </a:lnTo>
                  <a:lnTo>
                    <a:pt x="502361" y="976502"/>
                  </a:lnTo>
                  <a:lnTo>
                    <a:pt x="546201" y="981075"/>
                  </a:lnTo>
                  <a:lnTo>
                    <a:pt x="590029" y="981201"/>
                  </a:lnTo>
                  <a:lnTo>
                    <a:pt x="633476" y="977011"/>
                  </a:lnTo>
                  <a:lnTo>
                    <a:pt x="676198" y="968248"/>
                  </a:lnTo>
                  <a:lnTo>
                    <a:pt x="717804" y="955293"/>
                  </a:lnTo>
                  <a:lnTo>
                    <a:pt x="757948" y="937894"/>
                  </a:lnTo>
                  <a:lnTo>
                    <a:pt x="796239" y="916304"/>
                  </a:lnTo>
                  <a:lnTo>
                    <a:pt x="832345" y="890397"/>
                  </a:lnTo>
                  <a:lnTo>
                    <a:pt x="865873" y="860298"/>
                  </a:lnTo>
                  <a:lnTo>
                    <a:pt x="896454" y="826007"/>
                  </a:lnTo>
                  <a:lnTo>
                    <a:pt x="923086" y="788542"/>
                  </a:lnTo>
                  <a:lnTo>
                    <a:pt x="944994" y="749173"/>
                  </a:lnTo>
                  <a:lnTo>
                    <a:pt x="962215" y="708151"/>
                  </a:lnTo>
                  <a:lnTo>
                    <a:pt x="974813" y="665988"/>
                  </a:lnTo>
                  <a:lnTo>
                    <a:pt x="982840" y="623062"/>
                  </a:lnTo>
                  <a:lnTo>
                    <a:pt x="986320" y="579501"/>
                  </a:lnTo>
                  <a:lnTo>
                    <a:pt x="985304" y="535939"/>
                  </a:lnTo>
                  <a:lnTo>
                    <a:pt x="979843" y="492632"/>
                  </a:lnTo>
                  <a:lnTo>
                    <a:pt x="969987" y="449834"/>
                  </a:lnTo>
                  <a:lnTo>
                    <a:pt x="955776" y="408177"/>
                  </a:lnTo>
                  <a:lnTo>
                    <a:pt x="937260" y="367791"/>
                  </a:lnTo>
                  <a:lnTo>
                    <a:pt x="914476" y="329056"/>
                  </a:lnTo>
                  <a:lnTo>
                    <a:pt x="887488" y="292480"/>
                  </a:lnTo>
                  <a:lnTo>
                    <a:pt x="856322" y="258317"/>
                  </a:lnTo>
                  <a:lnTo>
                    <a:pt x="821042" y="226949"/>
                  </a:lnTo>
                  <a:lnTo>
                    <a:pt x="782675" y="199516"/>
                  </a:lnTo>
                  <a:lnTo>
                    <a:pt x="742480" y="176656"/>
                  </a:lnTo>
                  <a:lnTo>
                    <a:pt x="700824" y="158496"/>
                  </a:lnTo>
                  <a:lnTo>
                    <a:pt x="658075" y="144779"/>
                  </a:lnTo>
                  <a:lnTo>
                    <a:pt x="614603" y="135762"/>
                  </a:lnTo>
                  <a:lnTo>
                    <a:pt x="570763" y="131063"/>
                  </a:lnTo>
                  <a:lnTo>
                    <a:pt x="526935" y="130937"/>
                  </a:lnTo>
                  <a:lnTo>
                    <a:pt x="483489" y="135254"/>
                  </a:lnTo>
                  <a:lnTo>
                    <a:pt x="440766" y="143890"/>
                  </a:lnTo>
                  <a:lnTo>
                    <a:pt x="399161" y="156972"/>
                  </a:lnTo>
                  <a:lnTo>
                    <a:pt x="359016" y="174371"/>
                  </a:lnTo>
                  <a:lnTo>
                    <a:pt x="320713" y="195961"/>
                  </a:lnTo>
                  <a:lnTo>
                    <a:pt x="284619" y="221868"/>
                  </a:lnTo>
                  <a:lnTo>
                    <a:pt x="251091" y="251967"/>
                  </a:lnTo>
                  <a:lnTo>
                    <a:pt x="220497" y="286257"/>
                  </a:lnTo>
                  <a:close/>
                </a:path>
              </a:pathLst>
            </a:custGeom>
            <a:ln w="7620">
              <a:solidFill>
                <a:srgbClr val="C5B791"/>
              </a:solidFill>
            </a:ln>
          </p:spPr>
          <p:txBody>
            <a:bodyPr wrap="square" lIns="0" tIns="0" rIns="0" bIns="0" rtlCol="0"/>
            <a:lstStyle/>
            <a:p>
              <a:endParaRPr/>
            </a:p>
          </p:txBody>
        </p:sp>
        <p:sp>
          <p:nvSpPr>
            <p:cNvPr id="11" name="object 11"/>
            <p:cNvSpPr/>
            <p:nvPr/>
          </p:nvSpPr>
          <p:spPr>
            <a:xfrm>
              <a:off x="1013460" y="0"/>
              <a:ext cx="8130540" cy="6858000"/>
            </a:xfrm>
            <a:custGeom>
              <a:avLst/>
              <a:gdLst/>
              <a:ahLst/>
              <a:cxnLst/>
              <a:rect l="l" t="t" r="r" b="b"/>
              <a:pathLst>
                <a:path w="8130540" h="6858000">
                  <a:moveTo>
                    <a:pt x="8130540" y="0"/>
                  </a:moveTo>
                  <a:lnTo>
                    <a:pt x="0" y="0"/>
                  </a:lnTo>
                  <a:lnTo>
                    <a:pt x="0" y="6858000"/>
                  </a:lnTo>
                  <a:lnTo>
                    <a:pt x="8130540" y="6858000"/>
                  </a:lnTo>
                  <a:lnTo>
                    <a:pt x="8130540" y="0"/>
                  </a:lnTo>
                  <a:close/>
                </a:path>
              </a:pathLst>
            </a:custGeom>
            <a:solidFill>
              <a:srgbClr val="FFFFFF"/>
            </a:solidFill>
          </p:spPr>
          <p:txBody>
            <a:bodyPr wrap="square" lIns="0" tIns="0" rIns="0" bIns="0" rtlCol="0"/>
            <a:lstStyle/>
            <a:p>
              <a:endParaRPr/>
            </a:p>
          </p:txBody>
        </p:sp>
        <p:sp>
          <p:nvSpPr>
            <p:cNvPr id="12" name="object 12"/>
            <p:cNvSpPr/>
            <p:nvPr/>
          </p:nvSpPr>
          <p:spPr>
            <a:xfrm>
              <a:off x="935736" y="0"/>
              <a:ext cx="155447" cy="6857999"/>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014983" y="0"/>
              <a:ext cx="73025" cy="6858000"/>
            </a:xfrm>
            <a:custGeom>
              <a:avLst/>
              <a:gdLst/>
              <a:ahLst/>
              <a:cxnLst/>
              <a:rect l="l" t="t" r="r" b="b"/>
              <a:pathLst>
                <a:path w="73025" h="6858000">
                  <a:moveTo>
                    <a:pt x="72649" y="0"/>
                  </a:moveTo>
                  <a:lnTo>
                    <a:pt x="0" y="0"/>
                  </a:lnTo>
                  <a:lnTo>
                    <a:pt x="0" y="6858000"/>
                  </a:lnTo>
                  <a:lnTo>
                    <a:pt x="72649" y="6858000"/>
                  </a:lnTo>
                  <a:lnTo>
                    <a:pt x="72649" y="0"/>
                  </a:lnTo>
                  <a:close/>
                </a:path>
              </a:pathLst>
            </a:custGeom>
            <a:solidFill>
              <a:srgbClr val="FFFFFF"/>
            </a:solidFill>
          </p:spPr>
          <p:txBody>
            <a:bodyPr wrap="square" lIns="0" tIns="0" rIns="0" bIns="0" rtlCol="0"/>
            <a:lstStyle/>
            <a:p>
              <a:endParaRPr/>
            </a:p>
          </p:txBody>
        </p:sp>
        <p:sp>
          <p:nvSpPr>
            <p:cNvPr id="14" name="object 14"/>
            <p:cNvSpPr/>
            <p:nvPr/>
          </p:nvSpPr>
          <p:spPr>
            <a:xfrm>
              <a:off x="1289303" y="120395"/>
              <a:ext cx="5940552" cy="856488"/>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1110996" y="0"/>
              <a:ext cx="6431280" cy="1299972"/>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1372361" y="153162"/>
              <a:ext cx="5774436" cy="690371"/>
            </a:xfrm>
            <a:prstGeom prst="rect">
              <a:avLst/>
            </a:prstGeom>
            <a:blipFill>
              <a:blip r:embed="rId9" cstate="print"/>
              <a:stretch>
                <a:fillRect/>
              </a:stretch>
            </a:blipFill>
          </p:spPr>
          <p:txBody>
            <a:bodyPr wrap="square" lIns="0" tIns="0" rIns="0" bIns="0" rtlCol="0"/>
            <a:lstStyle/>
            <a:p>
              <a:endParaRPr/>
            </a:p>
          </p:txBody>
        </p:sp>
      </p:grpSp>
      <p:sp>
        <p:nvSpPr>
          <p:cNvPr id="17" name="object 17"/>
          <p:cNvSpPr txBox="1">
            <a:spLocks noGrp="1"/>
          </p:cNvSpPr>
          <p:nvPr>
            <p:ph type="title"/>
          </p:nvPr>
        </p:nvSpPr>
        <p:spPr>
          <a:xfrm>
            <a:off x="1372361" y="153162"/>
            <a:ext cx="5774690" cy="690880"/>
          </a:xfrm>
          <a:prstGeom prst="rect">
            <a:avLst/>
          </a:prstGeom>
          <a:ln w="10667">
            <a:solidFill>
              <a:srgbClr val="000000"/>
            </a:solidFill>
          </a:ln>
        </p:spPr>
        <p:txBody>
          <a:bodyPr vert="horz" wrap="square" lIns="0" tIns="0" rIns="0" bIns="0" rtlCol="0">
            <a:spAutoFit/>
          </a:bodyPr>
          <a:lstStyle/>
          <a:p>
            <a:pPr marL="151765">
              <a:lnSpc>
                <a:spcPts val="5225"/>
              </a:lnSpc>
            </a:pPr>
            <a:r>
              <a:rPr sz="4400" b="1" dirty="0">
                <a:solidFill>
                  <a:srgbClr val="FF0000"/>
                </a:solidFill>
                <a:latin typeface="Times New Roman"/>
                <a:cs typeface="Times New Roman"/>
              </a:rPr>
              <a:t>ISO 9000 &amp; ISO</a:t>
            </a:r>
            <a:r>
              <a:rPr sz="4400" b="1" spc="-70" dirty="0">
                <a:solidFill>
                  <a:srgbClr val="FF0000"/>
                </a:solidFill>
                <a:latin typeface="Times New Roman"/>
                <a:cs typeface="Times New Roman"/>
              </a:rPr>
              <a:t> </a:t>
            </a:r>
            <a:r>
              <a:rPr sz="4400" b="1" dirty="0">
                <a:solidFill>
                  <a:srgbClr val="FF0000"/>
                </a:solidFill>
                <a:latin typeface="Times New Roman"/>
                <a:cs typeface="Times New Roman"/>
              </a:rPr>
              <a:t>14000</a:t>
            </a:r>
            <a:endParaRPr sz="4400" dirty="0">
              <a:latin typeface="Times New Roman"/>
              <a:cs typeface="Times New Roman"/>
            </a:endParaRPr>
          </a:p>
        </p:txBody>
      </p:sp>
      <p:pic>
        <p:nvPicPr>
          <p:cNvPr id="29" name="Picture 2" descr="C:\Users\HP\Downloads\mohanlal-sukhadia-university-udaipur-logo.jp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3853745" y="1804553"/>
            <a:ext cx="1691014" cy="1691014"/>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object 23"/>
          <p:cNvSpPr txBox="1"/>
          <p:nvPr/>
        </p:nvSpPr>
        <p:spPr>
          <a:xfrm>
            <a:off x="1803969" y="4114800"/>
            <a:ext cx="5790565" cy="1794594"/>
          </a:xfrm>
          <a:prstGeom prst="rect">
            <a:avLst/>
          </a:prstGeom>
        </p:spPr>
        <p:txBody>
          <a:bodyPr vert="horz" wrap="square" lIns="0" tIns="12700" rIns="0" bIns="0" rtlCol="0">
            <a:spAutoFit/>
          </a:bodyPr>
          <a:lstStyle/>
          <a:p>
            <a:pPr marL="966469" marR="5080" indent="-954405" algn="ctr">
              <a:lnSpc>
                <a:spcPct val="117900"/>
              </a:lnSpc>
              <a:spcBef>
                <a:spcPts val="100"/>
              </a:spcBef>
            </a:pPr>
            <a:r>
              <a:rPr sz="2400" b="1" spc="-10" dirty="0" smtClean="0">
                <a:latin typeface="Times New Roman"/>
                <a:cs typeface="Times New Roman"/>
              </a:rPr>
              <a:t>P</a:t>
            </a:r>
            <a:r>
              <a:rPr lang="en-US" sz="2400" b="1" spc="-10" dirty="0" smtClean="0">
                <a:latin typeface="Times New Roman"/>
                <a:cs typeface="Times New Roman"/>
              </a:rPr>
              <a:t>resented</a:t>
            </a:r>
            <a:r>
              <a:rPr sz="2400" b="1" spc="-10" dirty="0" smtClean="0">
                <a:latin typeface="Times New Roman"/>
                <a:cs typeface="Times New Roman"/>
              </a:rPr>
              <a:t> </a:t>
            </a:r>
            <a:r>
              <a:rPr sz="2400" b="1" spc="-90" dirty="0" smtClean="0">
                <a:latin typeface="Times New Roman"/>
                <a:cs typeface="Times New Roman"/>
              </a:rPr>
              <a:t>B</a:t>
            </a:r>
            <a:r>
              <a:rPr lang="en-US" sz="2400" b="1" spc="-90" dirty="0">
                <a:latin typeface="Times New Roman"/>
                <a:cs typeface="Times New Roman"/>
              </a:rPr>
              <a:t>y</a:t>
            </a:r>
            <a:r>
              <a:rPr sz="2400" b="1" spc="-90" dirty="0" smtClean="0">
                <a:latin typeface="Times New Roman"/>
                <a:cs typeface="Times New Roman"/>
              </a:rPr>
              <a:t>: </a:t>
            </a:r>
            <a:r>
              <a:rPr lang="en-US" sz="2400" b="1" spc="-90" dirty="0" smtClean="0">
                <a:latin typeface="Times New Roman"/>
                <a:cs typeface="Times New Roman"/>
              </a:rPr>
              <a:t>Dr. Garima Joshi</a:t>
            </a:r>
            <a:endParaRPr lang="en-US" sz="2400" dirty="0">
              <a:latin typeface="Times New Roman"/>
              <a:cs typeface="Times New Roman"/>
            </a:endParaRPr>
          </a:p>
          <a:p>
            <a:pPr marL="966469" marR="5080" indent="-954405" algn="ctr">
              <a:lnSpc>
                <a:spcPct val="117900"/>
              </a:lnSpc>
              <a:spcBef>
                <a:spcPts val="100"/>
              </a:spcBef>
            </a:pPr>
            <a:r>
              <a:rPr lang="en-US" sz="2400" b="1" spc="-5" dirty="0" smtClean="0">
                <a:latin typeface="Times New Roman"/>
                <a:cs typeface="Times New Roman"/>
              </a:rPr>
              <a:t>Assistant Professor</a:t>
            </a:r>
          </a:p>
          <a:p>
            <a:pPr marL="966469" marR="5080" indent="-954405" algn="ctr">
              <a:lnSpc>
                <a:spcPct val="117900"/>
              </a:lnSpc>
              <a:spcBef>
                <a:spcPts val="100"/>
              </a:spcBef>
            </a:pPr>
            <a:r>
              <a:rPr lang="en-US" sz="2400" b="1" spc="-5" dirty="0" smtClean="0">
                <a:latin typeface="Times New Roman"/>
                <a:cs typeface="Times New Roman"/>
              </a:rPr>
              <a:t>Department of Pharmacy</a:t>
            </a:r>
          </a:p>
          <a:p>
            <a:pPr marL="966469" marR="5080" indent="-954405" algn="ctr">
              <a:lnSpc>
                <a:spcPct val="117900"/>
              </a:lnSpc>
              <a:spcBef>
                <a:spcPts val="100"/>
              </a:spcBef>
            </a:pPr>
            <a:r>
              <a:rPr lang="en-US" sz="2400" b="1" spc="-5" dirty="0" smtClean="0">
                <a:latin typeface="Times New Roman"/>
                <a:cs typeface="Times New Roman"/>
              </a:rPr>
              <a:t>Mohanlal Sukhadia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776" y="1036319"/>
            <a:ext cx="5690616" cy="5410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3540" y="575817"/>
            <a:ext cx="7541260" cy="566822"/>
          </a:xfrm>
          <a:prstGeom prst="rect">
            <a:avLst/>
          </a:prstGeom>
        </p:spPr>
        <p:txBody>
          <a:bodyPr vert="horz" wrap="square" lIns="0" tIns="12700" rIns="0" bIns="0" rtlCol="0">
            <a:spAutoFit/>
          </a:bodyPr>
          <a:lstStyle/>
          <a:p>
            <a:pPr marL="12700">
              <a:lnSpc>
                <a:spcPct val="100000"/>
              </a:lnSpc>
              <a:spcBef>
                <a:spcPts val="100"/>
              </a:spcBef>
            </a:pPr>
            <a:r>
              <a:rPr sz="3600" spc="35" dirty="0">
                <a:solidFill>
                  <a:srgbClr val="4E3A2F"/>
                </a:solidFill>
                <a:latin typeface="Times New Roman" pitchFamily="18" charset="0"/>
                <a:cs typeface="Times New Roman" pitchFamily="18" charset="0"/>
              </a:rPr>
              <a:t>PRINCIPLE </a:t>
            </a:r>
            <a:r>
              <a:rPr sz="3600" spc="-90" dirty="0">
                <a:solidFill>
                  <a:srgbClr val="4E3A2F"/>
                </a:solidFill>
                <a:latin typeface="Times New Roman" pitchFamily="18" charset="0"/>
                <a:cs typeface="Times New Roman" pitchFamily="18" charset="0"/>
              </a:rPr>
              <a:t>OF </a:t>
            </a:r>
            <a:r>
              <a:rPr sz="3600" spc="50" dirty="0">
                <a:solidFill>
                  <a:srgbClr val="4E3A2F"/>
                </a:solidFill>
                <a:latin typeface="Times New Roman" pitchFamily="18" charset="0"/>
                <a:cs typeface="Times New Roman" pitchFamily="18" charset="0"/>
              </a:rPr>
              <a:t>ISO</a:t>
            </a:r>
            <a:r>
              <a:rPr sz="3600" spc="-520" dirty="0">
                <a:solidFill>
                  <a:srgbClr val="4E3A2F"/>
                </a:solidFill>
                <a:latin typeface="Times New Roman" pitchFamily="18" charset="0"/>
                <a:cs typeface="Times New Roman" pitchFamily="18" charset="0"/>
              </a:rPr>
              <a:t> </a:t>
            </a:r>
            <a:r>
              <a:rPr sz="3600" spc="215" dirty="0">
                <a:solidFill>
                  <a:srgbClr val="4E3A2F"/>
                </a:solidFill>
                <a:latin typeface="Times New Roman" pitchFamily="18" charset="0"/>
                <a:cs typeface="Times New Roman" pitchFamily="18" charset="0"/>
              </a:rPr>
              <a:t>14000</a:t>
            </a:r>
            <a:endParaRPr sz="3600" dirty="0">
              <a:latin typeface="Times New Roman" pitchFamily="18" charset="0"/>
              <a:cs typeface="Times New Roman" pitchFamily="18" charset="0"/>
            </a:endParaRPr>
          </a:p>
        </p:txBody>
      </p:sp>
      <p:grpSp>
        <p:nvGrpSpPr>
          <p:cNvPr id="4" name="object 4"/>
          <p:cNvGrpSpPr/>
          <p:nvPr/>
        </p:nvGrpSpPr>
        <p:grpSpPr>
          <a:xfrm>
            <a:off x="304801" y="1554480"/>
            <a:ext cx="7812150" cy="4998720"/>
            <a:chOff x="874775" y="1554480"/>
            <a:chExt cx="7242175" cy="4526280"/>
          </a:xfrm>
        </p:grpSpPr>
        <p:sp>
          <p:nvSpPr>
            <p:cNvPr id="5" name="object 5"/>
            <p:cNvSpPr/>
            <p:nvPr/>
          </p:nvSpPr>
          <p:spPr>
            <a:xfrm>
              <a:off x="874775" y="1554480"/>
              <a:ext cx="7242175" cy="4526280"/>
            </a:xfrm>
            <a:custGeom>
              <a:avLst/>
              <a:gdLst/>
              <a:ahLst/>
              <a:cxnLst/>
              <a:rect l="l" t="t" r="r" b="b"/>
              <a:pathLst>
                <a:path w="7242175" h="4526280">
                  <a:moveTo>
                    <a:pt x="6046724" y="0"/>
                  </a:moveTo>
                  <a:lnTo>
                    <a:pt x="6110478" y="565785"/>
                  </a:lnTo>
                  <a:lnTo>
                    <a:pt x="5985355" y="590304"/>
                  </a:lnTo>
                  <a:lnTo>
                    <a:pt x="5861448" y="615506"/>
                  </a:lnTo>
                  <a:lnTo>
                    <a:pt x="5738756" y="641390"/>
                  </a:lnTo>
                  <a:lnTo>
                    <a:pt x="5617279" y="667956"/>
                  </a:lnTo>
                  <a:lnTo>
                    <a:pt x="5497017" y="695203"/>
                  </a:lnTo>
                  <a:lnTo>
                    <a:pt x="5377970" y="723133"/>
                  </a:lnTo>
                  <a:lnTo>
                    <a:pt x="5260138" y="751745"/>
                  </a:lnTo>
                  <a:lnTo>
                    <a:pt x="5143522" y="781038"/>
                  </a:lnTo>
                  <a:lnTo>
                    <a:pt x="5028121" y="811014"/>
                  </a:lnTo>
                  <a:lnTo>
                    <a:pt x="4913935" y="841671"/>
                  </a:lnTo>
                  <a:lnTo>
                    <a:pt x="4800964" y="873011"/>
                  </a:lnTo>
                  <a:lnTo>
                    <a:pt x="4689208" y="905032"/>
                  </a:lnTo>
                  <a:lnTo>
                    <a:pt x="4578667" y="937736"/>
                  </a:lnTo>
                  <a:lnTo>
                    <a:pt x="4469341" y="971121"/>
                  </a:lnTo>
                  <a:lnTo>
                    <a:pt x="4361231" y="1005189"/>
                  </a:lnTo>
                  <a:lnTo>
                    <a:pt x="4307631" y="1022478"/>
                  </a:lnTo>
                  <a:lnTo>
                    <a:pt x="4254336" y="1039938"/>
                  </a:lnTo>
                  <a:lnTo>
                    <a:pt x="4201344" y="1057568"/>
                  </a:lnTo>
                  <a:lnTo>
                    <a:pt x="4148656" y="1075369"/>
                  </a:lnTo>
                  <a:lnTo>
                    <a:pt x="4096271" y="1093341"/>
                  </a:lnTo>
                  <a:lnTo>
                    <a:pt x="4044191" y="1111482"/>
                  </a:lnTo>
                  <a:lnTo>
                    <a:pt x="3992414" y="1129795"/>
                  </a:lnTo>
                  <a:lnTo>
                    <a:pt x="3940941" y="1148278"/>
                  </a:lnTo>
                  <a:lnTo>
                    <a:pt x="3889771" y="1166931"/>
                  </a:lnTo>
                  <a:lnTo>
                    <a:pt x="3838906" y="1185755"/>
                  </a:lnTo>
                  <a:lnTo>
                    <a:pt x="3788344" y="1204749"/>
                  </a:lnTo>
                  <a:lnTo>
                    <a:pt x="3738086" y="1223914"/>
                  </a:lnTo>
                  <a:lnTo>
                    <a:pt x="3688132" y="1243249"/>
                  </a:lnTo>
                  <a:lnTo>
                    <a:pt x="3638482" y="1262755"/>
                  </a:lnTo>
                  <a:lnTo>
                    <a:pt x="3589135" y="1282432"/>
                  </a:lnTo>
                  <a:lnTo>
                    <a:pt x="3540093" y="1302278"/>
                  </a:lnTo>
                  <a:lnTo>
                    <a:pt x="3491354" y="1322296"/>
                  </a:lnTo>
                  <a:lnTo>
                    <a:pt x="3442918" y="1342483"/>
                  </a:lnTo>
                  <a:lnTo>
                    <a:pt x="3394787" y="1362842"/>
                  </a:lnTo>
                  <a:lnTo>
                    <a:pt x="3346959" y="1383370"/>
                  </a:lnTo>
                  <a:lnTo>
                    <a:pt x="3299436" y="1404070"/>
                  </a:lnTo>
                  <a:lnTo>
                    <a:pt x="3252215" y="1424939"/>
                  </a:lnTo>
                  <a:lnTo>
                    <a:pt x="3205299" y="1445980"/>
                  </a:lnTo>
                  <a:lnTo>
                    <a:pt x="3158687" y="1467190"/>
                  </a:lnTo>
                  <a:lnTo>
                    <a:pt x="3112378" y="1488572"/>
                  </a:lnTo>
                  <a:lnTo>
                    <a:pt x="3066373" y="1510123"/>
                  </a:lnTo>
                  <a:lnTo>
                    <a:pt x="3020672" y="1531846"/>
                  </a:lnTo>
                  <a:lnTo>
                    <a:pt x="2975275" y="1553738"/>
                  </a:lnTo>
                  <a:lnTo>
                    <a:pt x="2930181" y="1575802"/>
                  </a:lnTo>
                  <a:lnTo>
                    <a:pt x="2885391" y="1598035"/>
                  </a:lnTo>
                  <a:lnTo>
                    <a:pt x="2840905" y="1620439"/>
                  </a:lnTo>
                  <a:lnTo>
                    <a:pt x="2796723" y="1643014"/>
                  </a:lnTo>
                  <a:lnTo>
                    <a:pt x="2752845" y="1665759"/>
                  </a:lnTo>
                  <a:lnTo>
                    <a:pt x="2709270" y="1688675"/>
                  </a:lnTo>
                  <a:lnTo>
                    <a:pt x="2665999" y="1711761"/>
                  </a:lnTo>
                  <a:lnTo>
                    <a:pt x="2623032" y="1735018"/>
                  </a:lnTo>
                  <a:lnTo>
                    <a:pt x="2580369" y="1758445"/>
                  </a:lnTo>
                  <a:lnTo>
                    <a:pt x="2538010" y="1782042"/>
                  </a:lnTo>
                  <a:lnTo>
                    <a:pt x="2495954" y="1805811"/>
                  </a:lnTo>
                  <a:lnTo>
                    <a:pt x="2454202" y="1829749"/>
                  </a:lnTo>
                  <a:lnTo>
                    <a:pt x="2412754" y="1853858"/>
                  </a:lnTo>
                  <a:lnTo>
                    <a:pt x="2371610" y="1878138"/>
                  </a:lnTo>
                  <a:lnTo>
                    <a:pt x="2330769" y="1902588"/>
                  </a:lnTo>
                  <a:lnTo>
                    <a:pt x="2290232" y="1927209"/>
                  </a:lnTo>
                  <a:lnTo>
                    <a:pt x="2249999" y="1952000"/>
                  </a:lnTo>
                  <a:lnTo>
                    <a:pt x="2210070" y="1976961"/>
                  </a:lnTo>
                  <a:lnTo>
                    <a:pt x="2170445" y="2002093"/>
                  </a:lnTo>
                  <a:lnTo>
                    <a:pt x="2131123" y="2027396"/>
                  </a:lnTo>
                  <a:lnTo>
                    <a:pt x="2092105" y="2052869"/>
                  </a:lnTo>
                  <a:lnTo>
                    <a:pt x="2053391" y="2078512"/>
                  </a:lnTo>
                  <a:lnTo>
                    <a:pt x="2014981" y="2104326"/>
                  </a:lnTo>
                  <a:lnTo>
                    <a:pt x="1976874" y="2130311"/>
                  </a:lnTo>
                  <a:lnTo>
                    <a:pt x="1939072" y="2156466"/>
                  </a:lnTo>
                  <a:lnTo>
                    <a:pt x="1901573" y="2182791"/>
                  </a:lnTo>
                  <a:lnTo>
                    <a:pt x="1864378" y="2209287"/>
                  </a:lnTo>
                  <a:lnTo>
                    <a:pt x="1827486" y="2235954"/>
                  </a:lnTo>
                  <a:lnTo>
                    <a:pt x="1790899" y="2262791"/>
                  </a:lnTo>
                  <a:lnTo>
                    <a:pt x="1754615" y="2289798"/>
                  </a:lnTo>
                  <a:lnTo>
                    <a:pt x="1718635" y="2316976"/>
                  </a:lnTo>
                  <a:lnTo>
                    <a:pt x="1682959" y="2344325"/>
                  </a:lnTo>
                  <a:lnTo>
                    <a:pt x="1647586" y="2371844"/>
                  </a:lnTo>
                  <a:lnTo>
                    <a:pt x="1612518" y="2399533"/>
                  </a:lnTo>
                  <a:lnTo>
                    <a:pt x="1577753" y="2427393"/>
                  </a:lnTo>
                  <a:lnTo>
                    <a:pt x="1543292" y="2455423"/>
                  </a:lnTo>
                  <a:lnTo>
                    <a:pt x="1509135" y="2483624"/>
                  </a:lnTo>
                  <a:lnTo>
                    <a:pt x="1475281" y="2511996"/>
                  </a:lnTo>
                  <a:lnTo>
                    <a:pt x="1441731" y="2540538"/>
                  </a:lnTo>
                  <a:lnTo>
                    <a:pt x="1408485" y="2569250"/>
                  </a:lnTo>
                  <a:lnTo>
                    <a:pt x="1375543" y="2598133"/>
                  </a:lnTo>
                  <a:lnTo>
                    <a:pt x="1342905" y="2627186"/>
                  </a:lnTo>
                  <a:lnTo>
                    <a:pt x="1310570" y="2656410"/>
                  </a:lnTo>
                  <a:lnTo>
                    <a:pt x="1278540" y="2685804"/>
                  </a:lnTo>
                  <a:lnTo>
                    <a:pt x="1246813" y="2715369"/>
                  </a:lnTo>
                  <a:lnTo>
                    <a:pt x="1215389" y="2745104"/>
                  </a:lnTo>
                  <a:lnTo>
                    <a:pt x="1184270" y="2775010"/>
                  </a:lnTo>
                  <a:lnTo>
                    <a:pt x="1153454" y="2805087"/>
                  </a:lnTo>
                  <a:lnTo>
                    <a:pt x="1122943" y="2835333"/>
                  </a:lnTo>
                  <a:lnTo>
                    <a:pt x="1092735" y="2865751"/>
                  </a:lnTo>
                  <a:lnTo>
                    <a:pt x="1062830" y="2896339"/>
                  </a:lnTo>
                  <a:lnTo>
                    <a:pt x="1033230" y="2927097"/>
                  </a:lnTo>
                  <a:lnTo>
                    <a:pt x="1003933" y="2958026"/>
                  </a:lnTo>
                  <a:lnTo>
                    <a:pt x="974940" y="2989125"/>
                  </a:lnTo>
                  <a:lnTo>
                    <a:pt x="946251" y="3020395"/>
                  </a:lnTo>
                  <a:lnTo>
                    <a:pt x="917866" y="3051835"/>
                  </a:lnTo>
                  <a:lnTo>
                    <a:pt x="889784" y="3083446"/>
                  </a:lnTo>
                  <a:lnTo>
                    <a:pt x="862006" y="3115227"/>
                  </a:lnTo>
                  <a:lnTo>
                    <a:pt x="834532" y="3147179"/>
                  </a:lnTo>
                  <a:lnTo>
                    <a:pt x="807362" y="3179301"/>
                  </a:lnTo>
                  <a:lnTo>
                    <a:pt x="780496" y="3211593"/>
                  </a:lnTo>
                  <a:lnTo>
                    <a:pt x="753933" y="3244057"/>
                  </a:lnTo>
                  <a:lnTo>
                    <a:pt x="727674" y="3276690"/>
                  </a:lnTo>
                  <a:lnTo>
                    <a:pt x="701719" y="3309495"/>
                  </a:lnTo>
                  <a:lnTo>
                    <a:pt x="676068" y="3342469"/>
                  </a:lnTo>
                  <a:lnTo>
                    <a:pt x="650720" y="3375614"/>
                  </a:lnTo>
                  <a:lnTo>
                    <a:pt x="625677" y="3408930"/>
                  </a:lnTo>
                  <a:lnTo>
                    <a:pt x="600937" y="3442416"/>
                  </a:lnTo>
                  <a:lnTo>
                    <a:pt x="576501" y="3476073"/>
                  </a:lnTo>
                  <a:lnTo>
                    <a:pt x="552368" y="3509900"/>
                  </a:lnTo>
                  <a:lnTo>
                    <a:pt x="528540" y="3543898"/>
                  </a:lnTo>
                  <a:lnTo>
                    <a:pt x="505015" y="3578066"/>
                  </a:lnTo>
                  <a:lnTo>
                    <a:pt x="481794" y="3612404"/>
                  </a:lnTo>
                  <a:lnTo>
                    <a:pt x="458877" y="3646913"/>
                  </a:lnTo>
                  <a:lnTo>
                    <a:pt x="436263" y="3681593"/>
                  </a:lnTo>
                  <a:lnTo>
                    <a:pt x="413954" y="3716443"/>
                  </a:lnTo>
                  <a:lnTo>
                    <a:pt x="391948" y="3751464"/>
                  </a:lnTo>
                  <a:lnTo>
                    <a:pt x="370246" y="3786655"/>
                  </a:lnTo>
                  <a:lnTo>
                    <a:pt x="348848" y="3822016"/>
                  </a:lnTo>
                  <a:lnTo>
                    <a:pt x="327753" y="3857548"/>
                  </a:lnTo>
                  <a:lnTo>
                    <a:pt x="306962" y="3893251"/>
                  </a:lnTo>
                  <a:lnTo>
                    <a:pt x="286475" y="3929124"/>
                  </a:lnTo>
                  <a:lnTo>
                    <a:pt x="266292" y="3965168"/>
                  </a:lnTo>
                  <a:lnTo>
                    <a:pt x="246413" y="4001382"/>
                  </a:lnTo>
                  <a:lnTo>
                    <a:pt x="226837" y="4037766"/>
                  </a:lnTo>
                  <a:lnTo>
                    <a:pt x="207566" y="4074321"/>
                  </a:lnTo>
                  <a:lnTo>
                    <a:pt x="188598" y="4111047"/>
                  </a:lnTo>
                  <a:lnTo>
                    <a:pt x="169933" y="4147943"/>
                  </a:lnTo>
                  <a:lnTo>
                    <a:pt x="151573" y="4185009"/>
                  </a:lnTo>
                  <a:lnTo>
                    <a:pt x="133516" y="4222246"/>
                  </a:lnTo>
                  <a:lnTo>
                    <a:pt x="115763" y="4259653"/>
                  </a:lnTo>
                  <a:lnTo>
                    <a:pt x="98314" y="4297231"/>
                  </a:lnTo>
                  <a:lnTo>
                    <a:pt x="81169" y="4334980"/>
                  </a:lnTo>
                  <a:lnTo>
                    <a:pt x="64328" y="4372899"/>
                  </a:lnTo>
                  <a:lnTo>
                    <a:pt x="47790" y="4410988"/>
                  </a:lnTo>
                  <a:lnTo>
                    <a:pt x="31556" y="4449248"/>
                  </a:lnTo>
                  <a:lnTo>
                    <a:pt x="15626" y="4487679"/>
                  </a:lnTo>
                  <a:lnTo>
                    <a:pt x="0" y="4526280"/>
                  </a:lnTo>
                  <a:lnTo>
                    <a:pt x="25449" y="4492091"/>
                  </a:lnTo>
                  <a:lnTo>
                    <a:pt x="51155" y="4458105"/>
                  </a:lnTo>
                  <a:lnTo>
                    <a:pt x="77117" y="4424323"/>
                  </a:lnTo>
                  <a:lnTo>
                    <a:pt x="103335" y="4390743"/>
                  </a:lnTo>
                  <a:lnTo>
                    <a:pt x="129808" y="4357366"/>
                  </a:lnTo>
                  <a:lnTo>
                    <a:pt x="156538" y="4324192"/>
                  </a:lnTo>
                  <a:lnTo>
                    <a:pt x="183523" y="4291221"/>
                  </a:lnTo>
                  <a:lnTo>
                    <a:pt x="210765" y="4258452"/>
                  </a:lnTo>
                  <a:lnTo>
                    <a:pt x="238263" y="4225887"/>
                  </a:lnTo>
                  <a:lnTo>
                    <a:pt x="266016" y="4193524"/>
                  </a:lnTo>
                  <a:lnTo>
                    <a:pt x="294025" y="4161365"/>
                  </a:lnTo>
                  <a:lnTo>
                    <a:pt x="322291" y="4129408"/>
                  </a:lnTo>
                  <a:lnTo>
                    <a:pt x="350812" y="4097654"/>
                  </a:lnTo>
                  <a:lnTo>
                    <a:pt x="379590" y="4066104"/>
                  </a:lnTo>
                  <a:lnTo>
                    <a:pt x="408623" y="4034756"/>
                  </a:lnTo>
                  <a:lnTo>
                    <a:pt x="437912" y="4003611"/>
                  </a:lnTo>
                  <a:lnTo>
                    <a:pt x="467457" y="3972668"/>
                  </a:lnTo>
                  <a:lnTo>
                    <a:pt x="497258" y="3941929"/>
                  </a:lnTo>
                  <a:lnTo>
                    <a:pt x="527316" y="3911393"/>
                  </a:lnTo>
                  <a:lnTo>
                    <a:pt x="557629" y="3881059"/>
                  </a:lnTo>
                  <a:lnTo>
                    <a:pt x="588198" y="3850929"/>
                  </a:lnTo>
                  <a:lnTo>
                    <a:pt x="619023" y="3821001"/>
                  </a:lnTo>
                  <a:lnTo>
                    <a:pt x="650104" y="3791276"/>
                  </a:lnTo>
                  <a:lnTo>
                    <a:pt x="681440" y="3761755"/>
                  </a:lnTo>
                  <a:lnTo>
                    <a:pt x="713033" y="3732436"/>
                  </a:lnTo>
                  <a:lnTo>
                    <a:pt x="744882" y="3703319"/>
                  </a:lnTo>
                  <a:lnTo>
                    <a:pt x="776987" y="3674406"/>
                  </a:lnTo>
                  <a:lnTo>
                    <a:pt x="809348" y="3645696"/>
                  </a:lnTo>
                  <a:lnTo>
                    <a:pt x="841964" y="3617189"/>
                  </a:lnTo>
                  <a:lnTo>
                    <a:pt x="874837" y="3588884"/>
                  </a:lnTo>
                  <a:lnTo>
                    <a:pt x="907965" y="3560783"/>
                  </a:lnTo>
                  <a:lnTo>
                    <a:pt x="941350" y="3532884"/>
                  </a:lnTo>
                  <a:lnTo>
                    <a:pt x="974990" y="3505188"/>
                  </a:lnTo>
                  <a:lnTo>
                    <a:pt x="1008887" y="3477695"/>
                  </a:lnTo>
                  <a:lnTo>
                    <a:pt x="1043039" y="3450405"/>
                  </a:lnTo>
                  <a:lnTo>
                    <a:pt x="1077448" y="3423318"/>
                  </a:lnTo>
                  <a:lnTo>
                    <a:pt x="1112112" y="3396434"/>
                  </a:lnTo>
                  <a:lnTo>
                    <a:pt x="1147032" y="3369753"/>
                  </a:lnTo>
                  <a:lnTo>
                    <a:pt x="1182208" y="3343274"/>
                  </a:lnTo>
                  <a:lnTo>
                    <a:pt x="1217641" y="3316999"/>
                  </a:lnTo>
                  <a:lnTo>
                    <a:pt x="1253329" y="3290926"/>
                  </a:lnTo>
                  <a:lnTo>
                    <a:pt x="1289273" y="3265057"/>
                  </a:lnTo>
                  <a:lnTo>
                    <a:pt x="1325473" y="3239390"/>
                  </a:lnTo>
                  <a:lnTo>
                    <a:pt x="1361929" y="3213926"/>
                  </a:lnTo>
                  <a:lnTo>
                    <a:pt x="1398641" y="3188665"/>
                  </a:lnTo>
                  <a:lnTo>
                    <a:pt x="1435609" y="3163607"/>
                  </a:lnTo>
                  <a:lnTo>
                    <a:pt x="1472832" y="3138752"/>
                  </a:lnTo>
                  <a:lnTo>
                    <a:pt x="1510312" y="3114100"/>
                  </a:lnTo>
                  <a:lnTo>
                    <a:pt x="1548048" y="3089650"/>
                  </a:lnTo>
                  <a:lnTo>
                    <a:pt x="1586040" y="3065404"/>
                  </a:lnTo>
                  <a:lnTo>
                    <a:pt x="1624287" y="3041360"/>
                  </a:lnTo>
                  <a:lnTo>
                    <a:pt x="1662791" y="3017519"/>
                  </a:lnTo>
                  <a:lnTo>
                    <a:pt x="1701550" y="2993882"/>
                  </a:lnTo>
                  <a:lnTo>
                    <a:pt x="1740566" y="2970447"/>
                  </a:lnTo>
                  <a:lnTo>
                    <a:pt x="1779837" y="2947215"/>
                  </a:lnTo>
                  <a:lnTo>
                    <a:pt x="1819365" y="2924186"/>
                  </a:lnTo>
                  <a:lnTo>
                    <a:pt x="1859148" y="2901360"/>
                  </a:lnTo>
                  <a:lnTo>
                    <a:pt x="1899187" y="2878736"/>
                  </a:lnTo>
                  <a:lnTo>
                    <a:pt x="1939482" y="2856316"/>
                  </a:lnTo>
                  <a:lnTo>
                    <a:pt x="1980033" y="2834098"/>
                  </a:lnTo>
                  <a:lnTo>
                    <a:pt x="2020841" y="2812084"/>
                  </a:lnTo>
                  <a:lnTo>
                    <a:pt x="2061904" y="2790272"/>
                  </a:lnTo>
                  <a:lnTo>
                    <a:pt x="2103223" y="2768663"/>
                  </a:lnTo>
                  <a:lnTo>
                    <a:pt x="2144798" y="2747257"/>
                  </a:lnTo>
                  <a:lnTo>
                    <a:pt x="2186628" y="2726054"/>
                  </a:lnTo>
                  <a:lnTo>
                    <a:pt x="2228715" y="2705054"/>
                  </a:lnTo>
                  <a:lnTo>
                    <a:pt x="2271058" y="2684257"/>
                  </a:lnTo>
                  <a:lnTo>
                    <a:pt x="2313657" y="2663663"/>
                  </a:lnTo>
                  <a:lnTo>
                    <a:pt x="2356511" y="2643272"/>
                  </a:lnTo>
                  <a:lnTo>
                    <a:pt x="2399622" y="2623083"/>
                  </a:lnTo>
                  <a:lnTo>
                    <a:pt x="2442989" y="2603097"/>
                  </a:lnTo>
                  <a:lnTo>
                    <a:pt x="2486611" y="2583315"/>
                  </a:lnTo>
                  <a:lnTo>
                    <a:pt x="2530490" y="2563735"/>
                  </a:lnTo>
                  <a:lnTo>
                    <a:pt x="2574624" y="2544358"/>
                  </a:lnTo>
                  <a:lnTo>
                    <a:pt x="2619014" y="2525184"/>
                  </a:lnTo>
                  <a:lnTo>
                    <a:pt x="2663661" y="2506213"/>
                  </a:lnTo>
                  <a:lnTo>
                    <a:pt x="2708563" y="2487445"/>
                  </a:lnTo>
                  <a:lnTo>
                    <a:pt x="2753721" y="2468879"/>
                  </a:lnTo>
                  <a:lnTo>
                    <a:pt x="2799135" y="2450517"/>
                  </a:lnTo>
                  <a:lnTo>
                    <a:pt x="2844805" y="2432358"/>
                  </a:lnTo>
                  <a:lnTo>
                    <a:pt x="2890731" y="2414401"/>
                  </a:lnTo>
                  <a:lnTo>
                    <a:pt x="2936913" y="2396647"/>
                  </a:lnTo>
                  <a:lnTo>
                    <a:pt x="2983351" y="2379097"/>
                  </a:lnTo>
                  <a:lnTo>
                    <a:pt x="3030045" y="2361749"/>
                  </a:lnTo>
                  <a:lnTo>
                    <a:pt x="3076994" y="2344604"/>
                  </a:lnTo>
                  <a:lnTo>
                    <a:pt x="3124200" y="2327662"/>
                  </a:lnTo>
                  <a:lnTo>
                    <a:pt x="3171662" y="2310922"/>
                  </a:lnTo>
                  <a:lnTo>
                    <a:pt x="3219379" y="2294386"/>
                  </a:lnTo>
                  <a:lnTo>
                    <a:pt x="3267353" y="2278053"/>
                  </a:lnTo>
                  <a:lnTo>
                    <a:pt x="3315582" y="2261922"/>
                  </a:lnTo>
                  <a:lnTo>
                    <a:pt x="3364068" y="2245994"/>
                  </a:lnTo>
                  <a:lnTo>
                    <a:pt x="3412809" y="2230270"/>
                  </a:lnTo>
                  <a:lnTo>
                    <a:pt x="3461806" y="2214748"/>
                  </a:lnTo>
                  <a:lnTo>
                    <a:pt x="3511059" y="2199429"/>
                  </a:lnTo>
                  <a:lnTo>
                    <a:pt x="3560569" y="2184313"/>
                  </a:lnTo>
                  <a:lnTo>
                    <a:pt x="3610334" y="2169400"/>
                  </a:lnTo>
                  <a:lnTo>
                    <a:pt x="3660355" y="2154690"/>
                  </a:lnTo>
                  <a:lnTo>
                    <a:pt x="3710632" y="2140182"/>
                  </a:lnTo>
                  <a:lnTo>
                    <a:pt x="3761165" y="2125878"/>
                  </a:lnTo>
                  <a:lnTo>
                    <a:pt x="3811953" y="2111777"/>
                  </a:lnTo>
                  <a:lnTo>
                    <a:pt x="3862998" y="2097878"/>
                  </a:lnTo>
                  <a:lnTo>
                    <a:pt x="3914299" y="2084182"/>
                  </a:lnTo>
                  <a:lnTo>
                    <a:pt x="3965855" y="2070689"/>
                  </a:lnTo>
                  <a:lnTo>
                    <a:pt x="4017668" y="2057399"/>
                  </a:lnTo>
                  <a:lnTo>
                    <a:pt x="4069737" y="2044312"/>
                  </a:lnTo>
                  <a:lnTo>
                    <a:pt x="4122061" y="2031428"/>
                  </a:lnTo>
                  <a:lnTo>
                    <a:pt x="4174641" y="2018747"/>
                  </a:lnTo>
                  <a:lnTo>
                    <a:pt x="4227478" y="2006269"/>
                  </a:lnTo>
                  <a:lnTo>
                    <a:pt x="4280570" y="1993993"/>
                  </a:lnTo>
                  <a:lnTo>
                    <a:pt x="4387522" y="1970051"/>
                  </a:lnTo>
                  <a:lnTo>
                    <a:pt x="4495498" y="1946921"/>
                  </a:lnTo>
                  <a:lnTo>
                    <a:pt x="4604498" y="1924602"/>
                  </a:lnTo>
                  <a:lnTo>
                    <a:pt x="4714522" y="1903095"/>
                  </a:lnTo>
                  <a:lnTo>
                    <a:pt x="4825569" y="1882399"/>
                  </a:lnTo>
                  <a:lnTo>
                    <a:pt x="4937640" y="1862515"/>
                  </a:lnTo>
                  <a:lnTo>
                    <a:pt x="5050734" y="1843442"/>
                  </a:lnTo>
                  <a:lnTo>
                    <a:pt x="5164853" y="1825181"/>
                  </a:lnTo>
                  <a:lnTo>
                    <a:pt x="5279995" y="1807732"/>
                  </a:lnTo>
                  <a:lnTo>
                    <a:pt x="5396161" y="1791094"/>
                  </a:lnTo>
                  <a:lnTo>
                    <a:pt x="5513350" y="1775268"/>
                  </a:lnTo>
                  <a:lnTo>
                    <a:pt x="5631564" y="1760253"/>
                  </a:lnTo>
                  <a:lnTo>
                    <a:pt x="5750801" y="1746050"/>
                  </a:lnTo>
                  <a:lnTo>
                    <a:pt x="5871061" y="1732659"/>
                  </a:lnTo>
                  <a:lnTo>
                    <a:pt x="5992346" y="1720079"/>
                  </a:lnTo>
                  <a:lnTo>
                    <a:pt x="6114654" y="1708311"/>
                  </a:lnTo>
                  <a:lnTo>
                    <a:pt x="6237985" y="1697355"/>
                  </a:lnTo>
                  <a:lnTo>
                    <a:pt x="6301740" y="2263140"/>
                  </a:lnTo>
                  <a:lnTo>
                    <a:pt x="7242048" y="905256"/>
                  </a:lnTo>
                  <a:lnTo>
                    <a:pt x="6046724" y="0"/>
                  </a:lnTo>
                  <a:close/>
                </a:path>
              </a:pathLst>
            </a:custGeom>
            <a:solidFill>
              <a:srgbClr val="006FC0"/>
            </a:solidFill>
          </p:spPr>
          <p:txBody>
            <a:bodyPr wrap="square" lIns="0" tIns="0" rIns="0" bIns="0" rtlCol="0"/>
            <a:lstStyle/>
            <a:p>
              <a:endParaRPr/>
            </a:p>
          </p:txBody>
        </p:sp>
        <p:sp>
          <p:nvSpPr>
            <p:cNvPr id="6" name="object 6"/>
            <p:cNvSpPr/>
            <p:nvPr/>
          </p:nvSpPr>
          <p:spPr>
            <a:xfrm>
              <a:off x="1575815" y="4907280"/>
              <a:ext cx="192024" cy="19202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490977" y="4054602"/>
              <a:ext cx="260985" cy="260985"/>
            </a:xfrm>
            <a:custGeom>
              <a:avLst/>
              <a:gdLst/>
              <a:ahLst/>
              <a:cxnLst/>
              <a:rect l="l" t="t" r="r" b="b"/>
              <a:pathLst>
                <a:path w="260985" h="260985">
                  <a:moveTo>
                    <a:pt x="130302" y="0"/>
                  </a:moveTo>
                  <a:lnTo>
                    <a:pt x="79563" y="10233"/>
                  </a:lnTo>
                  <a:lnTo>
                    <a:pt x="38147" y="38147"/>
                  </a:lnTo>
                  <a:lnTo>
                    <a:pt x="10233" y="79563"/>
                  </a:lnTo>
                  <a:lnTo>
                    <a:pt x="0" y="130302"/>
                  </a:lnTo>
                  <a:lnTo>
                    <a:pt x="10233" y="181040"/>
                  </a:lnTo>
                  <a:lnTo>
                    <a:pt x="38147" y="222456"/>
                  </a:lnTo>
                  <a:lnTo>
                    <a:pt x="79563" y="250370"/>
                  </a:lnTo>
                  <a:lnTo>
                    <a:pt x="130302" y="260604"/>
                  </a:lnTo>
                  <a:lnTo>
                    <a:pt x="181040" y="250370"/>
                  </a:lnTo>
                  <a:lnTo>
                    <a:pt x="222456" y="222456"/>
                  </a:lnTo>
                  <a:lnTo>
                    <a:pt x="250370" y="181040"/>
                  </a:lnTo>
                  <a:lnTo>
                    <a:pt x="260604" y="130302"/>
                  </a:lnTo>
                  <a:lnTo>
                    <a:pt x="250370" y="79563"/>
                  </a:lnTo>
                  <a:lnTo>
                    <a:pt x="222456" y="38147"/>
                  </a:lnTo>
                  <a:lnTo>
                    <a:pt x="181040" y="10233"/>
                  </a:lnTo>
                  <a:lnTo>
                    <a:pt x="130302" y="0"/>
                  </a:lnTo>
                  <a:close/>
                </a:path>
              </a:pathLst>
            </a:custGeom>
            <a:solidFill>
              <a:srgbClr val="EFA12D"/>
            </a:solidFill>
          </p:spPr>
          <p:txBody>
            <a:bodyPr wrap="square" lIns="0" tIns="0" rIns="0" bIns="0" rtlCol="0"/>
            <a:lstStyle/>
            <a:p>
              <a:endParaRPr/>
            </a:p>
          </p:txBody>
        </p:sp>
        <p:sp>
          <p:nvSpPr>
            <p:cNvPr id="8" name="object 8"/>
            <p:cNvSpPr/>
            <p:nvPr/>
          </p:nvSpPr>
          <p:spPr>
            <a:xfrm>
              <a:off x="2490977" y="4054602"/>
              <a:ext cx="260985" cy="260985"/>
            </a:xfrm>
            <a:custGeom>
              <a:avLst/>
              <a:gdLst/>
              <a:ahLst/>
              <a:cxnLst/>
              <a:rect l="l" t="t" r="r" b="b"/>
              <a:pathLst>
                <a:path w="260985" h="260985">
                  <a:moveTo>
                    <a:pt x="0" y="130302"/>
                  </a:moveTo>
                  <a:lnTo>
                    <a:pt x="10233" y="79563"/>
                  </a:lnTo>
                  <a:lnTo>
                    <a:pt x="38147" y="38147"/>
                  </a:lnTo>
                  <a:lnTo>
                    <a:pt x="79563" y="10233"/>
                  </a:lnTo>
                  <a:lnTo>
                    <a:pt x="130302" y="0"/>
                  </a:lnTo>
                  <a:lnTo>
                    <a:pt x="181040" y="10233"/>
                  </a:lnTo>
                  <a:lnTo>
                    <a:pt x="222456" y="38147"/>
                  </a:lnTo>
                  <a:lnTo>
                    <a:pt x="250370" y="79563"/>
                  </a:lnTo>
                  <a:lnTo>
                    <a:pt x="260604" y="130302"/>
                  </a:lnTo>
                  <a:lnTo>
                    <a:pt x="250370" y="181040"/>
                  </a:lnTo>
                  <a:lnTo>
                    <a:pt x="222456" y="222456"/>
                  </a:lnTo>
                  <a:lnTo>
                    <a:pt x="181040" y="250370"/>
                  </a:lnTo>
                  <a:lnTo>
                    <a:pt x="130302" y="260604"/>
                  </a:lnTo>
                  <a:lnTo>
                    <a:pt x="79563" y="250370"/>
                  </a:lnTo>
                  <a:lnTo>
                    <a:pt x="38147" y="222456"/>
                  </a:lnTo>
                  <a:lnTo>
                    <a:pt x="10233" y="181040"/>
                  </a:lnTo>
                  <a:lnTo>
                    <a:pt x="0" y="130302"/>
                  </a:lnTo>
                  <a:close/>
                </a:path>
              </a:pathLst>
            </a:custGeom>
            <a:ln w="25908">
              <a:solidFill>
                <a:srgbClr val="FFFFFF"/>
              </a:solidFill>
            </a:ln>
          </p:spPr>
          <p:txBody>
            <a:bodyPr wrap="square" lIns="0" tIns="0" rIns="0" bIns="0" rtlCol="0"/>
            <a:lstStyle/>
            <a:p>
              <a:endParaRPr/>
            </a:p>
          </p:txBody>
        </p:sp>
      </p:grpSp>
      <p:sp>
        <p:nvSpPr>
          <p:cNvPr id="9" name="object 9"/>
          <p:cNvSpPr txBox="1"/>
          <p:nvPr/>
        </p:nvSpPr>
        <p:spPr>
          <a:xfrm>
            <a:off x="1090980" y="4124705"/>
            <a:ext cx="2586355" cy="1414145"/>
          </a:xfrm>
          <a:prstGeom prst="rect">
            <a:avLst/>
          </a:prstGeom>
        </p:spPr>
        <p:txBody>
          <a:bodyPr vert="horz" wrap="square" lIns="0" tIns="12700" rIns="0" bIns="0" rtlCol="0">
            <a:spAutoFit/>
          </a:bodyPr>
          <a:lstStyle/>
          <a:p>
            <a:pPr marL="1667510">
              <a:lnSpc>
                <a:spcPct val="100000"/>
              </a:lnSpc>
              <a:spcBef>
                <a:spcPts val="100"/>
              </a:spcBef>
            </a:pPr>
            <a:r>
              <a:rPr sz="2000" dirty="0">
                <a:latin typeface="Times New Roman"/>
                <a:cs typeface="Times New Roman"/>
              </a:rPr>
              <a:t>Planning</a:t>
            </a:r>
            <a:endParaRPr sz="2000">
              <a:latin typeface="Times New Roman"/>
              <a:cs typeface="Times New Roman"/>
            </a:endParaRPr>
          </a:p>
          <a:p>
            <a:pPr>
              <a:lnSpc>
                <a:spcPct val="100000"/>
              </a:lnSpc>
            </a:pPr>
            <a:endParaRPr sz="2200">
              <a:latin typeface="Times New Roman"/>
              <a:cs typeface="Times New Roman"/>
            </a:endParaRPr>
          </a:p>
          <a:p>
            <a:pPr marL="12700">
              <a:lnSpc>
                <a:spcPts val="2240"/>
              </a:lnSpc>
              <a:spcBef>
                <a:spcPts val="1525"/>
              </a:spcBef>
            </a:pPr>
            <a:r>
              <a:rPr sz="2000" dirty="0">
                <a:latin typeface="Times New Roman"/>
                <a:cs typeface="Times New Roman"/>
              </a:rPr>
              <a:t>Environmental</a:t>
            </a:r>
            <a:endParaRPr sz="2000">
              <a:latin typeface="Times New Roman"/>
              <a:cs typeface="Times New Roman"/>
            </a:endParaRPr>
          </a:p>
          <a:p>
            <a:pPr marL="12700">
              <a:lnSpc>
                <a:spcPts val="2240"/>
              </a:lnSpc>
            </a:pPr>
            <a:r>
              <a:rPr sz="2000" dirty="0">
                <a:latin typeface="Times New Roman"/>
                <a:cs typeface="Times New Roman"/>
              </a:rPr>
              <a:t>Policy</a:t>
            </a:r>
            <a:endParaRPr sz="2000">
              <a:latin typeface="Times New Roman"/>
              <a:cs typeface="Times New Roman"/>
            </a:endParaRPr>
          </a:p>
        </p:txBody>
      </p:sp>
      <p:grpSp>
        <p:nvGrpSpPr>
          <p:cNvPr id="10" name="object 10"/>
          <p:cNvGrpSpPr/>
          <p:nvPr/>
        </p:nvGrpSpPr>
        <p:grpSpPr>
          <a:xfrm>
            <a:off x="3636200" y="3351212"/>
            <a:ext cx="374015" cy="374015"/>
            <a:chOff x="3636200" y="3351212"/>
            <a:chExt cx="374015" cy="374015"/>
          </a:xfrm>
        </p:grpSpPr>
        <p:sp>
          <p:nvSpPr>
            <p:cNvPr id="11" name="object 11"/>
            <p:cNvSpPr/>
            <p:nvPr/>
          </p:nvSpPr>
          <p:spPr>
            <a:xfrm>
              <a:off x="3649218" y="3364229"/>
              <a:ext cx="347980" cy="347980"/>
            </a:xfrm>
            <a:custGeom>
              <a:avLst/>
              <a:gdLst/>
              <a:ahLst/>
              <a:cxnLst/>
              <a:rect l="l" t="t" r="r" b="b"/>
              <a:pathLst>
                <a:path w="347979" h="347979">
                  <a:moveTo>
                    <a:pt x="173736" y="0"/>
                  </a:moveTo>
                  <a:lnTo>
                    <a:pt x="127529" y="6201"/>
                  </a:lnTo>
                  <a:lnTo>
                    <a:pt x="86021" y="23706"/>
                  </a:lnTo>
                  <a:lnTo>
                    <a:pt x="50863" y="50863"/>
                  </a:lnTo>
                  <a:lnTo>
                    <a:pt x="23706" y="86021"/>
                  </a:lnTo>
                  <a:lnTo>
                    <a:pt x="6201" y="127529"/>
                  </a:lnTo>
                  <a:lnTo>
                    <a:pt x="0" y="173736"/>
                  </a:lnTo>
                  <a:lnTo>
                    <a:pt x="6201" y="219942"/>
                  </a:lnTo>
                  <a:lnTo>
                    <a:pt x="23706" y="261450"/>
                  </a:lnTo>
                  <a:lnTo>
                    <a:pt x="50863" y="296608"/>
                  </a:lnTo>
                  <a:lnTo>
                    <a:pt x="86021" y="323765"/>
                  </a:lnTo>
                  <a:lnTo>
                    <a:pt x="127529" y="341270"/>
                  </a:lnTo>
                  <a:lnTo>
                    <a:pt x="173736" y="347472"/>
                  </a:lnTo>
                  <a:lnTo>
                    <a:pt x="219942" y="341270"/>
                  </a:lnTo>
                  <a:lnTo>
                    <a:pt x="261450" y="323765"/>
                  </a:lnTo>
                  <a:lnTo>
                    <a:pt x="296608" y="296608"/>
                  </a:lnTo>
                  <a:lnTo>
                    <a:pt x="323765" y="261450"/>
                  </a:lnTo>
                  <a:lnTo>
                    <a:pt x="341270" y="219942"/>
                  </a:lnTo>
                  <a:lnTo>
                    <a:pt x="347472" y="173736"/>
                  </a:lnTo>
                  <a:lnTo>
                    <a:pt x="341270" y="127529"/>
                  </a:lnTo>
                  <a:lnTo>
                    <a:pt x="323765" y="86021"/>
                  </a:lnTo>
                  <a:lnTo>
                    <a:pt x="296608" y="50863"/>
                  </a:lnTo>
                  <a:lnTo>
                    <a:pt x="261450" y="23706"/>
                  </a:lnTo>
                  <a:lnTo>
                    <a:pt x="219942" y="6201"/>
                  </a:lnTo>
                  <a:lnTo>
                    <a:pt x="173736" y="0"/>
                  </a:lnTo>
                  <a:close/>
                </a:path>
              </a:pathLst>
            </a:custGeom>
            <a:solidFill>
              <a:srgbClr val="EFA12D"/>
            </a:solidFill>
          </p:spPr>
          <p:txBody>
            <a:bodyPr wrap="square" lIns="0" tIns="0" rIns="0" bIns="0" rtlCol="0"/>
            <a:lstStyle/>
            <a:p>
              <a:endParaRPr/>
            </a:p>
          </p:txBody>
        </p:sp>
        <p:sp>
          <p:nvSpPr>
            <p:cNvPr id="12" name="object 12"/>
            <p:cNvSpPr/>
            <p:nvPr/>
          </p:nvSpPr>
          <p:spPr>
            <a:xfrm>
              <a:off x="3649218" y="3364229"/>
              <a:ext cx="347980" cy="347980"/>
            </a:xfrm>
            <a:custGeom>
              <a:avLst/>
              <a:gdLst/>
              <a:ahLst/>
              <a:cxnLst/>
              <a:rect l="l" t="t" r="r" b="b"/>
              <a:pathLst>
                <a:path w="347979" h="347979">
                  <a:moveTo>
                    <a:pt x="0" y="173736"/>
                  </a:moveTo>
                  <a:lnTo>
                    <a:pt x="6201" y="127529"/>
                  </a:lnTo>
                  <a:lnTo>
                    <a:pt x="23706" y="86021"/>
                  </a:lnTo>
                  <a:lnTo>
                    <a:pt x="50863" y="50863"/>
                  </a:lnTo>
                  <a:lnTo>
                    <a:pt x="86021" y="23706"/>
                  </a:lnTo>
                  <a:lnTo>
                    <a:pt x="127529" y="6201"/>
                  </a:lnTo>
                  <a:lnTo>
                    <a:pt x="173736" y="0"/>
                  </a:lnTo>
                  <a:lnTo>
                    <a:pt x="219942" y="6201"/>
                  </a:lnTo>
                  <a:lnTo>
                    <a:pt x="261450" y="23706"/>
                  </a:lnTo>
                  <a:lnTo>
                    <a:pt x="296608" y="50863"/>
                  </a:lnTo>
                  <a:lnTo>
                    <a:pt x="323765" y="86021"/>
                  </a:lnTo>
                  <a:lnTo>
                    <a:pt x="341270" y="127529"/>
                  </a:lnTo>
                  <a:lnTo>
                    <a:pt x="347472" y="173736"/>
                  </a:lnTo>
                  <a:lnTo>
                    <a:pt x="341270" y="219942"/>
                  </a:lnTo>
                  <a:lnTo>
                    <a:pt x="323765" y="261450"/>
                  </a:lnTo>
                  <a:lnTo>
                    <a:pt x="296608" y="296608"/>
                  </a:lnTo>
                  <a:lnTo>
                    <a:pt x="261450" y="323765"/>
                  </a:lnTo>
                  <a:lnTo>
                    <a:pt x="219942" y="341270"/>
                  </a:lnTo>
                  <a:lnTo>
                    <a:pt x="173736" y="347472"/>
                  </a:lnTo>
                  <a:lnTo>
                    <a:pt x="127529" y="341270"/>
                  </a:lnTo>
                  <a:lnTo>
                    <a:pt x="86021" y="323765"/>
                  </a:lnTo>
                  <a:lnTo>
                    <a:pt x="50863" y="296608"/>
                  </a:lnTo>
                  <a:lnTo>
                    <a:pt x="23706" y="261450"/>
                  </a:lnTo>
                  <a:lnTo>
                    <a:pt x="6201" y="219942"/>
                  </a:lnTo>
                  <a:lnTo>
                    <a:pt x="0" y="173736"/>
                  </a:lnTo>
                  <a:close/>
                </a:path>
              </a:pathLst>
            </a:custGeom>
            <a:ln w="25908">
              <a:solidFill>
                <a:srgbClr val="FFFFFF"/>
              </a:solidFill>
            </a:ln>
          </p:spPr>
          <p:txBody>
            <a:bodyPr wrap="square" lIns="0" tIns="0" rIns="0" bIns="0" rtlCol="0"/>
            <a:lstStyle/>
            <a:p>
              <a:endParaRPr/>
            </a:p>
          </p:txBody>
        </p:sp>
      </p:grpSp>
      <p:sp>
        <p:nvSpPr>
          <p:cNvPr id="13" name="object 13"/>
          <p:cNvSpPr txBox="1"/>
          <p:nvPr/>
        </p:nvSpPr>
        <p:spPr>
          <a:xfrm>
            <a:off x="3994530" y="3477259"/>
            <a:ext cx="1235710" cy="594995"/>
          </a:xfrm>
          <a:prstGeom prst="rect">
            <a:avLst/>
          </a:prstGeom>
        </p:spPr>
        <p:txBody>
          <a:bodyPr vert="horz" wrap="square" lIns="0" tIns="13335" rIns="0" bIns="0" rtlCol="0">
            <a:spAutoFit/>
          </a:bodyPr>
          <a:lstStyle/>
          <a:p>
            <a:pPr marL="12700">
              <a:lnSpc>
                <a:spcPts val="2240"/>
              </a:lnSpc>
              <a:spcBef>
                <a:spcPts val="105"/>
              </a:spcBef>
            </a:pPr>
            <a:r>
              <a:rPr sz="2000" dirty="0">
                <a:latin typeface="Times New Roman"/>
                <a:cs typeface="Times New Roman"/>
              </a:rPr>
              <a:t>I</a:t>
            </a:r>
            <a:r>
              <a:rPr sz="2000" spc="-20" dirty="0">
                <a:latin typeface="Times New Roman"/>
                <a:cs typeface="Times New Roman"/>
              </a:rPr>
              <a:t>m</a:t>
            </a:r>
            <a:r>
              <a:rPr sz="2000" dirty="0">
                <a:latin typeface="Times New Roman"/>
                <a:cs typeface="Times New Roman"/>
              </a:rPr>
              <a:t>ple</a:t>
            </a:r>
            <a:r>
              <a:rPr sz="2000" spc="-25" dirty="0">
                <a:latin typeface="Times New Roman"/>
                <a:cs typeface="Times New Roman"/>
              </a:rPr>
              <a:t>m</a:t>
            </a:r>
            <a:r>
              <a:rPr sz="2000" dirty="0">
                <a:latin typeface="Times New Roman"/>
                <a:cs typeface="Times New Roman"/>
              </a:rPr>
              <a:t>enta</a:t>
            </a:r>
            <a:endParaRPr sz="2000">
              <a:latin typeface="Times New Roman"/>
              <a:cs typeface="Times New Roman"/>
            </a:endParaRPr>
          </a:p>
          <a:p>
            <a:pPr marL="12700">
              <a:lnSpc>
                <a:spcPts val="2240"/>
              </a:lnSpc>
            </a:pPr>
            <a:r>
              <a:rPr sz="2000" spc="-5" dirty="0">
                <a:latin typeface="Times New Roman"/>
                <a:cs typeface="Times New Roman"/>
              </a:rPr>
              <a:t>tion</a:t>
            </a:r>
            <a:endParaRPr sz="2000">
              <a:latin typeface="Times New Roman"/>
              <a:cs typeface="Times New Roman"/>
            </a:endParaRPr>
          </a:p>
        </p:txBody>
      </p:sp>
      <p:grpSp>
        <p:nvGrpSpPr>
          <p:cNvPr id="14" name="object 14"/>
          <p:cNvGrpSpPr/>
          <p:nvPr/>
        </p:nvGrpSpPr>
        <p:grpSpPr>
          <a:xfrm>
            <a:off x="4983416" y="2811716"/>
            <a:ext cx="474345" cy="474345"/>
            <a:chOff x="4983416" y="2811716"/>
            <a:chExt cx="474345" cy="474345"/>
          </a:xfrm>
        </p:grpSpPr>
        <p:sp>
          <p:nvSpPr>
            <p:cNvPr id="15" name="object 15"/>
            <p:cNvSpPr/>
            <p:nvPr/>
          </p:nvSpPr>
          <p:spPr>
            <a:xfrm>
              <a:off x="4996433" y="2824734"/>
              <a:ext cx="448309" cy="448309"/>
            </a:xfrm>
            <a:custGeom>
              <a:avLst/>
              <a:gdLst/>
              <a:ahLst/>
              <a:cxnLst/>
              <a:rect l="l" t="t" r="r" b="b"/>
              <a:pathLst>
                <a:path w="448310" h="448310">
                  <a:moveTo>
                    <a:pt x="224027" y="0"/>
                  </a:moveTo>
                  <a:lnTo>
                    <a:pt x="178886" y="4552"/>
                  </a:lnTo>
                  <a:lnTo>
                    <a:pt x="136838" y="17609"/>
                  </a:lnTo>
                  <a:lnTo>
                    <a:pt x="98784" y="38268"/>
                  </a:lnTo>
                  <a:lnTo>
                    <a:pt x="65627" y="65627"/>
                  </a:lnTo>
                  <a:lnTo>
                    <a:pt x="38268" y="98784"/>
                  </a:lnTo>
                  <a:lnTo>
                    <a:pt x="17609" y="136838"/>
                  </a:lnTo>
                  <a:lnTo>
                    <a:pt x="4552" y="178886"/>
                  </a:lnTo>
                  <a:lnTo>
                    <a:pt x="0" y="224027"/>
                  </a:lnTo>
                  <a:lnTo>
                    <a:pt x="4552" y="269169"/>
                  </a:lnTo>
                  <a:lnTo>
                    <a:pt x="17609" y="311217"/>
                  </a:lnTo>
                  <a:lnTo>
                    <a:pt x="38268" y="349271"/>
                  </a:lnTo>
                  <a:lnTo>
                    <a:pt x="65627" y="382428"/>
                  </a:lnTo>
                  <a:lnTo>
                    <a:pt x="98784" y="409787"/>
                  </a:lnTo>
                  <a:lnTo>
                    <a:pt x="136838" y="430446"/>
                  </a:lnTo>
                  <a:lnTo>
                    <a:pt x="178886" y="443503"/>
                  </a:lnTo>
                  <a:lnTo>
                    <a:pt x="224027" y="448055"/>
                  </a:lnTo>
                  <a:lnTo>
                    <a:pt x="269169" y="443503"/>
                  </a:lnTo>
                  <a:lnTo>
                    <a:pt x="311217" y="430446"/>
                  </a:lnTo>
                  <a:lnTo>
                    <a:pt x="349271" y="409787"/>
                  </a:lnTo>
                  <a:lnTo>
                    <a:pt x="382428" y="382428"/>
                  </a:lnTo>
                  <a:lnTo>
                    <a:pt x="409787" y="349271"/>
                  </a:lnTo>
                  <a:lnTo>
                    <a:pt x="430446" y="311217"/>
                  </a:lnTo>
                  <a:lnTo>
                    <a:pt x="443503" y="269169"/>
                  </a:lnTo>
                  <a:lnTo>
                    <a:pt x="448055" y="224027"/>
                  </a:lnTo>
                  <a:lnTo>
                    <a:pt x="443503" y="178886"/>
                  </a:lnTo>
                  <a:lnTo>
                    <a:pt x="430446" y="136838"/>
                  </a:lnTo>
                  <a:lnTo>
                    <a:pt x="409787" y="98784"/>
                  </a:lnTo>
                  <a:lnTo>
                    <a:pt x="382428" y="65627"/>
                  </a:lnTo>
                  <a:lnTo>
                    <a:pt x="349271" y="38268"/>
                  </a:lnTo>
                  <a:lnTo>
                    <a:pt x="311217" y="17609"/>
                  </a:lnTo>
                  <a:lnTo>
                    <a:pt x="269169" y="4552"/>
                  </a:lnTo>
                  <a:lnTo>
                    <a:pt x="224027" y="0"/>
                  </a:lnTo>
                  <a:close/>
                </a:path>
              </a:pathLst>
            </a:custGeom>
            <a:solidFill>
              <a:srgbClr val="EFA12D"/>
            </a:solidFill>
          </p:spPr>
          <p:txBody>
            <a:bodyPr wrap="square" lIns="0" tIns="0" rIns="0" bIns="0" rtlCol="0"/>
            <a:lstStyle/>
            <a:p>
              <a:endParaRPr/>
            </a:p>
          </p:txBody>
        </p:sp>
        <p:sp>
          <p:nvSpPr>
            <p:cNvPr id="16" name="object 16"/>
            <p:cNvSpPr/>
            <p:nvPr/>
          </p:nvSpPr>
          <p:spPr>
            <a:xfrm>
              <a:off x="4996433" y="2824734"/>
              <a:ext cx="448309" cy="448309"/>
            </a:xfrm>
            <a:custGeom>
              <a:avLst/>
              <a:gdLst/>
              <a:ahLst/>
              <a:cxnLst/>
              <a:rect l="l" t="t" r="r" b="b"/>
              <a:pathLst>
                <a:path w="448310" h="448310">
                  <a:moveTo>
                    <a:pt x="0" y="224027"/>
                  </a:moveTo>
                  <a:lnTo>
                    <a:pt x="4552" y="178886"/>
                  </a:lnTo>
                  <a:lnTo>
                    <a:pt x="17609" y="136838"/>
                  </a:lnTo>
                  <a:lnTo>
                    <a:pt x="38268" y="98784"/>
                  </a:lnTo>
                  <a:lnTo>
                    <a:pt x="65627" y="65627"/>
                  </a:lnTo>
                  <a:lnTo>
                    <a:pt x="98784" y="38268"/>
                  </a:lnTo>
                  <a:lnTo>
                    <a:pt x="136838" y="17609"/>
                  </a:lnTo>
                  <a:lnTo>
                    <a:pt x="178886" y="4552"/>
                  </a:lnTo>
                  <a:lnTo>
                    <a:pt x="224027" y="0"/>
                  </a:lnTo>
                  <a:lnTo>
                    <a:pt x="269169" y="4552"/>
                  </a:lnTo>
                  <a:lnTo>
                    <a:pt x="311217" y="17609"/>
                  </a:lnTo>
                  <a:lnTo>
                    <a:pt x="349271" y="38268"/>
                  </a:lnTo>
                  <a:lnTo>
                    <a:pt x="382428" y="65627"/>
                  </a:lnTo>
                  <a:lnTo>
                    <a:pt x="409787" y="98784"/>
                  </a:lnTo>
                  <a:lnTo>
                    <a:pt x="430446" y="136838"/>
                  </a:lnTo>
                  <a:lnTo>
                    <a:pt x="443503" y="178886"/>
                  </a:lnTo>
                  <a:lnTo>
                    <a:pt x="448055" y="224027"/>
                  </a:lnTo>
                  <a:lnTo>
                    <a:pt x="443503" y="269169"/>
                  </a:lnTo>
                  <a:lnTo>
                    <a:pt x="430446" y="311217"/>
                  </a:lnTo>
                  <a:lnTo>
                    <a:pt x="409787" y="349271"/>
                  </a:lnTo>
                  <a:lnTo>
                    <a:pt x="382428" y="382428"/>
                  </a:lnTo>
                  <a:lnTo>
                    <a:pt x="349271" y="409787"/>
                  </a:lnTo>
                  <a:lnTo>
                    <a:pt x="311217" y="430446"/>
                  </a:lnTo>
                  <a:lnTo>
                    <a:pt x="269169" y="443503"/>
                  </a:lnTo>
                  <a:lnTo>
                    <a:pt x="224027" y="448055"/>
                  </a:lnTo>
                  <a:lnTo>
                    <a:pt x="178886" y="443503"/>
                  </a:lnTo>
                  <a:lnTo>
                    <a:pt x="136838" y="430446"/>
                  </a:lnTo>
                  <a:lnTo>
                    <a:pt x="98784" y="409787"/>
                  </a:lnTo>
                  <a:lnTo>
                    <a:pt x="65627" y="382428"/>
                  </a:lnTo>
                  <a:lnTo>
                    <a:pt x="38268" y="349271"/>
                  </a:lnTo>
                  <a:lnTo>
                    <a:pt x="17609" y="311217"/>
                  </a:lnTo>
                  <a:lnTo>
                    <a:pt x="4552" y="269169"/>
                  </a:lnTo>
                  <a:lnTo>
                    <a:pt x="0" y="224027"/>
                  </a:lnTo>
                  <a:close/>
                </a:path>
              </a:pathLst>
            </a:custGeom>
            <a:ln w="25908">
              <a:solidFill>
                <a:srgbClr val="FFFFFF"/>
              </a:solidFill>
            </a:ln>
          </p:spPr>
          <p:txBody>
            <a:bodyPr wrap="square" lIns="0" tIns="0" rIns="0" bIns="0" rtlCol="0"/>
            <a:lstStyle/>
            <a:p>
              <a:endParaRPr/>
            </a:p>
          </p:txBody>
        </p:sp>
      </p:grpSp>
      <p:sp>
        <p:nvSpPr>
          <p:cNvPr id="17" name="object 17"/>
          <p:cNvSpPr txBox="1"/>
          <p:nvPr/>
        </p:nvSpPr>
        <p:spPr>
          <a:xfrm>
            <a:off x="5470397" y="2988310"/>
            <a:ext cx="1185545" cy="857250"/>
          </a:xfrm>
          <a:prstGeom prst="rect">
            <a:avLst/>
          </a:prstGeom>
        </p:spPr>
        <p:txBody>
          <a:bodyPr vert="horz" wrap="square" lIns="0" tIns="54610" rIns="0" bIns="0" rtlCol="0">
            <a:spAutoFit/>
          </a:bodyPr>
          <a:lstStyle/>
          <a:p>
            <a:pPr marL="12700" marR="5080" algn="ctr">
              <a:lnSpc>
                <a:spcPct val="86300"/>
              </a:lnSpc>
              <a:spcBef>
                <a:spcPts val="430"/>
              </a:spcBef>
            </a:pPr>
            <a:r>
              <a:rPr sz="2000" dirty="0">
                <a:latin typeface="Times New Roman"/>
                <a:cs typeface="Times New Roman"/>
              </a:rPr>
              <a:t>Moni</a:t>
            </a:r>
            <a:r>
              <a:rPr sz="2000" spc="-10" dirty="0">
                <a:latin typeface="Times New Roman"/>
                <a:cs typeface="Times New Roman"/>
              </a:rPr>
              <a:t>t</a:t>
            </a:r>
            <a:r>
              <a:rPr sz="2000" dirty="0">
                <a:latin typeface="Times New Roman"/>
                <a:cs typeface="Times New Roman"/>
              </a:rPr>
              <a:t>o</a:t>
            </a:r>
            <a:r>
              <a:rPr sz="2000" spc="5" dirty="0">
                <a:latin typeface="Times New Roman"/>
                <a:cs typeface="Times New Roman"/>
              </a:rPr>
              <a:t>r</a:t>
            </a:r>
            <a:r>
              <a:rPr sz="2000" dirty="0">
                <a:latin typeface="Times New Roman"/>
                <a:cs typeface="Times New Roman"/>
              </a:rPr>
              <a:t>ing  </a:t>
            </a:r>
            <a:r>
              <a:rPr sz="2000" spc="5" dirty="0">
                <a:latin typeface="Times New Roman"/>
                <a:cs typeface="Times New Roman"/>
              </a:rPr>
              <a:t>&amp;      </a:t>
            </a:r>
            <a:r>
              <a:rPr sz="2000" dirty="0">
                <a:latin typeface="Times New Roman"/>
                <a:cs typeface="Times New Roman"/>
              </a:rPr>
              <a:t>Evaluation</a:t>
            </a:r>
            <a:endParaRPr sz="2000">
              <a:latin typeface="Times New Roman"/>
              <a:cs typeface="Times New Roman"/>
            </a:endParaRPr>
          </a:p>
        </p:txBody>
      </p:sp>
      <p:grpSp>
        <p:nvGrpSpPr>
          <p:cNvPr id="18" name="object 18"/>
          <p:cNvGrpSpPr/>
          <p:nvPr/>
        </p:nvGrpSpPr>
        <p:grpSpPr>
          <a:xfrm>
            <a:off x="6370320" y="2450592"/>
            <a:ext cx="597535" cy="599440"/>
            <a:chOff x="6370320" y="2450592"/>
            <a:chExt cx="597535" cy="599440"/>
          </a:xfrm>
        </p:grpSpPr>
        <p:sp>
          <p:nvSpPr>
            <p:cNvPr id="19" name="object 19"/>
            <p:cNvSpPr/>
            <p:nvPr/>
          </p:nvSpPr>
          <p:spPr>
            <a:xfrm>
              <a:off x="6383274" y="2463546"/>
              <a:ext cx="571500" cy="573405"/>
            </a:xfrm>
            <a:custGeom>
              <a:avLst/>
              <a:gdLst/>
              <a:ahLst/>
              <a:cxnLst/>
              <a:rect l="l" t="t" r="r" b="b"/>
              <a:pathLst>
                <a:path w="571500" h="573405">
                  <a:moveTo>
                    <a:pt x="285750" y="0"/>
                  </a:moveTo>
                  <a:lnTo>
                    <a:pt x="239388" y="3749"/>
                  </a:lnTo>
                  <a:lnTo>
                    <a:pt x="195413" y="14606"/>
                  </a:lnTo>
                  <a:lnTo>
                    <a:pt x="154411" y="31978"/>
                  </a:lnTo>
                  <a:lnTo>
                    <a:pt x="116970" y="55278"/>
                  </a:lnTo>
                  <a:lnTo>
                    <a:pt x="83677" y="83915"/>
                  </a:lnTo>
                  <a:lnTo>
                    <a:pt x="55120" y="117299"/>
                  </a:lnTo>
                  <a:lnTo>
                    <a:pt x="31886" y="154840"/>
                  </a:lnTo>
                  <a:lnTo>
                    <a:pt x="14563" y="195949"/>
                  </a:lnTo>
                  <a:lnTo>
                    <a:pt x="3738" y="240036"/>
                  </a:lnTo>
                  <a:lnTo>
                    <a:pt x="0" y="286512"/>
                  </a:lnTo>
                  <a:lnTo>
                    <a:pt x="3738" y="332987"/>
                  </a:lnTo>
                  <a:lnTo>
                    <a:pt x="14563" y="377074"/>
                  </a:lnTo>
                  <a:lnTo>
                    <a:pt x="31886" y="418183"/>
                  </a:lnTo>
                  <a:lnTo>
                    <a:pt x="55120" y="455724"/>
                  </a:lnTo>
                  <a:lnTo>
                    <a:pt x="83677" y="489108"/>
                  </a:lnTo>
                  <a:lnTo>
                    <a:pt x="116970" y="517745"/>
                  </a:lnTo>
                  <a:lnTo>
                    <a:pt x="154411" y="541045"/>
                  </a:lnTo>
                  <a:lnTo>
                    <a:pt x="195413" y="558417"/>
                  </a:lnTo>
                  <a:lnTo>
                    <a:pt x="239388" y="569274"/>
                  </a:lnTo>
                  <a:lnTo>
                    <a:pt x="285750" y="573024"/>
                  </a:lnTo>
                  <a:lnTo>
                    <a:pt x="332111" y="569274"/>
                  </a:lnTo>
                  <a:lnTo>
                    <a:pt x="376086" y="558417"/>
                  </a:lnTo>
                  <a:lnTo>
                    <a:pt x="417088" y="541045"/>
                  </a:lnTo>
                  <a:lnTo>
                    <a:pt x="454529" y="517745"/>
                  </a:lnTo>
                  <a:lnTo>
                    <a:pt x="487822" y="489108"/>
                  </a:lnTo>
                  <a:lnTo>
                    <a:pt x="516379" y="455724"/>
                  </a:lnTo>
                  <a:lnTo>
                    <a:pt x="539613" y="418183"/>
                  </a:lnTo>
                  <a:lnTo>
                    <a:pt x="556936" y="377074"/>
                  </a:lnTo>
                  <a:lnTo>
                    <a:pt x="567761" y="332987"/>
                  </a:lnTo>
                  <a:lnTo>
                    <a:pt x="571500" y="286512"/>
                  </a:lnTo>
                  <a:lnTo>
                    <a:pt x="567761" y="240036"/>
                  </a:lnTo>
                  <a:lnTo>
                    <a:pt x="556936" y="195949"/>
                  </a:lnTo>
                  <a:lnTo>
                    <a:pt x="539613" y="154840"/>
                  </a:lnTo>
                  <a:lnTo>
                    <a:pt x="516379" y="117299"/>
                  </a:lnTo>
                  <a:lnTo>
                    <a:pt x="487822" y="83915"/>
                  </a:lnTo>
                  <a:lnTo>
                    <a:pt x="454529" y="55278"/>
                  </a:lnTo>
                  <a:lnTo>
                    <a:pt x="417088" y="31978"/>
                  </a:lnTo>
                  <a:lnTo>
                    <a:pt x="376086" y="14606"/>
                  </a:lnTo>
                  <a:lnTo>
                    <a:pt x="332111" y="3749"/>
                  </a:lnTo>
                  <a:lnTo>
                    <a:pt x="285750" y="0"/>
                  </a:lnTo>
                  <a:close/>
                </a:path>
              </a:pathLst>
            </a:custGeom>
            <a:solidFill>
              <a:srgbClr val="EFA12D"/>
            </a:solidFill>
          </p:spPr>
          <p:txBody>
            <a:bodyPr wrap="square" lIns="0" tIns="0" rIns="0" bIns="0" rtlCol="0"/>
            <a:lstStyle/>
            <a:p>
              <a:endParaRPr/>
            </a:p>
          </p:txBody>
        </p:sp>
        <p:sp>
          <p:nvSpPr>
            <p:cNvPr id="20" name="object 20"/>
            <p:cNvSpPr/>
            <p:nvPr/>
          </p:nvSpPr>
          <p:spPr>
            <a:xfrm>
              <a:off x="6383274" y="2463546"/>
              <a:ext cx="571500" cy="573405"/>
            </a:xfrm>
            <a:custGeom>
              <a:avLst/>
              <a:gdLst/>
              <a:ahLst/>
              <a:cxnLst/>
              <a:rect l="l" t="t" r="r" b="b"/>
              <a:pathLst>
                <a:path w="571500" h="573405">
                  <a:moveTo>
                    <a:pt x="0" y="286512"/>
                  </a:moveTo>
                  <a:lnTo>
                    <a:pt x="3738" y="240036"/>
                  </a:lnTo>
                  <a:lnTo>
                    <a:pt x="14563" y="195949"/>
                  </a:lnTo>
                  <a:lnTo>
                    <a:pt x="31886" y="154840"/>
                  </a:lnTo>
                  <a:lnTo>
                    <a:pt x="55120" y="117299"/>
                  </a:lnTo>
                  <a:lnTo>
                    <a:pt x="83677" y="83915"/>
                  </a:lnTo>
                  <a:lnTo>
                    <a:pt x="116970" y="55278"/>
                  </a:lnTo>
                  <a:lnTo>
                    <a:pt x="154411" y="31978"/>
                  </a:lnTo>
                  <a:lnTo>
                    <a:pt x="195413" y="14606"/>
                  </a:lnTo>
                  <a:lnTo>
                    <a:pt x="239388" y="3749"/>
                  </a:lnTo>
                  <a:lnTo>
                    <a:pt x="285750" y="0"/>
                  </a:lnTo>
                  <a:lnTo>
                    <a:pt x="332111" y="3749"/>
                  </a:lnTo>
                  <a:lnTo>
                    <a:pt x="376086" y="14606"/>
                  </a:lnTo>
                  <a:lnTo>
                    <a:pt x="417088" y="31978"/>
                  </a:lnTo>
                  <a:lnTo>
                    <a:pt x="454529" y="55278"/>
                  </a:lnTo>
                  <a:lnTo>
                    <a:pt x="487822" y="83915"/>
                  </a:lnTo>
                  <a:lnTo>
                    <a:pt x="516379" y="117299"/>
                  </a:lnTo>
                  <a:lnTo>
                    <a:pt x="539613" y="154840"/>
                  </a:lnTo>
                  <a:lnTo>
                    <a:pt x="556936" y="195949"/>
                  </a:lnTo>
                  <a:lnTo>
                    <a:pt x="567761" y="240036"/>
                  </a:lnTo>
                  <a:lnTo>
                    <a:pt x="571500" y="286512"/>
                  </a:lnTo>
                  <a:lnTo>
                    <a:pt x="567761" y="332987"/>
                  </a:lnTo>
                  <a:lnTo>
                    <a:pt x="556936" y="377074"/>
                  </a:lnTo>
                  <a:lnTo>
                    <a:pt x="539613" y="418183"/>
                  </a:lnTo>
                  <a:lnTo>
                    <a:pt x="516379" y="455724"/>
                  </a:lnTo>
                  <a:lnTo>
                    <a:pt x="487822" y="489108"/>
                  </a:lnTo>
                  <a:lnTo>
                    <a:pt x="454529" y="517745"/>
                  </a:lnTo>
                  <a:lnTo>
                    <a:pt x="417088" y="541045"/>
                  </a:lnTo>
                  <a:lnTo>
                    <a:pt x="376086" y="558417"/>
                  </a:lnTo>
                  <a:lnTo>
                    <a:pt x="332111" y="569274"/>
                  </a:lnTo>
                  <a:lnTo>
                    <a:pt x="285750" y="573024"/>
                  </a:lnTo>
                  <a:lnTo>
                    <a:pt x="239388" y="569274"/>
                  </a:lnTo>
                  <a:lnTo>
                    <a:pt x="195413" y="558417"/>
                  </a:lnTo>
                  <a:lnTo>
                    <a:pt x="154411" y="541045"/>
                  </a:lnTo>
                  <a:lnTo>
                    <a:pt x="116970" y="517745"/>
                  </a:lnTo>
                  <a:lnTo>
                    <a:pt x="83677" y="489108"/>
                  </a:lnTo>
                  <a:lnTo>
                    <a:pt x="55120" y="455724"/>
                  </a:lnTo>
                  <a:lnTo>
                    <a:pt x="31886" y="418183"/>
                  </a:lnTo>
                  <a:lnTo>
                    <a:pt x="14563" y="377074"/>
                  </a:lnTo>
                  <a:lnTo>
                    <a:pt x="3738" y="332987"/>
                  </a:lnTo>
                  <a:lnTo>
                    <a:pt x="0" y="286512"/>
                  </a:lnTo>
                  <a:close/>
                </a:path>
              </a:pathLst>
            </a:custGeom>
            <a:ln w="25908">
              <a:solidFill>
                <a:srgbClr val="FFFFFF"/>
              </a:solidFill>
            </a:ln>
          </p:spPr>
          <p:txBody>
            <a:bodyPr wrap="square" lIns="0" tIns="0" rIns="0" bIns="0" rtlCol="0"/>
            <a:lstStyle/>
            <a:p>
              <a:endParaRPr/>
            </a:p>
          </p:txBody>
        </p:sp>
      </p:grpSp>
      <p:sp>
        <p:nvSpPr>
          <p:cNvPr id="21" name="object 21"/>
          <p:cNvSpPr txBox="1"/>
          <p:nvPr/>
        </p:nvSpPr>
        <p:spPr>
          <a:xfrm>
            <a:off x="6959600" y="2689606"/>
            <a:ext cx="80327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Review</a:t>
            </a:r>
            <a:endParaRPr sz="2000">
              <a:latin typeface="Times New Roman"/>
              <a:cs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 y="914400"/>
            <a:ext cx="8486775" cy="4896084"/>
          </a:xfrm>
          <a:prstGeom prst="rect">
            <a:avLst/>
          </a:prstGeom>
        </p:spPr>
        <p:txBody>
          <a:bodyPr vert="horz" wrap="square" lIns="0" tIns="88265" rIns="0" bIns="0" rtlCol="0">
            <a:spAutoFit/>
          </a:bodyPr>
          <a:lstStyle/>
          <a:p>
            <a:pPr marL="355600" marR="107950" indent="-342900" algn="just">
              <a:lnSpc>
                <a:spcPct val="80000"/>
              </a:lnSpc>
              <a:spcBef>
                <a:spcPts val="695"/>
              </a:spcBef>
              <a:buFont typeface="Wingdings" pitchFamily="2" charset="2"/>
              <a:buChar char="ü"/>
              <a:tabLst>
                <a:tab pos="533400" algn="l"/>
              </a:tabLst>
            </a:pPr>
            <a:r>
              <a:rPr sz="2800" spc="-5" dirty="0" smtClean="0">
                <a:solidFill>
                  <a:srgbClr val="4E3A2F"/>
                </a:solidFill>
                <a:latin typeface="Times New Roman" pitchFamily="18" charset="0"/>
                <a:cs typeface="Times New Roman" pitchFamily="18" charset="0"/>
              </a:rPr>
              <a:t>Be </a:t>
            </a:r>
            <a:r>
              <a:rPr sz="2800" spc="-5" dirty="0">
                <a:solidFill>
                  <a:srgbClr val="4E3A2F"/>
                </a:solidFill>
                <a:latin typeface="Times New Roman" pitchFamily="18" charset="0"/>
                <a:cs typeface="Times New Roman" pitchFamily="18" charset="0"/>
              </a:rPr>
              <a:t>realistic taking into consideration the constraints </a:t>
            </a:r>
            <a:r>
              <a:rPr sz="2800" dirty="0">
                <a:solidFill>
                  <a:srgbClr val="4E3A2F"/>
                </a:solidFill>
                <a:latin typeface="Times New Roman" pitchFamily="18" charset="0"/>
                <a:cs typeface="Times New Roman" pitchFamily="18" charset="0"/>
              </a:rPr>
              <a:t>and  </a:t>
            </a:r>
            <a:r>
              <a:rPr sz="2800" spc="-5" dirty="0">
                <a:solidFill>
                  <a:srgbClr val="4E3A2F"/>
                </a:solidFill>
                <a:latin typeface="Times New Roman" pitchFamily="18" charset="0"/>
                <a:cs typeface="Times New Roman" pitchFamily="18" charset="0"/>
              </a:rPr>
              <a:t>resources of </a:t>
            </a:r>
            <a:r>
              <a:rPr sz="2800" dirty="0">
                <a:solidFill>
                  <a:srgbClr val="4E3A2F"/>
                </a:solidFill>
                <a:latin typeface="Times New Roman" pitchFamily="18" charset="0"/>
                <a:cs typeface="Times New Roman" pitchFamily="18" charset="0"/>
              </a:rPr>
              <a:t>the </a:t>
            </a:r>
            <a:r>
              <a:rPr sz="2800" spc="-5" dirty="0">
                <a:solidFill>
                  <a:srgbClr val="4E3A2F"/>
                </a:solidFill>
                <a:latin typeface="Times New Roman" pitchFamily="18" charset="0"/>
                <a:cs typeface="Times New Roman" pitchFamily="18" charset="0"/>
              </a:rPr>
              <a:t>company as well the extent of impacts  that the organization has on the environment. While  discussing impacts the document should embody </a:t>
            </a:r>
            <a:r>
              <a:rPr sz="2800" spc="5" dirty="0">
                <a:solidFill>
                  <a:srgbClr val="4E3A2F"/>
                </a:solidFill>
                <a:latin typeface="Times New Roman" pitchFamily="18" charset="0"/>
                <a:cs typeface="Times New Roman" pitchFamily="18" charset="0"/>
              </a:rPr>
              <a:t>life-  </a:t>
            </a:r>
            <a:r>
              <a:rPr sz="2800" spc="-5" dirty="0">
                <a:solidFill>
                  <a:srgbClr val="4E3A2F"/>
                </a:solidFill>
                <a:latin typeface="Times New Roman" pitchFamily="18" charset="0"/>
                <a:cs typeface="Times New Roman" pitchFamily="18" charset="0"/>
              </a:rPr>
              <a:t>cycle analysis, resource conservation, waste reduction  and product</a:t>
            </a:r>
            <a:r>
              <a:rPr sz="2800" spc="-10" dirty="0">
                <a:solidFill>
                  <a:srgbClr val="4E3A2F"/>
                </a:solidFill>
                <a:latin typeface="Times New Roman" pitchFamily="18" charset="0"/>
                <a:cs typeface="Times New Roman" pitchFamily="18" charset="0"/>
              </a:rPr>
              <a:t> </a:t>
            </a:r>
            <a:r>
              <a:rPr sz="2800" spc="-5" dirty="0">
                <a:solidFill>
                  <a:srgbClr val="4E3A2F"/>
                </a:solidFill>
                <a:latin typeface="Times New Roman" pitchFamily="18" charset="0"/>
                <a:cs typeface="Times New Roman" pitchFamily="18" charset="0"/>
              </a:rPr>
              <a:t>design..</a:t>
            </a:r>
            <a:endParaRPr sz="2800" dirty="0">
              <a:latin typeface="Times New Roman" pitchFamily="18" charset="0"/>
              <a:cs typeface="Times New Roman" pitchFamily="18" charset="0"/>
            </a:endParaRPr>
          </a:p>
          <a:p>
            <a:pPr marL="355600" marR="361950" indent="-342900" algn="just">
              <a:lnSpc>
                <a:spcPts val="2400"/>
              </a:lnSpc>
              <a:spcBef>
                <a:spcPts val="580"/>
              </a:spcBef>
              <a:buFont typeface="Wingdings" pitchFamily="2" charset="2"/>
              <a:buChar char="ü"/>
              <a:tabLst>
                <a:tab pos="443865" algn="l"/>
              </a:tabLst>
            </a:pPr>
            <a:r>
              <a:rPr lang="en-US" sz="2800" spc="-5" dirty="0">
                <a:solidFill>
                  <a:srgbClr val="4E3A2F"/>
                </a:solidFill>
                <a:latin typeface="Times New Roman" pitchFamily="18" charset="0"/>
                <a:cs typeface="Times New Roman" pitchFamily="18" charset="0"/>
              </a:rPr>
              <a:t>B</a:t>
            </a:r>
            <a:r>
              <a:rPr sz="2800" spc="-5" dirty="0" smtClean="0">
                <a:solidFill>
                  <a:srgbClr val="4E3A2F"/>
                </a:solidFill>
                <a:latin typeface="Times New Roman" pitchFamily="18" charset="0"/>
                <a:cs typeface="Times New Roman" pitchFamily="18" charset="0"/>
              </a:rPr>
              <a:t>e </a:t>
            </a:r>
            <a:r>
              <a:rPr sz="2800" spc="-5" dirty="0">
                <a:solidFill>
                  <a:srgbClr val="4E3A2F"/>
                </a:solidFill>
                <a:latin typeface="Times New Roman" pitchFamily="18" charset="0"/>
                <a:cs typeface="Times New Roman" pitchFamily="18" charset="0"/>
              </a:rPr>
              <a:t>documented and available to all the employees and  the external parties – stakeholders and</a:t>
            </a:r>
            <a:r>
              <a:rPr sz="2800" spc="65" dirty="0">
                <a:solidFill>
                  <a:srgbClr val="4E3A2F"/>
                </a:solidFill>
                <a:latin typeface="Times New Roman" pitchFamily="18" charset="0"/>
                <a:cs typeface="Times New Roman" pitchFamily="18" charset="0"/>
              </a:rPr>
              <a:t> </a:t>
            </a:r>
            <a:r>
              <a:rPr sz="2800" spc="-5" dirty="0">
                <a:solidFill>
                  <a:srgbClr val="4E3A2F"/>
                </a:solidFill>
                <a:latin typeface="Times New Roman" pitchFamily="18" charset="0"/>
                <a:cs typeface="Times New Roman" pitchFamily="18" charset="0"/>
              </a:rPr>
              <a:t>public.</a:t>
            </a:r>
            <a:endParaRPr sz="2800" dirty="0">
              <a:latin typeface="Times New Roman" pitchFamily="18" charset="0"/>
              <a:cs typeface="Times New Roman" pitchFamily="18" charset="0"/>
            </a:endParaRPr>
          </a:p>
          <a:p>
            <a:pPr marL="355600" marR="5080" indent="-342900" algn="just">
              <a:lnSpc>
                <a:spcPts val="2400"/>
              </a:lnSpc>
              <a:spcBef>
                <a:spcPts val="600"/>
              </a:spcBef>
              <a:buFont typeface="Wingdings" pitchFamily="2" charset="2"/>
              <a:buChar char="ü"/>
              <a:tabLst>
                <a:tab pos="443865" algn="l"/>
              </a:tabLst>
            </a:pPr>
            <a:r>
              <a:rPr lang="en-US" sz="2800" spc="-5" dirty="0" smtClean="0">
                <a:solidFill>
                  <a:srgbClr val="4E3A2F"/>
                </a:solidFill>
                <a:latin typeface="Times New Roman" pitchFamily="18" charset="0"/>
                <a:cs typeface="Times New Roman" pitchFamily="18" charset="0"/>
              </a:rPr>
              <a:t>B</a:t>
            </a:r>
            <a:r>
              <a:rPr sz="2800" spc="-5" dirty="0" smtClean="0">
                <a:solidFill>
                  <a:srgbClr val="4E3A2F"/>
                </a:solidFill>
                <a:latin typeface="Times New Roman" pitchFamily="18" charset="0"/>
                <a:cs typeface="Times New Roman" pitchFamily="18" charset="0"/>
              </a:rPr>
              <a:t>e </a:t>
            </a:r>
            <a:r>
              <a:rPr sz="2800" spc="-5" dirty="0">
                <a:solidFill>
                  <a:srgbClr val="4E3A2F"/>
                </a:solidFill>
                <a:latin typeface="Times New Roman" pitchFamily="18" charset="0"/>
                <a:cs typeface="Times New Roman" pitchFamily="18" charset="0"/>
              </a:rPr>
              <a:t>clear about commitment for continued improvement of  EMS.</a:t>
            </a:r>
            <a:endParaRPr sz="2800" dirty="0">
              <a:latin typeface="Times New Roman" pitchFamily="18" charset="0"/>
              <a:cs typeface="Times New Roman" pitchFamily="18" charset="0"/>
            </a:endParaRPr>
          </a:p>
          <a:p>
            <a:pPr marL="355600" indent="-342900" algn="just">
              <a:lnSpc>
                <a:spcPts val="2700"/>
              </a:lnSpc>
              <a:spcBef>
                <a:spcPts val="20"/>
              </a:spcBef>
              <a:buFont typeface="Wingdings" pitchFamily="2" charset="2"/>
              <a:buChar char="ü"/>
              <a:tabLst>
                <a:tab pos="443865" algn="l"/>
              </a:tabLst>
            </a:pPr>
            <a:r>
              <a:rPr lang="en-US" sz="2800" spc="-5" dirty="0">
                <a:solidFill>
                  <a:srgbClr val="4E3A2F"/>
                </a:solidFill>
                <a:latin typeface="Times New Roman" pitchFamily="18" charset="0"/>
                <a:cs typeface="Times New Roman" pitchFamily="18" charset="0"/>
              </a:rPr>
              <a:t>B</a:t>
            </a:r>
            <a:r>
              <a:rPr sz="2800" spc="-5" dirty="0" smtClean="0">
                <a:solidFill>
                  <a:srgbClr val="4E3A2F"/>
                </a:solidFill>
                <a:latin typeface="Times New Roman" pitchFamily="18" charset="0"/>
                <a:cs typeface="Times New Roman" pitchFamily="18" charset="0"/>
              </a:rPr>
              <a:t>e </a:t>
            </a:r>
            <a:r>
              <a:rPr sz="2800" spc="-5" dirty="0">
                <a:solidFill>
                  <a:srgbClr val="4E3A2F"/>
                </a:solidFill>
                <a:latin typeface="Times New Roman" pitchFamily="18" charset="0"/>
                <a:cs typeface="Times New Roman" pitchFamily="18" charset="0"/>
              </a:rPr>
              <a:t>in conformity with the laws and rules and</a:t>
            </a:r>
            <a:r>
              <a:rPr sz="2800" spc="70" dirty="0">
                <a:solidFill>
                  <a:srgbClr val="4E3A2F"/>
                </a:solidFill>
                <a:latin typeface="Times New Roman" pitchFamily="18" charset="0"/>
                <a:cs typeface="Times New Roman" pitchFamily="18" charset="0"/>
              </a:rPr>
              <a:t> </a:t>
            </a:r>
            <a:r>
              <a:rPr sz="2800" spc="-5" dirty="0">
                <a:solidFill>
                  <a:srgbClr val="4E3A2F"/>
                </a:solidFill>
                <a:latin typeface="Times New Roman" pitchFamily="18" charset="0"/>
                <a:cs typeface="Times New Roman" pitchFamily="18" charset="0"/>
              </a:rPr>
              <a:t>regulations</a:t>
            </a:r>
            <a:r>
              <a:rPr sz="2800" spc="-5" dirty="0" smtClean="0">
                <a:solidFill>
                  <a:srgbClr val="4E3A2F"/>
                </a:solidFill>
                <a:latin typeface="Times New Roman" pitchFamily="18" charset="0"/>
                <a:cs typeface="Times New Roman" pitchFamily="18" charset="0"/>
              </a:rPr>
              <a:t>.</a:t>
            </a:r>
            <a:endParaRPr lang="en-US" sz="2800" spc="-5" dirty="0" smtClean="0">
              <a:solidFill>
                <a:srgbClr val="4E3A2F"/>
              </a:solidFill>
              <a:latin typeface="Times New Roman" pitchFamily="18" charset="0"/>
              <a:cs typeface="Times New Roman" pitchFamily="18" charset="0"/>
            </a:endParaRPr>
          </a:p>
          <a:p>
            <a:pPr marL="355600" marR="775970" algn="just">
              <a:lnSpc>
                <a:spcPts val="2400"/>
              </a:lnSpc>
              <a:spcBef>
                <a:spcPts val="280"/>
              </a:spcBef>
            </a:pPr>
            <a:r>
              <a:rPr sz="2800" spc="-5" dirty="0" smtClean="0">
                <a:solidFill>
                  <a:srgbClr val="4E3A2F"/>
                </a:solidFill>
                <a:latin typeface="Times New Roman" pitchFamily="18" charset="0"/>
                <a:cs typeface="Times New Roman" pitchFamily="18" charset="0"/>
              </a:rPr>
              <a:t>In </a:t>
            </a:r>
            <a:r>
              <a:rPr sz="2800" dirty="0">
                <a:solidFill>
                  <a:srgbClr val="4E3A2F"/>
                </a:solidFill>
                <a:latin typeface="Times New Roman" pitchFamily="18" charset="0"/>
                <a:cs typeface="Times New Roman" pitchFamily="18" charset="0"/>
              </a:rPr>
              <a:t>other </a:t>
            </a:r>
            <a:r>
              <a:rPr sz="2800" spc="-5" dirty="0">
                <a:solidFill>
                  <a:srgbClr val="4E3A2F"/>
                </a:solidFill>
                <a:latin typeface="Times New Roman" pitchFamily="18" charset="0"/>
                <a:cs typeface="Times New Roman" pitchFamily="18" charset="0"/>
              </a:rPr>
              <a:t>words it must make a statement in regard </a:t>
            </a:r>
            <a:r>
              <a:rPr sz="2800" dirty="0">
                <a:solidFill>
                  <a:srgbClr val="4E3A2F"/>
                </a:solidFill>
                <a:latin typeface="Times New Roman" pitchFamily="18" charset="0"/>
                <a:cs typeface="Times New Roman" pitchFamily="18" charset="0"/>
              </a:rPr>
              <a:t>to  </a:t>
            </a:r>
            <a:r>
              <a:rPr sz="2800" spc="-5" dirty="0" smtClean="0">
                <a:solidFill>
                  <a:srgbClr val="4E3A2F"/>
                </a:solidFill>
                <a:latin typeface="Times New Roman" pitchFamily="18" charset="0"/>
                <a:cs typeface="Times New Roman" pitchFamily="18" charset="0"/>
              </a:rPr>
              <a:t>compliance.</a:t>
            </a:r>
            <a:endParaRPr lang="en-US" sz="2800" dirty="0">
              <a:latin typeface="Times New Roman" pitchFamily="18" charset="0"/>
              <a:cs typeface="Times New Roman" pitchFamily="18" charset="0"/>
            </a:endParaRPr>
          </a:p>
          <a:p>
            <a:pPr marL="355600" marR="775970" algn="just">
              <a:lnSpc>
                <a:spcPts val="2400"/>
              </a:lnSpc>
              <a:spcBef>
                <a:spcPts val="280"/>
              </a:spcBef>
            </a:pPr>
            <a:r>
              <a:rPr lang="en-US" sz="2800" spc="-5" dirty="0" smtClean="0">
                <a:solidFill>
                  <a:srgbClr val="4E3A2F"/>
                </a:solidFill>
                <a:latin typeface="Times New Roman" pitchFamily="18" charset="0"/>
                <a:cs typeface="Times New Roman" pitchFamily="18" charset="0"/>
              </a:rPr>
              <a:t>La</a:t>
            </a:r>
            <a:r>
              <a:rPr sz="2800" spc="-5" dirty="0" smtClean="0">
                <a:solidFill>
                  <a:srgbClr val="4E3A2F"/>
                </a:solidFill>
                <a:latin typeface="Times New Roman" pitchFamily="18" charset="0"/>
                <a:cs typeface="Times New Roman" pitchFamily="18" charset="0"/>
              </a:rPr>
              <a:t>y </a:t>
            </a:r>
            <a:r>
              <a:rPr sz="2800" spc="-5" dirty="0">
                <a:solidFill>
                  <a:srgbClr val="4E3A2F"/>
                </a:solidFill>
                <a:latin typeface="Times New Roman" pitchFamily="18" charset="0"/>
                <a:cs typeface="Times New Roman" pitchFamily="18" charset="0"/>
              </a:rPr>
              <a:t>down a framework of environmental</a:t>
            </a:r>
            <a:r>
              <a:rPr sz="2800" spc="45" dirty="0">
                <a:solidFill>
                  <a:srgbClr val="4E3A2F"/>
                </a:solidFill>
                <a:latin typeface="Times New Roman" pitchFamily="18" charset="0"/>
                <a:cs typeface="Times New Roman" pitchFamily="18" charset="0"/>
              </a:rPr>
              <a:t> </a:t>
            </a:r>
            <a:r>
              <a:rPr sz="2800" spc="-5" dirty="0">
                <a:solidFill>
                  <a:srgbClr val="4E3A2F"/>
                </a:solidFill>
                <a:latin typeface="Times New Roman" pitchFamily="18" charset="0"/>
                <a:cs typeface="Times New Roman" pitchFamily="18" charset="0"/>
              </a:rPr>
              <a:t>objective</a:t>
            </a:r>
            <a:endParaRPr sz="2800" dirty="0">
              <a:latin typeface="Times New Roman" pitchFamily="18" charset="0"/>
              <a:cs typeface="Times New Roman" pitchFamily="18" charset="0"/>
            </a:endParaRPr>
          </a:p>
        </p:txBody>
      </p:sp>
      <p:sp>
        <p:nvSpPr>
          <p:cNvPr id="4" name="object 4"/>
          <p:cNvSpPr txBox="1">
            <a:spLocks noGrp="1"/>
          </p:cNvSpPr>
          <p:nvPr>
            <p:ph type="title"/>
          </p:nvPr>
        </p:nvSpPr>
        <p:spPr>
          <a:xfrm>
            <a:off x="383540" y="228600"/>
            <a:ext cx="4884420" cy="444352"/>
          </a:xfrm>
          <a:prstGeom prst="rect">
            <a:avLst/>
          </a:prstGeom>
        </p:spPr>
        <p:txBody>
          <a:bodyPr vert="horz" wrap="square" lIns="0" tIns="13335" rIns="0" bIns="0" rtlCol="0">
            <a:spAutoFit/>
          </a:bodyPr>
          <a:lstStyle/>
          <a:p>
            <a:pPr marL="12700">
              <a:lnSpc>
                <a:spcPct val="100000"/>
              </a:lnSpc>
              <a:spcBef>
                <a:spcPts val="105"/>
              </a:spcBef>
            </a:pPr>
            <a:r>
              <a:rPr sz="2800" spc="-160" dirty="0">
                <a:solidFill>
                  <a:schemeClr val="tx1"/>
                </a:solidFill>
                <a:uFill>
                  <a:solidFill>
                    <a:srgbClr val="695008"/>
                  </a:solidFill>
                </a:uFill>
                <a:latin typeface="Times New Roman" pitchFamily="18" charset="0"/>
                <a:cs typeface="Times New Roman" pitchFamily="18" charset="0"/>
              </a:rPr>
              <a:t>1. </a:t>
            </a:r>
            <a:r>
              <a:rPr sz="2800" spc="-110" dirty="0">
                <a:solidFill>
                  <a:schemeClr val="tx1"/>
                </a:solidFill>
                <a:uFill>
                  <a:solidFill>
                    <a:srgbClr val="695008"/>
                  </a:solidFill>
                </a:uFill>
                <a:latin typeface="Times New Roman" pitchFamily="18" charset="0"/>
                <a:cs typeface="Times New Roman" pitchFamily="18" charset="0"/>
              </a:rPr>
              <a:t>ENVIRONMENTAL</a:t>
            </a:r>
            <a:r>
              <a:rPr sz="2800" spc="-265" dirty="0">
                <a:solidFill>
                  <a:schemeClr val="tx1"/>
                </a:solidFill>
                <a:uFill>
                  <a:solidFill>
                    <a:srgbClr val="695008"/>
                  </a:solidFill>
                </a:uFill>
                <a:latin typeface="Times New Roman" pitchFamily="18" charset="0"/>
                <a:cs typeface="Times New Roman" pitchFamily="18" charset="0"/>
              </a:rPr>
              <a:t> </a:t>
            </a:r>
            <a:r>
              <a:rPr sz="2800" spc="-110" dirty="0">
                <a:solidFill>
                  <a:schemeClr val="tx1"/>
                </a:solidFill>
                <a:uFill>
                  <a:solidFill>
                    <a:srgbClr val="695008"/>
                  </a:solidFill>
                </a:uFill>
                <a:latin typeface="Times New Roman" pitchFamily="18" charset="0"/>
                <a:cs typeface="Times New Roman" pitchFamily="18" charset="0"/>
              </a:rPr>
              <a:t>POLICY</a:t>
            </a:r>
            <a:endParaRPr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44469" y="76200"/>
            <a:ext cx="3959860" cy="566822"/>
          </a:xfrm>
          <a:prstGeom prst="rect">
            <a:avLst/>
          </a:prstGeom>
        </p:spPr>
        <p:txBody>
          <a:bodyPr vert="horz" wrap="square" lIns="0" tIns="12700" rIns="0" bIns="0" rtlCol="0">
            <a:spAutoFit/>
          </a:bodyPr>
          <a:lstStyle/>
          <a:p>
            <a:pPr marL="12700">
              <a:lnSpc>
                <a:spcPct val="100000"/>
              </a:lnSpc>
              <a:spcBef>
                <a:spcPts val="100"/>
              </a:spcBef>
            </a:pPr>
            <a:r>
              <a:rPr sz="3600" spc="-120" dirty="0">
                <a:solidFill>
                  <a:srgbClr val="4E3A2F"/>
                </a:solidFill>
                <a:latin typeface="Times New Roman" pitchFamily="18" charset="0"/>
                <a:cs typeface="Times New Roman" pitchFamily="18" charset="0"/>
              </a:rPr>
              <a:t>2.</a:t>
            </a:r>
            <a:r>
              <a:rPr sz="3600" spc="-265" dirty="0">
                <a:solidFill>
                  <a:srgbClr val="4E3A2F"/>
                </a:solidFill>
                <a:latin typeface="Times New Roman" pitchFamily="18" charset="0"/>
                <a:cs typeface="Times New Roman" pitchFamily="18" charset="0"/>
              </a:rPr>
              <a:t> </a:t>
            </a:r>
            <a:r>
              <a:rPr sz="3600" spc="10" dirty="0">
                <a:solidFill>
                  <a:srgbClr val="4E3A2F"/>
                </a:solidFill>
                <a:latin typeface="Times New Roman" pitchFamily="18" charset="0"/>
                <a:cs typeface="Times New Roman" pitchFamily="18" charset="0"/>
              </a:rPr>
              <a:t>PLANNING</a:t>
            </a:r>
            <a:endParaRPr sz="3600" dirty="0">
              <a:latin typeface="Times New Roman" pitchFamily="18" charset="0"/>
              <a:cs typeface="Times New Roman" pitchFamily="18" charset="0"/>
            </a:endParaRPr>
          </a:p>
        </p:txBody>
      </p:sp>
      <p:sp>
        <p:nvSpPr>
          <p:cNvPr id="4" name="object 4"/>
          <p:cNvSpPr txBox="1"/>
          <p:nvPr/>
        </p:nvSpPr>
        <p:spPr>
          <a:xfrm>
            <a:off x="228600" y="1066800"/>
            <a:ext cx="8383905" cy="5512791"/>
          </a:xfrm>
          <a:prstGeom prst="rect">
            <a:avLst/>
          </a:prstGeom>
        </p:spPr>
        <p:txBody>
          <a:bodyPr vert="horz" wrap="square" lIns="0" tIns="78740" rIns="0" bIns="0" rtlCol="0">
            <a:spAutoFit/>
          </a:bodyPr>
          <a:lstStyle/>
          <a:p>
            <a:pPr marL="355600" marR="5080" indent="-342900" algn="just">
              <a:lnSpc>
                <a:spcPct val="80000"/>
              </a:lnSpc>
              <a:spcBef>
                <a:spcPts val="620"/>
              </a:spcBef>
              <a:buFont typeface="Wingdings" pitchFamily="2" charset="2"/>
              <a:buChar char="ü"/>
              <a:tabLst>
                <a:tab pos="354965" algn="l"/>
              </a:tabLst>
            </a:pPr>
            <a:r>
              <a:rPr sz="2600" spc="-5" dirty="0" smtClean="0">
                <a:solidFill>
                  <a:srgbClr val="4E3A2F"/>
                </a:solidFill>
                <a:latin typeface="Times New Roman" pitchFamily="18" charset="0"/>
                <a:cs typeface="Times New Roman" pitchFamily="18" charset="0"/>
              </a:rPr>
              <a:t>Planning </a:t>
            </a:r>
            <a:r>
              <a:rPr sz="2600" spc="-5" dirty="0">
                <a:solidFill>
                  <a:srgbClr val="4E3A2F"/>
                </a:solidFill>
                <a:latin typeface="Times New Roman" pitchFamily="18" charset="0"/>
                <a:cs typeface="Times New Roman" pitchFamily="18" charset="0"/>
              </a:rPr>
              <a:t>of EMS for audit requires that the system should be in  the form of written plan or manual giving details of work and  procedures. When the work involves handling of hazardous  materials or any other procedure involving safety measures, it  has to be carefully written as a plan document. </a:t>
            </a:r>
            <a:endParaRPr lang="en-US" sz="2600" spc="-5" dirty="0">
              <a:solidFill>
                <a:srgbClr val="4E3A2F"/>
              </a:solidFill>
              <a:latin typeface="Times New Roman" pitchFamily="18" charset="0"/>
              <a:cs typeface="Times New Roman" pitchFamily="18" charset="0"/>
            </a:endParaRPr>
          </a:p>
          <a:p>
            <a:pPr marL="355600" marR="5080" indent="-342900" algn="just">
              <a:lnSpc>
                <a:spcPct val="80000"/>
              </a:lnSpc>
              <a:spcBef>
                <a:spcPts val="620"/>
              </a:spcBef>
              <a:buFont typeface="Wingdings" pitchFamily="2" charset="2"/>
              <a:buChar char="ü"/>
              <a:tabLst>
                <a:tab pos="354965" algn="l"/>
              </a:tabLst>
            </a:pPr>
            <a:r>
              <a:rPr sz="2600" spc="-5" dirty="0" smtClean="0">
                <a:solidFill>
                  <a:srgbClr val="4E3A2F"/>
                </a:solidFill>
                <a:latin typeface="Times New Roman" pitchFamily="18" charset="0"/>
                <a:cs typeface="Times New Roman" pitchFamily="18" charset="0"/>
              </a:rPr>
              <a:t>Planning </a:t>
            </a:r>
            <a:r>
              <a:rPr sz="2600" spc="-5" dirty="0">
                <a:solidFill>
                  <a:srgbClr val="4E3A2F"/>
                </a:solidFill>
                <a:latin typeface="Times New Roman" pitchFamily="18" charset="0"/>
                <a:cs typeface="Times New Roman" pitchFamily="18" charset="0"/>
              </a:rPr>
              <a:t>for EMS  is an important function of an organization </a:t>
            </a:r>
            <a:r>
              <a:rPr sz="2600" dirty="0">
                <a:solidFill>
                  <a:srgbClr val="4E3A2F"/>
                </a:solidFill>
                <a:latin typeface="Times New Roman" pitchFamily="18" charset="0"/>
                <a:cs typeface="Times New Roman" pitchFamily="18" charset="0"/>
              </a:rPr>
              <a:t>in </a:t>
            </a:r>
            <a:r>
              <a:rPr sz="2600" spc="-5" dirty="0">
                <a:solidFill>
                  <a:srgbClr val="4E3A2F"/>
                </a:solidFill>
                <a:latin typeface="Times New Roman" pitchFamily="18" charset="0"/>
                <a:cs typeface="Times New Roman" pitchFamily="18" charset="0"/>
              </a:rPr>
              <a:t>the sense that </a:t>
            </a:r>
            <a:r>
              <a:rPr sz="2600" dirty="0">
                <a:solidFill>
                  <a:srgbClr val="4E3A2F"/>
                </a:solidFill>
                <a:latin typeface="Times New Roman" pitchFamily="18" charset="0"/>
                <a:cs typeface="Times New Roman" pitchFamily="18" charset="0"/>
              </a:rPr>
              <a:t>it  </a:t>
            </a:r>
            <a:r>
              <a:rPr sz="2600" spc="-5" dirty="0">
                <a:solidFill>
                  <a:srgbClr val="4E3A2F"/>
                </a:solidFill>
                <a:latin typeface="Times New Roman" pitchFamily="18" charset="0"/>
                <a:cs typeface="Times New Roman" pitchFamily="18" charset="0"/>
              </a:rPr>
              <a:t>takes into consideration a proper schedule, resources, targets,  </a:t>
            </a:r>
            <a:r>
              <a:rPr sz="2600" dirty="0">
                <a:solidFill>
                  <a:srgbClr val="4E3A2F"/>
                </a:solidFill>
                <a:latin typeface="Times New Roman" pitchFamily="18" charset="0"/>
                <a:cs typeface="Times New Roman" pitchFamily="18" charset="0"/>
              </a:rPr>
              <a:t>successes </a:t>
            </a:r>
            <a:r>
              <a:rPr sz="2600" spc="-5" dirty="0">
                <a:solidFill>
                  <a:srgbClr val="4E3A2F"/>
                </a:solidFill>
                <a:latin typeface="Times New Roman" pitchFamily="18" charset="0"/>
                <a:cs typeface="Times New Roman" pitchFamily="18" charset="0"/>
              </a:rPr>
              <a:t>as well </a:t>
            </a:r>
            <a:r>
              <a:rPr sz="2600" dirty="0">
                <a:solidFill>
                  <a:srgbClr val="4E3A2F"/>
                </a:solidFill>
                <a:latin typeface="Times New Roman" pitchFamily="18" charset="0"/>
                <a:cs typeface="Times New Roman" pitchFamily="18" charset="0"/>
              </a:rPr>
              <a:t>as likely </a:t>
            </a:r>
            <a:r>
              <a:rPr sz="2600" spc="-5" dirty="0">
                <a:solidFill>
                  <a:srgbClr val="4E3A2F"/>
                </a:solidFill>
                <a:latin typeface="Times New Roman" pitchFamily="18" charset="0"/>
                <a:cs typeface="Times New Roman" pitchFamily="18" charset="0"/>
              </a:rPr>
              <a:t>failures, contingencies and  alternatives to mitigate the crisis if it occurs</a:t>
            </a:r>
            <a:r>
              <a:rPr sz="2600" spc="-5" dirty="0" smtClean="0">
                <a:solidFill>
                  <a:srgbClr val="4E3A2F"/>
                </a:solidFill>
                <a:latin typeface="Times New Roman" pitchFamily="18" charset="0"/>
                <a:cs typeface="Times New Roman" pitchFamily="18" charset="0"/>
              </a:rPr>
              <a:t>.</a:t>
            </a:r>
            <a:endParaRPr lang="en-US" sz="2600" spc="-5" dirty="0" smtClean="0">
              <a:solidFill>
                <a:srgbClr val="4E3A2F"/>
              </a:solidFill>
              <a:latin typeface="Times New Roman" pitchFamily="18" charset="0"/>
              <a:cs typeface="Times New Roman" pitchFamily="18" charset="0"/>
            </a:endParaRPr>
          </a:p>
          <a:p>
            <a:pPr marL="355600" marR="5080" indent="-342900" algn="just">
              <a:lnSpc>
                <a:spcPct val="80000"/>
              </a:lnSpc>
              <a:spcBef>
                <a:spcPts val="620"/>
              </a:spcBef>
              <a:buFont typeface="Wingdings" pitchFamily="2" charset="2"/>
              <a:buChar char="ü"/>
              <a:tabLst>
                <a:tab pos="354965" algn="l"/>
              </a:tabLst>
            </a:pPr>
            <a:r>
              <a:rPr sz="2600" spc="-5" dirty="0" smtClean="0">
                <a:solidFill>
                  <a:srgbClr val="4E3A2F"/>
                </a:solidFill>
                <a:latin typeface="Times New Roman" pitchFamily="18" charset="0"/>
                <a:cs typeface="Times New Roman" pitchFamily="18" charset="0"/>
              </a:rPr>
              <a:t> </a:t>
            </a:r>
            <a:r>
              <a:rPr sz="2600" spc="-5" dirty="0">
                <a:solidFill>
                  <a:srgbClr val="4E3A2F"/>
                </a:solidFill>
                <a:latin typeface="Times New Roman" pitchFamily="18" charset="0"/>
                <a:cs typeface="Times New Roman" pitchFamily="18" charset="0"/>
              </a:rPr>
              <a:t>The plan includes  environmental aspects and impact, though there may be an  overlap in policy and planning in this</a:t>
            </a:r>
            <a:r>
              <a:rPr sz="2600" spc="30" dirty="0">
                <a:solidFill>
                  <a:srgbClr val="4E3A2F"/>
                </a:solidFill>
                <a:latin typeface="Times New Roman" pitchFamily="18" charset="0"/>
                <a:cs typeface="Times New Roman" pitchFamily="18" charset="0"/>
              </a:rPr>
              <a:t> </a:t>
            </a:r>
            <a:r>
              <a:rPr sz="2600" spc="-5" dirty="0">
                <a:solidFill>
                  <a:srgbClr val="4E3A2F"/>
                </a:solidFill>
                <a:latin typeface="Times New Roman" pitchFamily="18" charset="0"/>
                <a:cs typeface="Times New Roman" pitchFamily="18" charset="0"/>
              </a:rPr>
              <a:t>regard.</a:t>
            </a:r>
            <a:endParaRPr sz="2600" dirty="0">
              <a:latin typeface="Times New Roman" pitchFamily="18" charset="0"/>
              <a:cs typeface="Times New Roman" pitchFamily="18" charset="0"/>
            </a:endParaRPr>
          </a:p>
          <a:p>
            <a:pPr marL="298450" indent="-285750" algn="just">
              <a:lnSpc>
                <a:spcPct val="100000"/>
              </a:lnSpc>
              <a:spcBef>
                <a:spcPts val="700"/>
              </a:spcBef>
              <a:buFont typeface="Wingdings" pitchFamily="2" charset="2"/>
              <a:buChar char="ü"/>
            </a:pPr>
            <a:r>
              <a:rPr sz="2600" spc="325" dirty="0">
                <a:solidFill>
                  <a:srgbClr val="EFA12D"/>
                </a:solidFill>
                <a:latin typeface="Times New Roman" pitchFamily="18" charset="0"/>
                <a:cs typeface="Times New Roman" pitchFamily="18" charset="0"/>
              </a:rPr>
              <a:t></a:t>
            </a:r>
            <a:endParaRPr sz="2600" dirty="0">
              <a:latin typeface="Times New Roman" pitchFamily="18" charset="0"/>
              <a:cs typeface="Times New Roman" pitchFamily="18" charset="0"/>
            </a:endParaRPr>
          </a:p>
          <a:p>
            <a:pPr marL="298450" indent="-285750" algn="just">
              <a:lnSpc>
                <a:spcPts val="2375"/>
              </a:lnSpc>
              <a:spcBef>
                <a:spcPts val="145"/>
              </a:spcBef>
              <a:buFont typeface="Wingdings" pitchFamily="2" charset="2"/>
              <a:buChar char="ü"/>
              <a:tabLst>
                <a:tab pos="354965" algn="l"/>
              </a:tabLst>
            </a:pPr>
            <a:r>
              <a:rPr sz="2600" spc="-5" dirty="0" smtClean="0">
                <a:solidFill>
                  <a:srgbClr val="4E3A2F"/>
                </a:solidFill>
                <a:latin typeface="Times New Roman" pitchFamily="18" charset="0"/>
                <a:cs typeface="Times New Roman" pitchFamily="18" charset="0"/>
              </a:rPr>
              <a:t>Planning </a:t>
            </a:r>
            <a:r>
              <a:rPr sz="2600" spc="-5" dirty="0">
                <a:solidFill>
                  <a:srgbClr val="4E3A2F"/>
                </a:solidFill>
                <a:latin typeface="Times New Roman" pitchFamily="18" charset="0"/>
                <a:cs typeface="Times New Roman" pitchFamily="18" charset="0"/>
              </a:rPr>
              <a:t>takes into consideration the processes,</a:t>
            </a:r>
            <a:r>
              <a:rPr sz="2600" spc="45" dirty="0">
                <a:solidFill>
                  <a:srgbClr val="4E3A2F"/>
                </a:solidFill>
                <a:latin typeface="Times New Roman" pitchFamily="18" charset="0"/>
                <a:cs typeface="Times New Roman" pitchFamily="18" charset="0"/>
              </a:rPr>
              <a:t> </a:t>
            </a:r>
            <a:r>
              <a:rPr sz="2600" spc="-5" dirty="0">
                <a:solidFill>
                  <a:srgbClr val="4E3A2F"/>
                </a:solidFill>
                <a:latin typeface="Times New Roman" pitchFamily="18" charset="0"/>
                <a:cs typeface="Times New Roman" pitchFamily="18" charset="0"/>
              </a:rPr>
              <a:t>resources,</a:t>
            </a:r>
            <a:endParaRPr sz="2600" dirty="0">
              <a:latin typeface="Times New Roman" pitchFamily="18" charset="0"/>
              <a:cs typeface="Times New Roman" pitchFamily="18" charset="0"/>
            </a:endParaRPr>
          </a:p>
          <a:p>
            <a:pPr marL="355600" algn="just">
              <a:lnSpc>
                <a:spcPts val="2375"/>
              </a:lnSpc>
            </a:pPr>
            <a:r>
              <a:rPr sz="2600" dirty="0">
                <a:solidFill>
                  <a:srgbClr val="4E3A2F"/>
                </a:solidFill>
                <a:latin typeface="Times New Roman" pitchFamily="18" charset="0"/>
                <a:cs typeface="Times New Roman" pitchFamily="18" charset="0"/>
              </a:rPr>
              <a:t>responsibilities, skills </a:t>
            </a:r>
            <a:r>
              <a:rPr sz="2600" spc="-5" dirty="0">
                <a:solidFill>
                  <a:srgbClr val="4E3A2F"/>
                </a:solidFill>
                <a:latin typeface="Times New Roman" pitchFamily="18" charset="0"/>
                <a:cs typeface="Times New Roman" pitchFamily="18" charset="0"/>
              </a:rPr>
              <a:t>authority and</a:t>
            </a:r>
            <a:r>
              <a:rPr sz="2600" spc="-20" dirty="0">
                <a:solidFill>
                  <a:srgbClr val="4E3A2F"/>
                </a:solidFill>
                <a:latin typeface="Times New Roman" pitchFamily="18" charset="0"/>
                <a:cs typeface="Times New Roman" pitchFamily="18" charset="0"/>
              </a:rPr>
              <a:t> </a:t>
            </a:r>
            <a:r>
              <a:rPr sz="2600" spc="-5" dirty="0">
                <a:solidFill>
                  <a:srgbClr val="4E3A2F"/>
                </a:solidFill>
                <a:latin typeface="Times New Roman" pitchFamily="18" charset="0"/>
                <a:cs typeface="Times New Roman" pitchFamily="18" charset="0"/>
              </a:rPr>
              <a:t>coordination</a:t>
            </a:r>
            <a:r>
              <a:rPr sz="2800" spc="-5" dirty="0">
                <a:solidFill>
                  <a:srgbClr val="4E3A2F"/>
                </a:solidFill>
                <a:latin typeface="Times New Roman" pitchFamily="18" charset="0"/>
                <a:cs typeface="Times New Roman" pitchFamily="18" charset="0"/>
              </a:rPr>
              <a:t>.</a:t>
            </a:r>
            <a:endParaRP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776" y="1036319"/>
            <a:ext cx="4703064" cy="5410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3540" y="575817"/>
            <a:ext cx="6703060" cy="566822"/>
          </a:xfrm>
          <a:prstGeom prst="rect">
            <a:avLst/>
          </a:prstGeom>
        </p:spPr>
        <p:txBody>
          <a:bodyPr vert="horz" wrap="square" lIns="0" tIns="12700" rIns="0" bIns="0" rtlCol="0">
            <a:spAutoFit/>
          </a:bodyPr>
          <a:lstStyle/>
          <a:p>
            <a:pPr marL="12700">
              <a:lnSpc>
                <a:spcPct val="100000"/>
              </a:lnSpc>
              <a:spcBef>
                <a:spcPts val="100"/>
              </a:spcBef>
            </a:pPr>
            <a:r>
              <a:rPr sz="3600" spc="-120" dirty="0">
                <a:solidFill>
                  <a:srgbClr val="4E3A2F"/>
                </a:solidFill>
                <a:latin typeface="Times New Roman" pitchFamily="18" charset="0"/>
                <a:cs typeface="Times New Roman" pitchFamily="18" charset="0"/>
              </a:rPr>
              <a:t>3.</a:t>
            </a:r>
            <a:r>
              <a:rPr sz="3600" spc="-245" dirty="0">
                <a:solidFill>
                  <a:srgbClr val="4E3A2F"/>
                </a:solidFill>
                <a:latin typeface="Times New Roman" pitchFamily="18" charset="0"/>
                <a:cs typeface="Times New Roman" pitchFamily="18" charset="0"/>
              </a:rPr>
              <a:t> </a:t>
            </a:r>
            <a:r>
              <a:rPr sz="3600" spc="-30" dirty="0">
                <a:solidFill>
                  <a:srgbClr val="4E3A2F"/>
                </a:solidFill>
                <a:latin typeface="Times New Roman" pitchFamily="18" charset="0"/>
                <a:cs typeface="Times New Roman" pitchFamily="18" charset="0"/>
              </a:rPr>
              <a:t>IMPLEMENTATION</a:t>
            </a:r>
            <a:endParaRPr sz="3600" dirty="0">
              <a:latin typeface="Times New Roman" pitchFamily="18" charset="0"/>
              <a:cs typeface="Times New Roman" pitchFamily="18" charset="0"/>
            </a:endParaRPr>
          </a:p>
        </p:txBody>
      </p:sp>
      <p:sp>
        <p:nvSpPr>
          <p:cNvPr id="4" name="object 4"/>
          <p:cNvSpPr txBox="1"/>
          <p:nvPr/>
        </p:nvSpPr>
        <p:spPr>
          <a:xfrm>
            <a:off x="383540" y="1512823"/>
            <a:ext cx="8214995" cy="4231928"/>
          </a:xfrm>
          <a:prstGeom prst="rect">
            <a:avLst/>
          </a:prstGeom>
        </p:spPr>
        <p:txBody>
          <a:bodyPr vert="horz" wrap="square" lIns="0" tIns="78740" rIns="0" bIns="0" rtlCol="0">
            <a:spAutoFit/>
          </a:bodyPr>
          <a:lstStyle/>
          <a:p>
            <a:pPr marL="355600" marR="5080" indent="-342900">
              <a:lnSpc>
                <a:spcPct val="80000"/>
              </a:lnSpc>
              <a:spcBef>
                <a:spcPts val="620"/>
              </a:spcBef>
              <a:buFont typeface="Wingdings" pitchFamily="2" charset="2"/>
              <a:buChar char="ü"/>
              <a:tabLst>
                <a:tab pos="354965" algn="l"/>
              </a:tabLst>
            </a:pPr>
            <a:r>
              <a:rPr sz="2200" spc="-5" dirty="0" smtClean="0">
                <a:solidFill>
                  <a:srgbClr val="4E3A2F"/>
                </a:solidFill>
                <a:latin typeface="Times New Roman" pitchFamily="18" charset="0"/>
                <a:cs typeface="Times New Roman" pitchFamily="18" charset="0"/>
              </a:rPr>
              <a:t>The </a:t>
            </a:r>
            <a:r>
              <a:rPr sz="2200" spc="-5" dirty="0">
                <a:solidFill>
                  <a:srgbClr val="4E3A2F"/>
                </a:solidFill>
                <a:latin typeface="Times New Roman" pitchFamily="18" charset="0"/>
                <a:cs typeface="Times New Roman" pitchFamily="18" charset="0"/>
              </a:rPr>
              <a:t>next element of EMS </a:t>
            </a:r>
            <a:r>
              <a:rPr sz="2200" dirty="0">
                <a:solidFill>
                  <a:srgbClr val="4E3A2F"/>
                </a:solidFill>
                <a:latin typeface="Times New Roman" pitchFamily="18" charset="0"/>
                <a:cs typeface="Times New Roman" pitchFamily="18" charset="0"/>
              </a:rPr>
              <a:t>specifications, </a:t>
            </a:r>
            <a:r>
              <a:rPr sz="2200" spc="-5" dirty="0">
                <a:solidFill>
                  <a:srgbClr val="4E3A2F"/>
                </a:solidFill>
                <a:latin typeface="Times New Roman" pitchFamily="18" charset="0"/>
                <a:cs typeface="Times New Roman" pitchFamily="18" charset="0"/>
              </a:rPr>
              <a:t>ISO 14001 is it  implementation. An organization should have support and  capabilities for achieving objectives and targets set out in policy  and plan. The process of implementation implies management  </a:t>
            </a:r>
            <a:r>
              <a:rPr sz="2200" dirty="0">
                <a:solidFill>
                  <a:srgbClr val="4E3A2F"/>
                </a:solidFill>
                <a:latin typeface="Times New Roman" pitchFamily="18" charset="0"/>
                <a:cs typeface="Times New Roman" pitchFamily="18" charset="0"/>
              </a:rPr>
              <a:t>skills. </a:t>
            </a:r>
            <a:r>
              <a:rPr sz="2200" spc="-5" dirty="0">
                <a:solidFill>
                  <a:srgbClr val="4E3A2F"/>
                </a:solidFill>
                <a:latin typeface="Times New Roman" pitchFamily="18" charset="0"/>
                <a:cs typeface="Times New Roman" pitchFamily="18" charset="0"/>
              </a:rPr>
              <a:t>Implementation for ISO 14001</a:t>
            </a:r>
            <a:r>
              <a:rPr sz="2200" spc="35" dirty="0">
                <a:solidFill>
                  <a:srgbClr val="4E3A2F"/>
                </a:solidFill>
                <a:latin typeface="Times New Roman" pitchFamily="18" charset="0"/>
                <a:cs typeface="Times New Roman" pitchFamily="18" charset="0"/>
              </a:rPr>
              <a:t> </a:t>
            </a:r>
            <a:r>
              <a:rPr sz="2200" spc="-5" dirty="0">
                <a:solidFill>
                  <a:srgbClr val="4E3A2F"/>
                </a:solidFill>
                <a:latin typeface="Times New Roman" pitchFamily="18" charset="0"/>
                <a:cs typeface="Times New Roman" pitchFamily="18" charset="0"/>
              </a:rPr>
              <a:t>means:</a:t>
            </a:r>
            <a:endParaRPr sz="2200" dirty="0">
              <a:latin typeface="Times New Roman" pitchFamily="18" charset="0"/>
              <a:cs typeface="Times New Roman" pitchFamily="18" charset="0"/>
            </a:endParaRPr>
          </a:p>
          <a:p>
            <a:pPr marL="298450" indent="-285750">
              <a:lnSpc>
                <a:spcPct val="100000"/>
              </a:lnSpc>
              <a:spcBef>
                <a:spcPts val="705"/>
              </a:spcBef>
              <a:buFont typeface="Wingdings" pitchFamily="2" charset="2"/>
              <a:buChar char="ü"/>
            </a:pPr>
            <a:r>
              <a:rPr sz="2200" spc="-5" dirty="0" smtClean="0">
                <a:solidFill>
                  <a:srgbClr val="4E3A2F"/>
                </a:solidFill>
                <a:latin typeface="Times New Roman" pitchFamily="18" charset="0"/>
                <a:cs typeface="Times New Roman" pitchFamily="18" charset="0"/>
              </a:rPr>
              <a:t>Management </a:t>
            </a:r>
            <a:r>
              <a:rPr sz="2200" spc="-5" dirty="0">
                <a:solidFill>
                  <a:srgbClr val="4E3A2F"/>
                </a:solidFill>
                <a:latin typeface="Times New Roman" pitchFamily="18" charset="0"/>
                <a:cs typeface="Times New Roman" pitchFamily="18" charset="0"/>
              </a:rPr>
              <a:t>of Human, Financial and Natural</a:t>
            </a:r>
            <a:r>
              <a:rPr sz="2200" spc="105" dirty="0">
                <a:solidFill>
                  <a:srgbClr val="4E3A2F"/>
                </a:solidFill>
                <a:latin typeface="Times New Roman" pitchFamily="18" charset="0"/>
                <a:cs typeface="Times New Roman" pitchFamily="18" charset="0"/>
              </a:rPr>
              <a:t> </a:t>
            </a:r>
            <a:r>
              <a:rPr sz="2200" spc="-5" dirty="0">
                <a:solidFill>
                  <a:srgbClr val="4E3A2F"/>
                </a:solidFill>
                <a:latin typeface="Times New Roman" pitchFamily="18" charset="0"/>
                <a:cs typeface="Times New Roman" pitchFamily="18" charset="0"/>
              </a:rPr>
              <a:t>resources.</a:t>
            </a:r>
            <a:endParaRPr sz="2200" dirty="0">
              <a:latin typeface="Times New Roman" pitchFamily="18" charset="0"/>
              <a:cs typeface="Times New Roman" pitchFamily="18" charset="0"/>
            </a:endParaRPr>
          </a:p>
          <a:p>
            <a:pPr marL="298450" indent="-285750">
              <a:lnSpc>
                <a:spcPct val="100000"/>
              </a:lnSpc>
              <a:buFont typeface="Wingdings" pitchFamily="2" charset="2"/>
              <a:buChar char="ü"/>
              <a:tabLst>
                <a:tab pos="354965" algn="l"/>
              </a:tabLst>
            </a:pPr>
            <a:r>
              <a:rPr sz="2200" spc="-5" dirty="0" smtClean="0">
                <a:solidFill>
                  <a:srgbClr val="4E3A2F"/>
                </a:solidFill>
                <a:latin typeface="Times New Roman" pitchFamily="18" charset="0"/>
                <a:cs typeface="Times New Roman" pitchFamily="18" charset="0"/>
              </a:rPr>
              <a:t>Motivation </a:t>
            </a:r>
            <a:r>
              <a:rPr sz="2200" spc="-5" dirty="0">
                <a:solidFill>
                  <a:srgbClr val="4E3A2F"/>
                </a:solidFill>
                <a:latin typeface="Times New Roman" pitchFamily="18" charset="0"/>
                <a:cs typeface="Times New Roman" pitchFamily="18" charset="0"/>
              </a:rPr>
              <a:t>for</a:t>
            </a:r>
            <a:r>
              <a:rPr sz="2200" spc="20" dirty="0">
                <a:solidFill>
                  <a:srgbClr val="4E3A2F"/>
                </a:solidFill>
                <a:latin typeface="Times New Roman" pitchFamily="18" charset="0"/>
                <a:cs typeface="Times New Roman" pitchFamily="18" charset="0"/>
              </a:rPr>
              <a:t> </a:t>
            </a:r>
            <a:r>
              <a:rPr sz="2200" spc="-5" dirty="0">
                <a:solidFill>
                  <a:srgbClr val="4E3A2F"/>
                </a:solidFill>
                <a:latin typeface="Times New Roman" pitchFamily="18" charset="0"/>
                <a:cs typeface="Times New Roman" pitchFamily="18" charset="0"/>
              </a:rPr>
              <a:t>action.</a:t>
            </a:r>
            <a:endParaRPr sz="2200" dirty="0">
              <a:latin typeface="Times New Roman" pitchFamily="18" charset="0"/>
              <a:cs typeface="Times New Roman" pitchFamily="18" charset="0"/>
            </a:endParaRPr>
          </a:p>
          <a:p>
            <a:pPr marL="298450" indent="-285750">
              <a:lnSpc>
                <a:spcPct val="100000"/>
              </a:lnSpc>
              <a:buFont typeface="Wingdings" pitchFamily="2" charset="2"/>
              <a:buChar char="ü"/>
              <a:tabLst>
                <a:tab pos="354965" algn="l"/>
              </a:tabLst>
            </a:pPr>
            <a:r>
              <a:rPr sz="2200" spc="-5" dirty="0" smtClean="0">
                <a:solidFill>
                  <a:srgbClr val="4E3A2F"/>
                </a:solidFill>
                <a:latin typeface="Times New Roman" pitchFamily="18" charset="0"/>
                <a:cs typeface="Times New Roman" pitchFamily="18" charset="0"/>
              </a:rPr>
              <a:t>Responsibilities</a:t>
            </a:r>
            <a:r>
              <a:rPr sz="2200" spc="-5" dirty="0">
                <a:solidFill>
                  <a:srgbClr val="4E3A2F"/>
                </a:solidFill>
                <a:latin typeface="Times New Roman" pitchFamily="18" charset="0"/>
                <a:cs typeface="Times New Roman" pitchFamily="18" charset="0"/>
              </a:rPr>
              <a:t>.</a:t>
            </a:r>
            <a:endParaRPr sz="2200" dirty="0">
              <a:latin typeface="Times New Roman" pitchFamily="18" charset="0"/>
              <a:cs typeface="Times New Roman" pitchFamily="18" charset="0"/>
            </a:endParaRPr>
          </a:p>
          <a:p>
            <a:pPr marL="298450" indent="-285750">
              <a:lnSpc>
                <a:spcPct val="100000"/>
              </a:lnSpc>
              <a:buFont typeface="Wingdings" pitchFamily="2" charset="2"/>
              <a:buChar char="ü"/>
              <a:tabLst>
                <a:tab pos="354965" algn="l"/>
              </a:tabLst>
            </a:pPr>
            <a:r>
              <a:rPr sz="2200" spc="-5" dirty="0" smtClean="0">
                <a:solidFill>
                  <a:srgbClr val="4E3A2F"/>
                </a:solidFill>
                <a:latin typeface="Times New Roman" pitchFamily="18" charset="0"/>
                <a:cs typeface="Times New Roman" pitchFamily="18" charset="0"/>
              </a:rPr>
              <a:t>Documentation</a:t>
            </a:r>
            <a:r>
              <a:rPr sz="2200" spc="-5" dirty="0">
                <a:solidFill>
                  <a:srgbClr val="4E3A2F"/>
                </a:solidFill>
                <a:latin typeface="Times New Roman" pitchFamily="18" charset="0"/>
                <a:cs typeface="Times New Roman" pitchFamily="18" charset="0"/>
              </a:rPr>
              <a:t>.</a:t>
            </a:r>
            <a:endParaRPr sz="2200" dirty="0">
              <a:latin typeface="Times New Roman" pitchFamily="18" charset="0"/>
              <a:cs typeface="Times New Roman" pitchFamily="18" charset="0"/>
            </a:endParaRPr>
          </a:p>
          <a:p>
            <a:pPr marL="298450" indent="-285750">
              <a:lnSpc>
                <a:spcPct val="100000"/>
              </a:lnSpc>
              <a:buFont typeface="Wingdings" pitchFamily="2" charset="2"/>
              <a:buChar char="ü"/>
              <a:tabLst>
                <a:tab pos="354965" algn="l"/>
              </a:tabLst>
            </a:pPr>
            <a:r>
              <a:rPr sz="2200" spc="-5" dirty="0" smtClean="0">
                <a:solidFill>
                  <a:srgbClr val="4E3A2F"/>
                </a:solidFill>
                <a:latin typeface="Times New Roman" pitchFamily="18" charset="0"/>
                <a:cs typeface="Times New Roman" pitchFamily="18" charset="0"/>
              </a:rPr>
              <a:t>Communication </a:t>
            </a:r>
            <a:r>
              <a:rPr sz="2200" spc="-5" dirty="0">
                <a:solidFill>
                  <a:srgbClr val="4E3A2F"/>
                </a:solidFill>
                <a:latin typeface="Times New Roman" pitchFamily="18" charset="0"/>
                <a:cs typeface="Times New Roman" pitchFamily="18" charset="0"/>
              </a:rPr>
              <a:t>within the</a:t>
            </a:r>
            <a:r>
              <a:rPr sz="2200" spc="40" dirty="0">
                <a:solidFill>
                  <a:srgbClr val="4E3A2F"/>
                </a:solidFill>
                <a:latin typeface="Times New Roman" pitchFamily="18" charset="0"/>
                <a:cs typeface="Times New Roman" pitchFamily="18" charset="0"/>
              </a:rPr>
              <a:t> </a:t>
            </a:r>
            <a:r>
              <a:rPr sz="2200" spc="-5" dirty="0">
                <a:solidFill>
                  <a:srgbClr val="4E3A2F"/>
                </a:solidFill>
                <a:latin typeface="Times New Roman" pitchFamily="18" charset="0"/>
                <a:cs typeface="Times New Roman" pitchFamily="18" charset="0"/>
              </a:rPr>
              <a:t>organization.</a:t>
            </a:r>
            <a:endParaRPr sz="2200" dirty="0">
              <a:latin typeface="Times New Roman" pitchFamily="18" charset="0"/>
              <a:cs typeface="Times New Roman" pitchFamily="18" charset="0"/>
            </a:endParaRPr>
          </a:p>
          <a:p>
            <a:pPr marL="298450" indent="-285750">
              <a:lnSpc>
                <a:spcPct val="100000"/>
              </a:lnSpc>
              <a:buFont typeface="Wingdings" pitchFamily="2" charset="2"/>
              <a:buChar char="ü"/>
              <a:tabLst>
                <a:tab pos="354965" algn="l"/>
              </a:tabLst>
            </a:pPr>
            <a:r>
              <a:rPr sz="2200" spc="-5" dirty="0" smtClean="0">
                <a:solidFill>
                  <a:srgbClr val="4E3A2F"/>
                </a:solidFill>
                <a:latin typeface="Times New Roman" pitchFamily="18" charset="0"/>
                <a:cs typeface="Times New Roman" pitchFamily="18" charset="0"/>
              </a:rPr>
              <a:t>Operational</a:t>
            </a:r>
            <a:r>
              <a:rPr sz="2200" spc="10" dirty="0" smtClean="0">
                <a:solidFill>
                  <a:srgbClr val="4E3A2F"/>
                </a:solidFill>
                <a:latin typeface="Times New Roman" pitchFamily="18" charset="0"/>
                <a:cs typeface="Times New Roman" pitchFamily="18" charset="0"/>
              </a:rPr>
              <a:t> </a:t>
            </a:r>
            <a:r>
              <a:rPr sz="2200" spc="-5" dirty="0">
                <a:solidFill>
                  <a:srgbClr val="4E3A2F"/>
                </a:solidFill>
                <a:latin typeface="Times New Roman" pitchFamily="18" charset="0"/>
                <a:cs typeface="Times New Roman" pitchFamily="18" charset="0"/>
              </a:rPr>
              <a:t>control.</a:t>
            </a:r>
            <a:endParaRPr sz="2200" dirty="0">
              <a:latin typeface="Times New Roman" pitchFamily="18" charset="0"/>
              <a:cs typeface="Times New Roman" pitchFamily="18" charset="0"/>
            </a:endParaRPr>
          </a:p>
          <a:p>
            <a:pPr marL="298450" indent="-285750">
              <a:lnSpc>
                <a:spcPct val="100000"/>
              </a:lnSpc>
              <a:spcBef>
                <a:spcPts val="5"/>
              </a:spcBef>
              <a:buFont typeface="Wingdings" pitchFamily="2" charset="2"/>
              <a:buChar char="ü"/>
              <a:tabLst>
                <a:tab pos="354965" algn="l"/>
              </a:tabLst>
            </a:pPr>
            <a:r>
              <a:rPr sz="2200" spc="-5" dirty="0" smtClean="0">
                <a:solidFill>
                  <a:srgbClr val="4E3A2F"/>
                </a:solidFill>
                <a:latin typeface="Times New Roman" pitchFamily="18" charset="0"/>
                <a:cs typeface="Times New Roman" pitchFamily="18" charset="0"/>
              </a:rPr>
              <a:t>Preparedness </a:t>
            </a:r>
            <a:r>
              <a:rPr sz="2200" spc="-5" dirty="0">
                <a:solidFill>
                  <a:srgbClr val="4E3A2F"/>
                </a:solidFill>
                <a:latin typeface="Times New Roman" pitchFamily="18" charset="0"/>
                <a:cs typeface="Times New Roman" pitchFamily="18" charset="0"/>
              </a:rPr>
              <a:t>for</a:t>
            </a:r>
            <a:r>
              <a:rPr sz="2200" spc="15" dirty="0">
                <a:solidFill>
                  <a:srgbClr val="4E3A2F"/>
                </a:solidFill>
                <a:latin typeface="Times New Roman" pitchFamily="18" charset="0"/>
                <a:cs typeface="Times New Roman" pitchFamily="18" charset="0"/>
              </a:rPr>
              <a:t> </a:t>
            </a:r>
            <a:r>
              <a:rPr sz="2200" spc="-20" dirty="0">
                <a:solidFill>
                  <a:srgbClr val="4E3A2F"/>
                </a:solidFill>
                <a:latin typeface="Times New Roman" pitchFamily="18" charset="0"/>
                <a:cs typeface="Times New Roman" pitchFamily="18" charset="0"/>
              </a:rPr>
              <a:t>emergency.</a:t>
            </a:r>
            <a:endParaRPr sz="2200" dirty="0">
              <a:latin typeface="Times New Roman" pitchFamily="18" charset="0"/>
              <a:cs typeface="Times New Roman" pitchFamily="18" charset="0"/>
            </a:endParaRPr>
          </a:p>
          <a:p>
            <a:pPr marL="298450" indent="-285750">
              <a:lnSpc>
                <a:spcPct val="100000"/>
              </a:lnSpc>
              <a:buFont typeface="Wingdings" pitchFamily="2" charset="2"/>
              <a:buChar char="ü"/>
              <a:tabLst>
                <a:tab pos="354965" algn="l"/>
              </a:tabLst>
            </a:pPr>
            <a:r>
              <a:rPr sz="2200" spc="-5" dirty="0" smtClean="0">
                <a:solidFill>
                  <a:srgbClr val="4E3A2F"/>
                </a:solidFill>
                <a:latin typeface="Times New Roman" pitchFamily="18" charset="0"/>
                <a:cs typeface="Times New Roman" pitchFamily="18" charset="0"/>
              </a:rPr>
              <a:t>Records </a:t>
            </a:r>
            <a:r>
              <a:rPr sz="2200" spc="-5" dirty="0">
                <a:solidFill>
                  <a:srgbClr val="4E3A2F"/>
                </a:solidFill>
                <a:latin typeface="Times New Roman" pitchFamily="18" charset="0"/>
                <a:cs typeface="Times New Roman" pitchFamily="18" charset="0"/>
              </a:rPr>
              <a:t>and management of</a:t>
            </a:r>
            <a:r>
              <a:rPr sz="2200" spc="60" dirty="0">
                <a:solidFill>
                  <a:srgbClr val="4E3A2F"/>
                </a:solidFill>
                <a:latin typeface="Times New Roman" pitchFamily="18" charset="0"/>
                <a:cs typeface="Times New Roman" pitchFamily="18" charset="0"/>
              </a:rPr>
              <a:t> </a:t>
            </a:r>
            <a:r>
              <a:rPr sz="2200" spc="-5" dirty="0">
                <a:solidFill>
                  <a:srgbClr val="4E3A2F"/>
                </a:solidFill>
                <a:latin typeface="Times New Roman" pitchFamily="18" charset="0"/>
                <a:cs typeface="Times New Roman" pitchFamily="18" charset="0"/>
              </a:rPr>
              <a:t>information</a:t>
            </a:r>
            <a:endParaRPr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3540" y="607821"/>
            <a:ext cx="5916295" cy="505908"/>
          </a:xfrm>
          <a:prstGeom prst="rect">
            <a:avLst/>
          </a:prstGeom>
        </p:spPr>
        <p:txBody>
          <a:bodyPr vert="horz" wrap="square" lIns="0" tIns="13335" rIns="0" bIns="0" rtlCol="0">
            <a:spAutoFit/>
          </a:bodyPr>
          <a:lstStyle/>
          <a:p>
            <a:pPr marL="12700">
              <a:lnSpc>
                <a:spcPct val="100000"/>
              </a:lnSpc>
              <a:spcBef>
                <a:spcPts val="105"/>
              </a:spcBef>
            </a:pPr>
            <a:r>
              <a:rPr sz="3200" spc="-195" dirty="0">
                <a:solidFill>
                  <a:srgbClr val="4E3A2F"/>
                </a:solidFill>
                <a:uFill>
                  <a:solidFill>
                    <a:srgbClr val="4E3A2F"/>
                  </a:solidFill>
                </a:uFill>
                <a:latin typeface="Times New Roman" pitchFamily="18" charset="0"/>
                <a:cs typeface="Times New Roman" pitchFamily="18" charset="0"/>
              </a:rPr>
              <a:t>4</a:t>
            </a:r>
            <a:r>
              <a:rPr sz="2800" spc="-195" dirty="0">
                <a:solidFill>
                  <a:schemeClr val="tx1"/>
                </a:solidFill>
                <a:uFill>
                  <a:solidFill>
                    <a:srgbClr val="4E3A2F"/>
                  </a:solidFill>
                </a:uFill>
                <a:latin typeface="Times New Roman" pitchFamily="18" charset="0"/>
                <a:cs typeface="Times New Roman" pitchFamily="18" charset="0"/>
              </a:rPr>
              <a:t>. </a:t>
            </a:r>
            <a:r>
              <a:rPr sz="2800" spc="-80" dirty="0">
                <a:solidFill>
                  <a:schemeClr val="tx1"/>
                </a:solidFill>
                <a:uFill>
                  <a:solidFill>
                    <a:srgbClr val="4E3A2F"/>
                  </a:solidFill>
                </a:uFill>
                <a:latin typeface="Times New Roman" pitchFamily="18" charset="0"/>
                <a:cs typeface="Times New Roman" pitchFamily="18" charset="0"/>
              </a:rPr>
              <a:t>MONITORING </a:t>
            </a:r>
            <a:r>
              <a:rPr sz="2800" spc="-35" dirty="0">
                <a:solidFill>
                  <a:schemeClr val="tx1"/>
                </a:solidFill>
                <a:uFill>
                  <a:solidFill>
                    <a:srgbClr val="4E3A2F"/>
                  </a:solidFill>
                </a:uFill>
                <a:latin typeface="Times New Roman" pitchFamily="18" charset="0"/>
                <a:cs typeface="Times New Roman" pitchFamily="18" charset="0"/>
              </a:rPr>
              <a:t>AND</a:t>
            </a:r>
            <a:r>
              <a:rPr sz="2800" spc="-345" dirty="0">
                <a:solidFill>
                  <a:schemeClr val="tx1"/>
                </a:solidFill>
                <a:uFill>
                  <a:solidFill>
                    <a:srgbClr val="4E3A2F"/>
                  </a:solidFill>
                </a:uFill>
                <a:latin typeface="Times New Roman" pitchFamily="18" charset="0"/>
                <a:cs typeface="Times New Roman" pitchFamily="18" charset="0"/>
              </a:rPr>
              <a:t> </a:t>
            </a:r>
            <a:r>
              <a:rPr sz="2800" spc="-204" dirty="0">
                <a:solidFill>
                  <a:schemeClr val="tx1"/>
                </a:solidFill>
                <a:uFill>
                  <a:solidFill>
                    <a:srgbClr val="4E3A2F"/>
                  </a:solidFill>
                </a:uFill>
                <a:latin typeface="Times New Roman" pitchFamily="18" charset="0"/>
                <a:cs typeface="Times New Roman" pitchFamily="18" charset="0"/>
              </a:rPr>
              <a:t>EVALUATION</a:t>
            </a:r>
            <a:endParaRPr sz="2800" dirty="0">
              <a:solidFill>
                <a:schemeClr val="tx1"/>
              </a:solidFill>
              <a:latin typeface="Times New Roman" pitchFamily="18" charset="0"/>
              <a:cs typeface="Times New Roman" pitchFamily="18" charset="0"/>
            </a:endParaRPr>
          </a:p>
        </p:txBody>
      </p:sp>
      <p:sp>
        <p:nvSpPr>
          <p:cNvPr id="4" name="object 4"/>
          <p:cNvSpPr txBox="1"/>
          <p:nvPr/>
        </p:nvSpPr>
        <p:spPr>
          <a:xfrm>
            <a:off x="144779" y="1464979"/>
            <a:ext cx="8481060" cy="4359527"/>
          </a:xfrm>
          <a:prstGeom prst="rect">
            <a:avLst/>
          </a:prstGeom>
        </p:spPr>
        <p:txBody>
          <a:bodyPr vert="horz" wrap="square" lIns="0" tIns="88265" rIns="0" bIns="0" rtlCol="0">
            <a:spAutoFit/>
          </a:bodyPr>
          <a:lstStyle/>
          <a:p>
            <a:pPr marL="355600" marR="5080" indent="-342900" algn="just">
              <a:lnSpc>
                <a:spcPct val="80000"/>
              </a:lnSpc>
              <a:spcBef>
                <a:spcPts val="695"/>
              </a:spcBef>
              <a:buFont typeface="Wingdings" pitchFamily="2" charset="2"/>
              <a:buChar char="ü"/>
              <a:tabLst>
                <a:tab pos="354965" algn="l"/>
                <a:tab pos="6937375" algn="l"/>
              </a:tabLst>
            </a:pPr>
            <a:r>
              <a:rPr sz="2500" spc="-5" dirty="0" smtClean="0">
                <a:solidFill>
                  <a:srgbClr val="4E3A2F"/>
                </a:solidFill>
                <a:latin typeface="Times New Roman" pitchFamily="18" charset="0"/>
                <a:cs typeface="Times New Roman" pitchFamily="18" charset="0"/>
              </a:rPr>
              <a:t>EMS </a:t>
            </a:r>
            <a:r>
              <a:rPr sz="2500" spc="-5" dirty="0">
                <a:solidFill>
                  <a:srgbClr val="4E3A2F"/>
                </a:solidFill>
                <a:latin typeface="Times New Roman" pitchFamily="18" charset="0"/>
                <a:cs typeface="Times New Roman" pitchFamily="18" charset="0"/>
              </a:rPr>
              <a:t>demands a mechanism for measuring performance  and evaluation. After monitoring </a:t>
            </a:r>
            <a:r>
              <a:rPr sz="2500" dirty="0">
                <a:solidFill>
                  <a:srgbClr val="4E3A2F"/>
                </a:solidFill>
                <a:latin typeface="Times New Roman" pitchFamily="18" charset="0"/>
                <a:cs typeface="Times New Roman" pitchFamily="18" charset="0"/>
              </a:rPr>
              <a:t>and evaluation, </a:t>
            </a:r>
            <a:r>
              <a:rPr sz="2500" spc="-5" dirty="0">
                <a:solidFill>
                  <a:srgbClr val="4E3A2F"/>
                </a:solidFill>
                <a:latin typeface="Times New Roman" pitchFamily="18" charset="0"/>
                <a:cs typeface="Times New Roman" pitchFamily="18" charset="0"/>
              </a:rPr>
              <a:t>an  organization could then review its actions for  improvements. </a:t>
            </a:r>
            <a:endParaRPr lang="en-US" sz="2500" spc="-5" dirty="0" smtClean="0">
              <a:solidFill>
                <a:srgbClr val="4E3A2F"/>
              </a:solidFill>
              <a:latin typeface="Times New Roman" pitchFamily="18" charset="0"/>
              <a:cs typeface="Times New Roman" pitchFamily="18" charset="0"/>
            </a:endParaRPr>
          </a:p>
          <a:p>
            <a:pPr marL="355600" marR="5080" indent="-342900" algn="just">
              <a:lnSpc>
                <a:spcPct val="80000"/>
              </a:lnSpc>
              <a:spcBef>
                <a:spcPts val="695"/>
              </a:spcBef>
              <a:buFont typeface="Wingdings" pitchFamily="2" charset="2"/>
              <a:buChar char="ü"/>
              <a:tabLst>
                <a:tab pos="354965" algn="l"/>
                <a:tab pos="6937375" algn="l"/>
              </a:tabLst>
            </a:pPr>
            <a:r>
              <a:rPr sz="2500" spc="-5" dirty="0" smtClean="0">
                <a:solidFill>
                  <a:srgbClr val="4E3A2F"/>
                </a:solidFill>
                <a:latin typeface="Times New Roman" pitchFamily="18" charset="0"/>
                <a:cs typeface="Times New Roman" pitchFamily="18" charset="0"/>
              </a:rPr>
              <a:t>Therefore </a:t>
            </a:r>
            <a:r>
              <a:rPr sz="2500" spc="-5" dirty="0">
                <a:solidFill>
                  <a:srgbClr val="4E3A2F"/>
                </a:solidFill>
                <a:latin typeface="Times New Roman" pitchFamily="18" charset="0"/>
                <a:cs typeface="Times New Roman" pitchFamily="18" charset="0"/>
              </a:rPr>
              <a:t>a process </a:t>
            </a:r>
            <a:r>
              <a:rPr sz="2500" dirty="0">
                <a:solidFill>
                  <a:srgbClr val="4E3A2F"/>
                </a:solidFill>
                <a:latin typeface="Times New Roman" pitchFamily="18" charset="0"/>
                <a:cs typeface="Times New Roman" pitchFamily="18" charset="0"/>
              </a:rPr>
              <a:t>has</a:t>
            </a:r>
            <a:r>
              <a:rPr sz="2500" spc="70" dirty="0">
                <a:solidFill>
                  <a:srgbClr val="4E3A2F"/>
                </a:solidFill>
                <a:latin typeface="Times New Roman" pitchFamily="18" charset="0"/>
                <a:cs typeface="Times New Roman" pitchFamily="18" charset="0"/>
              </a:rPr>
              <a:t> </a:t>
            </a:r>
            <a:r>
              <a:rPr sz="2500" dirty="0">
                <a:solidFill>
                  <a:srgbClr val="4E3A2F"/>
                </a:solidFill>
                <a:latin typeface="Times New Roman" pitchFamily="18" charset="0"/>
                <a:cs typeface="Times New Roman" pitchFamily="18" charset="0"/>
              </a:rPr>
              <a:t>to</a:t>
            </a:r>
            <a:r>
              <a:rPr sz="2500" spc="10" dirty="0">
                <a:solidFill>
                  <a:srgbClr val="4E3A2F"/>
                </a:solidFill>
                <a:latin typeface="Times New Roman" pitchFamily="18" charset="0"/>
                <a:cs typeface="Times New Roman" pitchFamily="18" charset="0"/>
              </a:rPr>
              <a:t> </a:t>
            </a:r>
            <a:r>
              <a:rPr sz="2500" spc="-5" dirty="0" smtClean="0">
                <a:solidFill>
                  <a:srgbClr val="4E3A2F"/>
                </a:solidFill>
                <a:latin typeface="Times New Roman" pitchFamily="18" charset="0"/>
                <a:cs typeface="Times New Roman" pitchFamily="18" charset="0"/>
              </a:rPr>
              <a:t>be</a:t>
            </a:r>
            <a:r>
              <a:rPr lang="en-US" sz="2500" spc="-5" dirty="0">
                <a:solidFill>
                  <a:srgbClr val="4E3A2F"/>
                </a:solidFill>
                <a:latin typeface="Times New Roman" pitchFamily="18" charset="0"/>
                <a:cs typeface="Times New Roman" pitchFamily="18" charset="0"/>
              </a:rPr>
              <a:t> </a:t>
            </a:r>
            <a:r>
              <a:rPr sz="2500" spc="-5" dirty="0" smtClean="0">
                <a:solidFill>
                  <a:srgbClr val="4E3A2F"/>
                </a:solidFill>
                <a:latin typeface="Times New Roman" pitchFamily="18" charset="0"/>
                <a:cs typeface="Times New Roman" pitchFamily="18" charset="0"/>
              </a:rPr>
              <a:t>evolved  </a:t>
            </a:r>
            <a:r>
              <a:rPr sz="2500" spc="-5" dirty="0">
                <a:solidFill>
                  <a:srgbClr val="4E3A2F"/>
                </a:solidFill>
                <a:latin typeface="Times New Roman" pitchFamily="18" charset="0"/>
                <a:cs typeface="Times New Roman" pitchFamily="18" charset="0"/>
              </a:rPr>
              <a:t>that involves testing, and verification. Such a process  must be an ongoing process to identify environmental  performance indicators </a:t>
            </a:r>
            <a:r>
              <a:rPr sz="2500" dirty="0">
                <a:solidFill>
                  <a:srgbClr val="4E3A2F"/>
                </a:solidFill>
                <a:latin typeface="Times New Roman" pitchFamily="18" charset="0"/>
                <a:cs typeface="Times New Roman" pitchFamily="18" charset="0"/>
              </a:rPr>
              <a:t>that </a:t>
            </a:r>
            <a:r>
              <a:rPr sz="2500" spc="-5" dirty="0">
                <a:solidFill>
                  <a:srgbClr val="4E3A2F"/>
                </a:solidFill>
                <a:latin typeface="Times New Roman" pitchFamily="18" charset="0"/>
                <a:cs typeface="Times New Roman" pitchFamily="18" charset="0"/>
              </a:rPr>
              <a:t>are verifiable. </a:t>
            </a:r>
            <a:endParaRPr lang="en-US" sz="2500" spc="-5" dirty="0" smtClean="0">
              <a:solidFill>
                <a:srgbClr val="4E3A2F"/>
              </a:solidFill>
              <a:latin typeface="Times New Roman" pitchFamily="18" charset="0"/>
              <a:cs typeface="Times New Roman" pitchFamily="18" charset="0"/>
            </a:endParaRPr>
          </a:p>
          <a:p>
            <a:pPr marL="355600" marR="5080" indent="-342900" algn="just">
              <a:lnSpc>
                <a:spcPct val="80000"/>
              </a:lnSpc>
              <a:spcBef>
                <a:spcPts val="695"/>
              </a:spcBef>
              <a:buFont typeface="Wingdings" pitchFamily="2" charset="2"/>
              <a:buChar char="ü"/>
              <a:tabLst>
                <a:tab pos="354965" algn="l"/>
                <a:tab pos="6937375" algn="l"/>
              </a:tabLst>
            </a:pPr>
            <a:r>
              <a:rPr sz="2500" spc="-5" dirty="0" smtClean="0">
                <a:solidFill>
                  <a:srgbClr val="4E3A2F"/>
                </a:solidFill>
                <a:latin typeface="Times New Roman" pitchFamily="18" charset="0"/>
                <a:cs typeface="Times New Roman" pitchFamily="18" charset="0"/>
              </a:rPr>
              <a:t>Also </a:t>
            </a:r>
            <a:r>
              <a:rPr sz="2500" spc="-5" dirty="0">
                <a:solidFill>
                  <a:srgbClr val="4E3A2F"/>
                </a:solidFill>
                <a:latin typeface="Times New Roman" pitchFamily="18" charset="0"/>
                <a:cs typeface="Times New Roman" pitchFamily="18" charset="0"/>
              </a:rPr>
              <a:t>for regular  monitoring, the companies must establish a system and  procedure </a:t>
            </a:r>
            <a:r>
              <a:rPr sz="2500" dirty="0">
                <a:solidFill>
                  <a:srgbClr val="4E3A2F"/>
                </a:solidFill>
                <a:latin typeface="Times New Roman" pitchFamily="18" charset="0"/>
                <a:cs typeface="Times New Roman" pitchFamily="18" charset="0"/>
              </a:rPr>
              <a:t>for </a:t>
            </a:r>
            <a:r>
              <a:rPr sz="2500" spc="-5" dirty="0">
                <a:solidFill>
                  <a:srgbClr val="4E3A2F"/>
                </a:solidFill>
                <a:latin typeface="Times New Roman" pitchFamily="18" charset="0"/>
                <a:cs typeface="Times New Roman" pitchFamily="18" charset="0"/>
              </a:rPr>
              <a:t>determining compliance and conformance  with law and rules and regulations. </a:t>
            </a:r>
            <a:endParaRPr lang="en-US" sz="2500" spc="-5" dirty="0" smtClean="0">
              <a:solidFill>
                <a:srgbClr val="4E3A2F"/>
              </a:solidFill>
              <a:latin typeface="Times New Roman" pitchFamily="18" charset="0"/>
              <a:cs typeface="Times New Roman" pitchFamily="18" charset="0"/>
            </a:endParaRPr>
          </a:p>
          <a:p>
            <a:pPr marL="355600" marR="5080" indent="-342900" algn="just">
              <a:lnSpc>
                <a:spcPct val="80000"/>
              </a:lnSpc>
              <a:spcBef>
                <a:spcPts val="695"/>
              </a:spcBef>
              <a:buFont typeface="Wingdings" pitchFamily="2" charset="2"/>
              <a:buChar char="ü"/>
              <a:tabLst>
                <a:tab pos="354965" algn="l"/>
                <a:tab pos="6937375" algn="l"/>
              </a:tabLst>
            </a:pPr>
            <a:r>
              <a:rPr sz="2500" spc="-5" dirty="0" smtClean="0">
                <a:solidFill>
                  <a:srgbClr val="4E3A2F"/>
                </a:solidFill>
                <a:latin typeface="Times New Roman" pitchFamily="18" charset="0"/>
                <a:cs typeface="Times New Roman" pitchFamily="18" charset="0"/>
              </a:rPr>
              <a:t>For </a:t>
            </a:r>
            <a:r>
              <a:rPr sz="2500" spc="-5" dirty="0">
                <a:solidFill>
                  <a:srgbClr val="4E3A2F"/>
                </a:solidFill>
                <a:latin typeface="Times New Roman" pitchFamily="18" charset="0"/>
                <a:cs typeface="Times New Roman" pitchFamily="18" charset="0"/>
              </a:rPr>
              <a:t>conformance </a:t>
            </a:r>
            <a:r>
              <a:rPr sz="2500" dirty="0">
                <a:solidFill>
                  <a:srgbClr val="4E3A2F"/>
                </a:solidFill>
                <a:latin typeface="Times New Roman" pitchFamily="18" charset="0"/>
                <a:cs typeface="Times New Roman" pitchFamily="18" charset="0"/>
              </a:rPr>
              <a:t>to </a:t>
            </a:r>
            <a:r>
              <a:rPr sz="2500" spc="-5" dirty="0">
                <a:solidFill>
                  <a:srgbClr val="4E3A2F"/>
                </a:solidFill>
                <a:latin typeface="Times New Roman" pitchFamily="18" charset="0"/>
                <a:cs typeface="Times New Roman" pitchFamily="18" charset="0"/>
              </a:rPr>
              <a:t>all  the above regulations a periodic audit of EMS should be  conducted either by internal or external auditors who are  trained and qualified for the</a:t>
            </a:r>
            <a:r>
              <a:rPr sz="2500" dirty="0">
                <a:solidFill>
                  <a:srgbClr val="4E3A2F"/>
                </a:solidFill>
                <a:latin typeface="Times New Roman" pitchFamily="18" charset="0"/>
                <a:cs typeface="Times New Roman" pitchFamily="18" charset="0"/>
              </a:rPr>
              <a:t> </a:t>
            </a:r>
            <a:r>
              <a:rPr sz="2500" spc="-5" dirty="0">
                <a:solidFill>
                  <a:srgbClr val="4E3A2F"/>
                </a:solidFill>
                <a:latin typeface="Times New Roman" pitchFamily="18" charset="0"/>
                <a:cs typeface="Times New Roman" pitchFamily="18" charset="0"/>
              </a:rPr>
              <a:t>job.</a:t>
            </a:r>
            <a:endParaRPr sz="25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3540" y="152400"/>
            <a:ext cx="3197860" cy="566822"/>
          </a:xfrm>
          <a:prstGeom prst="rect">
            <a:avLst/>
          </a:prstGeom>
        </p:spPr>
        <p:txBody>
          <a:bodyPr vert="horz" wrap="square" lIns="0" tIns="12700" rIns="0" bIns="0" rtlCol="0">
            <a:spAutoFit/>
          </a:bodyPr>
          <a:lstStyle/>
          <a:p>
            <a:pPr marL="12700">
              <a:lnSpc>
                <a:spcPct val="100000"/>
              </a:lnSpc>
              <a:spcBef>
                <a:spcPts val="100"/>
              </a:spcBef>
            </a:pPr>
            <a:r>
              <a:rPr sz="3600" spc="-20" dirty="0">
                <a:solidFill>
                  <a:srgbClr val="4E3A2F"/>
                </a:solidFill>
                <a:latin typeface="Times New Roman" pitchFamily="18" charset="0"/>
                <a:cs typeface="Times New Roman" pitchFamily="18" charset="0"/>
              </a:rPr>
              <a:t>5.REVIEW</a:t>
            </a:r>
            <a:endParaRPr sz="3600" dirty="0">
              <a:latin typeface="Times New Roman" pitchFamily="18" charset="0"/>
              <a:cs typeface="Times New Roman" pitchFamily="18" charset="0"/>
            </a:endParaRPr>
          </a:p>
        </p:txBody>
      </p:sp>
      <p:sp>
        <p:nvSpPr>
          <p:cNvPr id="4" name="object 4"/>
          <p:cNvSpPr txBox="1"/>
          <p:nvPr/>
        </p:nvSpPr>
        <p:spPr>
          <a:xfrm>
            <a:off x="228600" y="914400"/>
            <a:ext cx="8304530" cy="3125215"/>
          </a:xfrm>
          <a:prstGeom prst="rect">
            <a:avLst/>
          </a:prstGeom>
        </p:spPr>
        <p:txBody>
          <a:bodyPr vert="horz" wrap="square" lIns="0" tIns="67310" rIns="0" bIns="0" rtlCol="0">
            <a:spAutoFit/>
          </a:bodyPr>
          <a:lstStyle/>
          <a:p>
            <a:pPr marL="355600" marR="1200150" indent="-342900">
              <a:lnSpc>
                <a:spcPct val="80000"/>
              </a:lnSpc>
              <a:spcBef>
                <a:spcPts val="530"/>
              </a:spcBef>
              <a:buFont typeface="Wingdings" pitchFamily="2" charset="2"/>
              <a:buChar char="ü"/>
              <a:tabLst>
                <a:tab pos="354965" algn="l"/>
              </a:tabLst>
            </a:pPr>
            <a:r>
              <a:rPr sz="2400" dirty="0" smtClean="0">
                <a:latin typeface="Times New Roman" pitchFamily="18" charset="0"/>
                <a:cs typeface="Times New Roman" pitchFamily="18" charset="0"/>
              </a:rPr>
              <a:t>At </a:t>
            </a:r>
            <a:r>
              <a:rPr sz="2400" spc="-5" dirty="0">
                <a:latin typeface="Times New Roman" pitchFamily="18" charset="0"/>
                <a:cs typeface="Times New Roman" pitchFamily="18" charset="0"/>
              </a:rPr>
              <a:t>Review stage, the organization has </a:t>
            </a:r>
            <a:r>
              <a:rPr sz="2400" dirty="0">
                <a:latin typeface="Times New Roman" pitchFamily="18" charset="0"/>
                <a:cs typeface="Times New Roman" pitchFamily="18" charset="0"/>
              </a:rPr>
              <a:t>to </a:t>
            </a:r>
            <a:r>
              <a:rPr sz="2400" spc="-5" dirty="0">
                <a:latin typeface="Times New Roman" pitchFamily="18" charset="0"/>
                <a:cs typeface="Times New Roman" pitchFamily="18" charset="0"/>
              </a:rPr>
              <a:t>think in </a:t>
            </a:r>
            <a:r>
              <a:rPr sz="2400" dirty="0">
                <a:latin typeface="Times New Roman" pitchFamily="18" charset="0"/>
                <a:cs typeface="Times New Roman" pitchFamily="18" charset="0"/>
              </a:rPr>
              <a:t>terms of </a:t>
            </a:r>
            <a:r>
              <a:rPr sz="2400" spc="-5" dirty="0">
                <a:latin typeface="Times New Roman" pitchFamily="18" charset="0"/>
                <a:cs typeface="Times New Roman" pitchFamily="18" charset="0"/>
              </a:rPr>
              <a:t>continual  improvements </a:t>
            </a:r>
            <a:r>
              <a:rPr sz="2400" dirty="0">
                <a:latin typeface="Times New Roman" pitchFamily="18" charset="0"/>
                <a:cs typeface="Times New Roman" pitchFamily="18" charset="0"/>
              </a:rPr>
              <a:t>of </a:t>
            </a:r>
            <a:r>
              <a:rPr sz="2400" spc="-5" dirty="0">
                <a:latin typeface="Times New Roman" pitchFamily="18" charset="0"/>
                <a:cs typeface="Times New Roman" pitchFamily="18" charset="0"/>
              </a:rPr>
              <a:t>environmental</a:t>
            </a:r>
            <a:r>
              <a:rPr sz="2400" spc="35" dirty="0">
                <a:latin typeface="Times New Roman" pitchFamily="18" charset="0"/>
                <a:cs typeface="Times New Roman" pitchFamily="18" charset="0"/>
              </a:rPr>
              <a:t> </a:t>
            </a:r>
            <a:r>
              <a:rPr sz="2400" spc="-5" dirty="0">
                <a:latin typeface="Times New Roman" pitchFamily="18" charset="0"/>
                <a:cs typeface="Times New Roman" pitchFamily="18" charset="0"/>
              </a:rPr>
              <a:t>performance.</a:t>
            </a:r>
            <a:endParaRPr sz="2400" dirty="0">
              <a:latin typeface="Times New Roman" pitchFamily="18" charset="0"/>
              <a:cs typeface="Times New Roman" pitchFamily="18" charset="0"/>
            </a:endParaRPr>
          </a:p>
          <a:p>
            <a:pPr marL="355600" marR="66675" indent="-342900">
              <a:lnSpc>
                <a:spcPct val="80000"/>
              </a:lnSpc>
              <a:spcBef>
                <a:spcPts val="430"/>
              </a:spcBef>
              <a:buFont typeface="Wingdings" pitchFamily="2" charset="2"/>
              <a:buChar char="ü"/>
              <a:tabLst>
                <a:tab pos="419100" algn="l"/>
              </a:tabLst>
            </a:pPr>
            <a:r>
              <a:rPr sz="2400" spc="-5" dirty="0" smtClean="0">
                <a:latin typeface="Times New Roman" pitchFamily="18" charset="0"/>
                <a:cs typeface="Times New Roman" pitchFamily="18" charset="0"/>
              </a:rPr>
              <a:t>Review </a:t>
            </a:r>
            <a:r>
              <a:rPr sz="2400" dirty="0">
                <a:latin typeface="Times New Roman" pitchFamily="18" charset="0"/>
                <a:cs typeface="Times New Roman" pitchFamily="18" charset="0"/>
              </a:rPr>
              <a:t>is </a:t>
            </a:r>
            <a:r>
              <a:rPr sz="2400" spc="-5" dirty="0">
                <a:latin typeface="Times New Roman" pitchFamily="18" charset="0"/>
                <a:cs typeface="Times New Roman" pitchFamily="18" charset="0"/>
              </a:rPr>
              <a:t>very important because </a:t>
            </a:r>
            <a:r>
              <a:rPr sz="2400" dirty="0">
                <a:latin typeface="Times New Roman" pitchFamily="18" charset="0"/>
                <a:cs typeface="Times New Roman" pitchFamily="18" charset="0"/>
              </a:rPr>
              <a:t>it </a:t>
            </a:r>
            <a:r>
              <a:rPr sz="2400" spc="-5" dirty="0">
                <a:latin typeface="Times New Roman" pitchFamily="18" charset="0"/>
                <a:cs typeface="Times New Roman" pitchFamily="18" charset="0"/>
              </a:rPr>
              <a:t>undertakes an in-depth </a:t>
            </a:r>
            <a:r>
              <a:rPr sz="2400" spc="-10" dirty="0">
                <a:latin typeface="Times New Roman" pitchFamily="18" charset="0"/>
                <a:cs typeface="Times New Roman" pitchFamily="18" charset="0"/>
              </a:rPr>
              <a:t>analysis </a:t>
            </a:r>
            <a:r>
              <a:rPr sz="2400" spc="-5" dirty="0">
                <a:latin typeface="Times New Roman" pitchFamily="18" charset="0"/>
                <a:cs typeface="Times New Roman" pitchFamily="18" charset="0"/>
              </a:rPr>
              <a:t>of all the  issues </a:t>
            </a:r>
            <a:r>
              <a:rPr sz="2400" dirty="0">
                <a:latin typeface="Times New Roman" pitchFamily="18" charset="0"/>
                <a:cs typeface="Times New Roman" pitchFamily="18" charset="0"/>
              </a:rPr>
              <a:t>of </a:t>
            </a:r>
            <a:r>
              <a:rPr sz="2400" spc="-5" dirty="0">
                <a:latin typeface="Times New Roman" pitchFamily="18" charset="0"/>
                <a:cs typeface="Times New Roman" pitchFamily="18" charset="0"/>
              </a:rPr>
              <a:t>environmental concern. </a:t>
            </a:r>
            <a:r>
              <a:rPr sz="2400" spc="-10" dirty="0">
                <a:latin typeface="Times New Roman" pitchFamily="18" charset="0"/>
                <a:cs typeface="Times New Roman" pitchFamily="18" charset="0"/>
              </a:rPr>
              <a:t>Reviews </a:t>
            </a:r>
            <a:r>
              <a:rPr sz="2400" dirty="0">
                <a:latin typeface="Times New Roman" pitchFamily="18" charset="0"/>
                <a:cs typeface="Times New Roman" pitchFamily="18" charset="0"/>
              </a:rPr>
              <a:t>must </a:t>
            </a:r>
            <a:r>
              <a:rPr sz="2400" spc="-5" dirty="0">
                <a:latin typeface="Times New Roman" pitchFamily="18" charset="0"/>
                <a:cs typeface="Times New Roman" pitchFamily="18" charset="0"/>
              </a:rPr>
              <a:t>go </a:t>
            </a:r>
            <a:r>
              <a:rPr sz="2400" spc="-10" dirty="0">
                <a:latin typeface="Times New Roman" pitchFamily="18" charset="0"/>
                <a:cs typeface="Times New Roman" pitchFamily="18" charset="0"/>
              </a:rPr>
              <a:t>beyond </a:t>
            </a:r>
            <a:r>
              <a:rPr sz="2400" dirty="0">
                <a:latin typeface="Times New Roman" pitchFamily="18" charset="0"/>
                <a:cs typeface="Times New Roman" pitchFamily="18" charset="0"/>
              </a:rPr>
              <a:t>the </a:t>
            </a:r>
            <a:r>
              <a:rPr sz="2400" spc="-5" dirty="0">
                <a:latin typeface="Times New Roman" pitchFamily="18" charset="0"/>
                <a:cs typeface="Times New Roman" pitchFamily="18" charset="0"/>
              </a:rPr>
              <a:t>stage of  compliance.</a:t>
            </a:r>
            <a:endParaRPr sz="2400" dirty="0">
              <a:latin typeface="Times New Roman" pitchFamily="18" charset="0"/>
              <a:cs typeface="Times New Roman" pitchFamily="18" charset="0"/>
            </a:endParaRPr>
          </a:p>
          <a:p>
            <a:pPr marL="355600" marR="5080" indent="-342900">
              <a:lnSpc>
                <a:spcPct val="80000"/>
              </a:lnSpc>
              <a:spcBef>
                <a:spcPts val="434"/>
              </a:spcBef>
              <a:buFont typeface="Wingdings" pitchFamily="2" charset="2"/>
              <a:buChar char="ü"/>
              <a:tabLst>
                <a:tab pos="419100" algn="l"/>
              </a:tabLst>
            </a:pPr>
            <a:r>
              <a:rPr sz="2400" dirty="0" smtClean="0">
                <a:latin typeface="Times New Roman" pitchFamily="18" charset="0"/>
                <a:cs typeface="Times New Roman" pitchFamily="18" charset="0"/>
              </a:rPr>
              <a:t>It </a:t>
            </a:r>
            <a:r>
              <a:rPr sz="2400" dirty="0">
                <a:latin typeface="Times New Roman" pitchFamily="18" charset="0"/>
                <a:cs typeface="Times New Roman" pitchFamily="18" charset="0"/>
              </a:rPr>
              <a:t>must </a:t>
            </a:r>
            <a:r>
              <a:rPr sz="2400" spc="-5" dirty="0">
                <a:latin typeface="Times New Roman" pitchFamily="18" charset="0"/>
                <a:cs typeface="Times New Roman" pitchFamily="18" charset="0"/>
              </a:rPr>
              <a:t>pay full attention </a:t>
            </a:r>
            <a:r>
              <a:rPr sz="2400" dirty="0">
                <a:latin typeface="Times New Roman" pitchFamily="18" charset="0"/>
                <a:cs typeface="Times New Roman" pitchFamily="18" charset="0"/>
              </a:rPr>
              <a:t>to </a:t>
            </a:r>
            <a:r>
              <a:rPr sz="2400" spc="-5" dirty="0">
                <a:latin typeface="Times New Roman" pitchFamily="18" charset="0"/>
                <a:cs typeface="Times New Roman" pitchFamily="18" charset="0"/>
              </a:rPr>
              <a:t>implementation </a:t>
            </a:r>
            <a:r>
              <a:rPr sz="2400" dirty="0">
                <a:latin typeface="Times New Roman" pitchFamily="18" charset="0"/>
                <a:cs typeface="Times New Roman" pitchFamily="18" charset="0"/>
              </a:rPr>
              <a:t>of </a:t>
            </a:r>
            <a:r>
              <a:rPr sz="2400" spc="-5" dirty="0">
                <a:latin typeface="Times New Roman" pitchFamily="18" charset="0"/>
                <a:cs typeface="Times New Roman" pitchFamily="18" charset="0"/>
              </a:rPr>
              <a:t>objectives </a:t>
            </a:r>
            <a:r>
              <a:rPr sz="2400" dirty="0">
                <a:latin typeface="Times New Roman" pitchFamily="18" charset="0"/>
                <a:cs typeface="Times New Roman" pitchFamily="18" charset="0"/>
              </a:rPr>
              <a:t>set </a:t>
            </a:r>
            <a:r>
              <a:rPr sz="2400" spc="-5" dirty="0">
                <a:latin typeface="Times New Roman" pitchFamily="18" charset="0"/>
                <a:cs typeface="Times New Roman" pitchFamily="18" charset="0"/>
              </a:rPr>
              <a:t>out by </a:t>
            </a:r>
            <a:r>
              <a:rPr sz="2400" dirty="0">
                <a:latin typeface="Times New Roman" pitchFamily="18" charset="0"/>
                <a:cs typeface="Times New Roman" pitchFamily="18" charset="0"/>
              </a:rPr>
              <a:t>the  </a:t>
            </a:r>
            <a:r>
              <a:rPr sz="2400" spc="-5" dirty="0">
                <a:latin typeface="Times New Roman" pitchFamily="18" charset="0"/>
                <a:cs typeface="Times New Roman" pitchFamily="18" charset="0"/>
              </a:rPr>
              <a:t>organization. </a:t>
            </a:r>
            <a:r>
              <a:rPr sz="2400" dirty="0">
                <a:latin typeface="Times New Roman" pitchFamily="18" charset="0"/>
                <a:cs typeface="Times New Roman" pitchFamily="18" charset="0"/>
              </a:rPr>
              <a:t>If the </a:t>
            </a:r>
            <a:r>
              <a:rPr sz="2400" spc="-5" dirty="0">
                <a:latin typeface="Times New Roman" pitchFamily="18" charset="0"/>
                <a:cs typeface="Times New Roman" pitchFamily="18" charset="0"/>
              </a:rPr>
              <a:t>objectives have not been achieved or not achievable, these  </a:t>
            </a:r>
            <a:r>
              <a:rPr sz="2400" dirty="0">
                <a:latin typeface="Times New Roman" pitchFamily="18" charset="0"/>
                <a:cs typeface="Times New Roman" pitchFamily="18" charset="0"/>
              </a:rPr>
              <a:t>must </a:t>
            </a:r>
            <a:r>
              <a:rPr sz="2400" spc="-5" dirty="0">
                <a:latin typeface="Times New Roman" pitchFamily="18" charset="0"/>
                <a:cs typeface="Times New Roman" pitchFamily="18" charset="0"/>
              </a:rPr>
              <a:t>be changed or modified. Issues </a:t>
            </a:r>
            <a:r>
              <a:rPr sz="2400" dirty="0">
                <a:latin typeface="Times New Roman" pitchFamily="18" charset="0"/>
                <a:cs typeface="Times New Roman" pitchFamily="18" charset="0"/>
              </a:rPr>
              <a:t>to </a:t>
            </a:r>
            <a:r>
              <a:rPr sz="2400" spc="-5" dirty="0">
                <a:latin typeface="Times New Roman" pitchFamily="18" charset="0"/>
                <a:cs typeface="Times New Roman" pitchFamily="18" charset="0"/>
              </a:rPr>
              <a:t>be discussed in </a:t>
            </a:r>
            <a:r>
              <a:rPr sz="2400" dirty="0">
                <a:latin typeface="Times New Roman" pitchFamily="18" charset="0"/>
                <a:cs typeface="Times New Roman" pitchFamily="18" charset="0"/>
              </a:rPr>
              <a:t>the </a:t>
            </a:r>
            <a:r>
              <a:rPr sz="2400" spc="-5" dirty="0">
                <a:latin typeface="Times New Roman" pitchFamily="18" charset="0"/>
                <a:cs typeface="Times New Roman" pitchFamily="18" charset="0"/>
              </a:rPr>
              <a:t>process of review  are</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a:t>
            </a:r>
          </a:p>
        </p:txBody>
      </p:sp>
      <p:sp>
        <p:nvSpPr>
          <p:cNvPr id="6" name="object 6"/>
          <p:cNvSpPr txBox="1"/>
          <p:nvPr/>
        </p:nvSpPr>
        <p:spPr>
          <a:xfrm>
            <a:off x="609600" y="4190999"/>
            <a:ext cx="6766764" cy="1897955"/>
          </a:xfrm>
          <a:prstGeom prst="rect">
            <a:avLst/>
          </a:prstGeom>
        </p:spPr>
        <p:txBody>
          <a:bodyPr vert="horz" wrap="square" lIns="0" tIns="12700" rIns="0" bIns="0" rtlCol="0">
            <a:spAutoFit/>
          </a:bodyPr>
          <a:lstStyle/>
          <a:p>
            <a:pPr marL="469265" marR="5080" indent="-457200">
              <a:lnSpc>
                <a:spcPct val="100000"/>
              </a:lnSpc>
              <a:spcBef>
                <a:spcPts val="100"/>
              </a:spcBef>
              <a:buAutoNum type="arabicPeriod"/>
            </a:pPr>
            <a:r>
              <a:rPr sz="2400" spc="-5" dirty="0" smtClean="0">
                <a:latin typeface="Times New Roman" pitchFamily="18" charset="0"/>
                <a:cs typeface="Times New Roman" pitchFamily="18" charset="0"/>
              </a:rPr>
              <a:t>Suitability </a:t>
            </a:r>
            <a:r>
              <a:rPr sz="2400" dirty="0">
                <a:latin typeface="Times New Roman" pitchFamily="18" charset="0"/>
                <a:cs typeface="Times New Roman" pitchFamily="18" charset="0"/>
              </a:rPr>
              <a:t>of </a:t>
            </a:r>
            <a:r>
              <a:rPr sz="2400" spc="-5" dirty="0">
                <a:latin typeface="Times New Roman" pitchFamily="18" charset="0"/>
                <a:cs typeface="Times New Roman" pitchFamily="18" charset="0"/>
              </a:rPr>
              <a:t>environmental </a:t>
            </a:r>
            <a:r>
              <a:rPr sz="2400" spc="-10" dirty="0" smtClean="0">
                <a:latin typeface="Times New Roman" pitchFamily="18" charset="0"/>
                <a:cs typeface="Times New Roman" pitchFamily="18" charset="0"/>
              </a:rPr>
              <a:t>policy;</a:t>
            </a:r>
            <a:endParaRPr lang="en-US" sz="2400" spc="-10" dirty="0" smtClean="0">
              <a:latin typeface="Times New Roman" pitchFamily="18" charset="0"/>
              <a:cs typeface="Times New Roman" pitchFamily="18" charset="0"/>
            </a:endParaRPr>
          </a:p>
          <a:p>
            <a:pPr marL="469265" marR="5080" indent="-457200">
              <a:lnSpc>
                <a:spcPct val="100000"/>
              </a:lnSpc>
              <a:spcBef>
                <a:spcPts val="100"/>
              </a:spcBef>
              <a:buAutoNum type="arabicPeriod"/>
            </a:pPr>
            <a:r>
              <a:rPr sz="2400" spc="-5" dirty="0" smtClean="0">
                <a:latin typeface="Times New Roman" pitchFamily="18" charset="0"/>
                <a:cs typeface="Times New Roman" pitchFamily="18" charset="0"/>
              </a:rPr>
              <a:t>Recommendations </a:t>
            </a:r>
            <a:r>
              <a:rPr sz="2400" dirty="0">
                <a:latin typeface="Times New Roman" pitchFamily="18" charset="0"/>
                <a:cs typeface="Times New Roman" pitchFamily="18" charset="0"/>
              </a:rPr>
              <a:t>of </a:t>
            </a:r>
            <a:r>
              <a:rPr sz="2400" spc="-5" dirty="0">
                <a:latin typeface="Times New Roman" pitchFamily="18" charset="0"/>
                <a:cs typeface="Times New Roman" pitchFamily="18" charset="0"/>
              </a:rPr>
              <a:t>audit report;  </a:t>
            </a:r>
            <a:endParaRPr lang="en-US" sz="2400" spc="-5" dirty="0" smtClean="0">
              <a:latin typeface="Times New Roman" pitchFamily="18" charset="0"/>
              <a:cs typeface="Times New Roman" pitchFamily="18" charset="0"/>
            </a:endParaRPr>
          </a:p>
          <a:p>
            <a:pPr marL="469265" marR="5080" indent="-457200">
              <a:lnSpc>
                <a:spcPct val="100000"/>
              </a:lnSpc>
              <a:spcBef>
                <a:spcPts val="100"/>
              </a:spcBef>
              <a:buAutoNum type="arabicPeriod"/>
            </a:pPr>
            <a:r>
              <a:rPr sz="2400" spc="-5" dirty="0" smtClean="0">
                <a:latin typeface="Times New Roman" pitchFamily="18" charset="0"/>
                <a:cs typeface="Times New Roman" pitchFamily="18" charset="0"/>
              </a:rPr>
              <a:t>New</a:t>
            </a:r>
            <a:r>
              <a:rPr sz="2400" spc="5" dirty="0" smtClean="0">
                <a:latin typeface="Times New Roman" pitchFamily="18" charset="0"/>
                <a:cs typeface="Times New Roman" pitchFamily="18" charset="0"/>
              </a:rPr>
              <a:t> </a:t>
            </a:r>
            <a:r>
              <a:rPr sz="2400" spc="-5" dirty="0" smtClean="0">
                <a:latin typeface="Times New Roman" pitchFamily="18" charset="0"/>
                <a:cs typeface="Times New Roman" pitchFamily="18" charset="0"/>
              </a:rPr>
              <a:t>regulations;</a:t>
            </a:r>
            <a:endParaRPr lang="en-US" sz="2400" spc="-5" dirty="0">
              <a:latin typeface="Times New Roman" pitchFamily="18" charset="0"/>
              <a:cs typeface="Times New Roman" pitchFamily="18" charset="0"/>
            </a:endParaRPr>
          </a:p>
          <a:p>
            <a:pPr marL="469265" marR="5080" indent="-457200">
              <a:lnSpc>
                <a:spcPct val="100000"/>
              </a:lnSpc>
              <a:spcBef>
                <a:spcPts val="100"/>
              </a:spcBef>
              <a:buAutoNum type="arabicPeriod"/>
            </a:pPr>
            <a:r>
              <a:rPr sz="2400" spc="-5" dirty="0" smtClean="0">
                <a:latin typeface="Times New Roman" pitchFamily="18" charset="0"/>
                <a:cs typeface="Times New Roman" pitchFamily="18" charset="0"/>
              </a:rPr>
              <a:t>Interest </a:t>
            </a:r>
            <a:r>
              <a:rPr sz="2400" dirty="0">
                <a:latin typeface="Times New Roman" pitchFamily="18" charset="0"/>
                <a:cs typeface="Times New Roman" pitchFamily="18" charset="0"/>
              </a:rPr>
              <a:t>of</a:t>
            </a:r>
            <a:r>
              <a:rPr sz="2400" spc="-5" dirty="0">
                <a:latin typeface="Times New Roman" pitchFamily="18" charset="0"/>
                <a:cs typeface="Times New Roman" pitchFamily="18" charset="0"/>
              </a:rPr>
              <a:t> </a:t>
            </a:r>
            <a:r>
              <a:rPr sz="2400" spc="-5" dirty="0" smtClean="0">
                <a:latin typeface="Times New Roman" pitchFamily="18" charset="0"/>
                <a:cs typeface="Times New Roman" pitchFamily="18" charset="0"/>
              </a:rPr>
              <a:t>stakeholders;</a:t>
            </a:r>
            <a:endParaRPr lang="en-US" sz="2400" spc="-5" dirty="0">
              <a:latin typeface="Times New Roman" pitchFamily="18" charset="0"/>
              <a:cs typeface="Times New Roman" pitchFamily="18" charset="0"/>
            </a:endParaRPr>
          </a:p>
          <a:p>
            <a:pPr marL="469265" marR="5080" indent="-457200">
              <a:lnSpc>
                <a:spcPct val="100000"/>
              </a:lnSpc>
              <a:spcBef>
                <a:spcPts val="100"/>
              </a:spcBef>
              <a:buAutoNum type="arabicPeriod"/>
            </a:pPr>
            <a:r>
              <a:rPr sz="2400" spc="-5" dirty="0" smtClean="0">
                <a:latin typeface="Times New Roman" pitchFamily="18" charset="0"/>
                <a:cs typeface="Times New Roman" pitchFamily="18" charset="0"/>
              </a:rPr>
              <a:t>Public </a:t>
            </a:r>
            <a:r>
              <a:rPr sz="2400" spc="-10" dirty="0">
                <a:latin typeface="Times New Roman" pitchFamily="18" charset="0"/>
                <a:cs typeface="Times New Roman" pitchFamily="18" charset="0"/>
              </a:rPr>
              <a:t>awareness and</a:t>
            </a:r>
            <a:r>
              <a:rPr sz="2400" spc="55" dirty="0">
                <a:latin typeface="Times New Roman" pitchFamily="18" charset="0"/>
                <a:cs typeface="Times New Roman" pitchFamily="18" charset="0"/>
              </a:rPr>
              <a:t> </a:t>
            </a:r>
            <a:r>
              <a:rPr sz="2400" spc="-5" dirty="0">
                <a:latin typeface="Times New Roman" pitchFamily="18" charset="0"/>
                <a:cs typeface="Times New Roman" pitchFamily="18" charset="0"/>
              </a:rPr>
              <a:t>pressures.</a:t>
            </a:r>
            <a:endParaRP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776" y="731519"/>
            <a:ext cx="5682996" cy="5410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3540" y="271017"/>
            <a:ext cx="5026025" cy="574040"/>
          </a:xfrm>
          <a:prstGeom prst="rect">
            <a:avLst/>
          </a:prstGeom>
        </p:spPr>
        <p:txBody>
          <a:bodyPr vert="horz" wrap="square" lIns="0" tIns="12700" rIns="0" bIns="0" rtlCol="0">
            <a:spAutoFit/>
          </a:bodyPr>
          <a:lstStyle/>
          <a:p>
            <a:pPr marL="12700">
              <a:lnSpc>
                <a:spcPct val="100000"/>
              </a:lnSpc>
              <a:spcBef>
                <a:spcPts val="100"/>
              </a:spcBef>
            </a:pPr>
            <a:r>
              <a:rPr sz="3600" spc="40" dirty="0">
                <a:solidFill>
                  <a:srgbClr val="4E3A2F"/>
                </a:solidFill>
              </a:rPr>
              <a:t>ELEMENTS </a:t>
            </a:r>
            <a:r>
              <a:rPr sz="3600" spc="-90" dirty="0">
                <a:solidFill>
                  <a:srgbClr val="4E3A2F"/>
                </a:solidFill>
              </a:rPr>
              <a:t>OF </a:t>
            </a:r>
            <a:r>
              <a:rPr sz="3600" spc="50" dirty="0">
                <a:solidFill>
                  <a:srgbClr val="4E3A2F"/>
                </a:solidFill>
              </a:rPr>
              <a:t>ISO</a:t>
            </a:r>
            <a:r>
              <a:rPr sz="3600" spc="-525" dirty="0">
                <a:solidFill>
                  <a:srgbClr val="4E3A2F"/>
                </a:solidFill>
              </a:rPr>
              <a:t> </a:t>
            </a:r>
            <a:r>
              <a:rPr sz="3600" spc="215" dirty="0">
                <a:solidFill>
                  <a:srgbClr val="4E3A2F"/>
                </a:solidFill>
              </a:rPr>
              <a:t>14000</a:t>
            </a:r>
            <a:endParaRPr sz="3600"/>
          </a:p>
        </p:txBody>
      </p:sp>
      <p:sp>
        <p:nvSpPr>
          <p:cNvPr id="4" name="object 4"/>
          <p:cNvSpPr txBox="1"/>
          <p:nvPr/>
        </p:nvSpPr>
        <p:spPr>
          <a:xfrm>
            <a:off x="383540" y="1400302"/>
            <a:ext cx="8049259" cy="5184140"/>
          </a:xfrm>
          <a:prstGeom prst="rect">
            <a:avLst/>
          </a:prstGeom>
        </p:spPr>
        <p:txBody>
          <a:bodyPr vert="horz" wrap="square" lIns="0" tIns="12700" rIns="0" bIns="0" rtlCol="0">
            <a:spAutoFit/>
          </a:bodyPr>
          <a:lstStyle/>
          <a:p>
            <a:pPr marL="355600" marR="224790" indent="-342900">
              <a:lnSpc>
                <a:spcPct val="100000"/>
              </a:lnSpc>
              <a:spcBef>
                <a:spcPts val="100"/>
              </a:spcBef>
              <a:tabLst>
                <a:tab pos="354965" algn="l"/>
              </a:tabLst>
            </a:pPr>
            <a:r>
              <a:rPr sz="850" spc="145" dirty="0">
                <a:solidFill>
                  <a:srgbClr val="EFA12D"/>
                </a:solidFill>
                <a:latin typeface="Arial"/>
                <a:cs typeface="Arial"/>
              </a:rPr>
              <a:t>	</a:t>
            </a:r>
            <a:r>
              <a:rPr sz="1200" spc="-5" dirty="0">
                <a:solidFill>
                  <a:srgbClr val="4E3A2F"/>
                </a:solidFill>
                <a:latin typeface="Times New Roman"/>
                <a:cs typeface="Times New Roman"/>
              </a:rPr>
              <a:t>Environmental policy </a:t>
            </a:r>
            <a:r>
              <a:rPr sz="1200" dirty="0">
                <a:solidFill>
                  <a:srgbClr val="4E3A2F"/>
                </a:solidFill>
                <a:latin typeface="Times New Roman"/>
                <a:cs typeface="Times New Roman"/>
              </a:rPr>
              <a:t>— </a:t>
            </a:r>
            <a:r>
              <a:rPr sz="1200" spc="-5" dirty="0">
                <a:solidFill>
                  <a:srgbClr val="4E3A2F"/>
                </a:solidFill>
                <a:latin typeface="Times New Roman"/>
                <a:cs typeface="Times New Roman"/>
              </a:rPr>
              <a:t>Develop </a:t>
            </a:r>
            <a:r>
              <a:rPr sz="1200" dirty="0">
                <a:solidFill>
                  <a:srgbClr val="4E3A2F"/>
                </a:solidFill>
                <a:latin typeface="Times New Roman"/>
                <a:cs typeface="Times New Roman"/>
              </a:rPr>
              <a:t>a </a:t>
            </a:r>
            <a:r>
              <a:rPr sz="1200" spc="-5" dirty="0">
                <a:solidFill>
                  <a:srgbClr val="4E3A2F"/>
                </a:solidFill>
                <a:latin typeface="Times New Roman"/>
                <a:cs typeface="Times New Roman"/>
              </a:rPr>
              <a:t>statement </a:t>
            </a:r>
            <a:r>
              <a:rPr sz="1200" dirty="0">
                <a:solidFill>
                  <a:srgbClr val="4E3A2F"/>
                </a:solidFill>
                <a:latin typeface="Times New Roman"/>
                <a:cs typeface="Times New Roman"/>
              </a:rPr>
              <a:t>of </a:t>
            </a:r>
            <a:r>
              <a:rPr sz="1200" spc="-10" dirty="0">
                <a:solidFill>
                  <a:srgbClr val="4E3A2F"/>
                </a:solidFill>
                <a:latin typeface="Times New Roman"/>
                <a:cs typeface="Times New Roman"/>
              </a:rPr>
              <a:t>your organization’s </a:t>
            </a:r>
            <a:r>
              <a:rPr sz="1200" spc="-5" dirty="0">
                <a:solidFill>
                  <a:srgbClr val="4E3A2F"/>
                </a:solidFill>
                <a:latin typeface="Times New Roman"/>
                <a:cs typeface="Times New Roman"/>
              </a:rPr>
              <a:t>commitment </a:t>
            </a:r>
            <a:r>
              <a:rPr sz="1200" dirty="0">
                <a:solidFill>
                  <a:srgbClr val="4E3A2F"/>
                </a:solidFill>
                <a:latin typeface="Times New Roman"/>
                <a:cs typeface="Times New Roman"/>
              </a:rPr>
              <a:t>to the </a:t>
            </a:r>
            <a:r>
              <a:rPr sz="1200" spc="-5" dirty="0">
                <a:solidFill>
                  <a:srgbClr val="4E3A2F"/>
                </a:solidFill>
                <a:latin typeface="Times New Roman"/>
                <a:cs typeface="Times New Roman"/>
              </a:rPr>
              <a:t>environment. Use </a:t>
            </a:r>
            <a:r>
              <a:rPr sz="1200" dirty="0">
                <a:solidFill>
                  <a:srgbClr val="4E3A2F"/>
                </a:solidFill>
                <a:latin typeface="Times New Roman"/>
                <a:cs typeface="Times New Roman"/>
              </a:rPr>
              <a:t>this policy </a:t>
            </a:r>
            <a:r>
              <a:rPr sz="1200" spc="-5" dirty="0">
                <a:solidFill>
                  <a:srgbClr val="4E3A2F"/>
                </a:solidFill>
                <a:latin typeface="Times New Roman"/>
                <a:cs typeface="Times New Roman"/>
              </a:rPr>
              <a:t>as </a:t>
            </a:r>
            <a:r>
              <a:rPr sz="1200" dirty="0">
                <a:solidFill>
                  <a:srgbClr val="4E3A2F"/>
                </a:solidFill>
                <a:latin typeface="Times New Roman"/>
                <a:cs typeface="Times New Roman"/>
              </a:rPr>
              <a:t>a  </a:t>
            </a:r>
            <a:r>
              <a:rPr sz="1200" spc="-5" dirty="0">
                <a:solidFill>
                  <a:srgbClr val="4E3A2F"/>
                </a:solidFill>
                <a:latin typeface="Times New Roman"/>
                <a:cs typeface="Times New Roman"/>
              </a:rPr>
              <a:t>framework </a:t>
            </a:r>
            <a:r>
              <a:rPr sz="1200" dirty="0">
                <a:solidFill>
                  <a:srgbClr val="4E3A2F"/>
                </a:solidFill>
                <a:latin typeface="Times New Roman"/>
                <a:cs typeface="Times New Roman"/>
              </a:rPr>
              <a:t>for planning </a:t>
            </a:r>
            <a:r>
              <a:rPr sz="1200" spc="-5" dirty="0">
                <a:solidFill>
                  <a:srgbClr val="4E3A2F"/>
                </a:solidFill>
                <a:latin typeface="Times New Roman"/>
                <a:cs typeface="Times New Roman"/>
              </a:rPr>
              <a:t>and</a:t>
            </a:r>
            <a:r>
              <a:rPr sz="1200" spc="40" dirty="0">
                <a:solidFill>
                  <a:srgbClr val="4E3A2F"/>
                </a:solidFill>
                <a:latin typeface="Times New Roman"/>
                <a:cs typeface="Times New Roman"/>
              </a:rPr>
              <a:t> </a:t>
            </a:r>
            <a:r>
              <a:rPr sz="1200" spc="-5" dirty="0">
                <a:solidFill>
                  <a:srgbClr val="4E3A2F"/>
                </a:solidFill>
                <a:latin typeface="Times New Roman"/>
                <a:cs typeface="Times New Roman"/>
              </a:rPr>
              <a:t>action.</a:t>
            </a:r>
            <a:endParaRPr sz="1200">
              <a:latin typeface="Times New Roman"/>
              <a:cs typeface="Times New Roman"/>
            </a:endParaRPr>
          </a:p>
          <a:p>
            <a:pPr marL="355600" marR="241935" indent="-342900">
              <a:lnSpc>
                <a:spcPct val="100000"/>
              </a:lnSpc>
              <a:spcBef>
                <a:spcPts val="285"/>
              </a:spcBef>
              <a:tabLst>
                <a:tab pos="354965" algn="l"/>
              </a:tabLst>
            </a:pPr>
            <a:r>
              <a:rPr sz="850" spc="145" dirty="0">
                <a:solidFill>
                  <a:srgbClr val="EFA12D"/>
                </a:solidFill>
                <a:latin typeface="Arial"/>
                <a:cs typeface="Arial"/>
              </a:rPr>
              <a:t>	</a:t>
            </a:r>
            <a:r>
              <a:rPr sz="1200" spc="-5" dirty="0">
                <a:solidFill>
                  <a:srgbClr val="4E3A2F"/>
                </a:solidFill>
                <a:latin typeface="Times New Roman"/>
                <a:cs typeface="Times New Roman"/>
              </a:rPr>
              <a:t>Environmental aspects </a:t>
            </a:r>
            <a:r>
              <a:rPr sz="1200" dirty="0">
                <a:solidFill>
                  <a:srgbClr val="4E3A2F"/>
                </a:solidFill>
                <a:latin typeface="Times New Roman"/>
                <a:cs typeface="Times New Roman"/>
              </a:rPr>
              <a:t>— </a:t>
            </a:r>
            <a:r>
              <a:rPr sz="1200" spc="-5" dirty="0">
                <a:solidFill>
                  <a:srgbClr val="4E3A2F"/>
                </a:solidFill>
                <a:latin typeface="Times New Roman"/>
                <a:cs typeface="Times New Roman"/>
              </a:rPr>
              <a:t>Identify environmental attributes </a:t>
            </a:r>
            <a:r>
              <a:rPr sz="1200" dirty="0">
                <a:solidFill>
                  <a:srgbClr val="4E3A2F"/>
                </a:solidFill>
                <a:latin typeface="Times New Roman"/>
                <a:cs typeface="Times New Roman"/>
              </a:rPr>
              <a:t>of </a:t>
            </a:r>
            <a:r>
              <a:rPr sz="1200" spc="-10" dirty="0">
                <a:solidFill>
                  <a:srgbClr val="4E3A2F"/>
                </a:solidFill>
                <a:latin typeface="Times New Roman"/>
                <a:cs typeface="Times New Roman"/>
              </a:rPr>
              <a:t>your </a:t>
            </a:r>
            <a:r>
              <a:rPr sz="1200" spc="-5" dirty="0">
                <a:solidFill>
                  <a:srgbClr val="4E3A2F"/>
                </a:solidFill>
                <a:latin typeface="Times New Roman"/>
                <a:cs typeface="Times New Roman"/>
              </a:rPr>
              <a:t>products, activities and services. Determine </a:t>
            </a:r>
            <a:r>
              <a:rPr sz="1200" dirty="0">
                <a:solidFill>
                  <a:srgbClr val="4E3A2F"/>
                </a:solidFill>
                <a:latin typeface="Times New Roman"/>
                <a:cs typeface="Times New Roman"/>
              </a:rPr>
              <a:t>those </a:t>
            </a:r>
            <a:r>
              <a:rPr sz="1200" spc="-5" dirty="0">
                <a:solidFill>
                  <a:srgbClr val="4E3A2F"/>
                </a:solidFill>
                <a:latin typeface="Times New Roman"/>
                <a:cs typeface="Times New Roman"/>
              </a:rPr>
              <a:t>that  could have significant impacts </a:t>
            </a:r>
            <a:r>
              <a:rPr sz="1200" dirty="0">
                <a:solidFill>
                  <a:srgbClr val="4E3A2F"/>
                </a:solidFill>
                <a:latin typeface="Times New Roman"/>
                <a:cs typeface="Times New Roman"/>
              </a:rPr>
              <a:t>on the</a:t>
            </a:r>
            <a:r>
              <a:rPr sz="1200" spc="100" dirty="0">
                <a:solidFill>
                  <a:srgbClr val="4E3A2F"/>
                </a:solidFill>
                <a:latin typeface="Times New Roman"/>
                <a:cs typeface="Times New Roman"/>
              </a:rPr>
              <a:t> </a:t>
            </a:r>
            <a:r>
              <a:rPr sz="1200" spc="-5" dirty="0">
                <a:solidFill>
                  <a:srgbClr val="4E3A2F"/>
                </a:solidFill>
                <a:latin typeface="Times New Roman"/>
                <a:cs typeface="Times New Roman"/>
              </a:rPr>
              <a:t>environment.</a:t>
            </a:r>
            <a:endParaRPr sz="1200">
              <a:latin typeface="Times New Roman"/>
              <a:cs typeface="Times New Roman"/>
            </a:endParaRPr>
          </a:p>
          <a:p>
            <a:pPr marL="12700">
              <a:lnSpc>
                <a:spcPct val="100000"/>
              </a:lnSpc>
              <a:spcBef>
                <a:spcPts val="640"/>
              </a:spcBef>
            </a:pPr>
            <a:r>
              <a:rPr sz="850" spc="145" dirty="0">
                <a:solidFill>
                  <a:srgbClr val="EFA12D"/>
                </a:solidFill>
                <a:latin typeface="Arial"/>
                <a:cs typeface="Arial"/>
              </a:rPr>
              <a:t></a:t>
            </a:r>
            <a:endParaRPr sz="850">
              <a:latin typeface="Arial"/>
              <a:cs typeface="Arial"/>
            </a:endParaRPr>
          </a:p>
          <a:p>
            <a:pPr marL="355600" marR="5080">
              <a:lnSpc>
                <a:spcPct val="100000"/>
              </a:lnSpc>
              <a:spcBef>
                <a:spcPts val="70"/>
              </a:spcBef>
            </a:pPr>
            <a:r>
              <a:rPr sz="1200" spc="-15" dirty="0">
                <a:solidFill>
                  <a:srgbClr val="4E3A2F"/>
                </a:solidFill>
                <a:latin typeface="Times New Roman"/>
                <a:cs typeface="Times New Roman"/>
              </a:rPr>
              <a:t>Legal </a:t>
            </a:r>
            <a:r>
              <a:rPr sz="1200" spc="-5" dirty="0">
                <a:solidFill>
                  <a:srgbClr val="4E3A2F"/>
                </a:solidFill>
                <a:latin typeface="Times New Roman"/>
                <a:cs typeface="Times New Roman"/>
              </a:rPr>
              <a:t>and </a:t>
            </a:r>
            <a:r>
              <a:rPr sz="1200" dirty="0">
                <a:solidFill>
                  <a:srgbClr val="4E3A2F"/>
                </a:solidFill>
                <a:latin typeface="Times New Roman"/>
                <a:cs typeface="Times New Roman"/>
              </a:rPr>
              <a:t>other </a:t>
            </a:r>
            <a:r>
              <a:rPr sz="1200" spc="-5" dirty="0">
                <a:solidFill>
                  <a:srgbClr val="4E3A2F"/>
                </a:solidFill>
                <a:latin typeface="Times New Roman"/>
                <a:cs typeface="Times New Roman"/>
              </a:rPr>
              <a:t>requirements </a:t>
            </a:r>
            <a:r>
              <a:rPr sz="1200" dirty="0">
                <a:solidFill>
                  <a:srgbClr val="4E3A2F"/>
                </a:solidFill>
                <a:latin typeface="Times New Roman"/>
                <a:cs typeface="Times New Roman"/>
              </a:rPr>
              <a:t>— </a:t>
            </a:r>
            <a:r>
              <a:rPr sz="1200" spc="-5" dirty="0">
                <a:solidFill>
                  <a:srgbClr val="4E3A2F"/>
                </a:solidFill>
                <a:latin typeface="Times New Roman"/>
                <a:cs typeface="Times New Roman"/>
              </a:rPr>
              <a:t>Identify and ensure access </a:t>
            </a:r>
            <a:r>
              <a:rPr sz="1200" dirty="0">
                <a:solidFill>
                  <a:srgbClr val="4E3A2F"/>
                </a:solidFill>
                <a:latin typeface="Times New Roman"/>
                <a:cs typeface="Times New Roman"/>
              </a:rPr>
              <a:t>to </a:t>
            </a:r>
            <a:r>
              <a:rPr sz="1200" spc="-5" dirty="0">
                <a:solidFill>
                  <a:srgbClr val="4E3A2F"/>
                </a:solidFill>
                <a:latin typeface="Times New Roman"/>
                <a:cs typeface="Times New Roman"/>
              </a:rPr>
              <a:t>relevant laws and regulations (and </a:t>
            </a:r>
            <a:r>
              <a:rPr sz="1200" dirty="0">
                <a:solidFill>
                  <a:srgbClr val="4E3A2F"/>
                </a:solidFill>
                <a:latin typeface="Times New Roman"/>
                <a:cs typeface="Times New Roman"/>
              </a:rPr>
              <a:t>other </a:t>
            </a:r>
            <a:r>
              <a:rPr sz="1200" spc="-5" dirty="0">
                <a:solidFill>
                  <a:srgbClr val="4E3A2F"/>
                </a:solidFill>
                <a:latin typeface="Times New Roman"/>
                <a:cs typeface="Times New Roman"/>
              </a:rPr>
              <a:t>requirements </a:t>
            </a:r>
            <a:r>
              <a:rPr sz="1200" dirty="0">
                <a:solidFill>
                  <a:srgbClr val="4E3A2F"/>
                </a:solidFill>
                <a:latin typeface="Times New Roman"/>
                <a:cs typeface="Times New Roman"/>
              </a:rPr>
              <a:t>to which  </a:t>
            </a:r>
            <a:r>
              <a:rPr sz="1200" spc="-10" dirty="0">
                <a:solidFill>
                  <a:srgbClr val="4E3A2F"/>
                </a:solidFill>
                <a:latin typeface="Times New Roman"/>
                <a:cs typeface="Times New Roman"/>
              </a:rPr>
              <a:t>your </a:t>
            </a:r>
            <a:r>
              <a:rPr sz="1200" spc="-5" dirty="0">
                <a:solidFill>
                  <a:srgbClr val="4E3A2F"/>
                </a:solidFill>
                <a:latin typeface="Times New Roman"/>
                <a:cs typeface="Times New Roman"/>
              </a:rPr>
              <a:t>organization</a:t>
            </a:r>
            <a:r>
              <a:rPr sz="1200" spc="80" dirty="0">
                <a:solidFill>
                  <a:srgbClr val="4E3A2F"/>
                </a:solidFill>
                <a:latin typeface="Times New Roman"/>
                <a:cs typeface="Times New Roman"/>
              </a:rPr>
              <a:t> </a:t>
            </a:r>
            <a:r>
              <a:rPr sz="1200" spc="-5" dirty="0">
                <a:solidFill>
                  <a:srgbClr val="4E3A2F"/>
                </a:solidFill>
                <a:latin typeface="Times New Roman"/>
                <a:cs typeface="Times New Roman"/>
              </a:rPr>
              <a:t>adheres).</a:t>
            </a:r>
            <a:endParaRPr sz="1200">
              <a:latin typeface="Times New Roman"/>
              <a:cs typeface="Times New Roman"/>
            </a:endParaRPr>
          </a:p>
          <a:p>
            <a:pPr marL="355600" marR="467995" indent="-342900">
              <a:lnSpc>
                <a:spcPct val="100000"/>
              </a:lnSpc>
              <a:spcBef>
                <a:spcPts val="290"/>
              </a:spcBef>
              <a:tabLst>
                <a:tab pos="354965" algn="l"/>
              </a:tabLst>
            </a:pPr>
            <a:r>
              <a:rPr sz="850" spc="145" dirty="0">
                <a:solidFill>
                  <a:srgbClr val="EFA12D"/>
                </a:solidFill>
                <a:latin typeface="Arial"/>
                <a:cs typeface="Arial"/>
              </a:rPr>
              <a:t>	</a:t>
            </a:r>
            <a:r>
              <a:rPr sz="1200" spc="-5" dirty="0">
                <a:solidFill>
                  <a:srgbClr val="4E3A2F"/>
                </a:solidFill>
                <a:latin typeface="Times New Roman"/>
                <a:cs typeface="Times New Roman"/>
              </a:rPr>
              <a:t>Objectives and </a:t>
            </a:r>
            <a:r>
              <a:rPr sz="1200" spc="-10" dirty="0">
                <a:solidFill>
                  <a:srgbClr val="4E3A2F"/>
                </a:solidFill>
                <a:latin typeface="Times New Roman"/>
                <a:cs typeface="Times New Roman"/>
              </a:rPr>
              <a:t>targets </a:t>
            </a:r>
            <a:r>
              <a:rPr sz="1200" dirty="0">
                <a:solidFill>
                  <a:srgbClr val="4E3A2F"/>
                </a:solidFill>
                <a:latin typeface="Times New Roman"/>
                <a:cs typeface="Times New Roman"/>
              </a:rPr>
              <a:t>— Establish </a:t>
            </a:r>
            <a:r>
              <a:rPr sz="1200" spc="-5" dirty="0">
                <a:solidFill>
                  <a:srgbClr val="4E3A2F"/>
                </a:solidFill>
                <a:latin typeface="Times New Roman"/>
                <a:cs typeface="Times New Roman"/>
              </a:rPr>
              <a:t>environmental goals </a:t>
            </a:r>
            <a:r>
              <a:rPr sz="1200" dirty="0">
                <a:solidFill>
                  <a:srgbClr val="4E3A2F"/>
                </a:solidFill>
                <a:latin typeface="Times New Roman"/>
                <a:cs typeface="Times New Roman"/>
              </a:rPr>
              <a:t>for </a:t>
            </a:r>
            <a:r>
              <a:rPr sz="1200" spc="-10" dirty="0">
                <a:solidFill>
                  <a:srgbClr val="4E3A2F"/>
                </a:solidFill>
                <a:latin typeface="Times New Roman"/>
                <a:cs typeface="Times New Roman"/>
              </a:rPr>
              <a:t>your </a:t>
            </a:r>
            <a:r>
              <a:rPr sz="1200" spc="-5" dirty="0">
                <a:solidFill>
                  <a:srgbClr val="4E3A2F"/>
                </a:solidFill>
                <a:latin typeface="Times New Roman"/>
                <a:cs typeface="Times New Roman"/>
              </a:rPr>
              <a:t>organization, </a:t>
            </a:r>
            <a:r>
              <a:rPr sz="1200" dirty="0">
                <a:solidFill>
                  <a:srgbClr val="4E3A2F"/>
                </a:solidFill>
                <a:latin typeface="Times New Roman"/>
                <a:cs typeface="Times New Roman"/>
              </a:rPr>
              <a:t>in line with </a:t>
            </a:r>
            <a:r>
              <a:rPr sz="1200" spc="-10" dirty="0">
                <a:solidFill>
                  <a:srgbClr val="4E3A2F"/>
                </a:solidFill>
                <a:latin typeface="Times New Roman"/>
                <a:cs typeface="Times New Roman"/>
              </a:rPr>
              <a:t>your </a:t>
            </a:r>
            <a:r>
              <a:rPr sz="1200" spc="-20" dirty="0">
                <a:solidFill>
                  <a:srgbClr val="4E3A2F"/>
                </a:solidFill>
                <a:latin typeface="Times New Roman"/>
                <a:cs typeface="Times New Roman"/>
              </a:rPr>
              <a:t>policy, </a:t>
            </a:r>
            <a:r>
              <a:rPr sz="1200" spc="-5" dirty="0">
                <a:solidFill>
                  <a:srgbClr val="4E3A2F"/>
                </a:solidFill>
                <a:latin typeface="Times New Roman"/>
                <a:cs typeface="Times New Roman"/>
              </a:rPr>
              <a:t>environmental  impacts, views </a:t>
            </a:r>
            <a:r>
              <a:rPr sz="1200" dirty="0">
                <a:solidFill>
                  <a:srgbClr val="4E3A2F"/>
                </a:solidFill>
                <a:latin typeface="Times New Roman"/>
                <a:cs typeface="Times New Roman"/>
              </a:rPr>
              <a:t>of </a:t>
            </a:r>
            <a:r>
              <a:rPr sz="1200" spc="-5" dirty="0">
                <a:solidFill>
                  <a:srgbClr val="4E3A2F"/>
                </a:solidFill>
                <a:latin typeface="Times New Roman"/>
                <a:cs typeface="Times New Roman"/>
              </a:rPr>
              <a:t>interested parties and </a:t>
            </a:r>
            <a:r>
              <a:rPr sz="1200" dirty="0">
                <a:solidFill>
                  <a:srgbClr val="4E3A2F"/>
                </a:solidFill>
                <a:latin typeface="Times New Roman"/>
                <a:cs typeface="Times New Roman"/>
              </a:rPr>
              <a:t>other</a:t>
            </a:r>
            <a:r>
              <a:rPr sz="1200" spc="110" dirty="0">
                <a:solidFill>
                  <a:srgbClr val="4E3A2F"/>
                </a:solidFill>
                <a:latin typeface="Times New Roman"/>
                <a:cs typeface="Times New Roman"/>
              </a:rPr>
              <a:t> </a:t>
            </a:r>
            <a:r>
              <a:rPr sz="1200" spc="-5" dirty="0">
                <a:solidFill>
                  <a:srgbClr val="4E3A2F"/>
                </a:solidFill>
                <a:latin typeface="Times New Roman"/>
                <a:cs typeface="Times New Roman"/>
              </a:rPr>
              <a:t>factors.</a:t>
            </a:r>
            <a:endParaRPr sz="1200">
              <a:latin typeface="Times New Roman"/>
              <a:cs typeface="Times New Roman"/>
            </a:endParaRPr>
          </a:p>
          <a:p>
            <a:pPr marL="12700">
              <a:lnSpc>
                <a:spcPct val="100000"/>
              </a:lnSpc>
              <a:spcBef>
                <a:spcPts val="290"/>
              </a:spcBef>
              <a:tabLst>
                <a:tab pos="354965" algn="l"/>
              </a:tabLst>
            </a:pPr>
            <a:r>
              <a:rPr sz="850" spc="145" dirty="0">
                <a:solidFill>
                  <a:srgbClr val="EFA12D"/>
                </a:solidFill>
                <a:latin typeface="Arial"/>
                <a:cs typeface="Arial"/>
              </a:rPr>
              <a:t>	</a:t>
            </a:r>
            <a:r>
              <a:rPr sz="1200" spc="-5" dirty="0">
                <a:solidFill>
                  <a:srgbClr val="4E3A2F"/>
                </a:solidFill>
                <a:latin typeface="Times New Roman"/>
                <a:cs typeface="Times New Roman"/>
              </a:rPr>
              <a:t>Environmental management program </a:t>
            </a:r>
            <a:r>
              <a:rPr sz="1200" dirty="0">
                <a:solidFill>
                  <a:srgbClr val="4E3A2F"/>
                </a:solidFill>
                <a:latin typeface="Times New Roman"/>
                <a:cs typeface="Times New Roman"/>
              </a:rPr>
              <a:t>— Plan </a:t>
            </a:r>
            <a:r>
              <a:rPr sz="1200" spc="-5" dirty="0">
                <a:solidFill>
                  <a:srgbClr val="4E3A2F"/>
                </a:solidFill>
                <a:latin typeface="Times New Roman"/>
                <a:cs typeface="Times New Roman"/>
              </a:rPr>
              <a:t>actions </a:t>
            </a:r>
            <a:r>
              <a:rPr sz="1200" dirty="0">
                <a:solidFill>
                  <a:srgbClr val="4E3A2F"/>
                </a:solidFill>
                <a:latin typeface="Times New Roman"/>
                <a:cs typeface="Times New Roman"/>
              </a:rPr>
              <a:t>to </a:t>
            </a:r>
            <a:r>
              <a:rPr sz="1200" spc="-5" dirty="0">
                <a:solidFill>
                  <a:srgbClr val="4E3A2F"/>
                </a:solidFill>
                <a:latin typeface="Times New Roman"/>
                <a:cs typeface="Times New Roman"/>
              </a:rPr>
              <a:t>achieve objectives and</a:t>
            </a:r>
            <a:r>
              <a:rPr sz="1200" spc="240" dirty="0">
                <a:solidFill>
                  <a:srgbClr val="4E3A2F"/>
                </a:solidFill>
                <a:latin typeface="Times New Roman"/>
                <a:cs typeface="Times New Roman"/>
              </a:rPr>
              <a:t> </a:t>
            </a:r>
            <a:r>
              <a:rPr sz="1200" spc="-10" dirty="0">
                <a:solidFill>
                  <a:srgbClr val="4E3A2F"/>
                </a:solidFill>
                <a:latin typeface="Times New Roman"/>
                <a:cs typeface="Times New Roman"/>
              </a:rPr>
              <a:t>targets.</a:t>
            </a:r>
            <a:endParaRPr sz="1200">
              <a:latin typeface="Times New Roman"/>
              <a:cs typeface="Times New Roman"/>
            </a:endParaRPr>
          </a:p>
          <a:p>
            <a:pPr marL="12700">
              <a:lnSpc>
                <a:spcPct val="100000"/>
              </a:lnSpc>
              <a:spcBef>
                <a:spcPts val="285"/>
              </a:spcBef>
              <a:tabLst>
                <a:tab pos="354965" algn="l"/>
              </a:tabLst>
            </a:pPr>
            <a:r>
              <a:rPr sz="850" spc="145" dirty="0">
                <a:solidFill>
                  <a:srgbClr val="EFA12D"/>
                </a:solidFill>
                <a:latin typeface="Arial"/>
                <a:cs typeface="Arial"/>
              </a:rPr>
              <a:t>	</a:t>
            </a:r>
            <a:r>
              <a:rPr sz="1200" spc="-5" dirty="0">
                <a:solidFill>
                  <a:srgbClr val="4E3A2F"/>
                </a:solidFill>
                <a:latin typeface="Times New Roman"/>
                <a:cs typeface="Times New Roman"/>
              </a:rPr>
              <a:t>Structure and responsibility </a:t>
            </a:r>
            <a:r>
              <a:rPr sz="1200" dirty="0">
                <a:solidFill>
                  <a:srgbClr val="4E3A2F"/>
                </a:solidFill>
                <a:latin typeface="Times New Roman"/>
                <a:cs typeface="Times New Roman"/>
              </a:rPr>
              <a:t>— Establish </a:t>
            </a:r>
            <a:r>
              <a:rPr sz="1200" spc="-5" dirty="0">
                <a:solidFill>
                  <a:srgbClr val="4E3A2F"/>
                </a:solidFill>
                <a:latin typeface="Times New Roman"/>
                <a:cs typeface="Times New Roman"/>
              </a:rPr>
              <a:t>roles and responsibilities and </a:t>
            </a:r>
            <a:r>
              <a:rPr sz="1200" dirty="0">
                <a:solidFill>
                  <a:srgbClr val="4E3A2F"/>
                </a:solidFill>
                <a:latin typeface="Times New Roman"/>
                <a:cs typeface="Times New Roman"/>
              </a:rPr>
              <a:t>provide</a:t>
            </a:r>
            <a:r>
              <a:rPr sz="1200" spc="130" dirty="0">
                <a:solidFill>
                  <a:srgbClr val="4E3A2F"/>
                </a:solidFill>
                <a:latin typeface="Times New Roman"/>
                <a:cs typeface="Times New Roman"/>
              </a:rPr>
              <a:t> </a:t>
            </a:r>
            <a:r>
              <a:rPr sz="1200" spc="-5" dirty="0">
                <a:solidFill>
                  <a:srgbClr val="4E3A2F"/>
                </a:solidFill>
                <a:latin typeface="Times New Roman"/>
                <a:cs typeface="Times New Roman"/>
              </a:rPr>
              <a:t>resources.</a:t>
            </a:r>
            <a:endParaRPr sz="1200">
              <a:latin typeface="Times New Roman"/>
              <a:cs typeface="Times New Roman"/>
            </a:endParaRPr>
          </a:p>
          <a:p>
            <a:pPr marL="12700">
              <a:lnSpc>
                <a:spcPct val="100000"/>
              </a:lnSpc>
              <a:spcBef>
                <a:spcPts val="290"/>
              </a:spcBef>
              <a:tabLst>
                <a:tab pos="354965" algn="l"/>
              </a:tabLst>
            </a:pPr>
            <a:r>
              <a:rPr sz="850" spc="150" dirty="0">
                <a:solidFill>
                  <a:srgbClr val="EFA12D"/>
                </a:solidFill>
                <a:latin typeface="Arial"/>
                <a:cs typeface="Arial"/>
              </a:rPr>
              <a:t>	</a:t>
            </a:r>
            <a:r>
              <a:rPr sz="1200" spc="-10" dirty="0">
                <a:solidFill>
                  <a:srgbClr val="4E3A2F"/>
                </a:solidFill>
                <a:latin typeface="Times New Roman"/>
                <a:cs typeface="Times New Roman"/>
              </a:rPr>
              <a:t>Training, </a:t>
            </a:r>
            <a:r>
              <a:rPr sz="1200" spc="-5" dirty="0">
                <a:solidFill>
                  <a:srgbClr val="4E3A2F"/>
                </a:solidFill>
                <a:latin typeface="Times New Roman"/>
                <a:cs typeface="Times New Roman"/>
              </a:rPr>
              <a:t>awareness and competence </a:t>
            </a:r>
            <a:r>
              <a:rPr sz="1200" dirty="0">
                <a:solidFill>
                  <a:srgbClr val="4E3A2F"/>
                </a:solidFill>
                <a:latin typeface="Times New Roman"/>
                <a:cs typeface="Times New Roman"/>
              </a:rPr>
              <a:t>— </a:t>
            </a:r>
            <a:r>
              <a:rPr sz="1200" spc="-5" dirty="0">
                <a:solidFill>
                  <a:srgbClr val="4E3A2F"/>
                </a:solidFill>
                <a:latin typeface="Times New Roman"/>
                <a:cs typeface="Times New Roman"/>
              </a:rPr>
              <a:t>Ensure that </a:t>
            </a:r>
            <a:r>
              <a:rPr sz="1200" spc="-10" dirty="0">
                <a:solidFill>
                  <a:srgbClr val="4E3A2F"/>
                </a:solidFill>
                <a:latin typeface="Times New Roman"/>
                <a:cs typeface="Times New Roman"/>
              </a:rPr>
              <a:t>your employees </a:t>
            </a:r>
            <a:r>
              <a:rPr sz="1200" spc="-5" dirty="0">
                <a:solidFill>
                  <a:srgbClr val="4E3A2F"/>
                </a:solidFill>
                <a:latin typeface="Times New Roman"/>
                <a:cs typeface="Times New Roman"/>
              </a:rPr>
              <a:t>are trained and capable </a:t>
            </a:r>
            <a:r>
              <a:rPr sz="1200" dirty="0">
                <a:solidFill>
                  <a:srgbClr val="4E3A2F"/>
                </a:solidFill>
                <a:latin typeface="Times New Roman"/>
                <a:cs typeface="Times New Roman"/>
              </a:rPr>
              <a:t>of</a:t>
            </a:r>
            <a:r>
              <a:rPr sz="1200" spc="160" dirty="0">
                <a:solidFill>
                  <a:srgbClr val="4E3A2F"/>
                </a:solidFill>
                <a:latin typeface="Times New Roman"/>
                <a:cs typeface="Times New Roman"/>
              </a:rPr>
              <a:t> </a:t>
            </a:r>
            <a:r>
              <a:rPr sz="1200" spc="-10" dirty="0">
                <a:solidFill>
                  <a:srgbClr val="4E3A2F"/>
                </a:solidFill>
                <a:latin typeface="Times New Roman"/>
                <a:cs typeface="Times New Roman"/>
              </a:rPr>
              <a:t>carrying </a:t>
            </a:r>
            <a:r>
              <a:rPr sz="1200" dirty="0">
                <a:solidFill>
                  <a:srgbClr val="4E3A2F"/>
                </a:solidFill>
                <a:latin typeface="Times New Roman"/>
                <a:cs typeface="Times New Roman"/>
              </a:rPr>
              <a:t>out </a:t>
            </a:r>
            <a:r>
              <a:rPr sz="1200" spc="-5" dirty="0">
                <a:solidFill>
                  <a:srgbClr val="4E3A2F"/>
                </a:solidFill>
                <a:latin typeface="Times New Roman"/>
                <a:cs typeface="Times New Roman"/>
              </a:rPr>
              <a:t>their</a:t>
            </a:r>
            <a:endParaRPr sz="1200">
              <a:latin typeface="Times New Roman"/>
              <a:cs typeface="Times New Roman"/>
            </a:endParaRPr>
          </a:p>
          <a:p>
            <a:pPr marL="355600">
              <a:lnSpc>
                <a:spcPct val="100000"/>
              </a:lnSpc>
            </a:pPr>
            <a:r>
              <a:rPr sz="1200" spc="-5" dirty="0">
                <a:solidFill>
                  <a:srgbClr val="4E3A2F"/>
                </a:solidFill>
                <a:latin typeface="Times New Roman"/>
                <a:cs typeface="Times New Roman"/>
              </a:rPr>
              <a:t>environmental</a:t>
            </a:r>
            <a:r>
              <a:rPr sz="1200" spc="35" dirty="0">
                <a:solidFill>
                  <a:srgbClr val="4E3A2F"/>
                </a:solidFill>
                <a:latin typeface="Times New Roman"/>
                <a:cs typeface="Times New Roman"/>
              </a:rPr>
              <a:t> </a:t>
            </a:r>
            <a:r>
              <a:rPr sz="1200" spc="-5" dirty="0">
                <a:solidFill>
                  <a:srgbClr val="4E3A2F"/>
                </a:solidFill>
                <a:latin typeface="Times New Roman"/>
                <a:cs typeface="Times New Roman"/>
              </a:rPr>
              <a:t>responsibilities.</a:t>
            </a:r>
            <a:endParaRPr sz="1200">
              <a:latin typeface="Times New Roman"/>
              <a:cs typeface="Times New Roman"/>
            </a:endParaRPr>
          </a:p>
          <a:p>
            <a:pPr marL="12700">
              <a:lnSpc>
                <a:spcPct val="100000"/>
              </a:lnSpc>
              <a:spcBef>
                <a:spcPts val="290"/>
              </a:spcBef>
              <a:tabLst>
                <a:tab pos="354965" algn="l"/>
              </a:tabLst>
            </a:pPr>
            <a:r>
              <a:rPr sz="850" spc="145" dirty="0">
                <a:solidFill>
                  <a:srgbClr val="EFA12D"/>
                </a:solidFill>
                <a:latin typeface="Arial"/>
                <a:cs typeface="Arial"/>
              </a:rPr>
              <a:t>	</a:t>
            </a:r>
            <a:r>
              <a:rPr sz="1200" spc="-5" dirty="0">
                <a:solidFill>
                  <a:srgbClr val="4E3A2F"/>
                </a:solidFill>
                <a:latin typeface="Times New Roman"/>
                <a:cs typeface="Times New Roman"/>
              </a:rPr>
              <a:t>Communication </a:t>
            </a:r>
            <a:r>
              <a:rPr sz="1200" dirty="0">
                <a:solidFill>
                  <a:srgbClr val="4E3A2F"/>
                </a:solidFill>
                <a:latin typeface="Times New Roman"/>
                <a:cs typeface="Times New Roman"/>
              </a:rPr>
              <a:t>— Establish </a:t>
            </a:r>
            <a:r>
              <a:rPr sz="1200" spc="-5" dirty="0">
                <a:solidFill>
                  <a:srgbClr val="4E3A2F"/>
                </a:solidFill>
                <a:latin typeface="Times New Roman"/>
                <a:cs typeface="Times New Roman"/>
              </a:rPr>
              <a:t>processes </a:t>
            </a:r>
            <a:r>
              <a:rPr sz="1200" dirty="0">
                <a:solidFill>
                  <a:srgbClr val="4E3A2F"/>
                </a:solidFill>
                <a:latin typeface="Times New Roman"/>
                <a:cs typeface="Times New Roman"/>
              </a:rPr>
              <a:t>for </a:t>
            </a:r>
            <a:r>
              <a:rPr sz="1200" spc="-5" dirty="0">
                <a:solidFill>
                  <a:srgbClr val="4E3A2F"/>
                </a:solidFill>
                <a:latin typeface="Times New Roman"/>
                <a:cs typeface="Times New Roman"/>
              </a:rPr>
              <a:t>internal and external communications </a:t>
            </a:r>
            <a:r>
              <a:rPr sz="1200" dirty="0">
                <a:solidFill>
                  <a:srgbClr val="4E3A2F"/>
                </a:solidFill>
                <a:latin typeface="Times New Roman"/>
                <a:cs typeface="Times New Roman"/>
              </a:rPr>
              <a:t>on </a:t>
            </a:r>
            <a:r>
              <a:rPr sz="1200" spc="-5" dirty="0">
                <a:solidFill>
                  <a:srgbClr val="4E3A2F"/>
                </a:solidFill>
                <a:latin typeface="Times New Roman"/>
                <a:cs typeface="Times New Roman"/>
              </a:rPr>
              <a:t>environmental management</a:t>
            </a:r>
            <a:r>
              <a:rPr sz="1200" spc="70" dirty="0">
                <a:solidFill>
                  <a:srgbClr val="4E3A2F"/>
                </a:solidFill>
                <a:latin typeface="Times New Roman"/>
                <a:cs typeface="Times New Roman"/>
              </a:rPr>
              <a:t> </a:t>
            </a:r>
            <a:r>
              <a:rPr sz="1200" spc="-5" dirty="0">
                <a:solidFill>
                  <a:srgbClr val="4E3A2F"/>
                </a:solidFill>
                <a:latin typeface="Times New Roman"/>
                <a:cs typeface="Times New Roman"/>
              </a:rPr>
              <a:t>issues.</a:t>
            </a:r>
            <a:endParaRPr sz="1200">
              <a:latin typeface="Times New Roman"/>
              <a:cs typeface="Times New Roman"/>
            </a:endParaRPr>
          </a:p>
          <a:p>
            <a:pPr marL="12700">
              <a:lnSpc>
                <a:spcPct val="100000"/>
              </a:lnSpc>
              <a:spcBef>
                <a:spcPts val="285"/>
              </a:spcBef>
              <a:tabLst>
                <a:tab pos="354965" algn="l"/>
              </a:tabLst>
            </a:pPr>
            <a:r>
              <a:rPr sz="850" spc="145" dirty="0">
                <a:solidFill>
                  <a:srgbClr val="EFA12D"/>
                </a:solidFill>
                <a:latin typeface="Arial"/>
                <a:cs typeface="Arial"/>
              </a:rPr>
              <a:t>	</a:t>
            </a:r>
            <a:r>
              <a:rPr sz="1200" spc="-5" dirty="0">
                <a:solidFill>
                  <a:srgbClr val="4E3A2F"/>
                </a:solidFill>
                <a:latin typeface="Times New Roman"/>
                <a:cs typeface="Times New Roman"/>
              </a:rPr>
              <a:t>EMS documentation </a:t>
            </a:r>
            <a:r>
              <a:rPr sz="1200" dirty="0">
                <a:solidFill>
                  <a:srgbClr val="4E3A2F"/>
                </a:solidFill>
                <a:latin typeface="Times New Roman"/>
                <a:cs typeface="Times New Roman"/>
              </a:rPr>
              <a:t>— </a:t>
            </a:r>
            <a:r>
              <a:rPr sz="1200" spc="-5" dirty="0">
                <a:solidFill>
                  <a:srgbClr val="4E3A2F"/>
                </a:solidFill>
                <a:latin typeface="Times New Roman"/>
                <a:cs typeface="Times New Roman"/>
              </a:rPr>
              <a:t>Maintain information </a:t>
            </a:r>
            <a:r>
              <a:rPr sz="1200" dirty="0">
                <a:solidFill>
                  <a:srgbClr val="4E3A2F"/>
                </a:solidFill>
                <a:latin typeface="Times New Roman"/>
                <a:cs typeface="Times New Roman"/>
              </a:rPr>
              <a:t>on </a:t>
            </a:r>
            <a:r>
              <a:rPr sz="1200" spc="-10" dirty="0">
                <a:solidFill>
                  <a:srgbClr val="4E3A2F"/>
                </a:solidFill>
                <a:latin typeface="Times New Roman"/>
                <a:cs typeface="Times New Roman"/>
              </a:rPr>
              <a:t>your </a:t>
            </a:r>
            <a:r>
              <a:rPr sz="1200" spc="-5" dirty="0">
                <a:solidFill>
                  <a:srgbClr val="4E3A2F"/>
                </a:solidFill>
                <a:latin typeface="Times New Roman"/>
                <a:cs typeface="Times New Roman"/>
              </a:rPr>
              <a:t>EMS and related</a:t>
            </a:r>
            <a:r>
              <a:rPr sz="1200" spc="195" dirty="0">
                <a:solidFill>
                  <a:srgbClr val="4E3A2F"/>
                </a:solidFill>
                <a:latin typeface="Times New Roman"/>
                <a:cs typeface="Times New Roman"/>
              </a:rPr>
              <a:t> </a:t>
            </a:r>
            <a:r>
              <a:rPr sz="1200" spc="-5" dirty="0">
                <a:solidFill>
                  <a:srgbClr val="4E3A2F"/>
                </a:solidFill>
                <a:latin typeface="Times New Roman"/>
                <a:cs typeface="Times New Roman"/>
              </a:rPr>
              <a:t>documents.</a:t>
            </a:r>
            <a:endParaRPr sz="1200">
              <a:latin typeface="Times New Roman"/>
              <a:cs typeface="Times New Roman"/>
            </a:endParaRPr>
          </a:p>
          <a:p>
            <a:pPr marL="12700">
              <a:lnSpc>
                <a:spcPct val="100000"/>
              </a:lnSpc>
              <a:spcBef>
                <a:spcPts val="290"/>
              </a:spcBef>
              <a:tabLst>
                <a:tab pos="354965" algn="l"/>
              </a:tabLst>
            </a:pPr>
            <a:r>
              <a:rPr sz="850" spc="145" dirty="0">
                <a:solidFill>
                  <a:srgbClr val="EFA12D"/>
                </a:solidFill>
                <a:latin typeface="Arial"/>
                <a:cs typeface="Arial"/>
              </a:rPr>
              <a:t>	</a:t>
            </a:r>
            <a:r>
              <a:rPr sz="1200" spc="-5" dirty="0">
                <a:solidFill>
                  <a:srgbClr val="4E3A2F"/>
                </a:solidFill>
                <a:latin typeface="Times New Roman"/>
                <a:cs typeface="Times New Roman"/>
              </a:rPr>
              <a:t>Document control </a:t>
            </a:r>
            <a:r>
              <a:rPr sz="1200" dirty="0">
                <a:solidFill>
                  <a:srgbClr val="4E3A2F"/>
                </a:solidFill>
                <a:latin typeface="Times New Roman"/>
                <a:cs typeface="Times New Roman"/>
              </a:rPr>
              <a:t>— </a:t>
            </a:r>
            <a:r>
              <a:rPr sz="1200" spc="-5" dirty="0">
                <a:solidFill>
                  <a:srgbClr val="4E3A2F"/>
                </a:solidFill>
                <a:latin typeface="Times New Roman"/>
                <a:cs typeface="Times New Roman"/>
              </a:rPr>
              <a:t>Ensure </a:t>
            </a:r>
            <a:r>
              <a:rPr sz="1200" spc="-10" dirty="0">
                <a:solidFill>
                  <a:srgbClr val="4E3A2F"/>
                </a:solidFill>
                <a:latin typeface="Times New Roman"/>
                <a:cs typeface="Times New Roman"/>
              </a:rPr>
              <a:t>effective </a:t>
            </a:r>
            <a:r>
              <a:rPr sz="1200" spc="-5" dirty="0">
                <a:solidFill>
                  <a:srgbClr val="4E3A2F"/>
                </a:solidFill>
                <a:latin typeface="Times New Roman"/>
                <a:cs typeface="Times New Roman"/>
              </a:rPr>
              <a:t>management </a:t>
            </a:r>
            <a:r>
              <a:rPr sz="1200" dirty="0">
                <a:solidFill>
                  <a:srgbClr val="4E3A2F"/>
                </a:solidFill>
                <a:latin typeface="Times New Roman"/>
                <a:cs typeface="Times New Roman"/>
              </a:rPr>
              <a:t>of </a:t>
            </a:r>
            <a:r>
              <a:rPr sz="1200" spc="-5" dirty="0">
                <a:solidFill>
                  <a:srgbClr val="4E3A2F"/>
                </a:solidFill>
                <a:latin typeface="Times New Roman"/>
                <a:cs typeface="Times New Roman"/>
              </a:rPr>
              <a:t>procedures and </a:t>
            </a:r>
            <a:r>
              <a:rPr sz="1200" dirty="0">
                <a:solidFill>
                  <a:srgbClr val="4E3A2F"/>
                </a:solidFill>
                <a:latin typeface="Times New Roman"/>
                <a:cs typeface="Times New Roman"/>
              </a:rPr>
              <a:t>other </a:t>
            </a:r>
            <a:r>
              <a:rPr sz="1200" spc="-10" dirty="0">
                <a:solidFill>
                  <a:srgbClr val="4E3A2F"/>
                </a:solidFill>
                <a:latin typeface="Times New Roman"/>
                <a:cs typeface="Times New Roman"/>
              </a:rPr>
              <a:t>system </a:t>
            </a:r>
            <a:r>
              <a:rPr sz="1200" spc="-5" dirty="0">
                <a:solidFill>
                  <a:srgbClr val="4E3A2F"/>
                </a:solidFill>
                <a:latin typeface="Times New Roman"/>
                <a:cs typeface="Times New Roman"/>
              </a:rPr>
              <a:t>documents.</a:t>
            </a:r>
            <a:endParaRPr sz="1200">
              <a:latin typeface="Times New Roman"/>
              <a:cs typeface="Times New Roman"/>
            </a:endParaRPr>
          </a:p>
          <a:p>
            <a:pPr marL="355600" marR="417195" indent="-342900">
              <a:lnSpc>
                <a:spcPct val="100000"/>
              </a:lnSpc>
              <a:spcBef>
                <a:spcPts val="290"/>
              </a:spcBef>
              <a:tabLst>
                <a:tab pos="354965" algn="l"/>
              </a:tabLst>
            </a:pPr>
            <a:r>
              <a:rPr sz="850" spc="145" dirty="0">
                <a:solidFill>
                  <a:srgbClr val="EFA12D"/>
                </a:solidFill>
                <a:latin typeface="Arial"/>
                <a:cs typeface="Arial"/>
              </a:rPr>
              <a:t>	</a:t>
            </a:r>
            <a:r>
              <a:rPr sz="1200" spc="-5" dirty="0">
                <a:solidFill>
                  <a:srgbClr val="4E3A2F"/>
                </a:solidFill>
                <a:latin typeface="Times New Roman"/>
                <a:cs typeface="Times New Roman"/>
              </a:rPr>
              <a:t>Operational control </a:t>
            </a:r>
            <a:r>
              <a:rPr sz="1200" dirty="0">
                <a:solidFill>
                  <a:srgbClr val="4E3A2F"/>
                </a:solidFill>
                <a:latin typeface="Times New Roman"/>
                <a:cs typeface="Times New Roman"/>
              </a:rPr>
              <a:t>— </a:t>
            </a:r>
            <a:r>
              <a:rPr sz="1200" spc="-15" dirty="0">
                <a:solidFill>
                  <a:srgbClr val="4E3A2F"/>
                </a:solidFill>
                <a:latin typeface="Times New Roman"/>
                <a:cs typeface="Times New Roman"/>
              </a:rPr>
              <a:t>Identify, </a:t>
            </a:r>
            <a:r>
              <a:rPr sz="1200" dirty="0">
                <a:solidFill>
                  <a:srgbClr val="4E3A2F"/>
                </a:solidFill>
                <a:latin typeface="Times New Roman"/>
                <a:cs typeface="Times New Roman"/>
              </a:rPr>
              <a:t>plan </a:t>
            </a:r>
            <a:r>
              <a:rPr sz="1200" spc="-5" dirty="0">
                <a:solidFill>
                  <a:srgbClr val="4E3A2F"/>
                </a:solidFill>
                <a:latin typeface="Times New Roman"/>
                <a:cs typeface="Times New Roman"/>
              </a:rPr>
              <a:t>and manage </a:t>
            </a:r>
            <a:r>
              <a:rPr sz="1200" spc="-10" dirty="0">
                <a:solidFill>
                  <a:srgbClr val="4E3A2F"/>
                </a:solidFill>
                <a:latin typeface="Times New Roman"/>
                <a:cs typeface="Times New Roman"/>
              </a:rPr>
              <a:t>your </a:t>
            </a:r>
            <a:r>
              <a:rPr sz="1200" spc="-5" dirty="0">
                <a:solidFill>
                  <a:srgbClr val="4E3A2F"/>
                </a:solidFill>
                <a:latin typeface="Times New Roman"/>
                <a:cs typeface="Times New Roman"/>
              </a:rPr>
              <a:t>operations and activities </a:t>
            </a:r>
            <a:r>
              <a:rPr sz="1200" dirty="0">
                <a:solidFill>
                  <a:srgbClr val="4E3A2F"/>
                </a:solidFill>
                <a:latin typeface="Times New Roman"/>
                <a:cs typeface="Times New Roman"/>
              </a:rPr>
              <a:t>in line with </a:t>
            </a:r>
            <a:r>
              <a:rPr sz="1200" spc="-10" dirty="0">
                <a:solidFill>
                  <a:srgbClr val="4E3A2F"/>
                </a:solidFill>
                <a:latin typeface="Times New Roman"/>
                <a:cs typeface="Times New Roman"/>
              </a:rPr>
              <a:t>your </a:t>
            </a:r>
            <a:r>
              <a:rPr sz="1200" spc="-20" dirty="0">
                <a:solidFill>
                  <a:srgbClr val="4E3A2F"/>
                </a:solidFill>
                <a:latin typeface="Times New Roman"/>
                <a:cs typeface="Times New Roman"/>
              </a:rPr>
              <a:t>policy, </a:t>
            </a:r>
            <a:r>
              <a:rPr sz="1200" spc="-5" dirty="0">
                <a:solidFill>
                  <a:srgbClr val="4E3A2F"/>
                </a:solidFill>
                <a:latin typeface="Times New Roman"/>
                <a:cs typeface="Times New Roman"/>
              </a:rPr>
              <a:t>objectives and  </a:t>
            </a:r>
            <a:r>
              <a:rPr sz="1200" spc="-10" dirty="0">
                <a:solidFill>
                  <a:srgbClr val="4E3A2F"/>
                </a:solidFill>
                <a:latin typeface="Times New Roman"/>
                <a:cs typeface="Times New Roman"/>
              </a:rPr>
              <a:t>targets.</a:t>
            </a:r>
            <a:endParaRPr sz="1200">
              <a:latin typeface="Times New Roman"/>
              <a:cs typeface="Times New Roman"/>
            </a:endParaRPr>
          </a:p>
          <a:p>
            <a:pPr marL="355600" marR="584835" indent="-342900">
              <a:lnSpc>
                <a:spcPct val="100000"/>
              </a:lnSpc>
              <a:spcBef>
                <a:spcPts val="285"/>
              </a:spcBef>
              <a:tabLst>
                <a:tab pos="354965" algn="l"/>
              </a:tabLst>
            </a:pPr>
            <a:r>
              <a:rPr sz="850" spc="145" dirty="0">
                <a:solidFill>
                  <a:srgbClr val="EFA12D"/>
                </a:solidFill>
                <a:latin typeface="Arial"/>
                <a:cs typeface="Arial"/>
              </a:rPr>
              <a:t>	</a:t>
            </a:r>
            <a:r>
              <a:rPr sz="1200" spc="-10" dirty="0">
                <a:solidFill>
                  <a:srgbClr val="4E3A2F"/>
                </a:solidFill>
                <a:latin typeface="Times New Roman"/>
                <a:cs typeface="Times New Roman"/>
              </a:rPr>
              <a:t>Emergency </a:t>
            </a:r>
            <a:r>
              <a:rPr sz="1200" spc="-5" dirty="0">
                <a:solidFill>
                  <a:srgbClr val="4E3A2F"/>
                </a:solidFill>
                <a:latin typeface="Times New Roman"/>
                <a:cs typeface="Times New Roman"/>
              </a:rPr>
              <a:t>preparedness and response </a:t>
            </a:r>
            <a:r>
              <a:rPr sz="1200" dirty="0">
                <a:solidFill>
                  <a:srgbClr val="4E3A2F"/>
                </a:solidFill>
                <a:latin typeface="Times New Roman"/>
                <a:cs typeface="Times New Roman"/>
              </a:rPr>
              <a:t>— </a:t>
            </a:r>
            <a:r>
              <a:rPr sz="1200" spc="-5" dirty="0">
                <a:solidFill>
                  <a:srgbClr val="4E3A2F"/>
                </a:solidFill>
                <a:latin typeface="Times New Roman"/>
                <a:cs typeface="Times New Roman"/>
              </a:rPr>
              <a:t>Identify </a:t>
            </a:r>
            <a:r>
              <a:rPr sz="1200" dirty="0">
                <a:solidFill>
                  <a:srgbClr val="4E3A2F"/>
                </a:solidFill>
                <a:latin typeface="Times New Roman"/>
                <a:cs typeface="Times New Roman"/>
              </a:rPr>
              <a:t>potential </a:t>
            </a:r>
            <a:r>
              <a:rPr sz="1200" spc="-5" dirty="0">
                <a:solidFill>
                  <a:srgbClr val="4E3A2F"/>
                </a:solidFill>
                <a:latin typeface="Times New Roman"/>
                <a:cs typeface="Times New Roman"/>
              </a:rPr>
              <a:t>emergencies and develop procedures </a:t>
            </a:r>
            <a:r>
              <a:rPr sz="1200" dirty="0">
                <a:solidFill>
                  <a:srgbClr val="4E3A2F"/>
                </a:solidFill>
                <a:latin typeface="Times New Roman"/>
                <a:cs typeface="Times New Roman"/>
              </a:rPr>
              <a:t>for </a:t>
            </a:r>
            <a:r>
              <a:rPr sz="1200" spc="-5" dirty="0">
                <a:solidFill>
                  <a:srgbClr val="4E3A2F"/>
                </a:solidFill>
                <a:latin typeface="Times New Roman"/>
                <a:cs typeface="Times New Roman"/>
              </a:rPr>
              <a:t>preventing and  responding </a:t>
            </a:r>
            <a:r>
              <a:rPr sz="1200" dirty="0">
                <a:solidFill>
                  <a:srgbClr val="4E3A2F"/>
                </a:solidFill>
                <a:latin typeface="Times New Roman"/>
                <a:cs typeface="Times New Roman"/>
              </a:rPr>
              <a:t>to</a:t>
            </a:r>
            <a:r>
              <a:rPr sz="1200" spc="10" dirty="0">
                <a:solidFill>
                  <a:srgbClr val="4E3A2F"/>
                </a:solidFill>
                <a:latin typeface="Times New Roman"/>
                <a:cs typeface="Times New Roman"/>
              </a:rPr>
              <a:t> </a:t>
            </a:r>
            <a:r>
              <a:rPr sz="1200" spc="-5" dirty="0">
                <a:solidFill>
                  <a:srgbClr val="4E3A2F"/>
                </a:solidFill>
                <a:latin typeface="Times New Roman"/>
                <a:cs typeface="Times New Roman"/>
              </a:rPr>
              <a:t>them.</a:t>
            </a:r>
            <a:endParaRPr sz="1200">
              <a:latin typeface="Times New Roman"/>
              <a:cs typeface="Times New Roman"/>
            </a:endParaRPr>
          </a:p>
          <a:p>
            <a:pPr marL="12700">
              <a:lnSpc>
                <a:spcPct val="100000"/>
              </a:lnSpc>
              <a:spcBef>
                <a:spcPts val="290"/>
              </a:spcBef>
              <a:tabLst>
                <a:tab pos="354965" algn="l"/>
              </a:tabLst>
            </a:pPr>
            <a:r>
              <a:rPr sz="850" spc="145" dirty="0">
                <a:solidFill>
                  <a:srgbClr val="EFA12D"/>
                </a:solidFill>
                <a:latin typeface="Arial"/>
                <a:cs typeface="Arial"/>
              </a:rPr>
              <a:t>	</a:t>
            </a:r>
            <a:r>
              <a:rPr sz="1200" dirty="0">
                <a:solidFill>
                  <a:srgbClr val="4E3A2F"/>
                </a:solidFill>
                <a:latin typeface="Times New Roman"/>
                <a:cs typeface="Times New Roman"/>
              </a:rPr>
              <a:t>Monitoring </a:t>
            </a:r>
            <a:r>
              <a:rPr sz="1200" spc="-5" dirty="0">
                <a:solidFill>
                  <a:srgbClr val="4E3A2F"/>
                </a:solidFill>
                <a:latin typeface="Times New Roman"/>
                <a:cs typeface="Times New Roman"/>
              </a:rPr>
              <a:t>and measurement </a:t>
            </a:r>
            <a:r>
              <a:rPr sz="1200" dirty="0">
                <a:solidFill>
                  <a:srgbClr val="4E3A2F"/>
                </a:solidFill>
                <a:latin typeface="Times New Roman"/>
                <a:cs typeface="Times New Roman"/>
              </a:rPr>
              <a:t>— Monitor </a:t>
            </a:r>
            <a:r>
              <a:rPr sz="1200" spc="-5" dirty="0">
                <a:solidFill>
                  <a:srgbClr val="4E3A2F"/>
                </a:solidFill>
                <a:latin typeface="Times New Roman"/>
                <a:cs typeface="Times New Roman"/>
              </a:rPr>
              <a:t>key activities and track</a:t>
            </a:r>
            <a:r>
              <a:rPr sz="1200" spc="135" dirty="0">
                <a:solidFill>
                  <a:srgbClr val="4E3A2F"/>
                </a:solidFill>
                <a:latin typeface="Times New Roman"/>
                <a:cs typeface="Times New Roman"/>
              </a:rPr>
              <a:t> </a:t>
            </a:r>
            <a:r>
              <a:rPr sz="1200" spc="-5" dirty="0">
                <a:solidFill>
                  <a:srgbClr val="4E3A2F"/>
                </a:solidFill>
                <a:latin typeface="Times New Roman"/>
                <a:cs typeface="Times New Roman"/>
              </a:rPr>
              <a:t>performance.</a:t>
            </a:r>
            <a:endParaRPr sz="1200">
              <a:latin typeface="Times New Roman"/>
              <a:cs typeface="Times New Roman"/>
            </a:endParaRPr>
          </a:p>
          <a:p>
            <a:pPr marL="12700">
              <a:lnSpc>
                <a:spcPct val="100000"/>
              </a:lnSpc>
              <a:spcBef>
                <a:spcPts val="290"/>
              </a:spcBef>
              <a:tabLst>
                <a:tab pos="354965" algn="l"/>
              </a:tabLst>
            </a:pPr>
            <a:r>
              <a:rPr sz="850" spc="145" dirty="0">
                <a:solidFill>
                  <a:srgbClr val="EFA12D"/>
                </a:solidFill>
                <a:latin typeface="Arial"/>
                <a:cs typeface="Arial"/>
              </a:rPr>
              <a:t>	</a:t>
            </a:r>
            <a:r>
              <a:rPr sz="1200" spc="-5" dirty="0">
                <a:solidFill>
                  <a:srgbClr val="4E3A2F"/>
                </a:solidFill>
                <a:latin typeface="Times New Roman"/>
                <a:cs typeface="Times New Roman"/>
              </a:rPr>
              <a:t>Nonconformance and corrective and preventive action</a:t>
            </a:r>
            <a:r>
              <a:rPr sz="1200" spc="90" dirty="0">
                <a:solidFill>
                  <a:srgbClr val="4E3A2F"/>
                </a:solidFill>
                <a:latin typeface="Times New Roman"/>
                <a:cs typeface="Times New Roman"/>
              </a:rPr>
              <a:t> </a:t>
            </a:r>
            <a:r>
              <a:rPr sz="1200" dirty="0">
                <a:solidFill>
                  <a:srgbClr val="4E3A2F"/>
                </a:solidFill>
                <a:latin typeface="Times New Roman"/>
                <a:cs typeface="Times New Roman"/>
              </a:rPr>
              <a:t>— </a:t>
            </a:r>
            <a:r>
              <a:rPr sz="1200" spc="-5" dirty="0">
                <a:solidFill>
                  <a:srgbClr val="4E3A2F"/>
                </a:solidFill>
                <a:latin typeface="Times New Roman"/>
                <a:cs typeface="Times New Roman"/>
              </a:rPr>
              <a:t>Identify and correct problems and prevent recurrences.</a:t>
            </a:r>
            <a:endParaRPr sz="1200">
              <a:latin typeface="Times New Roman"/>
              <a:cs typeface="Times New Roman"/>
            </a:endParaRPr>
          </a:p>
          <a:p>
            <a:pPr marL="12700">
              <a:lnSpc>
                <a:spcPct val="100000"/>
              </a:lnSpc>
              <a:spcBef>
                <a:spcPts val="290"/>
              </a:spcBef>
              <a:tabLst>
                <a:tab pos="354965" algn="l"/>
              </a:tabLst>
            </a:pPr>
            <a:r>
              <a:rPr sz="850" spc="145" dirty="0">
                <a:solidFill>
                  <a:srgbClr val="EFA12D"/>
                </a:solidFill>
                <a:latin typeface="Arial"/>
                <a:cs typeface="Arial"/>
              </a:rPr>
              <a:t>	</a:t>
            </a:r>
            <a:r>
              <a:rPr sz="1200" spc="-5" dirty="0">
                <a:solidFill>
                  <a:srgbClr val="4E3A2F"/>
                </a:solidFill>
                <a:latin typeface="Times New Roman"/>
                <a:cs typeface="Times New Roman"/>
              </a:rPr>
              <a:t>Records </a:t>
            </a:r>
            <a:r>
              <a:rPr sz="1200" dirty="0">
                <a:solidFill>
                  <a:srgbClr val="4E3A2F"/>
                </a:solidFill>
                <a:latin typeface="Times New Roman"/>
                <a:cs typeface="Times New Roman"/>
              </a:rPr>
              <a:t>— </a:t>
            </a:r>
            <a:r>
              <a:rPr sz="1200" spc="-5" dirty="0">
                <a:solidFill>
                  <a:srgbClr val="4E3A2F"/>
                </a:solidFill>
                <a:latin typeface="Times New Roman"/>
                <a:cs typeface="Times New Roman"/>
              </a:rPr>
              <a:t>Keep adequate records </a:t>
            </a:r>
            <a:r>
              <a:rPr sz="1200" dirty="0">
                <a:solidFill>
                  <a:srgbClr val="4E3A2F"/>
                </a:solidFill>
                <a:latin typeface="Times New Roman"/>
                <a:cs typeface="Times New Roman"/>
              </a:rPr>
              <a:t>of </a:t>
            </a:r>
            <a:r>
              <a:rPr sz="1200" spc="-5" dirty="0">
                <a:solidFill>
                  <a:srgbClr val="4E3A2F"/>
                </a:solidFill>
                <a:latin typeface="Times New Roman"/>
                <a:cs typeface="Times New Roman"/>
              </a:rPr>
              <a:t>EMS</a:t>
            </a:r>
            <a:r>
              <a:rPr sz="1200" spc="90" dirty="0">
                <a:solidFill>
                  <a:srgbClr val="4E3A2F"/>
                </a:solidFill>
                <a:latin typeface="Times New Roman"/>
                <a:cs typeface="Times New Roman"/>
              </a:rPr>
              <a:t> </a:t>
            </a:r>
            <a:r>
              <a:rPr sz="1200" spc="-5" dirty="0">
                <a:solidFill>
                  <a:srgbClr val="4E3A2F"/>
                </a:solidFill>
                <a:latin typeface="Times New Roman"/>
                <a:cs typeface="Times New Roman"/>
              </a:rPr>
              <a:t>performance.</a:t>
            </a:r>
            <a:endParaRPr sz="1200">
              <a:latin typeface="Times New Roman"/>
              <a:cs typeface="Times New Roman"/>
            </a:endParaRPr>
          </a:p>
          <a:p>
            <a:pPr marL="12700">
              <a:lnSpc>
                <a:spcPct val="100000"/>
              </a:lnSpc>
              <a:spcBef>
                <a:spcPts val="285"/>
              </a:spcBef>
              <a:tabLst>
                <a:tab pos="354965" algn="l"/>
              </a:tabLst>
            </a:pPr>
            <a:r>
              <a:rPr sz="850" spc="145" dirty="0">
                <a:solidFill>
                  <a:srgbClr val="EFA12D"/>
                </a:solidFill>
                <a:latin typeface="Arial"/>
                <a:cs typeface="Arial"/>
              </a:rPr>
              <a:t>	</a:t>
            </a:r>
            <a:r>
              <a:rPr sz="1200" spc="-5" dirty="0">
                <a:solidFill>
                  <a:srgbClr val="4E3A2F"/>
                </a:solidFill>
                <a:latin typeface="Times New Roman"/>
                <a:cs typeface="Times New Roman"/>
              </a:rPr>
              <a:t>EMS audit </a:t>
            </a:r>
            <a:r>
              <a:rPr sz="1200" dirty="0">
                <a:solidFill>
                  <a:srgbClr val="4E3A2F"/>
                </a:solidFill>
                <a:latin typeface="Times New Roman"/>
                <a:cs typeface="Times New Roman"/>
              </a:rPr>
              <a:t>— Periodically </a:t>
            </a:r>
            <a:r>
              <a:rPr sz="1200" spc="-5" dirty="0">
                <a:solidFill>
                  <a:srgbClr val="4E3A2F"/>
                </a:solidFill>
                <a:latin typeface="Times New Roman"/>
                <a:cs typeface="Times New Roman"/>
              </a:rPr>
              <a:t>verify </a:t>
            </a:r>
            <a:r>
              <a:rPr sz="1200" dirty="0">
                <a:solidFill>
                  <a:srgbClr val="4E3A2F"/>
                </a:solidFill>
                <a:latin typeface="Times New Roman"/>
                <a:cs typeface="Times New Roman"/>
              </a:rPr>
              <a:t>that </a:t>
            </a:r>
            <a:r>
              <a:rPr sz="1200" spc="-10" dirty="0">
                <a:solidFill>
                  <a:srgbClr val="4E3A2F"/>
                </a:solidFill>
                <a:latin typeface="Times New Roman"/>
                <a:cs typeface="Times New Roman"/>
              </a:rPr>
              <a:t>your </a:t>
            </a:r>
            <a:r>
              <a:rPr sz="1200" spc="-5" dirty="0">
                <a:solidFill>
                  <a:srgbClr val="4E3A2F"/>
                </a:solidFill>
                <a:latin typeface="Times New Roman"/>
                <a:cs typeface="Times New Roman"/>
              </a:rPr>
              <a:t>EMS is operating as</a:t>
            </a:r>
            <a:r>
              <a:rPr sz="1200" spc="145" dirty="0">
                <a:solidFill>
                  <a:srgbClr val="4E3A2F"/>
                </a:solidFill>
                <a:latin typeface="Times New Roman"/>
                <a:cs typeface="Times New Roman"/>
              </a:rPr>
              <a:t> </a:t>
            </a:r>
            <a:r>
              <a:rPr sz="1200" spc="-5" dirty="0">
                <a:solidFill>
                  <a:srgbClr val="4E3A2F"/>
                </a:solidFill>
                <a:latin typeface="Times New Roman"/>
                <a:cs typeface="Times New Roman"/>
              </a:rPr>
              <a:t>intended.</a:t>
            </a:r>
            <a:endParaRPr sz="1200">
              <a:latin typeface="Times New Roman"/>
              <a:cs typeface="Times New Roman"/>
            </a:endParaRPr>
          </a:p>
          <a:p>
            <a:pPr marL="12700">
              <a:lnSpc>
                <a:spcPct val="100000"/>
              </a:lnSpc>
              <a:spcBef>
                <a:spcPts val="290"/>
              </a:spcBef>
              <a:tabLst>
                <a:tab pos="354965" algn="l"/>
              </a:tabLst>
            </a:pPr>
            <a:r>
              <a:rPr sz="850" spc="145" dirty="0">
                <a:solidFill>
                  <a:srgbClr val="EFA12D"/>
                </a:solidFill>
                <a:latin typeface="Arial"/>
                <a:cs typeface="Arial"/>
              </a:rPr>
              <a:t>	</a:t>
            </a:r>
            <a:r>
              <a:rPr sz="1200" spc="-5" dirty="0">
                <a:solidFill>
                  <a:srgbClr val="4E3A2F"/>
                </a:solidFill>
                <a:latin typeface="Times New Roman"/>
                <a:cs typeface="Times New Roman"/>
              </a:rPr>
              <a:t>Management review </a:t>
            </a:r>
            <a:r>
              <a:rPr sz="1200" dirty="0">
                <a:solidFill>
                  <a:srgbClr val="4E3A2F"/>
                </a:solidFill>
                <a:latin typeface="Times New Roman"/>
                <a:cs typeface="Times New Roman"/>
              </a:rPr>
              <a:t>— </a:t>
            </a:r>
            <a:r>
              <a:rPr sz="1200" spc="-5" dirty="0">
                <a:solidFill>
                  <a:srgbClr val="4E3A2F"/>
                </a:solidFill>
                <a:latin typeface="Times New Roman"/>
                <a:cs typeface="Times New Roman"/>
              </a:rPr>
              <a:t>Periodically review </a:t>
            </a:r>
            <a:r>
              <a:rPr sz="1200" spc="-10" dirty="0">
                <a:solidFill>
                  <a:srgbClr val="4E3A2F"/>
                </a:solidFill>
                <a:latin typeface="Times New Roman"/>
                <a:cs typeface="Times New Roman"/>
              </a:rPr>
              <a:t>your </a:t>
            </a:r>
            <a:r>
              <a:rPr sz="1200" spc="-5" dirty="0">
                <a:solidFill>
                  <a:srgbClr val="4E3A2F"/>
                </a:solidFill>
                <a:latin typeface="Times New Roman"/>
                <a:cs typeface="Times New Roman"/>
              </a:rPr>
              <a:t>EMS </a:t>
            </a:r>
            <a:r>
              <a:rPr sz="1200" dirty="0">
                <a:solidFill>
                  <a:srgbClr val="4E3A2F"/>
                </a:solidFill>
                <a:latin typeface="Times New Roman"/>
                <a:cs typeface="Times New Roman"/>
              </a:rPr>
              <a:t>with an </a:t>
            </a:r>
            <a:r>
              <a:rPr sz="1200" spc="-15" dirty="0">
                <a:solidFill>
                  <a:srgbClr val="4E3A2F"/>
                </a:solidFill>
                <a:latin typeface="Times New Roman"/>
                <a:cs typeface="Times New Roman"/>
              </a:rPr>
              <a:t>eye </a:t>
            </a:r>
            <a:r>
              <a:rPr sz="1200" dirty="0">
                <a:solidFill>
                  <a:srgbClr val="4E3A2F"/>
                </a:solidFill>
                <a:latin typeface="Times New Roman"/>
                <a:cs typeface="Times New Roman"/>
              </a:rPr>
              <a:t>to continual</a:t>
            </a:r>
            <a:r>
              <a:rPr sz="1200" spc="254" dirty="0">
                <a:solidFill>
                  <a:srgbClr val="4E3A2F"/>
                </a:solidFill>
                <a:latin typeface="Times New Roman"/>
                <a:cs typeface="Times New Roman"/>
              </a:rPr>
              <a:t> </a:t>
            </a:r>
            <a:r>
              <a:rPr sz="1200" spc="-5" dirty="0">
                <a:solidFill>
                  <a:srgbClr val="4E3A2F"/>
                </a:solidFill>
                <a:latin typeface="Times New Roman"/>
                <a:cs typeface="Times New Roman"/>
              </a:rPr>
              <a:t>improvement</a:t>
            </a:r>
            <a:endParaRPr sz="1200">
              <a:latin typeface="Times New Roman"/>
              <a:cs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777" y="1036319"/>
            <a:ext cx="6370320" cy="5410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3540" y="575817"/>
            <a:ext cx="5828030" cy="574040"/>
          </a:xfrm>
          <a:prstGeom prst="rect">
            <a:avLst/>
          </a:prstGeom>
        </p:spPr>
        <p:txBody>
          <a:bodyPr vert="horz" wrap="square" lIns="0" tIns="12700" rIns="0" bIns="0" rtlCol="0">
            <a:spAutoFit/>
          </a:bodyPr>
          <a:lstStyle/>
          <a:p>
            <a:pPr marL="12700">
              <a:lnSpc>
                <a:spcPct val="100000"/>
              </a:lnSpc>
              <a:spcBef>
                <a:spcPts val="100"/>
              </a:spcBef>
            </a:pPr>
            <a:r>
              <a:rPr sz="3600" spc="-35" dirty="0">
                <a:solidFill>
                  <a:srgbClr val="4E3A2F"/>
                </a:solidFill>
              </a:rPr>
              <a:t>REGISTRATION </a:t>
            </a:r>
            <a:r>
              <a:rPr sz="3600" spc="-90" dirty="0">
                <a:solidFill>
                  <a:srgbClr val="4E3A2F"/>
                </a:solidFill>
              </a:rPr>
              <a:t>OF </a:t>
            </a:r>
            <a:r>
              <a:rPr sz="3600" spc="50" dirty="0">
                <a:solidFill>
                  <a:srgbClr val="4E3A2F"/>
                </a:solidFill>
              </a:rPr>
              <a:t>ISO</a:t>
            </a:r>
            <a:r>
              <a:rPr sz="3600" spc="-455" dirty="0">
                <a:solidFill>
                  <a:srgbClr val="4E3A2F"/>
                </a:solidFill>
              </a:rPr>
              <a:t> </a:t>
            </a:r>
            <a:r>
              <a:rPr sz="3600" spc="215" dirty="0">
                <a:solidFill>
                  <a:srgbClr val="4E3A2F"/>
                </a:solidFill>
              </a:rPr>
              <a:t>14000</a:t>
            </a:r>
            <a:endParaRPr sz="3600" dirty="0"/>
          </a:p>
        </p:txBody>
      </p:sp>
      <p:sp>
        <p:nvSpPr>
          <p:cNvPr id="4" name="object 4"/>
          <p:cNvSpPr txBox="1"/>
          <p:nvPr/>
        </p:nvSpPr>
        <p:spPr>
          <a:xfrm>
            <a:off x="383540" y="1496059"/>
            <a:ext cx="8408670" cy="4452629"/>
          </a:xfrm>
          <a:prstGeom prst="rect">
            <a:avLst/>
          </a:prstGeom>
        </p:spPr>
        <p:txBody>
          <a:bodyPr vert="horz" wrap="square" lIns="0" tIns="94615" rIns="0" bIns="0" rtlCol="0">
            <a:spAutoFit/>
          </a:bodyPr>
          <a:lstStyle/>
          <a:p>
            <a:pPr marL="355600" marR="5080" indent="-342900">
              <a:lnSpc>
                <a:spcPct val="80000"/>
              </a:lnSpc>
              <a:spcBef>
                <a:spcPts val="745"/>
              </a:spcBef>
            </a:pPr>
            <a:r>
              <a:rPr sz="2700" b="1" spc="-5" dirty="0">
                <a:solidFill>
                  <a:srgbClr val="4E3A2F"/>
                </a:solidFill>
                <a:latin typeface="Times New Roman" pitchFamily="18" charset="0"/>
                <a:cs typeface="Times New Roman" pitchFamily="18" charset="0"/>
              </a:rPr>
              <a:t>Stage 1 Audit </a:t>
            </a:r>
            <a:r>
              <a:rPr sz="2700" dirty="0">
                <a:solidFill>
                  <a:srgbClr val="4E3A2F"/>
                </a:solidFill>
                <a:latin typeface="Times New Roman" pitchFamily="18" charset="0"/>
                <a:cs typeface="Times New Roman" pitchFamily="18" charset="0"/>
              </a:rPr>
              <a:t>- </a:t>
            </a:r>
            <a:r>
              <a:rPr sz="2700" spc="-5" dirty="0">
                <a:solidFill>
                  <a:srgbClr val="4E3A2F"/>
                </a:solidFill>
                <a:latin typeface="Times New Roman" pitchFamily="18" charset="0"/>
                <a:cs typeface="Times New Roman" pitchFamily="18" charset="0"/>
              </a:rPr>
              <a:t>Review </a:t>
            </a:r>
            <a:r>
              <a:rPr sz="2700" dirty="0">
                <a:solidFill>
                  <a:srgbClr val="4E3A2F"/>
                </a:solidFill>
                <a:latin typeface="Times New Roman" pitchFamily="18" charset="0"/>
                <a:cs typeface="Times New Roman" pitchFamily="18" charset="0"/>
              </a:rPr>
              <a:t>the </a:t>
            </a:r>
            <a:r>
              <a:rPr sz="2700" spc="-5" dirty="0">
                <a:solidFill>
                  <a:srgbClr val="4E3A2F"/>
                </a:solidFill>
                <a:latin typeface="Times New Roman" pitchFamily="18" charset="0"/>
                <a:cs typeface="Times New Roman" pitchFamily="18" charset="0"/>
              </a:rPr>
              <a:t>facility’s environmental  manual </a:t>
            </a:r>
            <a:r>
              <a:rPr sz="2700" dirty="0">
                <a:solidFill>
                  <a:srgbClr val="4E3A2F"/>
                </a:solidFill>
                <a:latin typeface="Times New Roman" pitchFamily="18" charset="0"/>
                <a:cs typeface="Times New Roman" pitchFamily="18" charset="0"/>
              </a:rPr>
              <a:t>and system level </a:t>
            </a:r>
            <a:r>
              <a:rPr sz="2700" spc="-5" dirty="0">
                <a:solidFill>
                  <a:srgbClr val="4E3A2F"/>
                </a:solidFill>
                <a:latin typeface="Times New Roman" pitchFamily="18" charset="0"/>
                <a:cs typeface="Times New Roman" pitchFamily="18" charset="0"/>
              </a:rPr>
              <a:t>procedures </a:t>
            </a:r>
            <a:r>
              <a:rPr sz="2700" dirty="0">
                <a:solidFill>
                  <a:srgbClr val="4E3A2F"/>
                </a:solidFill>
                <a:latin typeface="Times New Roman" pitchFamily="18" charset="0"/>
                <a:cs typeface="Times New Roman" pitchFamily="18" charset="0"/>
              </a:rPr>
              <a:t>to </a:t>
            </a:r>
            <a:r>
              <a:rPr sz="2700" spc="-5" dirty="0">
                <a:solidFill>
                  <a:srgbClr val="4E3A2F"/>
                </a:solidFill>
                <a:latin typeface="Times New Roman" pitchFamily="18" charset="0"/>
                <a:cs typeface="Times New Roman" pitchFamily="18" charset="0"/>
              </a:rPr>
              <a:t>ensure </a:t>
            </a:r>
            <a:r>
              <a:rPr sz="2700" dirty="0">
                <a:solidFill>
                  <a:srgbClr val="4E3A2F"/>
                </a:solidFill>
                <a:latin typeface="Times New Roman" pitchFamily="18" charset="0"/>
                <a:cs typeface="Times New Roman" pitchFamily="18" charset="0"/>
              </a:rPr>
              <a:t>that it  </a:t>
            </a:r>
            <a:r>
              <a:rPr sz="2700" spc="-5" dirty="0">
                <a:solidFill>
                  <a:srgbClr val="4E3A2F"/>
                </a:solidFill>
                <a:latin typeface="Times New Roman" pitchFamily="18" charset="0"/>
                <a:cs typeface="Times New Roman" pitchFamily="18" charset="0"/>
              </a:rPr>
              <a:t>meets the </a:t>
            </a:r>
            <a:r>
              <a:rPr sz="2700" dirty="0">
                <a:solidFill>
                  <a:srgbClr val="4E3A2F"/>
                </a:solidFill>
                <a:latin typeface="Times New Roman" pitchFamily="18" charset="0"/>
                <a:cs typeface="Times New Roman" pitchFamily="18" charset="0"/>
              </a:rPr>
              <a:t>ISO </a:t>
            </a:r>
            <a:r>
              <a:rPr sz="2700" spc="-5" dirty="0">
                <a:solidFill>
                  <a:srgbClr val="4E3A2F"/>
                </a:solidFill>
                <a:latin typeface="Times New Roman" pitchFamily="18" charset="0"/>
                <a:cs typeface="Times New Roman" pitchFamily="18" charset="0"/>
              </a:rPr>
              <a:t>14001 </a:t>
            </a:r>
            <a:r>
              <a:rPr sz="2700" dirty="0">
                <a:solidFill>
                  <a:srgbClr val="4E3A2F"/>
                </a:solidFill>
                <a:latin typeface="Times New Roman" pitchFamily="18" charset="0"/>
                <a:cs typeface="Times New Roman" pitchFamily="18" charset="0"/>
              </a:rPr>
              <a:t>Standard </a:t>
            </a:r>
            <a:r>
              <a:rPr sz="2700" spc="-5" dirty="0">
                <a:solidFill>
                  <a:srgbClr val="4E3A2F"/>
                </a:solidFill>
                <a:latin typeface="Times New Roman" pitchFamily="18" charset="0"/>
                <a:cs typeface="Times New Roman" pitchFamily="18" charset="0"/>
              </a:rPr>
              <a:t>(includes a </a:t>
            </a:r>
            <a:r>
              <a:rPr sz="2700" dirty="0">
                <a:solidFill>
                  <a:srgbClr val="4E3A2F"/>
                </a:solidFill>
                <a:latin typeface="Times New Roman" pitchFamily="18" charset="0"/>
                <a:cs typeface="Times New Roman" pitchFamily="18" charset="0"/>
              </a:rPr>
              <a:t>walk-  </a:t>
            </a:r>
            <a:r>
              <a:rPr sz="2700" spc="-5" dirty="0">
                <a:solidFill>
                  <a:srgbClr val="4E3A2F"/>
                </a:solidFill>
                <a:latin typeface="Times New Roman" pitchFamily="18" charset="0"/>
                <a:cs typeface="Times New Roman" pitchFamily="18" charset="0"/>
              </a:rPr>
              <a:t>through </a:t>
            </a:r>
            <a:r>
              <a:rPr sz="2700" dirty="0">
                <a:solidFill>
                  <a:srgbClr val="4E3A2F"/>
                </a:solidFill>
                <a:latin typeface="Times New Roman" pitchFamily="18" charset="0"/>
                <a:cs typeface="Times New Roman" pitchFamily="18" charset="0"/>
              </a:rPr>
              <a:t>of </a:t>
            </a:r>
            <a:r>
              <a:rPr sz="2700" spc="-5" dirty="0">
                <a:solidFill>
                  <a:srgbClr val="4E3A2F"/>
                </a:solidFill>
                <a:latin typeface="Times New Roman" pitchFamily="18" charset="0"/>
                <a:cs typeface="Times New Roman" pitchFamily="18" charset="0"/>
              </a:rPr>
              <a:t>your</a:t>
            </a:r>
            <a:r>
              <a:rPr sz="2700" spc="-10" dirty="0">
                <a:solidFill>
                  <a:srgbClr val="4E3A2F"/>
                </a:solidFill>
                <a:latin typeface="Times New Roman" pitchFamily="18" charset="0"/>
                <a:cs typeface="Times New Roman" pitchFamily="18" charset="0"/>
              </a:rPr>
              <a:t> </a:t>
            </a:r>
            <a:r>
              <a:rPr sz="2700" dirty="0">
                <a:solidFill>
                  <a:srgbClr val="4E3A2F"/>
                </a:solidFill>
                <a:latin typeface="Times New Roman" pitchFamily="18" charset="0"/>
                <a:cs typeface="Times New Roman" pitchFamily="18" charset="0"/>
              </a:rPr>
              <a:t>facility)</a:t>
            </a:r>
            <a:endParaRPr sz="2700" dirty="0">
              <a:latin typeface="Times New Roman" pitchFamily="18" charset="0"/>
              <a:cs typeface="Times New Roman" pitchFamily="18" charset="0"/>
            </a:endParaRPr>
          </a:p>
          <a:p>
            <a:pPr>
              <a:lnSpc>
                <a:spcPct val="100000"/>
              </a:lnSpc>
              <a:spcBef>
                <a:spcPts val="35"/>
              </a:spcBef>
            </a:pPr>
            <a:endParaRPr sz="3350" dirty="0">
              <a:latin typeface="Times New Roman" pitchFamily="18" charset="0"/>
              <a:cs typeface="Times New Roman" pitchFamily="18" charset="0"/>
            </a:endParaRPr>
          </a:p>
          <a:p>
            <a:pPr marL="355600" marR="139065" indent="-342900">
              <a:lnSpc>
                <a:spcPct val="80000"/>
              </a:lnSpc>
              <a:buFont typeface="Arial"/>
              <a:buChar char="►"/>
              <a:tabLst>
                <a:tab pos="447040" algn="l"/>
              </a:tabLst>
            </a:pPr>
            <a:r>
              <a:rPr sz="2700" b="1" spc="-5" dirty="0">
                <a:solidFill>
                  <a:srgbClr val="4E3A2F"/>
                </a:solidFill>
                <a:latin typeface="Times New Roman" pitchFamily="18" charset="0"/>
                <a:cs typeface="Times New Roman" pitchFamily="18" charset="0"/>
              </a:rPr>
              <a:t>Stage </a:t>
            </a:r>
            <a:r>
              <a:rPr sz="2700" b="1" dirty="0">
                <a:solidFill>
                  <a:srgbClr val="4E3A2F"/>
                </a:solidFill>
                <a:latin typeface="Times New Roman" pitchFamily="18" charset="0"/>
                <a:cs typeface="Times New Roman" pitchFamily="18" charset="0"/>
              </a:rPr>
              <a:t>2 </a:t>
            </a:r>
            <a:r>
              <a:rPr sz="2700" b="1" spc="-5" dirty="0">
                <a:solidFill>
                  <a:srgbClr val="4E3A2F"/>
                </a:solidFill>
                <a:latin typeface="Times New Roman" pitchFamily="18" charset="0"/>
                <a:cs typeface="Times New Roman" pitchFamily="18" charset="0"/>
              </a:rPr>
              <a:t>Audit </a:t>
            </a:r>
            <a:r>
              <a:rPr sz="2700" b="1" dirty="0">
                <a:solidFill>
                  <a:srgbClr val="4E3A2F"/>
                </a:solidFill>
                <a:latin typeface="Times New Roman" pitchFamily="18" charset="0"/>
                <a:cs typeface="Times New Roman" pitchFamily="18" charset="0"/>
              </a:rPr>
              <a:t>- </a:t>
            </a:r>
            <a:r>
              <a:rPr sz="2700" spc="-5" dirty="0">
                <a:solidFill>
                  <a:srgbClr val="4E3A2F"/>
                </a:solidFill>
                <a:latin typeface="Times New Roman" pitchFamily="18" charset="0"/>
                <a:cs typeface="Times New Roman" pitchFamily="18" charset="0"/>
              </a:rPr>
              <a:t>Conduct </a:t>
            </a:r>
            <a:r>
              <a:rPr sz="2700" dirty="0">
                <a:solidFill>
                  <a:srgbClr val="4E3A2F"/>
                </a:solidFill>
                <a:latin typeface="Times New Roman" pitchFamily="18" charset="0"/>
                <a:cs typeface="Times New Roman" pitchFamily="18" charset="0"/>
              </a:rPr>
              <a:t>a </a:t>
            </a:r>
            <a:r>
              <a:rPr sz="2700" spc="-5" dirty="0">
                <a:solidFill>
                  <a:srgbClr val="4E3A2F"/>
                </a:solidFill>
                <a:latin typeface="Times New Roman" pitchFamily="18" charset="0"/>
                <a:cs typeface="Times New Roman" pitchFamily="18" charset="0"/>
              </a:rPr>
              <a:t>comprehensive  environmental </a:t>
            </a:r>
            <a:r>
              <a:rPr sz="2700" dirty="0">
                <a:solidFill>
                  <a:srgbClr val="4E3A2F"/>
                </a:solidFill>
                <a:latin typeface="Times New Roman" pitchFamily="18" charset="0"/>
                <a:cs typeface="Times New Roman" pitchFamily="18" charset="0"/>
              </a:rPr>
              <a:t>registration </a:t>
            </a:r>
            <a:r>
              <a:rPr sz="2700" spc="-5" dirty="0">
                <a:solidFill>
                  <a:srgbClr val="4E3A2F"/>
                </a:solidFill>
                <a:latin typeface="Times New Roman" pitchFamily="18" charset="0"/>
                <a:cs typeface="Times New Roman" pitchFamily="18" charset="0"/>
              </a:rPr>
              <a:t>audit </a:t>
            </a:r>
            <a:r>
              <a:rPr sz="2700" dirty="0">
                <a:solidFill>
                  <a:srgbClr val="4E3A2F"/>
                </a:solidFill>
                <a:latin typeface="Times New Roman" pitchFamily="18" charset="0"/>
                <a:cs typeface="Times New Roman" pitchFamily="18" charset="0"/>
              </a:rPr>
              <a:t>to verify </a:t>
            </a:r>
            <a:r>
              <a:rPr sz="2700" spc="-5" dirty="0">
                <a:solidFill>
                  <a:srgbClr val="4E3A2F"/>
                </a:solidFill>
                <a:latin typeface="Times New Roman" pitchFamily="18" charset="0"/>
                <a:cs typeface="Times New Roman" pitchFamily="18" charset="0"/>
              </a:rPr>
              <a:t>compliance  with </a:t>
            </a:r>
            <a:r>
              <a:rPr sz="2700" dirty="0">
                <a:solidFill>
                  <a:srgbClr val="4E3A2F"/>
                </a:solidFill>
                <a:latin typeface="Times New Roman" pitchFamily="18" charset="0"/>
                <a:cs typeface="Times New Roman" pitchFamily="18" charset="0"/>
              </a:rPr>
              <a:t>the ISO </a:t>
            </a:r>
            <a:r>
              <a:rPr sz="2700" spc="-5" dirty="0">
                <a:solidFill>
                  <a:srgbClr val="4E3A2F"/>
                </a:solidFill>
                <a:latin typeface="Times New Roman" pitchFamily="18" charset="0"/>
                <a:cs typeface="Times New Roman" pitchFamily="18" charset="0"/>
              </a:rPr>
              <a:t>14001 Standard </a:t>
            </a:r>
            <a:r>
              <a:rPr sz="2700" dirty="0">
                <a:solidFill>
                  <a:srgbClr val="4E3A2F"/>
                </a:solidFill>
                <a:latin typeface="Times New Roman" pitchFamily="18" charset="0"/>
                <a:cs typeface="Times New Roman" pitchFamily="18" charset="0"/>
              </a:rPr>
              <a:t>(typically six-to-eight  </a:t>
            </a:r>
            <a:r>
              <a:rPr sz="2700" spc="-5" dirty="0">
                <a:solidFill>
                  <a:srgbClr val="4E3A2F"/>
                </a:solidFill>
                <a:latin typeface="Times New Roman" pitchFamily="18" charset="0"/>
                <a:cs typeface="Times New Roman" pitchFamily="18" charset="0"/>
              </a:rPr>
              <a:t>weeks </a:t>
            </a:r>
            <a:r>
              <a:rPr sz="2700" dirty="0">
                <a:solidFill>
                  <a:srgbClr val="4E3A2F"/>
                </a:solidFill>
                <a:latin typeface="Times New Roman" pitchFamily="18" charset="0"/>
                <a:cs typeface="Times New Roman" pitchFamily="18" charset="0"/>
              </a:rPr>
              <a:t>after the </a:t>
            </a:r>
            <a:r>
              <a:rPr sz="2700" spc="-5" dirty="0">
                <a:solidFill>
                  <a:srgbClr val="4E3A2F"/>
                </a:solidFill>
                <a:latin typeface="Times New Roman" pitchFamily="18" charset="0"/>
                <a:cs typeface="Times New Roman" pitchFamily="18" charset="0"/>
              </a:rPr>
              <a:t>Stage 1 audit).</a:t>
            </a:r>
            <a:endParaRPr sz="2700" dirty="0">
              <a:latin typeface="Times New Roman" pitchFamily="18" charset="0"/>
              <a:cs typeface="Times New Roman" pitchFamily="18" charset="0"/>
            </a:endParaRPr>
          </a:p>
          <a:p>
            <a:pPr>
              <a:lnSpc>
                <a:spcPct val="100000"/>
              </a:lnSpc>
              <a:spcBef>
                <a:spcPts val="20"/>
              </a:spcBef>
            </a:pPr>
            <a:endParaRPr sz="3350" dirty="0">
              <a:latin typeface="Times New Roman" pitchFamily="18" charset="0"/>
              <a:cs typeface="Times New Roman" pitchFamily="18" charset="0"/>
            </a:endParaRPr>
          </a:p>
          <a:p>
            <a:pPr marL="355600" marR="272415" indent="-342900">
              <a:lnSpc>
                <a:spcPts val="2590"/>
              </a:lnSpc>
              <a:buChar char="►"/>
              <a:tabLst>
                <a:tab pos="447040" algn="l"/>
              </a:tabLst>
            </a:pPr>
            <a:r>
              <a:rPr sz="2700" b="1" spc="-5" dirty="0">
                <a:solidFill>
                  <a:srgbClr val="4E3A2F"/>
                </a:solidFill>
                <a:latin typeface="Times New Roman" pitchFamily="18" charset="0"/>
                <a:cs typeface="Times New Roman" pitchFamily="18" charset="0"/>
              </a:rPr>
              <a:t>Conduct surveillance audits </a:t>
            </a:r>
            <a:r>
              <a:rPr sz="2700" dirty="0">
                <a:solidFill>
                  <a:srgbClr val="4E3A2F"/>
                </a:solidFill>
                <a:latin typeface="Times New Roman" pitchFamily="18" charset="0"/>
                <a:cs typeface="Times New Roman" pitchFamily="18" charset="0"/>
              </a:rPr>
              <a:t>to </a:t>
            </a:r>
            <a:r>
              <a:rPr sz="2700" spc="-5" dirty="0">
                <a:solidFill>
                  <a:srgbClr val="4E3A2F"/>
                </a:solidFill>
                <a:latin typeface="Times New Roman" pitchFamily="18" charset="0"/>
                <a:cs typeface="Times New Roman" pitchFamily="18" charset="0"/>
              </a:rPr>
              <a:t>ensure continued  compliance </a:t>
            </a:r>
            <a:r>
              <a:rPr sz="2700" spc="-25" dirty="0">
                <a:solidFill>
                  <a:srgbClr val="4E3A2F"/>
                </a:solidFill>
                <a:latin typeface="Times New Roman" pitchFamily="18" charset="0"/>
                <a:cs typeface="Times New Roman" pitchFamily="18" charset="0"/>
              </a:rPr>
              <a:t>(annually, </a:t>
            </a:r>
            <a:r>
              <a:rPr sz="2700" spc="-5" dirty="0">
                <a:solidFill>
                  <a:srgbClr val="4E3A2F"/>
                </a:solidFill>
                <a:latin typeface="Times New Roman" pitchFamily="18" charset="0"/>
                <a:cs typeface="Times New Roman" pitchFamily="18" charset="0"/>
              </a:rPr>
              <a:t>or </a:t>
            </a:r>
            <a:r>
              <a:rPr sz="2700" dirty="0">
                <a:solidFill>
                  <a:srgbClr val="4E3A2F"/>
                </a:solidFill>
                <a:latin typeface="Times New Roman" pitchFamily="18" charset="0"/>
                <a:cs typeface="Times New Roman" pitchFamily="18" charset="0"/>
              </a:rPr>
              <a:t>sometimes </a:t>
            </a:r>
            <a:r>
              <a:rPr sz="2700" spc="-5" dirty="0">
                <a:solidFill>
                  <a:srgbClr val="4E3A2F"/>
                </a:solidFill>
                <a:latin typeface="Times New Roman" pitchFamily="18" charset="0"/>
                <a:cs typeface="Times New Roman" pitchFamily="18" charset="0"/>
              </a:rPr>
              <a:t>twice a</a:t>
            </a:r>
            <a:r>
              <a:rPr sz="2700" spc="70" dirty="0">
                <a:solidFill>
                  <a:srgbClr val="4E3A2F"/>
                </a:solidFill>
                <a:latin typeface="Times New Roman" pitchFamily="18" charset="0"/>
                <a:cs typeface="Times New Roman" pitchFamily="18" charset="0"/>
              </a:rPr>
              <a:t> </a:t>
            </a:r>
            <a:r>
              <a:rPr sz="2700" spc="-5" dirty="0">
                <a:solidFill>
                  <a:srgbClr val="4E3A2F"/>
                </a:solidFill>
                <a:latin typeface="Times New Roman" pitchFamily="18" charset="0"/>
                <a:cs typeface="Times New Roman" pitchFamily="18" charset="0"/>
              </a:rPr>
              <a:t>year)</a:t>
            </a:r>
            <a:endParaRPr sz="27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777" y="1036319"/>
            <a:ext cx="6202680" cy="5410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3540" y="575817"/>
            <a:ext cx="5545455" cy="574040"/>
          </a:xfrm>
          <a:prstGeom prst="rect">
            <a:avLst/>
          </a:prstGeom>
        </p:spPr>
        <p:txBody>
          <a:bodyPr vert="horz" wrap="square" lIns="0" tIns="12700" rIns="0" bIns="0" rtlCol="0">
            <a:spAutoFit/>
          </a:bodyPr>
          <a:lstStyle/>
          <a:p>
            <a:pPr marL="12700">
              <a:lnSpc>
                <a:spcPct val="100000"/>
              </a:lnSpc>
              <a:spcBef>
                <a:spcPts val="100"/>
              </a:spcBef>
            </a:pPr>
            <a:r>
              <a:rPr sz="3600" spc="-55" dirty="0">
                <a:solidFill>
                  <a:srgbClr val="4E3A2F"/>
                </a:solidFill>
              </a:rPr>
              <a:t>ADVANTAGES </a:t>
            </a:r>
            <a:r>
              <a:rPr sz="3600" spc="-90" dirty="0">
                <a:solidFill>
                  <a:srgbClr val="4E3A2F"/>
                </a:solidFill>
              </a:rPr>
              <a:t>OF </a:t>
            </a:r>
            <a:r>
              <a:rPr sz="3600" spc="50" dirty="0">
                <a:solidFill>
                  <a:srgbClr val="4E3A2F"/>
                </a:solidFill>
              </a:rPr>
              <a:t>ISO</a:t>
            </a:r>
            <a:r>
              <a:rPr sz="3600" spc="-395" dirty="0">
                <a:solidFill>
                  <a:srgbClr val="4E3A2F"/>
                </a:solidFill>
              </a:rPr>
              <a:t> </a:t>
            </a:r>
            <a:r>
              <a:rPr sz="3600" spc="215" dirty="0">
                <a:solidFill>
                  <a:srgbClr val="4E3A2F"/>
                </a:solidFill>
              </a:rPr>
              <a:t>14000</a:t>
            </a:r>
            <a:endParaRPr sz="3600"/>
          </a:p>
        </p:txBody>
      </p:sp>
      <p:sp>
        <p:nvSpPr>
          <p:cNvPr id="4" name="object 4"/>
          <p:cNvSpPr txBox="1"/>
          <p:nvPr/>
        </p:nvSpPr>
        <p:spPr>
          <a:xfrm>
            <a:off x="383540" y="1537208"/>
            <a:ext cx="8467725" cy="4457630"/>
          </a:xfrm>
          <a:prstGeom prst="rect">
            <a:avLst/>
          </a:prstGeom>
        </p:spPr>
        <p:txBody>
          <a:bodyPr vert="horz" wrap="square" lIns="0" tIns="58419" rIns="0" bIns="0" rtlCol="0">
            <a:spAutoFit/>
          </a:bodyPr>
          <a:lstStyle/>
          <a:p>
            <a:pPr marL="355600" marR="139065" indent="-342900">
              <a:lnSpc>
                <a:spcPts val="2920"/>
              </a:lnSpc>
              <a:spcBef>
                <a:spcPts val="459"/>
              </a:spcBef>
              <a:tabLst>
                <a:tab pos="354965" algn="l"/>
              </a:tabLst>
            </a:pPr>
            <a:r>
              <a:rPr sz="1850" spc="385" dirty="0">
                <a:solidFill>
                  <a:srgbClr val="EFA12D"/>
                </a:solidFill>
                <a:latin typeface="Arial"/>
                <a:cs typeface="Arial"/>
              </a:rPr>
              <a:t>	</a:t>
            </a:r>
            <a:r>
              <a:rPr sz="2700" dirty="0">
                <a:solidFill>
                  <a:srgbClr val="4E3A2F"/>
                </a:solidFill>
                <a:latin typeface="Times New Roman" pitchFamily="18" charset="0"/>
                <a:cs typeface="Times New Roman" pitchFamily="18" charset="0"/>
              </a:rPr>
              <a:t>COST </a:t>
            </a:r>
            <a:r>
              <a:rPr sz="2700" spc="-30" dirty="0">
                <a:solidFill>
                  <a:srgbClr val="4E3A2F"/>
                </a:solidFill>
                <a:latin typeface="Times New Roman" pitchFamily="18" charset="0"/>
                <a:cs typeface="Times New Roman" pitchFamily="18" charset="0"/>
              </a:rPr>
              <a:t>SAVING- </a:t>
            </a:r>
            <a:r>
              <a:rPr sz="2700" dirty="0">
                <a:solidFill>
                  <a:srgbClr val="4E3A2F"/>
                </a:solidFill>
                <a:latin typeface="Times New Roman" pitchFamily="18" charset="0"/>
                <a:cs typeface="Times New Roman" pitchFamily="18" charset="0"/>
              </a:rPr>
              <a:t>International standards </a:t>
            </a:r>
            <a:r>
              <a:rPr sz="2700" spc="-5" dirty="0">
                <a:solidFill>
                  <a:srgbClr val="4E3A2F"/>
                </a:solidFill>
                <a:latin typeface="Times New Roman" pitchFamily="18" charset="0"/>
                <a:cs typeface="Times New Roman" pitchFamily="18" charset="0"/>
              </a:rPr>
              <a:t>helps  </a:t>
            </a:r>
            <a:r>
              <a:rPr sz="2700" dirty="0">
                <a:solidFill>
                  <a:srgbClr val="4E3A2F"/>
                </a:solidFill>
                <a:latin typeface="Times New Roman" pitchFamily="18" charset="0"/>
                <a:cs typeface="Times New Roman" pitchFamily="18" charset="0"/>
              </a:rPr>
              <a:t>optimize </a:t>
            </a:r>
            <a:r>
              <a:rPr sz="2700" spc="-5" dirty="0">
                <a:solidFill>
                  <a:srgbClr val="4E3A2F"/>
                </a:solidFill>
                <a:latin typeface="Times New Roman" pitchFamily="18" charset="0"/>
                <a:cs typeface="Times New Roman" pitchFamily="18" charset="0"/>
              </a:rPr>
              <a:t>operation and </a:t>
            </a:r>
            <a:r>
              <a:rPr sz="2700" dirty="0">
                <a:solidFill>
                  <a:srgbClr val="4E3A2F"/>
                </a:solidFill>
                <a:latin typeface="Times New Roman" pitchFamily="18" charset="0"/>
                <a:cs typeface="Times New Roman" pitchFamily="18" charset="0"/>
              </a:rPr>
              <a:t>therefore </a:t>
            </a:r>
            <a:r>
              <a:rPr sz="2700" spc="-5" dirty="0">
                <a:solidFill>
                  <a:srgbClr val="4E3A2F"/>
                </a:solidFill>
                <a:latin typeface="Times New Roman" pitchFamily="18" charset="0"/>
                <a:cs typeface="Times New Roman" pitchFamily="18" charset="0"/>
              </a:rPr>
              <a:t>improve </a:t>
            </a:r>
            <a:r>
              <a:rPr sz="2700" dirty="0">
                <a:solidFill>
                  <a:srgbClr val="4E3A2F"/>
                </a:solidFill>
                <a:latin typeface="Times New Roman" pitchFamily="18" charset="0"/>
                <a:cs typeface="Times New Roman" pitchFamily="18" charset="0"/>
              </a:rPr>
              <a:t>the</a:t>
            </a:r>
            <a:r>
              <a:rPr sz="2700" spc="-40" dirty="0">
                <a:solidFill>
                  <a:srgbClr val="4E3A2F"/>
                </a:solidFill>
                <a:latin typeface="Times New Roman" pitchFamily="18" charset="0"/>
                <a:cs typeface="Times New Roman" pitchFamily="18" charset="0"/>
              </a:rPr>
              <a:t> </a:t>
            </a:r>
            <a:r>
              <a:rPr sz="2700" dirty="0">
                <a:solidFill>
                  <a:srgbClr val="4E3A2F"/>
                </a:solidFill>
                <a:latin typeface="Times New Roman" pitchFamily="18" charset="0"/>
                <a:cs typeface="Times New Roman" pitchFamily="18" charset="0"/>
              </a:rPr>
              <a:t>bottom  </a:t>
            </a:r>
            <a:r>
              <a:rPr sz="2700" spc="-5" dirty="0">
                <a:solidFill>
                  <a:srgbClr val="4E3A2F"/>
                </a:solidFill>
                <a:latin typeface="Times New Roman" pitchFamily="18" charset="0"/>
                <a:cs typeface="Times New Roman" pitchFamily="18" charset="0"/>
              </a:rPr>
              <a:t>line.</a:t>
            </a:r>
            <a:endParaRPr sz="2700" dirty="0">
              <a:latin typeface="Times New Roman" pitchFamily="18" charset="0"/>
              <a:cs typeface="Times New Roman" pitchFamily="18" charset="0"/>
            </a:endParaRPr>
          </a:p>
          <a:p>
            <a:pPr marL="355600" marR="240665" indent="-342900">
              <a:lnSpc>
                <a:spcPts val="2920"/>
              </a:lnSpc>
              <a:spcBef>
                <a:spcPts val="640"/>
              </a:spcBef>
              <a:tabLst>
                <a:tab pos="354965" algn="l"/>
              </a:tabLst>
            </a:pPr>
            <a:r>
              <a:rPr sz="1850" spc="385" dirty="0">
                <a:solidFill>
                  <a:srgbClr val="EFA12D"/>
                </a:solidFill>
                <a:latin typeface="Times New Roman" pitchFamily="18" charset="0"/>
                <a:cs typeface="Times New Roman" pitchFamily="18" charset="0"/>
              </a:rPr>
              <a:t>	</a:t>
            </a:r>
            <a:r>
              <a:rPr sz="2700" spc="-5" dirty="0">
                <a:solidFill>
                  <a:srgbClr val="4E3A2F"/>
                </a:solidFill>
                <a:latin typeface="Times New Roman" pitchFamily="18" charset="0"/>
                <a:cs typeface="Times New Roman" pitchFamily="18" charset="0"/>
              </a:rPr>
              <a:t>Enhance Customer </a:t>
            </a:r>
            <a:r>
              <a:rPr sz="2700" dirty="0">
                <a:solidFill>
                  <a:srgbClr val="4E3A2F"/>
                </a:solidFill>
                <a:latin typeface="Times New Roman" pitchFamily="18" charset="0"/>
                <a:cs typeface="Times New Roman" pitchFamily="18" charset="0"/>
              </a:rPr>
              <a:t>satisfaction- International  </a:t>
            </a:r>
            <a:r>
              <a:rPr sz="2700" spc="-5" dirty="0">
                <a:solidFill>
                  <a:srgbClr val="4E3A2F"/>
                </a:solidFill>
                <a:latin typeface="Times New Roman" pitchFamily="18" charset="0"/>
                <a:cs typeface="Times New Roman" pitchFamily="18" charset="0"/>
              </a:rPr>
              <a:t>Standards helps improve </a:t>
            </a:r>
            <a:r>
              <a:rPr sz="2700" spc="-30" dirty="0">
                <a:solidFill>
                  <a:srgbClr val="4E3A2F"/>
                </a:solidFill>
                <a:latin typeface="Times New Roman" pitchFamily="18" charset="0"/>
                <a:cs typeface="Times New Roman" pitchFamily="18" charset="0"/>
              </a:rPr>
              <a:t>quality, </a:t>
            </a:r>
            <a:r>
              <a:rPr sz="2700" spc="-5" dirty="0">
                <a:solidFill>
                  <a:srgbClr val="4E3A2F"/>
                </a:solidFill>
                <a:latin typeface="Times New Roman" pitchFamily="18" charset="0"/>
                <a:cs typeface="Times New Roman" pitchFamily="18" charset="0"/>
              </a:rPr>
              <a:t>enhance </a:t>
            </a:r>
            <a:r>
              <a:rPr sz="2700" dirty="0">
                <a:solidFill>
                  <a:srgbClr val="4E3A2F"/>
                </a:solidFill>
                <a:latin typeface="Times New Roman" pitchFamily="18" charset="0"/>
                <a:cs typeface="Times New Roman" pitchFamily="18" charset="0"/>
              </a:rPr>
              <a:t>customer  satisfaction and increase</a:t>
            </a:r>
            <a:r>
              <a:rPr sz="2700" spc="-65" dirty="0">
                <a:solidFill>
                  <a:srgbClr val="4E3A2F"/>
                </a:solidFill>
                <a:latin typeface="Times New Roman" pitchFamily="18" charset="0"/>
                <a:cs typeface="Times New Roman" pitchFamily="18" charset="0"/>
              </a:rPr>
              <a:t> </a:t>
            </a:r>
            <a:r>
              <a:rPr sz="2700" dirty="0">
                <a:solidFill>
                  <a:srgbClr val="4E3A2F"/>
                </a:solidFill>
                <a:latin typeface="Times New Roman" pitchFamily="18" charset="0"/>
                <a:cs typeface="Times New Roman" pitchFamily="18" charset="0"/>
              </a:rPr>
              <a:t>sale.</a:t>
            </a:r>
            <a:endParaRPr sz="2700" dirty="0">
              <a:latin typeface="Times New Roman" pitchFamily="18" charset="0"/>
              <a:cs typeface="Times New Roman" pitchFamily="18" charset="0"/>
            </a:endParaRPr>
          </a:p>
          <a:p>
            <a:pPr marL="355600" marR="883919" indent="-342900">
              <a:lnSpc>
                <a:spcPts val="2920"/>
              </a:lnSpc>
              <a:spcBef>
                <a:spcPts val="640"/>
              </a:spcBef>
              <a:tabLst>
                <a:tab pos="354965" algn="l"/>
              </a:tabLst>
            </a:pPr>
            <a:r>
              <a:rPr sz="1850" spc="385" dirty="0">
                <a:solidFill>
                  <a:srgbClr val="EFA12D"/>
                </a:solidFill>
                <a:latin typeface="Times New Roman" pitchFamily="18" charset="0"/>
                <a:cs typeface="Times New Roman" pitchFamily="18" charset="0"/>
              </a:rPr>
              <a:t>	</a:t>
            </a:r>
            <a:r>
              <a:rPr sz="2700" dirty="0">
                <a:solidFill>
                  <a:srgbClr val="4E3A2F"/>
                </a:solidFill>
                <a:latin typeface="Times New Roman" pitchFamily="18" charset="0"/>
                <a:cs typeface="Times New Roman" pitchFamily="18" charset="0"/>
              </a:rPr>
              <a:t>Access to </a:t>
            </a:r>
            <a:r>
              <a:rPr sz="2700" spc="-5" dirty="0">
                <a:solidFill>
                  <a:srgbClr val="4E3A2F"/>
                </a:solidFill>
                <a:latin typeface="Times New Roman" pitchFamily="18" charset="0"/>
                <a:cs typeface="Times New Roman" pitchFamily="18" charset="0"/>
              </a:rPr>
              <a:t>new </a:t>
            </a:r>
            <a:r>
              <a:rPr sz="2700" dirty="0">
                <a:solidFill>
                  <a:srgbClr val="4E3A2F"/>
                </a:solidFill>
                <a:latin typeface="Times New Roman" pitchFamily="18" charset="0"/>
                <a:cs typeface="Times New Roman" pitchFamily="18" charset="0"/>
              </a:rPr>
              <a:t>market : it </a:t>
            </a:r>
            <a:r>
              <a:rPr sz="2700" spc="-5" dirty="0">
                <a:solidFill>
                  <a:srgbClr val="4E3A2F"/>
                </a:solidFill>
                <a:latin typeface="Times New Roman" pitchFamily="18" charset="0"/>
                <a:cs typeface="Times New Roman" pitchFamily="18" charset="0"/>
              </a:rPr>
              <a:t>helps </a:t>
            </a:r>
            <a:r>
              <a:rPr sz="2700" dirty="0">
                <a:solidFill>
                  <a:srgbClr val="4E3A2F"/>
                </a:solidFill>
                <a:latin typeface="Times New Roman" pitchFamily="18" charset="0"/>
                <a:cs typeface="Times New Roman" pitchFamily="18" charset="0"/>
              </a:rPr>
              <a:t>to </a:t>
            </a:r>
            <a:r>
              <a:rPr sz="2700" spc="-5" dirty="0">
                <a:solidFill>
                  <a:srgbClr val="4E3A2F"/>
                </a:solidFill>
                <a:latin typeface="Times New Roman" pitchFamily="18" charset="0"/>
                <a:cs typeface="Times New Roman" pitchFamily="18" charset="0"/>
              </a:rPr>
              <a:t>prevent</a:t>
            </a:r>
            <a:r>
              <a:rPr sz="2700" spc="-40" dirty="0">
                <a:solidFill>
                  <a:srgbClr val="4E3A2F"/>
                </a:solidFill>
                <a:latin typeface="Times New Roman" pitchFamily="18" charset="0"/>
                <a:cs typeface="Times New Roman" pitchFamily="18" charset="0"/>
              </a:rPr>
              <a:t> </a:t>
            </a:r>
            <a:r>
              <a:rPr sz="2700" spc="-5" dirty="0">
                <a:solidFill>
                  <a:srgbClr val="4E3A2F"/>
                </a:solidFill>
                <a:latin typeface="Times New Roman" pitchFamily="18" charset="0"/>
                <a:cs typeface="Times New Roman" pitchFamily="18" charset="0"/>
              </a:rPr>
              <a:t>trade  barriers and open up global</a:t>
            </a:r>
            <a:r>
              <a:rPr sz="2700" spc="5" dirty="0">
                <a:solidFill>
                  <a:srgbClr val="4E3A2F"/>
                </a:solidFill>
                <a:latin typeface="Times New Roman" pitchFamily="18" charset="0"/>
                <a:cs typeface="Times New Roman" pitchFamily="18" charset="0"/>
              </a:rPr>
              <a:t> </a:t>
            </a:r>
            <a:r>
              <a:rPr sz="2700" spc="-5" dirty="0">
                <a:solidFill>
                  <a:srgbClr val="4E3A2F"/>
                </a:solidFill>
                <a:latin typeface="Times New Roman" pitchFamily="18" charset="0"/>
                <a:cs typeface="Times New Roman" pitchFamily="18" charset="0"/>
              </a:rPr>
              <a:t>market</a:t>
            </a:r>
            <a:endParaRPr sz="2700" dirty="0">
              <a:latin typeface="Times New Roman" pitchFamily="18" charset="0"/>
              <a:cs typeface="Times New Roman" pitchFamily="18" charset="0"/>
            </a:endParaRPr>
          </a:p>
          <a:p>
            <a:pPr marL="355600" marR="5080" indent="-342900">
              <a:lnSpc>
                <a:spcPts val="2920"/>
              </a:lnSpc>
              <a:spcBef>
                <a:spcPts val="640"/>
              </a:spcBef>
              <a:tabLst>
                <a:tab pos="354965" algn="l"/>
              </a:tabLst>
            </a:pPr>
            <a:r>
              <a:rPr sz="1850" spc="385" dirty="0">
                <a:solidFill>
                  <a:srgbClr val="EFA12D"/>
                </a:solidFill>
                <a:latin typeface="Times New Roman" pitchFamily="18" charset="0"/>
                <a:cs typeface="Times New Roman" pitchFamily="18" charset="0"/>
              </a:rPr>
              <a:t>	</a:t>
            </a:r>
            <a:r>
              <a:rPr sz="2700" dirty="0">
                <a:solidFill>
                  <a:srgbClr val="4E3A2F"/>
                </a:solidFill>
                <a:latin typeface="Times New Roman" pitchFamily="18" charset="0"/>
                <a:cs typeface="Times New Roman" pitchFamily="18" charset="0"/>
              </a:rPr>
              <a:t>Increases market share- it </a:t>
            </a:r>
            <a:r>
              <a:rPr sz="2700" spc="-5" dirty="0">
                <a:solidFill>
                  <a:srgbClr val="4E3A2F"/>
                </a:solidFill>
                <a:latin typeface="Times New Roman" pitchFamily="18" charset="0"/>
                <a:cs typeface="Times New Roman" pitchFamily="18" charset="0"/>
              </a:rPr>
              <a:t>helps increase</a:t>
            </a:r>
            <a:r>
              <a:rPr sz="2700" spc="-55" dirty="0">
                <a:solidFill>
                  <a:srgbClr val="4E3A2F"/>
                </a:solidFill>
                <a:latin typeface="Times New Roman" pitchFamily="18" charset="0"/>
                <a:cs typeface="Times New Roman" pitchFamily="18" charset="0"/>
              </a:rPr>
              <a:t> </a:t>
            </a:r>
            <a:r>
              <a:rPr sz="2700" dirty="0">
                <a:solidFill>
                  <a:srgbClr val="4E3A2F"/>
                </a:solidFill>
                <a:latin typeface="Times New Roman" pitchFamily="18" charset="0"/>
                <a:cs typeface="Times New Roman" pitchFamily="18" charset="0"/>
              </a:rPr>
              <a:t>productivity  &amp; competitive</a:t>
            </a:r>
            <a:r>
              <a:rPr sz="2700" spc="-5" dirty="0">
                <a:solidFill>
                  <a:srgbClr val="4E3A2F"/>
                </a:solidFill>
                <a:latin typeface="Times New Roman" pitchFamily="18" charset="0"/>
                <a:cs typeface="Times New Roman" pitchFamily="18" charset="0"/>
              </a:rPr>
              <a:t> advantages.</a:t>
            </a:r>
            <a:endParaRPr sz="2700" dirty="0">
              <a:latin typeface="Times New Roman" pitchFamily="18" charset="0"/>
              <a:cs typeface="Times New Roman" pitchFamily="18" charset="0"/>
            </a:endParaRPr>
          </a:p>
          <a:p>
            <a:pPr marL="355600" marR="216535" indent="-342900">
              <a:lnSpc>
                <a:spcPts val="2920"/>
              </a:lnSpc>
              <a:spcBef>
                <a:spcPts val="640"/>
              </a:spcBef>
              <a:tabLst>
                <a:tab pos="354965" algn="l"/>
              </a:tabLst>
            </a:pPr>
            <a:r>
              <a:rPr sz="1850" spc="385" dirty="0">
                <a:solidFill>
                  <a:srgbClr val="EFA12D"/>
                </a:solidFill>
                <a:latin typeface="Times New Roman" pitchFamily="18" charset="0"/>
                <a:cs typeface="Times New Roman" pitchFamily="18" charset="0"/>
              </a:rPr>
              <a:t>	</a:t>
            </a:r>
            <a:r>
              <a:rPr sz="2700" spc="-5" dirty="0">
                <a:solidFill>
                  <a:srgbClr val="4E3A2F"/>
                </a:solidFill>
                <a:latin typeface="Times New Roman" pitchFamily="18" charset="0"/>
                <a:cs typeface="Times New Roman" pitchFamily="18" charset="0"/>
              </a:rPr>
              <a:t>Environment </a:t>
            </a:r>
            <a:r>
              <a:rPr sz="2700" dirty="0">
                <a:solidFill>
                  <a:srgbClr val="4E3A2F"/>
                </a:solidFill>
                <a:latin typeface="Times New Roman" pitchFamily="18" charset="0"/>
                <a:cs typeface="Times New Roman" pitchFamily="18" charset="0"/>
              </a:rPr>
              <a:t>benefits- </a:t>
            </a:r>
            <a:r>
              <a:rPr sz="2700" spc="-5" dirty="0">
                <a:solidFill>
                  <a:srgbClr val="4E3A2F"/>
                </a:solidFill>
                <a:latin typeface="Times New Roman" pitchFamily="18" charset="0"/>
                <a:cs typeface="Times New Roman" pitchFamily="18" charset="0"/>
              </a:rPr>
              <a:t>helps reduce negative impact  on </a:t>
            </a:r>
            <a:r>
              <a:rPr sz="2700" dirty="0">
                <a:solidFill>
                  <a:srgbClr val="4E3A2F"/>
                </a:solidFill>
                <a:latin typeface="Times New Roman" pitchFamily="18" charset="0"/>
                <a:cs typeface="Times New Roman" pitchFamily="18" charset="0"/>
              </a:rPr>
              <a:t>the</a:t>
            </a:r>
            <a:r>
              <a:rPr sz="2700" spc="-10" dirty="0">
                <a:solidFill>
                  <a:srgbClr val="4E3A2F"/>
                </a:solidFill>
                <a:latin typeface="Times New Roman" pitchFamily="18" charset="0"/>
                <a:cs typeface="Times New Roman" pitchFamily="18" charset="0"/>
              </a:rPr>
              <a:t> </a:t>
            </a:r>
            <a:r>
              <a:rPr sz="2700" spc="-5" dirty="0">
                <a:solidFill>
                  <a:srgbClr val="4E3A2F"/>
                </a:solidFill>
                <a:latin typeface="Times New Roman" pitchFamily="18" charset="0"/>
                <a:cs typeface="Times New Roman" pitchFamily="18" charset="0"/>
              </a:rPr>
              <a:t>environment</a:t>
            </a:r>
            <a:endParaRPr sz="27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15112" y="1046988"/>
              <a:ext cx="8628888" cy="1066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15112" y="1046988"/>
              <a:ext cx="8628888" cy="1066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15112" y="1053083"/>
              <a:ext cx="8628888" cy="12191"/>
            </a:xfrm>
            <a:prstGeom prst="rect">
              <a:avLst/>
            </a:prstGeom>
            <a:blipFill>
              <a:blip r:embed="rId3" cstate="print"/>
              <a:stretch>
                <a:fillRect/>
              </a:stretch>
            </a:blipFill>
          </p:spPr>
          <p:txBody>
            <a:bodyPr wrap="square" lIns="0" tIns="0" rIns="0" bIns="0" rtlCol="0"/>
            <a:lstStyle/>
            <a:p>
              <a:endParaRPr/>
            </a:p>
          </p:txBody>
        </p:sp>
      </p:grpSp>
      <p:sp>
        <p:nvSpPr>
          <p:cNvPr id="7" name="object 7"/>
          <p:cNvSpPr/>
          <p:nvPr/>
        </p:nvSpPr>
        <p:spPr>
          <a:xfrm>
            <a:off x="112777" y="1036319"/>
            <a:ext cx="6771132" cy="541020"/>
          </a:xfrm>
          <a:prstGeom prst="rect">
            <a:avLst/>
          </a:prstGeom>
          <a:blipFill>
            <a:blip r:embed="rId4"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383540" y="575817"/>
            <a:ext cx="6229350" cy="574040"/>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4E3A2F"/>
                </a:solidFill>
              </a:rPr>
              <a:t>DISADVANTAGES </a:t>
            </a:r>
            <a:r>
              <a:rPr sz="3600" spc="-90" dirty="0">
                <a:solidFill>
                  <a:srgbClr val="4E3A2F"/>
                </a:solidFill>
              </a:rPr>
              <a:t>OF </a:t>
            </a:r>
            <a:r>
              <a:rPr sz="3600" spc="50" dirty="0">
                <a:solidFill>
                  <a:srgbClr val="4E3A2F"/>
                </a:solidFill>
              </a:rPr>
              <a:t>ISO</a:t>
            </a:r>
            <a:r>
              <a:rPr sz="3600" spc="-430" dirty="0">
                <a:solidFill>
                  <a:srgbClr val="4E3A2F"/>
                </a:solidFill>
              </a:rPr>
              <a:t> </a:t>
            </a:r>
            <a:r>
              <a:rPr sz="3600" spc="215" dirty="0">
                <a:solidFill>
                  <a:srgbClr val="4E3A2F"/>
                </a:solidFill>
              </a:rPr>
              <a:t>14000</a:t>
            </a:r>
            <a:endParaRPr sz="3600"/>
          </a:p>
        </p:txBody>
      </p:sp>
      <p:sp>
        <p:nvSpPr>
          <p:cNvPr id="9" name="object 9"/>
          <p:cNvSpPr/>
          <p:nvPr/>
        </p:nvSpPr>
        <p:spPr>
          <a:xfrm>
            <a:off x="112777" y="1447800"/>
            <a:ext cx="8333231" cy="45720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88136" y="1719072"/>
            <a:ext cx="277368" cy="32003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46735" y="1439671"/>
            <a:ext cx="7682865" cy="878840"/>
          </a:xfrm>
          <a:prstGeom prst="rect">
            <a:avLst/>
          </a:prstGeom>
        </p:spPr>
        <p:txBody>
          <a:bodyPr vert="horz" wrap="square" lIns="0" tIns="12065" rIns="0" bIns="0" rtlCol="0">
            <a:spAutoFit/>
          </a:bodyPr>
          <a:lstStyle/>
          <a:p>
            <a:pPr marL="30480" marR="5080" indent="-18415">
              <a:lnSpc>
                <a:spcPct val="100000"/>
              </a:lnSpc>
              <a:spcBef>
                <a:spcPts val="95"/>
              </a:spcBef>
              <a:tabLst>
                <a:tab pos="1033780" algn="l"/>
                <a:tab pos="1464945" algn="l"/>
                <a:tab pos="3031490" algn="l"/>
                <a:tab pos="4624705" algn="l"/>
                <a:tab pos="5272405" algn="l"/>
                <a:tab pos="6790690" algn="l"/>
              </a:tabLst>
            </a:pPr>
            <a:r>
              <a:rPr sz="2800" spc="-5" dirty="0">
                <a:latin typeface="Times New Roman"/>
                <a:cs typeface="Times New Roman"/>
              </a:rPr>
              <a:t>Series	</a:t>
            </a:r>
            <a:r>
              <a:rPr sz="2800" dirty="0">
                <a:latin typeface="Times New Roman"/>
                <a:cs typeface="Times New Roman"/>
              </a:rPr>
              <a:t>of	</a:t>
            </a:r>
            <a:r>
              <a:rPr sz="2800" spc="-5" dirty="0">
                <a:latin typeface="Times New Roman"/>
                <a:cs typeface="Times New Roman"/>
              </a:rPr>
              <a:t>standards,	developed	and	published	by</a:t>
            </a:r>
            <a:r>
              <a:rPr sz="2800" spc="-80" dirty="0">
                <a:latin typeface="Times New Roman"/>
                <a:cs typeface="Times New Roman"/>
              </a:rPr>
              <a:t> </a:t>
            </a:r>
            <a:r>
              <a:rPr sz="2800" spc="-5" dirty="0">
                <a:latin typeface="Times New Roman"/>
                <a:cs typeface="Times New Roman"/>
              </a:rPr>
              <a:t>the  International </a:t>
            </a:r>
            <a:r>
              <a:rPr sz="2800" spc="-20" dirty="0">
                <a:latin typeface="Times New Roman"/>
                <a:cs typeface="Times New Roman"/>
              </a:rPr>
              <a:t>Organization </a:t>
            </a:r>
            <a:r>
              <a:rPr sz="2800" spc="-5" dirty="0">
                <a:latin typeface="Times New Roman"/>
                <a:cs typeface="Times New Roman"/>
              </a:rPr>
              <a:t>for </a:t>
            </a:r>
            <a:r>
              <a:rPr sz="2800" spc="-10" dirty="0">
                <a:latin typeface="Times New Roman"/>
                <a:cs typeface="Times New Roman"/>
              </a:rPr>
              <a:t>Standardization</a:t>
            </a:r>
            <a:r>
              <a:rPr sz="2800" spc="-45" dirty="0">
                <a:latin typeface="Times New Roman"/>
                <a:cs typeface="Times New Roman"/>
              </a:rPr>
              <a:t> </a:t>
            </a:r>
            <a:r>
              <a:rPr sz="2800" dirty="0">
                <a:latin typeface="Times New Roman"/>
                <a:cs typeface="Times New Roman"/>
              </a:rPr>
              <a:t>(</a:t>
            </a:r>
            <a:r>
              <a:rPr sz="2800" b="1" dirty="0">
                <a:latin typeface="Times New Roman"/>
                <a:cs typeface="Times New Roman"/>
              </a:rPr>
              <a:t>ISO</a:t>
            </a:r>
            <a:r>
              <a:rPr sz="2800" dirty="0">
                <a:latin typeface="Times New Roman"/>
                <a:cs typeface="Times New Roman"/>
              </a:rPr>
              <a:t>)</a:t>
            </a:r>
          </a:p>
        </p:txBody>
      </p:sp>
      <p:sp>
        <p:nvSpPr>
          <p:cNvPr id="5" name="object 5"/>
          <p:cNvSpPr/>
          <p:nvPr/>
        </p:nvSpPr>
        <p:spPr>
          <a:xfrm>
            <a:off x="1088136" y="3076067"/>
            <a:ext cx="277368" cy="320039"/>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46734" y="2776311"/>
            <a:ext cx="8368665" cy="1304844"/>
          </a:xfrm>
          <a:prstGeom prst="rect">
            <a:avLst/>
          </a:prstGeom>
        </p:spPr>
        <p:txBody>
          <a:bodyPr vert="horz" wrap="square" lIns="0" tIns="12065" rIns="0" bIns="0" rtlCol="0">
            <a:spAutoFit/>
          </a:bodyPr>
          <a:lstStyle/>
          <a:p>
            <a:pPr marL="106680" marR="5080" indent="-94615" algn="just">
              <a:spcBef>
                <a:spcPts val="95"/>
              </a:spcBef>
              <a:tabLst>
                <a:tab pos="1359535" algn="l"/>
                <a:tab pos="1417955" algn="l"/>
                <a:tab pos="2187575" algn="l"/>
              </a:tabLst>
            </a:pPr>
            <a:r>
              <a:rPr sz="2800" dirty="0" smtClean="0">
                <a:latin typeface="Times New Roman" pitchFamily="18" charset="0"/>
                <a:cs typeface="Times New Roman" pitchFamily="18" charset="0"/>
              </a:rPr>
              <a:t>Define,</a:t>
            </a:r>
            <a:r>
              <a:rPr lang="en-US" sz="2800" dirty="0" smtClean="0">
                <a:latin typeface="Times New Roman" pitchFamily="18" charset="0"/>
                <a:cs typeface="Times New Roman" pitchFamily="18" charset="0"/>
              </a:rPr>
              <a:t> </a:t>
            </a:r>
            <a:r>
              <a:rPr sz="2800" dirty="0" smtClean="0">
                <a:latin typeface="Times New Roman" pitchFamily="18" charset="0"/>
                <a:cs typeface="Times New Roman" pitchFamily="18" charset="0"/>
              </a:rPr>
              <a:t>as</a:t>
            </a:r>
            <a:r>
              <a:rPr sz="2800" dirty="0">
                <a:latin typeface="Times New Roman" pitchFamily="18" charset="0"/>
                <a:cs typeface="Times New Roman" pitchFamily="18" charset="0"/>
              </a:rPr>
              <a:t>	establish, </a:t>
            </a:r>
            <a:r>
              <a:rPr lang="en-IN" sz="2800" dirty="0" smtClean="0">
                <a:latin typeface="Times New Roman" pitchFamily="18" charset="0"/>
                <a:cs typeface="Times New Roman" pitchFamily="18" charset="0"/>
              </a:rPr>
              <a:t>and maintain an effective </a:t>
            </a:r>
            <a:r>
              <a:rPr sz="2800" dirty="0" smtClean="0">
                <a:latin typeface="Times New Roman" pitchFamily="18" charset="0"/>
                <a:cs typeface="Times New Roman" pitchFamily="18" charset="0"/>
              </a:rPr>
              <a:t>quality</a:t>
            </a:r>
            <a:r>
              <a:rPr lang="en-US" sz="2800" dirty="0" smtClean="0">
                <a:latin typeface="Times New Roman" pitchFamily="18" charset="0"/>
                <a:cs typeface="Times New Roman" pitchFamily="18" charset="0"/>
              </a:rPr>
              <a:t> </a:t>
            </a:r>
            <a:r>
              <a:rPr sz="2800" dirty="0" smtClean="0">
                <a:latin typeface="Times New Roman" pitchFamily="18" charset="0"/>
                <a:cs typeface="Times New Roman" pitchFamily="18" charset="0"/>
              </a:rPr>
              <a:t>assurance</a:t>
            </a:r>
            <a:r>
              <a:rPr lang="en-US" sz="2800" dirty="0" smtClean="0">
                <a:latin typeface="Times New Roman" pitchFamily="18" charset="0"/>
                <a:cs typeface="Times New Roman" pitchFamily="18" charset="0"/>
              </a:rPr>
              <a:t> system for</a:t>
            </a:r>
            <a:r>
              <a:rPr lang="en-US" sz="2800" dirty="0">
                <a:latin typeface="Times New Roman" pitchFamily="18" charset="0"/>
                <a:cs typeface="Times New Roman" pitchFamily="18" charset="0"/>
              </a:rPr>
              <a:t>	manufacturing	and service industries</a:t>
            </a:r>
            <a:endParaRPr sz="2800" dirty="0">
              <a:latin typeface="Times New Roman" pitchFamily="18" charset="0"/>
              <a:cs typeface="Times New Roman" pitchFamily="18" charset="0"/>
            </a:endParaRPr>
          </a:p>
        </p:txBody>
      </p:sp>
      <p:sp>
        <p:nvSpPr>
          <p:cNvPr id="7" name="object 7"/>
          <p:cNvSpPr txBox="1"/>
          <p:nvPr/>
        </p:nvSpPr>
        <p:spPr>
          <a:xfrm>
            <a:off x="4256913" y="3391865"/>
            <a:ext cx="4807585" cy="886781"/>
          </a:xfrm>
          <a:prstGeom prst="rect">
            <a:avLst/>
          </a:prstGeom>
        </p:spPr>
        <p:txBody>
          <a:bodyPr vert="horz" wrap="square" lIns="0" tIns="12065" rIns="0" bIns="0" rtlCol="0">
            <a:spAutoFit/>
          </a:bodyPr>
          <a:lstStyle/>
          <a:p>
            <a:pPr marL="12700">
              <a:spcBef>
                <a:spcPts val="95"/>
              </a:spcBef>
              <a:tabLst>
                <a:tab pos="1261745" algn="l"/>
                <a:tab pos="1945005" algn="l"/>
                <a:tab pos="4283075" algn="l"/>
              </a:tabLst>
            </a:pPr>
            <a:r>
              <a:rPr lang="en-IN" sz="2800" spc="-5" dirty="0" smtClean="0">
                <a:latin typeface="Times New Roman"/>
                <a:cs typeface="Times New Roman"/>
              </a:rPr>
              <a:t>.</a:t>
            </a:r>
            <a:endParaRPr lang="en-IN" sz="2800" dirty="0" smtClean="0">
              <a:latin typeface="Times New Roman"/>
              <a:cs typeface="Times New Roman"/>
            </a:endParaRPr>
          </a:p>
          <a:p>
            <a:pPr marL="12700">
              <a:lnSpc>
                <a:spcPct val="100000"/>
              </a:lnSpc>
              <a:spcBef>
                <a:spcPts val="95"/>
              </a:spcBef>
              <a:tabLst>
                <a:tab pos="1261745" algn="l"/>
                <a:tab pos="1945005" algn="l"/>
                <a:tab pos="4283075" algn="l"/>
              </a:tabLst>
            </a:pPr>
            <a:endParaRPr sz="2800" dirty="0">
              <a:latin typeface="Times New Roman"/>
              <a:cs typeface="Times New Roman"/>
            </a:endParaRPr>
          </a:p>
        </p:txBody>
      </p:sp>
      <p:sp>
        <p:nvSpPr>
          <p:cNvPr id="10" name="object 10"/>
          <p:cNvSpPr/>
          <p:nvPr/>
        </p:nvSpPr>
        <p:spPr>
          <a:xfrm>
            <a:off x="112776" y="1036319"/>
            <a:ext cx="2546604" cy="541020"/>
          </a:xfrm>
          <a:prstGeom prst="rect">
            <a:avLst/>
          </a:prstGeom>
          <a:blipFill>
            <a:blip r:embed="rId3"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383540" y="575817"/>
            <a:ext cx="3274060" cy="674544"/>
          </a:xfrm>
          <a:prstGeom prst="rect">
            <a:avLst/>
          </a:prstGeom>
        </p:spPr>
        <p:txBody>
          <a:bodyPr vert="horz" wrap="square" lIns="0" tIns="12700" rIns="0" bIns="0" rtlCol="0">
            <a:spAutoFit/>
          </a:bodyPr>
          <a:lstStyle/>
          <a:p>
            <a:pPr marL="12700">
              <a:lnSpc>
                <a:spcPct val="100000"/>
              </a:lnSpc>
              <a:spcBef>
                <a:spcPts val="100"/>
              </a:spcBef>
            </a:pPr>
            <a:r>
              <a:rPr dirty="0">
                <a:solidFill>
                  <a:schemeClr val="tx1"/>
                </a:solidFill>
                <a:latin typeface="Times New Roman" pitchFamily="18" charset="0"/>
                <a:cs typeface="Times New Roman" pitchFamily="18" charset="0"/>
              </a:rPr>
              <a:t>ISO 9000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822452" y="307289"/>
            <a:ext cx="7522209" cy="1123950"/>
          </a:xfrm>
          <a:prstGeom prst="rect">
            <a:avLst/>
          </a:prstGeom>
        </p:spPr>
        <p:txBody>
          <a:bodyPr vert="horz" wrap="square" lIns="0" tIns="12700" rIns="0" bIns="0" rtlCol="0">
            <a:spAutoFit/>
          </a:bodyPr>
          <a:lstStyle/>
          <a:p>
            <a:pPr marL="12700" marR="5080" algn="ctr">
              <a:lnSpc>
                <a:spcPct val="100000"/>
              </a:lnSpc>
              <a:spcBef>
                <a:spcPts val="100"/>
              </a:spcBef>
            </a:pPr>
            <a:r>
              <a:rPr sz="3600" spc="5" dirty="0">
                <a:solidFill>
                  <a:srgbClr val="4E3A2F"/>
                </a:solidFill>
              </a:rPr>
              <a:t>DIFFERENCE</a:t>
            </a:r>
            <a:r>
              <a:rPr sz="3600" spc="-185" dirty="0">
                <a:solidFill>
                  <a:srgbClr val="4E3A2F"/>
                </a:solidFill>
              </a:rPr>
              <a:t> </a:t>
            </a:r>
            <a:r>
              <a:rPr sz="3600" spc="5" dirty="0">
                <a:solidFill>
                  <a:srgbClr val="4E3A2F"/>
                </a:solidFill>
              </a:rPr>
              <a:t>BETWEEN</a:t>
            </a:r>
            <a:r>
              <a:rPr sz="3600" spc="-200" dirty="0">
                <a:solidFill>
                  <a:srgbClr val="4E3A2F"/>
                </a:solidFill>
              </a:rPr>
              <a:t> </a:t>
            </a:r>
            <a:r>
              <a:rPr sz="3600" spc="50" dirty="0">
                <a:solidFill>
                  <a:srgbClr val="4E3A2F"/>
                </a:solidFill>
              </a:rPr>
              <a:t>ISO</a:t>
            </a:r>
            <a:r>
              <a:rPr sz="3600" spc="-195" dirty="0">
                <a:solidFill>
                  <a:srgbClr val="4E3A2F"/>
                </a:solidFill>
              </a:rPr>
              <a:t> </a:t>
            </a:r>
            <a:r>
              <a:rPr sz="3600" spc="220" dirty="0">
                <a:solidFill>
                  <a:srgbClr val="4E3A2F"/>
                </a:solidFill>
              </a:rPr>
              <a:t>9000</a:t>
            </a:r>
            <a:r>
              <a:rPr sz="3600" spc="-190" dirty="0">
                <a:solidFill>
                  <a:srgbClr val="4E3A2F"/>
                </a:solidFill>
              </a:rPr>
              <a:t> </a:t>
            </a:r>
            <a:r>
              <a:rPr sz="3600" spc="75" dirty="0">
                <a:solidFill>
                  <a:srgbClr val="4E3A2F"/>
                </a:solidFill>
              </a:rPr>
              <a:t>AND  </a:t>
            </a:r>
            <a:r>
              <a:rPr sz="3600" spc="215" dirty="0">
                <a:solidFill>
                  <a:srgbClr val="4E3A2F"/>
                </a:solidFill>
              </a:rPr>
              <a:t>14000</a:t>
            </a:r>
            <a:endParaRPr sz="3600" dirty="0"/>
          </a:p>
        </p:txBody>
      </p:sp>
      <p:sp>
        <p:nvSpPr>
          <p:cNvPr id="8" name="object 8"/>
          <p:cNvSpPr txBox="1"/>
          <p:nvPr/>
        </p:nvSpPr>
        <p:spPr>
          <a:xfrm>
            <a:off x="551687" y="1845146"/>
            <a:ext cx="8002905" cy="3028950"/>
          </a:xfrm>
          <a:prstGeom prst="rect">
            <a:avLst/>
          </a:prstGeom>
        </p:spPr>
        <p:txBody>
          <a:bodyPr vert="horz" wrap="square" lIns="0" tIns="13335" rIns="0" bIns="0" rtlCol="0">
            <a:spAutoFit/>
          </a:bodyPr>
          <a:lstStyle/>
          <a:p>
            <a:pPr marL="295910" marR="5715" indent="-283845" algn="just">
              <a:lnSpc>
                <a:spcPct val="100000"/>
              </a:lnSpc>
              <a:spcBef>
                <a:spcPts val="105"/>
              </a:spcBef>
              <a:buClr>
                <a:srgbClr val="3891A7"/>
              </a:buClr>
              <a:buSzPct val="73437"/>
              <a:buFont typeface="Wingdings"/>
              <a:buChar char=""/>
              <a:tabLst>
                <a:tab pos="296545" algn="l"/>
              </a:tabLst>
            </a:pPr>
            <a:r>
              <a:rPr sz="3200" dirty="0">
                <a:latin typeface="Times New Roman"/>
                <a:cs typeface="Times New Roman"/>
              </a:rPr>
              <a:t>ISO 9000 </a:t>
            </a:r>
            <a:r>
              <a:rPr sz="3200" spc="-5" dirty="0">
                <a:latin typeface="Times New Roman"/>
                <a:cs typeface="Times New Roman"/>
              </a:rPr>
              <a:t>is </a:t>
            </a:r>
            <a:r>
              <a:rPr sz="3200" dirty="0">
                <a:latin typeface="Times New Roman"/>
                <a:cs typeface="Times New Roman"/>
              </a:rPr>
              <a:t>an </a:t>
            </a:r>
            <a:r>
              <a:rPr sz="3200" spc="-10" dirty="0">
                <a:latin typeface="Times New Roman"/>
                <a:cs typeface="Times New Roman"/>
              </a:rPr>
              <a:t>international </a:t>
            </a:r>
            <a:r>
              <a:rPr sz="3200" spc="-5" dirty="0">
                <a:latin typeface="Times New Roman"/>
                <a:cs typeface="Times New Roman"/>
              </a:rPr>
              <a:t>standard for the  </a:t>
            </a:r>
            <a:r>
              <a:rPr sz="3200" dirty="0">
                <a:latin typeface="Times New Roman"/>
                <a:cs typeface="Times New Roman"/>
              </a:rPr>
              <a:t>development of quality management systems  that </a:t>
            </a:r>
            <a:r>
              <a:rPr sz="3200" spc="5" dirty="0">
                <a:latin typeface="Times New Roman"/>
                <a:cs typeface="Times New Roman"/>
              </a:rPr>
              <a:t>any </a:t>
            </a:r>
            <a:r>
              <a:rPr sz="3200" spc="-10" dirty="0">
                <a:latin typeface="Times New Roman"/>
                <a:cs typeface="Times New Roman"/>
              </a:rPr>
              <a:t>organization </a:t>
            </a:r>
            <a:r>
              <a:rPr sz="3200" spc="5" dirty="0">
                <a:latin typeface="Times New Roman"/>
                <a:cs typeface="Times New Roman"/>
              </a:rPr>
              <a:t>can</a:t>
            </a:r>
            <a:r>
              <a:rPr sz="3200" spc="-125" dirty="0">
                <a:latin typeface="Times New Roman"/>
                <a:cs typeface="Times New Roman"/>
              </a:rPr>
              <a:t> </a:t>
            </a:r>
            <a:r>
              <a:rPr sz="3200" spc="5" dirty="0">
                <a:latin typeface="Times New Roman"/>
                <a:cs typeface="Times New Roman"/>
              </a:rPr>
              <a:t>adopt.</a:t>
            </a:r>
            <a:endParaRPr sz="3200" dirty="0">
              <a:latin typeface="Times New Roman"/>
              <a:cs typeface="Times New Roman"/>
            </a:endParaRPr>
          </a:p>
          <a:p>
            <a:pPr marL="295910" marR="5080" indent="-283845" algn="just">
              <a:lnSpc>
                <a:spcPct val="100000"/>
              </a:lnSpc>
              <a:spcBef>
                <a:spcPts val="600"/>
              </a:spcBef>
              <a:buClr>
                <a:srgbClr val="3891A7"/>
              </a:buClr>
              <a:buSzPct val="73437"/>
              <a:buFont typeface="Wingdings"/>
              <a:buChar char=""/>
              <a:tabLst>
                <a:tab pos="296545" algn="l"/>
              </a:tabLst>
            </a:pPr>
            <a:r>
              <a:rPr sz="3200" dirty="0">
                <a:latin typeface="Times New Roman"/>
                <a:cs typeface="Times New Roman"/>
              </a:rPr>
              <a:t>ISO 14000 </a:t>
            </a:r>
            <a:r>
              <a:rPr sz="3200" spc="-10" dirty="0">
                <a:latin typeface="Times New Roman"/>
                <a:cs typeface="Times New Roman"/>
              </a:rPr>
              <a:t>is </a:t>
            </a:r>
            <a:r>
              <a:rPr sz="3200" spc="-5" dirty="0">
                <a:latin typeface="Times New Roman"/>
                <a:cs typeface="Times New Roman"/>
              </a:rPr>
              <a:t>an </a:t>
            </a:r>
            <a:r>
              <a:rPr sz="3200" spc="-10" dirty="0">
                <a:latin typeface="Times New Roman"/>
                <a:cs typeface="Times New Roman"/>
              </a:rPr>
              <a:t>international standard </a:t>
            </a:r>
            <a:r>
              <a:rPr sz="3200" spc="-5" dirty="0">
                <a:latin typeface="Times New Roman"/>
                <a:cs typeface="Times New Roman"/>
              </a:rPr>
              <a:t>for  </a:t>
            </a:r>
            <a:r>
              <a:rPr sz="3200" dirty="0">
                <a:latin typeface="Times New Roman"/>
                <a:cs typeface="Times New Roman"/>
              </a:rPr>
              <a:t>environmental management </a:t>
            </a:r>
            <a:r>
              <a:rPr sz="3200" spc="-5" dirty="0">
                <a:latin typeface="Times New Roman"/>
                <a:cs typeface="Times New Roman"/>
              </a:rPr>
              <a:t>systems </a:t>
            </a:r>
            <a:r>
              <a:rPr sz="3200" dirty="0">
                <a:latin typeface="Times New Roman"/>
                <a:cs typeface="Times New Roman"/>
              </a:rPr>
              <a:t>that </a:t>
            </a:r>
            <a:r>
              <a:rPr sz="3200" spc="-20" dirty="0">
                <a:latin typeface="Times New Roman"/>
                <a:cs typeface="Times New Roman"/>
              </a:rPr>
              <a:t>any  </a:t>
            </a:r>
            <a:r>
              <a:rPr sz="3200" spc="-10" dirty="0">
                <a:latin typeface="Times New Roman"/>
                <a:cs typeface="Times New Roman"/>
              </a:rPr>
              <a:t>organization </a:t>
            </a:r>
            <a:r>
              <a:rPr sz="3200" spc="5" dirty="0">
                <a:latin typeface="Times New Roman"/>
                <a:cs typeface="Times New Roman"/>
              </a:rPr>
              <a:t>can </a:t>
            </a:r>
            <a:r>
              <a:rPr sz="3200" dirty="0">
                <a:latin typeface="Times New Roman"/>
                <a:cs typeface="Times New Roman"/>
              </a:rPr>
              <a:t>also </a:t>
            </a:r>
            <a:r>
              <a:rPr sz="3200" spc="5" dirty="0">
                <a:latin typeface="Times New Roman"/>
                <a:cs typeface="Times New Roman"/>
              </a:rPr>
              <a:t>adopt</a:t>
            </a:r>
            <a:r>
              <a:rPr sz="3200" spc="-120" dirty="0">
                <a:latin typeface="Times New Roman"/>
                <a:cs typeface="Times New Roman"/>
              </a:rPr>
              <a:t> </a:t>
            </a:r>
            <a:r>
              <a:rPr sz="3200" dirty="0">
                <a:latin typeface="Times New Roman"/>
                <a:cs typeface="Times New Roman"/>
              </a:rPr>
              <a:t>potentially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endParaRPr spc="-420" dirty="0"/>
          </a:p>
          <a:p>
            <a:pPr marL="12700">
              <a:lnSpc>
                <a:spcPct val="100000"/>
              </a:lnSpc>
            </a:pPr>
            <a:r>
              <a:rPr spc="-5" dirty="0">
                <a:latin typeface="Arial"/>
                <a:cs typeface="Arial"/>
              </a:rPr>
              <a:t>…</a:t>
            </a:r>
          </a:p>
        </p:txBody>
      </p:sp>
      <p:sp>
        <p:nvSpPr>
          <p:cNvPr id="9" name="object 9"/>
          <p:cNvSpPr txBox="1"/>
          <p:nvPr/>
        </p:nvSpPr>
        <p:spPr>
          <a:xfrm>
            <a:off x="228600" y="920622"/>
            <a:ext cx="7691755" cy="482600"/>
          </a:xfrm>
          <a:prstGeom prst="rect">
            <a:avLst/>
          </a:prstGeom>
        </p:spPr>
        <p:txBody>
          <a:bodyPr vert="horz" wrap="square" lIns="0" tIns="12700" rIns="0" bIns="0" rtlCol="0">
            <a:spAutoFit/>
          </a:bodyPr>
          <a:lstStyle/>
          <a:p>
            <a:pPr marL="295910" indent="-283845">
              <a:lnSpc>
                <a:spcPct val="100000"/>
              </a:lnSpc>
              <a:spcBef>
                <a:spcPts val="100"/>
              </a:spcBef>
              <a:buClr>
                <a:srgbClr val="3891A7"/>
              </a:buClr>
              <a:buSzPct val="80000"/>
              <a:buFont typeface="Wingdings"/>
              <a:buChar char=""/>
              <a:tabLst>
                <a:tab pos="296545" algn="l"/>
                <a:tab pos="1155065" algn="l"/>
                <a:tab pos="2162810" algn="l"/>
                <a:tab pos="3719195" algn="l"/>
                <a:tab pos="4263390" algn="l"/>
                <a:tab pos="5505450" algn="l"/>
                <a:tab pos="7386320" algn="l"/>
              </a:tabLst>
            </a:pPr>
            <a:r>
              <a:rPr sz="3000" spc="-5" dirty="0">
                <a:latin typeface="Times New Roman"/>
                <a:cs typeface="Times New Roman"/>
              </a:rPr>
              <a:t>I</a:t>
            </a:r>
            <a:r>
              <a:rPr sz="3000" spc="-20" dirty="0">
                <a:latin typeface="Times New Roman"/>
                <a:cs typeface="Times New Roman"/>
              </a:rPr>
              <a:t>S</a:t>
            </a:r>
            <a:r>
              <a:rPr sz="3000" spc="-5" dirty="0">
                <a:latin typeface="Times New Roman"/>
                <a:cs typeface="Times New Roman"/>
              </a:rPr>
              <a:t>O</a:t>
            </a:r>
            <a:r>
              <a:rPr sz="3000" dirty="0">
                <a:latin typeface="Times New Roman"/>
                <a:cs typeface="Times New Roman"/>
              </a:rPr>
              <a:t>	9</a:t>
            </a:r>
            <a:r>
              <a:rPr sz="3000" spc="-15" dirty="0">
                <a:latin typeface="Times New Roman"/>
                <a:cs typeface="Times New Roman"/>
              </a:rPr>
              <a:t>00</a:t>
            </a:r>
            <a:r>
              <a:rPr sz="3000" dirty="0">
                <a:latin typeface="Times New Roman"/>
                <a:cs typeface="Times New Roman"/>
              </a:rPr>
              <a:t>0	</a:t>
            </a:r>
            <a:r>
              <a:rPr sz="3000" spc="-15" dirty="0">
                <a:latin typeface="Times New Roman"/>
                <a:cs typeface="Times New Roman"/>
              </a:rPr>
              <a:t>p</a:t>
            </a:r>
            <a:r>
              <a:rPr sz="3000" dirty="0">
                <a:latin typeface="Times New Roman"/>
                <a:cs typeface="Times New Roman"/>
              </a:rPr>
              <a:t>ur</a:t>
            </a:r>
            <a:r>
              <a:rPr sz="3000" spc="-15" dirty="0">
                <a:latin typeface="Times New Roman"/>
                <a:cs typeface="Times New Roman"/>
              </a:rPr>
              <a:t>p</a:t>
            </a:r>
            <a:r>
              <a:rPr sz="3000" spc="-5" dirty="0">
                <a:latin typeface="Times New Roman"/>
                <a:cs typeface="Times New Roman"/>
              </a:rPr>
              <a:t>o</a:t>
            </a:r>
            <a:r>
              <a:rPr sz="3000" spc="-20" dirty="0">
                <a:latin typeface="Times New Roman"/>
                <a:cs typeface="Times New Roman"/>
              </a:rPr>
              <a:t>s</a:t>
            </a:r>
            <a:r>
              <a:rPr sz="3000" dirty="0">
                <a:latin typeface="Times New Roman"/>
                <a:cs typeface="Times New Roman"/>
              </a:rPr>
              <a:t>e:	</a:t>
            </a:r>
            <a:r>
              <a:rPr sz="3000" spc="-10" dirty="0">
                <a:latin typeface="Times New Roman"/>
                <a:cs typeface="Times New Roman"/>
              </a:rPr>
              <a:t>t</a:t>
            </a:r>
            <a:r>
              <a:rPr sz="3000" dirty="0">
                <a:latin typeface="Times New Roman"/>
                <a:cs typeface="Times New Roman"/>
              </a:rPr>
              <a:t>o	e</a:t>
            </a:r>
            <a:r>
              <a:rPr sz="3000" spc="-15" dirty="0">
                <a:latin typeface="Times New Roman"/>
                <a:cs typeface="Times New Roman"/>
              </a:rPr>
              <a:t>n</a:t>
            </a:r>
            <a:r>
              <a:rPr sz="3000" dirty="0">
                <a:latin typeface="Times New Roman"/>
                <a:cs typeface="Times New Roman"/>
              </a:rPr>
              <a:t>able	c</a:t>
            </a:r>
            <a:r>
              <a:rPr sz="3000" spc="5" dirty="0">
                <a:latin typeface="Times New Roman"/>
                <a:cs typeface="Times New Roman"/>
              </a:rPr>
              <a:t>o</a:t>
            </a:r>
            <a:r>
              <a:rPr sz="3000" dirty="0">
                <a:latin typeface="Times New Roman"/>
                <a:cs typeface="Times New Roman"/>
              </a:rPr>
              <a:t>mpan</a:t>
            </a:r>
            <a:r>
              <a:rPr sz="3000" spc="5" dirty="0">
                <a:latin typeface="Times New Roman"/>
                <a:cs typeface="Times New Roman"/>
              </a:rPr>
              <a:t>i</a:t>
            </a:r>
            <a:r>
              <a:rPr sz="3000" spc="-5" dirty="0">
                <a:latin typeface="Times New Roman"/>
                <a:cs typeface="Times New Roman"/>
              </a:rPr>
              <a:t>es</a:t>
            </a:r>
            <a:r>
              <a:rPr sz="3000" dirty="0">
                <a:latin typeface="Times New Roman"/>
                <a:cs typeface="Times New Roman"/>
              </a:rPr>
              <a:t>	</a:t>
            </a:r>
            <a:r>
              <a:rPr sz="3000" spc="-20" dirty="0">
                <a:latin typeface="Times New Roman"/>
                <a:cs typeface="Times New Roman"/>
              </a:rPr>
              <a:t>to</a:t>
            </a:r>
            <a:endParaRPr sz="3000" dirty="0">
              <a:latin typeface="Times New Roman"/>
              <a:cs typeface="Times New Roman"/>
            </a:endParaRPr>
          </a:p>
        </p:txBody>
      </p:sp>
      <p:sp>
        <p:nvSpPr>
          <p:cNvPr id="10" name="object 10"/>
          <p:cNvSpPr txBox="1">
            <a:spLocks noGrp="1"/>
          </p:cNvSpPr>
          <p:nvPr>
            <p:ph type="body" idx="1"/>
          </p:nvPr>
        </p:nvSpPr>
        <p:spPr>
          <a:xfrm>
            <a:off x="224790" y="1494916"/>
            <a:ext cx="7695565" cy="3302635"/>
          </a:xfrm>
          <a:prstGeom prst="rect">
            <a:avLst/>
          </a:prstGeom>
        </p:spPr>
        <p:txBody>
          <a:bodyPr vert="horz" wrap="square" lIns="0" tIns="12700" rIns="0" bIns="0" rtlCol="0">
            <a:spAutoFit/>
          </a:bodyPr>
          <a:lstStyle/>
          <a:p>
            <a:pPr marL="295910" marR="5080" algn="just">
              <a:lnSpc>
                <a:spcPct val="100000"/>
              </a:lnSpc>
              <a:spcBef>
                <a:spcPts val="100"/>
              </a:spcBef>
            </a:pPr>
            <a:r>
              <a:rPr dirty="0"/>
              <a:t>demonstrate that </a:t>
            </a:r>
            <a:r>
              <a:rPr spc="-5" dirty="0"/>
              <a:t>they </a:t>
            </a:r>
            <a:r>
              <a:rPr dirty="0"/>
              <a:t>are </a:t>
            </a:r>
            <a:r>
              <a:rPr spc="-5" dirty="0"/>
              <a:t>in a position </a:t>
            </a:r>
            <a:r>
              <a:rPr spc="-10" dirty="0"/>
              <a:t>to  </a:t>
            </a:r>
            <a:r>
              <a:rPr spc="-5" dirty="0"/>
              <a:t>provide products </a:t>
            </a:r>
            <a:r>
              <a:rPr dirty="0"/>
              <a:t>or </a:t>
            </a:r>
            <a:r>
              <a:rPr spc="-5" dirty="0"/>
              <a:t>services </a:t>
            </a:r>
            <a:r>
              <a:rPr dirty="0"/>
              <a:t>that meet </a:t>
            </a:r>
            <a:r>
              <a:rPr spc="-5" dirty="0"/>
              <a:t>customer  </a:t>
            </a:r>
            <a:r>
              <a:rPr dirty="0"/>
              <a:t>expectations and are focused on total customer  </a:t>
            </a:r>
            <a:r>
              <a:rPr spc="-5" dirty="0"/>
              <a:t>satisfaction.</a:t>
            </a:r>
          </a:p>
          <a:p>
            <a:pPr marL="295910" marR="5080" indent="-283845" algn="just">
              <a:lnSpc>
                <a:spcPct val="100000"/>
              </a:lnSpc>
              <a:spcBef>
                <a:spcPts val="600"/>
              </a:spcBef>
              <a:buClr>
                <a:srgbClr val="3891A7"/>
              </a:buClr>
              <a:buSzPct val="80000"/>
              <a:buFont typeface="Wingdings"/>
              <a:buChar char=""/>
              <a:tabLst>
                <a:tab pos="296545" algn="l"/>
              </a:tabLst>
            </a:pPr>
            <a:r>
              <a:rPr spc="-5" dirty="0"/>
              <a:t>ISO </a:t>
            </a:r>
            <a:r>
              <a:rPr spc="-10" dirty="0"/>
              <a:t>14000 </a:t>
            </a:r>
            <a:r>
              <a:rPr spc="-5" dirty="0"/>
              <a:t>serves as </a:t>
            </a:r>
            <a:r>
              <a:rPr dirty="0"/>
              <a:t>a tool for defining and  implementing activities that meet  </a:t>
            </a:r>
            <a:r>
              <a:rPr spc="-5" dirty="0"/>
              <a:t>environmental business</a:t>
            </a:r>
            <a:r>
              <a:rPr spc="20" dirty="0"/>
              <a:t> </a:t>
            </a:r>
            <a:r>
              <a:rPr spc="-5" dirty="0"/>
              <a:t>concerns.</a:t>
            </a:r>
          </a:p>
        </p:txBody>
      </p:sp>
      <p:sp>
        <p:nvSpPr>
          <p:cNvPr id="11" name="object 11"/>
          <p:cNvSpPr/>
          <p:nvPr/>
        </p:nvSpPr>
        <p:spPr>
          <a:xfrm>
            <a:off x="5715000" y="4797551"/>
            <a:ext cx="3124200" cy="206044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80236" y="1377822"/>
            <a:ext cx="7695565" cy="1231106"/>
          </a:xfrm>
        </p:spPr>
        <p:txBody>
          <a:bodyPr/>
          <a:lstStyle/>
          <a:p>
            <a:r>
              <a:rPr lang="en-US" sz="8000" dirty="0" smtClean="0"/>
              <a:t>Thank you…</a:t>
            </a:r>
            <a:endParaRPr lang="en-IN" sz="8000" dirty="0"/>
          </a:p>
        </p:txBody>
      </p:sp>
    </p:spTree>
    <p:extLst>
      <p:ext uri="{BB962C8B-B14F-4D97-AF65-F5344CB8AC3E}">
        <p14:creationId xmlns:p14="http://schemas.microsoft.com/office/powerpoint/2010/main" xmlns="" val="3262478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789154" y="2819400"/>
            <a:ext cx="7358380" cy="1028487"/>
          </a:xfrm>
          <a:prstGeom prst="rect">
            <a:avLst/>
          </a:prstGeom>
        </p:spPr>
        <p:txBody>
          <a:bodyPr vert="horz" wrap="square" lIns="0" tIns="12700" rIns="0" bIns="0" rtlCol="0">
            <a:spAutoFit/>
          </a:bodyPr>
          <a:lstStyle/>
          <a:p>
            <a:pPr marL="12700" marR="5080">
              <a:lnSpc>
                <a:spcPct val="110000"/>
              </a:lnSpc>
              <a:spcBef>
                <a:spcPts val="100"/>
              </a:spcBef>
            </a:pPr>
            <a:r>
              <a:rPr lang="en-US" sz="2000" spc="-5" dirty="0">
                <a:solidFill>
                  <a:schemeClr val="tx1"/>
                </a:solidFill>
                <a:latin typeface="Times New Roman"/>
                <a:cs typeface="Times New Roman"/>
              </a:rPr>
              <a:t>Leaders establish unity </a:t>
            </a:r>
            <a:r>
              <a:rPr lang="en-US" sz="2000" dirty="0">
                <a:solidFill>
                  <a:schemeClr val="tx1"/>
                </a:solidFill>
                <a:latin typeface="Times New Roman"/>
                <a:cs typeface="Times New Roman"/>
              </a:rPr>
              <a:t>of purpose </a:t>
            </a:r>
            <a:r>
              <a:rPr lang="en-US" sz="2000" spc="-5" dirty="0">
                <a:solidFill>
                  <a:schemeClr val="tx1"/>
                </a:solidFill>
                <a:latin typeface="Times New Roman"/>
                <a:cs typeface="Times New Roman"/>
              </a:rPr>
              <a:t>and direction of </a:t>
            </a:r>
            <a:r>
              <a:rPr lang="en-US" sz="2000" dirty="0">
                <a:solidFill>
                  <a:schemeClr val="tx1"/>
                </a:solidFill>
                <a:latin typeface="Times New Roman"/>
                <a:cs typeface="Times New Roman"/>
              </a:rPr>
              <a:t>the </a:t>
            </a:r>
            <a:r>
              <a:rPr lang="en-US" sz="2000" spc="-5" dirty="0">
                <a:solidFill>
                  <a:schemeClr val="tx1"/>
                </a:solidFill>
                <a:latin typeface="Times New Roman"/>
                <a:cs typeface="Times New Roman"/>
              </a:rPr>
              <a:t>organization.   </a:t>
            </a:r>
            <a:r>
              <a:rPr lang="en-US" sz="2000" dirty="0">
                <a:solidFill>
                  <a:schemeClr val="tx1"/>
                </a:solidFill>
                <a:latin typeface="Times New Roman"/>
                <a:cs typeface="Times New Roman"/>
              </a:rPr>
              <a:t>They </a:t>
            </a:r>
            <a:r>
              <a:rPr lang="en-US" sz="2000" spc="-5" dirty="0">
                <a:solidFill>
                  <a:schemeClr val="tx1"/>
                </a:solidFill>
                <a:latin typeface="Times New Roman"/>
                <a:cs typeface="Times New Roman"/>
              </a:rPr>
              <a:t>should create and </a:t>
            </a:r>
            <a:r>
              <a:rPr lang="en-US" sz="2000" spc="-10" dirty="0">
                <a:solidFill>
                  <a:schemeClr val="tx1"/>
                </a:solidFill>
                <a:latin typeface="Times New Roman"/>
                <a:cs typeface="Times New Roman"/>
              </a:rPr>
              <a:t>maintain </a:t>
            </a:r>
            <a:r>
              <a:rPr lang="en-US" sz="2000" spc="-5" dirty="0">
                <a:solidFill>
                  <a:schemeClr val="tx1"/>
                </a:solidFill>
                <a:latin typeface="Times New Roman"/>
                <a:cs typeface="Times New Roman"/>
              </a:rPr>
              <a:t>the internal environment </a:t>
            </a:r>
            <a:r>
              <a:rPr lang="en-US" sz="2000" spc="-10" dirty="0">
                <a:solidFill>
                  <a:schemeClr val="tx1"/>
                </a:solidFill>
                <a:latin typeface="Times New Roman"/>
                <a:cs typeface="Times New Roman"/>
              </a:rPr>
              <a:t>in</a:t>
            </a:r>
            <a:r>
              <a:rPr lang="en-US" sz="2000" spc="260" dirty="0">
                <a:solidFill>
                  <a:schemeClr val="tx1"/>
                </a:solidFill>
                <a:latin typeface="Times New Roman"/>
                <a:cs typeface="Times New Roman"/>
              </a:rPr>
              <a:t> </a:t>
            </a:r>
            <a:r>
              <a:rPr lang="en-US" sz="2000" spc="-5" dirty="0">
                <a:solidFill>
                  <a:schemeClr val="tx1"/>
                </a:solidFill>
                <a:latin typeface="Times New Roman"/>
                <a:cs typeface="Times New Roman"/>
              </a:rPr>
              <a:t>which </a:t>
            </a:r>
            <a:r>
              <a:rPr lang="en-US" sz="2000" dirty="0">
                <a:solidFill>
                  <a:schemeClr val="tx1"/>
                </a:solidFill>
                <a:latin typeface="Times New Roman"/>
                <a:cs typeface="Times New Roman"/>
              </a:rPr>
              <a:t>people </a:t>
            </a:r>
            <a:r>
              <a:rPr lang="en-US" sz="2000" dirty="0" smtClean="0">
                <a:solidFill>
                  <a:schemeClr val="tx1"/>
                </a:solidFill>
                <a:latin typeface="Times New Roman"/>
                <a:cs typeface="Times New Roman"/>
              </a:rPr>
              <a:t> </a:t>
            </a:r>
            <a:r>
              <a:rPr lang="en-US" sz="2000" spc="-5" dirty="0">
                <a:solidFill>
                  <a:schemeClr val="tx1"/>
                </a:solidFill>
                <a:latin typeface="Times New Roman"/>
                <a:cs typeface="Times New Roman"/>
              </a:rPr>
              <a:t>become </a:t>
            </a:r>
            <a:r>
              <a:rPr lang="en-US" sz="2000" dirty="0">
                <a:solidFill>
                  <a:schemeClr val="tx1"/>
                </a:solidFill>
                <a:latin typeface="Times New Roman"/>
                <a:cs typeface="Times New Roman"/>
              </a:rPr>
              <a:t>fully </a:t>
            </a:r>
            <a:r>
              <a:rPr lang="en-US" sz="2000" dirty="0" smtClean="0">
                <a:solidFill>
                  <a:schemeClr val="tx1"/>
                </a:solidFill>
                <a:latin typeface="Times New Roman"/>
                <a:cs typeface="Times New Roman"/>
              </a:rPr>
              <a:t>involved </a:t>
            </a:r>
            <a:r>
              <a:rPr lang="en-US" sz="2000" spc="-5" dirty="0">
                <a:solidFill>
                  <a:schemeClr val="tx1"/>
                </a:solidFill>
                <a:latin typeface="Times New Roman"/>
                <a:cs typeface="Times New Roman"/>
              </a:rPr>
              <a:t>in </a:t>
            </a:r>
            <a:r>
              <a:rPr lang="en-US" sz="2000" dirty="0">
                <a:solidFill>
                  <a:schemeClr val="tx1"/>
                </a:solidFill>
                <a:latin typeface="Times New Roman"/>
                <a:cs typeface="Times New Roman"/>
              </a:rPr>
              <a:t>achieving the</a:t>
            </a:r>
            <a:r>
              <a:rPr lang="en-US" sz="2000" spc="-135" dirty="0">
                <a:solidFill>
                  <a:schemeClr val="tx1"/>
                </a:solidFill>
                <a:latin typeface="Times New Roman"/>
                <a:cs typeface="Times New Roman"/>
              </a:rPr>
              <a:t> </a:t>
            </a:r>
            <a:r>
              <a:rPr lang="en-US" sz="2000" dirty="0" smtClean="0">
                <a:solidFill>
                  <a:schemeClr val="tx1"/>
                </a:solidFill>
                <a:latin typeface="Times New Roman"/>
                <a:cs typeface="Times New Roman"/>
              </a:rPr>
              <a:t>goal</a:t>
            </a:r>
            <a:endParaRPr sz="2000" dirty="0">
              <a:solidFill>
                <a:schemeClr val="tx1"/>
              </a:solidFill>
              <a:latin typeface="Times New Roman"/>
              <a:cs typeface="Times New Roman"/>
            </a:endParaRPr>
          </a:p>
        </p:txBody>
      </p:sp>
      <p:sp>
        <p:nvSpPr>
          <p:cNvPr id="26" name="TextBox 25"/>
          <p:cNvSpPr txBox="1"/>
          <p:nvPr/>
        </p:nvSpPr>
        <p:spPr>
          <a:xfrm>
            <a:off x="686561" y="983257"/>
            <a:ext cx="7488937" cy="1015663"/>
          </a:xfrm>
          <a:prstGeom prst="rect">
            <a:avLst/>
          </a:prstGeom>
          <a:noFill/>
        </p:spPr>
        <p:txBody>
          <a:bodyPr wrap="square" rtlCol="0">
            <a:spAutoFit/>
          </a:bodyPr>
          <a:lstStyle/>
          <a:p>
            <a:pPr algn="just"/>
            <a:r>
              <a:rPr lang="en-US" sz="2000" spc="-5" dirty="0" smtClean="0">
                <a:latin typeface="Times New Roman" pitchFamily="18" charset="0"/>
                <a:cs typeface="Times New Roman" pitchFamily="18" charset="0"/>
              </a:rPr>
              <a:t>Organization depends on </a:t>
            </a:r>
            <a:r>
              <a:rPr lang="en-US" sz="2000" dirty="0" smtClean="0">
                <a:latin typeface="Times New Roman" pitchFamily="18" charset="0"/>
                <a:cs typeface="Times New Roman" pitchFamily="18" charset="0"/>
              </a:rPr>
              <a:t>their </a:t>
            </a:r>
            <a:r>
              <a:rPr lang="en-US" sz="2000" spc="-5" dirty="0" smtClean="0">
                <a:latin typeface="Times New Roman" pitchFamily="18" charset="0"/>
                <a:cs typeface="Times New Roman" pitchFamily="18" charset="0"/>
              </a:rPr>
              <a:t>customer and therefore </a:t>
            </a:r>
            <a:r>
              <a:rPr lang="en-US" sz="2000" dirty="0" smtClean="0">
                <a:latin typeface="Times New Roman" pitchFamily="18" charset="0"/>
                <a:cs typeface="Times New Roman" pitchFamily="18" charset="0"/>
              </a:rPr>
              <a:t>should </a:t>
            </a:r>
            <a:r>
              <a:rPr lang="en-US" sz="2000" spc="-10" dirty="0" smtClean="0">
                <a:latin typeface="Times New Roman" pitchFamily="18" charset="0"/>
                <a:cs typeface="Times New Roman" pitchFamily="18" charset="0"/>
              </a:rPr>
              <a:t>understand </a:t>
            </a:r>
            <a:r>
              <a:rPr lang="en-US" sz="2000" dirty="0" smtClean="0">
                <a:latin typeface="Times New Roman" pitchFamily="18" charset="0"/>
                <a:cs typeface="Times New Roman" pitchFamily="18" charset="0"/>
              </a:rPr>
              <a:t>current </a:t>
            </a:r>
            <a:r>
              <a:rPr lang="en-US" sz="2000" spc="-5" dirty="0" smtClean="0">
                <a:latin typeface="Times New Roman" pitchFamily="18" charset="0"/>
                <a:cs typeface="Times New Roman" pitchFamily="18" charset="0"/>
              </a:rPr>
              <a:t>and </a:t>
            </a:r>
            <a:r>
              <a:rPr lang="en-US" sz="2000" dirty="0" smtClean="0">
                <a:latin typeface="Times New Roman" pitchFamily="18" charset="0"/>
                <a:cs typeface="Times New Roman" pitchFamily="18" charset="0"/>
              </a:rPr>
              <a:t>future </a:t>
            </a:r>
            <a:r>
              <a:rPr lang="en-US" sz="2000" spc="-10" dirty="0" smtClean="0">
                <a:latin typeface="Times New Roman" pitchFamily="18" charset="0"/>
                <a:cs typeface="Times New Roman" pitchFamily="18" charset="0"/>
              </a:rPr>
              <a:t>customer  </a:t>
            </a:r>
            <a:r>
              <a:rPr lang="en-US" sz="2000" dirty="0" smtClean="0">
                <a:latin typeface="Times New Roman" pitchFamily="18" charset="0"/>
                <a:cs typeface="Times New Roman" pitchFamily="18" charset="0"/>
              </a:rPr>
              <a:t>needs,</a:t>
            </a:r>
            <a:r>
              <a:rPr lang="en-US" sz="2000" spc="-60" dirty="0" smtClean="0">
                <a:latin typeface="Times New Roman" pitchFamily="18" charset="0"/>
                <a:cs typeface="Times New Roman" pitchFamily="18" charset="0"/>
              </a:rPr>
              <a:t> </a:t>
            </a:r>
            <a:r>
              <a:rPr lang="en-US" sz="2000" spc="-5" dirty="0" smtClean="0">
                <a:latin typeface="Times New Roman" pitchFamily="18" charset="0"/>
                <a:cs typeface="Times New Roman" pitchFamily="18" charset="0"/>
              </a:rPr>
              <a:t>should</a:t>
            </a:r>
            <a:r>
              <a:rPr lang="en-US" sz="2000" spc="-50" dirty="0" smtClean="0">
                <a:latin typeface="Times New Roman" pitchFamily="18" charset="0"/>
                <a:cs typeface="Times New Roman" pitchFamily="18" charset="0"/>
              </a:rPr>
              <a:t> </a:t>
            </a:r>
            <a:r>
              <a:rPr lang="en-US" sz="2000" spc="-5" dirty="0" smtClean="0">
                <a:latin typeface="Times New Roman" pitchFamily="18" charset="0"/>
                <a:cs typeface="Times New Roman" pitchFamily="18" charset="0"/>
              </a:rPr>
              <a:t>meet</a:t>
            </a:r>
            <a:r>
              <a:rPr lang="en-US" sz="2000" spc="-15"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customer</a:t>
            </a:r>
            <a:r>
              <a:rPr lang="en-US" sz="2000" spc="-110" dirty="0" smtClean="0">
                <a:latin typeface="Times New Roman" pitchFamily="18" charset="0"/>
                <a:cs typeface="Times New Roman" pitchFamily="18" charset="0"/>
              </a:rPr>
              <a:t> </a:t>
            </a:r>
            <a:r>
              <a:rPr lang="en-US" sz="2000" spc="-5" dirty="0" smtClean="0">
                <a:latin typeface="Times New Roman" pitchFamily="18" charset="0"/>
                <a:cs typeface="Times New Roman" pitchFamily="18" charset="0"/>
              </a:rPr>
              <a:t>requirements</a:t>
            </a:r>
            <a:r>
              <a:rPr lang="en-US" sz="2000" spc="-60" dirty="0" smtClean="0">
                <a:latin typeface="Times New Roman" pitchFamily="18" charset="0"/>
                <a:cs typeface="Times New Roman" pitchFamily="18" charset="0"/>
              </a:rPr>
              <a:t> </a:t>
            </a:r>
            <a:r>
              <a:rPr lang="en-US" sz="2000" spc="-5" dirty="0" smtClean="0">
                <a:latin typeface="Times New Roman" pitchFamily="18" charset="0"/>
                <a:cs typeface="Times New Roman" pitchFamily="18" charset="0"/>
              </a:rPr>
              <a:t>and</a:t>
            </a:r>
            <a:r>
              <a:rPr lang="en-US" sz="2000" spc="-25" dirty="0" smtClean="0">
                <a:latin typeface="Times New Roman" pitchFamily="18" charset="0"/>
                <a:cs typeface="Times New Roman" pitchFamily="18" charset="0"/>
              </a:rPr>
              <a:t> </a:t>
            </a:r>
            <a:r>
              <a:rPr lang="en-US" sz="2000" spc="-5" dirty="0" smtClean="0">
                <a:latin typeface="Times New Roman" pitchFamily="18" charset="0"/>
                <a:cs typeface="Times New Roman" pitchFamily="18" charset="0"/>
              </a:rPr>
              <a:t>strive</a:t>
            </a:r>
            <a:r>
              <a:rPr lang="en-US" sz="2000" spc="-4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to</a:t>
            </a:r>
            <a:r>
              <a:rPr lang="en-US" sz="2000" spc="-30" dirty="0" smtClean="0">
                <a:latin typeface="Times New Roman" pitchFamily="18" charset="0"/>
                <a:cs typeface="Times New Roman" pitchFamily="18" charset="0"/>
              </a:rPr>
              <a:t> </a:t>
            </a:r>
            <a:r>
              <a:rPr lang="en-US" sz="2000" spc="-5" dirty="0" smtClean="0">
                <a:latin typeface="Times New Roman" pitchFamily="18" charset="0"/>
                <a:cs typeface="Times New Roman" pitchFamily="18" charset="0"/>
              </a:rPr>
              <a:t>exceed</a:t>
            </a:r>
            <a:r>
              <a:rPr lang="en-US" sz="2000" spc="-40" dirty="0" smtClean="0">
                <a:latin typeface="Times New Roman" pitchFamily="18" charset="0"/>
                <a:cs typeface="Times New Roman" pitchFamily="18" charset="0"/>
              </a:rPr>
              <a:t> </a:t>
            </a:r>
            <a:r>
              <a:rPr lang="en-US" sz="2000" spc="-10" dirty="0" smtClean="0">
                <a:latin typeface="Times New Roman" pitchFamily="18" charset="0"/>
                <a:cs typeface="Times New Roman" pitchFamily="18" charset="0"/>
              </a:rPr>
              <a:t>customer</a:t>
            </a:r>
            <a:r>
              <a:rPr lang="en-US" sz="2000" spc="-50" dirty="0" smtClean="0">
                <a:latin typeface="Times New Roman" pitchFamily="18" charset="0"/>
                <a:cs typeface="Times New Roman" pitchFamily="18" charset="0"/>
              </a:rPr>
              <a:t> </a:t>
            </a:r>
            <a:r>
              <a:rPr lang="en-US" sz="2000" spc="-5" dirty="0" smtClean="0">
                <a:latin typeface="Times New Roman" pitchFamily="18" charset="0"/>
                <a:cs typeface="Times New Roman" pitchFamily="18" charset="0"/>
              </a:rPr>
              <a:t>expectation</a:t>
            </a:r>
            <a:endParaRPr lang="en-US" sz="2000" dirty="0" smtClean="0">
              <a:latin typeface="Times New Roman" pitchFamily="18" charset="0"/>
              <a:cs typeface="Times New Roman" pitchFamily="18" charset="0"/>
            </a:endParaRPr>
          </a:p>
        </p:txBody>
      </p:sp>
      <p:sp>
        <p:nvSpPr>
          <p:cNvPr id="27" name="TextBox 26"/>
          <p:cNvSpPr txBox="1"/>
          <p:nvPr/>
        </p:nvSpPr>
        <p:spPr>
          <a:xfrm>
            <a:off x="740663" y="2286000"/>
            <a:ext cx="3374137"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2. Leadership</a:t>
            </a:r>
            <a:endParaRPr lang="en-IN" sz="2800" dirty="0">
              <a:solidFill>
                <a:srgbClr val="FF0000"/>
              </a:solidFill>
              <a:latin typeface="Times New Roman" pitchFamily="18" charset="0"/>
              <a:cs typeface="Times New Roman" pitchFamily="18" charset="0"/>
            </a:endParaRPr>
          </a:p>
        </p:txBody>
      </p:sp>
      <p:sp>
        <p:nvSpPr>
          <p:cNvPr id="28" name="TextBox 27"/>
          <p:cNvSpPr txBox="1"/>
          <p:nvPr/>
        </p:nvSpPr>
        <p:spPr>
          <a:xfrm>
            <a:off x="740663" y="460037"/>
            <a:ext cx="3516629"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1. Costumer focus</a:t>
            </a:r>
            <a:endParaRPr lang="en-IN" sz="2800" dirty="0">
              <a:solidFill>
                <a:srgbClr val="FF0000"/>
              </a:solidFill>
              <a:latin typeface="Times New Roman" pitchFamily="18" charset="0"/>
              <a:cs typeface="Times New Roman" pitchFamily="18" charset="0"/>
            </a:endParaRPr>
          </a:p>
        </p:txBody>
      </p:sp>
      <p:sp>
        <p:nvSpPr>
          <p:cNvPr id="29" name="TextBox 28"/>
          <p:cNvSpPr txBox="1"/>
          <p:nvPr/>
        </p:nvSpPr>
        <p:spPr>
          <a:xfrm>
            <a:off x="797855" y="4267200"/>
            <a:ext cx="3791423" cy="523220"/>
          </a:xfrm>
          <a:prstGeom prst="rect">
            <a:avLst/>
          </a:prstGeom>
          <a:noFill/>
        </p:spPr>
        <p:txBody>
          <a:bodyPr wrap="none" rtlCol="0">
            <a:spAutoFit/>
          </a:bodyPr>
          <a:lstStyle/>
          <a:p>
            <a:r>
              <a:rPr lang="en-US" sz="2800" dirty="0" smtClean="0">
                <a:solidFill>
                  <a:srgbClr val="FF0000"/>
                </a:solidFill>
                <a:latin typeface="Times New Roman" pitchFamily="18" charset="0"/>
                <a:cs typeface="Times New Roman" pitchFamily="18" charset="0"/>
              </a:rPr>
              <a:t>3. Engagement of People</a:t>
            </a:r>
            <a:endParaRPr lang="en-IN" sz="2800" dirty="0">
              <a:solidFill>
                <a:srgbClr val="FF0000"/>
              </a:solidFill>
              <a:latin typeface="Times New Roman" pitchFamily="18" charset="0"/>
              <a:cs typeface="Times New Roman" pitchFamily="18" charset="0"/>
            </a:endParaRPr>
          </a:p>
        </p:txBody>
      </p:sp>
      <p:sp>
        <p:nvSpPr>
          <p:cNvPr id="30" name="TextBox 29"/>
          <p:cNvSpPr txBox="1"/>
          <p:nvPr/>
        </p:nvSpPr>
        <p:spPr>
          <a:xfrm>
            <a:off x="797855" y="4918364"/>
            <a:ext cx="7239000" cy="1323439"/>
          </a:xfrm>
          <a:prstGeom prst="rect">
            <a:avLst/>
          </a:prstGeom>
          <a:noFill/>
        </p:spPr>
        <p:txBody>
          <a:bodyPr wrap="square" rtlCol="0">
            <a:spAutoFit/>
          </a:bodyPr>
          <a:lstStyle/>
          <a:p>
            <a:pPr algn="just"/>
            <a:r>
              <a:rPr lang="en-US" sz="2000" spc="-5" dirty="0">
                <a:latin typeface="Times New Roman" pitchFamily="18" charset="0"/>
                <a:cs typeface="Times New Roman" pitchFamily="18" charset="0"/>
              </a:rPr>
              <a:t>People at all levels are </a:t>
            </a:r>
            <a:r>
              <a:rPr lang="en-US" sz="2000" dirty="0">
                <a:latin typeface="Times New Roman" pitchFamily="18" charset="0"/>
                <a:cs typeface="Times New Roman" pitchFamily="18" charset="0"/>
              </a:rPr>
              <a:t>the </a:t>
            </a:r>
            <a:r>
              <a:rPr lang="en-US" sz="2000" spc="-5" dirty="0">
                <a:latin typeface="Times New Roman" pitchFamily="18" charset="0"/>
                <a:cs typeface="Times New Roman" pitchFamily="18" charset="0"/>
              </a:rPr>
              <a:t>essence </a:t>
            </a:r>
            <a:r>
              <a:rPr lang="en-US" sz="2000" dirty="0">
                <a:latin typeface="Times New Roman" pitchFamily="18" charset="0"/>
                <a:cs typeface="Times New Roman" pitchFamily="18" charset="0"/>
              </a:rPr>
              <a:t>of </a:t>
            </a:r>
            <a:r>
              <a:rPr lang="en-US" sz="2000" spc="-5" dirty="0">
                <a:latin typeface="Times New Roman" pitchFamily="18" charset="0"/>
                <a:cs typeface="Times New Roman" pitchFamily="18" charset="0"/>
              </a:rPr>
              <a:t>an organization and their full  involvement enables their abilities </a:t>
            </a:r>
            <a:r>
              <a:rPr lang="en-US" sz="2000" dirty="0">
                <a:latin typeface="Times New Roman" pitchFamily="18" charset="0"/>
                <a:cs typeface="Times New Roman" pitchFamily="18" charset="0"/>
              </a:rPr>
              <a:t>to </a:t>
            </a:r>
            <a:r>
              <a:rPr lang="en-US" sz="2000" spc="-5" dirty="0">
                <a:latin typeface="Times New Roman" pitchFamily="18" charset="0"/>
                <a:cs typeface="Times New Roman" pitchFamily="18" charset="0"/>
              </a:rPr>
              <a:t>be used </a:t>
            </a:r>
            <a:r>
              <a:rPr lang="en-US" sz="2000" dirty="0">
                <a:latin typeface="Times New Roman" pitchFamily="18" charset="0"/>
                <a:cs typeface="Times New Roman" pitchFamily="18" charset="0"/>
              </a:rPr>
              <a:t>for the </a:t>
            </a:r>
            <a:r>
              <a:rPr lang="en-US" sz="2000" spc="-5" dirty="0">
                <a:latin typeface="Times New Roman" pitchFamily="18" charset="0"/>
                <a:cs typeface="Times New Roman" pitchFamily="18" charset="0"/>
              </a:rPr>
              <a:t>organization's</a:t>
            </a:r>
            <a:r>
              <a:rPr lang="en-US" sz="2000" spc="-215" dirty="0">
                <a:latin typeface="Times New Roman" pitchFamily="18" charset="0"/>
                <a:cs typeface="Times New Roman" pitchFamily="18" charset="0"/>
              </a:rPr>
              <a:t> </a:t>
            </a:r>
            <a:r>
              <a:rPr lang="en-US" sz="2000" spc="-5" dirty="0">
                <a:latin typeface="Times New Roman" pitchFamily="18" charset="0"/>
                <a:cs typeface="Times New Roman" pitchFamily="18" charset="0"/>
              </a:rPr>
              <a:t>benefit.</a:t>
            </a:r>
            <a:endParaRPr lang="en-US" sz="2000" dirty="0">
              <a:latin typeface="Times New Roman" pitchFamily="18" charset="0"/>
              <a:cs typeface="Times New Roman" pitchFamily="18" charset="0"/>
            </a:endParaRPr>
          </a:p>
          <a:p>
            <a:endParaRPr lang="en-IN"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457200"/>
            <a:ext cx="8382000" cy="5786199"/>
          </a:xfrm>
        </p:spPr>
        <p:txBody>
          <a:bodyPr/>
          <a:lstStyle/>
          <a:p>
            <a:pPr algn="just"/>
            <a:r>
              <a:rPr lang="en-US" sz="2800" dirty="0" smtClean="0">
                <a:solidFill>
                  <a:srgbClr val="FF0000"/>
                </a:solidFill>
              </a:rPr>
              <a:t>4. Process approach</a:t>
            </a:r>
            <a:endParaRPr lang="en-US" sz="2400" dirty="0"/>
          </a:p>
          <a:p>
            <a:pPr algn="just"/>
            <a:r>
              <a:rPr lang="en-US" sz="2400" spc="-5" dirty="0">
                <a:solidFill>
                  <a:srgbClr val="000000"/>
                </a:solidFill>
              </a:rPr>
              <a:t>A </a:t>
            </a:r>
            <a:r>
              <a:rPr lang="en-US" sz="2400" spc="-10" dirty="0">
                <a:solidFill>
                  <a:srgbClr val="000000"/>
                </a:solidFill>
              </a:rPr>
              <a:t>desired result</a:t>
            </a:r>
            <a:r>
              <a:rPr lang="en-US" sz="2400" spc="370" dirty="0">
                <a:solidFill>
                  <a:srgbClr val="000000"/>
                </a:solidFill>
              </a:rPr>
              <a:t> </a:t>
            </a:r>
            <a:r>
              <a:rPr lang="en-US" sz="2400" spc="-10" dirty="0">
                <a:solidFill>
                  <a:srgbClr val="000000"/>
                </a:solidFill>
              </a:rPr>
              <a:t>is</a:t>
            </a:r>
            <a:r>
              <a:rPr lang="en-US" sz="2400" spc="155" dirty="0">
                <a:solidFill>
                  <a:srgbClr val="000000"/>
                </a:solidFill>
              </a:rPr>
              <a:t> </a:t>
            </a:r>
            <a:r>
              <a:rPr lang="en-US" sz="2400" spc="-10" dirty="0">
                <a:solidFill>
                  <a:srgbClr val="000000"/>
                </a:solidFill>
              </a:rPr>
              <a:t>achieved	</a:t>
            </a:r>
            <a:r>
              <a:rPr lang="en-US" sz="2400" spc="-5" dirty="0">
                <a:solidFill>
                  <a:srgbClr val="000000"/>
                </a:solidFill>
              </a:rPr>
              <a:t>more </a:t>
            </a:r>
            <a:r>
              <a:rPr lang="en-US" sz="2400" spc="-20" dirty="0">
                <a:solidFill>
                  <a:srgbClr val="000000"/>
                </a:solidFill>
              </a:rPr>
              <a:t>efficiently </a:t>
            </a:r>
            <a:r>
              <a:rPr lang="en-US" sz="2400" spc="-5" dirty="0">
                <a:solidFill>
                  <a:srgbClr val="000000"/>
                </a:solidFill>
              </a:rPr>
              <a:t>when </a:t>
            </a:r>
            <a:r>
              <a:rPr lang="en-US" sz="2400" spc="-10" dirty="0">
                <a:solidFill>
                  <a:srgbClr val="000000"/>
                </a:solidFill>
              </a:rPr>
              <a:t>activities and related  </a:t>
            </a:r>
            <a:r>
              <a:rPr lang="en-US" sz="2400" spc="-5" dirty="0">
                <a:solidFill>
                  <a:srgbClr val="000000"/>
                </a:solidFill>
              </a:rPr>
              <a:t>resources </a:t>
            </a:r>
            <a:r>
              <a:rPr lang="en-US" sz="2400" dirty="0">
                <a:solidFill>
                  <a:srgbClr val="000000"/>
                </a:solidFill>
              </a:rPr>
              <a:t>are </a:t>
            </a:r>
            <a:r>
              <a:rPr lang="en-US" sz="2400" spc="-5" dirty="0">
                <a:solidFill>
                  <a:srgbClr val="000000"/>
                </a:solidFill>
              </a:rPr>
              <a:t>managed as </a:t>
            </a:r>
            <a:r>
              <a:rPr lang="en-US" sz="2400" dirty="0">
                <a:solidFill>
                  <a:srgbClr val="000000"/>
                </a:solidFill>
              </a:rPr>
              <a:t>a</a:t>
            </a:r>
            <a:r>
              <a:rPr lang="en-US" sz="2400" spc="-175" dirty="0">
                <a:solidFill>
                  <a:srgbClr val="000000"/>
                </a:solidFill>
              </a:rPr>
              <a:t> </a:t>
            </a:r>
            <a:r>
              <a:rPr lang="en-US" sz="2400" spc="-5" dirty="0">
                <a:solidFill>
                  <a:srgbClr val="000000"/>
                </a:solidFill>
              </a:rPr>
              <a:t>process</a:t>
            </a:r>
            <a:r>
              <a:rPr lang="en-US" sz="2400" spc="-5" dirty="0" smtClean="0">
                <a:solidFill>
                  <a:srgbClr val="000000"/>
                </a:solidFill>
              </a:rPr>
              <a:t>.</a:t>
            </a:r>
          </a:p>
          <a:p>
            <a:pPr algn="just"/>
            <a:endParaRPr lang="en-US" sz="2400" spc="-5" dirty="0" smtClean="0">
              <a:solidFill>
                <a:srgbClr val="000000"/>
              </a:solidFill>
            </a:endParaRPr>
          </a:p>
          <a:p>
            <a:pPr algn="just"/>
            <a:r>
              <a:rPr lang="en-US" sz="2800" spc="-5" dirty="0" smtClean="0">
                <a:solidFill>
                  <a:srgbClr val="FF0000"/>
                </a:solidFill>
              </a:rPr>
              <a:t>5. Improvement</a:t>
            </a:r>
          </a:p>
          <a:p>
            <a:pPr algn="just"/>
            <a:r>
              <a:rPr lang="en-US" sz="2400" spc="-5" dirty="0" smtClean="0">
                <a:latin typeface="Times New Roman" pitchFamily="18" charset="0"/>
                <a:cs typeface="Times New Roman" pitchFamily="18" charset="0"/>
              </a:rPr>
              <a:t>Improvement </a:t>
            </a:r>
            <a:r>
              <a:rPr lang="en-US" sz="2400" dirty="0" smtClean="0">
                <a:latin typeface="Times New Roman" pitchFamily="18" charset="0"/>
                <a:cs typeface="Times New Roman" pitchFamily="18" charset="0"/>
              </a:rPr>
              <a:t>of the </a:t>
            </a:r>
            <a:r>
              <a:rPr lang="en-US" sz="2400" spc="-5" dirty="0" smtClean="0">
                <a:latin typeface="Times New Roman" pitchFamily="18" charset="0"/>
                <a:cs typeface="Times New Roman" pitchFamily="18" charset="0"/>
              </a:rPr>
              <a:t>organization's </a:t>
            </a:r>
            <a:r>
              <a:rPr lang="en-US" sz="2400" dirty="0" smtClean="0">
                <a:latin typeface="Times New Roman" pitchFamily="18" charset="0"/>
                <a:cs typeface="Times New Roman" pitchFamily="18" charset="0"/>
              </a:rPr>
              <a:t>overall </a:t>
            </a:r>
            <a:r>
              <a:rPr lang="en-US" sz="2400" spc="-5" dirty="0" smtClean="0">
                <a:latin typeface="Times New Roman" pitchFamily="18" charset="0"/>
                <a:cs typeface="Times New Roman" pitchFamily="18" charset="0"/>
              </a:rPr>
              <a:t>performance </a:t>
            </a:r>
            <a:r>
              <a:rPr lang="en-US" sz="2400" dirty="0" smtClean="0">
                <a:latin typeface="Times New Roman" pitchFamily="18" charset="0"/>
                <a:cs typeface="Times New Roman" pitchFamily="18" charset="0"/>
              </a:rPr>
              <a:t>should be</a:t>
            </a:r>
            <a:r>
              <a:rPr lang="en-US" sz="2400" spc="-305"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  </a:t>
            </a:r>
            <a:r>
              <a:rPr lang="en-US" sz="2400" spc="-5" dirty="0" smtClean="0">
                <a:latin typeface="Times New Roman" pitchFamily="18" charset="0"/>
                <a:cs typeface="Times New Roman" pitchFamily="18" charset="0"/>
              </a:rPr>
              <a:t>permanent objective </a:t>
            </a:r>
            <a:r>
              <a:rPr lang="en-US" sz="2400" spc="5" dirty="0" smtClean="0">
                <a:latin typeface="Times New Roman" pitchFamily="18" charset="0"/>
                <a:cs typeface="Times New Roman" pitchFamily="18" charset="0"/>
              </a:rPr>
              <a:t>of the</a:t>
            </a:r>
            <a:r>
              <a:rPr lang="en-US" sz="2400" spc="-95" dirty="0" smtClean="0">
                <a:latin typeface="Times New Roman" pitchFamily="18" charset="0"/>
                <a:cs typeface="Times New Roman" pitchFamily="18" charset="0"/>
              </a:rPr>
              <a:t> </a:t>
            </a:r>
            <a:r>
              <a:rPr lang="en-US" sz="2400" spc="5" dirty="0" smtClean="0">
                <a:latin typeface="Times New Roman" pitchFamily="18" charset="0"/>
                <a:cs typeface="Times New Roman" pitchFamily="18" charset="0"/>
              </a:rPr>
              <a:t>organization</a:t>
            </a:r>
          </a:p>
          <a:p>
            <a:pPr algn="just"/>
            <a:endParaRPr lang="en-US" sz="2400" spc="5" dirty="0" smtClean="0">
              <a:latin typeface="Times New Roman" pitchFamily="18" charset="0"/>
              <a:cs typeface="Times New Roman" pitchFamily="18" charset="0"/>
            </a:endParaRPr>
          </a:p>
          <a:p>
            <a:pPr algn="just"/>
            <a:r>
              <a:rPr lang="en-US" sz="2800" spc="5" dirty="0" smtClean="0">
                <a:solidFill>
                  <a:srgbClr val="FF0000"/>
                </a:solidFill>
                <a:latin typeface="Times New Roman" pitchFamily="18" charset="0"/>
                <a:cs typeface="Times New Roman" pitchFamily="18" charset="0"/>
              </a:rPr>
              <a:t>6. Evidence based decision making</a:t>
            </a:r>
          </a:p>
          <a:p>
            <a:pPr algn="just"/>
            <a:r>
              <a:rPr lang="en-US" sz="2400" spc="-10" dirty="0" smtClean="0">
                <a:latin typeface="Times New Roman" pitchFamily="18" charset="0"/>
                <a:cs typeface="Times New Roman" pitchFamily="18" charset="0"/>
              </a:rPr>
              <a:t>Effective </a:t>
            </a:r>
            <a:r>
              <a:rPr lang="en-US" sz="2400" spc="-5" dirty="0" smtClean="0">
                <a:latin typeface="Times New Roman" pitchFamily="18" charset="0"/>
                <a:cs typeface="Times New Roman" pitchFamily="18" charset="0"/>
              </a:rPr>
              <a:t>decisions </a:t>
            </a:r>
            <a:r>
              <a:rPr lang="en-US" sz="2400" dirty="0" smtClean="0">
                <a:latin typeface="Times New Roman" pitchFamily="18" charset="0"/>
                <a:cs typeface="Times New Roman" pitchFamily="18" charset="0"/>
              </a:rPr>
              <a:t>are </a:t>
            </a:r>
            <a:r>
              <a:rPr lang="en-US" sz="2400" spc="-10" dirty="0" smtClean="0">
                <a:latin typeface="Times New Roman" pitchFamily="18" charset="0"/>
                <a:cs typeface="Times New Roman" pitchFamily="18" charset="0"/>
              </a:rPr>
              <a:t>based </a:t>
            </a:r>
            <a:r>
              <a:rPr lang="en-US" sz="2400" dirty="0" smtClean="0">
                <a:latin typeface="Times New Roman" pitchFamily="18" charset="0"/>
                <a:cs typeface="Times New Roman" pitchFamily="18" charset="0"/>
              </a:rPr>
              <a:t>on the analysis of data and</a:t>
            </a:r>
            <a:r>
              <a:rPr lang="en-US" sz="2400" spc="-360" dirty="0" smtClean="0">
                <a:latin typeface="Times New Roman" pitchFamily="18" charset="0"/>
                <a:cs typeface="Times New Roman" pitchFamily="18" charset="0"/>
              </a:rPr>
              <a:t> </a:t>
            </a:r>
            <a:r>
              <a:rPr lang="en-US" sz="2400" spc="-5" dirty="0" smtClean="0">
                <a:latin typeface="Times New Roman" pitchFamily="18" charset="0"/>
                <a:cs typeface="Times New Roman" pitchFamily="18" charset="0"/>
              </a:rPr>
              <a:t>information</a:t>
            </a:r>
          </a:p>
          <a:p>
            <a:pPr algn="just"/>
            <a:endParaRPr lang="en-US" sz="2400" spc="-5" dirty="0" smtClean="0">
              <a:latin typeface="Times New Roman" pitchFamily="18" charset="0"/>
              <a:cs typeface="Times New Roman" pitchFamily="18" charset="0"/>
            </a:endParaRPr>
          </a:p>
          <a:p>
            <a:pPr algn="just"/>
            <a:r>
              <a:rPr lang="en-US" sz="2800" spc="-5" dirty="0" smtClean="0">
                <a:solidFill>
                  <a:srgbClr val="FF0000"/>
                </a:solidFill>
                <a:latin typeface="Times New Roman" pitchFamily="18" charset="0"/>
                <a:cs typeface="Times New Roman" pitchFamily="18" charset="0"/>
              </a:rPr>
              <a:t>7. Relationship management</a:t>
            </a:r>
          </a:p>
          <a:p>
            <a:pPr algn="just"/>
            <a:r>
              <a:rPr lang="en-US" sz="2400" dirty="0" smtClean="0">
                <a:latin typeface="Times New Roman" pitchFamily="18" charset="0"/>
                <a:cs typeface="Times New Roman" pitchFamily="18" charset="0"/>
              </a:rPr>
              <a:t>An </a:t>
            </a:r>
            <a:r>
              <a:rPr lang="en-US" sz="2400" spc="-5" dirty="0" smtClean="0">
                <a:latin typeface="Times New Roman" pitchFamily="18" charset="0"/>
                <a:cs typeface="Times New Roman" pitchFamily="18" charset="0"/>
              </a:rPr>
              <a:t>organization </a:t>
            </a:r>
            <a:r>
              <a:rPr lang="en-US" sz="2400" spc="-10" dirty="0" smtClean="0">
                <a:latin typeface="Times New Roman" pitchFamily="18" charset="0"/>
                <a:cs typeface="Times New Roman" pitchFamily="18" charset="0"/>
              </a:rPr>
              <a:t>and </a:t>
            </a:r>
            <a:r>
              <a:rPr lang="en-US" sz="2400" dirty="0" smtClean="0">
                <a:latin typeface="Times New Roman" pitchFamily="18" charset="0"/>
                <a:cs typeface="Times New Roman" pitchFamily="18" charset="0"/>
              </a:rPr>
              <a:t>its </a:t>
            </a:r>
            <a:r>
              <a:rPr lang="en-US" sz="2400" spc="-5" dirty="0" smtClean="0">
                <a:latin typeface="Times New Roman" pitchFamily="18" charset="0"/>
                <a:cs typeface="Times New Roman" pitchFamily="18" charset="0"/>
              </a:rPr>
              <a:t>external providers (suppliers,  contractors, service providers) are interdependent and a mutually beneficial  relationship enhances </a:t>
            </a:r>
            <a:r>
              <a:rPr lang="en-US" sz="2400" dirty="0" smtClean="0">
                <a:latin typeface="Times New Roman" pitchFamily="18" charset="0"/>
                <a:cs typeface="Times New Roman" pitchFamily="18" charset="0"/>
              </a:rPr>
              <a:t>the </a:t>
            </a:r>
            <a:r>
              <a:rPr lang="en-US" sz="2400" spc="-5" dirty="0" smtClean="0">
                <a:latin typeface="Times New Roman" pitchFamily="18" charset="0"/>
                <a:cs typeface="Times New Roman" pitchFamily="18" charset="0"/>
              </a:rPr>
              <a:t>ability </a:t>
            </a:r>
            <a:r>
              <a:rPr lang="en-US" sz="2400" dirty="0" smtClean="0">
                <a:latin typeface="Times New Roman" pitchFamily="18" charset="0"/>
                <a:cs typeface="Times New Roman" pitchFamily="18" charset="0"/>
              </a:rPr>
              <a:t>of </a:t>
            </a:r>
            <a:r>
              <a:rPr lang="en-US" sz="2400" spc="-5" dirty="0" smtClean="0">
                <a:latin typeface="Times New Roman" pitchFamily="18" charset="0"/>
                <a:cs typeface="Times New Roman" pitchFamily="18" charset="0"/>
              </a:rPr>
              <a:t>both </a:t>
            </a:r>
            <a:r>
              <a:rPr lang="en-US" sz="2400" dirty="0" smtClean="0">
                <a:latin typeface="Times New Roman" pitchFamily="18" charset="0"/>
                <a:cs typeface="Times New Roman" pitchFamily="18" charset="0"/>
              </a:rPr>
              <a:t>to </a:t>
            </a:r>
            <a:r>
              <a:rPr lang="en-US" sz="2400" spc="-5" dirty="0" smtClean="0">
                <a:latin typeface="Times New Roman" pitchFamily="18" charset="0"/>
                <a:cs typeface="Times New Roman" pitchFamily="18" charset="0"/>
              </a:rPr>
              <a:t>create</a:t>
            </a:r>
            <a:r>
              <a:rPr lang="en-US" sz="2400" spc="-195" dirty="0" smtClean="0">
                <a:latin typeface="Times New Roman" pitchFamily="18" charset="0"/>
                <a:cs typeface="Times New Roman" pitchFamily="18" charset="0"/>
              </a:rPr>
              <a:t> </a:t>
            </a:r>
            <a:r>
              <a:rPr lang="en-US" sz="2400" spc="-5" dirty="0" smtClean="0">
                <a:latin typeface="Times New Roman" pitchFamily="18" charset="0"/>
                <a:cs typeface="Times New Roman" pitchFamily="18" charset="0"/>
              </a:rPr>
              <a:t>value.</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865482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3540" y="13855"/>
            <a:ext cx="6398260" cy="566822"/>
          </a:xfrm>
          <a:prstGeom prst="rect">
            <a:avLst/>
          </a:prstGeom>
        </p:spPr>
        <p:txBody>
          <a:bodyPr vert="horz" wrap="square" lIns="0" tIns="12700" rIns="0" bIns="0" rtlCol="0">
            <a:spAutoFit/>
          </a:bodyPr>
          <a:lstStyle/>
          <a:p>
            <a:pPr marL="12700">
              <a:lnSpc>
                <a:spcPct val="100000"/>
              </a:lnSpc>
              <a:spcBef>
                <a:spcPts val="100"/>
              </a:spcBef>
            </a:pPr>
            <a:r>
              <a:rPr sz="3600" spc="40" dirty="0">
                <a:solidFill>
                  <a:srgbClr val="4E3A2F"/>
                </a:solidFill>
                <a:latin typeface="Times New Roman" pitchFamily="18" charset="0"/>
                <a:cs typeface="Times New Roman" pitchFamily="18" charset="0"/>
              </a:rPr>
              <a:t>ELEMENTS </a:t>
            </a:r>
            <a:r>
              <a:rPr sz="3600" spc="-90" dirty="0">
                <a:solidFill>
                  <a:srgbClr val="4E3A2F"/>
                </a:solidFill>
                <a:latin typeface="Times New Roman" pitchFamily="18" charset="0"/>
                <a:cs typeface="Times New Roman" pitchFamily="18" charset="0"/>
              </a:rPr>
              <a:t>OF </a:t>
            </a:r>
            <a:r>
              <a:rPr sz="3600" spc="50" dirty="0">
                <a:solidFill>
                  <a:srgbClr val="4E3A2F"/>
                </a:solidFill>
                <a:latin typeface="Times New Roman" pitchFamily="18" charset="0"/>
                <a:cs typeface="Times New Roman" pitchFamily="18" charset="0"/>
              </a:rPr>
              <a:t>ISO</a:t>
            </a:r>
            <a:r>
              <a:rPr sz="3600" spc="-520" dirty="0">
                <a:solidFill>
                  <a:srgbClr val="4E3A2F"/>
                </a:solidFill>
                <a:latin typeface="Times New Roman" pitchFamily="18" charset="0"/>
                <a:cs typeface="Times New Roman" pitchFamily="18" charset="0"/>
              </a:rPr>
              <a:t> </a:t>
            </a:r>
            <a:r>
              <a:rPr sz="3600" spc="215" dirty="0">
                <a:solidFill>
                  <a:srgbClr val="4E3A2F"/>
                </a:solidFill>
                <a:latin typeface="Times New Roman" pitchFamily="18" charset="0"/>
                <a:cs typeface="Times New Roman" pitchFamily="18" charset="0"/>
              </a:rPr>
              <a:t>9000</a:t>
            </a:r>
            <a:endParaRPr sz="3600" dirty="0">
              <a:latin typeface="Times New Roman" pitchFamily="18" charset="0"/>
              <a:cs typeface="Times New Roman" pitchFamily="18" charset="0"/>
            </a:endParaRPr>
          </a:p>
        </p:txBody>
      </p:sp>
      <p:sp>
        <p:nvSpPr>
          <p:cNvPr id="5" name="object 5"/>
          <p:cNvSpPr txBox="1"/>
          <p:nvPr/>
        </p:nvSpPr>
        <p:spPr>
          <a:xfrm>
            <a:off x="383540" y="1543304"/>
            <a:ext cx="4448175" cy="150682"/>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900" spc="180" dirty="0">
                <a:solidFill>
                  <a:srgbClr val="EFA12D"/>
                </a:solidFill>
                <a:latin typeface="Arial"/>
                <a:cs typeface="Arial"/>
              </a:rPr>
              <a:t>	</a:t>
            </a:r>
            <a:endParaRPr sz="1300" dirty="0">
              <a:latin typeface="Arial"/>
              <a:cs typeface="Arial"/>
            </a:endParaRPr>
          </a:p>
        </p:txBody>
      </p:sp>
      <p:sp>
        <p:nvSpPr>
          <p:cNvPr id="6" name="TextBox 5"/>
          <p:cNvSpPr txBox="1"/>
          <p:nvPr/>
        </p:nvSpPr>
        <p:spPr>
          <a:xfrm>
            <a:off x="228600" y="533400"/>
            <a:ext cx="7922260" cy="6247864"/>
          </a:xfrm>
          <a:prstGeom prst="rect">
            <a:avLst/>
          </a:prstGeom>
          <a:noFill/>
        </p:spPr>
        <p:txBody>
          <a:bodyPr wrap="square" rtlCol="0">
            <a:spAutoFit/>
          </a:bodyPr>
          <a:lstStyle/>
          <a:p>
            <a:pPr marL="12700">
              <a:lnSpc>
                <a:spcPct val="100000"/>
              </a:lnSpc>
              <a:spcBef>
                <a:spcPts val="95"/>
              </a:spcBef>
              <a:tabLst>
                <a:tab pos="354965" algn="l"/>
              </a:tabLst>
            </a:pPr>
            <a:r>
              <a:rPr lang="en-IN" sz="2000" spc="-5" dirty="0" smtClean="0">
                <a:latin typeface="Times New Roman" pitchFamily="18" charset="0"/>
                <a:cs typeface="Times New Roman" pitchFamily="18" charset="0"/>
              </a:rPr>
              <a:t>Management</a:t>
            </a:r>
            <a:r>
              <a:rPr lang="en-IN" sz="2000" spc="6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Responsibilities</a:t>
            </a:r>
            <a:endParaRPr lang="en-IN" sz="2000" dirty="0" smtClean="0">
              <a:latin typeface="Times New Roman" pitchFamily="18" charset="0"/>
              <a:cs typeface="Times New Roman" pitchFamily="18" charset="0"/>
            </a:endParaRPr>
          </a:p>
          <a:p>
            <a:pPr marL="12700">
              <a:lnSpc>
                <a:spcPct val="100000"/>
              </a:lnSpc>
              <a:tabLst>
                <a:tab pos="446405" algn="l"/>
              </a:tabLst>
            </a:pPr>
            <a:r>
              <a:rPr lang="en-IN" sz="1100" spc="18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Quality</a:t>
            </a:r>
            <a:r>
              <a:rPr lang="en-IN" sz="2000" spc="15"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system</a:t>
            </a:r>
            <a:endParaRPr lang="en-IN" sz="2000" dirty="0" smtClean="0">
              <a:latin typeface="Times New Roman" pitchFamily="18" charset="0"/>
              <a:cs typeface="Times New Roman" pitchFamily="18" charset="0"/>
            </a:endParaRPr>
          </a:p>
          <a:p>
            <a:pPr marL="12700">
              <a:lnSpc>
                <a:spcPct val="100000"/>
              </a:lnSpc>
              <a:tabLst>
                <a:tab pos="446405" algn="l"/>
              </a:tabLst>
            </a:pPr>
            <a:r>
              <a:rPr lang="en-IN" sz="1100" spc="18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Contract</a:t>
            </a:r>
            <a:r>
              <a:rPr lang="en-IN" sz="2000" spc="2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review</a:t>
            </a:r>
            <a:endParaRPr lang="en-IN" sz="2000" dirty="0" smtClean="0">
              <a:latin typeface="Times New Roman" pitchFamily="18" charset="0"/>
              <a:cs typeface="Times New Roman" pitchFamily="18" charset="0"/>
            </a:endParaRPr>
          </a:p>
          <a:p>
            <a:pPr marL="12700">
              <a:lnSpc>
                <a:spcPct val="100000"/>
              </a:lnSpc>
              <a:tabLst>
                <a:tab pos="446405" algn="l"/>
              </a:tabLst>
            </a:pPr>
            <a:r>
              <a:rPr lang="en-IN" sz="1100" spc="185"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Design</a:t>
            </a:r>
            <a:r>
              <a:rPr lang="en-IN" sz="2000" spc="1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control</a:t>
            </a:r>
            <a:endParaRPr lang="en-IN" sz="2000" dirty="0" smtClean="0">
              <a:latin typeface="Times New Roman" pitchFamily="18" charset="0"/>
              <a:cs typeface="Times New Roman" pitchFamily="18" charset="0"/>
            </a:endParaRPr>
          </a:p>
          <a:p>
            <a:pPr marL="12700">
              <a:lnSpc>
                <a:spcPct val="100000"/>
              </a:lnSpc>
              <a:tabLst>
                <a:tab pos="446405" algn="l"/>
              </a:tabLst>
            </a:pPr>
            <a:r>
              <a:rPr lang="en-IN" sz="1100" spc="18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Document and data</a:t>
            </a:r>
            <a:r>
              <a:rPr lang="en-IN" sz="2000" spc="6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control</a:t>
            </a:r>
            <a:endParaRPr lang="en-IN" sz="2000" dirty="0" smtClean="0">
              <a:latin typeface="Times New Roman" pitchFamily="18" charset="0"/>
              <a:cs typeface="Times New Roman" pitchFamily="18" charset="0"/>
            </a:endParaRPr>
          </a:p>
          <a:p>
            <a:pPr marL="12700">
              <a:lnSpc>
                <a:spcPct val="100000"/>
              </a:lnSpc>
              <a:tabLst>
                <a:tab pos="446405" algn="l"/>
              </a:tabLst>
            </a:pPr>
            <a:r>
              <a:rPr lang="en-IN" sz="1100" spc="180" dirty="0" smtClean="0">
                <a:latin typeface="Times New Roman" pitchFamily="18" charset="0"/>
                <a:cs typeface="Times New Roman" pitchFamily="18" charset="0"/>
              </a:rPr>
              <a:t>	</a:t>
            </a:r>
            <a:r>
              <a:rPr lang="en-IN" sz="2000" spc="-10" dirty="0" smtClean="0">
                <a:latin typeface="Times New Roman" pitchFamily="18" charset="0"/>
                <a:cs typeface="Times New Roman" pitchFamily="18" charset="0"/>
              </a:rPr>
              <a:t>Purchasing</a:t>
            </a:r>
            <a:endParaRPr lang="en-IN" sz="2000" dirty="0" smtClean="0">
              <a:latin typeface="Times New Roman" pitchFamily="18" charset="0"/>
              <a:cs typeface="Times New Roman" pitchFamily="18" charset="0"/>
            </a:endParaRPr>
          </a:p>
          <a:p>
            <a:pPr marL="12700">
              <a:lnSpc>
                <a:spcPct val="100000"/>
              </a:lnSpc>
              <a:tabLst>
                <a:tab pos="446405" algn="l"/>
              </a:tabLst>
            </a:pPr>
            <a:r>
              <a:rPr lang="en-IN" sz="1100" spc="18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Control of customer supplied</a:t>
            </a:r>
            <a:r>
              <a:rPr lang="en-IN" sz="2000" spc="9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product</a:t>
            </a:r>
            <a:endParaRPr lang="en-IN" sz="2000" dirty="0" smtClean="0">
              <a:latin typeface="Times New Roman" pitchFamily="18" charset="0"/>
              <a:cs typeface="Times New Roman" pitchFamily="18" charset="0"/>
            </a:endParaRPr>
          </a:p>
          <a:p>
            <a:pPr marL="12700">
              <a:lnSpc>
                <a:spcPct val="100000"/>
              </a:lnSpc>
              <a:tabLst>
                <a:tab pos="446405" algn="l"/>
              </a:tabLst>
            </a:pPr>
            <a:r>
              <a:rPr lang="en-IN" sz="1100" spc="180" dirty="0" smtClean="0">
                <a:latin typeface="Times New Roman" pitchFamily="18" charset="0"/>
                <a:cs typeface="Times New Roman" pitchFamily="18" charset="0"/>
              </a:rPr>
              <a:t>	</a:t>
            </a:r>
            <a:r>
              <a:rPr lang="en-IN" sz="2000" spc="-10" dirty="0" smtClean="0">
                <a:latin typeface="Times New Roman" pitchFamily="18" charset="0"/>
                <a:cs typeface="Times New Roman" pitchFamily="18" charset="0"/>
              </a:rPr>
              <a:t>Product identification and</a:t>
            </a:r>
            <a:r>
              <a:rPr lang="en-IN" sz="2000" spc="90" dirty="0" smtClean="0">
                <a:latin typeface="Times New Roman" pitchFamily="18" charset="0"/>
                <a:cs typeface="Times New Roman" pitchFamily="18" charset="0"/>
              </a:rPr>
              <a:t> </a:t>
            </a:r>
            <a:r>
              <a:rPr lang="en-IN" sz="2000" spc="-10" dirty="0" smtClean="0">
                <a:latin typeface="Times New Roman" pitchFamily="18" charset="0"/>
                <a:cs typeface="Times New Roman" pitchFamily="18" charset="0"/>
              </a:rPr>
              <a:t>traceability</a:t>
            </a:r>
            <a:endParaRPr lang="en-IN" sz="2000" dirty="0" smtClean="0">
              <a:latin typeface="Times New Roman" pitchFamily="18" charset="0"/>
              <a:cs typeface="Times New Roman" pitchFamily="18" charset="0"/>
            </a:endParaRPr>
          </a:p>
          <a:p>
            <a:pPr marL="12700">
              <a:lnSpc>
                <a:spcPct val="100000"/>
              </a:lnSpc>
              <a:tabLst>
                <a:tab pos="400685" algn="l"/>
              </a:tabLst>
            </a:pPr>
            <a:r>
              <a:rPr lang="en-IN" sz="1100" spc="180" dirty="0" smtClean="0">
                <a:latin typeface="Times New Roman" pitchFamily="18" charset="0"/>
                <a:cs typeface="Times New Roman" pitchFamily="18" charset="0"/>
              </a:rPr>
              <a:t>	</a:t>
            </a:r>
            <a:r>
              <a:rPr lang="en-IN" sz="2000" spc="-10" dirty="0" smtClean="0">
                <a:latin typeface="Times New Roman" pitchFamily="18" charset="0"/>
                <a:cs typeface="Times New Roman" pitchFamily="18" charset="0"/>
              </a:rPr>
              <a:t>Process</a:t>
            </a:r>
            <a:r>
              <a:rPr lang="en-IN" sz="2000" spc="15" dirty="0" smtClean="0">
                <a:latin typeface="Times New Roman" pitchFamily="18" charset="0"/>
                <a:cs typeface="Times New Roman" pitchFamily="18" charset="0"/>
              </a:rPr>
              <a:t> </a:t>
            </a:r>
            <a:r>
              <a:rPr lang="en-IN" sz="2000" spc="-10" dirty="0" smtClean="0">
                <a:latin typeface="Times New Roman" pitchFamily="18" charset="0"/>
                <a:cs typeface="Times New Roman" pitchFamily="18" charset="0"/>
              </a:rPr>
              <a:t>control</a:t>
            </a:r>
            <a:endParaRPr lang="en-IN" sz="2000" dirty="0" smtClean="0">
              <a:latin typeface="Times New Roman" pitchFamily="18" charset="0"/>
              <a:cs typeface="Times New Roman" pitchFamily="18" charset="0"/>
            </a:endParaRPr>
          </a:p>
          <a:p>
            <a:pPr marL="12700">
              <a:lnSpc>
                <a:spcPct val="100000"/>
              </a:lnSpc>
              <a:tabLst>
                <a:tab pos="400685" algn="l"/>
              </a:tabLst>
            </a:pPr>
            <a:r>
              <a:rPr lang="en-IN" sz="1100" spc="180" dirty="0" smtClean="0">
                <a:latin typeface="Times New Roman" pitchFamily="18" charset="0"/>
                <a:cs typeface="Times New Roman" pitchFamily="18" charset="0"/>
              </a:rPr>
              <a:t>	</a:t>
            </a:r>
            <a:r>
              <a:rPr lang="en-IN" sz="2000" spc="-10" dirty="0" smtClean="0">
                <a:latin typeface="Times New Roman" pitchFamily="18" charset="0"/>
                <a:cs typeface="Times New Roman" pitchFamily="18" charset="0"/>
              </a:rPr>
              <a:t>Inspection and</a:t>
            </a:r>
            <a:r>
              <a:rPr lang="en-IN" sz="2000" spc="55" dirty="0" smtClean="0">
                <a:latin typeface="Times New Roman" pitchFamily="18" charset="0"/>
                <a:cs typeface="Times New Roman" pitchFamily="18" charset="0"/>
              </a:rPr>
              <a:t> </a:t>
            </a:r>
            <a:r>
              <a:rPr lang="en-IN" sz="2000" spc="-10" dirty="0" smtClean="0">
                <a:latin typeface="Times New Roman" pitchFamily="18" charset="0"/>
                <a:cs typeface="Times New Roman" pitchFamily="18" charset="0"/>
              </a:rPr>
              <a:t>testing</a:t>
            </a:r>
            <a:endParaRPr lang="en-IN" sz="2000" dirty="0" smtClean="0">
              <a:latin typeface="Times New Roman" pitchFamily="18" charset="0"/>
              <a:cs typeface="Times New Roman" pitchFamily="18" charset="0"/>
            </a:endParaRPr>
          </a:p>
          <a:p>
            <a:pPr marL="12700">
              <a:lnSpc>
                <a:spcPct val="100000"/>
              </a:lnSpc>
              <a:tabLst>
                <a:tab pos="400685" algn="l"/>
              </a:tabLst>
            </a:pPr>
            <a:r>
              <a:rPr lang="en-IN" sz="1100" spc="18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Control of inspection, measuring, and test</a:t>
            </a:r>
            <a:r>
              <a:rPr lang="en-IN" sz="2000" spc="15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equipment</a:t>
            </a:r>
            <a:endParaRPr lang="en-IN" sz="2000" dirty="0" smtClean="0">
              <a:latin typeface="Times New Roman" pitchFamily="18" charset="0"/>
              <a:cs typeface="Times New Roman" pitchFamily="18" charset="0"/>
            </a:endParaRPr>
          </a:p>
          <a:p>
            <a:pPr marL="12700">
              <a:lnSpc>
                <a:spcPct val="100000"/>
              </a:lnSpc>
              <a:tabLst>
                <a:tab pos="400685" algn="l"/>
              </a:tabLst>
            </a:pPr>
            <a:r>
              <a:rPr lang="en-IN" sz="1100" spc="185" dirty="0" smtClean="0">
                <a:latin typeface="Times New Roman" pitchFamily="18" charset="0"/>
                <a:cs typeface="Times New Roman" pitchFamily="18" charset="0"/>
              </a:rPr>
              <a:t>	</a:t>
            </a:r>
            <a:r>
              <a:rPr lang="en-IN" sz="2000" spc="-10" dirty="0" smtClean="0">
                <a:latin typeface="Times New Roman" pitchFamily="18" charset="0"/>
                <a:cs typeface="Times New Roman" pitchFamily="18" charset="0"/>
              </a:rPr>
              <a:t>Inspection </a:t>
            </a:r>
            <a:r>
              <a:rPr lang="en-IN" sz="2000" spc="-5" dirty="0" smtClean="0">
                <a:latin typeface="Times New Roman" pitchFamily="18" charset="0"/>
                <a:cs typeface="Times New Roman" pitchFamily="18" charset="0"/>
              </a:rPr>
              <a:t>and test</a:t>
            </a:r>
            <a:r>
              <a:rPr lang="en-IN" sz="2000" spc="55" dirty="0" smtClean="0">
                <a:latin typeface="Times New Roman" pitchFamily="18" charset="0"/>
                <a:cs typeface="Times New Roman" pitchFamily="18" charset="0"/>
              </a:rPr>
              <a:t> </a:t>
            </a:r>
            <a:r>
              <a:rPr lang="en-IN" sz="2000" spc="-10" dirty="0" smtClean="0">
                <a:latin typeface="Times New Roman" pitchFamily="18" charset="0"/>
                <a:cs typeface="Times New Roman" pitchFamily="18" charset="0"/>
              </a:rPr>
              <a:t>status</a:t>
            </a:r>
            <a:endParaRPr lang="en-IN" sz="2000" dirty="0" smtClean="0">
              <a:latin typeface="Times New Roman" pitchFamily="18" charset="0"/>
              <a:cs typeface="Times New Roman" pitchFamily="18" charset="0"/>
            </a:endParaRPr>
          </a:p>
          <a:p>
            <a:pPr marL="12700">
              <a:lnSpc>
                <a:spcPct val="100000"/>
              </a:lnSpc>
              <a:spcBef>
                <a:spcPts val="5"/>
              </a:spcBef>
              <a:tabLst>
                <a:tab pos="400685" algn="l"/>
              </a:tabLst>
            </a:pPr>
            <a:r>
              <a:rPr lang="en-IN" sz="1100" spc="18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Control of non conforming</a:t>
            </a:r>
            <a:r>
              <a:rPr lang="en-IN" sz="2000" spc="75"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product</a:t>
            </a:r>
            <a:endParaRPr lang="en-IN" sz="2000" dirty="0" smtClean="0">
              <a:latin typeface="Times New Roman" pitchFamily="18" charset="0"/>
              <a:cs typeface="Times New Roman" pitchFamily="18" charset="0"/>
            </a:endParaRPr>
          </a:p>
          <a:p>
            <a:pPr marL="12700">
              <a:lnSpc>
                <a:spcPct val="100000"/>
              </a:lnSpc>
              <a:tabLst>
                <a:tab pos="400685" algn="l"/>
              </a:tabLst>
            </a:pPr>
            <a:r>
              <a:rPr lang="en-IN" sz="1100" spc="18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Corrective and preventive</a:t>
            </a:r>
            <a:r>
              <a:rPr lang="en-IN" sz="2000" spc="12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actions</a:t>
            </a:r>
            <a:endParaRPr lang="en-IN" sz="2000" dirty="0" smtClean="0">
              <a:latin typeface="Times New Roman" pitchFamily="18" charset="0"/>
              <a:cs typeface="Times New Roman" pitchFamily="18" charset="0"/>
            </a:endParaRPr>
          </a:p>
          <a:p>
            <a:pPr marL="12700">
              <a:lnSpc>
                <a:spcPct val="100000"/>
              </a:lnSpc>
              <a:tabLst>
                <a:tab pos="354965" algn="l"/>
              </a:tabLst>
            </a:pPr>
            <a:r>
              <a:rPr lang="en-IN" sz="1100" spc="18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Handling, storage, packaging, preservation and</a:t>
            </a:r>
            <a:r>
              <a:rPr lang="en-IN" sz="2000" spc="17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delivery</a:t>
            </a:r>
            <a:endParaRPr lang="en-IN" sz="2000" dirty="0" smtClean="0">
              <a:latin typeface="Times New Roman" pitchFamily="18" charset="0"/>
              <a:cs typeface="Times New Roman" pitchFamily="18" charset="0"/>
            </a:endParaRPr>
          </a:p>
          <a:p>
            <a:pPr marL="12700">
              <a:lnSpc>
                <a:spcPct val="100000"/>
              </a:lnSpc>
              <a:tabLst>
                <a:tab pos="400685" algn="l"/>
              </a:tabLst>
            </a:pPr>
            <a:r>
              <a:rPr lang="en-IN" sz="1100" spc="18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Control of quality</a:t>
            </a:r>
            <a:r>
              <a:rPr lang="en-IN" sz="2000" spc="4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records</a:t>
            </a:r>
            <a:endParaRPr lang="en-IN" sz="2000" dirty="0" smtClean="0">
              <a:latin typeface="Times New Roman" pitchFamily="18" charset="0"/>
              <a:cs typeface="Times New Roman" pitchFamily="18" charset="0"/>
            </a:endParaRPr>
          </a:p>
          <a:p>
            <a:pPr marL="12700">
              <a:lnSpc>
                <a:spcPct val="100000"/>
              </a:lnSpc>
              <a:tabLst>
                <a:tab pos="400685" algn="l"/>
              </a:tabLst>
            </a:pPr>
            <a:r>
              <a:rPr lang="en-IN" sz="1100" spc="180" dirty="0" smtClean="0">
                <a:latin typeface="Times New Roman" pitchFamily="18" charset="0"/>
                <a:cs typeface="Times New Roman" pitchFamily="18" charset="0"/>
              </a:rPr>
              <a:t>	</a:t>
            </a:r>
            <a:r>
              <a:rPr lang="en-IN" sz="2000" spc="-10" dirty="0" smtClean="0">
                <a:latin typeface="Times New Roman" pitchFamily="18" charset="0"/>
                <a:cs typeface="Times New Roman" pitchFamily="18" charset="0"/>
              </a:rPr>
              <a:t>Internal quality</a:t>
            </a:r>
            <a:r>
              <a:rPr lang="en-IN" sz="2000" spc="55" dirty="0" smtClean="0">
                <a:latin typeface="Times New Roman" pitchFamily="18" charset="0"/>
                <a:cs typeface="Times New Roman" pitchFamily="18" charset="0"/>
              </a:rPr>
              <a:t> </a:t>
            </a:r>
            <a:r>
              <a:rPr lang="en-IN" sz="2000" spc="-10" dirty="0" smtClean="0">
                <a:latin typeface="Times New Roman" pitchFamily="18" charset="0"/>
                <a:cs typeface="Times New Roman" pitchFamily="18" charset="0"/>
              </a:rPr>
              <a:t>audits</a:t>
            </a:r>
            <a:endParaRPr lang="en-IN" sz="2000" dirty="0" smtClean="0">
              <a:latin typeface="Times New Roman" pitchFamily="18" charset="0"/>
              <a:cs typeface="Times New Roman" pitchFamily="18" charset="0"/>
            </a:endParaRPr>
          </a:p>
          <a:p>
            <a:pPr marL="12700">
              <a:lnSpc>
                <a:spcPct val="100000"/>
              </a:lnSpc>
              <a:tabLst>
                <a:tab pos="398145" algn="l"/>
              </a:tabLst>
            </a:pPr>
            <a:r>
              <a:rPr lang="en-IN" sz="1100" spc="180" dirty="0" smtClean="0">
                <a:latin typeface="Times New Roman" pitchFamily="18" charset="0"/>
                <a:cs typeface="Times New Roman" pitchFamily="18" charset="0"/>
              </a:rPr>
              <a:t>	</a:t>
            </a:r>
            <a:r>
              <a:rPr lang="en-IN" sz="2000" spc="-10" dirty="0" smtClean="0">
                <a:latin typeface="Times New Roman" pitchFamily="18" charset="0"/>
                <a:cs typeface="Times New Roman" pitchFamily="18" charset="0"/>
              </a:rPr>
              <a:t>Training</a:t>
            </a:r>
            <a:endParaRPr lang="en-IN" sz="2000" dirty="0" smtClean="0">
              <a:latin typeface="Times New Roman" pitchFamily="18" charset="0"/>
              <a:cs typeface="Times New Roman" pitchFamily="18" charset="0"/>
            </a:endParaRPr>
          </a:p>
          <a:p>
            <a:pPr marL="12700">
              <a:lnSpc>
                <a:spcPct val="100000"/>
              </a:lnSpc>
              <a:tabLst>
                <a:tab pos="354965" algn="l"/>
              </a:tabLst>
            </a:pPr>
            <a:r>
              <a:rPr lang="en-IN" sz="1100" spc="180" dirty="0" smtClean="0">
                <a:latin typeface="Times New Roman" pitchFamily="18" charset="0"/>
                <a:cs typeface="Times New Roman" pitchFamily="18" charset="0"/>
              </a:rPr>
              <a:t>	</a:t>
            </a:r>
            <a:r>
              <a:rPr lang="en-IN" sz="2000" spc="-5" dirty="0" smtClean="0">
                <a:latin typeface="Times New Roman" pitchFamily="18" charset="0"/>
                <a:cs typeface="Times New Roman" pitchFamily="18" charset="0"/>
              </a:rPr>
              <a:t>Servicing</a:t>
            </a:r>
            <a:endParaRPr lang="en-IN" sz="2000" dirty="0" smtClean="0">
              <a:latin typeface="Times New Roman" pitchFamily="18" charset="0"/>
              <a:cs typeface="Times New Roman" pitchFamily="18" charset="0"/>
            </a:endParaRPr>
          </a:p>
          <a:p>
            <a:pPr marL="12700">
              <a:lnSpc>
                <a:spcPct val="100000"/>
              </a:lnSpc>
              <a:tabLst>
                <a:tab pos="354965" algn="l"/>
              </a:tabLst>
            </a:pPr>
            <a:r>
              <a:rPr lang="en-IN" sz="1100" spc="180" dirty="0" smtClean="0">
                <a:latin typeface="Times New Roman" pitchFamily="18" charset="0"/>
                <a:cs typeface="Times New Roman" pitchFamily="18" charset="0"/>
              </a:rPr>
              <a:t>	</a:t>
            </a:r>
            <a:r>
              <a:rPr lang="en-IN" sz="2000" spc="-10" dirty="0" smtClean="0">
                <a:latin typeface="Times New Roman" pitchFamily="18" charset="0"/>
                <a:cs typeface="Times New Roman" pitchFamily="18" charset="0"/>
              </a:rPr>
              <a:t>Statistical</a:t>
            </a:r>
            <a:r>
              <a:rPr lang="en-IN" sz="2000" spc="15" dirty="0" smtClean="0">
                <a:latin typeface="Times New Roman" pitchFamily="18" charset="0"/>
                <a:cs typeface="Times New Roman" pitchFamily="18" charset="0"/>
              </a:rPr>
              <a:t> </a:t>
            </a:r>
            <a:r>
              <a:rPr lang="en-IN" sz="2000" spc="-10" dirty="0" smtClean="0">
                <a:latin typeface="Times New Roman" pitchFamily="18" charset="0"/>
                <a:cs typeface="Times New Roman" pitchFamily="18" charset="0"/>
              </a:rPr>
              <a:t>techniques</a:t>
            </a:r>
            <a:endParaRPr lang="en-IN"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83540" y="381000"/>
            <a:ext cx="8455660" cy="566822"/>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4E3A2F"/>
                </a:solidFill>
                <a:latin typeface="Times New Roman" pitchFamily="18" charset="0"/>
                <a:cs typeface="Times New Roman" pitchFamily="18" charset="0"/>
              </a:rPr>
              <a:t>REQUIREMENT </a:t>
            </a:r>
            <a:r>
              <a:rPr sz="3600" spc="-10" dirty="0">
                <a:solidFill>
                  <a:srgbClr val="4E3A2F"/>
                </a:solidFill>
                <a:latin typeface="Times New Roman" pitchFamily="18" charset="0"/>
                <a:cs typeface="Times New Roman" pitchFamily="18" charset="0"/>
              </a:rPr>
              <a:t>FOR</a:t>
            </a:r>
            <a:r>
              <a:rPr sz="3600" spc="-370" dirty="0">
                <a:solidFill>
                  <a:srgbClr val="4E3A2F"/>
                </a:solidFill>
                <a:latin typeface="Times New Roman" pitchFamily="18" charset="0"/>
                <a:cs typeface="Times New Roman" pitchFamily="18" charset="0"/>
              </a:rPr>
              <a:t> </a:t>
            </a:r>
            <a:r>
              <a:rPr sz="3600" spc="-35" dirty="0">
                <a:solidFill>
                  <a:srgbClr val="4E3A2F"/>
                </a:solidFill>
                <a:latin typeface="Times New Roman" pitchFamily="18" charset="0"/>
                <a:cs typeface="Times New Roman" pitchFamily="18" charset="0"/>
              </a:rPr>
              <a:t>REGISTRATION</a:t>
            </a:r>
            <a:endParaRPr sz="3600" dirty="0">
              <a:latin typeface="Times New Roman" pitchFamily="18" charset="0"/>
              <a:cs typeface="Times New Roman" pitchFamily="18" charset="0"/>
            </a:endParaRPr>
          </a:p>
        </p:txBody>
      </p:sp>
      <p:sp>
        <p:nvSpPr>
          <p:cNvPr id="6" name="object 6"/>
          <p:cNvSpPr txBox="1"/>
          <p:nvPr/>
        </p:nvSpPr>
        <p:spPr>
          <a:xfrm>
            <a:off x="383540" y="1219200"/>
            <a:ext cx="8124825" cy="5013552"/>
          </a:xfrm>
          <a:prstGeom prst="rect">
            <a:avLst/>
          </a:prstGeom>
        </p:spPr>
        <p:txBody>
          <a:bodyPr vert="horz" wrap="square" lIns="0" tIns="12065" rIns="0" bIns="0" rtlCol="0">
            <a:spAutoFit/>
          </a:bodyPr>
          <a:lstStyle/>
          <a:p>
            <a:pPr marL="355600" indent="-342900" algn="just">
              <a:lnSpc>
                <a:spcPct val="100000"/>
              </a:lnSpc>
              <a:spcBef>
                <a:spcPts val="95"/>
              </a:spcBef>
              <a:buClr>
                <a:srgbClr val="EFA12D"/>
              </a:buClr>
              <a:buSzPct val="70000"/>
              <a:buFont typeface="Wingdings"/>
              <a:buChar char=""/>
              <a:tabLst>
                <a:tab pos="354965" algn="l"/>
                <a:tab pos="355600" algn="l"/>
              </a:tabLst>
            </a:pPr>
            <a:r>
              <a:rPr sz="2800" spc="-5" dirty="0">
                <a:solidFill>
                  <a:srgbClr val="4E3A2F"/>
                </a:solidFill>
                <a:latin typeface="Times New Roman" pitchFamily="18" charset="0"/>
                <a:cs typeface="Times New Roman" pitchFamily="18" charset="0"/>
              </a:rPr>
              <a:t>Company</a:t>
            </a:r>
            <a:r>
              <a:rPr sz="2800" spc="-10" dirty="0">
                <a:solidFill>
                  <a:srgbClr val="4E3A2F"/>
                </a:solidFill>
                <a:latin typeface="Times New Roman" pitchFamily="18" charset="0"/>
                <a:cs typeface="Times New Roman" pitchFamily="18" charset="0"/>
              </a:rPr>
              <a:t> </a:t>
            </a:r>
            <a:r>
              <a:rPr sz="2800" spc="-5" dirty="0">
                <a:solidFill>
                  <a:srgbClr val="4E3A2F"/>
                </a:solidFill>
                <a:latin typeface="Times New Roman" pitchFamily="18" charset="0"/>
                <a:cs typeface="Times New Roman" pitchFamily="18" charset="0"/>
              </a:rPr>
              <a:t>Review</a:t>
            </a:r>
            <a:endParaRPr sz="2800" dirty="0">
              <a:latin typeface="Times New Roman" pitchFamily="18" charset="0"/>
              <a:cs typeface="Times New Roman" pitchFamily="18" charset="0"/>
            </a:endParaRPr>
          </a:p>
          <a:p>
            <a:pPr marL="443865" indent="-431800" algn="just">
              <a:lnSpc>
                <a:spcPct val="100000"/>
              </a:lnSpc>
              <a:buClr>
                <a:srgbClr val="EFA12D"/>
              </a:buClr>
              <a:buSzPct val="70000"/>
              <a:buFont typeface="Wingdings"/>
              <a:buChar char=""/>
              <a:tabLst>
                <a:tab pos="443865" algn="l"/>
                <a:tab pos="444500" algn="l"/>
              </a:tabLst>
            </a:pPr>
            <a:r>
              <a:rPr sz="2800" spc="-5" dirty="0">
                <a:solidFill>
                  <a:srgbClr val="4E3A2F"/>
                </a:solidFill>
                <a:latin typeface="Times New Roman" pitchFamily="18" charset="0"/>
                <a:cs typeface="Times New Roman" pitchFamily="18" charset="0"/>
              </a:rPr>
              <a:t>Refine</a:t>
            </a:r>
            <a:endParaRPr sz="2800" dirty="0">
              <a:latin typeface="Times New Roman" pitchFamily="18" charset="0"/>
              <a:cs typeface="Times New Roman" pitchFamily="18" charset="0"/>
            </a:endParaRPr>
          </a:p>
          <a:p>
            <a:pPr marL="443865" indent="-431800" algn="just">
              <a:lnSpc>
                <a:spcPct val="100000"/>
              </a:lnSpc>
              <a:buClr>
                <a:srgbClr val="EFA12D"/>
              </a:buClr>
              <a:buSzPct val="70000"/>
              <a:buFont typeface="Wingdings"/>
              <a:buChar char=""/>
              <a:tabLst>
                <a:tab pos="443865" algn="l"/>
                <a:tab pos="444500" algn="l"/>
              </a:tabLst>
            </a:pPr>
            <a:r>
              <a:rPr sz="2800" spc="-5" dirty="0">
                <a:solidFill>
                  <a:srgbClr val="4E3A2F"/>
                </a:solidFill>
                <a:latin typeface="Times New Roman" pitchFamily="18" charset="0"/>
                <a:cs typeface="Times New Roman" pitchFamily="18" charset="0"/>
              </a:rPr>
              <a:t>Map</a:t>
            </a:r>
            <a:r>
              <a:rPr sz="2800" spc="10" dirty="0">
                <a:solidFill>
                  <a:srgbClr val="4E3A2F"/>
                </a:solidFill>
                <a:latin typeface="Times New Roman" pitchFamily="18" charset="0"/>
                <a:cs typeface="Times New Roman" pitchFamily="18" charset="0"/>
              </a:rPr>
              <a:t> </a:t>
            </a:r>
            <a:r>
              <a:rPr sz="2800" spc="-5" dirty="0">
                <a:solidFill>
                  <a:srgbClr val="4E3A2F"/>
                </a:solidFill>
                <a:latin typeface="Times New Roman" pitchFamily="18" charset="0"/>
                <a:cs typeface="Times New Roman" pitchFamily="18" charset="0"/>
              </a:rPr>
              <a:t>Functions</a:t>
            </a:r>
            <a:endParaRPr sz="2800" dirty="0">
              <a:latin typeface="Times New Roman" pitchFamily="18" charset="0"/>
              <a:cs typeface="Times New Roman" pitchFamily="18" charset="0"/>
            </a:endParaRPr>
          </a:p>
          <a:p>
            <a:pPr marL="12700" algn="just">
              <a:lnSpc>
                <a:spcPct val="100000"/>
              </a:lnSpc>
              <a:tabLst>
                <a:tab pos="443865" algn="l"/>
              </a:tabLst>
            </a:pPr>
            <a:r>
              <a:rPr spc="330" dirty="0">
                <a:solidFill>
                  <a:srgbClr val="EFA12D"/>
                </a:solidFill>
                <a:latin typeface="Times New Roman" pitchFamily="18" charset="0"/>
                <a:cs typeface="Times New Roman" pitchFamily="18" charset="0"/>
              </a:rPr>
              <a:t>	</a:t>
            </a:r>
            <a:r>
              <a:rPr sz="2800" spc="-5" dirty="0">
                <a:solidFill>
                  <a:srgbClr val="4E3A2F"/>
                </a:solidFill>
                <a:latin typeface="Times New Roman" pitchFamily="18" charset="0"/>
                <a:cs typeface="Times New Roman" pitchFamily="18" charset="0"/>
              </a:rPr>
              <a:t>Process</a:t>
            </a:r>
            <a:r>
              <a:rPr sz="2800" spc="5" dirty="0">
                <a:solidFill>
                  <a:srgbClr val="4E3A2F"/>
                </a:solidFill>
                <a:latin typeface="Times New Roman" pitchFamily="18" charset="0"/>
                <a:cs typeface="Times New Roman" pitchFamily="18" charset="0"/>
              </a:rPr>
              <a:t> </a:t>
            </a:r>
            <a:r>
              <a:rPr sz="2800" spc="-5" dirty="0">
                <a:solidFill>
                  <a:srgbClr val="4E3A2F"/>
                </a:solidFill>
                <a:latin typeface="Times New Roman" pitchFamily="18" charset="0"/>
                <a:cs typeface="Times New Roman" pitchFamily="18" charset="0"/>
              </a:rPr>
              <a:t>control</a:t>
            </a:r>
            <a:endParaRPr sz="2800" dirty="0">
              <a:latin typeface="Times New Roman" pitchFamily="18" charset="0"/>
              <a:cs typeface="Times New Roman" pitchFamily="18" charset="0"/>
            </a:endParaRPr>
          </a:p>
          <a:p>
            <a:pPr marL="12700" algn="just">
              <a:lnSpc>
                <a:spcPct val="100000"/>
              </a:lnSpc>
              <a:tabLst>
                <a:tab pos="354965" algn="l"/>
              </a:tabLst>
            </a:pPr>
            <a:r>
              <a:rPr spc="330" dirty="0">
                <a:solidFill>
                  <a:srgbClr val="EFA12D"/>
                </a:solidFill>
                <a:latin typeface="Times New Roman" pitchFamily="18" charset="0"/>
                <a:cs typeface="Times New Roman" pitchFamily="18" charset="0"/>
              </a:rPr>
              <a:t>	</a:t>
            </a:r>
            <a:r>
              <a:rPr sz="2800" spc="-5" dirty="0">
                <a:solidFill>
                  <a:srgbClr val="4E3A2F"/>
                </a:solidFill>
                <a:latin typeface="Times New Roman" pitchFamily="18" charset="0"/>
                <a:cs typeface="Times New Roman" pitchFamily="18" charset="0"/>
              </a:rPr>
              <a:t>Inspection</a:t>
            </a:r>
            <a:endParaRPr sz="2800" dirty="0">
              <a:latin typeface="Times New Roman" pitchFamily="18" charset="0"/>
              <a:cs typeface="Times New Roman" pitchFamily="18" charset="0"/>
            </a:endParaRPr>
          </a:p>
          <a:p>
            <a:pPr marL="12700" algn="just">
              <a:lnSpc>
                <a:spcPct val="100000"/>
              </a:lnSpc>
              <a:tabLst>
                <a:tab pos="443865" algn="l"/>
              </a:tabLst>
            </a:pPr>
            <a:r>
              <a:rPr spc="330" dirty="0">
                <a:solidFill>
                  <a:srgbClr val="EFA12D"/>
                </a:solidFill>
                <a:latin typeface="Times New Roman" pitchFamily="18" charset="0"/>
                <a:cs typeface="Times New Roman" pitchFamily="18" charset="0"/>
              </a:rPr>
              <a:t>	</a:t>
            </a:r>
            <a:r>
              <a:rPr sz="2800" spc="-5" dirty="0">
                <a:solidFill>
                  <a:srgbClr val="4E3A2F"/>
                </a:solidFill>
                <a:latin typeface="Times New Roman" pitchFamily="18" charset="0"/>
                <a:cs typeface="Times New Roman" pitchFamily="18" charset="0"/>
              </a:rPr>
              <a:t>Purchasing</a:t>
            </a:r>
            <a:endParaRPr sz="2800" dirty="0">
              <a:latin typeface="Times New Roman" pitchFamily="18" charset="0"/>
              <a:cs typeface="Times New Roman" pitchFamily="18" charset="0"/>
            </a:endParaRPr>
          </a:p>
          <a:p>
            <a:pPr marL="12700" algn="just">
              <a:lnSpc>
                <a:spcPct val="100000"/>
              </a:lnSpc>
              <a:spcBef>
                <a:spcPts val="5"/>
              </a:spcBef>
              <a:tabLst>
                <a:tab pos="354965" algn="l"/>
              </a:tabLst>
            </a:pPr>
            <a:r>
              <a:rPr spc="330" dirty="0">
                <a:solidFill>
                  <a:srgbClr val="EFA12D"/>
                </a:solidFill>
                <a:latin typeface="Times New Roman" pitchFamily="18" charset="0"/>
                <a:cs typeface="Times New Roman" pitchFamily="18" charset="0"/>
              </a:rPr>
              <a:t>	</a:t>
            </a:r>
            <a:r>
              <a:rPr sz="2800" spc="-15" dirty="0">
                <a:solidFill>
                  <a:srgbClr val="4E3A2F"/>
                </a:solidFill>
                <a:latin typeface="Times New Roman" pitchFamily="18" charset="0"/>
                <a:cs typeface="Times New Roman" pitchFamily="18" charset="0"/>
              </a:rPr>
              <a:t>Training</a:t>
            </a:r>
            <a:endParaRPr sz="2800" dirty="0">
              <a:latin typeface="Times New Roman" pitchFamily="18" charset="0"/>
              <a:cs typeface="Times New Roman" pitchFamily="18" charset="0"/>
            </a:endParaRPr>
          </a:p>
          <a:p>
            <a:pPr marL="12700" algn="just">
              <a:lnSpc>
                <a:spcPct val="100000"/>
              </a:lnSpc>
              <a:tabLst>
                <a:tab pos="443865" algn="l"/>
              </a:tabLst>
            </a:pPr>
            <a:r>
              <a:rPr spc="330" dirty="0">
                <a:solidFill>
                  <a:srgbClr val="EFA12D"/>
                </a:solidFill>
                <a:latin typeface="Times New Roman" pitchFamily="18" charset="0"/>
                <a:cs typeface="Times New Roman" pitchFamily="18" charset="0"/>
              </a:rPr>
              <a:t>	</a:t>
            </a:r>
            <a:r>
              <a:rPr sz="2800" spc="-5" dirty="0">
                <a:solidFill>
                  <a:srgbClr val="4E3A2F"/>
                </a:solidFill>
                <a:latin typeface="Times New Roman" pitchFamily="18" charset="0"/>
                <a:cs typeface="Times New Roman" pitchFamily="18" charset="0"/>
              </a:rPr>
              <a:t>Packaging</a:t>
            </a:r>
            <a:endParaRPr sz="2800" dirty="0">
              <a:latin typeface="Times New Roman" pitchFamily="18" charset="0"/>
              <a:cs typeface="Times New Roman" pitchFamily="18" charset="0"/>
            </a:endParaRPr>
          </a:p>
          <a:p>
            <a:pPr marL="12700" algn="just">
              <a:lnSpc>
                <a:spcPct val="100000"/>
              </a:lnSpc>
              <a:tabLst>
                <a:tab pos="443865" algn="l"/>
              </a:tabLst>
            </a:pPr>
            <a:r>
              <a:rPr spc="330" dirty="0">
                <a:solidFill>
                  <a:srgbClr val="EFA12D"/>
                </a:solidFill>
                <a:latin typeface="Times New Roman" pitchFamily="18" charset="0"/>
                <a:cs typeface="Times New Roman" pitchFamily="18" charset="0"/>
              </a:rPr>
              <a:t>	</a:t>
            </a:r>
            <a:r>
              <a:rPr sz="2800" spc="-5" dirty="0">
                <a:solidFill>
                  <a:srgbClr val="4E3A2F"/>
                </a:solidFill>
                <a:latin typeface="Times New Roman" pitchFamily="18" charset="0"/>
                <a:cs typeface="Times New Roman" pitchFamily="18" charset="0"/>
              </a:rPr>
              <a:t>Delivery</a:t>
            </a:r>
            <a:endParaRPr sz="2800" dirty="0">
              <a:latin typeface="Times New Roman" pitchFamily="18" charset="0"/>
              <a:cs typeface="Times New Roman" pitchFamily="18" charset="0"/>
            </a:endParaRPr>
          </a:p>
          <a:p>
            <a:pPr marL="355600" indent="-342900" algn="just">
              <a:lnSpc>
                <a:spcPct val="100000"/>
              </a:lnSpc>
              <a:buClr>
                <a:srgbClr val="EFA12D"/>
              </a:buClr>
              <a:buSzPct val="70000"/>
              <a:buFont typeface="Wingdings"/>
              <a:buChar char=""/>
              <a:tabLst>
                <a:tab pos="354965" algn="l"/>
                <a:tab pos="355600" algn="l"/>
              </a:tabLst>
            </a:pPr>
            <a:r>
              <a:rPr sz="2800" spc="-5" dirty="0">
                <a:solidFill>
                  <a:srgbClr val="4E3A2F"/>
                </a:solidFill>
                <a:latin typeface="Times New Roman" pitchFamily="18" charset="0"/>
                <a:cs typeface="Times New Roman" pitchFamily="18" charset="0"/>
              </a:rPr>
              <a:t>Must reregistered every 3</a:t>
            </a:r>
            <a:r>
              <a:rPr sz="2800" spc="45" dirty="0">
                <a:solidFill>
                  <a:srgbClr val="4E3A2F"/>
                </a:solidFill>
                <a:latin typeface="Times New Roman" pitchFamily="18" charset="0"/>
                <a:cs typeface="Times New Roman" pitchFamily="18" charset="0"/>
              </a:rPr>
              <a:t> </a:t>
            </a:r>
            <a:r>
              <a:rPr sz="2800" dirty="0">
                <a:solidFill>
                  <a:srgbClr val="4E3A2F"/>
                </a:solidFill>
                <a:latin typeface="Times New Roman" pitchFamily="18" charset="0"/>
                <a:cs typeface="Times New Roman" pitchFamily="18" charset="0"/>
              </a:rPr>
              <a:t>years</a:t>
            </a:r>
            <a:endParaRPr sz="2800" dirty="0">
              <a:latin typeface="Times New Roman" pitchFamily="18" charset="0"/>
              <a:cs typeface="Times New Roman" pitchFamily="18" charset="0"/>
            </a:endParaRPr>
          </a:p>
          <a:p>
            <a:pPr marL="355600" marR="5080" indent="-254635" algn="just">
              <a:lnSpc>
                <a:spcPts val="2400"/>
              </a:lnSpc>
              <a:spcBef>
                <a:spcPts val="580"/>
              </a:spcBef>
            </a:pPr>
            <a:r>
              <a:rPr sz="2800" spc="-5" dirty="0">
                <a:solidFill>
                  <a:srgbClr val="4E3A2F"/>
                </a:solidFill>
                <a:latin typeface="Times New Roman" pitchFamily="18" charset="0"/>
                <a:cs typeface="Times New Roman" pitchFamily="18" charset="0"/>
              </a:rPr>
              <a:t>Helpful for companies that do not currently have a quality  management</a:t>
            </a:r>
            <a:endParaRP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776" y="1036319"/>
            <a:ext cx="5093208" cy="5410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3540" y="575817"/>
            <a:ext cx="8108950" cy="566822"/>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4E3A2F"/>
                </a:solidFill>
                <a:latin typeface="Times New Roman" pitchFamily="18" charset="0"/>
                <a:cs typeface="Times New Roman" pitchFamily="18" charset="0"/>
              </a:rPr>
              <a:t>BENEFITS </a:t>
            </a:r>
            <a:r>
              <a:rPr sz="3600" spc="-90" dirty="0">
                <a:solidFill>
                  <a:srgbClr val="4E3A2F"/>
                </a:solidFill>
                <a:latin typeface="Times New Roman" pitchFamily="18" charset="0"/>
                <a:cs typeface="Times New Roman" pitchFamily="18" charset="0"/>
              </a:rPr>
              <a:t>OF </a:t>
            </a:r>
            <a:r>
              <a:rPr sz="3600" spc="50" dirty="0">
                <a:solidFill>
                  <a:srgbClr val="4E3A2F"/>
                </a:solidFill>
                <a:latin typeface="Times New Roman" pitchFamily="18" charset="0"/>
                <a:cs typeface="Times New Roman" pitchFamily="18" charset="0"/>
              </a:rPr>
              <a:t>ISO</a:t>
            </a:r>
            <a:r>
              <a:rPr sz="3600" spc="-520" dirty="0">
                <a:solidFill>
                  <a:srgbClr val="4E3A2F"/>
                </a:solidFill>
                <a:latin typeface="Times New Roman" pitchFamily="18" charset="0"/>
                <a:cs typeface="Times New Roman" pitchFamily="18" charset="0"/>
              </a:rPr>
              <a:t> </a:t>
            </a:r>
            <a:r>
              <a:rPr sz="3600" spc="220" dirty="0">
                <a:solidFill>
                  <a:srgbClr val="4E3A2F"/>
                </a:solidFill>
                <a:latin typeface="Times New Roman" pitchFamily="18" charset="0"/>
                <a:cs typeface="Times New Roman" pitchFamily="18" charset="0"/>
              </a:rPr>
              <a:t>9000</a:t>
            </a:r>
            <a:endParaRPr sz="3600" dirty="0">
              <a:latin typeface="Times New Roman" pitchFamily="18" charset="0"/>
              <a:cs typeface="Times New Roman" pitchFamily="18" charset="0"/>
            </a:endParaRPr>
          </a:p>
        </p:txBody>
      </p:sp>
      <p:sp>
        <p:nvSpPr>
          <p:cNvPr id="4" name="object 4"/>
          <p:cNvSpPr txBox="1"/>
          <p:nvPr/>
        </p:nvSpPr>
        <p:spPr>
          <a:xfrm>
            <a:off x="383540" y="1575002"/>
            <a:ext cx="8108950" cy="3747821"/>
          </a:xfrm>
          <a:prstGeom prst="rect">
            <a:avLst/>
          </a:prstGeom>
        </p:spPr>
        <p:txBody>
          <a:bodyPr vert="horz" wrap="square" lIns="0" tIns="13335" rIns="0" bIns="0" rtlCol="0">
            <a:spAutoFit/>
          </a:bodyPr>
          <a:lstStyle/>
          <a:p>
            <a:pPr marL="355600" marR="5080" indent="-342900">
              <a:lnSpc>
                <a:spcPct val="100000"/>
              </a:lnSpc>
              <a:spcBef>
                <a:spcPts val="105"/>
              </a:spcBef>
            </a:pPr>
            <a:r>
              <a:rPr sz="2250" spc="415" dirty="0">
                <a:solidFill>
                  <a:srgbClr val="EFA12D"/>
                </a:solidFill>
                <a:latin typeface="Arial"/>
                <a:cs typeface="Arial"/>
              </a:rPr>
              <a:t> </a:t>
            </a:r>
            <a:r>
              <a:rPr sz="3600" dirty="0">
                <a:solidFill>
                  <a:srgbClr val="4E3A2F"/>
                </a:solidFill>
                <a:latin typeface="Times New Roman" pitchFamily="18" charset="0"/>
                <a:cs typeface="Times New Roman" pitchFamily="18" charset="0"/>
              </a:rPr>
              <a:t>Customer </a:t>
            </a:r>
            <a:r>
              <a:rPr sz="3600" spc="-5" dirty="0">
                <a:solidFill>
                  <a:srgbClr val="4E3A2F"/>
                </a:solidFill>
                <a:latin typeface="Times New Roman" pitchFamily="18" charset="0"/>
                <a:cs typeface="Times New Roman" pitchFamily="18" charset="0"/>
              </a:rPr>
              <a:t>and </a:t>
            </a:r>
            <a:r>
              <a:rPr sz="3600" dirty="0">
                <a:solidFill>
                  <a:srgbClr val="4E3A2F"/>
                </a:solidFill>
                <a:latin typeface="Times New Roman" pitchFamily="18" charset="0"/>
                <a:cs typeface="Times New Roman" pitchFamily="18" charset="0"/>
              </a:rPr>
              <a:t>user will </a:t>
            </a:r>
            <a:r>
              <a:rPr sz="3600" spc="-5" dirty="0">
                <a:solidFill>
                  <a:srgbClr val="4E3A2F"/>
                </a:solidFill>
                <a:latin typeface="Times New Roman" pitchFamily="18" charset="0"/>
                <a:cs typeface="Times New Roman" pitchFamily="18" charset="0"/>
              </a:rPr>
              <a:t>benefit by</a:t>
            </a:r>
            <a:r>
              <a:rPr sz="3600" spc="-415" dirty="0">
                <a:solidFill>
                  <a:srgbClr val="4E3A2F"/>
                </a:solidFill>
                <a:latin typeface="Times New Roman" pitchFamily="18" charset="0"/>
                <a:cs typeface="Times New Roman" pitchFamily="18" charset="0"/>
              </a:rPr>
              <a:t> </a:t>
            </a:r>
            <a:r>
              <a:rPr sz="3600" spc="-80" dirty="0">
                <a:solidFill>
                  <a:srgbClr val="4E3A2F"/>
                </a:solidFill>
                <a:latin typeface="Times New Roman" pitchFamily="18" charset="0"/>
                <a:cs typeface="Times New Roman" pitchFamily="18" charset="0"/>
              </a:rPr>
              <a:t>receiving  </a:t>
            </a:r>
            <a:r>
              <a:rPr sz="3600" dirty="0">
                <a:solidFill>
                  <a:srgbClr val="4E3A2F"/>
                </a:solidFill>
                <a:latin typeface="Times New Roman" pitchFamily="18" charset="0"/>
                <a:cs typeface="Times New Roman" pitchFamily="18" charset="0"/>
              </a:rPr>
              <a:t>the </a:t>
            </a:r>
            <a:r>
              <a:rPr sz="3600" spc="-5" dirty="0">
                <a:solidFill>
                  <a:srgbClr val="4E3A2F"/>
                </a:solidFill>
                <a:latin typeface="Times New Roman" pitchFamily="18" charset="0"/>
                <a:cs typeface="Times New Roman" pitchFamily="18" charset="0"/>
              </a:rPr>
              <a:t>products that </a:t>
            </a:r>
            <a:r>
              <a:rPr sz="3600" dirty="0">
                <a:solidFill>
                  <a:srgbClr val="4E3A2F"/>
                </a:solidFill>
                <a:latin typeface="Times New Roman" pitchFamily="18" charset="0"/>
                <a:cs typeface="Times New Roman" pitchFamily="18" charset="0"/>
              </a:rPr>
              <a:t>are</a:t>
            </a:r>
            <a:r>
              <a:rPr sz="3600" spc="-50" dirty="0">
                <a:solidFill>
                  <a:srgbClr val="4E3A2F"/>
                </a:solidFill>
                <a:latin typeface="Times New Roman" pitchFamily="18" charset="0"/>
                <a:cs typeface="Times New Roman" pitchFamily="18" charset="0"/>
              </a:rPr>
              <a:t> </a:t>
            </a:r>
            <a:r>
              <a:rPr sz="3600" dirty="0">
                <a:solidFill>
                  <a:srgbClr val="4E3A2F"/>
                </a:solidFill>
                <a:latin typeface="Times New Roman" pitchFamily="18" charset="0"/>
                <a:cs typeface="Times New Roman" pitchFamily="18" charset="0"/>
              </a:rPr>
              <a:t>:</a:t>
            </a:r>
            <a:endParaRPr sz="3600" dirty="0">
              <a:latin typeface="Times New Roman" pitchFamily="18" charset="0"/>
              <a:cs typeface="Times New Roman" pitchFamily="18" charset="0"/>
            </a:endParaRPr>
          </a:p>
          <a:p>
            <a:pPr marL="12700">
              <a:lnSpc>
                <a:spcPct val="100000"/>
              </a:lnSpc>
              <a:spcBef>
                <a:spcPts val="770"/>
              </a:spcBef>
            </a:pPr>
            <a:r>
              <a:rPr sz="2400" spc="415" dirty="0">
                <a:solidFill>
                  <a:srgbClr val="EFA12D"/>
                </a:solidFill>
                <a:latin typeface="Times New Roman" pitchFamily="18" charset="0"/>
                <a:cs typeface="Times New Roman" pitchFamily="18" charset="0"/>
              </a:rPr>
              <a:t> </a:t>
            </a:r>
            <a:r>
              <a:rPr sz="3600" spc="-5" dirty="0">
                <a:solidFill>
                  <a:srgbClr val="4E3A2F"/>
                </a:solidFill>
                <a:latin typeface="Times New Roman" pitchFamily="18" charset="0"/>
                <a:cs typeface="Times New Roman" pitchFamily="18" charset="0"/>
              </a:rPr>
              <a:t>Conforming </a:t>
            </a:r>
            <a:r>
              <a:rPr sz="3600" dirty="0">
                <a:solidFill>
                  <a:srgbClr val="4E3A2F"/>
                </a:solidFill>
                <a:latin typeface="Times New Roman" pitchFamily="18" charset="0"/>
                <a:cs typeface="Times New Roman" pitchFamily="18" charset="0"/>
              </a:rPr>
              <a:t>to the</a:t>
            </a:r>
            <a:r>
              <a:rPr sz="3600" spc="-385" dirty="0">
                <a:solidFill>
                  <a:srgbClr val="4E3A2F"/>
                </a:solidFill>
                <a:latin typeface="Times New Roman" pitchFamily="18" charset="0"/>
                <a:cs typeface="Times New Roman" pitchFamily="18" charset="0"/>
              </a:rPr>
              <a:t> </a:t>
            </a:r>
            <a:r>
              <a:rPr sz="3600" spc="-5" dirty="0">
                <a:solidFill>
                  <a:srgbClr val="4E3A2F"/>
                </a:solidFill>
                <a:latin typeface="Times New Roman" pitchFamily="18" charset="0"/>
                <a:cs typeface="Times New Roman" pitchFamily="18" charset="0"/>
              </a:rPr>
              <a:t>requirement</a:t>
            </a:r>
            <a:endParaRPr sz="3600" dirty="0">
              <a:latin typeface="Times New Roman" pitchFamily="18" charset="0"/>
              <a:cs typeface="Times New Roman" pitchFamily="18" charset="0"/>
            </a:endParaRPr>
          </a:p>
          <a:p>
            <a:pPr marL="12700">
              <a:lnSpc>
                <a:spcPct val="100000"/>
              </a:lnSpc>
              <a:spcBef>
                <a:spcPts val="770"/>
              </a:spcBef>
            </a:pPr>
            <a:r>
              <a:rPr sz="2400" spc="415" dirty="0">
                <a:solidFill>
                  <a:srgbClr val="EFA12D"/>
                </a:solidFill>
                <a:latin typeface="Times New Roman" pitchFamily="18" charset="0"/>
                <a:cs typeface="Times New Roman" pitchFamily="18" charset="0"/>
              </a:rPr>
              <a:t> </a:t>
            </a:r>
            <a:r>
              <a:rPr sz="3600" spc="-5" dirty="0">
                <a:solidFill>
                  <a:srgbClr val="4E3A2F"/>
                </a:solidFill>
                <a:latin typeface="Times New Roman" pitchFamily="18" charset="0"/>
                <a:cs typeface="Times New Roman" pitchFamily="18" charset="0"/>
              </a:rPr>
              <a:t>Dependable and</a:t>
            </a:r>
            <a:r>
              <a:rPr sz="3600" spc="-375" dirty="0">
                <a:solidFill>
                  <a:srgbClr val="4E3A2F"/>
                </a:solidFill>
                <a:latin typeface="Times New Roman" pitchFamily="18" charset="0"/>
                <a:cs typeface="Times New Roman" pitchFamily="18" charset="0"/>
              </a:rPr>
              <a:t> </a:t>
            </a:r>
            <a:r>
              <a:rPr sz="3600" spc="-5" dirty="0">
                <a:solidFill>
                  <a:srgbClr val="4E3A2F"/>
                </a:solidFill>
                <a:latin typeface="Times New Roman" pitchFamily="18" charset="0"/>
                <a:cs typeface="Times New Roman" pitchFamily="18" charset="0"/>
              </a:rPr>
              <a:t>reliable</a:t>
            </a:r>
            <a:endParaRPr sz="3600" dirty="0">
              <a:latin typeface="Times New Roman" pitchFamily="18" charset="0"/>
              <a:cs typeface="Times New Roman" pitchFamily="18" charset="0"/>
            </a:endParaRPr>
          </a:p>
          <a:p>
            <a:pPr marL="12700">
              <a:lnSpc>
                <a:spcPct val="100000"/>
              </a:lnSpc>
              <a:spcBef>
                <a:spcPts val="770"/>
              </a:spcBef>
            </a:pPr>
            <a:r>
              <a:rPr sz="2400" spc="415" dirty="0">
                <a:solidFill>
                  <a:srgbClr val="EFA12D"/>
                </a:solidFill>
                <a:latin typeface="Times New Roman" pitchFamily="18" charset="0"/>
                <a:cs typeface="Times New Roman" pitchFamily="18" charset="0"/>
              </a:rPr>
              <a:t> </a:t>
            </a:r>
            <a:r>
              <a:rPr sz="3600" spc="-10" dirty="0">
                <a:solidFill>
                  <a:srgbClr val="4E3A2F"/>
                </a:solidFill>
                <a:latin typeface="Times New Roman" pitchFamily="18" charset="0"/>
                <a:cs typeface="Times New Roman" pitchFamily="18" charset="0"/>
              </a:rPr>
              <a:t>Available </a:t>
            </a:r>
            <a:r>
              <a:rPr sz="3600" dirty="0">
                <a:solidFill>
                  <a:srgbClr val="4E3A2F"/>
                </a:solidFill>
                <a:latin typeface="Times New Roman" pitchFamily="18" charset="0"/>
                <a:cs typeface="Times New Roman" pitchFamily="18" charset="0"/>
              </a:rPr>
              <a:t>when</a:t>
            </a:r>
            <a:r>
              <a:rPr sz="3600" spc="-365" dirty="0">
                <a:solidFill>
                  <a:srgbClr val="4E3A2F"/>
                </a:solidFill>
                <a:latin typeface="Times New Roman" pitchFamily="18" charset="0"/>
                <a:cs typeface="Times New Roman" pitchFamily="18" charset="0"/>
              </a:rPr>
              <a:t> </a:t>
            </a:r>
            <a:r>
              <a:rPr sz="3600" spc="-5" dirty="0">
                <a:solidFill>
                  <a:srgbClr val="4E3A2F"/>
                </a:solidFill>
                <a:latin typeface="Times New Roman" pitchFamily="18" charset="0"/>
                <a:cs typeface="Times New Roman" pitchFamily="18" charset="0"/>
              </a:rPr>
              <a:t>needed</a:t>
            </a:r>
            <a:endParaRPr sz="3600" dirty="0">
              <a:latin typeface="Times New Roman" pitchFamily="18" charset="0"/>
              <a:cs typeface="Times New Roman" pitchFamily="18" charset="0"/>
            </a:endParaRPr>
          </a:p>
          <a:p>
            <a:pPr marL="12700">
              <a:lnSpc>
                <a:spcPct val="100000"/>
              </a:lnSpc>
              <a:spcBef>
                <a:spcPts val="765"/>
              </a:spcBef>
            </a:pPr>
            <a:r>
              <a:rPr sz="2400" spc="415" dirty="0">
                <a:solidFill>
                  <a:srgbClr val="EFA12D"/>
                </a:solidFill>
                <a:latin typeface="Times New Roman" pitchFamily="18" charset="0"/>
                <a:cs typeface="Times New Roman" pitchFamily="18" charset="0"/>
              </a:rPr>
              <a:t></a:t>
            </a:r>
            <a:r>
              <a:rPr sz="2400" spc="70" dirty="0">
                <a:solidFill>
                  <a:srgbClr val="EFA12D"/>
                </a:solidFill>
                <a:latin typeface="Times New Roman" pitchFamily="18" charset="0"/>
                <a:cs typeface="Times New Roman" pitchFamily="18" charset="0"/>
              </a:rPr>
              <a:t> </a:t>
            </a:r>
            <a:r>
              <a:rPr sz="3600" spc="-5" dirty="0">
                <a:solidFill>
                  <a:srgbClr val="4E3A2F"/>
                </a:solidFill>
                <a:latin typeface="Times New Roman" pitchFamily="18" charset="0"/>
                <a:cs typeface="Times New Roman" pitchFamily="18" charset="0"/>
              </a:rPr>
              <a:t>Maintainable</a:t>
            </a:r>
            <a:endParaRPr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3540" y="228600"/>
            <a:ext cx="4721860" cy="566822"/>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4E3A2F"/>
                </a:solidFill>
                <a:latin typeface="Times New Roman" pitchFamily="18" charset="0"/>
                <a:cs typeface="Times New Roman" pitchFamily="18" charset="0"/>
              </a:rPr>
              <a:t>DISADVANTAGES</a:t>
            </a:r>
            <a:endParaRPr sz="3600" dirty="0">
              <a:latin typeface="Times New Roman" pitchFamily="18" charset="0"/>
              <a:cs typeface="Times New Roman" pitchFamily="18" charset="0"/>
            </a:endParaRPr>
          </a:p>
        </p:txBody>
      </p:sp>
      <p:sp>
        <p:nvSpPr>
          <p:cNvPr id="4" name="object 4"/>
          <p:cNvSpPr/>
          <p:nvPr/>
        </p:nvSpPr>
        <p:spPr>
          <a:xfrm>
            <a:off x="739140" y="1549908"/>
            <a:ext cx="475488" cy="353567"/>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52400" y="914400"/>
            <a:ext cx="8431530" cy="4703211"/>
          </a:xfrm>
          <a:prstGeom prst="rect">
            <a:avLst/>
          </a:prstGeom>
        </p:spPr>
        <p:txBody>
          <a:bodyPr vert="horz" wrap="square" lIns="0" tIns="85725" rIns="0" bIns="0" rtlCol="0">
            <a:spAutoFit/>
          </a:bodyPr>
          <a:lstStyle/>
          <a:p>
            <a:pPr marL="355600" marR="5080" indent="-342900" algn="just">
              <a:lnSpc>
                <a:spcPts val="2400"/>
              </a:lnSpc>
              <a:spcBef>
                <a:spcPts val="675"/>
              </a:spcBef>
              <a:buClr>
                <a:schemeClr val="tx1"/>
              </a:buClr>
              <a:buFont typeface="Wingdings" pitchFamily="2" charset="2"/>
              <a:buChar char="ü"/>
              <a:tabLst>
                <a:tab pos="676910" algn="l"/>
              </a:tabLst>
            </a:pPr>
            <a:r>
              <a:rPr sz="2800" spc="-5" dirty="0" smtClean="0">
                <a:solidFill>
                  <a:srgbClr val="4E3A2F"/>
                </a:solidFill>
                <a:latin typeface="Times New Roman" pitchFamily="18" charset="0"/>
                <a:cs typeface="Times New Roman" pitchFamily="18" charset="0"/>
              </a:rPr>
              <a:t>The </a:t>
            </a:r>
            <a:r>
              <a:rPr sz="2800" spc="-5" dirty="0">
                <a:solidFill>
                  <a:srgbClr val="4E3A2F"/>
                </a:solidFill>
                <a:latin typeface="Times New Roman" pitchFamily="18" charset="0"/>
                <a:cs typeface="Times New Roman" pitchFamily="18" charset="0"/>
              </a:rPr>
              <a:t>amount of </a:t>
            </a:r>
            <a:r>
              <a:rPr sz="2800" spc="-35" dirty="0">
                <a:solidFill>
                  <a:srgbClr val="4E3A2F"/>
                </a:solidFill>
                <a:latin typeface="Times New Roman" pitchFamily="18" charset="0"/>
                <a:cs typeface="Times New Roman" pitchFamily="18" charset="0"/>
              </a:rPr>
              <a:t>money, </a:t>
            </a:r>
            <a:r>
              <a:rPr sz="2800" spc="-5" dirty="0">
                <a:solidFill>
                  <a:srgbClr val="4E3A2F"/>
                </a:solidFill>
                <a:latin typeface="Times New Roman" pitchFamily="18" charset="0"/>
                <a:cs typeface="Times New Roman" pitchFamily="18" charset="0"/>
              </a:rPr>
              <a:t>time and paperwork required </a:t>
            </a:r>
            <a:r>
              <a:rPr sz="2800" dirty="0">
                <a:solidFill>
                  <a:srgbClr val="4E3A2F"/>
                </a:solidFill>
                <a:latin typeface="Times New Roman" pitchFamily="18" charset="0"/>
                <a:cs typeface="Times New Roman" pitchFamily="18" charset="0"/>
              </a:rPr>
              <a:t>for  </a:t>
            </a:r>
            <a:r>
              <a:rPr sz="2800" spc="-5" dirty="0">
                <a:solidFill>
                  <a:srgbClr val="4E3A2F"/>
                </a:solidFill>
                <a:latin typeface="Times New Roman" pitchFamily="18" charset="0"/>
                <a:cs typeface="Times New Roman" pitchFamily="18" charset="0"/>
              </a:rPr>
              <a:t>registration</a:t>
            </a:r>
            <a:r>
              <a:rPr sz="2800" spc="-5" dirty="0" smtClean="0">
                <a:solidFill>
                  <a:srgbClr val="4E3A2F"/>
                </a:solidFill>
                <a:latin typeface="Times New Roman" pitchFamily="18" charset="0"/>
                <a:cs typeface="Times New Roman" pitchFamily="18" charset="0"/>
              </a:rPr>
              <a:t>.</a:t>
            </a:r>
            <a:endParaRPr sz="2800" dirty="0">
              <a:latin typeface="Times New Roman" pitchFamily="18" charset="0"/>
              <a:cs typeface="Times New Roman" pitchFamily="18" charset="0"/>
            </a:endParaRPr>
          </a:p>
          <a:p>
            <a:pPr marL="355600" marR="168275" indent="-342900" algn="just">
              <a:lnSpc>
                <a:spcPts val="2400"/>
              </a:lnSpc>
              <a:spcBef>
                <a:spcPts val="600"/>
              </a:spcBef>
              <a:buClr>
                <a:schemeClr val="tx1"/>
              </a:buClr>
              <a:buFont typeface="Wingdings" pitchFamily="2" charset="2"/>
              <a:buChar char="ü"/>
              <a:tabLst>
                <a:tab pos="354965" algn="l"/>
              </a:tabLst>
            </a:pPr>
            <a:r>
              <a:rPr sz="2800" spc="-5" dirty="0" smtClean="0">
                <a:solidFill>
                  <a:srgbClr val="4E3A2F"/>
                </a:solidFill>
                <a:latin typeface="Times New Roman" pitchFamily="18" charset="0"/>
                <a:cs typeface="Times New Roman" pitchFamily="18" charset="0"/>
              </a:rPr>
              <a:t>Company </a:t>
            </a:r>
            <a:r>
              <a:rPr sz="2800" spc="-5" dirty="0">
                <a:solidFill>
                  <a:srgbClr val="4E3A2F"/>
                </a:solidFill>
                <a:latin typeface="Times New Roman" pitchFamily="18" charset="0"/>
                <a:cs typeface="Times New Roman" pitchFamily="18" charset="0"/>
              </a:rPr>
              <a:t>can intend to produce a poor quality product  and providing it does so consistently and with the proper  documentation can put an ISO 9001 stamp on</a:t>
            </a:r>
            <a:r>
              <a:rPr sz="2800" spc="30" dirty="0">
                <a:solidFill>
                  <a:srgbClr val="4E3A2F"/>
                </a:solidFill>
                <a:latin typeface="Times New Roman" pitchFamily="18" charset="0"/>
                <a:cs typeface="Times New Roman" pitchFamily="18" charset="0"/>
              </a:rPr>
              <a:t> </a:t>
            </a:r>
            <a:r>
              <a:rPr sz="2800" spc="-5" dirty="0">
                <a:solidFill>
                  <a:srgbClr val="4E3A2F"/>
                </a:solidFill>
                <a:latin typeface="Times New Roman" pitchFamily="18" charset="0"/>
                <a:cs typeface="Times New Roman" pitchFamily="18" charset="0"/>
              </a:rPr>
              <a:t>it</a:t>
            </a:r>
            <a:r>
              <a:rPr sz="2800" spc="-5" dirty="0" smtClean="0">
                <a:solidFill>
                  <a:srgbClr val="4E3A2F"/>
                </a:solidFill>
                <a:latin typeface="Times New Roman" pitchFamily="18" charset="0"/>
                <a:cs typeface="Times New Roman" pitchFamily="18" charset="0"/>
              </a:rPr>
              <a:t>.</a:t>
            </a:r>
            <a:endParaRPr sz="2800" dirty="0">
              <a:latin typeface="Times New Roman" pitchFamily="18" charset="0"/>
              <a:cs typeface="Times New Roman" pitchFamily="18" charset="0"/>
            </a:endParaRPr>
          </a:p>
          <a:p>
            <a:pPr marL="355600" marR="150495" indent="-342900" algn="just">
              <a:lnSpc>
                <a:spcPts val="2400"/>
              </a:lnSpc>
              <a:spcBef>
                <a:spcPts val="600"/>
              </a:spcBef>
              <a:buClr>
                <a:schemeClr val="tx1"/>
              </a:buClr>
              <a:buFont typeface="Wingdings" pitchFamily="2" charset="2"/>
              <a:buChar char="ü"/>
              <a:tabLst>
                <a:tab pos="354965" algn="l"/>
              </a:tabLst>
            </a:pPr>
            <a:r>
              <a:rPr sz="2800" spc="-5" dirty="0" smtClean="0">
                <a:solidFill>
                  <a:srgbClr val="4E3A2F"/>
                </a:solidFill>
                <a:latin typeface="Times New Roman" pitchFamily="18" charset="0"/>
                <a:cs typeface="Times New Roman" pitchFamily="18" charset="0"/>
              </a:rPr>
              <a:t>The </a:t>
            </a:r>
            <a:r>
              <a:rPr sz="2800" spc="-5" dirty="0">
                <a:solidFill>
                  <a:srgbClr val="4E3A2F"/>
                </a:solidFill>
                <a:latin typeface="Times New Roman" pitchFamily="18" charset="0"/>
                <a:cs typeface="Times New Roman" pitchFamily="18" charset="0"/>
              </a:rPr>
              <a:t>standard is seen as especially prone </a:t>
            </a:r>
            <a:r>
              <a:rPr sz="2800" dirty="0">
                <a:solidFill>
                  <a:srgbClr val="4E3A2F"/>
                </a:solidFill>
                <a:latin typeface="Times New Roman" pitchFamily="18" charset="0"/>
                <a:cs typeface="Times New Roman" pitchFamily="18" charset="0"/>
              </a:rPr>
              <a:t>to </a:t>
            </a:r>
            <a:r>
              <a:rPr sz="2800" spc="-5" dirty="0">
                <a:solidFill>
                  <a:srgbClr val="4E3A2F"/>
                </a:solidFill>
                <a:latin typeface="Times New Roman" pitchFamily="18" charset="0"/>
                <a:cs typeface="Times New Roman" pitchFamily="18" charset="0"/>
              </a:rPr>
              <a:t>failure when  a company is interested in certification before</a:t>
            </a:r>
            <a:r>
              <a:rPr sz="2800" spc="100" dirty="0">
                <a:solidFill>
                  <a:srgbClr val="4E3A2F"/>
                </a:solidFill>
                <a:latin typeface="Times New Roman" pitchFamily="18" charset="0"/>
                <a:cs typeface="Times New Roman" pitchFamily="18" charset="0"/>
              </a:rPr>
              <a:t> </a:t>
            </a:r>
            <a:r>
              <a:rPr sz="2800" spc="-25" dirty="0">
                <a:solidFill>
                  <a:srgbClr val="4E3A2F"/>
                </a:solidFill>
                <a:latin typeface="Times New Roman" pitchFamily="18" charset="0"/>
                <a:cs typeface="Times New Roman" pitchFamily="18" charset="0"/>
              </a:rPr>
              <a:t>quality.</a:t>
            </a:r>
            <a:endParaRPr sz="2800" dirty="0">
              <a:latin typeface="Times New Roman" pitchFamily="18" charset="0"/>
              <a:cs typeface="Times New Roman" pitchFamily="18" charset="0"/>
            </a:endParaRPr>
          </a:p>
          <a:p>
            <a:pPr marL="355600" marR="215265" indent="-342900" algn="just">
              <a:lnSpc>
                <a:spcPts val="2400"/>
              </a:lnSpc>
              <a:spcBef>
                <a:spcPts val="605"/>
              </a:spcBef>
              <a:buClr>
                <a:schemeClr val="tx1"/>
              </a:buClr>
              <a:buFont typeface="Wingdings" pitchFamily="2" charset="2"/>
              <a:buChar char="ü"/>
              <a:tabLst>
                <a:tab pos="354965" algn="l"/>
              </a:tabLst>
            </a:pPr>
            <a:r>
              <a:rPr sz="2800" spc="-5" dirty="0" smtClean="0">
                <a:solidFill>
                  <a:srgbClr val="4E3A2F"/>
                </a:solidFill>
                <a:latin typeface="Times New Roman" pitchFamily="18" charset="0"/>
                <a:cs typeface="Times New Roman" pitchFamily="18" charset="0"/>
              </a:rPr>
              <a:t>Certifications </a:t>
            </a:r>
            <a:r>
              <a:rPr sz="2800" spc="-5" dirty="0">
                <a:solidFill>
                  <a:srgbClr val="4E3A2F"/>
                </a:solidFill>
                <a:latin typeface="Times New Roman" pitchFamily="18" charset="0"/>
                <a:cs typeface="Times New Roman" pitchFamily="18" charset="0"/>
              </a:rPr>
              <a:t>are in fact </a:t>
            </a:r>
            <a:r>
              <a:rPr sz="2800" dirty="0">
                <a:solidFill>
                  <a:srgbClr val="4E3A2F"/>
                </a:solidFill>
                <a:latin typeface="Times New Roman" pitchFamily="18" charset="0"/>
                <a:cs typeface="Times New Roman" pitchFamily="18" charset="0"/>
              </a:rPr>
              <a:t>often </a:t>
            </a:r>
            <a:r>
              <a:rPr sz="2800" spc="-5" dirty="0">
                <a:solidFill>
                  <a:srgbClr val="4E3A2F"/>
                </a:solidFill>
                <a:latin typeface="Times New Roman" pitchFamily="18" charset="0"/>
                <a:cs typeface="Times New Roman" pitchFamily="18" charset="0"/>
              </a:rPr>
              <a:t>based on customer  contractual requirements rather than a desire to actually  improve</a:t>
            </a:r>
            <a:r>
              <a:rPr sz="2800" spc="10" dirty="0">
                <a:solidFill>
                  <a:srgbClr val="4E3A2F"/>
                </a:solidFill>
                <a:latin typeface="Times New Roman" pitchFamily="18" charset="0"/>
                <a:cs typeface="Times New Roman" pitchFamily="18" charset="0"/>
              </a:rPr>
              <a:t> </a:t>
            </a:r>
            <a:r>
              <a:rPr sz="2800" spc="-25" dirty="0">
                <a:solidFill>
                  <a:srgbClr val="4E3A2F"/>
                </a:solidFill>
                <a:latin typeface="Times New Roman" pitchFamily="18" charset="0"/>
                <a:cs typeface="Times New Roman" pitchFamily="18" charset="0"/>
              </a:rPr>
              <a:t>quality.</a:t>
            </a:r>
            <a:endParaRPr sz="2800" dirty="0">
              <a:latin typeface="Times New Roman" pitchFamily="18" charset="0"/>
              <a:cs typeface="Times New Roman" pitchFamily="18" charset="0"/>
            </a:endParaRPr>
          </a:p>
          <a:p>
            <a:pPr marL="355600" marR="164465" indent="-342900" algn="just">
              <a:lnSpc>
                <a:spcPts val="2400"/>
              </a:lnSpc>
              <a:spcBef>
                <a:spcPts val="600"/>
              </a:spcBef>
              <a:buClr>
                <a:schemeClr val="tx1"/>
              </a:buClr>
              <a:buFont typeface="Wingdings" pitchFamily="2" charset="2"/>
              <a:buChar char="ü"/>
              <a:tabLst>
                <a:tab pos="354965" algn="l"/>
              </a:tabLst>
            </a:pPr>
            <a:r>
              <a:rPr sz="2800" spc="-5" dirty="0" smtClean="0">
                <a:solidFill>
                  <a:srgbClr val="4E3A2F"/>
                </a:solidFill>
                <a:latin typeface="Times New Roman" pitchFamily="18" charset="0"/>
                <a:cs typeface="Times New Roman" pitchFamily="18" charset="0"/>
              </a:rPr>
              <a:t>Competition </a:t>
            </a:r>
            <a:r>
              <a:rPr sz="2800" spc="-5" dirty="0">
                <a:solidFill>
                  <a:srgbClr val="4E3A2F"/>
                </a:solidFill>
                <a:latin typeface="Times New Roman" pitchFamily="18" charset="0"/>
                <a:cs typeface="Times New Roman" pitchFamily="18" charset="0"/>
              </a:rPr>
              <a:t>among </a:t>
            </a:r>
            <a:r>
              <a:rPr sz="2800" dirty="0">
                <a:solidFill>
                  <a:srgbClr val="4E3A2F"/>
                </a:solidFill>
                <a:latin typeface="Times New Roman" pitchFamily="18" charset="0"/>
                <a:cs typeface="Times New Roman" pitchFamily="18" charset="0"/>
              </a:rPr>
              <a:t>the </a:t>
            </a:r>
            <a:r>
              <a:rPr sz="2800" spc="-5" dirty="0">
                <a:solidFill>
                  <a:srgbClr val="4E3A2F"/>
                </a:solidFill>
                <a:latin typeface="Times New Roman" pitchFamily="18" charset="0"/>
                <a:cs typeface="Times New Roman" pitchFamily="18" charset="0"/>
              </a:rPr>
              <a:t>numerous certifying bodies,  leading to a </a:t>
            </a:r>
            <a:r>
              <a:rPr sz="2800" dirty="0">
                <a:solidFill>
                  <a:srgbClr val="4E3A2F"/>
                </a:solidFill>
                <a:latin typeface="Times New Roman" pitchFamily="18" charset="0"/>
                <a:cs typeface="Times New Roman" pitchFamily="18" charset="0"/>
              </a:rPr>
              <a:t>softer </a:t>
            </a:r>
            <a:r>
              <a:rPr sz="2800" spc="-5" dirty="0">
                <a:solidFill>
                  <a:srgbClr val="4E3A2F"/>
                </a:solidFill>
                <a:latin typeface="Times New Roman" pitchFamily="18" charset="0"/>
                <a:cs typeface="Times New Roman" pitchFamily="18" charset="0"/>
              </a:rPr>
              <a:t>approach to the defects noticed </a:t>
            </a:r>
            <a:r>
              <a:rPr sz="2800" spc="-10" dirty="0">
                <a:solidFill>
                  <a:srgbClr val="4E3A2F"/>
                </a:solidFill>
                <a:latin typeface="Times New Roman" pitchFamily="18" charset="0"/>
                <a:cs typeface="Times New Roman" pitchFamily="18" charset="0"/>
              </a:rPr>
              <a:t>in </a:t>
            </a:r>
            <a:r>
              <a:rPr sz="2800" spc="-5" dirty="0">
                <a:solidFill>
                  <a:srgbClr val="4E3A2F"/>
                </a:solidFill>
                <a:latin typeface="Times New Roman" pitchFamily="18" charset="0"/>
                <a:cs typeface="Times New Roman" pitchFamily="18" charset="0"/>
              </a:rPr>
              <a:t>the  operation of the Quality System of a</a:t>
            </a:r>
            <a:r>
              <a:rPr sz="2800" spc="25" dirty="0">
                <a:solidFill>
                  <a:srgbClr val="4E3A2F"/>
                </a:solidFill>
                <a:latin typeface="Times New Roman" pitchFamily="18" charset="0"/>
                <a:cs typeface="Times New Roman" pitchFamily="18" charset="0"/>
              </a:rPr>
              <a:t> </a:t>
            </a:r>
            <a:r>
              <a:rPr sz="2800" spc="-5" dirty="0">
                <a:solidFill>
                  <a:srgbClr val="4E3A2F"/>
                </a:solidFill>
                <a:latin typeface="Times New Roman" pitchFamily="18" charset="0"/>
                <a:cs typeface="Times New Roman" pitchFamily="18" charset="0"/>
              </a:rPr>
              <a:t>firm</a:t>
            </a:r>
            <a:endParaRP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346455" y="338327"/>
            <a:ext cx="2456180" cy="680720"/>
          </a:xfrm>
          <a:prstGeom prst="rect">
            <a:avLst/>
          </a:prstGeom>
        </p:spPr>
        <p:txBody>
          <a:bodyPr vert="horz" wrap="square" lIns="0" tIns="12065" rIns="0" bIns="0" rtlCol="0">
            <a:spAutoFit/>
          </a:bodyPr>
          <a:lstStyle/>
          <a:p>
            <a:pPr marL="12700">
              <a:lnSpc>
                <a:spcPct val="100000"/>
              </a:lnSpc>
              <a:spcBef>
                <a:spcPts val="95"/>
              </a:spcBef>
            </a:pPr>
            <a:r>
              <a:rPr b="1" spc="-5" dirty="0">
                <a:latin typeface="Times New Roman"/>
                <a:cs typeface="Times New Roman"/>
              </a:rPr>
              <a:t>ISO</a:t>
            </a:r>
            <a:r>
              <a:rPr b="1" spc="-165" dirty="0">
                <a:latin typeface="Times New Roman"/>
                <a:cs typeface="Times New Roman"/>
              </a:rPr>
              <a:t> </a:t>
            </a:r>
            <a:r>
              <a:rPr b="1" spc="-5" dirty="0">
                <a:latin typeface="Times New Roman"/>
                <a:cs typeface="Times New Roman"/>
              </a:rPr>
              <a:t>14000</a:t>
            </a:r>
          </a:p>
        </p:txBody>
      </p:sp>
      <p:sp>
        <p:nvSpPr>
          <p:cNvPr id="7" name="object 7"/>
          <p:cNvSpPr/>
          <p:nvPr/>
        </p:nvSpPr>
        <p:spPr>
          <a:xfrm>
            <a:off x="1609344" y="1597786"/>
            <a:ext cx="542544" cy="40386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609344" y="2222322"/>
            <a:ext cx="542544" cy="404164"/>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381000" y="1512544"/>
            <a:ext cx="8382000" cy="4274888"/>
          </a:xfrm>
          <a:prstGeom prst="rect">
            <a:avLst/>
          </a:prstGeom>
        </p:spPr>
        <p:txBody>
          <a:bodyPr vert="horz" wrap="square" lIns="0" tIns="88265" rIns="0" bIns="0" rtlCol="0">
            <a:spAutoFit/>
          </a:bodyPr>
          <a:lstStyle/>
          <a:p>
            <a:pPr marL="584200" indent="-571500">
              <a:lnSpc>
                <a:spcPct val="100000"/>
              </a:lnSpc>
              <a:spcBef>
                <a:spcPts val="695"/>
              </a:spcBef>
              <a:buFont typeface="Wingdings" pitchFamily="2" charset="2"/>
              <a:buChar char="ü"/>
            </a:pPr>
            <a:r>
              <a:rPr sz="3600" spc="-5" dirty="0">
                <a:latin typeface="Times New Roman"/>
                <a:cs typeface="Times New Roman"/>
              </a:rPr>
              <a:t>Environmental</a:t>
            </a:r>
            <a:r>
              <a:rPr sz="3600" spc="-55" dirty="0">
                <a:latin typeface="Times New Roman"/>
                <a:cs typeface="Times New Roman"/>
              </a:rPr>
              <a:t> </a:t>
            </a:r>
            <a:r>
              <a:rPr sz="3600" dirty="0">
                <a:latin typeface="Times New Roman"/>
                <a:cs typeface="Times New Roman"/>
              </a:rPr>
              <a:t>management</a:t>
            </a:r>
          </a:p>
          <a:p>
            <a:pPr marL="584200" marR="5080" indent="-571500">
              <a:lnSpc>
                <a:spcPct val="100000"/>
              </a:lnSpc>
              <a:spcBef>
                <a:spcPts val="600"/>
              </a:spcBef>
              <a:buFont typeface="Wingdings" pitchFamily="2" charset="2"/>
              <a:buChar char="ü"/>
              <a:tabLst>
                <a:tab pos="1186180" algn="l"/>
                <a:tab pos="3928110" algn="l"/>
                <a:tab pos="4568190" algn="l"/>
                <a:tab pos="5795010" algn="l"/>
              </a:tabLst>
            </a:pPr>
            <a:r>
              <a:rPr sz="3600" dirty="0" smtClean="0">
                <a:latin typeface="Times New Roman"/>
                <a:cs typeface="Times New Roman"/>
              </a:rPr>
              <a:t>Help</a:t>
            </a:r>
            <a:r>
              <a:rPr lang="en-US" sz="3600" dirty="0" smtClean="0">
                <a:latin typeface="Times New Roman"/>
                <a:cs typeface="Times New Roman"/>
              </a:rPr>
              <a:t> </a:t>
            </a:r>
            <a:r>
              <a:rPr sz="3600" spc="-5" dirty="0" smtClean="0">
                <a:latin typeface="Times New Roman"/>
                <a:cs typeface="Times New Roman"/>
              </a:rPr>
              <a:t>o</a:t>
            </a:r>
            <a:r>
              <a:rPr sz="3600" spc="-120" dirty="0" smtClean="0">
                <a:latin typeface="Times New Roman"/>
                <a:cs typeface="Times New Roman"/>
              </a:rPr>
              <a:t>r</a:t>
            </a:r>
            <a:r>
              <a:rPr sz="3600" dirty="0" smtClean="0">
                <a:latin typeface="Times New Roman"/>
                <a:cs typeface="Times New Roman"/>
              </a:rPr>
              <a:t>gan</a:t>
            </a:r>
            <a:r>
              <a:rPr sz="3600" spc="-15" dirty="0" smtClean="0">
                <a:latin typeface="Times New Roman"/>
                <a:cs typeface="Times New Roman"/>
              </a:rPr>
              <a:t>i</a:t>
            </a:r>
            <a:r>
              <a:rPr sz="3600" dirty="0" smtClean="0">
                <a:latin typeface="Times New Roman"/>
                <a:cs typeface="Times New Roman"/>
              </a:rPr>
              <a:t>za</a:t>
            </a:r>
            <a:r>
              <a:rPr sz="3600" spc="-15" dirty="0" smtClean="0">
                <a:latin typeface="Times New Roman"/>
                <a:cs typeface="Times New Roman"/>
              </a:rPr>
              <a:t>t</a:t>
            </a:r>
            <a:r>
              <a:rPr sz="3600" dirty="0" smtClean="0">
                <a:latin typeface="Times New Roman"/>
                <a:cs typeface="Times New Roman"/>
              </a:rPr>
              <a:t>ions</a:t>
            </a:r>
            <a:r>
              <a:rPr lang="en-US" sz="3600" dirty="0">
                <a:latin typeface="Times New Roman"/>
                <a:cs typeface="Times New Roman"/>
              </a:rPr>
              <a:t> </a:t>
            </a:r>
            <a:r>
              <a:rPr sz="3600" spc="-5" dirty="0" smtClean="0">
                <a:latin typeface="Times New Roman"/>
                <a:cs typeface="Times New Roman"/>
              </a:rPr>
              <a:t>t</a:t>
            </a:r>
            <a:r>
              <a:rPr sz="3600" dirty="0" smtClean="0">
                <a:latin typeface="Times New Roman"/>
                <a:cs typeface="Times New Roman"/>
              </a:rPr>
              <a:t>o</a:t>
            </a:r>
            <a:r>
              <a:rPr sz="3600" dirty="0">
                <a:latin typeface="Times New Roman"/>
                <a:cs typeface="Times New Roman"/>
              </a:rPr>
              <a:t>	</a:t>
            </a:r>
            <a:r>
              <a:rPr sz="3600" dirty="0" smtClean="0">
                <a:latin typeface="Times New Roman"/>
                <a:cs typeface="Times New Roman"/>
              </a:rPr>
              <a:t>work</a:t>
            </a:r>
            <a:r>
              <a:rPr lang="en-US" sz="3600" dirty="0" smtClean="0">
                <a:latin typeface="Times New Roman"/>
                <a:cs typeface="Times New Roman"/>
              </a:rPr>
              <a:t> </a:t>
            </a:r>
            <a:r>
              <a:rPr sz="3600" dirty="0" smtClean="0">
                <a:latin typeface="Times New Roman"/>
                <a:cs typeface="Times New Roman"/>
              </a:rPr>
              <a:t>with</a:t>
            </a:r>
            <a:r>
              <a:rPr sz="3600" spc="-15" dirty="0" smtClean="0">
                <a:latin typeface="Times New Roman"/>
                <a:cs typeface="Times New Roman"/>
              </a:rPr>
              <a:t>i</a:t>
            </a:r>
            <a:r>
              <a:rPr sz="3600" dirty="0" smtClean="0">
                <a:latin typeface="Times New Roman"/>
                <a:cs typeface="Times New Roman"/>
              </a:rPr>
              <a:t>n  </a:t>
            </a:r>
            <a:r>
              <a:rPr sz="3600" spc="-5" dirty="0">
                <a:latin typeface="Times New Roman"/>
                <a:cs typeface="Times New Roman"/>
              </a:rPr>
              <a:t>healthy</a:t>
            </a:r>
            <a:r>
              <a:rPr sz="3600" spc="-15" dirty="0">
                <a:latin typeface="Times New Roman"/>
                <a:cs typeface="Times New Roman"/>
              </a:rPr>
              <a:t> </a:t>
            </a:r>
            <a:r>
              <a:rPr sz="3600" spc="-5" dirty="0" smtClean="0">
                <a:latin typeface="Times New Roman"/>
                <a:cs typeface="Times New Roman"/>
              </a:rPr>
              <a:t>environment</a:t>
            </a:r>
            <a:endParaRPr lang="en-US" sz="3600" spc="-5" dirty="0" smtClean="0">
              <a:latin typeface="Times New Roman"/>
              <a:cs typeface="Times New Roman"/>
            </a:endParaRPr>
          </a:p>
          <a:p>
            <a:pPr marL="584200" marR="5080" indent="-571500">
              <a:spcBef>
                <a:spcPts val="600"/>
              </a:spcBef>
              <a:buFont typeface="Wingdings" pitchFamily="2" charset="2"/>
              <a:buChar char="ü"/>
              <a:tabLst>
                <a:tab pos="1186180" algn="l"/>
                <a:tab pos="3928110" algn="l"/>
                <a:tab pos="4568190" algn="l"/>
                <a:tab pos="5795010" algn="l"/>
              </a:tabLst>
            </a:pPr>
            <a:r>
              <a:rPr lang="en-US" sz="3600" dirty="0" smtClean="0">
                <a:latin typeface="Times New Roman"/>
                <a:cs typeface="Times New Roman"/>
              </a:rPr>
              <a:t>Help to meet the challenge of climate</a:t>
            </a:r>
            <a:r>
              <a:rPr lang="en-US" sz="3600" spc="-165" dirty="0" smtClean="0">
                <a:latin typeface="Times New Roman"/>
                <a:cs typeface="Times New Roman"/>
              </a:rPr>
              <a:t> </a:t>
            </a:r>
            <a:r>
              <a:rPr lang="en-US" sz="3600" spc="-55" dirty="0" smtClean="0">
                <a:latin typeface="Times New Roman"/>
                <a:cs typeface="Times New Roman"/>
              </a:rPr>
              <a:t>change  </a:t>
            </a:r>
          </a:p>
          <a:p>
            <a:pPr marL="584200" marR="5080" indent="-571500">
              <a:spcBef>
                <a:spcPts val="600"/>
              </a:spcBef>
              <a:buFont typeface="Wingdings" pitchFamily="2" charset="2"/>
              <a:buChar char="ü"/>
              <a:tabLst>
                <a:tab pos="1186180" algn="l"/>
                <a:tab pos="3928110" algn="l"/>
                <a:tab pos="4568190" algn="l"/>
                <a:tab pos="5795010" algn="l"/>
              </a:tabLst>
            </a:pPr>
            <a:r>
              <a:rPr lang="en-US" sz="3600" dirty="0" smtClean="0">
                <a:latin typeface="Times New Roman"/>
                <a:cs typeface="Times New Roman"/>
              </a:rPr>
              <a:t>Develop 570 international</a:t>
            </a:r>
            <a:r>
              <a:rPr lang="en-US" sz="3600" spc="-140" dirty="0" smtClean="0">
                <a:latin typeface="Times New Roman"/>
                <a:cs typeface="Times New Roman"/>
              </a:rPr>
              <a:t> </a:t>
            </a:r>
            <a:r>
              <a:rPr lang="en-US" sz="3600" dirty="0" smtClean="0">
                <a:latin typeface="Times New Roman"/>
                <a:cs typeface="Times New Roman"/>
              </a:rPr>
              <a:t>standards</a:t>
            </a:r>
          </a:p>
          <a:p>
            <a:pPr marL="584200" marR="5080" indent="-571500">
              <a:lnSpc>
                <a:spcPct val="100000"/>
              </a:lnSpc>
              <a:spcBef>
                <a:spcPts val="600"/>
              </a:spcBef>
              <a:buFont typeface="Wingdings" pitchFamily="2" charset="2"/>
              <a:buChar char="ü"/>
              <a:tabLst>
                <a:tab pos="1186180" algn="l"/>
                <a:tab pos="3928110" algn="l"/>
                <a:tab pos="4568190" algn="l"/>
                <a:tab pos="5795010" algn="l"/>
              </a:tabLst>
            </a:pPr>
            <a:endParaRPr sz="3600" dirty="0">
              <a:latin typeface="Times New Roman"/>
              <a:cs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39</TotalTime>
  <Words>1048</Words>
  <Application>Microsoft Office PowerPoint</Application>
  <PresentationFormat>On-screen Show (4:3)</PresentationFormat>
  <Paragraphs>166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ISO 9000 &amp; ISO 14000</vt:lpstr>
      <vt:lpstr>ISO 9000</vt:lpstr>
      <vt:lpstr>Leaders establish unity of purpose and direction of the organization.   They should create and maintain the internal environment in which people  become fully involved in achieving the goal</vt:lpstr>
      <vt:lpstr>Slide 4</vt:lpstr>
      <vt:lpstr>ELEMENTS OF ISO 9000</vt:lpstr>
      <vt:lpstr>REQUIREMENT FOR REGISTRATION</vt:lpstr>
      <vt:lpstr>BENEFITS OF ISO 9000</vt:lpstr>
      <vt:lpstr>DISADVANTAGES</vt:lpstr>
      <vt:lpstr>ISO 14000</vt:lpstr>
      <vt:lpstr>PRINCIPLE OF ISO 14000</vt:lpstr>
      <vt:lpstr>1. ENVIRONMENTAL POLICY</vt:lpstr>
      <vt:lpstr>2. PLANNING</vt:lpstr>
      <vt:lpstr>3. IMPLEMENTATION</vt:lpstr>
      <vt:lpstr>4. MONITORING AND EVALUATION</vt:lpstr>
      <vt:lpstr>5.REVIEW</vt:lpstr>
      <vt:lpstr>ELEMENTS OF ISO 14000</vt:lpstr>
      <vt:lpstr>REGISTRATION OF ISO 14000</vt:lpstr>
      <vt:lpstr>ADVANTAGES OF ISO 14000</vt:lpstr>
      <vt:lpstr>DISADVANTAGES OF ISO 14000</vt:lpstr>
      <vt:lpstr>DIFFERENCE BETWEEN ISO 9000 AND  14000</vt:lpstr>
      <vt:lpstr> …</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 9000 &amp; ISO 14000</dc:title>
  <dc:creator>HP</dc:creator>
  <cp:lastModifiedBy>Garima</cp:lastModifiedBy>
  <cp:revision>4</cp:revision>
  <dcterms:created xsi:type="dcterms:W3CDTF">2021-06-23T07:09:29Z</dcterms:created>
  <dcterms:modified xsi:type="dcterms:W3CDTF">2021-07-14T05:55:44Z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2020-05-05T00:00:00Z</vt:filetime>
  </property>
  <property fmtid="{D5CDD505-2E9C-101B-9397-08002B2CF9AE}" pid="3" name="Creator">
    <vt:lpwstr>Microsoft® PowerPoint® 2013</vt:lpwstr>
  </property>
  <property fmtid="{D5CDD505-2E9C-101B-9397-08002B2CF9AE}" pid="4" name="LastSaved">
    <vt:filetime>2021-06-23T00:00:00Z</vt:filetime>
  </property>
</Properties>
</file>