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28"/>
  </p:notesMasterIdLst>
  <p:sldIdLst>
    <p:sldId id="276" r:id="rId2"/>
    <p:sldId id="258" r:id="rId3"/>
    <p:sldId id="259" r:id="rId4"/>
    <p:sldId id="260" r:id="rId5"/>
    <p:sldId id="262" r:id="rId6"/>
    <p:sldId id="263" r:id="rId7"/>
    <p:sldId id="266" r:id="rId8"/>
    <p:sldId id="267" r:id="rId9"/>
    <p:sldId id="268" r:id="rId10"/>
    <p:sldId id="287" r:id="rId11"/>
    <p:sldId id="288" r:id="rId12"/>
    <p:sldId id="289" r:id="rId13"/>
    <p:sldId id="290" r:id="rId14"/>
    <p:sldId id="291" r:id="rId15"/>
    <p:sldId id="292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93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A7771-EBA3-47D8-AD39-B033FFBE4B93}" type="datetimeFigureOut">
              <a:rPr lang="en-IN" smtClean="0"/>
              <a:pPr/>
              <a:t>02-08-2021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77DD9-693F-46AA-9CA9-B9C84C275F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9441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77DD9-693F-46AA-9CA9-B9C84C275F40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99657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77DD9-693F-46AA-9CA9-B9C84C275F40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32244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P\Downloads\mohanlal-sukhadia-university-udaipur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1798" y="381000"/>
            <a:ext cx="2388295" cy="238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3"/>
          <p:cNvSpPr txBox="1"/>
          <p:nvPr/>
        </p:nvSpPr>
        <p:spPr>
          <a:xfrm>
            <a:off x="1868261" y="4495800"/>
            <a:ext cx="5790565" cy="1794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sz="2400" b="1" spc="-10" dirty="0" smtClean="0">
                <a:latin typeface="Times New Roman"/>
                <a:cs typeface="Times New Roman"/>
              </a:rPr>
              <a:t>P</a:t>
            </a:r>
            <a:r>
              <a:rPr lang="en-US" sz="2400" b="1" spc="-10" dirty="0" smtClean="0">
                <a:latin typeface="Times New Roman"/>
                <a:cs typeface="Times New Roman"/>
              </a:rPr>
              <a:t>resented</a:t>
            </a:r>
            <a:r>
              <a:rPr sz="2400" b="1" spc="-10" dirty="0" smtClean="0">
                <a:latin typeface="Times New Roman"/>
                <a:cs typeface="Times New Roman"/>
              </a:rPr>
              <a:t> </a:t>
            </a:r>
            <a:r>
              <a:rPr sz="2400" b="1" spc="-90" dirty="0" smtClean="0">
                <a:latin typeface="Times New Roman"/>
                <a:cs typeface="Times New Roman"/>
              </a:rPr>
              <a:t>B</a:t>
            </a:r>
            <a:r>
              <a:rPr lang="en-US" sz="2400" b="1" spc="-90" dirty="0">
                <a:latin typeface="Times New Roman"/>
                <a:cs typeface="Times New Roman"/>
              </a:rPr>
              <a:t>y</a:t>
            </a:r>
            <a:r>
              <a:rPr sz="2400" b="1" spc="-90" dirty="0" smtClean="0">
                <a:latin typeface="Times New Roman"/>
                <a:cs typeface="Times New Roman"/>
              </a:rPr>
              <a:t>: </a:t>
            </a:r>
            <a:r>
              <a:rPr lang="en-US" sz="2400" b="1" spc="-90" dirty="0" smtClean="0">
                <a:latin typeface="Times New Roman"/>
                <a:cs typeface="Times New Roman"/>
              </a:rPr>
              <a:t>Dr. Garima Joshi</a:t>
            </a:r>
            <a:endParaRPr lang="en-US" sz="2400" dirty="0">
              <a:latin typeface="Times New Roman"/>
              <a:cs typeface="Times New Roman"/>
            </a:endParaRP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Assistant Professor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Department of Pharmacy</a:t>
            </a:r>
          </a:p>
          <a:p>
            <a:pPr marL="966469" marR="5080" indent="-954405" algn="ctr">
              <a:lnSpc>
                <a:spcPct val="117900"/>
              </a:lnSpc>
              <a:spcBef>
                <a:spcPts val="10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Mohanlal Sukhadia University</a:t>
            </a:r>
          </a:p>
        </p:txBody>
      </p:sp>
      <p:sp>
        <p:nvSpPr>
          <p:cNvPr id="6" name="object 22"/>
          <p:cNvSpPr txBox="1">
            <a:spLocks noGrp="1"/>
          </p:cNvSpPr>
          <p:nvPr>
            <p:ph type="title"/>
          </p:nvPr>
        </p:nvSpPr>
        <p:spPr>
          <a:xfrm>
            <a:off x="381000" y="2813447"/>
            <a:ext cx="8458200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1500" indent="0" algn="ctr">
              <a:lnSpc>
                <a:spcPct val="100000"/>
              </a:lnSpc>
              <a:spcBef>
                <a:spcPts val="105"/>
              </a:spcBef>
              <a:buNone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 Assurance and Quality Management</a:t>
            </a:r>
            <a:endParaRPr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8378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6324600" cy="78028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 MANAGEMENT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idx="1"/>
          </p:nvPr>
        </p:nvSpPr>
        <p:spPr>
          <a:xfrm>
            <a:off x="457200" y="1935480"/>
            <a:ext cx="8229600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95"/>
              </a:spcBef>
              <a:buNone/>
            </a:pPr>
            <a:r>
              <a:rPr sz="3200" spc="155" dirty="0">
                <a:latin typeface="Times New Roman" pitchFamily="18" charset="0"/>
                <a:cs typeface="Times New Roman" pitchFamily="18" charset="0"/>
              </a:rPr>
              <a:t>Introduction to</a:t>
            </a:r>
            <a:r>
              <a:rPr sz="3200" spc="4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180" dirty="0">
                <a:latin typeface="Times New Roman" pitchFamily="18" charset="0"/>
                <a:cs typeface="Times New Roman" pitchFamily="18" charset="0"/>
              </a:rPr>
              <a:t>QM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57200" y="2590800"/>
            <a:ext cx="8229600" cy="19203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8460" marR="469900" indent="-366395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v"/>
            </a:pPr>
            <a:r>
              <a:rPr sz="2400" spc="165" dirty="0" smtClean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110" dirty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sz="2400" spc="-260" dirty="0">
                <a:latin typeface="Times New Roman" pitchFamily="18" charset="0"/>
                <a:cs typeface="Times New Roman" pitchFamily="18" charset="0"/>
              </a:rPr>
              <a:t>be 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sz="2400" spc="-165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sz="2400" spc="-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that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4965">
              <a:lnSpc>
                <a:spcPct val="100000"/>
              </a:lnSpc>
            </a:pPr>
            <a:r>
              <a:rPr sz="2400" spc="25" dirty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sz="2400" spc="-45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400" spc="30" dirty="0">
                <a:latin typeface="Times New Roman" pitchFamily="18" charset="0"/>
                <a:cs typeface="Times New Roman" pitchFamily="18" charset="0"/>
              </a:rPr>
              <a:t>activities 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5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0" dirty="0" smtClean="0">
                <a:latin typeface="Times New Roman" pitchFamily="18" charset="0"/>
                <a:cs typeface="Times New Roman" pitchFamily="18" charset="0"/>
              </a:rPr>
              <a:t>performing </a:t>
            </a:r>
            <a:r>
              <a:rPr sz="2400" spc="45" dirty="0"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that  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determines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70" dirty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sz="2400" spc="4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" dirty="0" smtClean="0">
                <a:latin typeface="Times New Roman" pitchFamily="18" charset="0"/>
                <a:cs typeface="Times New Roman" pitchFamily="18" charset="0"/>
              </a:rPr>
              <a:t>policies,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0" dirty="0" smtClean="0">
                <a:latin typeface="Times New Roman" pitchFamily="18" charset="0"/>
                <a:cs typeface="Times New Roman" pitchFamily="18" charset="0"/>
              </a:rPr>
              <a:t>objectives </a:t>
            </a:r>
            <a:r>
              <a:rPr sz="2400" spc="7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responsibilities 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so 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sz="2400" spc="-45" dirty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sz="2400" spc="-40" dirty="0">
                <a:latin typeface="Times New Roman" pitchFamily="18" charset="0"/>
                <a:cs typeface="Times New Roman" pitchFamily="18" charset="0"/>
              </a:rPr>
              <a:t>satisfy </a:t>
            </a:r>
            <a:r>
              <a:rPr sz="2400" spc="65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400" spc="100" dirty="0">
                <a:latin typeface="Times New Roman" pitchFamily="18" charset="0"/>
                <a:cs typeface="Times New Roman" pitchFamily="18" charset="0"/>
              </a:rPr>
              <a:t>need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sz="2400" spc="120" dirty="0">
                <a:latin typeface="Times New Roman" pitchFamily="18" charset="0"/>
                <a:cs typeface="Times New Roman" pitchFamily="18" charset="0"/>
              </a:rPr>
              <a:t>been  </a:t>
            </a:r>
            <a:r>
              <a:rPr sz="2400" spc="70" dirty="0">
                <a:latin typeface="Times New Roman" pitchFamily="18" charset="0"/>
                <a:cs typeface="Times New Roman" pitchFamily="18" charset="0"/>
              </a:rPr>
              <a:t>undertaken</a:t>
            </a:r>
            <a:r>
              <a:rPr sz="2400" spc="70" dirty="0">
                <a:solidFill>
                  <a:srgbClr val="3E3E3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410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533400"/>
          </a:xfrm>
        </p:spPr>
        <p:txBody>
          <a:bodyPr>
            <a:noAutofit/>
          </a:bodyPr>
          <a:lstStyle/>
          <a:p>
            <a:pPr algn="ctr"/>
            <a:r>
              <a:rPr lang="en-IN" sz="4000" spc="-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QUALITY MANAGEMENT</a:t>
            </a:r>
            <a:r>
              <a:rPr lang="en-IN" sz="4000" spc="-13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000" spc="-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idx="1"/>
          </p:nvPr>
        </p:nvSpPr>
        <p:spPr>
          <a:xfrm>
            <a:off x="381000" y="1066800"/>
            <a:ext cx="8229600" cy="4888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Tx/>
              <a:buFont typeface="Wingdings" pitchFamily="2" charset="2"/>
              <a:buChar char="v"/>
            </a:pPr>
            <a:r>
              <a:rPr lang="en-US"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Q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uality management system (QMS) is a formalized system  </a:t>
            </a:r>
            <a:r>
              <a:rPr lang="en-US" sz="24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that </a:t>
            </a:r>
            <a:r>
              <a:rPr lang="en-US"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document,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procedures and responsibilities for achieving  quality polices and</a:t>
            </a:r>
            <a:r>
              <a:rPr lang="en-US" sz="2400" spc="-1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objectives.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ClrTx/>
              <a:buFont typeface="Wingdings" pitchFamily="2" charset="2"/>
              <a:buChar char="v"/>
            </a:pPr>
            <a:r>
              <a:rPr lang="en-US" sz="2400" dirty="0">
                <a:solidFill>
                  <a:srgbClr val="252525"/>
                </a:solidFill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helps </a:t>
            </a:r>
            <a:r>
              <a:rPr lang="en-US"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coordinate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direct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organization’s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activities 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meet </a:t>
            </a:r>
            <a:r>
              <a:rPr lang="en-US" sz="24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customer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lang="en-US" sz="2400" spc="-40" dirty="0" smtClean="0">
                <a:solidFill>
                  <a:srgbClr val="252525"/>
                </a:solidFill>
                <a:latin typeface="Times New Roman"/>
                <a:cs typeface="Times New Roman"/>
              </a:rPr>
              <a:t>regulatory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requirement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 improve its  effectiveness and efficiency on a continuous</a:t>
            </a:r>
            <a:r>
              <a:rPr lang="en-US" sz="2400" spc="-30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basis.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rgbClr val="252525"/>
                </a:solidFill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 </a:t>
            </a:r>
            <a:r>
              <a:rPr lang="en-US"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serves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many purposes</a:t>
            </a:r>
            <a:r>
              <a:rPr lang="en-US"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including: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995680" indent="-342900" algn="just">
              <a:lnSpc>
                <a:spcPct val="100000"/>
              </a:lnSpc>
              <a:buClrTx/>
              <a:buFont typeface="Wingdings" pitchFamily="2" charset="2"/>
              <a:buChar char="v"/>
            </a:pPr>
            <a:r>
              <a:rPr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IMPROVING</a:t>
            </a:r>
            <a:r>
              <a:rPr sz="2400" spc="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PROCESSES</a:t>
            </a:r>
            <a:endParaRPr sz="2400" dirty="0">
              <a:latin typeface="Times New Roman"/>
              <a:cs typeface="Times New Roman"/>
            </a:endParaRPr>
          </a:p>
          <a:p>
            <a:pPr marL="1269365" indent="-342900" algn="just">
              <a:lnSpc>
                <a:spcPct val="100000"/>
              </a:lnSpc>
              <a:buClrTx/>
              <a:buFont typeface="Wingdings" pitchFamily="2" charset="2"/>
              <a:buChar char="v"/>
              <a:tabLst>
                <a:tab pos="106045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REDUCING</a:t>
            </a:r>
            <a:r>
              <a:rPr sz="2400" spc="-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252525"/>
                </a:solidFill>
                <a:latin typeface="Times New Roman"/>
                <a:cs typeface="Times New Roman"/>
              </a:rPr>
              <a:t>WASTE</a:t>
            </a:r>
            <a:endParaRPr sz="2400" dirty="0">
              <a:latin typeface="Times New Roman"/>
              <a:cs typeface="Times New Roman"/>
            </a:endParaRPr>
          </a:p>
          <a:p>
            <a:pPr marL="1269365" indent="-342900" algn="just">
              <a:lnSpc>
                <a:spcPct val="100000"/>
              </a:lnSpc>
              <a:buClrTx/>
              <a:buFont typeface="Wingdings" pitchFamily="2" charset="2"/>
              <a:buChar char="v"/>
              <a:tabLst>
                <a:tab pos="106045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LOWERING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COST</a:t>
            </a:r>
            <a:endParaRPr sz="2400" dirty="0">
              <a:latin typeface="Times New Roman"/>
              <a:cs typeface="Times New Roman"/>
            </a:endParaRPr>
          </a:p>
          <a:p>
            <a:pPr marL="1269365" indent="-342900" algn="just">
              <a:lnSpc>
                <a:spcPct val="100000"/>
              </a:lnSpc>
              <a:buClrTx/>
              <a:buFont typeface="Wingdings" pitchFamily="2" charset="2"/>
              <a:buChar char="v"/>
              <a:tabLst>
                <a:tab pos="106045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ENGAGGING</a:t>
            </a:r>
            <a:r>
              <a:rPr sz="24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52525"/>
                </a:solidFill>
                <a:latin typeface="Times New Roman"/>
                <a:cs typeface="Times New Roman"/>
              </a:rPr>
              <a:t>STAFF</a:t>
            </a:r>
            <a:endParaRPr sz="2400" dirty="0">
              <a:latin typeface="Times New Roman"/>
              <a:cs typeface="Times New Roman"/>
            </a:endParaRPr>
          </a:p>
          <a:p>
            <a:pPr marL="1269365" indent="-342900" algn="just">
              <a:lnSpc>
                <a:spcPct val="100000"/>
              </a:lnSpc>
              <a:buClrTx/>
              <a:buFont typeface="Wingdings" pitchFamily="2" charset="2"/>
              <a:buChar char="v"/>
              <a:tabLst>
                <a:tab pos="1060450" algn="l"/>
              </a:tabLst>
            </a:pP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SETTING </a:t>
            </a:r>
            <a:r>
              <a:rPr sz="2400" spc="-20" dirty="0">
                <a:solidFill>
                  <a:srgbClr val="252525"/>
                </a:solidFill>
                <a:latin typeface="Times New Roman"/>
                <a:cs typeface="Times New Roman"/>
              </a:rPr>
              <a:t>ORGANIZATION- </a:t>
            </a:r>
            <a:r>
              <a:rPr sz="2400" spc="-5" dirty="0">
                <a:solidFill>
                  <a:srgbClr val="252525"/>
                </a:solidFill>
                <a:latin typeface="Times New Roman"/>
                <a:cs typeface="Times New Roman"/>
              </a:rPr>
              <a:t>WIDE</a:t>
            </a:r>
            <a:r>
              <a:rPr sz="2400" spc="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52525"/>
                </a:solidFill>
                <a:latin typeface="Times New Roman"/>
                <a:cs typeface="Times New Roman"/>
              </a:rPr>
              <a:t>DIRECTION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093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304800" y="533400"/>
            <a:ext cx="8455661" cy="51449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THE RISE OF QUALITY MANAGEMENT SYSTEM</a:t>
            </a:r>
            <a:r>
              <a:rPr sz="2000" b="1" spc="-250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:-</a:t>
            </a:r>
            <a:endParaRPr sz="2000" dirty="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1540"/>
              </a:spcBef>
              <a:buFont typeface="Wingdings" pitchFamily="2" charset="2"/>
              <a:buChar char="v"/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American response to the quality revolution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Japan </a:t>
            </a:r>
            <a:r>
              <a:rPr sz="2000" dirty="0">
                <a:latin typeface="Times New Roman"/>
                <a:cs typeface="Times New Roman"/>
              </a:rPr>
              <a:t>gave </a:t>
            </a:r>
            <a:r>
              <a:rPr sz="2000" spc="-5" dirty="0">
                <a:latin typeface="Times New Roman"/>
                <a:cs typeface="Times New Roman"/>
              </a:rPr>
              <a:t>birth to the concept </a:t>
            </a:r>
            <a:r>
              <a:rPr sz="2000" spc="-10" dirty="0">
                <a:latin typeface="Times New Roman"/>
                <a:cs typeface="Times New Roman"/>
              </a:rPr>
              <a:t>of  </a:t>
            </a:r>
            <a:r>
              <a:rPr sz="2000" dirty="0">
                <a:latin typeface="Times New Roman"/>
                <a:cs typeface="Times New Roman"/>
              </a:rPr>
              <a:t>total </a:t>
            </a:r>
            <a:r>
              <a:rPr sz="2000" spc="-5" dirty="0">
                <a:latin typeface="Times New Roman"/>
                <a:cs typeface="Times New Roman"/>
              </a:rPr>
              <a:t>quality management </a:t>
            </a:r>
            <a:r>
              <a:rPr sz="2000" dirty="0">
                <a:latin typeface="Times New Roman"/>
                <a:cs typeface="Times New Roman"/>
              </a:rPr>
              <a:t>(TQM), a </a:t>
            </a:r>
            <a:r>
              <a:rPr sz="2000" spc="-5" dirty="0">
                <a:latin typeface="Times New Roman"/>
                <a:cs typeface="Times New Roman"/>
              </a:rPr>
              <a:t>method </a:t>
            </a:r>
            <a:r>
              <a:rPr sz="2000" dirty="0">
                <a:latin typeface="Times New Roman"/>
                <a:cs typeface="Times New Roman"/>
              </a:rPr>
              <a:t>for </a:t>
            </a:r>
            <a:r>
              <a:rPr sz="2000" spc="-5" dirty="0">
                <a:latin typeface="Times New Roman"/>
                <a:cs typeface="Times New Roman"/>
              </a:rPr>
              <a:t>quality management </a:t>
            </a:r>
            <a:r>
              <a:rPr sz="2000" dirty="0">
                <a:latin typeface="Times New Roman"/>
                <a:cs typeface="Times New Roman"/>
              </a:rPr>
              <a:t>that </a:t>
            </a:r>
            <a:r>
              <a:rPr sz="2000" spc="-5" dirty="0">
                <a:latin typeface="Times New Roman"/>
                <a:cs typeface="Times New Roman"/>
              </a:rPr>
              <a:t>emphasized  </a:t>
            </a:r>
            <a:r>
              <a:rPr sz="2000" dirty="0">
                <a:latin typeface="Times New Roman"/>
                <a:cs typeface="Times New Roman"/>
              </a:rPr>
              <a:t>not only </a:t>
            </a:r>
            <a:r>
              <a:rPr sz="2000" spc="-5" dirty="0">
                <a:latin typeface="Times New Roman"/>
                <a:cs typeface="Times New Roman"/>
              </a:rPr>
              <a:t>statistics </a:t>
            </a:r>
            <a:r>
              <a:rPr sz="2000" dirty="0">
                <a:latin typeface="Times New Roman"/>
                <a:cs typeface="Times New Roman"/>
              </a:rPr>
              <a:t>but approaches that </a:t>
            </a:r>
            <a:r>
              <a:rPr sz="2000" spc="-5" dirty="0">
                <a:latin typeface="Times New Roman"/>
                <a:cs typeface="Times New Roman"/>
              </a:rPr>
              <a:t>embraced </a:t>
            </a:r>
            <a:r>
              <a:rPr sz="2000" dirty="0">
                <a:latin typeface="Times New Roman"/>
                <a:cs typeface="Times New Roman"/>
              </a:rPr>
              <a:t>the entire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organization.</a:t>
            </a:r>
            <a:endParaRPr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00000"/>
              </a:lnSpc>
              <a:spcBef>
                <a:spcPts val="45"/>
              </a:spcBef>
              <a:buFont typeface="Wingdings" pitchFamily="2" charset="2"/>
              <a:buChar char="v"/>
            </a:pPr>
            <a:endParaRPr sz="205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 pitchFamily="2" charset="2"/>
              <a:buChar char="v"/>
            </a:pP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the late 20th </a:t>
            </a:r>
            <a:r>
              <a:rPr sz="2000" spc="-25" dirty="0">
                <a:latin typeface="Times New Roman"/>
                <a:cs typeface="Times New Roman"/>
              </a:rPr>
              <a:t>century, </a:t>
            </a:r>
            <a:r>
              <a:rPr sz="2000" spc="-5" dirty="0">
                <a:latin typeface="Times New Roman"/>
                <a:cs typeface="Times New Roman"/>
              </a:rPr>
              <a:t>independent </a:t>
            </a:r>
            <a:r>
              <a:rPr sz="2000" spc="-10" dirty="0">
                <a:latin typeface="Times New Roman"/>
                <a:cs typeface="Times New Roman"/>
              </a:rPr>
              <a:t>organizations </a:t>
            </a:r>
            <a:r>
              <a:rPr sz="2000" spc="-5" dirty="0">
                <a:latin typeface="Times New Roman"/>
                <a:cs typeface="Times New Roman"/>
              </a:rPr>
              <a:t>began producing standards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assist  in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creation and implementation of quality management systems. </a:t>
            </a:r>
            <a:r>
              <a:rPr sz="2000" dirty="0">
                <a:latin typeface="Times New Roman"/>
                <a:cs typeface="Times New Roman"/>
              </a:rPr>
              <a:t>It </a:t>
            </a:r>
            <a:r>
              <a:rPr sz="2000" spc="-5" dirty="0">
                <a:latin typeface="Times New Roman"/>
                <a:cs typeface="Times New Roman"/>
              </a:rPr>
              <a:t>is around </a:t>
            </a:r>
            <a:r>
              <a:rPr sz="2000" spc="-10" dirty="0">
                <a:latin typeface="Times New Roman"/>
                <a:cs typeface="Times New Roman"/>
              </a:rPr>
              <a:t>this  time </a:t>
            </a:r>
            <a:r>
              <a:rPr sz="2000" dirty="0">
                <a:latin typeface="Times New Roman"/>
                <a:cs typeface="Times New Roman"/>
              </a:rPr>
              <a:t>that </a:t>
            </a:r>
            <a:r>
              <a:rPr sz="2000" spc="-5" dirty="0">
                <a:latin typeface="Times New Roman"/>
                <a:cs typeface="Times New Roman"/>
              </a:rPr>
              <a:t>the </a:t>
            </a:r>
            <a:r>
              <a:rPr sz="2000" dirty="0">
                <a:latin typeface="Times New Roman"/>
                <a:cs typeface="Times New Roman"/>
              </a:rPr>
              <a:t>phrase </a:t>
            </a:r>
            <a:r>
              <a:rPr sz="2000" spc="-25" dirty="0">
                <a:latin typeface="Times New Roman"/>
                <a:cs typeface="Times New Roman"/>
              </a:rPr>
              <a:t>“Total </a:t>
            </a:r>
            <a:r>
              <a:rPr sz="2000" spc="-5" dirty="0">
                <a:latin typeface="Times New Roman"/>
                <a:cs typeface="Times New Roman"/>
              </a:rPr>
              <a:t>Quality Management” </a:t>
            </a:r>
            <a:r>
              <a:rPr sz="2000" dirty="0">
                <a:latin typeface="Times New Roman"/>
                <a:cs typeface="Times New Roman"/>
              </a:rPr>
              <a:t>began </a:t>
            </a:r>
            <a:r>
              <a:rPr sz="2000" spc="-5" dirty="0">
                <a:latin typeface="Times New Roman"/>
                <a:cs typeface="Times New Roman"/>
              </a:rPr>
              <a:t>to fall </a:t>
            </a:r>
            <a:r>
              <a:rPr sz="2000" spc="5" dirty="0">
                <a:latin typeface="Times New Roman"/>
                <a:cs typeface="Times New Roman"/>
              </a:rPr>
              <a:t>out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spc="-20" dirty="0">
                <a:latin typeface="Times New Roman"/>
                <a:cs typeface="Times New Roman"/>
              </a:rPr>
              <a:t>favour. </a:t>
            </a:r>
            <a:r>
              <a:rPr sz="2000" spc="-5" dirty="0">
                <a:latin typeface="Times New Roman"/>
                <a:cs typeface="Times New Roman"/>
              </a:rPr>
              <a:t>Because </a:t>
            </a:r>
            <a:r>
              <a:rPr sz="2000" spc="-10" dirty="0">
                <a:latin typeface="Times New Roman"/>
                <a:cs typeface="Times New Roman"/>
              </a:rPr>
              <a:t>of 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multitude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unique </a:t>
            </a:r>
            <a:r>
              <a:rPr sz="2000" spc="-10" dirty="0">
                <a:latin typeface="Times New Roman"/>
                <a:cs typeface="Times New Roman"/>
              </a:rPr>
              <a:t>systems </a:t>
            </a:r>
            <a:r>
              <a:rPr sz="2000" dirty="0">
                <a:latin typeface="Times New Roman"/>
                <a:cs typeface="Times New Roman"/>
              </a:rPr>
              <a:t>that </a:t>
            </a:r>
            <a:r>
              <a:rPr sz="2000" spc="-5" dirty="0">
                <a:latin typeface="Times New Roman"/>
                <a:cs typeface="Times New Roman"/>
              </a:rPr>
              <a:t>can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applied, the </a:t>
            </a:r>
            <a:r>
              <a:rPr sz="2000" dirty="0">
                <a:latin typeface="Times New Roman"/>
                <a:cs typeface="Times New Roman"/>
              </a:rPr>
              <a:t>term </a:t>
            </a:r>
            <a:r>
              <a:rPr sz="2000" spc="-5" dirty="0">
                <a:latin typeface="Times New Roman"/>
                <a:cs typeface="Times New Roman"/>
              </a:rPr>
              <a:t>“Quality Management  </a:t>
            </a:r>
            <a:r>
              <a:rPr sz="2000" spc="-10" dirty="0">
                <a:latin typeface="Times New Roman"/>
                <a:cs typeface="Times New Roman"/>
              </a:rPr>
              <a:t>System” </a:t>
            </a:r>
            <a:r>
              <a:rPr sz="2000" dirty="0">
                <a:latin typeface="Times New Roman"/>
                <a:cs typeface="Times New Roman"/>
              </a:rPr>
              <a:t>or “QMS”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preferred.</a:t>
            </a:r>
          </a:p>
          <a:p>
            <a:pPr marL="342900" indent="-342900">
              <a:lnSpc>
                <a:spcPct val="100000"/>
              </a:lnSpc>
              <a:spcBef>
                <a:spcPts val="45"/>
              </a:spcBef>
              <a:buFont typeface="Wingdings" pitchFamily="2" charset="2"/>
              <a:buChar char="v"/>
            </a:pPr>
            <a:endParaRPr sz="2050" dirty="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100000"/>
              </a:lnSpc>
              <a:buFont typeface="Wingdings" pitchFamily="2" charset="2"/>
              <a:buChar char="v"/>
            </a:pPr>
            <a:r>
              <a:rPr sz="2000" dirty="0">
                <a:latin typeface="Times New Roman"/>
                <a:cs typeface="Times New Roman"/>
              </a:rPr>
              <a:t>At the </a:t>
            </a:r>
            <a:r>
              <a:rPr sz="2000" spc="-5" dirty="0">
                <a:latin typeface="Times New Roman"/>
                <a:cs typeface="Times New Roman"/>
              </a:rPr>
              <a:t>start </a:t>
            </a:r>
            <a:r>
              <a:rPr sz="2000" dirty="0">
                <a:latin typeface="Times New Roman"/>
                <a:cs typeface="Times New Roman"/>
              </a:rPr>
              <a:t>of the 21st </a:t>
            </a:r>
            <a:r>
              <a:rPr sz="2000" spc="-20" dirty="0">
                <a:latin typeface="Times New Roman"/>
                <a:cs typeface="Times New Roman"/>
              </a:rPr>
              <a:t>century, </a:t>
            </a:r>
            <a:r>
              <a:rPr sz="2000" spc="-5" dirty="0">
                <a:latin typeface="Times New Roman"/>
                <a:cs typeface="Times New Roman"/>
              </a:rPr>
              <a:t>QMS </a:t>
            </a:r>
            <a:r>
              <a:rPr sz="2000" dirty="0">
                <a:latin typeface="Times New Roman"/>
                <a:cs typeface="Times New Roman"/>
              </a:rPr>
              <a:t>had begun </a:t>
            </a:r>
            <a:r>
              <a:rPr sz="2000" spc="-10" dirty="0">
                <a:latin typeface="Times New Roman"/>
                <a:cs typeface="Times New Roman"/>
              </a:rPr>
              <a:t>to merge </a:t>
            </a:r>
            <a:r>
              <a:rPr sz="2000" spc="-5" dirty="0">
                <a:latin typeface="Times New Roman"/>
                <a:cs typeface="Times New Roman"/>
              </a:rPr>
              <a:t>with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ideas </a:t>
            </a:r>
            <a:r>
              <a:rPr sz="2000" spc="-10" dirty="0">
                <a:latin typeface="Times New Roman"/>
                <a:cs typeface="Times New Roman"/>
              </a:rPr>
              <a:t>of  </a:t>
            </a:r>
            <a:r>
              <a:rPr sz="2000" spc="-15" dirty="0">
                <a:latin typeface="Times New Roman"/>
                <a:cs typeface="Times New Roman"/>
              </a:rPr>
              <a:t>sustainability,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15" dirty="0">
                <a:latin typeface="Times New Roman"/>
                <a:cs typeface="Times New Roman"/>
              </a:rPr>
              <a:t>transparency, </a:t>
            </a:r>
            <a:r>
              <a:rPr sz="2000" spc="-5" dirty="0">
                <a:latin typeface="Times New Roman"/>
                <a:cs typeface="Times New Roman"/>
              </a:rPr>
              <a:t>as these themes became increasingly important </a:t>
            </a:r>
            <a:r>
              <a:rPr sz="2000" spc="-20" dirty="0">
                <a:latin typeface="Times New Roman"/>
                <a:cs typeface="Times New Roman"/>
              </a:rPr>
              <a:t>to  </a:t>
            </a:r>
            <a:r>
              <a:rPr sz="2000" spc="-5" dirty="0">
                <a:latin typeface="Times New Roman"/>
                <a:cs typeface="Times New Roman"/>
              </a:rPr>
              <a:t>consumer satisfaction. The </a:t>
            </a:r>
            <a:r>
              <a:rPr sz="2000" dirty="0">
                <a:latin typeface="Times New Roman"/>
                <a:cs typeface="Times New Roman"/>
              </a:rPr>
              <a:t>ISO </a:t>
            </a:r>
            <a:r>
              <a:rPr sz="2000" spc="-20" dirty="0">
                <a:latin typeface="Times New Roman"/>
                <a:cs typeface="Times New Roman"/>
              </a:rPr>
              <a:t>19011 </a:t>
            </a:r>
            <a:r>
              <a:rPr sz="2000" spc="-5" dirty="0">
                <a:latin typeface="Times New Roman"/>
                <a:cs typeface="Times New Roman"/>
              </a:rPr>
              <a:t>audit regime deals with both quality and  sustainability </a:t>
            </a:r>
            <a:r>
              <a:rPr sz="2000" dirty="0">
                <a:latin typeface="Times New Roman"/>
                <a:cs typeface="Times New Roman"/>
              </a:rPr>
              <a:t>and their integration into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organizations.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89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 txBox="1">
            <a:spLocks noGrp="1"/>
          </p:cNvSpPr>
          <p:nvPr>
            <p:ph idx="1"/>
          </p:nvPr>
        </p:nvSpPr>
        <p:spPr>
          <a:xfrm>
            <a:off x="457200" y="1935480"/>
            <a:ext cx="8229600" cy="40761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ClrTx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ISO 9000 is a set of </a:t>
            </a:r>
            <a:r>
              <a:rPr lang="en-US"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international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standards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on quality  management </a:t>
            </a:r>
            <a:r>
              <a:rPr lang="en-US" sz="2400" spc="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quality assurance developed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help 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companies effectively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document the quality system elements 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be implemented </a:t>
            </a:r>
            <a:r>
              <a:rPr lang="en-US"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 maintain </a:t>
            </a:r>
            <a:r>
              <a:rPr lang="en-US" sz="2400" spc="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efficient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quality system.  They</a:t>
            </a:r>
            <a:r>
              <a:rPr lang="en-US" sz="2400" spc="-9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are</a:t>
            </a:r>
            <a:r>
              <a:rPr lang="en-US" sz="2400" spc="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not</a:t>
            </a:r>
            <a:r>
              <a:rPr lang="en-US"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specific</a:t>
            </a:r>
            <a:r>
              <a:rPr lang="en-US" sz="2400" spc="-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</a:t>
            </a:r>
            <a:r>
              <a:rPr lang="en-US"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any</a:t>
            </a:r>
            <a:r>
              <a:rPr lang="en-US" sz="2400" spc="-6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one </a:t>
            </a:r>
            <a:r>
              <a:rPr lang="en-US"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industry</a:t>
            </a:r>
            <a:r>
              <a:rPr lang="en-US" sz="2400" spc="-1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</a:t>
            </a:r>
            <a:r>
              <a:rPr lang="en-US"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can</a:t>
            </a:r>
            <a:r>
              <a:rPr lang="en-US"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be</a:t>
            </a:r>
            <a:r>
              <a:rPr lang="en-US" sz="24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solidFill>
                  <a:srgbClr val="252525"/>
                </a:solidFill>
                <a:latin typeface="Times New Roman"/>
                <a:cs typeface="Times New Roman"/>
              </a:rPr>
              <a:t>applied</a:t>
            </a:r>
            <a:r>
              <a:rPr lang="en-US" sz="2400" spc="-5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5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  </a:t>
            </a:r>
            <a:r>
              <a:rPr lang="en-US"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organizations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of any</a:t>
            </a:r>
            <a:r>
              <a:rPr lang="en-US" sz="2400" spc="-2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size.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Tx/>
              <a:buFont typeface="Wingdings" pitchFamily="2" charset="2"/>
              <a:buChar char="v"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ClrTx/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ISO 9000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can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help a </a:t>
            </a:r>
            <a:r>
              <a:rPr lang="en-US" sz="2400" spc="-25" dirty="0" smtClean="0">
                <a:solidFill>
                  <a:srgbClr val="252525"/>
                </a:solidFill>
                <a:latin typeface="Times New Roman"/>
                <a:cs typeface="Times New Roman"/>
              </a:rPr>
              <a:t>company </a:t>
            </a:r>
            <a:r>
              <a:rPr lang="en-US"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satisfy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its 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customers,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meet  </a:t>
            </a:r>
            <a:r>
              <a:rPr lang="en-US" sz="2400" spc="-35" dirty="0" smtClean="0">
                <a:solidFill>
                  <a:srgbClr val="252525"/>
                </a:solidFill>
                <a:latin typeface="Times New Roman"/>
                <a:cs typeface="Times New Roman"/>
              </a:rPr>
              <a:t>regulatory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requirements, </a:t>
            </a:r>
            <a:r>
              <a:rPr lang="en-US" sz="2400" spc="5" dirty="0" smtClean="0">
                <a:solidFill>
                  <a:srgbClr val="252525"/>
                </a:solidFill>
                <a:latin typeface="Times New Roman"/>
                <a:cs typeface="Times New Roman"/>
              </a:rPr>
              <a:t>and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achieve continual  </a:t>
            </a:r>
            <a:r>
              <a:rPr lang="en-US" sz="2400" spc="-15" dirty="0" smtClean="0">
                <a:solidFill>
                  <a:srgbClr val="252525"/>
                </a:solidFill>
                <a:latin typeface="Times New Roman"/>
                <a:cs typeface="Times New Roman"/>
              </a:rPr>
              <a:t>improvement.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However, it should be considered </a:t>
            </a:r>
            <a:r>
              <a:rPr lang="en-US" sz="2400" spc="-2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be a first  </a:t>
            </a:r>
            <a:r>
              <a:rPr lang="en-US" sz="2400" spc="-45" dirty="0" smtClean="0">
                <a:solidFill>
                  <a:srgbClr val="252525"/>
                </a:solidFill>
                <a:latin typeface="Times New Roman"/>
                <a:cs typeface="Times New Roman"/>
              </a:rPr>
              <a:t>step, </a:t>
            </a:r>
            <a:r>
              <a:rPr lang="en-US" sz="2400" dirty="0" smtClean="0">
                <a:solidFill>
                  <a:srgbClr val="252525"/>
                </a:solidFill>
                <a:latin typeface="Times New Roman"/>
                <a:cs typeface="Times New Roman"/>
              </a:rPr>
              <a:t>the base level of a quality system, not a complete  guarantee of</a:t>
            </a:r>
            <a:r>
              <a:rPr lang="en-US" sz="2400" spc="-5" dirty="0" smtClean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2400" spc="-30" dirty="0" smtClean="0">
                <a:solidFill>
                  <a:srgbClr val="252525"/>
                </a:solidFill>
                <a:latin typeface="Times New Roman"/>
                <a:cs typeface="Times New Roman"/>
              </a:rPr>
              <a:t>quality.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304800" y="700445"/>
            <a:ext cx="8229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 pitchFamily="18" charset="0"/>
                <a:cs typeface="Times New Roman" pitchFamily="18" charset="0"/>
              </a:rPr>
              <a:t>ISO </a:t>
            </a:r>
            <a:r>
              <a:rPr sz="28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 pitchFamily="18" charset="0"/>
                <a:cs typeface="Times New Roman" pitchFamily="18" charset="0"/>
              </a:rPr>
              <a:t>9000 </a:t>
            </a:r>
            <a:r>
              <a:rPr sz="28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 pitchFamily="18" charset="0"/>
                <a:cs typeface="Times New Roman" pitchFamily="18" charset="0"/>
              </a:rPr>
              <a:t>FAMILY</a:t>
            </a:r>
            <a:r>
              <a:rPr sz="2800" u="sng" spc="-8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 pitchFamily="18" charset="0"/>
                <a:cs typeface="Times New Roman" pitchFamily="18" charset="0"/>
              </a:rPr>
              <a:t>:-</a:t>
            </a:r>
            <a:endParaRPr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60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00659" y="381000"/>
            <a:ext cx="8890942" cy="44961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u="heavy" spc="-1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STANDARDS </a:t>
            </a:r>
            <a:r>
              <a:rPr sz="2800" b="1" u="heavy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IN THE ISO </a:t>
            </a:r>
            <a:r>
              <a:rPr sz="2800" b="1" u="heavy" spc="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9000 </a:t>
            </a:r>
            <a:r>
              <a:rPr sz="2800" b="1" u="heavy" spc="-5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FAMILY</a:t>
            </a:r>
            <a:r>
              <a:rPr sz="2800" b="1" u="heavy" spc="-19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INCLUDE: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tabLst>
                <a:tab pos="617220" algn="l"/>
                <a:tab pos="1899285" algn="l"/>
                <a:tab pos="2179955" algn="l"/>
                <a:tab pos="2967990" algn="l"/>
                <a:tab pos="3684270" algn="l"/>
                <a:tab pos="4373245" algn="l"/>
              </a:tabLst>
            </a:pPr>
            <a:r>
              <a:rPr sz="2200" dirty="0">
                <a:latin typeface="Times New Roman"/>
                <a:cs typeface="Times New Roman"/>
              </a:rPr>
              <a:t>ISO	</a:t>
            </a:r>
            <a:r>
              <a:rPr sz="2200" dirty="0" smtClean="0">
                <a:latin typeface="Times New Roman"/>
                <a:cs typeface="Times New Roman"/>
              </a:rPr>
              <a:t>9001</a:t>
            </a:r>
            <a:r>
              <a:rPr sz="2200" spc="-10" dirty="0" smtClean="0">
                <a:latin typeface="Times New Roman"/>
                <a:cs typeface="Times New Roman"/>
              </a:rPr>
              <a:t>:</a:t>
            </a:r>
            <a:r>
              <a:rPr sz="2200" dirty="0" smtClean="0">
                <a:latin typeface="Times New Roman"/>
                <a:cs typeface="Times New Roman"/>
              </a:rPr>
              <a:t>2</a:t>
            </a:r>
            <a:r>
              <a:rPr sz="2200" spc="-15" dirty="0" smtClean="0">
                <a:latin typeface="Times New Roman"/>
                <a:cs typeface="Times New Roman"/>
              </a:rPr>
              <a:t>0</a:t>
            </a:r>
            <a:r>
              <a:rPr sz="2200" dirty="0" smtClean="0">
                <a:latin typeface="Times New Roman"/>
                <a:cs typeface="Times New Roman"/>
              </a:rPr>
              <a:t>15-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SETS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spc="5" dirty="0" smtClean="0">
                <a:latin typeface="Times New Roman"/>
                <a:cs typeface="Times New Roman"/>
              </a:rPr>
              <a:t>OU</a:t>
            </a:r>
            <a:r>
              <a:rPr sz="2200" dirty="0" smtClean="0">
                <a:latin typeface="Times New Roman"/>
                <a:cs typeface="Times New Roman"/>
              </a:rPr>
              <a:t>T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THE</a:t>
            </a:r>
            <a:r>
              <a:rPr lang="en-US" sz="2200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REQU</a:t>
            </a:r>
            <a:r>
              <a:rPr sz="2200" spc="5" dirty="0" smtClean="0">
                <a:latin typeface="Times New Roman"/>
                <a:cs typeface="Times New Roman"/>
              </a:rPr>
              <a:t>I</a:t>
            </a:r>
            <a:r>
              <a:rPr sz="2200" dirty="0" smtClean="0">
                <a:latin typeface="Times New Roman"/>
                <a:cs typeface="Times New Roman"/>
              </a:rPr>
              <a:t>RE</a:t>
            </a:r>
            <a:r>
              <a:rPr sz="2200" spc="-10" dirty="0" smtClean="0">
                <a:latin typeface="Times New Roman"/>
                <a:cs typeface="Times New Roman"/>
              </a:rPr>
              <a:t>M</a:t>
            </a:r>
            <a:r>
              <a:rPr sz="2200" dirty="0" smtClean="0">
                <a:latin typeface="Times New Roman"/>
                <a:cs typeface="Times New Roman"/>
              </a:rPr>
              <a:t>ENTS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lang="en-IN" sz="2200" spc="-10" dirty="0" smtClean="0">
                <a:latin typeface="Times New Roman"/>
                <a:cs typeface="Times New Roman"/>
              </a:rPr>
              <a:t>O</a:t>
            </a:r>
            <a:r>
              <a:rPr lang="en-IN" sz="2200" dirty="0" smtClean="0">
                <a:latin typeface="Times New Roman"/>
                <a:cs typeface="Times New Roman"/>
              </a:rPr>
              <a:t>F A Q</a:t>
            </a:r>
            <a:r>
              <a:rPr lang="en-IN" sz="2200" spc="5" dirty="0" smtClean="0">
                <a:latin typeface="Times New Roman"/>
                <a:cs typeface="Times New Roman"/>
              </a:rPr>
              <a:t>U</a:t>
            </a:r>
            <a:r>
              <a:rPr lang="en-IN" sz="2200" dirty="0" smtClean="0">
                <a:latin typeface="Times New Roman"/>
                <a:cs typeface="Times New Roman"/>
              </a:rPr>
              <a:t>A</a:t>
            </a:r>
            <a:r>
              <a:rPr lang="en-IN" sz="2200" spc="-10" dirty="0" smtClean="0">
                <a:latin typeface="Times New Roman"/>
                <a:cs typeface="Times New Roman"/>
              </a:rPr>
              <a:t>L</a:t>
            </a:r>
            <a:r>
              <a:rPr lang="en-IN" sz="2200" dirty="0" smtClean="0">
                <a:latin typeface="Times New Roman"/>
                <a:cs typeface="Times New Roman"/>
              </a:rPr>
              <a:t>ITY</a:t>
            </a:r>
          </a:p>
          <a:p>
            <a:pPr marL="12700" marR="5080">
              <a:tabLst>
                <a:tab pos="617220" algn="l"/>
                <a:tab pos="1899285" algn="l"/>
                <a:tab pos="2179955" algn="l"/>
                <a:tab pos="2967990" algn="l"/>
                <a:tab pos="3684270" algn="l"/>
                <a:tab pos="4373245" algn="l"/>
              </a:tabLst>
            </a:pPr>
            <a:r>
              <a:rPr lang="en-IN" sz="2200" dirty="0">
                <a:latin typeface="Times New Roman"/>
                <a:cs typeface="Times New Roman"/>
              </a:rPr>
              <a:t> </a:t>
            </a:r>
            <a:r>
              <a:rPr lang="en-IN" sz="2200" dirty="0" smtClean="0">
                <a:latin typeface="Times New Roman"/>
                <a:cs typeface="Times New Roman"/>
              </a:rPr>
              <a:t>                           </a:t>
            </a:r>
            <a:r>
              <a:rPr sz="2200" dirty="0" smtClean="0">
                <a:latin typeface="Times New Roman"/>
                <a:cs typeface="Times New Roman"/>
              </a:rPr>
              <a:t>MANAGEMENT</a:t>
            </a:r>
            <a:r>
              <a:rPr sz="2200" spc="-45" dirty="0" smtClean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SYSTEM</a:t>
            </a:r>
            <a:endParaRPr lang="en-US" sz="22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200" dirty="0">
                <a:latin typeface="Times New Roman"/>
                <a:cs typeface="Times New Roman"/>
              </a:rPr>
              <a:t>ISO 9000:2015 - COVERS THE BASIC CONCEPTS </a:t>
            </a:r>
            <a:r>
              <a:rPr lang="en-US" sz="2200" spc="5" dirty="0">
                <a:latin typeface="Times New Roman"/>
                <a:cs typeface="Times New Roman"/>
              </a:rPr>
              <a:t>AND</a:t>
            </a:r>
            <a:r>
              <a:rPr lang="en-US" sz="2200" spc="-204" dirty="0">
                <a:latin typeface="Times New Roman"/>
                <a:cs typeface="Times New Roman"/>
              </a:rPr>
              <a:t> </a:t>
            </a:r>
            <a:r>
              <a:rPr lang="en-US" sz="2200" dirty="0">
                <a:latin typeface="Times New Roman"/>
                <a:cs typeface="Times New Roman"/>
              </a:rPr>
              <a:t>LANGUAGE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2200" dirty="0">
              <a:latin typeface="Times New Roman"/>
              <a:cs typeface="Times New Roman"/>
            </a:endParaRPr>
          </a:p>
          <a:p>
            <a:pPr marL="12700" marR="10795">
              <a:lnSpc>
                <a:spcPct val="100000"/>
              </a:lnSpc>
              <a:spcBef>
                <a:spcPts val="5"/>
              </a:spcBef>
            </a:pPr>
            <a:r>
              <a:rPr lang="en-US" sz="2200" dirty="0">
                <a:latin typeface="Times New Roman"/>
                <a:cs typeface="Times New Roman"/>
              </a:rPr>
              <a:t>ISO </a:t>
            </a:r>
            <a:r>
              <a:rPr lang="en-US" sz="2200" spc="-5" dirty="0">
                <a:latin typeface="Times New Roman"/>
                <a:cs typeface="Times New Roman"/>
              </a:rPr>
              <a:t>9004:2009 </a:t>
            </a:r>
            <a:r>
              <a:rPr lang="en-US" sz="2200" dirty="0">
                <a:latin typeface="Times New Roman"/>
                <a:cs typeface="Times New Roman"/>
              </a:rPr>
              <a:t>- FOCUSES </a:t>
            </a:r>
            <a:r>
              <a:rPr lang="en-US" sz="2200" spc="5" dirty="0">
                <a:latin typeface="Times New Roman"/>
                <a:cs typeface="Times New Roman"/>
              </a:rPr>
              <a:t>ON </a:t>
            </a:r>
            <a:r>
              <a:rPr lang="en-US" sz="2200" dirty="0">
                <a:latin typeface="Times New Roman"/>
                <a:cs typeface="Times New Roman"/>
              </a:rPr>
              <a:t>HOW </a:t>
            </a:r>
            <a:r>
              <a:rPr lang="en-US" sz="2200" spc="-20" dirty="0">
                <a:latin typeface="Times New Roman"/>
                <a:cs typeface="Times New Roman"/>
              </a:rPr>
              <a:t>TO </a:t>
            </a:r>
            <a:r>
              <a:rPr lang="en-US" sz="2200" dirty="0">
                <a:latin typeface="Times New Roman"/>
                <a:cs typeface="Times New Roman"/>
              </a:rPr>
              <a:t>MAKE A </a:t>
            </a:r>
            <a:r>
              <a:rPr lang="en-US" sz="2200" dirty="0" smtClean="0">
                <a:latin typeface="Times New Roman"/>
                <a:cs typeface="Times New Roman"/>
              </a:rPr>
              <a:t>QUALITY</a:t>
            </a:r>
            <a:endParaRPr lang="en-US" sz="2200" spc="-80" dirty="0">
              <a:latin typeface="Times New Roman"/>
              <a:cs typeface="Times New Roman"/>
            </a:endParaRPr>
          </a:p>
          <a:p>
            <a:pPr marL="12700" marR="10795">
              <a:lnSpc>
                <a:spcPct val="100000"/>
              </a:lnSpc>
              <a:spcBef>
                <a:spcPts val="5"/>
              </a:spcBef>
            </a:pPr>
            <a:r>
              <a:rPr lang="en-US" sz="2200" spc="-80" dirty="0" smtClean="0">
                <a:latin typeface="Times New Roman"/>
                <a:cs typeface="Times New Roman"/>
              </a:rPr>
              <a:t>                                 </a:t>
            </a:r>
            <a:r>
              <a:rPr lang="en-US" sz="2200" dirty="0" smtClean="0">
                <a:latin typeface="Times New Roman"/>
                <a:cs typeface="Times New Roman"/>
              </a:rPr>
              <a:t>MANAGEMENT  </a:t>
            </a:r>
            <a:r>
              <a:rPr lang="en-US" sz="2200" dirty="0">
                <a:latin typeface="Times New Roman"/>
                <a:cs typeface="Times New Roman"/>
              </a:rPr>
              <a:t>SYSTEM MORE EFFICIENT </a:t>
            </a:r>
            <a:r>
              <a:rPr lang="en-US" sz="2200" spc="5" dirty="0">
                <a:latin typeface="Times New Roman"/>
                <a:cs typeface="Times New Roman"/>
              </a:rPr>
              <a:t>AND</a:t>
            </a:r>
            <a:r>
              <a:rPr lang="en-US" sz="2200" spc="-180" dirty="0">
                <a:latin typeface="Times New Roman"/>
                <a:cs typeface="Times New Roman"/>
              </a:rPr>
              <a:t> </a:t>
            </a:r>
            <a:endParaRPr lang="en-US" sz="2200" spc="-180" dirty="0" smtClean="0">
              <a:latin typeface="Times New Roman"/>
              <a:cs typeface="Times New Roman"/>
            </a:endParaRPr>
          </a:p>
          <a:p>
            <a:pPr marL="12700" marR="10795">
              <a:lnSpc>
                <a:spcPct val="100000"/>
              </a:lnSpc>
              <a:spcBef>
                <a:spcPts val="5"/>
              </a:spcBef>
            </a:pPr>
            <a:r>
              <a:rPr lang="en-US" sz="2200" spc="-180" dirty="0">
                <a:latin typeface="Times New Roman"/>
                <a:cs typeface="Times New Roman"/>
              </a:rPr>
              <a:t> </a:t>
            </a:r>
            <a:r>
              <a:rPr lang="en-US" sz="2200" spc="-180" dirty="0" smtClean="0">
                <a:latin typeface="Times New Roman"/>
                <a:cs typeface="Times New Roman"/>
              </a:rPr>
              <a:t>                                        </a:t>
            </a:r>
            <a:r>
              <a:rPr lang="en-US" sz="2200" dirty="0" smtClean="0">
                <a:latin typeface="Times New Roman"/>
                <a:cs typeface="Times New Roman"/>
              </a:rPr>
              <a:t>EFFECTIVE</a:t>
            </a:r>
            <a:endParaRPr lang="en-US"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22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200" dirty="0">
                <a:latin typeface="Times New Roman"/>
                <a:cs typeface="Times New Roman"/>
              </a:rPr>
              <a:t>ISO </a:t>
            </a:r>
            <a:r>
              <a:rPr lang="en-US" sz="2200" spc="-20" dirty="0" smtClean="0">
                <a:latin typeface="Times New Roman"/>
                <a:cs typeface="Times New Roman"/>
              </a:rPr>
              <a:t>19011:2011</a:t>
            </a:r>
            <a:r>
              <a:rPr lang="en-US" sz="2200" dirty="0" smtClean="0">
                <a:latin typeface="Times New Roman"/>
                <a:cs typeface="Times New Roman"/>
              </a:rPr>
              <a:t>- </a:t>
            </a:r>
            <a:r>
              <a:rPr lang="en-US" sz="2200" dirty="0">
                <a:latin typeface="Times New Roman"/>
                <a:cs typeface="Times New Roman"/>
              </a:rPr>
              <a:t>SETS </a:t>
            </a:r>
            <a:r>
              <a:rPr lang="en-US" sz="2200" spc="-5" dirty="0">
                <a:latin typeface="Times New Roman"/>
                <a:cs typeface="Times New Roman"/>
              </a:rPr>
              <a:t>OUT </a:t>
            </a:r>
            <a:r>
              <a:rPr lang="en-US" sz="2200" dirty="0">
                <a:latin typeface="Times New Roman"/>
                <a:cs typeface="Times New Roman"/>
              </a:rPr>
              <a:t>GUIDANCE </a:t>
            </a:r>
            <a:r>
              <a:rPr lang="en-US" sz="2200" spc="5" dirty="0">
                <a:latin typeface="Times New Roman"/>
                <a:cs typeface="Times New Roman"/>
              </a:rPr>
              <a:t>ON </a:t>
            </a:r>
            <a:r>
              <a:rPr lang="en-US" sz="2200" dirty="0">
                <a:latin typeface="Times New Roman"/>
                <a:cs typeface="Times New Roman"/>
              </a:rPr>
              <a:t>INTERNAL </a:t>
            </a:r>
            <a:r>
              <a:rPr lang="en-US" sz="2200" spc="5" dirty="0">
                <a:latin typeface="Times New Roman"/>
                <a:cs typeface="Times New Roman"/>
              </a:rPr>
              <a:t>AND </a:t>
            </a:r>
            <a:endParaRPr lang="en-US" sz="2200" spc="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200" spc="5" dirty="0">
                <a:latin typeface="Times New Roman"/>
                <a:cs typeface="Times New Roman"/>
              </a:rPr>
              <a:t> </a:t>
            </a:r>
            <a:r>
              <a:rPr lang="en-US" sz="2200" spc="5" dirty="0" smtClean="0">
                <a:latin typeface="Times New Roman"/>
                <a:cs typeface="Times New Roman"/>
              </a:rPr>
              <a:t>                            </a:t>
            </a:r>
            <a:r>
              <a:rPr lang="en-US" sz="2200" dirty="0" smtClean="0">
                <a:latin typeface="Times New Roman"/>
                <a:cs typeface="Times New Roman"/>
              </a:rPr>
              <a:t>EXTERNAL AUDITS </a:t>
            </a:r>
            <a:r>
              <a:rPr lang="en-US" sz="2200" dirty="0">
                <a:latin typeface="Times New Roman"/>
                <a:cs typeface="Times New Roman"/>
              </a:rPr>
              <a:t>OF QUALITY </a:t>
            </a:r>
            <a:r>
              <a:rPr lang="en-US" sz="2200" dirty="0" smtClean="0">
                <a:latin typeface="Times New Roman"/>
                <a:cs typeface="Times New Roman"/>
              </a:rPr>
              <a:t>MANAGEMENT </a:t>
            </a:r>
          </a:p>
          <a:p>
            <a:pPr marL="12700" marR="5080">
              <a:lnSpc>
                <a:spcPct val="100000"/>
              </a:lnSpc>
            </a:pPr>
            <a:r>
              <a:rPr lang="en-US" sz="2200" spc="-135" dirty="0">
                <a:latin typeface="Times New Roman"/>
                <a:cs typeface="Times New Roman"/>
              </a:rPr>
              <a:t> </a:t>
            </a:r>
            <a:r>
              <a:rPr lang="en-US" sz="2200" spc="-135" dirty="0" smtClean="0">
                <a:latin typeface="Times New Roman"/>
                <a:cs typeface="Times New Roman"/>
              </a:rPr>
              <a:t>                                     </a:t>
            </a:r>
            <a:r>
              <a:rPr lang="en-US" sz="2200" dirty="0">
                <a:latin typeface="Times New Roman"/>
                <a:cs typeface="Times New Roman"/>
              </a:rPr>
              <a:t>SYSTEMS</a:t>
            </a:r>
            <a:endParaRPr sz="2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091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idx="1"/>
          </p:nvPr>
        </p:nvSpPr>
        <p:spPr>
          <a:xfrm>
            <a:off x="304800" y="1600200"/>
            <a:ext cx="8229600" cy="4297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 algn="just">
              <a:lnSpc>
                <a:spcPct val="100000"/>
              </a:lnSpc>
              <a:spcBef>
                <a:spcPts val="105"/>
              </a:spcBef>
              <a:buClrTx/>
              <a:buFont typeface="Wingdings" pitchFamily="2" charset="2"/>
              <a:buChar char="v"/>
            </a:pPr>
            <a:r>
              <a:rPr sz="2400" spc="-5" dirty="0">
                <a:latin typeface="Times New Roman"/>
                <a:cs typeface="Times New Roman"/>
              </a:rPr>
              <a:t>Implementing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quality management system </a:t>
            </a:r>
            <a:r>
              <a:rPr sz="2400" spc="-10" dirty="0">
                <a:latin typeface="Times New Roman"/>
                <a:cs typeface="Times New Roman"/>
              </a:rPr>
              <a:t>affects every </a:t>
            </a:r>
            <a:r>
              <a:rPr sz="2400" dirty="0">
                <a:latin typeface="Times New Roman"/>
                <a:cs typeface="Times New Roman"/>
              </a:rPr>
              <a:t>aspect </a:t>
            </a:r>
            <a:r>
              <a:rPr sz="2400" spc="-5" dirty="0">
                <a:latin typeface="Times New Roman"/>
                <a:cs typeface="Times New Roman"/>
              </a:rPr>
              <a:t>of an </a:t>
            </a:r>
            <a:r>
              <a:rPr sz="2400" spc="-10" dirty="0">
                <a:latin typeface="Times New Roman"/>
                <a:cs typeface="Times New Roman"/>
              </a:rPr>
              <a:t>organization's  </a:t>
            </a:r>
            <a:r>
              <a:rPr sz="2400" dirty="0">
                <a:latin typeface="Times New Roman"/>
                <a:cs typeface="Times New Roman"/>
              </a:rPr>
              <a:t>performance</a:t>
            </a:r>
            <a:r>
              <a:rPr sz="2400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buClrTx/>
              <a:buFont typeface="Wingdings" pitchFamily="2" charset="2"/>
              <a:buChar char="v"/>
            </a:pPr>
            <a:r>
              <a:rPr sz="2400" spc="-50" dirty="0">
                <a:latin typeface="Times New Roman"/>
                <a:cs typeface="Times New Roman"/>
              </a:rPr>
              <a:t>Two </a:t>
            </a:r>
            <a:r>
              <a:rPr sz="2400" spc="-5" dirty="0">
                <a:latin typeface="Times New Roman"/>
                <a:cs typeface="Times New Roman"/>
              </a:rPr>
              <a:t>overarching benefits </a:t>
            </a:r>
            <a:r>
              <a:rPr sz="2400" spc="-10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design and implementation of documented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quality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management </a:t>
            </a:r>
            <a:r>
              <a:rPr sz="2400" spc="-5" dirty="0">
                <a:latin typeface="Times New Roman"/>
                <a:cs typeface="Times New Roman"/>
              </a:rPr>
              <a:t>systems </a:t>
            </a:r>
            <a:r>
              <a:rPr sz="2400" dirty="0">
                <a:latin typeface="Times New Roman"/>
                <a:cs typeface="Times New Roman"/>
              </a:rPr>
              <a:t>include</a:t>
            </a:r>
            <a:r>
              <a:rPr sz="2400" dirty="0" smtClean="0">
                <a:latin typeface="Times New Roman"/>
                <a:cs typeface="Times New Roman"/>
              </a:rPr>
              <a:t>:</a:t>
            </a:r>
            <a:endParaRPr lang="en-US" sz="2400" dirty="0">
              <a:latin typeface="Times New Roman"/>
              <a:cs typeface="Times New Roman"/>
            </a:endParaRPr>
          </a:p>
          <a:p>
            <a:pPr marL="469900" marR="5715" indent="-457200" algn="just">
              <a:lnSpc>
                <a:spcPct val="100000"/>
              </a:lnSpc>
              <a:buClrTx/>
              <a:buFont typeface="+mj-lt"/>
              <a:buAutoNum type="arabicPeriod"/>
            </a:pPr>
            <a:r>
              <a:rPr sz="2400" spc="-5" dirty="0" smtClean="0">
                <a:latin typeface="Times New Roman"/>
                <a:cs typeface="Times New Roman"/>
              </a:rPr>
              <a:t>Meeting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customer’s </a:t>
            </a:r>
            <a:r>
              <a:rPr sz="2400" spc="-5" dirty="0">
                <a:latin typeface="Times New Roman"/>
                <a:cs typeface="Times New Roman"/>
              </a:rPr>
              <a:t>requirements, which helps to </a:t>
            </a:r>
            <a:r>
              <a:rPr sz="2400" spc="-10" dirty="0">
                <a:latin typeface="Times New Roman"/>
                <a:cs typeface="Times New Roman"/>
              </a:rPr>
              <a:t>instil </a:t>
            </a:r>
            <a:r>
              <a:rPr sz="2400" spc="-5" dirty="0">
                <a:latin typeface="Times New Roman"/>
                <a:cs typeface="Times New Roman"/>
              </a:rPr>
              <a:t>confidence </a:t>
            </a:r>
            <a:r>
              <a:rPr sz="2400" spc="-10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the  </a:t>
            </a:r>
            <a:r>
              <a:rPr sz="2400" spc="-5" dirty="0">
                <a:latin typeface="Times New Roman"/>
                <a:cs typeface="Times New Roman"/>
              </a:rPr>
              <a:t>organization, in </a:t>
            </a:r>
            <a:r>
              <a:rPr sz="2400" dirty="0">
                <a:latin typeface="Times New Roman"/>
                <a:cs typeface="Times New Roman"/>
              </a:rPr>
              <a:t>turn leading </a:t>
            </a:r>
            <a:r>
              <a:rPr sz="2400" spc="-5" dirty="0">
                <a:latin typeface="Times New Roman"/>
                <a:cs typeface="Times New Roman"/>
              </a:rPr>
              <a:t>to more customers, more sales,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more </a:t>
            </a:r>
            <a:r>
              <a:rPr sz="2400" dirty="0">
                <a:latin typeface="Times New Roman"/>
                <a:cs typeface="Times New Roman"/>
              </a:rPr>
              <a:t>repeat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business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  <a:buClrTx/>
              <a:buFont typeface="+mj-lt"/>
              <a:buAutoNum type="arabicPeriod"/>
            </a:pPr>
            <a:r>
              <a:rPr sz="2400" spc="-5" dirty="0" smtClean="0">
                <a:latin typeface="Times New Roman"/>
                <a:cs typeface="Times New Roman"/>
              </a:rPr>
              <a:t>Meeting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organization's </a:t>
            </a:r>
            <a:r>
              <a:rPr sz="2400" spc="-5" dirty="0">
                <a:latin typeface="Times New Roman"/>
                <a:cs typeface="Times New Roman"/>
              </a:rPr>
              <a:t>requirements, </a:t>
            </a: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5" dirty="0">
                <a:latin typeface="Times New Roman"/>
                <a:cs typeface="Times New Roman"/>
              </a:rPr>
              <a:t>ensures compliance </a:t>
            </a:r>
            <a:r>
              <a:rPr sz="2400" dirty="0">
                <a:latin typeface="Times New Roman"/>
                <a:cs typeface="Times New Roman"/>
              </a:rPr>
              <a:t>with  </a:t>
            </a:r>
            <a:r>
              <a:rPr sz="2400" spc="-5" dirty="0">
                <a:latin typeface="Times New Roman"/>
                <a:cs typeface="Times New Roman"/>
              </a:rPr>
              <a:t>regulations and provision of products and services </a:t>
            </a:r>
            <a:r>
              <a:rPr sz="2400" spc="-1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most cost-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resource-  efficient </a:t>
            </a:r>
            <a:r>
              <a:rPr sz="2400" spc="-15" dirty="0">
                <a:latin typeface="Times New Roman"/>
                <a:cs typeface="Times New Roman"/>
              </a:rPr>
              <a:t>manner, </a:t>
            </a:r>
            <a:r>
              <a:rPr sz="2400" dirty="0">
                <a:latin typeface="Times New Roman"/>
                <a:cs typeface="Times New Roman"/>
              </a:rPr>
              <a:t>creating room for expansion, growth, and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381000" y="381000"/>
            <a:ext cx="8229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u="none" spc="-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BENEFITS </a:t>
            </a:r>
            <a:r>
              <a:rPr sz="3200" u="none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3200" u="none" spc="-5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QUALITY MANAGEMENT SYSTEM</a:t>
            </a:r>
            <a:r>
              <a:rPr sz="3200" u="none" spc="-17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u="none" spc="1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2641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1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 Manufacturing Practice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is GMP?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914400" y="2133600"/>
            <a:ext cx="784606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tabLst>
                <a:tab pos="1156970" algn="l"/>
              </a:tabLst>
            </a:pPr>
            <a:r>
              <a:rPr sz="2250" spc="-570" dirty="0">
                <a:solidFill>
                  <a:srgbClr val="B64825"/>
                </a:solidFill>
                <a:latin typeface="Arial"/>
                <a:cs typeface="Arial"/>
              </a:rPr>
              <a:t>         </a:t>
            </a:r>
            <a:r>
              <a:rPr lang="en-US" sz="2250" spc="-570" dirty="0" smtClean="0">
                <a:solidFill>
                  <a:srgbClr val="B64825"/>
                </a:solidFill>
                <a:latin typeface="Arial"/>
                <a:cs typeface="Arial"/>
              </a:rPr>
              <a:t>            </a:t>
            </a:r>
            <a:r>
              <a:rPr sz="2400" spc="75" dirty="0" smtClean="0">
                <a:latin typeface="Times New Roman"/>
                <a:cs typeface="Times New Roman"/>
              </a:rPr>
              <a:t>Good</a:t>
            </a:r>
            <a:r>
              <a:rPr sz="2400" spc="75" dirty="0">
                <a:latin typeface="Times New Roman"/>
                <a:cs typeface="Times New Roman"/>
              </a:rPr>
              <a:t>	</a:t>
            </a:r>
            <a:r>
              <a:rPr sz="2400" spc="95" dirty="0">
                <a:latin typeface="Times New Roman"/>
                <a:cs typeface="Times New Roman"/>
              </a:rPr>
              <a:t>Manufacturing  </a:t>
            </a:r>
            <a:r>
              <a:rPr sz="2400" spc="65" dirty="0">
                <a:latin typeface="Times New Roman"/>
                <a:cs typeface="Times New Roman"/>
              </a:rPr>
              <a:t>Practice </a:t>
            </a:r>
            <a:r>
              <a:rPr sz="2400" spc="20" dirty="0">
                <a:latin typeface="Times New Roman"/>
                <a:cs typeface="Times New Roman"/>
              </a:rPr>
              <a:t>is </a:t>
            </a:r>
            <a:r>
              <a:rPr sz="2400" spc="85" dirty="0">
                <a:latin typeface="Times New Roman"/>
                <a:cs typeface="Times New Roman"/>
              </a:rPr>
              <a:t>a </a:t>
            </a:r>
            <a:r>
              <a:rPr sz="2400" spc="100" dirty="0">
                <a:latin typeface="Times New Roman"/>
                <a:cs typeface="Times New Roman"/>
              </a:rPr>
              <a:t>set </a:t>
            </a:r>
            <a:r>
              <a:rPr sz="2400" spc="20" dirty="0">
                <a:latin typeface="Times New Roman"/>
                <a:cs typeface="Times New Roman"/>
              </a:rPr>
              <a:t>of  </a:t>
            </a:r>
            <a:r>
              <a:rPr sz="2400" spc="75" dirty="0">
                <a:latin typeface="Times New Roman"/>
                <a:cs typeface="Times New Roman"/>
              </a:rPr>
              <a:t>regulations, </a:t>
            </a:r>
            <a:r>
              <a:rPr sz="2400" spc="55" dirty="0">
                <a:latin typeface="Times New Roman"/>
                <a:cs typeface="Times New Roman"/>
              </a:rPr>
              <a:t>codes, </a:t>
            </a:r>
            <a:r>
              <a:rPr sz="2400" spc="145" dirty="0">
                <a:latin typeface="Times New Roman"/>
                <a:cs typeface="Times New Roman"/>
              </a:rPr>
              <a:t>and  </a:t>
            </a:r>
            <a:r>
              <a:rPr sz="2400" spc="75" dirty="0">
                <a:latin typeface="Times New Roman"/>
                <a:cs typeface="Times New Roman"/>
              </a:rPr>
              <a:t>guidelines </a:t>
            </a:r>
            <a:r>
              <a:rPr sz="2400" spc="45" dirty="0">
                <a:latin typeface="Times New Roman"/>
                <a:cs typeface="Times New Roman"/>
              </a:rPr>
              <a:t>for </a:t>
            </a:r>
            <a:r>
              <a:rPr sz="2400" spc="145" dirty="0">
                <a:latin typeface="Times New Roman"/>
                <a:cs typeface="Times New Roman"/>
              </a:rPr>
              <a:t>the  </a:t>
            </a:r>
            <a:r>
              <a:rPr sz="2400" spc="110" dirty="0">
                <a:latin typeface="Times New Roman"/>
                <a:cs typeface="Times New Roman"/>
              </a:rPr>
              <a:t>manufacture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10" dirty="0">
                <a:latin typeface="Times New Roman"/>
                <a:cs typeface="Times New Roman"/>
              </a:rPr>
              <a:t>drug  </a:t>
            </a:r>
            <a:r>
              <a:rPr sz="2400" spc="95" dirty="0">
                <a:latin typeface="Times New Roman"/>
                <a:cs typeface="Times New Roman"/>
              </a:rPr>
              <a:t>substances </a:t>
            </a:r>
            <a:r>
              <a:rPr sz="2400" spc="145" dirty="0">
                <a:latin typeface="Times New Roman"/>
                <a:cs typeface="Times New Roman"/>
              </a:rPr>
              <a:t>and </a:t>
            </a:r>
            <a:r>
              <a:rPr sz="2400" spc="110" dirty="0">
                <a:latin typeface="Times New Roman"/>
                <a:cs typeface="Times New Roman"/>
              </a:rPr>
              <a:t>drug  </a:t>
            </a:r>
            <a:r>
              <a:rPr sz="2400" spc="95" dirty="0">
                <a:latin typeface="Times New Roman"/>
                <a:cs typeface="Times New Roman"/>
              </a:rPr>
              <a:t>products, </a:t>
            </a:r>
            <a:r>
              <a:rPr sz="2400" spc="80" dirty="0">
                <a:latin typeface="Times New Roman"/>
                <a:cs typeface="Times New Roman"/>
              </a:rPr>
              <a:t>medical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devices,  </a:t>
            </a:r>
            <a:r>
              <a:rPr sz="2400" spc="100" dirty="0">
                <a:latin typeface="Times New Roman"/>
                <a:cs typeface="Times New Roman"/>
              </a:rPr>
              <a:t>in </a:t>
            </a:r>
            <a:r>
              <a:rPr sz="2400" spc="-15" dirty="0">
                <a:latin typeface="Times New Roman"/>
                <a:cs typeface="Times New Roman"/>
              </a:rPr>
              <a:t>vivo </a:t>
            </a:r>
            <a:r>
              <a:rPr sz="2400" spc="145" dirty="0">
                <a:latin typeface="Times New Roman"/>
                <a:cs typeface="Times New Roman"/>
              </a:rPr>
              <a:t>and </a:t>
            </a:r>
            <a:r>
              <a:rPr sz="2400" spc="100" dirty="0">
                <a:latin typeface="Times New Roman"/>
                <a:cs typeface="Times New Roman"/>
              </a:rPr>
              <a:t>in </a:t>
            </a:r>
            <a:r>
              <a:rPr sz="2400" spc="65" dirty="0">
                <a:latin typeface="Times New Roman"/>
                <a:cs typeface="Times New Roman"/>
              </a:rPr>
              <a:t>vitro  </a:t>
            </a:r>
            <a:r>
              <a:rPr sz="2400" spc="80" dirty="0">
                <a:latin typeface="Times New Roman"/>
                <a:cs typeface="Times New Roman"/>
              </a:rPr>
              <a:t>diagnostic </a:t>
            </a:r>
            <a:r>
              <a:rPr sz="2400" spc="95" dirty="0">
                <a:latin typeface="Times New Roman"/>
                <a:cs typeface="Times New Roman"/>
              </a:rPr>
              <a:t>products, </a:t>
            </a:r>
            <a:r>
              <a:rPr sz="2400" spc="145" dirty="0">
                <a:latin typeface="Times New Roman"/>
                <a:cs typeface="Times New Roman"/>
              </a:rPr>
              <a:t>and  </a:t>
            </a:r>
            <a:r>
              <a:rPr sz="2400" spc="45" dirty="0">
                <a:latin typeface="Times New Roman"/>
                <a:cs typeface="Times New Roman"/>
              </a:rPr>
              <a:t>foods.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7091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124200" cy="627888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19"/>
          <p:cNvSpPr txBox="1">
            <a:spLocks noGrp="1"/>
          </p:cNvSpPr>
          <p:nvPr>
            <p:ph idx="1"/>
          </p:nvPr>
        </p:nvSpPr>
        <p:spPr>
          <a:xfrm>
            <a:off x="228600" y="1219200"/>
            <a:ext cx="8229600" cy="525144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0" marR="5080" indent="0">
              <a:lnSpc>
                <a:spcPts val="3760"/>
              </a:lnSpc>
              <a:spcBef>
                <a:spcPts val="295"/>
              </a:spcBef>
              <a:buNone/>
            </a:pPr>
            <a:r>
              <a:rPr sz="3200" dirty="0" smtClean="0">
                <a:latin typeface="Times New Roman" pitchFamily="18" charset="0"/>
                <a:cs typeface="Times New Roman" pitchFamily="18" charset="0"/>
              </a:rPr>
              <a:t>Guaranteed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hi</a:t>
            </a:r>
            <a:r>
              <a:rPr lang="en-US" sz="3200" spc="-15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 q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3200" spc="-1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3200" spc="-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spc="-25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cts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2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20" dirty="0">
                <a:latin typeface="Times New Roman" pitchFamily="18" charset="0"/>
                <a:cs typeface="Times New Roman" pitchFamily="18" charset="0"/>
              </a:rPr>
              <a:t>consumer</a:t>
            </a:r>
            <a:r>
              <a:rPr sz="3200" spc="-20" dirty="0">
                <a:solidFill>
                  <a:srgbClr val="009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10"/>
          <p:cNvSpPr/>
          <p:nvPr/>
        </p:nvSpPr>
        <p:spPr>
          <a:xfrm>
            <a:off x="3612225" y="2057400"/>
            <a:ext cx="739775" cy="1669414"/>
          </a:xfrm>
          <a:custGeom>
            <a:avLst/>
            <a:gdLst/>
            <a:ahLst/>
            <a:cxnLst/>
            <a:rect l="l" t="t" r="r" b="b"/>
            <a:pathLst>
              <a:path w="739775" h="1669414">
                <a:moveTo>
                  <a:pt x="0" y="1141984"/>
                </a:moveTo>
                <a:lnTo>
                  <a:pt x="411480" y="1668907"/>
                </a:lnTo>
                <a:lnTo>
                  <a:pt x="739267" y="1143381"/>
                </a:lnTo>
                <a:lnTo>
                  <a:pt x="164592" y="1143381"/>
                </a:lnTo>
                <a:lnTo>
                  <a:pt x="0" y="1141984"/>
                </a:lnTo>
                <a:close/>
              </a:path>
              <a:path w="739775" h="1669414">
                <a:moveTo>
                  <a:pt x="165989" y="0"/>
                </a:moveTo>
                <a:lnTo>
                  <a:pt x="164592" y="1143381"/>
                </a:lnTo>
                <a:lnTo>
                  <a:pt x="574675" y="1143381"/>
                </a:lnTo>
                <a:lnTo>
                  <a:pt x="577469" y="1397"/>
                </a:lnTo>
                <a:lnTo>
                  <a:pt x="165989" y="0"/>
                </a:lnTo>
                <a:close/>
              </a:path>
            </a:pathLst>
          </a:custGeom>
          <a:solidFill>
            <a:srgbClr val="008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0"/>
          <p:cNvSpPr txBox="1"/>
          <p:nvPr/>
        </p:nvSpPr>
        <p:spPr>
          <a:xfrm>
            <a:off x="1600200" y="4114800"/>
            <a:ext cx="5126355" cy="959485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563880" marR="5080" indent="-551815">
              <a:lnSpc>
                <a:spcPts val="3640"/>
              </a:lnSpc>
              <a:spcBef>
                <a:spcPts val="284"/>
              </a:spcBef>
            </a:pPr>
            <a:r>
              <a:rPr sz="3100" spc="-10" dirty="0">
                <a:latin typeface="Times New Roman" pitchFamily="18" charset="0"/>
                <a:cs typeface="Times New Roman" pitchFamily="18" charset="0"/>
              </a:rPr>
              <a:t>Delivering </a:t>
            </a:r>
            <a:r>
              <a:rPr sz="3100" spc="-5" dirty="0">
                <a:latin typeface="Times New Roman" pitchFamily="18" charset="0"/>
                <a:cs typeface="Times New Roman" pitchFamily="18" charset="0"/>
              </a:rPr>
              <a:t>products free of all  </a:t>
            </a:r>
            <a:r>
              <a:rPr sz="3100" spc="-10" dirty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sz="31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100" spc="-5" dirty="0">
                <a:latin typeface="Times New Roman" pitchFamily="18" charset="0"/>
                <a:cs typeface="Times New Roman" pitchFamily="18" charset="0"/>
              </a:rPr>
              <a:t>contamination</a:t>
            </a:r>
            <a:endParaRPr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2565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4800" y="457200"/>
            <a:ext cx="82296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none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GENERAL</a:t>
            </a:r>
            <a:r>
              <a:rPr sz="4000" u="none" spc="-8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u="none" spc="-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REQUIREMENTS</a:t>
            </a:r>
            <a:endParaRPr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idx="1"/>
          </p:nvPr>
        </p:nvSpPr>
        <p:spPr>
          <a:xfrm>
            <a:off x="381000" y="1219200"/>
            <a:ext cx="8229600" cy="31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6350" indent="-457200" algn="just">
              <a:lnSpc>
                <a:spcPct val="100000"/>
              </a:lnSpc>
              <a:spcBef>
                <a:spcPts val="100"/>
              </a:spcBef>
              <a:buClrTx/>
              <a:buSzPct val="91666"/>
              <a:buFont typeface="Wingdings" pitchFamily="2" charset="2"/>
              <a:buChar char="v"/>
              <a:tabLst>
                <a:tab pos="302260" algn="l"/>
              </a:tabLst>
            </a:pPr>
            <a:r>
              <a:rPr sz="2400" spc="-15" dirty="0">
                <a:latin typeface="Times New Roman" pitchFamily="18" charset="0"/>
                <a:cs typeface="Times New Roman" pitchFamily="18" charset="0"/>
              </a:rPr>
              <a:t>Avoid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risks and possibilities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mix-up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at all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stages 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Mfg,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labeling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Pkg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469265" marR="5080" indent="-457200" algn="just">
              <a:lnSpc>
                <a:spcPct val="100000"/>
              </a:lnSpc>
              <a:spcBef>
                <a:spcPts val="725"/>
              </a:spcBef>
              <a:buClrTx/>
              <a:buSzPct val="91666"/>
              <a:buFont typeface="Wingdings" pitchFamily="2" charset="2"/>
              <a:buChar char="v"/>
              <a:tabLst>
                <a:tab pos="301625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AHUs,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comfort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personnel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working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regular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monitoring 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temp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sz="2400" spc="-30" dirty="0">
                <a:latin typeface="Times New Roman" pitchFamily="18" charset="0"/>
                <a:cs typeface="Times New Roman" pitchFamily="18" charset="0"/>
              </a:rPr>
              <a:t>humidity, 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Particle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Count, DOP testing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etc.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469265" indent="-457200" algn="just">
              <a:spcBef>
                <a:spcPts val="720"/>
              </a:spcBef>
              <a:buClrTx/>
              <a:buSzPct val="91666"/>
              <a:buFont typeface="Wingdings" pitchFamily="2" charset="2"/>
              <a:buChar char="v"/>
              <a:tabLst>
                <a:tab pos="301625" algn="l"/>
              </a:tabLst>
            </a:pP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Proper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drainage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system which</a:t>
            </a:r>
            <a:r>
              <a:rPr sz="2400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prevents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backflow. 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oid open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nels and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if provided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must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IN" sz="2400" spc="-10" dirty="0">
                <a:latin typeface="Times New Roman" pitchFamily="18" charset="0"/>
                <a:cs typeface="Times New Roman" pitchFamily="18" charset="0"/>
              </a:rPr>
              <a:t>abl</a:t>
            </a:r>
            <a:r>
              <a:rPr lang="en-IN" sz="2400" spc="-5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clea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and disinfectant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7339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019800" cy="685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Good manufacturing Practice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5"/>
          <p:cNvSpPr txBox="1">
            <a:spLocks noGrp="1"/>
          </p:cNvSpPr>
          <p:nvPr>
            <p:ph idx="1"/>
          </p:nvPr>
        </p:nvSpPr>
        <p:spPr>
          <a:xfrm>
            <a:off x="304800" y="1219200"/>
            <a:ext cx="8229600" cy="28780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86385" marR="140335" indent="-274320" algn="just">
              <a:lnSpc>
                <a:spcPct val="90000"/>
              </a:lnSpc>
              <a:spcBef>
                <a:spcPts val="434"/>
              </a:spcBef>
              <a:buClr>
                <a:srgbClr val="B64825"/>
              </a:buClr>
              <a:buSzPct val="94642"/>
              <a:buFont typeface="Arial"/>
              <a:buChar char=""/>
              <a:tabLst>
                <a:tab pos="287020" algn="l"/>
              </a:tabLst>
            </a:pPr>
            <a:r>
              <a:rPr sz="2400" spc="-14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basic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principle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GMP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is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180" dirty="0">
                <a:latin typeface="Times New Roman"/>
                <a:cs typeface="Times New Roman"/>
              </a:rPr>
              <a:t>that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quality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150" dirty="0">
                <a:latin typeface="Times New Roman"/>
                <a:cs typeface="Times New Roman"/>
              </a:rPr>
              <a:t>cannot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be  </a:t>
            </a:r>
            <a:r>
              <a:rPr sz="2400" spc="125" dirty="0">
                <a:latin typeface="Times New Roman"/>
                <a:cs typeface="Times New Roman"/>
              </a:rPr>
              <a:t>tested into </a:t>
            </a:r>
            <a:r>
              <a:rPr sz="2400" spc="95" dirty="0">
                <a:latin typeface="Times New Roman"/>
                <a:cs typeface="Times New Roman"/>
              </a:rPr>
              <a:t>a </a:t>
            </a:r>
            <a:r>
              <a:rPr sz="2400" spc="135" dirty="0">
                <a:latin typeface="Times New Roman"/>
                <a:cs typeface="Times New Roman"/>
              </a:rPr>
              <a:t>batch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45" dirty="0">
                <a:latin typeface="Times New Roman"/>
                <a:cs typeface="Times New Roman"/>
              </a:rPr>
              <a:t>product </a:t>
            </a:r>
            <a:r>
              <a:rPr sz="2400" spc="185" dirty="0">
                <a:latin typeface="Times New Roman"/>
                <a:cs typeface="Times New Roman"/>
              </a:rPr>
              <a:t>but </a:t>
            </a:r>
            <a:r>
              <a:rPr sz="2400" spc="170" dirty="0">
                <a:latin typeface="Times New Roman"/>
                <a:cs typeface="Times New Roman"/>
              </a:rPr>
              <a:t>must </a:t>
            </a:r>
            <a:r>
              <a:rPr sz="2400" spc="120" dirty="0">
                <a:latin typeface="Times New Roman"/>
                <a:cs typeface="Times New Roman"/>
              </a:rPr>
              <a:t>be </a:t>
            </a:r>
            <a:r>
              <a:rPr sz="2400" spc="110" dirty="0">
                <a:latin typeface="Times New Roman"/>
                <a:cs typeface="Times New Roman"/>
              </a:rPr>
              <a:t>built  </a:t>
            </a:r>
            <a:r>
              <a:rPr sz="2400" spc="125" dirty="0">
                <a:latin typeface="Times New Roman"/>
                <a:cs typeface="Times New Roman"/>
              </a:rPr>
              <a:t>into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each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batch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45" dirty="0">
                <a:latin typeface="Times New Roman"/>
                <a:cs typeface="Times New Roman"/>
              </a:rPr>
              <a:t>product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125" dirty="0">
                <a:latin typeface="Times New Roman"/>
                <a:cs typeface="Times New Roman"/>
              </a:rPr>
              <a:t>during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all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stages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170" dirty="0">
                <a:latin typeface="Times New Roman"/>
                <a:cs typeface="Times New Roman"/>
              </a:rPr>
              <a:t>the  </a:t>
            </a:r>
            <a:r>
              <a:rPr sz="2400" spc="120" dirty="0">
                <a:latin typeface="Times New Roman"/>
                <a:cs typeface="Times New Roman"/>
              </a:rPr>
              <a:t>manufacturing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process.</a:t>
            </a:r>
            <a:endParaRPr sz="24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  <a:buClr>
                <a:srgbClr val="B64825"/>
              </a:buClr>
              <a:buFont typeface="Arial"/>
              <a:buChar char=""/>
            </a:pPr>
            <a:endParaRPr sz="3600" dirty="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3020"/>
              </a:lnSpc>
              <a:buClr>
                <a:srgbClr val="B64825"/>
              </a:buClr>
              <a:buSzPct val="94642"/>
              <a:buFont typeface="Arial"/>
              <a:buChar char=""/>
              <a:tabLst>
                <a:tab pos="287020" algn="l"/>
              </a:tabLst>
            </a:pPr>
            <a:r>
              <a:rPr sz="2400" spc="70" dirty="0">
                <a:latin typeface="Times New Roman"/>
                <a:cs typeface="Times New Roman"/>
              </a:rPr>
              <a:t>It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is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designed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140" dirty="0">
                <a:latin typeface="Times New Roman"/>
                <a:cs typeface="Times New Roman"/>
              </a:rPr>
              <a:t>to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minimize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170" dirty="0">
                <a:latin typeface="Times New Roman"/>
                <a:cs typeface="Times New Roman"/>
              </a:rPr>
              <a:t>the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risks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involved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in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any  </a:t>
            </a:r>
            <a:r>
              <a:rPr sz="2400" spc="114" dirty="0">
                <a:latin typeface="Times New Roman"/>
                <a:cs typeface="Times New Roman"/>
              </a:rPr>
              <a:t>pharmaceutical </a:t>
            </a:r>
            <a:r>
              <a:rPr sz="2400" spc="135" dirty="0">
                <a:latin typeface="Times New Roman"/>
                <a:cs typeface="Times New Roman"/>
              </a:rPr>
              <a:t>production </a:t>
            </a:r>
            <a:r>
              <a:rPr sz="2400" spc="180" dirty="0">
                <a:latin typeface="Times New Roman"/>
                <a:cs typeface="Times New Roman"/>
              </a:rPr>
              <a:t>that </a:t>
            </a:r>
            <a:r>
              <a:rPr sz="2400" spc="150" dirty="0">
                <a:latin typeface="Times New Roman"/>
                <a:cs typeface="Times New Roman"/>
              </a:rPr>
              <a:t>cannot </a:t>
            </a:r>
            <a:r>
              <a:rPr sz="2400" spc="120" dirty="0">
                <a:latin typeface="Times New Roman"/>
                <a:cs typeface="Times New Roman"/>
              </a:rPr>
              <a:t>be  </a:t>
            </a:r>
            <a:r>
              <a:rPr sz="2400" spc="114" dirty="0">
                <a:latin typeface="Times New Roman"/>
                <a:cs typeface="Times New Roman"/>
              </a:rPr>
              <a:t>eliminated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through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testing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170" dirty="0">
                <a:latin typeface="Times New Roman"/>
                <a:cs typeface="Times New Roman"/>
              </a:rPr>
              <a:t>the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final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25" dirty="0">
                <a:latin typeface="Times New Roman"/>
                <a:cs typeface="Times New Roman"/>
              </a:rPr>
              <a:t>product.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2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3145" y="152400"/>
            <a:ext cx="7848600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 smtClean="0"/>
              <a:t> </a:t>
            </a:r>
            <a:r>
              <a:rPr lang="en-IN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Quality</a:t>
            </a:r>
            <a:r>
              <a:rPr lang="en-IN" sz="4000" spc="-2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Assurance</a:t>
            </a:r>
            <a:r>
              <a:rPr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60748" y="1066800"/>
            <a:ext cx="8026052" cy="530209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15" indent="-343535" algn="just">
              <a:lnSpc>
                <a:spcPct val="100000"/>
              </a:lnSpc>
              <a:spcBef>
                <a:spcPts val="105"/>
              </a:spcBef>
              <a:buFont typeface="Wingdings" pitchFamily="2" charset="2"/>
              <a:buChar char="v"/>
            </a:pP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Assurance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QA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way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preventing mistakes or </a:t>
            </a:r>
            <a:r>
              <a:rPr sz="2400" spc="-70" dirty="0">
                <a:latin typeface="Times New Roman" pitchFamily="18" charset="0"/>
                <a:cs typeface="Times New Roman" pitchFamily="18" charset="0"/>
              </a:rPr>
              <a:t>defects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manufactured products and avoiding problems when delivering 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solutions or services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4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customers.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875"/>
              </a:spcBef>
              <a:buFont typeface="Wingdings" pitchFamily="2" charset="2"/>
              <a:buChar char="v"/>
            </a:pP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ISO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9000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defines quality assurance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"A part of quality 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management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focused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on providing confidence that quality requirements will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be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fulfilled“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864"/>
              </a:spcBef>
              <a:buFont typeface="Wingdings" pitchFamily="2" charset="2"/>
              <a:buChar char="v"/>
            </a:pP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Assurance (QA)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refers to the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sz="2400" spc="-155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deliverables, and can be performed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by a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manager,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client,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even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third-party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reviewer.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Examples of quality assurance include process  checklists,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audits and methodology and standards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development.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8600" y="457200"/>
            <a:ext cx="8229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1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 </a:t>
            </a:r>
            <a:r>
              <a:rPr sz="4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Principles </a:t>
            </a:r>
            <a:r>
              <a:rPr sz="4000" b="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sz="4000" b="0" spc="9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GMP</a:t>
            </a:r>
            <a:endParaRPr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381000" y="1219200"/>
            <a:ext cx="8229600" cy="4886979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622300" marR="327660" indent="-610235" algn="just">
              <a:lnSpc>
                <a:spcPts val="2300"/>
              </a:lnSpc>
              <a:spcBef>
                <a:spcPts val="660"/>
              </a:spcBef>
              <a:buClr>
                <a:srgbClr val="B64825"/>
              </a:buClr>
              <a:buSzPct val="93750"/>
              <a:buAutoNum type="arabicPeriod"/>
              <a:tabLst>
                <a:tab pos="622300" algn="l"/>
                <a:tab pos="622935" algn="l"/>
              </a:tabLst>
            </a:pPr>
            <a:r>
              <a:rPr sz="2400" spc="70" dirty="0">
                <a:latin typeface="Times New Roman"/>
                <a:cs typeface="Times New Roman"/>
              </a:rPr>
              <a:t>Design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construct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facilities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equipments  </a:t>
            </a:r>
            <a:r>
              <a:rPr sz="2400" spc="70" dirty="0">
                <a:latin typeface="Times New Roman"/>
                <a:cs typeface="Times New Roman"/>
              </a:rPr>
              <a:t>properly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spcBef>
                <a:spcPts val="20"/>
              </a:spcBef>
              <a:buClr>
                <a:srgbClr val="B64825"/>
              </a:buClr>
              <a:buSzPct val="93750"/>
              <a:buAutoNum type="arabicPeriod"/>
              <a:tabLst>
                <a:tab pos="622300" algn="l"/>
                <a:tab pos="622935" algn="l"/>
              </a:tabLst>
            </a:pPr>
            <a:r>
              <a:rPr sz="2400" spc="5" dirty="0">
                <a:latin typeface="Times New Roman"/>
                <a:cs typeface="Times New Roman"/>
              </a:rPr>
              <a:t>Follow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written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procedures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Instructions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spcBef>
                <a:spcPts val="5"/>
              </a:spcBef>
              <a:buClr>
                <a:srgbClr val="B64825"/>
              </a:buClr>
              <a:buSzPct val="93750"/>
              <a:buAutoNum type="arabicPeriod"/>
              <a:tabLst>
                <a:tab pos="622300" algn="l"/>
                <a:tab pos="622935" algn="l"/>
              </a:tabLst>
            </a:pPr>
            <a:r>
              <a:rPr sz="2400" spc="125" dirty="0">
                <a:latin typeface="Times New Roman"/>
                <a:cs typeface="Times New Roman"/>
              </a:rPr>
              <a:t>Document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work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buClr>
                <a:srgbClr val="B64825"/>
              </a:buClr>
              <a:buSzPct val="93750"/>
              <a:buAutoNum type="arabicPeriod"/>
              <a:tabLst>
                <a:tab pos="622300" algn="l"/>
                <a:tab pos="622935" algn="l"/>
              </a:tabLst>
            </a:pPr>
            <a:r>
              <a:rPr sz="2400" spc="35" dirty="0">
                <a:latin typeface="Times New Roman"/>
                <a:cs typeface="Times New Roman"/>
              </a:rPr>
              <a:t>Validate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work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buClr>
                <a:srgbClr val="B64825"/>
              </a:buClr>
              <a:buSzPct val="93750"/>
              <a:buAutoNum type="arabicPeriod"/>
              <a:tabLst>
                <a:tab pos="622300" algn="l"/>
                <a:tab pos="622935" algn="l"/>
              </a:tabLst>
            </a:pPr>
            <a:r>
              <a:rPr sz="2400" spc="90" dirty="0">
                <a:latin typeface="Times New Roman"/>
                <a:cs typeface="Times New Roman"/>
              </a:rPr>
              <a:t>Monitor </a:t>
            </a:r>
            <a:r>
              <a:rPr sz="2400" spc="40" dirty="0">
                <a:latin typeface="Times New Roman"/>
                <a:cs typeface="Times New Roman"/>
              </a:rPr>
              <a:t>facilities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409" dirty="0">
                <a:latin typeface="Times New Roman"/>
                <a:cs typeface="Times New Roman"/>
              </a:rPr>
              <a:t> </a:t>
            </a:r>
            <a:r>
              <a:rPr sz="2400" spc="130" dirty="0">
                <a:latin typeface="Times New Roman"/>
                <a:cs typeface="Times New Roman"/>
              </a:rPr>
              <a:t>equipment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ts val="2595"/>
              </a:lnSpc>
              <a:buClr>
                <a:srgbClr val="B64825"/>
              </a:buClr>
              <a:buSzPct val="93750"/>
              <a:buAutoNum type="arabicPeriod"/>
              <a:tabLst>
                <a:tab pos="622300" algn="l"/>
                <a:tab pos="622935" algn="l"/>
                <a:tab pos="3104515" algn="l"/>
              </a:tabLst>
            </a:pPr>
            <a:r>
              <a:rPr sz="2400" spc="85" dirty="0">
                <a:latin typeface="Times New Roman"/>
                <a:cs typeface="Times New Roman"/>
              </a:rPr>
              <a:t>Write </a:t>
            </a:r>
            <a:r>
              <a:rPr sz="2400" spc="100" dirty="0">
                <a:latin typeface="Times New Roman"/>
                <a:cs typeface="Times New Roman"/>
              </a:rPr>
              <a:t>step</a:t>
            </a:r>
            <a:r>
              <a:rPr sz="2400" spc="-21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Times New Roman"/>
                <a:cs typeface="Times New Roman"/>
              </a:rPr>
              <a:t>by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step	operating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procedures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work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on</a:t>
            </a:r>
            <a:endParaRPr sz="2400" dirty="0">
              <a:latin typeface="Times New Roman"/>
              <a:cs typeface="Times New Roman"/>
            </a:endParaRPr>
          </a:p>
          <a:p>
            <a:pPr marL="347980" indent="0" algn="just">
              <a:lnSpc>
                <a:spcPts val="2595"/>
              </a:lnSpc>
              <a:buNone/>
            </a:pPr>
            <a:r>
              <a:rPr lang="en-US" sz="2400" spc="100" dirty="0" smtClean="0">
                <a:latin typeface="Times New Roman"/>
                <a:cs typeface="Times New Roman"/>
              </a:rPr>
              <a:t>   </a:t>
            </a:r>
            <a:r>
              <a:rPr sz="2400" spc="100" dirty="0" smtClean="0">
                <a:latin typeface="Times New Roman"/>
                <a:cs typeface="Times New Roman"/>
              </a:rPr>
              <a:t>instructions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buClr>
                <a:srgbClr val="B64825"/>
              </a:buClr>
              <a:buSzPct val="93750"/>
              <a:buAutoNum type="arabicPeriod" startAt="7"/>
              <a:tabLst>
                <a:tab pos="622300" algn="l"/>
                <a:tab pos="622935" algn="l"/>
              </a:tabLst>
            </a:pPr>
            <a:r>
              <a:rPr sz="2400" spc="70" dirty="0">
                <a:latin typeface="Times New Roman"/>
                <a:cs typeface="Times New Roman"/>
              </a:rPr>
              <a:t>Design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,develop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demonstrate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job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competence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buClr>
                <a:srgbClr val="B64825"/>
              </a:buClr>
              <a:buSzPct val="93750"/>
              <a:buAutoNum type="arabicPeriod" startAt="7"/>
              <a:tabLst>
                <a:tab pos="622300" algn="l"/>
                <a:tab pos="622935" algn="l"/>
              </a:tabLst>
            </a:pPr>
            <a:r>
              <a:rPr sz="2400" spc="95" dirty="0">
                <a:latin typeface="Times New Roman"/>
                <a:cs typeface="Times New Roman"/>
              </a:rPr>
              <a:t>Protect </a:t>
            </a:r>
            <a:r>
              <a:rPr sz="2400" spc="85" dirty="0">
                <a:latin typeface="Times New Roman"/>
                <a:cs typeface="Times New Roman"/>
              </a:rPr>
              <a:t>against</a:t>
            </a:r>
            <a:r>
              <a:rPr sz="2400" spc="-315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contamination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buClr>
                <a:srgbClr val="B64825"/>
              </a:buClr>
              <a:buSzPct val="93750"/>
              <a:buAutoNum type="arabicPeriod" startAt="7"/>
              <a:tabLst>
                <a:tab pos="622300" algn="l"/>
                <a:tab pos="622935" algn="l"/>
                <a:tab pos="4041140" algn="l"/>
              </a:tabLst>
            </a:pPr>
            <a:r>
              <a:rPr sz="2400" spc="80" dirty="0">
                <a:latin typeface="Times New Roman"/>
                <a:cs typeface="Times New Roman"/>
              </a:rPr>
              <a:t>Control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components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	</a:t>
            </a:r>
            <a:r>
              <a:rPr sz="2400" spc="120" dirty="0">
                <a:latin typeface="Times New Roman"/>
                <a:cs typeface="Times New Roman"/>
              </a:rPr>
              <a:t>product </a:t>
            </a:r>
            <a:r>
              <a:rPr sz="2400" spc="90" dirty="0">
                <a:latin typeface="Times New Roman"/>
                <a:cs typeface="Times New Roman"/>
              </a:rPr>
              <a:t>related</a:t>
            </a:r>
            <a:r>
              <a:rPr sz="2400" spc="-26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processes</a:t>
            </a:r>
            <a:endParaRPr sz="2400" dirty="0">
              <a:latin typeface="Times New Roman"/>
              <a:cs typeface="Times New Roman"/>
            </a:endParaRPr>
          </a:p>
          <a:p>
            <a:pPr marL="622300" indent="-610235" algn="just">
              <a:lnSpc>
                <a:spcPct val="100000"/>
              </a:lnSpc>
              <a:buClr>
                <a:srgbClr val="B64825"/>
              </a:buClr>
              <a:buSzPct val="93750"/>
              <a:buAutoNum type="arabicPeriod" startAt="7"/>
              <a:tabLst>
                <a:tab pos="622300" algn="l"/>
                <a:tab pos="622935" algn="l"/>
              </a:tabLst>
            </a:pPr>
            <a:r>
              <a:rPr sz="2400" spc="105" dirty="0">
                <a:latin typeface="Times New Roman"/>
                <a:cs typeface="Times New Roman"/>
              </a:rPr>
              <a:t>Conduct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planned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periodic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audits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375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4800600" cy="78028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GMP CATEGORIES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20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sz="2600" spc="15" dirty="0">
                <a:latin typeface="Times New Roman"/>
                <a:cs typeface="Times New Roman"/>
              </a:rPr>
              <a:t>Sale</a:t>
            </a:r>
            <a:endParaRPr sz="2600" dirty="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sz="2600" spc="80" dirty="0">
                <a:latin typeface="Times New Roman"/>
                <a:cs typeface="Times New Roman"/>
              </a:rPr>
              <a:t>Premises</a:t>
            </a:r>
            <a:endParaRPr sz="2600" dirty="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30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sz="2600" spc="125" dirty="0">
                <a:latin typeface="Times New Roman"/>
                <a:cs typeface="Times New Roman"/>
              </a:rPr>
              <a:t>Equipment</a:t>
            </a:r>
            <a:endParaRPr sz="2600" dirty="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20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sz="2600" spc="95" dirty="0">
                <a:latin typeface="Times New Roman"/>
                <a:cs typeface="Times New Roman"/>
              </a:rPr>
              <a:t>Personnel</a:t>
            </a:r>
            <a:endParaRPr sz="2600" dirty="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sz="2600" spc="100" dirty="0">
                <a:latin typeface="Times New Roman"/>
                <a:cs typeface="Times New Roman"/>
              </a:rPr>
              <a:t>Sanitation</a:t>
            </a:r>
            <a:endParaRPr sz="2600" dirty="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sz="2600" spc="-10" dirty="0">
                <a:latin typeface="Times New Roman"/>
                <a:cs typeface="Times New Roman"/>
              </a:rPr>
              <a:t>Raw </a:t>
            </a:r>
            <a:r>
              <a:rPr sz="2600" spc="75" dirty="0">
                <a:latin typeface="Times New Roman"/>
                <a:cs typeface="Times New Roman"/>
              </a:rPr>
              <a:t>Material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Testing</a:t>
            </a:r>
            <a:endParaRPr sz="2600" dirty="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sz="2600" spc="100" dirty="0">
                <a:latin typeface="Times New Roman"/>
                <a:cs typeface="Times New Roman"/>
              </a:rPr>
              <a:t>Manufacturing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Control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4343401" y="1905000"/>
            <a:ext cx="4549036" cy="3777316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020" marR="818515" algn="just">
              <a:lnSpc>
                <a:spcPts val="2810"/>
              </a:lnSpc>
              <a:spcBef>
                <a:spcPts val="455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pc="70" dirty="0" smtClean="0"/>
              <a:t>Packaging </a:t>
            </a:r>
            <a:r>
              <a:rPr lang="en-US" spc="15" dirty="0" smtClean="0"/>
              <a:t>Material  </a:t>
            </a:r>
            <a:r>
              <a:rPr lang="en-US" spc="50" dirty="0" smtClean="0"/>
              <a:t>Testing</a:t>
            </a:r>
          </a:p>
          <a:p>
            <a:pPr marL="287020" algn="just">
              <a:spcBef>
                <a:spcPts val="270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pc="80" dirty="0" smtClean="0"/>
              <a:t>Finished </a:t>
            </a:r>
            <a:r>
              <a:rPr lang="en-US" spc="125" dirty="0" smtClean="0"/>
              <a:t>Product</a:t>
            </a:r>
            <a:r>
              <a:rPr lang="en-US" spc="-245" dirty="0" smtClean="0"/>
              <a:t> </a:t>
            </a:r>
            <a:r>
              <a:rPr lang="en-US" dirty="0" smtClean="0"/>
              <a:t>Testing</a:t>
            </a:r>
          </a:p>
          <a:p>
            <a:pPr marL="287020" marR="1316990" algn="just">
              <a:lnSpc>
                <a:spcPts val="2810"/>
              </a:lnSpc>
              <a:spcBef>
                <a:spcPts val="665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pc="95" dirty="0" smtClean="0"/>
              <a:t>Quality </a:t>
            </a:r>
            <a:r>
              <a:rPr lang="en-US" spc="20" dirty="0" smtClean="0"/>
              <a:t>Control  </a:t>
            </a:r>
            <a:r>
              <a:rPr lang="en-US" spc="145" dirty="0" smtClean="0"/>
              <a:t>Department</a:t>
            </a:r>
          </a:p>
          <a:p>
            <a:pPr marL="287020" algn="just">
              <a:spcBef>
                <a:spcPts val="270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pc="50" dirty="0" smtClean="0"/>
              <a:t>Records</a:t>
            </a:r>
          </a:p>
          <a:p>
            <a:pPr marL="287020" algn="just">
              <a:spcBef>
                <a:spcPts val="310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pc="70" dirty="0" smtClean="0"/>
              <a:t>Samples</a:t>
            </a:r>
          </a:p>
          <a:p>
            <a:pPr marL="287020">
              <a:spcBef>
                <a:spcPts val="315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pc="55" dirty="0" smtClean="0"/>
              <a:t>Stability</a:t>
            </a:r>
          </a:p>
          <a:p>
            <a:pPr marL="287020">
              <a:spcBef>
                <a:spcPts val="310"/>
              </a:spcBef>
              <a:buClr>
                <a:srgbClr val="B64825"/>
              </a:buClr>
              <a:buSzPct val="94230"/>
              <a:buFont typeface="Arial"/>
              <a:buChar char=""/>
              <a:tabLst>
                <a:tab pos="287020" algn="l"/>
              </a:tabLst>
            </a:pPr>
            <a:r>
              <a:rPr lang="en-US" spc="55" dirty="0" smtClean="0"/>
              <a:t>Sterile</a:t>
            </a:r>
            <a:r>
              <a:rPr lang="en-US" spc="-75" dirty="0" smtClean="0"/>
              <a:t> </a:t>
            </a:r>
            <a:r>
              <a:rPr lang="en-US" spc="114" dirty="0" smtClean="0"/>
              <a:t>Products</a:t>
            </a:r>
            <a:endParaRPr lang="en-US" spc="114" dirty="0"/>
          </a:p>
        </p:txBody>
      </p:sp>
    </p:spTree>
    <p:extLst>
      <p:ext uri="{BB962C8B-B14F-4D97-AF65-F5344CB8AC3E}">
        <p14:creationId xmlns:p14="http://schemas.microsoft.com/office/powerpoint/2010/main" xmlns="" val="3068841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749570"/>
            <a:ext cx="7294245" cy="206915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4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Sale</a:t>
            </a:r>
          </a:p>
          <a:p>
            <a:pPr marL="354965" marR="5080" indent="-342900">
              <a:lnSpc>
                <a:spcPct val="100000"/>
              </a:lnSpc>
              <a:spcBef>
                <a:spcPts val="580"/>
              </a:spcBef>
              <a:buFont typeface="Wingdings" pitchFamily="2" charset="2"/>
              <a:buChar char="v"/>
            </a:pPr>
            <a:r>
              <a:rPr lang="en-US" sz="2450" spc="-62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50" spc="-62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sz="2600" b="0" u="none" spc="7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sz="2600" b="0" u="none" spc="-14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114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distributor</a:t>
            </a:r>
            <a:r>
              <a:rPr lang="en-US" sz="2600" spc="-12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16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600" b="0" u="none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15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sz="2600" b="0" u="none" spc="-6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1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importer</a:t>
            </a:r>
            <a:r>
              <a:rPr sz="2600" b="0" u="none" spc="-1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7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shall</a:t>
            </a:r>
            <a:r>
              <a:rPr sz="2600" b="0" u="none" spc="-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3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sell</a:t>
            </a:r>
            <a:r>
              <a:rPr sz="2600" b="0" u="none" spc="-8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9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2600" b="0" u="none" spc="-1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2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drug  </a:t>
            </a:r>
            <a:r>
              <a:rPr sz="2600" b="0" u="none" spc="9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unless </a:t>
            </a:r>
            <a:r>
              <a:rPr sz="2600" b="0" u="none" spc="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600" b="0" u="none" spc="114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 </a:t>
            </a:r>
            <a:r>
              <a:rPr sz="2600" b="0" u="none" spc="13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been </a:t>
            </a:r>
            <a:r>
              <a:rPr sz="2600" b="0" u="none" spc="8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fabricated, </a:t>
            </a:r>
            <a:r>
              <a:rPr sz="2600" b="0" u="none" spc="9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packaged/labeled,  </a:t>
            </a:r>
            <a:r>
              <a:rPr sz="2600" b="0" u="none" spc="10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tested, </a:t>
            </a:r>
            <a:r>
              <a:rPr sz="2600" b="0" u="none" spc="1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600" b="0" u="none" spc="11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stored</a:t>
            </a:r>
            <a:r>
              <a:rPr sz="2600" b="0" u="none" spc="-45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0" u="none" spc="1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82529"/>
            <a:ext cx="4565015" cy="257238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3600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Premises </a:t>
            </a:r>
            <a:r>
              <a:rPr sz="36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3600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Equipment</a:t>
            </a:r>
            <a:endParaRPr sz="36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580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600" spc="100" dirty="0">
                <a:latin typeface="Times New Roman"/>
                <a:cs typeface="Times New Roman"/>
              </a:rPr>
              <a:t>Permits </a:t>
            </a:r>
            <a:r>
              <a:rPr sz="2600" spc="25" dirty="0">
                <a:latin typeface="Times New Roman"/>
                <a:cs typeface="Times New Roman"/>
              </a:rPr>
              <a:t>effective</a:t>
            </a:r>
            <a:r>
              <a:rPr sz="2600" spc="-385" dirty="0">
                <a:latin typeface="Times New Roman"/>
                <a:cs typeface="Times New Roman"/>
              </a:rPr>
              <a:t> </a:t>
            </a:r>
            <a:r>
              <a:rPr sz="2600" spc="80" dirty="0">
                <a:latin typeface="Times New Roman"/>
                <a:cs typeface="Times New Roman"/>
              </a:rPr>
              <a:t>cleaning</a:t>
            </a:r>
            <a:endParaRPr sz="26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2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600" spc="85" dirty="0">
                <a:latin typeface="Times New Roman"/>
                <a:cs typeface="Times New Roman"/>
              </a:rPr>
              <a:t>Prevents</a:t>
            </a:r>
            <a:r>
              <a:rPr sz="2600" spc="-135" dirty="0">
                <a:latin typeface="Times New Roman"/>
                <a:cs typeface="Times New Roman"/>
              </a:rPr>
              <a:t> </a:t>
            </a:r>
            <a:r>
              <a:rPr sz="2600" spc="125" dirty="0">
                <a:latin typeface="Times New Roman"/>
                <a:cs typeface="Times New Roman"/>
              </a:rPr>
              <a:t>contamination</a:t>
            </a:r>
            <a:endParaRPr sz="26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2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600" spc="85" dirty="0">
                <a:latin typeface="Times New Roman"/>
                <a:cs typeface="Times New Roman"/>
              </a:rPr>
              <a:t>Orderly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conditions</a:t>
            </a:r>
            <a:endParaRPr sz="26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2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600" spc="80" dirty="0">
                <a:latin typeface="Times New Roman"/>
                <a:cs typeface="Times New Roman"/>
              </a:rPr>
              <a:t>Good </a:t>
            </a:r>
            <a:r>
              <a:rPr sz="2600" spc="114" dirty="0">
                <a:latin typeface="Times New Roman"/>
                <a:cs typeface="Times New Roman"/>
              </a:rPr>
              <a:t>state </a:t>
            </a:r>
            <a:r>
              <a:rPr sz="2600" spc="20" dirty="0">
                <a:latin typeface="Times New Roman"/>
                <a:cs typeface="Times New Roman"/>
              </a:rPr>
              <a:t>of</a:t>
            </a:r>
            <a:r>
              <a:rPr sz="2600" spc="-420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repair</a:t>
            </a:r>
            <a:endParaRPr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668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>
            <a:spLocks noGrp="1"/>
          </p:cNvSpPr>
          <p:nvPr>
            <p:ph idx="1"/>
          </p:nvPr>
        </p:nvSpPr>
        <p:spPr>
          <a:xfrm>
            <a:off x="304800" y="1447800"/>
            <a:ext cx="8229600" cy="432798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725"/>
              </a:spcBef>
              <a:buClrTx/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600" spc="85" dirty="0">
                <a:latin typeface="Times New Roman"/>
                <a:cs typeface="Times New Roman"/>
              </a:rPr>
              <a:t>Appropriate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education,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100" dirty="0">
                <a:latin typeface="Times New Roman"/>
                <a:cs typeface="Times New Roman"/>
              </a:rPr>
              <a:t>training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and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experience</a:t>
            </a:r>
            <a:endParaRPr sz="26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25"/>
              </a:spcBef>
              <a:buClrTx/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600" spc="55" dirty="0">
                <a:latin typeface="Times New Roman"/>
                <a:cs typeface="Times New Roman"/>
              </a:rPr>
              <a:t>Sufficient </a:t>
            </a:r>
            <a:r>
              <a:rPr sz="2600" spc="160" dirty="0">
                <a:latin typeface="Times New Roman"/>
                <a:cs typeface="Times New Roman"/>
              </a:rPr>
              <a:t>number</a:t>
            </a:r>
            <a:r>
              <a:rPr sz="2600" spc="-320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of </a:t>
            </a:r>
            <a:r>
              <a:rPr sz="2600" spc="100" dirty="0">
                <a:latin typeface="Times New Roman"/>
                <a:cs typeface="Times New Roman"/>
              </a:rPr>
              <a:t>people</a:t>
            </a:r>
            <a:endParaRPr sz="26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625"/>
              </a:spcBef>
              <a:buClrTx/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600" spc="5" dirty="0">
                <a:latin typeface="Times New Roman"/>
                <a:cs typeface="Times New Roman"/>
              </a:rPr>
              <a:t>Receive </a:t>
            </a:r>
            <a:r>
              <a:rPr sz="2600" spc="20" dirty="0">
                <a:latin typeface="Times New Roman"/>
                <a:cs typeface="Times New Roman"/>
              </a:rPr>
              <a:t>GMP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100" dirty="0" smtClean="0">
                <a:latin typeface="Times New Roman"/>
                <a:cs typeface="Times New Roman"/>
              </a:rPr>
              <a:t>training</a:t>
            </a:r>
            <a:endParaRPr sz="4000" dirty="0">
              <a:latin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600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anitation</a:t>
            </a:r>
            <a:endParaRPr lang="en-US" sz="3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Tx/>
              <a:buFont typeface="Wingdings" pitchFamily="2" charset="2"/>
              <a:buChar char="v"/>
            </a:pPr>
            <a:r>
              <a:rPr lang="en-US" sz="2400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0" dirty="0" smtClean="0">
                <a:latin typeface="Times New Roman" pitchFamily="18" charset="0"/>
                <a:cs typeface="Times New Roman" pitchFamily="18" charset="0"/>
              </a:rPr>
              <a:t>Sanitation</a:t>
            </a:r>
            <a:r>
              <a:rPr sz="24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5" dirty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sz="240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3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400" spc="-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5" dirty="0">
                <a:latin typeface="Times New Roman" pitchFamily="18" charset="0"/>
                <a:cs typeface="Times New Roman" pitchFamily="18" charset="0"/>
              </a:rPr>
              <a:t>prevent</a:t>
            </a:r>
            <a:r>
              <a:rPr sz="2400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0" dirty="0" smtClean="0">
                <a:latin typeface="Times New Roman" pitchFamily="18" charset="0"/>
                <a:cs typeface="Times New Roman" pitchFamily="18" charset="0"/>
              </a:rPr>
              <a:t>contamination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 typeface="Wingdings" pitchFamily="2" charset="2"/>
              <a:buChar char="v"/>
            </a:pPr>
            <a:r>
              <a:rPr lang="en-US" sz="24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5" dirty="0" smtClean="0">
                <a:latin typeface="Times New Roman" pitchFamily="18" charset="0"/>
                <a:cs typeface="Times New Roman" pitchFamily="18" charset="0"/>
              </a:rPr>
              <a:t>Limit</a:t>
            </a:r>
            <a:r>
              <a:rPr sz="24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i="1" spc="-5" dirty="0">
                <a:latin typeface="Times New Roman" pitchFamily="18" charset="0"/>
                <a:cs typeface="Times New Roman" pitchFamily="18" charset="0"/>
              </a:rPr>
              <a:t>sources</a:t>
            </a:r>
            <a:r>
              <a:rPr sz="2400" b="1" i="1" spc="-1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4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i="1" spc="-70" dirty="0">
                <a:latin typeface="Times New Roman" pitchFamily="18" charset="0"/>
                <a:cs typeface="Times New Roman" pitchFamily="18" charset="0"/>
              </a:rPr>
              <a:t>types</a:t>
            </a:r>
            <a:r>
              <a:rPr sz="2400" b="1" i="1" spc="-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2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10" dirty="0" smtClean="0">
                <a:latin typeface="Times New Roman" pitchFamily="18" charset="0"/>
                <a:cs typeface="Times New Roman" pitchFamily="18" charset="0"/>
              </a:rPr>
              <a:t>contamination</a:t>
            </a:r>
            <a:endParaRPr lang="en-US" sz="2400" spc="11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 typeface="Wingdings" pitchFamily="2" charset="2"/>
              <a:buChar char="v"/>
            </a:pPr>
            <a:r>
              <a:rPr lang="en-US" sz="24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5" dirty="0" smtClean="0">
                <a:latin typeface="Times New Roman" pitchFamily="18" charset="0"/>
                <a:cs typeface="Times New Roman" pitchFamily="18" charset="0"/>
              </a:rPr>
              <a:t>Cleaning </a:t>
            </a:r>
            <a:r>
              <a:rPr sz="2400" spc="80" dirty="0">
                <a:latin typeface="Times New Roman" pitchFamily="18" charset="0"/>
                <a:cs typeface="Times New Roman" pitchFamily="18" charset="0"/>
              </a:rPr>
              <a:t>procedures </a:t>
            </a:r>
            <a:r>
              <a:rPr sz="2400" spc="4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facilities</a:t>
            </a:r>
            <a:r>
              <a:rPr sz="2400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215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sz="2400" spc="114" dirty="0" smtClean="0">
                <a:latin typeface="Times New Roman" pitchFamily="18" charset="0"/>
                <a:cs typeface="Times New Roman" pitchFamily="18" charset="0"/>
              </a:rPr>
              <a:t>equipment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 typeface="Wingdings" pitchFamily="2" charset="2"/>
              <a:buChar char="v"/>
            </a:pPr>
            <a:r>
              <a:rPr lang="en-US" sz="2400" spc="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60" dirty="0" smtClean="0">
                <a:latin typeface="Times New Roman" pitchFamily="18" charset="0"/>
                <a:cs typeface="Times New Roman" pitchFamily="18" charset="0"/>
              </a:rPr>
              <a:t>Pest</a:t>
            </a:r>
            <a:r>
              <a:rPr sz="2400" spc="-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0" dirty="0" smtClean="0">
                <a:latin typeface="Times New Roman" pitchFamily="18" charset="0"/>
                <a:cs typeface="Times New Roman" pitchFamily="18" charset="0"/>
              </a:rPr>
              <a:t>control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 typeface="Wingdings" pitchFamily="2" charset="2"/>
              <a:buChar char="v"/>
            </a:pPr>
            <a:r>
              <a:rPr lang="en-US" sz="24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80" dirty="0" smtClean="0"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sz="24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95" dirty="0">
                <a:latin typeface="Times New Roman" pitchFamily="18" charset="0"/>
                <a:cs typeface="Times New Roman" pitchFamily="18" charset="0"/>
              </a:rPr>
              <a:t>monitoring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4"/>
          <p:cNvSpPr txBox="1">
            <a:spLocks noGrp="1"/>
          </p:cNvSpPr>
          <p:nvPr>
            <p:ph type="title"/>
          </p:nvPr>
        </p:nvSpPr>
        <p:spPr>
          <a:xfrm>
            <a:off x="381000" y="609600"/>
            <a:ext cx="31978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Personnel</a:t>
            </a:r>
          </a:p>
        </p:txBody>
      </p:sp>
    </p:spTree>
    <p:extLst>
      <p:ext uri="{BB962C8B-B14F-4D97-AF65-F5344CB8AC3E}">
        <p14:creationId xmlns:p14="http://schemas.microsoft.com/office/powerpoint/2010/main" xmlns="" val="28513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535940" y="1991454"/>
            <a:ext cx="8079105" cy="4719882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spcBef>
                <a:spcPts val="76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800" spc="110" dirty="0">
                <a:latin typeface="Times New Roman"/>
                <a:cs typeface="Times New Roman"/>
              </a:rPr>
              <a:t>each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lot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Times New Roman"/>
                <a:cs typeface="Times New Roman"/>
              </a:rPr>
              <a:t>or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125" dirty="0">
                <a:latin typeface="Times New Roman"/>
                <a:cs typeface="Times New Roman"/>
              </a:rPr>
              <a:t>batch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raw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material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is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tested</a:t>
            </a:r>
            <a:endParaRPr sz="2800" dirty="0">
              <a:latin typeface="Times New Roman"/>
              <a:cs typeface="Times New Roman"/>
            </a:endParaRPr>
          </a:p>
          <a:p>
            <a:pPr marL="748030" lvl="1" indent="-342900" algn="just">
              <a:lnSpc>
                <a:spcPct val="100000"/>
              </a:lnSpc>
              <a:spcBef>
                <a:spcPts val="520"/>
              </a:spcBef>
              <a:buSzPct val="85000"/>
              <a:buFont typeface="Wingdings" pitchFamily="2" charset="2"/>
              <a:buChar char="v"/>
              <a:tabLst>
                <a:tab pos="652780" algn="l"/>
                <a:tab pos="653415" algn="l"/>
              </a:tabLst>
            </a:pPr>
            <a:r>
              <a:rPr sz="2400" spc="70" dirty="0">
                <a:latin typeface="Times New Roman"/>
                <a:cs typeface="Times New Roman"/>
              </a:rPr>
              <a:t>confirm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25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identity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of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125" dirty="0">
                <a:latin typeface="Times New Roman"/>
                <a:cs typeface="Times New Roman"/>
              </a:rPr>
              <a:t>the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raw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materials</a:t>
            </a:r>
            <a:endParaRPr sz="2400" dirty="0">
              <a:latin typeface="Times New Roman"/>
              <a:cs typeface="Times New Roman"/>
            </a:endParaRPr>
          </a:p>
          <a:p>
            <a:pPr marL="748030" lvl="1" indent="-342900" algn="just">
              <a:lnSpc>
                <a:spcPct val="100000"/>
              </a:lnSpc>
              <a:spcBef>
                <a:spcPts val="480"/>
              </a:spcBef>
              <a:buSzPct val="85000"/>
              <a:buFont typeface="Wingdings" pitchFamily="2" charset="2"/>
              <a:buChar char="v"/>
              <a:tabLst>
                <a:tab pos="652780" algn="l"/>
                <a:tab pos="653415" algn="l"/>
              </a:tabLst>
            </a:pPr>
            <a:r>
              <a:rPr sz="2400" spc="60" dirty="0">
                <a:latin typeface="Times New Roman"/>
                <a:cs typeface="Times New Roman"/>
              </a:rPr>
              <a:t>provide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assurance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30" dirty="0">
                <a:latin typeface="Times New Roman"/>
                <a:cs typeface="Times New Roman"/>
              </a:rPr>
              <a:t>that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quality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of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125" dirty="0">
                <a:latin typeface="Times New Roman"/>
                <a:cs typeface="Times New Roman"/>
              </a:rPr>
              <a:t>the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drug</a:t>
            </a:r>
            <a:r>
              <a:rPr sz="2400" spc="484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in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dosage</a:t>
            </a:r>
            <a:endParaRPr sz="2400" dirty="0">
              <a:latin typeface="Times New Roman"/>
              <a:cs typeface="Times New Roman"/>
            </a:endParaRPr>
          </a:p>
          <a:p>
            <a:pPr marL="469265" marR="5080" indent="-457200" algn="just">
              <a:lnSpc>
                <a:spcPct val="100000"/>
              </a:lnSpc>
              <a:spcBef>
                <a:spcPts val="58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800" spc="70" dirty="0">
                <a:latin typeface="Times New Roman"/>
                <a:cs typeface="Times New Roman"/>
              </a:rPr>
              <a:t>Samples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Times New Roman"/>
                <a:cs typeface="Times New Roman"/>
              </a:rPr>
              <a:t>of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95" dirty="0">
                <a:latin typeface="Times New Roman"/>
                <a:cs typeface="Times New Roman"/>
              </a:rPr>
              <a:t>incoming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95" dirty="0">
                <a:latin typeface="Times New Roman"/>
                <a:cs typeface="Times New Roman"/>
              </a:rPr>
              <a:t>materials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Times New Roman"/>
                <a:cs typeface="Times New Roman"/>
              </a:rPr>
              <a:t>are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collected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and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tested  </a:t>
            </a:r>
            <a:r>
              <a:rPr sz="2800" spc="70" dirty="0">
                <a:latin typeface="Times New Roman"/>
                <a:cs typeface="Times New Roman"/>
              </a:rPr>
              <a:t>before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use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62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800" spc="55" dirty="0">
                <a:latin typeface="Times New Roman"/>
                <a:cs typeface="Times New Roman"/>
              </a:rPr>
              <a:t>Approved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test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150" dirty="0">
                <a:latin typeface="Times New Roman"/>
                <a:cs typeface="Times New Roman"/>
              </a:rPr>
              <a:t>methods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Times New Roman"/>
                <a:cs typeface="Times New Roman"/>
              </a:rPr>
              <a:t>specifications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Times New Roman"/>
                <a:cs typeface="Times New Roman"/>
              </a:rPr>
              <a:t>are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used</a:t>
            </a:r>
            <a:endParaRPr sz="2800" dirty="0">
              <a:latin typeface="Times New Roman"/>
              <a:cs typeface="Times New Roman"/>
            </a:endParaRPr>
          </a:p>
          <a:p>
            <a:pPr marL="469265" marR="302895" indent="-457200" algn="just">
              <a:lnSpc>
                <a:spcPct val="100000"/>
              </a:lnSpc>
              <a:spcBef>
                <a:spcPts val="62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800" spc="60" dirty="0">
                <a:latin typeface="Times New Roman"/>
                <a:cs typeface="Times New Roman"/>
              </a:rPr>
              <a:t>Results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160" dirty="0">
                <a:latin typeface="Times New Roman"/>
                <a:cs typeface="Times New Roman"/>
              </a:rPr>
              <a:t>must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95" dirty="0">
                <a:latin typeface="Times New Roman"/>
                <a:cs typeface="Times New Roman"/>
              </a:rPr>
              <a:t>conform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30" dirty="0">
                <a:latin typeface="Times New Roman"/>
                <a:cs typeface="Times New Roman"/>
              </a:rPr>
              <a:t>to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Times New Roman"/>
                <a:cs typeface="Times New Roman"/>
              </a:rPr>
              <a:t>specifications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for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spc="70" dirty="0">
                <a:latin typeface="Times New Roman"/>
                <a:cs typeface="Times New Roman"/>
              </a:rPr>
              <a:t>release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for  </a:t>
            </a:r>
            <a:r>
              <a:rPr sz="2800" spc="100" dirty="0">
                <a:latin typeface="Times New Roman"/>
                <a:cs typeface="Times New Roman"/>
              </a:rPr>
              <a:t>use </a:t>
            </a:r>
            <a:r>
              <a:rPr sz="2800" spc="120" dirty="0">
                <a:latin typeface="Times New Roman"/>
                <a:cs typeface="Times New Roman"/>
              </a:rPr>
              <a:t>or</a:t>
            </a:r>
            <a:r>
              <a:rPr sz="2800" spc="-395" dirty="0">
                <a:latin typeface="Times New Roman"/>
                <a:cs typeface="Times New Roman"/>
              </a:rPr>
              <a:t> </a:t>
            </a:r>
            <a:r>
              <a:rPr sz="2800" spc="60" dirty="0">
                <a:latin typeface="Times New Roman"/>
                <a:cs typeface="Times New Roman"/>
              </a:rPr>
              <a:t>sale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625"/>
              </a:spcBef>
              <a:buSzPct val="94230"/>
              <a:buFont typeface="Wingdings" pitchFamily="2" charset="2"/>
              <a:buChar char="v"/>
              <a:tabLst>
                <a:tab pos="287020" algn="l"/>
              </a:tabLst>
            </a:pPr>
            <a:r>
              <a:rPr sz="2800" spc="105" dirty="0">
                <a:latin typeface="Times New Roman"/>
                <a:cs typeface="Times New Roman"/>
              </a:rPr>
              <a:t>Transportation </a:t>
            </a:r>
            <a:r>
              <a:rPr sz="2800" spc="160" dirty="0">
                <a:latin typeface="Times New Roman"/>
                <a:cs typeface="Times New Roman"/>
              </a:rPr>
              <a:t>and</a:t>
            </a:r>
            <a:r>
              <a:rPr sz="2800" spc="-475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storage </a:t>
            </a:r>
            <a:r>
              <a:rPr sz="2800" spc="80" dirty="0">
                <a:latin typeface="Times New Roman"/>
                <a:cs typeface="Times New Roman"/>
              </a:rPr>
              <a:t>records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>
            <a:spLocks noGrp="1"/>
          </p:cNvSpPr>
          <p:nvPr>
            <p:ph idx="1"/>
          </p:nvPr>
        </p:nvSpPr>
        <p:spPr>
          <a:xfrm>
            <a:off x="385445" y="685800"/>
            <a:ext cx="8229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Raw Material,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Packaging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Material and </a:t>
            </a:r>
            <a:r>
              <a:rPr sz="3200" u="none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Finished </a:t>
            </a:r>
            <a:r>
              <a:rPr sz="3200" spc="-10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sz="3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0" dirty="0">
                <a:latin typeface="Times New Roman" pitchFamily="18" charset="0"/>
                <a:cs typeface="Times New Roman" pitchFamily="18" charset="0"/>
              </a:rPr>
              <a:t>Testing</a:t>
            </a:r>
          </a:p>
        </p:txBody>
      </p:sp>
    </p:spTree>
    <p:extLst>
      <p:ext uri="{BB962C8B-B14F-4D97-AF65-F5344CB8AC3E}">
        <p14:creationId xmlns:p14="http://schemas.microsoft.com/office/powerpoint/2010/main" xmlns="" val="1341977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>
            <a:spLocks noGrp="1"/>
          </p:cNvSpPr>
          <p:nvPr>
            <p:ph type="title"/>
          </p:nvPr>
        </p:nvSpPr>
        <p:spPr>
          <a:xfrm>
            <a:off x="304800" y="914400"/>
            <a:ext cx="8229600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99720" indent="-342900">
              <a:lnSpc>
                <a:spcPct val="100000"/>
              </a:lnSpc>
              <a:spcBef>
                <a:spcPts val="100"/>
              </a:spcBef>
              <a:buSzPct val="85416"/>
              <a:buFont typeface="Wingdings" pitchFamily="2" charset="2"/>
              <a:buChar char="v"/>
              <a:tabLst>
                <a:tab pos="260350" algn="l"/>
              </a:tabLst>
            </a:pPr>
            <a:r>
              <a:rPr sz="2400" spc="-114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2400" spc="-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Times New Roman"/>
                <a:cs typeface="Times New Roman"/>
              </a:rPr>
              <a:t>poor</a:t>
            </a:r>
            <a:r>
              <a:rPr sz="2400" spc="-1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chemeClr val="tx1"/>
                </a:solidFill>
                <a:latin typeface="Times New Roman"/>
                <a:cs typeface="Times New Roman"/>
              </a:rPr>
              <a:t>quality</a:t>
            </a:r>
            <a:r>
              <a:rPr sz="2400" spc="-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95" dirty="0">
                <a:solidFill>
                  <a:schemeClr val="tx1"/>
                </a:solidFill>
                <a:latin typeface="Times New Roman"/>
                <a:cs typeface="Times New Roman"/>
              </a:rPr>
              <a:t>medicine</a:t>
            </a:r>
            <a:r>
              <a:rPr sz="24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chemeClr val="tx1"/>
                </a:solidFill>
                <a:latin typeface="Times New Roman"/>
                <a:cs typeface="Times New Roman"/>
              </a:rPr>
              <a:t>may</a:t>
            </a:r>
            <a:r>
              <a:rPr sz="2400" spc="-1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chemeClr val="tx1"/>
                </a:solidFill>
                <a:latin typeface="Times New Roman"/>
                <a:cs typeface="Times New Roman"/>
              </a:rPr>
              <a:t>contain</a:t>
            </a:r>
            <a:r>
              <a:rPr sz="24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30" dirty="0">
                <a:solidFill>
                  <a:schemeClr val="tx1"/>
                </a:solidFill>
                <a:latin typeface="Times New Roman"/>
                <a:cs typeface="Times New Roman"/>
              </a:rPr>
              <a:t>toxic</a:t>
            </a:r>
            <a:r>
              <a:rPr sz="2400" spc="-1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chemeClr val="tx1"/>
                </a:solidFill>
                <a:latin typeface="Times New Roman"/>
                <a:cs typeface="Times New Roman"/>
              </a:rPr>
              <a:t>substances  </a:t>
            </a:r>
            <a:r>
              <a:rPr sz="2400" spc="155" dirty="0">
                <a:solidFill>
                  <a:schemeClr val="tx1"/>
                </a:solidFill>
                <a:latin typeface="Times New Roman"/>
                <a:cs typeface="Times New Roman"/>
              </a:rPr>
              <a:t>that</a:t>
            </a:r>
            <a:r>
              <a:rPr sz="2400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chemeClr val="tx1"/>
                </a:solidFill>
                <a:latin typeface="Times New Roman"/>
                <a:cs typeface="Times New Roman"/>
              </a:rPr>
              <a:t>have</a:t>
            </a:r>
            <a:r>
              <a:rPr sz="24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chemeClr val="tx1"/>
                </a:solidFill>
                <a:latin typeface="Times New Roman"/>
                <a:cs typeface="Times New Roman"/>
              </a:rPr>
              <a:t>been</a:t>
            </a:r>
            <a:r>
              <a:rPr sz="2400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95" dirty="0">
                <a:solidFill>
                  <a:schemeClr val="tx1"/>
                </a:solidFill>
                <a:latin typeface="Times New Roman"/>
                <a:cs typeface="Times New Roman"/>
              </a:rPr>
              <a:t>unintentionally</a:t>
            </a:r>
            <a:r>
              <a:rPr sz="2400" spc="-114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Times New Roman"/>
                <a:cs typeface="Times New Roman"/>
              </a:rPr>
              <a:t>added.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0" indent="-457200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v"/>
            </a:pPr>
            <a:endParaRPr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5"/>
              </a:spcBef>
              <a:buSzPct val="85416"/>
              <a:buFont typeface="Wingdings" pitchFamily="2" charset="2"/>
              <a:buChar char="v"/>
              <a:tabLst>
                <a:tab pos="260350" algn="l"/>
              </a:tabLst>
            </a:pPr>
            <a:r>
              <a:rPr sz="2400" spc="-114" dirty="0">
                <a:solidFill>
                  <a:schemeClr val="tx1"/>
                </a:solidFill>
                <a:latin typeface="Times New Roman"/>
                <a:cs typeface="Times New Roman"/>
              </a:rPr>
              <a:t>A </a:t>
            </a:r>
            <a:r>
              <a:rPr sz="2400" spc="95" dirty="0">
                <a:solidFill>
                  <a:schemeClr val="tx1"/>
                </a:solidFill>
                <a:latin typeface="Times New Roman"/>
                <a:cs typeface="Times New Roman"/>
              </a:rPr>
              <a:t>medicine </a:t>
            </a:r>
            <a:r>
              <a:rPr sz="2400" spc="155" dirty="0">
                <a:solidFill>
                  <a:schemeClr val="tx1"/>
                </a:solidFill>
                <a:latin typeface="Times New Roman"/>
                <a:cs typeface="Times New Roman"/>
              </a:rPr>
              <a:t>that </a:t>
            </a:r>
            <a:r>
              <a:rPr sz="2400" spc="95" dirty="0">
                <a:solidFill>
                  <a:schemeClr val="tx1"/>
                </a:solidFill>
                <a:latin typeface="Times New Roman"/>
                <a:cs typeface="Times New Roman"/>
              </a:rPr>
              <a:t>contains </a:t>
            </a:r>
            <a:r>
              <a:rPr sz="2400" spc="70" dirty="0">
                <a:solidFill>
                  <a:schemeClr val="tx1"/>
                </a:solidFill>
                <a:latin typeface="Times New Roman"/>
                <a:cs typeface="Times New Roman"/>
              </a:rPr>
              <a:t>little </a:t>
            </a:r>
            <a:r>
              <a:rPr sz="2400" spc="105" dirty="0">
                <a:solidFill>
                  <a:schemeClr val="tx1"/>
                </a:solidFill>
                <a:latin typeface="Times New Roman"/>
                <a:cs typeface="Times New Roman"/>
              </a:rPr>
              <a:t>or </a:t>
            </a:r>
            <a:r>
              <a:rPr sz="2400" spc="135" dirty="0">
                <a:solidFill>
                  <a:schemeClr val="tx1"/>
                </a:solidFill>
                <a:latin typeface="Times New Roman"/>
                <a:cs typeface="Times New Roman"/>
              </a:rPr>
              <a:t>none </a:t>
            </a:r>
            <a:r>
              <a:rPr sz="2400" spc="20" dirty="0">
                <a:solidFill>
                  <a:schemeClr val="tx1"/>
                </a:solidFill>
                <a:latin typeface="Times New Roman"/>
                <a:cs typeface="Times New Roman"/>
              </a:rPr>
              <a:t>of </a:t>
            </a:r>
            <a:r>
              <a:rPr sz="2400" spc="14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2400" spc="80" dirty="0">
                <a:solidFill>
                  <a:schemeClr val="tx1"/>
                </a:solidFill>
                <a:latin typeface="Times New Roman"/>
                <a:cs typeface="Times New Roman"/>
              </a:rPr>
              <a:t>claimed  </a:t>
            </a:r>
            <a:r>
              <a:rPr sz="2400" spc="100" dirty="0">
                <a:solidFill>
                  <a:schemeClr val="tx1"/>
                </a:solidFill>
                <a:latin typeface="Times New Roman"/>
                <a:cs typeface="Times New Roman"/>
              </a:rPr>
              <a:t>ingredient</a:t>
            </a:r>
            <a:r>
              <a:rPr sz="2400" spc="-1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0" dirty="0">
                <a:solidFill>
                  <a:schemeClr val="tx1"/>
                </a:solidFill>
                <a:latin typeface="Times New Roman"/>
                <a:cs typeface="Times New Roman"/>
              </a:rPr>
              <a:t>will</a:t>
            </a:r>
            <a:r>
              <a:rPr sz="24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50" dirty="0">
                <a:solidFill>
                  <a:schemeClr val="tx1"/>
                </a:solidFill>
                <a:latin typeface="Times New Roman"/>
                <a:cs typeface="Times New Roman"/>
              </a:rPr>
              <a:t>not</a:t>
            </a:r>
            <a:r>
              <a:rPr sz="2400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chemeClr val="tx1"/>
                </a:solidFill>
                <a:latin typeface="Times New Roman"/>
                <a:cs typeface="Times New Roman"/>
              </a:rPr>
              <a:t>have</a:t>
            </a:r>
            <a:r>
              <a:rPr sz="2400" spc="-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25" dirty="0">
                <a:solidFill>
                  <a:schemeClr val="tx1"/>
                </a:solidFill>
                <a:latin typeface="Times New Roman"/>
                <a:cs typeface="Times New Roman"/>
              </a:rPr>
              <a:t>intended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chemeClr val="tx1"/>
                </a:solidFill>
                <a:latin typeface="Times New Roman"/>
                <a:cs typeface="Times New Roman"/>
              </a:rPr>
              <a:t>therapeutic</a:t>
            </a:r>
            <a:r>
              <a:rPr sz="2400" spc="-1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chemeClr val="tx1"/>
                </a:solidFill>
                <a:latin typeface="Times New Roman"/>
                <a:cs typeface="Times New Roman"/>
              </a:rPr>
              <a:t>effect.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609600" y="295985"/>
            <a:ext cx="5897880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IN" sz="3200" u="sng" spc="-3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IN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GMP is</a:t>
            </a:r>
            <a:r>
              <a:rPr lang="en-IN" sz="3200" u="sng" spc="-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u="sng"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  <a:endParaRPr lang="en-IN" sz="3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586635" y="2914363"/>
            <a:ext cx="7620000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3200" u="sng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 of </a:t>
            </a:r>
            <a:r>
              <a:rPr lang="en-US" sz="3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main </a:t>
            </a:r>
            <a:r>
              <a:rPr lang="en-US" sz="3200" u="sng" spc="-1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risks</a:t>
            </a:r>
            <a:r>
              <a:rPr lang="en-US" sz="3200" u="sng" spc="-3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spc="-2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are….</a:t>
            </a:r>
            <a:endParaRPr lang="en-US" sz="3200" u="sng" spc="-2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228600" y="3575350"/>
            <a:ext cx="822960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 algn="just">
              <a:lnSpc>
                <a:spcPct val="100000"/>
              </a:lnSpc>
              <a:spcBef>
                <a:spcPts val="100"/>
              </a:spcBef>
              <a:buSzPct val="85416"/>
              <a:buFont typeface="Wingdings" pitchFamily="2" charset="2"/>
              <a:buChar char="v"/>
              <a:tabLst>
                <a:tab pos="260350" algn="l"/>
              </a:tabLst>
            </a:pPr>
            <a:r>
              <a:rPr sz="2400" spc="100" dirty="0">
                <a:latin typeface="Times New Roman"/>
                <a:cs typeface="Times New Roman"/>
              </a:rPr>
              <a:t>unexpected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contamination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95" dirty="0">
                <a:latin typeface="Times New Roman"/>
                <a:cs typeface="Times New Roman"/>
              </a:rPr>
              <a:t>products,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causing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55" dirty="0" smtClean="0">
                <a:latin typeface="Times New Roman"/>
                <a:cs typeface="Times New Roman"/>
              </a:rPr>
              <a:t>damage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spc="120" dirty="0" smtClean="0">
                <a:latin typeface="Times New Roman"/>
                <a:cs typeface="Times New Roman"/>
              </a:rPr>
              <a:t>to</a:t>
            </a:r>
            <a:r>
              <a:rPr sz="2400" spc="-65" dirty="0" smtClean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health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or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even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death.</a:t>
            </a:r>
            <a:endParaRPr sz="2400" dirty="0">
              <a:latin typeface="Times New Roman"/>
              <a:cs typeface="Times New Roman"/>
            </a:endParaRPr>
          </a:p>
          <a:p>
            <a:pPr marL="342900" indent="-342900" algn="just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v"/>
            </a:pPr>
            <a:endParaRPr sz="2400" dirty="0">
              <a:latin typeface="Times New Roman"/>
              <a:cs typeface="Times New Roman"/>
            </a:endParaRPr>
          </a:p>
          <a:p>
            <a:pPr marL="354965" marR="314325" indent="-342900" algn="just">
              <a:lnSpc>
                <a:spcPct val="100000"/>
              </a:lnSpc>
              <a:buSzPct val="85416"/>
              <a:buFont typeface="Wingdings" pitchFamily="2" charset="2"/>
              <a:buChar char="v"/>
              <a:tabLst>
                <a:tab pos="260350" algn="l"/>
              </a:tabLst>
            </a:pPr>
            <a:r>
              <a:rPr sz="2400" spc="85" dirty="0">
                <a:latin typeface="Times New Roman"/>
                <a:cs typeface="Times New Roman"/>
              </a:rPr>
              <a:t>incorrect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labels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on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containers,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which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could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140" dirty="0">
                <a:latin typeface="Times New Roman"/>
                <a:cs typeface="Times New Roman"/>
              </a:rPr>
              <a:t>mean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that  </a:t>
            </a:r>
            <a:r>
              <a:rPr sz="2400" spc="114" dirty="0">
                <a:latin typeface="Times New Roman"/>
                <a:cs typeface="Times New Roman"/>
              </a:rPr>
              <a:t>patients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Times New Roman"/>
                <a:cs typeface="Times New Roman"/>
              </a:rPr>
              <a:t>receive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wrong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medicine.</a:t>
            </a:r>
            <a:endParaRPr sz="2400" dirty="0">
              <a:latin typeface="Times New Roman"/>
              <a:cs typeface="Times New Roman"/>
            </a:endParaRPr>
          </a:p>
          <a:p>
            <a:pPr marL="342900" indent="-342900" algn="just">
              <a:lnSpc>
                <a:spcPct val="100000"/>
              </a:lnSpc>
              <a:spcBef>
                <a:spcPts val="10"/>
              </a:spcBef>
              <a:buFont typeface="Wingdings" pitchFamily="2" charset="2"/>
              <a:buChar char="v"/>
            </a:pPr>
            <a:endParaRPr sz="2400" dirty="0">
              <a:latin typeface="Times New Roman"/>
              <a:cs typeface="Times New Roman"/>
            </a:endParaRPr>
          </a:p>
          <a:p>
            <a:pPr marL="354965" marR="256540" indent="-342900" algn="just">
              <a:lnSpc>
                <a:spcPct val="100000"/>
              </a:lnSpc>
              <a:buSzPct val="85416"/>
              <a:buFont typeface="Wingdings" pitchFamily="2" charset="2"/>
              <a:buChar char="v"/>
              <a:tabLst>
                <a:tab pos="260350" algn="l"/>
              </a:tabLst>
            </a:pPr>
            <a:r>
              <a:rPr sz="2400" spc="70" dirty="0">
                <a:latin typeface="Times New Roman"/>
                <a:cs typeface="Times New Roman"/>
              </a:rPr>
              <a:t>insufficient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or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too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much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active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ingredient,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resulting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in  </a:t>
            </a:r>
            <a:r>
              <a:rPr sz="2400" spc="40" dirty="0">
                <a:latin typeface="Times New Roman"/>
                <a:cs typeface="Times New Roman"/>
              </a:rPr>
              <a:t>ineffective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140" dirty="0">
                <a:latin typeface="Times New Roman"/>
                <a:cs typeface="Times New Roman"/>
              </a:rPr>
              <a:t>treatment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or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adverse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effects.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722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THANK YOU…..</a:t>
            </a:r>
            <a:endParaRPr lang="en-IN" sz="6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61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381000"/>
            <a:ext cx="7543800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 smtClean="0"/>
              <a:t> </a:t>
            </a:r>
            <a:r>
              <a:rPr lang="en-IN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Quality</a:t>
            </a:r>
            <a:r>
              <a:rPr lang="en-IN" sz="4000" spc="-9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5800" y="1371600"/>
            <a:ext cx="7848600" cy="49327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85" indent="-343535" algn="just">
              <a:lnSpc>
                <a:spcPct val="100000"/>
              </a:lnSpc>
              <a:spcBef>
                <a:spcPts val="105"/>
              </a:spcBef>
              <a:buFont typeface="Wingdings" pitchFamily="2" charset="2"/>
              <a:buChar char="v"/>
            </a:pP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b="1" spc="-10" dirty="0"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QC)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 process by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which entities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review </a:t>
            </a:r>
            <a:r>
              <a:rPr sz="2400" spc="-155" dirty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quality 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factors involved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400" spc="-1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production.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marR="6350" indent="-343535" algn="just">
              <a:lnSpc>
                <a:spcPct val="100000"/>
              </a:lnSpc>
              <a:spcBef>
                <a:spcPts val="1875"/>
              </a:spcBef>
              <a:buFont typeface="Wingdings" pitchFamily="2" charset="2"/>
              <a:buChar char="v"/>
            </a:pP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ISO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9000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defines quality control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"A part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management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focused on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fulfilling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sz="2400" spc="-10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requirements".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860"/>
              </a:spcBef>
              <a:buFont typeface="Wingdings" pitchFamily="2" charset="2"/>
              <a:buChar char="v"/>
            </a:pP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400" b="1" spc="-10" dirty="0"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(QC)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refers to quality related activities </a:t>
            </a:r>
            <a:r>
              <a:rPr sz="2400" spc="-50" dirty="0">
                <a:latin typeface="Times New Roman" pitchFamily="18" charset="0"/>
                <a:cs typeface="Times New Roman" pitchFamily="18" charset="0"/>
              </a:rPr>
              <a:t>associated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creation of project deliverables. Quality control 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verify that deliverables are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acceptable quality and that they are  complete and correct. Examples of quality control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activities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include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inspection, deliverable peer reviews and 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sz="2400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process.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0399" y="152400"/>
            <a:ext cx="82296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79245" marR="5080" indent="-1567180" algn="ctr">
              <a:lnSpc>
                <a:spcPct val="100000"/>
              </a:lnSpc>
              <a:spcBef>
                <a:spcPts val="105"/>
              </a:spcBef>
            </a:pPr>
            <a:r>
              <a:rPr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Responsibilities in Quality</a:t>
            </a:r>
            <a:r>
              <a:rPr sz="3600" spc="-2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Assurance  &amp; Quality</a:t>
            </a:r>
            <a:r>
              <a:rPr sz="3600" spc="-2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86383" y="3739133"/>
            <a:ext cx="7021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7945" algn="l"/>
                <a:tab pos="1862455" algn="l"/>
                <a:tab pos="2324735" algn="l"/>
                <a:tab pos="3714115" algn="l"/>
                <a:tab pos="4315460" algn="l"/>
                <a:tab pos="4787900" algn="l"/>
                <a:tab pos="6112510" algn="l"/>
              </a:tabLst>
            </a:pPr>
            <a:r>
              <a:rPr sz="1800" spc="-5" dirty="0">
                <a:latin typeface="Times New Roman"/>
                <a:cs typeface="Times New Roman"/>
              </a:rPr>
              <a:t>	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3152" y="3884769"/>
            <a:ext cx="7364095" cy="36548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450" spc="235" dirty="0" smtClean="0">
                <a:solidFill>
                  <a:srgbClr val="B31166"/>
                </a:solidFill>
                <a:latin typeface="Arial"/>
                <a:cs typeface="Arial"/>
              </a:rPr>
              <a:t></a:t>
            </a:r>
            <a:r>
              <a:rPr sz="1450" spc="235" dirty="0">
                <a:solidFill>
                  <a:srgbClr val="B31166"/>
                </a:solidFill>
                <a:latin typeface="Arial"/>
                <a:cs typeface="Arial"/>
              </a:rPr>
              <a:t>	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86383" y="4690364"/>
            <a:ext cx="7021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1415" algn="l"/>
                <a:tab pos="2060575" algn="l"/>
                <a:tab pos="3130550" algn="l"/>
                <a:tab pos="3648710" algn="l"/>
                <a:tab pos="4257040" algn="l"/>
                <a:tab pos="5384800" algn="l"/>
                <a:tab pos="6677659" algn="l"/>
              </a:tabLst>
            </a:pP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43152" y="4838191"/>
            <a:ext cx="7366000" cy="363561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94"/>
              </a:spcBef>
            </a:pPr>
            <a:r>
              <a:rPr sz="1450" spc="235" dirty="0" smtClean="0">
                <a:solidFill>
                  <a:srgbClr val="B31166"/>
                </a:solidFill>
                <a:latin typeface="Arial"/>
                <a:cs typeface="Arial"/>
              </a:rPr>
              <a:t>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5870" y="1222697"/>
            <a:ext cx="87786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/>
                <a:cs typeface="Times New Roman"/>
              </a:rPr>
              <a:t>The construc</a:t>
            </a:r>
            <a:r>
              <a:rPr lang="en-US" sz="2000" spc="-10" dirty="0" smtClean="0">
                <a:latin typeface="Times New Roman"/>
                <a:cs typeface="Times New Roman"/>
              </a:rPr>
              <a:t>t</a:t>
            </a:r>
            <a:r>
              <a:rPr lang="en-US" sz="2000" dirty="0" smtClean="0">
                <a:latin typeface="Times New Roman"/>
                <a:cs typeface="Times New Roman"/>
              </a:rPr>
              <a:t>i</a:t>
            </a:r>
            <a:r>
              <a:rPr lang="en-US" sz="2000" spc="-15" dirty="0" smtClean="0">
                <a:latin typeface="Times New Roman"/>
                <a:cs typeface="Times New Roman"/>
              </a:rPr>
              <a:t>o</a:t>
            </a:r>
            <a:r>
              <a:rPr lang="en-US" sz="2000" dirty="0" smtClean="0">
                <a:latin typeface="Times New Roman"/>
                <a:cs typeface="Times New Roman"/>
              </a:rPr>
              <a:t>n contra</a:t>
            </a:r>
            <a:r>
              <a:rPr lang="en-US" sz="2000" spc="5" dirty="0" smtClean="0">
                <a:latin typeface="Times New Roman"/>
                <a:cs typeface="Times New Roman"/>
              </a:rPr>
              <a:t>c</a:t>
            </a:r>
            <a:r>
              <a:rPr lang="en-US" sz="2000" dirty="0" smtClean="0">
                <a:latin typeface="Times New Roman"/>
                <a:cs typeface="Times New Roman"/>
              </a:rPr>
              <a:t>tor will </a:t>
            </a:r>
            <a:r>
              <a:rPr lang="en-US" sz="2000" spc="-15" dirty="0" smtClean="0">
                <a:latin typeface="Times New Roman"/>
                <a:cs typeface="Times New Roman"/>
              </a:rPr>
              <a:t>b</a:t>
            </a:r>
            <a:r>
              <a:rPr lang="en-US" sz="2000" dirty="0" smtClean="0">
                <a:latin typeface="Times New Roman"/>
                <a:cs typeface="Times New Roman"/>
              </a:rPr>
              <a:t>e r</a:t>
            </a:r>
            <a:r>
              <a:rPr lang="en-US" sz="2000" spc="5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spo</a:t>
            </a:r>
            <a:r>
              <a:rPr lang="en-US" sz="2000" spc="-15" dirty="0" smtClean="0">
                <a:latin typeface="Times New Roman"/>
                <a:cs typeface="Times New Roman"/>
              </a:rPr>
              <a:t>n</a:t>
            </a:r>
            <a:r>
              <a:rPr lang="en-US" sz="2000" dirty="0" smtClean="0">
                <a:latin typeface="Times New Roman"/>
                <a:cs typeface="Times New Roman"/>
              </a:rPr>
              <a:t>sible for t</a:t>
            </a:r>
            <a:r>
              <a:rPr lang="en-US" sz="2000" spc="-15" dirty="0" smtClean="0">
                <a:latin typeface="Times New Roman"/>
                <a:cs typeface="Times New Roman"/>
              </a:rPr>
              <a:t>h</a:t>
            </a:r>
            <a:r>
              <a:rPr lang="en-US" sz="2000" dirty="0" smtClean="0">
                <a:latin typeface="Times New Roman"/>
                <a:cs typeface="Times New Roman"/>
              </a:rPr>
              <a:t>e qu</a:t>
            </a:r>
            <a:r>
              <a:rPr lang="en-US" sz="2000" spc="5" dirty="0" smtClean="0">
                <a:latin typeface="Times New Roman"/>
                <a:cs typeface="Times New Roman"/>
              </a:rPr>
              <a:t>a</a:t>
            </a:r>
            <a:r>
              <a:rPr lang="en-US" sz="2000" dirty="0" smtClean="0">
                <a:latin typeface="Times New Roman"/>
                <a:cs typeface="Times New Roman"/>
              </a:rPr>
              <a:t>li</a:t>
            </a:r>
            <a:r>
              <a:rPr lang="en-US" sz="2000" spc="-10" dirty="0" smtClean="0">
                <a:latin typeface="Times New Roman"/>
                <a:cs typeface="Times New Roman"/>
              </a:rPr>
              <a:t>t</a:t>
            </a:r>
            <a:r>
              <a:rPr lang="en-US" sz="2000" dirty="0" smtClean="0">
                <a:latin typeface="Times New Roman"/>
                <a:cs typeface="Times New Roman"/>
              </a:rPr>
              <a:t>y </a:t>
            </a:r>
            <a:r>
              <a:rPr lang="en-US" sz="2000" spc="-5" dirty="0" smtClean="0">
                <a:latin typeface="Times New Roman"/>
                <a:cs typeface="Times New Roman"/>
              </a:rPr>
              <a:t>of construction in the finished product and for compliance with the construction documents, drawing and specifications.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imes New Roman"/>
                <a:cs typeface="Times New Roman"/>
              </a:rPr>
              <a:t>The</a:t>
            </a:r>
            <a:r>
              <a:rPr lang="en-US" sz="2000" spc="200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Project</a:t>
            </a:r>
            <a:r>
              <a:rPr lang="en-US" sz="2000" spc="185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Engineer</a:t>
            </a:r>
            <a:r>
              <a:rPr lang="en-US" sz="2000" spc="190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will</a:t>
            </a:r>
            <a:r>
              <a:rPr lang="en-US" sz="2000" spc="185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have</a:t>
            </a:r>
            <a:r>
              <a:rPr lang="en-US" sz="2000" spc="185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ultimate</a:t>
            </a:r>
            <a:r>
              <a:rPr lang="en-US" sz="2000" spc="190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responsibility</a:t>
            </a:r>
            <a:r>
              <a:rPr lang="en-US" sz="2000" spc="210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for</a:t>
            </a:r>
            <a:r>
              <a:rPr lang="en-US" sz="2000" spc="175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the</a:t>
            </a:r>
            <a:r>
              <a:rPr lang="en-US" sz="2000" spc="200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oversight</a:t>
            </a:r>
            <a:r>
              <a:rPr lang="en-US" sz="2000" spc="195" dirty="0">
                <a:latin typeface="Times New Roman"/>
                <a:cs typeface="Times New Roman"/>
              </a:rPr>
              <a:t> </a:t>
            </a:r>
            <a:r>
              <a:rPr lang="en-US" sz="2000" spc="-15" dirty="0" smtClean="0">
                <a:latin typeface="Times New Roman"/>
                <a:cs typeface="Times New Roman"/>
              </a:rPr>
              <a:t>of </a:t>
            </a:r>
            <a:r>
              <a:rPr lang="en-US" sz="2000" dirty="0" smtClean="0">
                <a:latin typeface="Times New Roman"/>
                <a:cs typeface="Times New Roman"/>
              </a:rPr>
              <a:t>construction </a:t>
            </a:r>
            <a:r>
              <a:rPr lang="en-US" sz="2000" spc="-5" dirty="0" smtClean="0">
                <a:latin typeface="Times New Roman"/>
                <a:cs typeface="Times New Roman"/>
              </a:rPr>
              <a:t>and </a:t>
            </a:r>
            <a:r>
              <a:rPr lang="en-US" sz="2000" dirty="0" smtClean="0">
                <a:latin typeface="Times New Roman"/>
                <a:cs typeface="Times New Roman"/>
              </a:rPr>
              <a:t>for </a:t>
            </a:r>
            <a:r>
              <a:rPr lang="en-US" sz="2000" spc="-5" dirty="0" smtClean="0">
                <a:latin typeface="Times New Roman"/>
                <a:cs typeface="Times New Roman"/>
              </a:rPr>
              <a:t>conformance with the construction </a:t>
            </a:r>
            <a:r>
              <a:rPr lang="en-IN" sz="2000" spc="-5" dirty="0">
                <a:latin typeface="Times New Roman"/>
                <a:cs typeface="Times New Roman"/>
              </a:rPr>
              <a:t>drawings</a:t>
            </a:r>
            <a:r>
              <a:rPr lang="en-IN" sz="2000" spc="-5" dirty="0" smtClean="0">
                <a:latin typeface="Times New Roman"/>
                <a:cs typeface="Times New Roman"/>
              </a:rPr>
              <a:t>, </a:t>
            </a:r>
            <a:r>
              <a:rPr lang="en-US" sz="2000" dirty="0">
                <a:latin typeface="Times New Roman"/>
                <a:cs typeface="Times New Roman"/>
              </a:rPr>
              <a:t>specifications, and quality </a:t>
            </a:r>
            <a:r>
              <a:rPr lang="en-US" sz="2000" spc="-5" dirty="0">
                <a:latin typeface="Times New Roman"/>
                <a:cs typeface="Times New Roman"/>
              </a:rPr>
              <a:t>assurance</a:t>
            </a:r>
            <a:r>
              <a:rPr lang="en-US" sz="2000" spc="-40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requirements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imes New Roman"/>
                <a:cs typeface="Times New Roman"/>
              </a:rPr>
              <a:t>The </a:t>
            </a:r>
            <a:r>
              <a:rPr lang="en-US" sz="2000" spc="-5" dirty="0">
                <a:latin typeface="Times New Roman"/>
                <a:cs typeface="Times New Roman"/>
              </a:rPr>
              <a:t>QC team members will </a:t>
            </a:r>
            <a:r>
              <a:rPr lang="en-US" sz="2000" dirty="0">
                <a:latin typeface="Times New Roman"/>
                <a:cs typeface="Times New Roman"/>
              </a:rPr>
              <a:t>be </a:t>
            </a:r>
            <a:r>
              <a:rPr lang="en-US" sz="2000" spc="-5" dirty="0">
                <a:latin typeface="Times New Roman"/>
                <a:cs typeface="Times New Roman"/>
              </a:rPr>
              <a:t>employed </a:t>
            </a:r>
            <a:r>
              <a:rPr lang="en-US" sz="2000" spc="-10" dirty="0">
                <a:latin typeface="Times New Roman"/>
                <a:cs typeface="Times New Roman"/>
              </a:rPr>
              <a:t>by </a:t>
            </a:r>
            <a:r>
              <a:rPr lang="en-US" sz="2000" dirty="0">
                <a:latin typeface="Times New Roman"/>
                <a:cs typeface="Times New Roman"/>
              </a:rPr>
              <a:t>the</a:t>
            </a:r>
            <a:r>
              <a:rPr lang="en-US" sz="2000" spc="20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construction </a:t>
            </a:r>
            <a:r>
              <a:rPr lang="en-US" sz="2000" spc="-10" dirty="0">
                <a:latin typeface="Times New Roman"/>
                <a:cs typeface="Times New Roman"/>
              </a:rPr>
              <a:t>contractor</a:t>
            </a:r>
            <a:r>
              <a:rPr lang="en-US" sz="2000" spc="-1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/>
                <a:cs typeface="Times New Roman"/>
              </a:rPr>
              <a:t>Th</a:t>
            </a:r>
            <a:r>
              <a:rPr lang="en-US" sz="2000" spc="5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refor</a:t>
            </a:r>
            <a:r>
              <a:rPr lang="en-US" sz="2000" spc="-10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, </a:t>
            </a:r>
            <a:r>
              <a:rPr lang="en-US" sz="2000" spc="-5" dirty="0" smtClean="0">
                <a:latin typeface="Times New Roman"/>
                <a:cs typeface="Times New Roman"/>
              </a:rPr>
              <a:t>sp</a:t>
            </a:r>
            <a:r>
              <a:rPr lang="en-US" sz="2000" spc="-20" dirty="0" smtClean="0">
                <a:latin typeface="Times New Roman"/>
                <a:cs typeface="Times New Roman"/>
              </a:rPr>
              <a:t>e</a:t>
            </a:r>
            <a:r>
              <a:rPr lang="en-US" sz="2000" spc="-10" dirty="0" smtClean="0">
                <a:latin typeface="Times New Roman"/>
                <a:cs typeface="Times New Roman"/>
              </a:rPr>
              <a:t>c</a:t>
            </a:r>
            <a:r>
              <a:rPr lang="en-US" sz="2000" dirty="0" smtClean="0">
                <a:latin typeface="Times New Roman"/>
                <a:cs typeface="Times New Roman"/>
              </a:rPr>
              <a:t>if</a:t>
            </a:r>
            <a:r>
              <a:rPr lang="en-US" sz="2000" spc="5" dirty="0" smtClean="0"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latin typeface="Times New Roman"/>
                <a:cs typeface="Times New Roman"/>
              </a:rPr>
              <a:t>c</a:t>
            </a: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pos</a:t>
            </a:r>
            <a:r>
              <a:rPr lang="en-US" sz="2000" spc="-15" dirty="0" smtClean="0"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latin typeface="Times New Roman"/>
                <a:cs typeface="Times New Roman"/>
              </a:rPr>
              <a:t>t</a:t>
            </a:r>
            <a:r>
              <a:rPr lang="en-US" sz="2000" spc="5" dirty="0" smtClean="0"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latin typeface="Times New Roman"/>
                <a:cs typeface="Times New Roman"/>
              </a:rPr>
              <a:t>ons and th</a:t>
            </a:r>
            <a:r>
              <a:rPr lang="en-US" sz="2000" spc="5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ir </a:t>
            </a:r>
            <a:r>
              <a:rPr lang="en-US" sz="2000" spc="-5" dirty="0" smtClean="0">
                <a:latin typeface="Times New Roman"/>
                <a:cs typeface="Times New Roman"/>
              </a:rPr>
              <a:t>a</a:t>
            </a:r>
            <a:r>
              <a:rPr lang="en-US" sz="2000" spc="-20" dirty="0" smtClean="0">
                <a:latin typeface="Times New Roman"/>
                <a:cs typeface="Times New Roman"/>
              </a:rPr>
              <a:t>s</a:t>
            </a:r>
            <a:r>
              <a:rPr lang="en-US" sz="2000" spc="-5" dirty="0" smtClean="0">
                <a:latin typeface="Times New Roman"/>
                <a:cs typeface="Times New Roman"/>
              </a:rPr>
              <a:t>soci</a:t>
            </a:r>
            <a:r>
              <a:rPr lang="en-US" sz="2000" dirty="0" smtClean="0">
                <a:latin typeface="Times New Roman"/>
                <a:cs typeface="Times New Roman"/>
              </a:rPr>
              <a:t>ate</a:t>
            </a:r>
            <a:r>
              <a:rPr lang="en-US" sz="2000" spc="-5" dirty="0" smtClean="0">
                <a:latin typeface="Times New Roman"/>
                <a:cs typeface="Times New Roman"/>
              </a:rPr>
              <a:t>d desc</a:t>
            </a:r>
            <a:r>
              <a:rPr lang="en-US" sz="2000" spc="-15" dirty="0" smtClean="0">
                <a:latin typeface="Times New Roman"/>
                <a:cs typeface="Times New Roman"/>
              </a:rPr>
              <a:t>r</a:t>
            </a:r>
            <a:r>
              <a:rPr lang="en-US" sz="2000" spc="-10" dirty="0" smtClean="0">
                <a:latin typeface="Times New Roman"/>
                <a:cs typeface="Times New Roman"/>
              </a:rPr>
              <a:t>i</a:t>
            </a:r>
            <a:r>
              <a:rPr lang="en-US" sz="2000" spc="-5" dirty="0" smtClean="0">
                <a:latin typeface="Times New Roman"/>
                <a:cs typeface="Times New Roman"/>
              </a:rPr>
              <a:t>pt</a:t>
            </a:r>
            <a:r>
              <a:rPr lang="en-US" sz="2000" spc="5" dirty="0" smtClean="0">
                <a:latin typeface="Times New Roman"/>
                <a:cs typeface="Times New Roman"/>
              </a:rPr>
              <a:t>i</a:t>
            </a:r>
            <a:r>
              <a:rPr lang="en-US" sz="2000" spc="-5" dirty="0" smtClean="0">
                <a:latin typeface="Times New Roman"/>
                <a:cs typeface="Times New Roman"/>
              </a:rPr>
              <a:t>ons and </a:t>
            </a:r>
            <a:r>
              <a:rPr lang="en-US" sz="2000" dirty="0" smtClean="0">
                <a:latin typeface="Times New Roman"/>
                <a:cs typeface="Times New Roman"/>
              </a:rPr>
              <a:t>responsibilities </a:t>
            </a:r>
            <a:r>
              <a:rPr lang="en-US" sz="2000" spc="-5" dirty="0" smtClean="0">
                <a:latin typeface="Times New Roman"/>
                <a:cs typeface="Times New Roman"/>
              </a:rPr>
              <a:t>will </a:t>
            </a:r>
            <a:r>
              <a:rPr lang="en-US" sz="2000" dirty="0" smtClean="0">
                <a:latin typeface="Times New Roman"/>
                <a:cs typeface="Times New Roman"/>
              </a:rPr>
              <a:t>be </a:t>
            </a:r>
            <a:r>
              <a:rPr lang="en-US" sz="2000" spc="-5" dirty="0">
                <a:latin typeface="Times New Roman"/>
                <a:cs typeface="Times New Roman"/>
              </a:rPr>
              <a:t>set </a:t>
            </a:r>
            <a:r>
              <a:rPr lang="en-US" sz="2000" dirty="0">
                <a:latin typeface="Times New Roman"/>
                <a:cs typeface="Times New Roman"/>
              </a:rPr>
              <a:t>forth by the contractor</a:t>
            </a:r>
            <a:r>
              <a:rPr lang="en-US" sz="2000" spc="-45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procured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spc="-10" dirty="0">
                <a:latin typeface="Times New Roman"/>
                <a:cs typeface="Times New Roman"/>
              </a:rPr>
              <a:t>However, </a:t>
            </a:r>
            <a:r>
              <a:rPr lang="en-US" sz="2000" spc="-5" dirty="0">
                <a:latin typeface="Times New Roman"/>
                <a:cs typeface="Times New Roman"/>
              </a:rPr>
              <a:t>the construction </a:t>
            </a:r>
            <a:r>
              <a:rPr lang="en-US" sz="2000" dirty="0">
                <a:latin typeface="Times New Roman"/>
                <a:cs typeface="Times New Roman"/>
              </a:rPr>
              <a:t>contract documents require that </a:t>
            </a:r>
            <a:r>
              <a:rPr lang="en-US" sz="2000" spc="-5" dirty="0">
                <a:latin typeface="Times New Roman"/>
                <a:cs typeface="Times New Roman"/>
              </a:rPr>
              <a:t>the </a:t>
            </a:r>
            <a:r>
              <a:rPr lang="en-US" sz="2000" spc="-40" dirty="0">
                <a:latin typeface="Times New Roman"/>
                <a:cs typeface="Times New Roman"/>
              </a:rPr>
              <a:t>contractor  </a:t>
            </a:r>
            <a:r>
              <a:rPr lang="en-US" sz="2000" spc="-5" dirty="0">
                <a:latin typeface="Times New Roman"/>
                <a:cs typeface="Times New Roman"/>
              </a:rPr>
              <a:t>assign </a:t>
            </a:r>
            <a:r>
              <a:rPr lang="en-US" sz="2000" dirty="0">
                <a:latin typeface="Times New Roman"/>
                <a:cs typeface="Times New Roman"/>
              </a:rPr>
              <a:t>an individual to </a:t>
            </a:r>
            <a:r>
              <a:rPr lang="en-US" sz="2000" spc="-5" dirty="0">
                <a:latin typeface="Times New Roman"/>
                <a:cs typeface="Times New Roman"/>
              </a:rPr>
              <a:t>manage the QC team </a:t>
            </a:r>
            <a:r>
              <a:rPr lang="en-US" sz="2000" dirty="0">
                <a:latin typeface="Times New Roman"/>
                <a:cs typeface="Times New Roman"/>
              </a:rPr>
              <a:t>and </a:t>
            </a:r>
            <a:r>
              <a:rPr lang="en-US" sz="2000" spc="-5" dirty="0">
                <a:latin typeface="Times New Roman"/>
                <a:cs typeface="Times New Roman"/>
              </a:rPr>
              <a:t>that the </a:t>
            </a:r>
            <a:r>
              <a:rPr lang="en-US" sz="2000" dirty="0">
                <a:latin typeface="Times New Roman"/>
                <a:cs typeface="Times New Roman"/>
              </a:rPr>
              <a:t>individual </a:t>
            </a:r>
            <a:r>
              <a:rPr lang="en-US" sz="2000" spc="-5" dirty="0">
                <a:latin typeface="Times New Roman"/>
                <a:cs typeface="Times New Roman"/>
              </a:rPr>
              <a:t>will not  </a:t>
            </a:r>
            <a:r>
              <a:rPr lang="en-US" sz="2000" dirty="0">
                <a:latin typeface="Times New Roman"/>
                <a:cs typeface="Times New Roman"/>
              </a:rPr>
              <a:t>be directly involved in supervising construction</a:t>
            </a:r>
            <a:r>
              <a:rPr lang="en-US" sz="2000" spc="-55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activities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6200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635" marR="5080" indent="-1178560" algn="ctr">
              <a:lnSpc>
                <a:spcPct val="100000"/>
              </a:lnSpc>
              <a:spcBef>
                <a:spcPts val="105"/>
              </a:spcBef>
            </a:pPr>
            <a:r>
              <a:rPr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Construction Quality</a:t>
            </a:r>
            <a:r>
              <a:rPr sz="3600" spc="-27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Assurance  </a:t>
            </a:r>
            <a:r>
              <a:rPr sz="3600" spc="-1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Team/Authorities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09808" y="1447800"/>
            <a:ext cx="7969685" cy="48269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50000"/>
              </a:lnSpc>
              <a:buFont typeface="Wingdings" pitchFamily="2" charset="2"/>
              <a:buChar char="v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The</a:t>
            </a:r>
            <a:r>
              <a:rPr sz="2400" spc="204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QA</a:t>
            </a:r>
            <a:r>
              <a:rPr sz="2400" spc="90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team</a:t>
            </a:r>
            <a:r>
              <a:rPr sz="2400" spc="19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will</a:t>
            </a:r>
            <a:r>
              <a:rPr sz="2400" spc="195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solely</a:t>
            </a:r>
            <a:r>
              <a:rPr sz="2400" spc="19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participate</a:t>
            </a:r>
            <a:r>
              <a:rPr sz="2400" spc="190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in</a:t>
            </a:r>
            <a:r>
              <a:rPr sz="2400" spc="190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the</a:t>
            </a:r>
            <a:r>
              <a:rPr sz="2400" spc="19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quality</a:t>
            </a:r>
            <a:r>
              <a:rPr sz="2400" spc="22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assurance</a:t>
            </a:r>
            <a:r>
              <a:rPr sz="2400" spc="204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function</a:t>
            </a:r>
            <a:r>
              <a:rPr sz="2400" spc="195" dirty="0" smtClean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and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>
                <a:latin typeface="Times New Roman"/>
                <a:cs typeface="Times New Roman"/>
              </a:rPr>
              <a:t>will</a:t>
            </a:r>
            <a:r>
              <a:rPr lang="en-US" sz="2400" spc="26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not</a:t>
            </a:r>
            <a:r>
              <a:rPr lang="en-US" sz="2400" spc="254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be</a:t>
            </a:r>
            <a:r>
              <a:rPr lang="en-US" sz="2400" spc="260" dirty="0">
                <a:latin typeface="Times New Roman"/>
                <a:cs typeface="Times New Roman"/>
              </a:rPr>
              <a:t> </a:t>
            </a:r>
            <a:r>
              <a:rPr lang="en-US" sz="2400" spc="-5" dirty="0">
                <a:latin typeface="Times New Roman"/>
                <a:cs typeface="Times New Roman"/>
              </a:rPr>
              <a:t>involved</a:t>
            </a:r>
            <a:r>
              <a:rPr lang="en-US" sz="2400" spc="254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in</a:t>
            </a:r>
            <a:r>
              <a:rPr lang="en-US" sz="2400" spc="254" dirty="0">
                <a:latin typeface="Times New Roman"/>
                <a:cs typeface="Times New Roman"/>
              </a:rPr>
              <a:t> </a:t>
            </a:r>
            <a:r>
              <a:rPr lang="en-US" sz="2400" spc="-5" dirty="0">
                <a:latin typeface="Times New Roman"/>
                <a:cs typeface="Times New Roman"/>
              </a:rPr>
              <a:t>any</a:t>
            </a:r>
            <a:r>
              <a:rPr lang="en-US" sz="2400" spc="270" dirty="0">
                <a:latin typeface="Times New Roman"/>
                <a:cs typeface="Times New Roman"/>
              </a:rPr>
              <a:t> </a:t>
            </a:r>
            <a:r>
              <a:rPr lang="en-US" sz="2400" spc="-5" dirty="0">
                <a:latin typeface="Times New Roman"/>
                <a:cs typeface="Times New Roman"/>
              </a:rPr>
              <a:t>other</a:t>
            </a:r>
            <a:r>
              <a:rPr lang="en-US" sz="2400" spc="26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aspect</a:t>
            </a:r>
            <a:r>
              <a:rPr lang="en-US" sz="2400" spc="26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of</a:t>
            </a:r>
            <a:r>
              <a:rPr lang="en-US" sz="2400" spc="254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the</a:t>
            </a:r>
            <a:r>
              <a:rPr lang="en-US" sz="2400" spc="26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construction</a:t>
            </a:r>
            <a:r>
              <a:rPr lang="en-US" sz="2400" spc="260" dirty="0">
                <a:latin typeface="Times New Roman"/>
                <a:cs typeface="Times New Roman"/>
              </a:rPr>
              <a:t> </a:t>
            </a:r>
            <a:r>
              <a:rPr lang="en-US" sz="2400" spc="-10" dirty="0">
                <a:latin typeface="Times New Roman"/>
                <a:cs typeface="Times New Roman"/>
              </a:rPr>
              <a:t>effort.  </a:t>
            </a:r>
            <a:r>
              <a:rPr lang="en-US" sz="2400" spc="9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This team will however possess all of the credentials, capabilities and experience of independent design/construction oversight team.</a:t>
            </a:r>
          </a:p>
          <a:p>
            <a:pPr marL="355600" indent="-342900" algn="just">
              <a:lnSpc>
                <a:spcPct val="150000"/>
              </a:lnSpc>
              <a:buFont typeface="Wingdings" pitchFamily="2" charset="2"/>
              <a:buChar char="v"/>
              <a:tabLst>
                <a:tab pos="354965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The duties </a:t>
            </a:r>
            <a:r>
              <a:rPr lang="en-US" sz="2400" dirty="0">
                <a:latin typeface="Times New Roman"/>
                <a:cs typeface="Times New Roman"/>
              </a:rPr>
              <a:t>and </a:t>
            </a:r>
            <a:r>
              <a:rPr lang="en-US" sz="2400" spc="-5" dirty="0">
                <a:latin typeface="Times New Roman"/>
                <a:cs typeface="Times New Roman"/>
              </a:rPr>
              <a:t>responsibilities </a:t>
            </a:r>
            <a:r>
              <a:rPr lang="en-US" sz="2400" dirty="0">
                <a:latin typeface="Times New Roman"/>
                <a:cs typeface="Times New Roman"/>
              </a:rPr>
              <a:t>of </a:t>
            </a:r>
            <a:r>
              <a:rPr lang="en-US" sz="2400" spc="-5" dirty="0">
                <a:latin typeface="Times New Roman"/>
                <a:cs typeface="Times New Roman"/>
              </a:rPr>
              <a:t>each position are described </a:t>
            </a:r>
            <a:r>
              <a:rPr lang="en-US" sz="2400" spc="-25" dirty="0" smtClean="0">
                <a:latin typeface="Times New Roman"/>
                <a:cs typeface="Times New Roman"/>
              </a:rPr>
              <a:t>below. One </a:t>
            </a:r>
            <a:r>
              <a:rPr lang="en-US" sz="2400" dirty="0">
                <a:latin typeface="Times New Roman"/>
                <a:cs typeface="Times New Roman"/>
              </a:rPr>
              <a:t>individual or entity </a:t>
            </a:r>
            <a:r>
              <a:rPr lang="en-US" sz="2400" spc="-5" dirty="0">
                <a:latin typeface="Times New Roman"/>
                <a:cs typeface="Times New Roman"/>
              </a:rPr>
              <a:t>may </a:t>
            </a:r>
            <a:r>
              <a:rPr lang="en-US" sz="2400" dirty="0">
                <a:latin typeface="Times New Roman"/>
                <a:cs typeface="Times New Roman"/>
              </a:rPr>
              <a:t>perform multiple </a:t>
            </a:r>
            <a:r>
              <a:rPr lang="en-US" sz="2400" spc="-5" dirty="0">
                <a:latin typeface="Times New Roman"/>
                <a:cs typeface="Times New Roman"/>
              </a:rPr>
              <a:t>QA</a:t>
            </a:r>
            <a:r>
              <a:rPr lang="en-US" sz="2400" spc="-140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responsibilities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v"/>
              <a:tabLst>
                <a:tab pos="354965" algn="l"/>
              </a:tabLst>
            </a:pP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381000"/>
            <a:ext cx="5516753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</a:t>
            </a:r>
            <a:r>
              <a:rPr sz="4000" spc="-24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pc="-24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Responsibilities</a:t>
            </a:r>
            <a:endParaRPr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1223375"/>
            <a:ext cx="8153400" cy="50911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3535" algn="just">
              <a:lnSpc>
                <a:spcPct val="150000"/>
              </a:lnSpc>
              <a:buFont typeface="Wingdings" pitchFamily="2" charset="2"/>
              <a:buChar char="v"/>
            </a:pPr>
            <a:r>
              <a:rPr sz="2000" u="sng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Project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Engineer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 </a:t>
            </a:r>
            <a:r>
              <a:rPr sz="2000" spc="-5" dirty="0">
                <a:latin typeface="Times New Roman"/>
                <a:cs typeface="Times New Roman"/>
              </a:rPr>
              <a:t>The Project Engineer </a:t>
            </a:r>
            <a:r>
              <a:rPr sz="200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responsible for </a:t>
            </a:r>
            <a:r>
              <a:rPr sz="2000" spc="-60" dirty="0">
                <a:latin typeface="Times New Roman"/>
                <a:cs typeface="Times New Roman"/>
              </a:rPr>
              <a:t>overall  </a:t>
            </a:r>
            <a:r>
              <a:rPr sz="2000" dirty="0">
                <a:latin typeface="Times New Roman"/>
                <a:cs typeface="Times New Roman"/>
              </a:rPr>
              <a:t>implementation and management of </a:t>
            </a:r>
            <a:r>
              <a:rPr sz="2000" spc="-5" dirty="0">
                <a:latin typeface="Times New Roman"/>
                <a:cs typeface="Times New Roman"/>
              </a:rPr>
              <a:t>the QA/QC Plan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will supervise the  </a:t>
            </a:r>
            <a:r>
              <a:rPr sz="2000" dirty="0">
                <a:latin typeface="Times New Roman"/>
                <a:cs typeface="Times New Roman"/>
              </a:rPr>
              <a:t>preparation of </a:t>
            </a:r>
            <a:r>
              <a:rPr sz="2000" spc="-5" dirty="0">
                <a:latin typeface="Times New Roman"/>
                <a:cs typeface="Times New Roman"/>
              </a:rPr>
              <a:t>the construction certification report.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Project Engineer  will </a:t>
            </a:r>
            <a:r>
              <a:rPr sz="2000" dirty="0">
                <a:latin typeface="Times New Roman"/>
                <a:cs typeface="Times New Roman"/>
              </a:rPr>
              <a:t>be </a:t>
            </a:r>
            <a:r>
              <a:rPr sz="2000" spc="-5" dirty="0">
                <a:latin typeface="Times New Roman"/>
                <a:cs typeface="Times New Roman"/>
              </a:rPr>
              <a:t>independent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the construction </a:t>
            </a:r>
            <a:r>
              <a:rPr sz="2000" spc="-10" dirty="0">
                <a:latin typeface="Times New Roman"/>
                <a:cs typeface="Times New Roman"/>
              </a:rPr>
              <a:t>contractor, </a:t>
            </a:r>
            <a:r>
              <a:rPr sz="2000" dirty="0">
                <a:latin typeface="Times New Roman"/>
                <a:cs typeface="Times New Roman"/>
              </a:rPr>
              <a:t>but </a:t>
            </a:r>
            <a:r>
              <a:rPr sz="2000" spc="-5" dirty="0">
                <a:latin typeface="Times New Roman"/>
                <a:cs typeface="Times New Roman"/>
              </a:rPr>
              <a:t>directly accountable  </a:t>
            </a:r>
            <a:r>
              <a:rPr sz="2000" dirty="0">
                <a:latin typeface="Times New Roman"/>
                <a:cs typeface="Times New Roman"/>
              </a:rPr>
              <a:t>to </a:t>
            </a:r>
            <a:r>
              <a:rPr sz="2000" spc="-5" dirty="0">
                <a:latin typeface="Times New Roman"/>
                <a:cs typeface="Times New Roman"/>
              </a:rPr>
              <a:t>LSS </a:t>
            </a:r>
            <a:r>
              <a:rPr sz="2000" dirty="0">
                <a:latin typeface="Times New Roman"/>
                <a:cs typeface="Times New Roman"/>
              </a:rPr>
              <a:t>for the </a:t>
            </a:r>
            <a:r>
              <a:rPr sz="2000" spc="-5" dirty="0">
                <a:latin typeface="Times New Roman"/>
                <a:cs typeface="Times New Roman"/>
              </a:rPr>
              <a:t>successful completion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the work.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duties </a:t>
            </a:r>
            <a:r>
              <a:rPr sz="2000" dirty="0">
                <a:latin typeface="Times New Roman"/>
                <a:cs typeface="Times New Roman"/>
              </a:rPr>
              <a:t>and  responsibilities of the Project Engineer include the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following</a:t>
            </a:r>
            <a:r>
              <a:rPr sz="2000" dirty="0" smtClean="0">
                <a:latin typeface="Times New Roman"/>
                <a:cs typeface="Times New Roman"/>
              </a:rPr>
              <a:t>: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355600" marR="5715" indent="-343535" algn="just">
              <a:lnSpc>
                <a:spcPct val="150000"/>
              </a:lnSpc>
              <a:buFont typeface="Wingdings" pitchFamily="2" charset="2"/>
              <a:buChar char="v"/>
            </a:pPr>
            <a:r>
              <a:rPr sz="2000" dirty="0" smtClean="0">
                <a:latin typeface="Times New Roman"/>
                <a:cs typeface="Times New Roman"/>
              </a:rPr>
              <a:t>Review </a:t>
            </a:r>
            <a:r>
              <a:rPr sz="2000" dirty="0">
                <a:latin typeface="Times New Roman"/>
                <a:cs typeface="Times New Roman"/>
              </a:rPr>
              <a:t>and approve construction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drawings.</a:t>
            </a:r>
            <a:endParaRPr lang="en-US" sz="2000" dirty="0">
              <a:latin typeface="Times New Roman"/>
              <a:cs typeface="Times New Roman"/>
            </a:endParaRPr>
          </a:p>
          <a:p>
            <a:pPr marL="355600" marR="5715" indent="-343535" algn="just">
              <a:lnSpc>
                <a:spcPct val="150000"/>
              </a:lnSpc>
              <a:buFont typeface="Wingdings" pitchFamily="2" charset="2"/>
              <a:buChar char="v"/>
            </a:pPr>
            <a:r>
              <a:rPr sz="2000" dirty="0" smtClean="0">
                <a:latin typeface="Times New Roman"/>
                <a:cs typeface="Times New Roman"/>
              </a:rPr>
              <a:t>Provide </a:t>
            </a:r>
            <a:r>
              <a:rPr sz="2000" dirty="0">
                <a:latin typeface="Times New Roman"/>
                <a:cs typeface="Times New Roman"/>
              </a:rPr>
              <a:t>support to </a:t>
            </a:r>
            <a:r>
              <a:rPr sz="2000" spc="-5" dirty="0">
                <a:latin typeface="Times New Roman"/>
                <a:cs typeface="Times New Roman"/>
              </a:rPr>
              <a:t>the QA Manager </a:t>
            </a: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interpreting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meaning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intent  </a:t>
            </a:r>
            <a:r>
              <a:rPr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the construction plans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specifications and </a:t>
            </a:r>
            <a:r>
              <a:rPr sz="200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the performance </a:t>
            </a:r>
            <a:r>
              <a:rPr sz="2000" dirty="0">
                <a:latin typeface="Times New Roman"/>
                <a:cs typeface="Times New Roman"/>
              </a:rPr>
              <a:t>and  supervision </a:t>
            </a:r>
            <a:r>
              <a:rPr sz="2000" spc="-5" dirty="0">
                <a:latin typeface="Times New Roman"/>
                <a:cs typeface="Times New Roman"/>
              </a:rPr>
              <a:t>of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QA </a:t>
            </a:r>
            <a:r>
              <a:rPr sz="2000" dirty="0">
                <a:latin typeface="Times New Roman"/>
                <a:cs typeface="Times New Roman"/>
              </a:rPr>
              <a:t>testing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program.</a:t>
            </a:r>
            <a:endParaRPr lang="en-US" sz="2000" dirty="0">
              <a:latin typeface="Times New Roman"/>
              <a:cs typeface="Times New Roman"/>
            </a:endParaRPr>
          </a:p>
          <a:p>
            <a:pPr marL="355600" marR="5715" indent="-343535" algn="just">
              <a:lnSpc>
                <a:spcPct val="150000"/>
              </a:lnSpc>
              <a:buFont typeface="Wingdings" pitchFamily="2" charset="2"/>
              <a:buChar char="v"/>
            </a:pPr>
            <a:r>
              <a:rPr sz="2000" dirty="0" smtClean="0">
                <a:latin typeface="Times New Roman"/>
                <a:cs typeface="Times New Roman"/>
              </a:rPr>
              <a:t>Provide </a:t>
            </a:r>
            <a:r>
              <a:rPr sz="2000" dirty="0">
                <a:latin typeface="Times New Roman"/>
                <a:cs typeface="Times New Roman"/>
              </a:rPr>
              <a:t>consultation and technical support to Legacy Site Services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(LSS).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228600"/>
            <a:ext cx="552196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</a:t>
            </a:r>
            <a:r>
              <a:rPr lang="en-US" sz="4000" spc="-24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Responsibilities</a:t>
            </a:r>
            <a:endParaRPr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800" y="1066800"/>
            <a:ext cx="8001000" cy="56707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algn="just">
              <a:lnSpc>
                <a:spcPct val="150000"/>
              </a:lnSpc>
            </a:pPr>
            <a:r>
              <a:rPr sz="2000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QA</a:t>
            </a:r>
            <a:r>
              <a:rPr sz="2000" u="sng" spc="-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Manager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QA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Manager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will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assigned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site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full-time</a:t>
            </a:r>
            <a:r>
              <a:rPr lang="en-US" sz="2000" spc="-5" dirty="0">
                <a:latin typeface="Times New Roman"/>
                <a:cs typeface="Times New Roman"/>
              </a:rPr>
              <a:t> basis, </a:t>
            </a:r>
            <a:r>
              <a:rPr lang="en-US" sz="2000" dirty="0">
                <a:latin typeface="Times New Roman"/>
                <a:cs typeface="Times New Roman"/>
              </a:rPr>
              <a:t>and </a:t>
            </a:r>
            <a:r>
              <a:rPr lang="en-US" sz="2000" spc="-5" dirty="0">
                <a:latin typeface="Times New Roman"/>
                <a:cs typeface="Times New Roman"/>
              </a:rPr>
              <a:t>will </a:t>
            </a:r>
            <a:r>
              <a:rPr lang="en-US" sz="2000" dirty="0">
                <a:latin typeface="Times New Roman"/>
                <a:cs typeface="Times New Roman"/>
              </a:rPr>
              <a:t>report </a:t>
            </a:r>
            <a:r>
              <a:rPr lang="en-US" sz="2000" spc="-5" dirty="0">
                <a:latin typeface="Times New Roman"/>
                <a:cs typeface="Times New Roman"/>
              </a:rPr>
              <a:t>directly to </a:t>
            </a:r>
            <a:r>
              <a:rPr lang="en-US" sz="2000" dirty="0">
                <a:latin typeface="Times New Roman"/>
                <a:cs typeface="Times New Roman"/>
              </a:rPr>
              <a:t>the </a:t>
            </a:r>
            <a:r>
              <a:rPr lang="en-US" sz="2000" spc="-5" dirty="0">
                <a:latin typeface="Times New Roman"/>
                <a:cs typeface="Times New Roman"/>
              </a:rPr>
              <a:t>Project</a:t>
            </a:r>
            <a:r>
              <a:rPr lang="en-US" sz="2000" spc="-55" dirty="0">
                <a:latin typeface="Times New Roman"/>
                <a:cs typeface="Times New Roman"/>
              </a:rPr>
              <a:t> </a:t>
            </a:r>
            <a:r>
              <a:rPr lang="en-US" sz="2000" spc="-15" dirty="0">
                <a:latin typeface="Times New Roman"/>
                <a:cs typeface="Times New Roman"/>
              </a:rPr>
              <a:t>Engineer</a:t>
            </a:r>
            <a:r>
              <a:rPr lang="en-US" sz="2000" spc="-15" dirty="0" smtClean="0">
                <a:latin typeface="Times New Roman"/>
                <a:cs typeface="Times New Roman"/>
              </a:rPr>
              <a:t>. The duties and </a:t>
            </a:r>
            <a:r>
              <a:rPr lang="en-US" sz="2000" dirty="0" smtClean="0">
                <a:latin typeface="Times New Roman"/>
                <a:cs typeface="Times New Roman"/>
              </a:rPr>
              <a:t>responsibilities </a:t>
            </a:r>
            <a:r>
              <a:rPr lang="en-US" sz="2000" spc="-5" dirty="0">
                <a:latin typeface="Times New Roman"/>
                <a:cs typeface="Times New Roman"/>
              </a:rPr>
              <a:t>of </a:t>
            </a:r>
            <a:r>
              <a:rPr lang="en-US" sz="2000" dirty="0">
                <a:latin typeface="Times New Roman"/>
                <a:cs typeface="Times New Roman"/>
              </a:rPr>
              <a:t>the </a:t>
            </a:r>
            <a:r>
              <a:rPr lang="en-US" sz="2000" spc="-5" dirty="0">
                <a:latin typeface="Times New Roman"/>
                <a:cs typeface="Times New Roman"/>
              </a:rPr>
              <a:t>QA Manager </a:t>
            </a:r>
            <a:r>
              <a:rPr lang="en-US" sz="2000" dirty="0">
                <a:latin typeface="Times New Roman"/>
                <a:cs typeface="Times New Roman"/>
              </a:rPr>
              <a:t>include the</a:t>
            </a:r>
            <a:r>
              <a:rPr lang="en-US" sz="2000" spc="-160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following</a:t>
            </a:r>
            <a:r>
              <a:rPr lang="en-US" sz="2000" dirty="0" smtClean="0">
                <a:latin typeface="Times New Roman"/>
                <a:cs typeface="Times New Roman"/>
              </a:rPr>
              <a:t>:</a:t>
            </a:r>
          </a:p>
          <a:p>
            <a:pPr marL="355600" marR="5715" indent="-343535" algn="just">
              <a:lnSpc>
                <a:spcPct val="150000"/>
              </a:lnSpc>
              <a:buSzPct val="80555"/>
              <a:buFont typeface="Wingdings" pitchFamily="2" charset="2"/>
              <a:buChar char="v"/>
              <a:tabLst>
                <a:tab pos="355600" algn="l"/>
                <a:tab pos="356235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Coordinate </a:t>
            </a:r>
            <a:r>
              <a:rPr lang="en-US" sz="2000" spc="-5" dirty="0">
                <a:latin typeface="Times New Roman"/>
                <a:cs typeface="Times New Roman"/>
              </a:rPr>
              <a:t>QA activities </a:t>
            </a:r>
            <a:r>
              <a:rPr lang="en-US" sz="2000" dirty="0">
                <a:latin typeface="Times New Roman"/>
                <a:cs typeface="Times New Roman"/>
              </a:rPr>
              <a:t>with </a:t>
            </a:r>
            <a:r>
              <a:rPr lang="en-US" sz="2000" spc="-5" dirty="0">
                <a:latin typeface="Times New Roman"/>
                <a:cs typeface="Times New Roman"/>
              </a:rPr>
              <a:t>the Construction </a:t>
            </a:r>
            <a:r>
              <a:rPr lang="en-US" sz="2000" dirty="0">
                <a:latin typeface="Times New Roman"/>
                <a:cs typeface="Times New Roman"/>
              </a:rPr>
              <a:t>Manager and </a:t>
            </a:r>
            <a:r>
              <a:rPr lang="en-US" sz="2000" spc="-5" dirty="0">
                <a:latin typeface="Times New Roman"/>
                <a:cs typeface="Times New Roman"/>
              </a:rPr>
              <a:t>the Project  </a:t>
            </a:r>
            <a:r>
              <a:rPr lang="en-US" sz="2000" spc="-10" dirty="0">
                <a:latin typeface="Times New Roman"/>
                <a:cs typeface="Times New Roman"/>
              </a:rPr>
              <a:t>Engineer.</a:t>
            </a:r>
            <a:endParaRPr lang="en-US" sz="2000" dirty="0">
              <a:latin typeface="Times New Roman"/>
              <a:cs typeface="Times New Roman"/>
            </a:endParaRPr>
          </a:p>
          <a:p>
            <a:pPr marL="355600" indent="-343535" algn="just">
              <a:lnSpc>
                <a:spcPct val="150000"/>
              </a:lnSpc>
              <a:buSzPct val="80555"/>
              <a:buFont typeface="Wingdings" pitchFamily="2" charset="2"/>
              <a:buChar char="v"/>
              <a:tabLst>
                <a:tab pos="355600" algn="l"/>
                <a:tab pos="356235" algn="l"/>
                <a:tab pos="1189355" algn="l"/>
                <a:tab pos="2249805" algn="l"/>
                <a:tab pos="3146425" algn="l"/>
                <a:tab pos="3609340" algn="l"/>
                <a:tab pos="4822825" algn="l"/>
                <a:tab pos="5744845" algn="l"/>
                <a:tab pos="6679565" algn="l"/>
                <a:tab pos="6990715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Revi</a:t>
            </a:r>
            <a:r>
              <a:rPr lang="en-US" sz="2000" spc="5" dirty="0">
                <a:latin typeface="Times New Roman"/>
                <a:cs typeface="Times New Roman"/>
              </a:rPr>
              <a:t>e</a:t>
            </a:r>
            <a:r>
              <a:rPr lang="en-US" sz="2000" dirty="0">
                <a:latin typeface="Times New Roman"/>
                <a:cs typeface="Times New Roman"/>
              </a:rPr>
              <a:t>w	co</a:t>
            </a:r>
            <a:r>
              <a:rPr lang="en-US" sz="2000" spc="-15" dirty="0">
                <a:latin typeface="Times New Roman"/>
                <a:cs typeface="Times New Roman"/>
              </a:rPr>
              <a:t>n</a:t>
            </a:r>
            <a:r>
              <a:rPr lang="en-US" sz="2000" dirty="0">
                <a:latin typeface="Times New Roman"/>
                <a:cs typeface="Times New Roman"/>
              </a:rPr>
              <a:t>tr</a:t>
            </a:r>
            <a:r>
              <a:rPr lang="en-US" sz="2000" spc="5" dirty="0">
                <a:latin typeface="Times New Roman"/>
                <a:cs typeface="Times New Roman"/>
              </a:rPr>
              <a:t>a</a:t>
            </a:r>
            <a:r>
              <a:rPr lang="en-US" sz="2000" spc="-10" dirty="0">
                <a:latin typeface="Times New Roman"/>
                <a:cs typeface="Times New Roman"/>
              </a:rPr>
              <a:t>c</a:t>
            </a:r>
            <a:r>
              <a:rPr lang="en-US" sz="2000" dirty="0">
                <a:latin typeface="Times New Roman"/>
                <a:cs typeface="Times New Roman"/>
              </a:rPr>
              <a:t>tor	inv</a:t>
            </a:r>
            <a:r>
              <a:rPr lang="en-US" sz="2000" spc="5" dirty="0">
                <a:latin typeface="Times New Roman"/>
                <a:cs typeface="Times New Roman"/>
              </a:rPr>
              <a:t>o</a:t>
            </a:r>
            <a:r>
              <a:rPr lang="en-US" sz="2000" spc="-10" dirty="0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ces	a</a:t>
            </a:r>
            <a:r>
              <a:rPr lang="en-US" sz="2000" spc="-10" dirty="0">
                <a:latin typeface="Times New Roman"/>
                <a:cs typeface="Times New Roman"/>
              </a:rPr>
              <a:t>n</a:t>
            </a:r>
            <a:r>
              <a:rPr lang="en-US" sz="2000" dirty="0">
                <a:latin typeface="Times New Roman"/>
                <a:cs typeface="Times New Roman"/>
              </a:rPr>
              <a:t>d	re</a:t>
            </a:r>
            <a:r>
              <a:rPr lang="en-US" sz="2000" spc="5" dirty="0">
                <a:latin typeface="Times New Roman"/>
                <a:cs typeface="Times New Roman"/>
              </a:rPr>
              <a:t>c</a:t>
            </a:r>
            <a:r>
              <a:rPr lang="en-US" sz="2000" dirty="0">
                <a:latin typeface="Times New Roman"/>
                <a:cs typeface="Times New Roman"/>
              </a:rPr>
              <a:t>o</a:t>
            </a:r>
            <a:r>
              <a:rPr lang="en-US" sz="2000" spc="-15" dirty="0">
                <a:latin typeface="Times New Roman"/>
                <a:cs typeface="Times New Roman"/>
              </a:rPr>
              <a:t>mm</a:t>
            </a:r>
            <a:r>
              <a:rPr lang="en-US" sz="2000" dirty="0">
                <a:latin typeface="Times New Roman"/>
                <a:cs typeface="Times New Roman"/>
              </a:rPr>
              <a:t>end	p</a:t>
            </a:r>
            <a:r>
              <a:rPr lang="en-US" sz="2000" spc="-10" dirty="0">
                <a:latin typeface="Times New Roman"/>
                <a:cs typeface="Times New Roman"/>
              </a:rPr>
              <a:t>a</a:t>
            </a:r>
            <a:r>
              <a:rPr lang="en-US" sz="2000" spc="20" dirty="0">
                <a:latin typeface="Times New Roman"/>
                <a:cs typeface="Times New Roman"/>
              </a:rPr>
              <a:t>y</a:t>
            </a:r>
            <a:r>
              <a:rPr lang="en-US" sz="2000" spc="-15" dirty="0">
                <a:latin typeface="Times New Roman"/>
                <a:cs typeface="Times New Roman"/>
              </a:rPr>
              <a:t>m</a:t>
            </a:r>
            <a:r>
              <a:rPr lang="en-US" sz="2000" dirty="0">
                <a:latin typeface="Times New Roman"/>
                <a:cs typeface="Times New Roman"/>
              </a:rPr>
              <a:t>ent	sched</a:t>
            </a:r>
            <a:r>
              <a:rPr lang="en-US" sz="2000" spc="-15" dirty="0">
                <a:latin typeface="Times New Roman"/>
                <a:cs typeface="Times New Roman"/>
              </a:rPr>
              <a:t>u</a:t>
            </a:r>
            <a:r>
              <a:rPr lang="en-US" sz="2000" dirty="0">
                <a:latin typeface="Times New Roman"/>
                <a:cs typeface="Times New Roman"/>
              </a:rPr>
              <a:t>le	to	</a:t>
            </a:r>
            <a:r>
              <a:rPr lang="en-US" sz="2000" dirty="0" smtClean="0">
                <a:latin typeface="Times New Roman"/>
                <a:cs typeface="Times New Roman"/>
              </a:rPr>
              <a:t>t</a:t>
            </a:r>
            <a:r>
              <a:rPr lang="en-US" sz="2000" spc="-15" dirty="0" smtClean="0">
                <a:latin typeface="Times New Roman"/>
                <a:cs typeface="Times New Roman"/>
              </a:rPr>
              <a:t>h</a:t>
            </a:r>
            <a:r>
              <a:rPr lang="en-US" sz="2000" dirty="0" smtClean="0">
                <a:latin typeface="Times New Roman"/>
                <a:cs typeface="Times New Roman"/>
              </a:rPr>
              <a:t>e Project</a:t>
            </a:r>
            <a:r>
              <a:rPr lang="en-US" sz="2000" spc="-20" dirty="0" smtClean="0">
                <a:latin typeface="Times New Roman"/>
                <a:cs typeface="Times New Roman"/>
              </a:rPr>
              <a:t> </a:t>
            </a:r>
            <a:r>
              <a:rPr lang="en-US" sz="2000" spc="-10" dirty="0">
                <a:latin typeface="Times New Roman"/>
                <a:cs typeface="Times New Roman"/>
              </a:rPr>
              <a:t>Engineer.</a:t>
            </a:r>
            <a:endParaRPr lang="en-US" sz="2000" dirty="0">
              <a:latin typeface="Times New Roman"/>
              <a:cs typeface="Times New Roman"/>
            </a:endParaRPr>
          </a:p>
          <a:p>
            <a:pPr marL="355600" indent="-343535" algn="just">
              <a:lnSpc>
                <a:spcPct val="150000"/>
              </a:lnSpc>
              <a:buSzPct val="80555"/>
              <a:buFont typeface="Wingdings" pitchFamily="2" charset="2"/>
              <a:buChar char="v"/>
              <a:tabLst>
                <a:tab pos="355600" algn="l"/>
                <a:tab pos="356235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Maintain copies of all </a:t>
            </a:r>
            <a:r>
              <a:rPr lang="en-US" sz="2000" spc="-5" dirty="0">
                <a:latin typeface="Times New Roman"/>
                <a:cs typeface="Times New Roman"/>
              </a:rPr>
              <a:t>QA </a:t>
            </a:r>
            <a:r>
              <a:rPr lang="en-US" sz="2000" dirty="0">
                <a:latin typeface="Times New Roman"/>
                <a:cs typeface="Times New Roman"/>
              </a:rPr>
              <a:t>and </a:t>
            </a:r>
            <a:r>
              <a:rPr lang="en-US" sz="2000" spc="-5" dirty="0">
                <a:latin typeface="Times New Roman"/>
                <a:cs typeface="Times New Roman"/>
              </a:rPr>
              <a:t>QC </a:t>
            </a:r>
            <a:r>
              <a:rPr lang="en-US" sz="2000" dirty="0">
                <a:latin typeface="Times New Roman"/>
                <a:cs typeface="Times New Roman"/>
              </a:rPr>
              <a:t>testing results and</a:t>
            </a:r>
            <a:r>
              <a:rPr lang="en-US" sz="2000" spc="-155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certifications.</a:t>
            </a:r>
          </a:p>
          <a:p>
            <a:pPr marL="355600" marR="5080" indent="-343535" algn="just">
              <a:lnSpc>
                <a:spcPct val="150000"/>
              </a:lnSpc>
              <a:buSzPct val="80555"/>
              <a:buFont typeface="Wingdings" pitchFamily="2" charset="2"/>
              <a:buChar char="v"/>
              <a:tabLst>
                <a:tab pos="355600" algn="l"/>
                <a:tab pos="356235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Prepare and </a:t>
            </a:r>
            <a:r>
              <a:rPr lang="en-US" sz="2000" spc="-5" dirty="0">
                <a:latin typeface="Times New Roman"/>
                <a:cs typeface="Times New Roman"/>
              </a:rPr>
              <a:t>distribute weekly construction reports </a:t>
            </a:r>
            <a:r>
              <a:rPr lang="en-US" sz="2000" dirty="0">
                <a:latin typeface="Times New Roman"/>
                <a:cs typeface="Times New Roman"/>
              </a:rPr>
              <a:t>to the Project Engineer  and</a:t>
            </a:r>
            <a:r>
              <a:rPr lang="en-US" sz="2000" spc="-10" dirty="0">
                <a:latin typeface="Times New Roman"/>
                <a:cs typeface="Times New Roman"/>
              </a:rPr>
              <a:t> </a:t>
            </a:r>
            <a:r>
              <a:rPr lang="en-US" sz="2000" spc="-5" dirty="0">
                <a:latin typeface="Times New Roman"/>
                <a:cs typeface="Times New Roman"/>
              </a:rPr>
              <a:t>LSS.</a:t>
            </a:r>
            <a:endParaRPr lang="en-US" sz="2000" dirty="0">
              <a:latin typeface="Times New Roman"/>
              <a:cs typeface="Times New Roman"/>
            </a:endParaRPr>
          </a:p>
          <a:p>
            <a:pPr marL="355600" indent="-343535" algn="just">
              <a:lnSpc>
                <a:spcPct val="150000"/>
              </a:lnSpc>
              <a:buSzPct val="80555"/>
              <a:buFont typeface="Wingdings" pitchFamily="2" charset="2"/>
              <a:buChar char="v"/>
              <a:tabLst>
                <a:tab pos="355600" algn="l"/>
                <a:tab pos="356235" algn="l"/>
              </a:tabLst>
            </a:pPr>
            <a:r>
              <a:rPr lang="en-US" sz="2000" dirty="0">
                <a:latin typeface="Times New Roman"/>
                <a:cs typeface="Times New Roman"/>
              </a:rPr>
              <a:t>Provide input on the construction certification</a:t>
            </a:r>
            <a:r>
              <a:rPr lang="en-US" sz="2000" spc="-65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report.</a:t>
            </a:r>
          </a:p>
          <a:p>
            <a:pPr marL="641350" indent="-28575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v"/>
            </a:pPr>
            <a:endParaRPr lang="en-US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6800" y="201080"/>
            <a:ext cx="519303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</a:t>
            </a:r>
            <a:r>
              <a:rPr sz="4000" spc="-23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pc="-23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Responsibilities</a:t>
            </a:r>
            <a:endParaRPr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1049055"/>
            <a:ext cx="8417490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3535" algn="just">
              <a:lnSpc>
                <a:spcPct val="150000"/>
              </a:lnSpc>
              <a:buFont typeface="Wingdings" pitchFamily="2" charset="2"/>
              <a:buChar char="v"/>
            </a:pPr>
            <a:r>
              <a:rPr sz="2000" u="sng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Geotechnical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QA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Manager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Geotechnical QA Manager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000" spc="-190" dirty="0">
                <a:latin typeface="Times New Roman" pitchFamily="18" charset="0"/>
                <a:cs typeface="Times New Roman" pitchFamily="18" charset="0"/>
              </a:rPr>
              <a:t>on 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site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all earthwork operations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requiring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quality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assurance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testing, 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including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excavation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site preparation, and construction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of the 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Groundwater barrier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wall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(GWBW)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and cap. They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will oversee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activities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of the Field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QA Inspectors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and coordinate the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testing programs 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QA</a:t>
            </a:r>
            <a:r>
              <a:rPr sz="20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 smtClean="0">
                <a:latin typeface="Times New Roman" pitchFamily="18" charset="0"/>
                <a:cs typeface="Times New Roman" pitchFamily="18" charset="0"/>
              </a:rPr>
              <a:t>Laboratory.</a:t>
            </a:r>
            <a:endParaRPr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3535" algn="just">
              <a:lnSpc>
                <a:spcPct val="150000"/>
              </a:lnSpc>
              <a:buFont typeface="Wingdings" pitchFamily="2" charset="2"/>
              <a:buChar char="v"/>
            </a:pPr>
            <a:r>
              <a:rPr sz="2000" u="sng" spc="-5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QA Laboratory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- The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QA Laboratory will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be an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entity independent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95" dirty="0" smtClean="0">
                <a:latin typeface="Times New Roman" pitchFamily="18" charset="0"/>
                <a:cs typeface="Times New Roman" pitchFamily="18" charset="0"/>
              </a:rPr>
              <a:t>both 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LSS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sz="2000" spc="-10" dirty="0" smtClean="0">
                <a:latin typeface="Times New Roman" pitchFamily="18" charset="0"/>
                <a:cs typeface="Times New Roman" pitchFamily="18" charset="0"/>
              </a:rPr>
              <a:t>contractor,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located either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site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spc="-20" dirty="0" smtClean="0">
                <a:latin typeface="Times New Roman" pitchFamily="18" charset="0"/>
                <a:cs typeface="Times New Roman" pitchFamily="18" charset="0"/>
              </a:rPr>
              <a:t>off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site.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It 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responsible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conducting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tests on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soil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materials and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soil-reagent  mixes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to ensure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conformance with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contract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plans and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specifications. 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QA Laboratory will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analyze soils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soil-reagent mixes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provided  </a:t>
            </a:r>
            <a:r>
              <a:rPr sz="2000" spc="-1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any party involved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the supply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materials, the construction  </a:t>
            </a:r>
            <a:r>
              <a:rPr sz="2000" spc="-10" dirty="0" smtClean="0">
                <a:latin typeface="Times New Roman" pitchFamily="18" charset="0"/>
                <a:cs typeface="Times New Roman" pitchFamily="18" charset="0"/>
              </a:rPr>
              <a:t>contractor,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subcontractors. The QA Laboratory will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report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directly </a:t>
            </a:r>
            <a:r>
              <a:rPr sz="2000" spc="-10" dirty="0" smtClean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QA</a:t>
            </a:r>
            <a:r>
              <a:rPr sz="20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5" dirty="0" smtClean="0">
                <a:latin typeface="Times New Roman" pitchFamily="18" charset="0"/>
                <a:cs typeface="Times New Roman" pitchFamily="18" charset="0"/>
              </a:rPr>
              <a:t>Manager.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3152" y="218326"/>
            <a:ext cx="4739259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sz="4000" spc="-23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Responsibilities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1000" y="914400"/>
            <a:ext cx="8382000" cy="4957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</a:pPr>
            <a:r>
              <a:rPr sz="2400" u="sng" spc="-5" dirty="0" smtClean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Field </a:t>
            </a:r>
            <a:r>
              <a:rPr sz="2400" u="sng" spc="-5" dirty="0">
                <a:uFill>
                  <a:solidFill>
                    <a:srgbClr val="000000"/>
                  </a:solidFill>
                </a:uFill>
                <a:latin typeface="Times New Roman" pitchFamily="18" charset="0"/>
                <a:cs typeface="Times New Roman" pitchFamily="18" charset="0"/>
              </a:rPr>
              <a:t>QA Inspectors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Field QA Inspectors will report directly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sz="2400" spc="-195" dirty="0">
                <a:latin typeface="Times New Roman" pitchFamily="18" charset="0"/>
                <a:cs typeface="Times New Roman" pitchFamily="18" charset="0"/>
              </a:rPr>
              <a:t>QA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Manager and will be present during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major construction activities.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 duties and responsibilities of this position include the</a:t>
            </a:r>
            <a:r>
              <a:rPr sz="24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following:</a:t>
            </a:r>
          </a:p>
          <a:p>
            <a:pPr marL="469265" marR="17780" indent="-457200" algn="just">
              <a:lnSpc>
                <a:spcPct val="100000"/>
              </a:lnSpc>
              <a:spcBef>
                <a:spcPts val="1000"/>
              </a:spcBef>
              <a:buSzPct val="80555"/>
              <a:buFont typeface="Wingdings" pitchFamily="2" charset="2"/>
              <a:buChar char="v"/>
              <a:tabLst>
                <a:tab pos="356235" algn="l"/>
              </a:tabLst>
            </a:pPr>
            <a:r>
              <a:rPr sz="2400" spc="-20" dirty="0">
                <a:latin typeface="Times New Roman" pitchFamily="18" charset="0"/>
                <a:cs typeface="Times New Roman" pitchFamily="18" charset="0"/>
              </a:rPr>
              <a:t>Visually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inspect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materials imported to the site for conformance with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contract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specifications and for variations from tests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completed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prior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the  materials being delivered to the</a:t>
            </a:r>
            <a:r>
              <a:rPr sz="24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site.</a:t>
            </a:r>
          </a:p>
          <a:p>
            <a:pPr marL="469265" indent="-457200" algn="just">
              <a:lnSpc>
                <a:spcPct val="100000"/>
              </a:lnSpc>
              <a:spcBef>
                <a:spcPts val="1010"/>
              </a:spcBef>
              <a:buSzPct val="80555"/>
              <a:buFont typeface="Wingdings" pitchFamily="2" charset="2"/>
              <a:buChar char="v"/>
              <a:tabLst>
                <a:tab pos="356235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Obtain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samples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for geotechnical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QA</a:t>
            </a:r>
            <a:r>
              <a:rPr sz="2400" spc="-1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testing.</a:t>
            </a:r>
          </a:p>
          <a:p>
            <a:pPr marL="469265" marR="19050" indent="-457200" algn="just">
              <a:lnSpc>
                <a:spcPct val="100000"/>
              </a:lnSpc>
              <a:spcBef>
                <a:spcPts val="994"/>
              </a:spcBef>
              <a:buSzPct val="80555"/>
              <a:buFont typeface="Wingdings" pitchFamily="2" charset="2"/>
              <a:buChar char="v"/>
              <a:tabLst>
                <a:tab pos="356235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Observe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field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sampling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testing performed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contractor's QC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staff,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and review test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results.</a:t>
            </a:r>
          </a:p>
          <a:p>
            <a:pPr marL="469265" indent="-457200" algn="just">
              <a:lnSpc>
                <a:spcPct val="100000"/>
              </a:lnSpc>
              <a:spcBef>
                <a:spcPts val="994"/>
              </a:spcBef>
              <a:buSzPct val="80555"/>
              <a:buFont typeface="Wingdings" pitchFamily="2" charset="2"/>
              <a:buChar char="v"/>
              <a:tabLst>
                <a:tab pos="356235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Observe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record observations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regarding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storage and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handling</a:t>
            </a:r>
            <a:r>
              <a:rPr sz="2400" spc="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equipment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materials.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1715</Words>
  <Application>Microsoft Office PowerPoint</Application>
  <PresentationFormat>On-screen Show (4:3)</PresentationFormat>
  <Paragraphs>170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Quality Assurance and Quality Management</vt:lpstr>
      <vt:lpstr> What is Quality Assurance?</vt:lpstr>
      <vt:lpstr> What is Quality Control?</vt:lpstr>
      <vt:lpstr>Responsibilities in Quality Assurance  &amp; Quality Control</vt:lpstr>
      <vt:lpstr>Construction Quality Assurance  Team/Authorities</vt:lpstr>
      <vt:lpstr>QA - Responsibilities</vt:lpstr>
      <vt:lpstr>QA-Responsibilities</vt:lpstr>
      <vt:lpstr>QA -Responsibilities</vt:lpstr>
      <vt:lpstr>QA- Responsibilities</vt:lpstr>
      <vt:lpstr>QUALITY MANAGEMENT</vt:lpstr>
      <vt:lpstr>QUALITY MANAGEMENT SYSTEM</vt:lpstr>
      <vt:lpstr>Slide 12</vt:lpstr>
      <vt:lpstr>ISO 9000 FAMILY :-</vt:lpstr>
      <vt:lpstr>Slide 14</vt:lpstr>
      <vt:lpstr>BENEFITS OF QUALITY MANAGEMENT SYSTEM :-</vt:lpstr>
      <vt:lpstr>Good Manufacturing Practice</vt:lpstr>
      <vt:lpstr>OBJECTIVE</vt:lpstr>
      <vt:lpstr>GENERAL REQUIREMENTS</vt:lpstr>
      <vt:lpstr>Good manufacturing Practice</vt:lpstr>
      <vt:lpstr>Ten Principles of GMP</vt:lpstr>
      <vt:lpstr>GMP CATEGORIES</vt:lpstr>
      <vt:lpstr>Sale      No distributor and no importer shall sell a drug  unless it has been fabricated, packaged/labeled,  tested, and stored .</vt:lpstr>
      <vt:lpstr>Personnel</vt:lpstr>
      <vt:lpstr>Slide 24</vt:lpstr>
      <vt:lpstr>A poor quality medicine may contain toxic substances  that have been unintentionally added.  A medicine that contains little or none of the claimed  ingredient will not have the intended therapeutic effect.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Garima</cp:lastModifiedBy>
  <cp:revision>13</cp:revision>
  <dcterms:created xsi:type="dcterms:W3CDTF">2021-06-01T14:26:34Z</dcterms:created>
  <dcterms:modified xsi:type="dcterms:W3CDTF">2021-08-02T07:29:52Z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2021-06-01T00:00:00Z</vt:filetime>
  </property>
</Properties>
</file>