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A0B55-2703-4227-914A-0409920DD593}" type="datetimeFigureOut">
              <a:rPr lang="en-IN" smtClean="0"/>
              <a:pPr/>
              <a:t>02-08-2021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E4FF8-EDC5-4672-BDB7-79AFC81C802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665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E4FF8-EDC5-4672-BDB7-79AFC81C802F}" type="slidenum">
              <a:rPr lang="en-IN" smtClean="0"/>
              <a:pPr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9933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4953000"/>
            <a:ext cx="9144000" cy="1905000"/>
            <a:chOff x="0" y="4953000"/>
            <a:chExt cx="9144000" cy="1905000"/>
          </a:xfrm>
        </p:grpSpPr>
        <p:sp>
          <p:nvSpPr>
            <p:cNvPr id="3" name="object 3"/>
            <p:cNvSpPr/>
            <p:nvPr/>
          </p:nvSpPr>
          <p:spPr>
            <a:xfrm>
              <a:off x="1687576" y="4953000"/>
              <a:ext cx="7456805" cy="488315"/>
            </a:xfrm>
            <a:custGeom>
              <a:avLst/>
              <a:gdLst/>
              <a:ahLst/>
              <a:cxnLst/>
              <a:rect l="l" t="t" r="r" b="b"/>
              <a:pathLst>
                <a:path w="7456805" h="488314">
                  <a:moveTo>
                    <a:pt x="7456424" y="0"/>
                  </a:moveTo>
                  <a:lnTo>
                    <a:pt x="0" y="289941"/>
                  </a:lnTo>
                  <a:lnTo>
                    <a:pt x="7456424" y="488188"/>
                  </a:lnTo>
                  <a:lnTo>
                    <a:pt x="7456424" y="0"/>
                  </a:lnTo>
                  <a:close/>
                </a:path>
              </a:pathLst>
            </a:custGeom>
            <a:solidFill>
              <a:srgbClr val="9FCADC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1347" y="5237734"/>
              <a:ext cx="9032875" cy="788670"/>
            </a:xfrm>
            <a:custGeom>
              <a:avLst/>
              <a:gdLst/>
              <a:ahLst/>
              <a:cxnLst/>
              <a:rect l="l" t="t" r="r" b="b"/>
              <a:pathLst>
                <a:path w="9032875" h="788670">
                  <a:moveTo>
                    <a:pt x="9032652" y="0"/>
                  </a:moveTo>
                  <a:lnTo>
                    <a:pt x="0" y="0"/>
                  </a:lnTo>
                  <a:lnTo>
                    <a:pt x="9032652" y="788669"/>
                  </a:lnTo>
                  <a:lnTo>
                    <a:pt x="903265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4998718"/>
              <a:ext cx="9144000" cy="185928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991632"/>
              <a:ext cx="9144000" cy="80266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Picture 2" descr="C:\Users\HP\Downloads\mohanlal-sukhadia-university-udaipur-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7350" y="1440252"/>
            <a:ext cx="1691014" cy="169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ject 23"/>
          <p:cNvSpPr txBox="1"/>
          <p:nvPr/>
        </p:nvSpPr>
        <p:spPr>
          <a:xfrm>
            <a:off x="1447800" y="3158406"/>
            <a:ext cx="5790565" cy="17945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sz="2400" b="1" spc="-10" dirty="0" smtClean="0">
                <a:latin typeface="Times New Roman"/>
                <a:cs typeface="Times New Roman"/>
              </a:rPr>
              <a:t>P</a:t>
            </a:r>
            <a:r>
              <a:rPr lang="en-US" sz="2400" b="1" spc="-10" dirty="0" smtClean="0">
                <a:latin typeface="Times New Roman"/>
                <a:cs typeface="Times New Roman"/>
              </a:rPr>
              <a:t>resented</a:t>
            </a:r>
            <a:r>
              <a:rPr sz="2400" b="1" spc="-10" dirty="0" smtClean="0">
                <a:latin typeface="Times New Roman"/>
                <a:cs typeface="Times New Roman"/>
              </a:rPr>
              <a:t> </a:t>
            </a:r>
            <a:r>
              <a:rPr sz="2400" b="1" spc="-90" dirty="0" smtClean="0">
                <a:latin typeface="Times New Roman"/>
                <a:cs typeface="Times New Roman"/>
              </a:rPr>
              <a:t>B</a:t>
            </a:r>
            <a:r>
              <a:rPr lang="en-US" sz="2400" b="1" spc="-90" dirty="0">
                <a:latin typeface="Times New Roman"/>
                <a:cs typeface="Times New Roman"/>
              </a:rPr>
              <a:t>y</a:t>
            </a:r>
            <a:r>
              <a:rPr sz="2400" b="1" spc="-90" dirty="0" smtClean="0">
                <a:latin typeface="Times New Roman"/>
                <a:cs typeface="Times New Roman"/>
              </a:rPr>
              <a:t>: </a:t>
            </a:r>
            <a:r>
              <a:rPr lang="en-US" sz="2400" b="1" spc="-90" dirty="0" smtClean="0">
                <a:latin typeface="Times New Roman"/>
                <a:cs typeface="Times New Roman"/>
              </a:rPr>
              <a:t>Dr. Garima Joshi</a:t>
            </a:r>
            <a:endParaRPr lang="en-US" sz="2400" dirty="0">
              <a:latin typeface="Times New Roman"/>
              <a:cs typeface="Times New Roman"/>
            </a:endParaRPr>
          </a:p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lang="en-US" sz="2400" b="1" spc="-5" dirty="0" smtClean="0">
                <a:latin typeface="Times New Roman"/>
                <a:cs typeface="Times New Roman"/>
              </a:rPr>
              <a:t>Assistant Professor</a:t>
            </a:r>
          </a:p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lang="en-US" sz="2400" b="1" spc="-5" dirty="0" smtClean="0">
                <a:latin typeface="Times New Roman"/>
                <a:cs typeface="Times New Roman"/>
              </a:rPr>
              <a:t>Department of Pharmacy</a:t>
            </a:r>
          </a:p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lang="en-US" sz="2400" b="1" spc="-5" dirty="0" smtClean="0">
                <a:latin typeface="Times New Roman"/>
                <a:cs typeface="Times New Roman"/>
              </a:rPr>
              <a:t>Mohanlal Sukhadia University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90600" y="756554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TOTAL QUALITY MANAGEMENT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901698"/>
            <a:ext cx="7720965" cy="383630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207645" indent="-256540" algn="just">
              <a:lnSpc>
                <a:spcPct val="100000"/>
              </a:lnSpc>
              <a:spcBef>
                <a:spcPts val="95"/>
              </a:spcBef>
              <a:buClr>
                <a:srgbClr val="2CA1BE"/>
              </a:buClr>
              <a:buSzPct val="68000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400" spc="145" dirty="0">
                <a:latin typeface="Times New Roman" pitchFamily="18" charset="0"/>
                <a:cs typeface="Times New Roman" pitchFamily="18" charset="0"/>
              </a:rPr>
              <a:t>TQM </a:t>
            </a:r>
            <a:r>
              <a:rPr sz="2400" spc="17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400" spc="19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395" dirty="0">
                <a:latin typeface="Times New Roman" pitchFamily="18" charset="0"/>
                <a:cs typeface="Times New Roman" pitchFamily="18" charset="0"/>
              </a:rPr>
              <a:t>management </a:t>
            </a:r>
            <a:r>
              <a:rPr sz="2400" spc="190" dirty="0">
                <a:latin typeface="Times New Roman" pitchFamily="18" charset="0"/>
                <a:cs typeface="Times New Roman" pitchFamily="18" charset="0"/>
              </a:rPr>
              <a:t>process </a:t>
            </a:r>
            <a:r>
              <a:rPr sz="2400" spc="315" dirty="0">
                <a:latin typeface="Times New Roman" pitchFamily="18" charset="0"/>
                <a:cs typeface="Times New Roman" pitchFamily="18" charset="0"/>
              </a:rPr>
              <a:t>used </a:t>
            </a:r>
            <a:r>
              <a:rPr sz="2400" spc="-135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2400" spc="-3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495" dirty="0">
                <a:latin typeface="Times New Roman" pitchFamily="18" charset="0"/>
                <a:cs typeface="Times New Roman" pitchFamily="18" charset="0"/>
              </a:rPr>
              <a:t>make  </a:t>
            </a:r>
            <a:r>
              <a:rPr sz="2400" spc="165" dirty="0">
                <a:latin typeface="Times New Roman" pitchFamily="18" charset="0"/>
                <a:cs typeface="Times New Roman" pitchFamily="18" charset="0"/>
              </a:rPr>
              <a:t>continuous </a:t>
            </a:r>
            <a:r>
              <a:rPr sz="2400" spc="325" dirty="0">
                <a:latin typeface="Times New Roman" pitchFamily="18" charset="0"/>
                <a:cs typeface="Times New Roman" pitchFamily="18" charset="0"/>
              </a:rPr>
              <a:t>improvements </a:t>
            </a:r>
            <a:r>
              <a:rPr sz="2400" spc="-13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400" spc="-204" dirty="0">
                <a:latin typeface="Times New Roman" pitchFamily="18" charset="0"/>
                <a:cs typeface="Times New Roman" pitchFamily="18" charset="0"/>
              </a:rPr>
              <a:t>all</a:t>
            </a:r>
            <a:r>
              <a:rPr sz="2400" spc="-1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60" dirty="0">
                <a:latin typeface="Times New Roman" pitchFamily="18" charset="0"/>
                <a:cs typeface="Times New Roman" pitchFamily="18" charset="0"/>
              </a:rPr>
              <a:t>functions.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45"/>
              </a:spcBef>
              <a:buClr>
                <a:srgbClr val="2CA1BE"/>
              </a:buClr>
              <a:buFont typeface="Arial"/>
              <a:buChar char=""/>
            </a:pP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268605" marR="1243330" indent="-256540" algn="just">
              <a:lnSpc>
                <a:spcPct val="100000"/>
              </a:lnSpc>
              <a:buClr>
                <a:srgbClr val="2CA1BE"/>
              </a:buClr>
              <a:buSzPct val="68000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400" spc="145" dirty="0">
                <a:latin typeface="Times New Roman" pitchFamily="18" charset="0"/>
                <a:cs typeface="Times New Roman" pitchFamily="18" charset="0"/>
              </a:rPr>
              <a:t>TQM </a:t>
            </a:r>
            <a:r>
              <a:rPr sz="2400" spc="225" dirty="0">
                <a:latin typeface="Times New Roman" pitchFamily="18" charset="0"/>
                <a:cs typeface="Times New Roman" pitchFamily="18" charset="0"/>
              </a:rPr>
              <a:t>represents </a:t>
            </a:r>
            <a:r>
              <a:rPr sz="2400" spc="245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sz="2400" spc="285" dirty="0">
                <a:latin typeface="Times New Roman" pitchFamily="18" charset="0"/>
                <a:cs typeface="Times New Roman" pitchFamily="18" charset="0"/>
              </a:rPr>
              <a:t>ongoing,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65" dirty="0">
                <a:latin typeface="Times New Roman" pitchFamily="18" charset="0"/>
                <a:cs typeface="Times New Roman" pitchFamily="18" charset="0"/>
              </a:rPr>
              <a:t>continuous  </a:t>
            </a:r>
            <a:r>
              <a:rPr sz="2400" spc="370" dirty="0">
                <a:latin typeface="Times New Roman" pitchFamily="18" charset="0"/>
                <a:cs typeface="Times New Roman" pitchFamily="18" charset="0"/>
              </a:rPr>
              <a:t>commitment </a:t>
            </a:r>
            <a:r>
              <a:rPr sz="2400" spc="-135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24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335" dirty="0">
                <a:latin typeface="Times New Roman" pitchFamily="18" charset="0"/>
                <a:cs typeface="Times New Roman" pitchFamily="18" charset="0"/>
              </a:rPr>
              <a:t>improvement.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5"/>
              </a:spcBef>
              <a:buClr>
                <a:srgbClr val="2CA1BE"/>
              </a:buClr>
              <a:buFont typeface="Arial"/>
              <a:buChar char=""/>
            </a:pP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268605" marR="5080" indent="-256540" algn="just">
              <a:lnSpc>
                <a:spcPct val="100000"/>
              </a:lnSpc>
              <a:buClr>
                <a:srgbClr val="2CA1BE"/>
              </a:buClr>
              <a:buSzPct val="68000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400" spc="28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170" dirty="0">
                <a:latin typeface="Times New Roman" pitchFamily="18" charset="0"/>
                <a:cs typeface="Times New Roman" pitchFamily="18" charset="0"/>
              </a:rPr>
              <a:t>foundation </a:t>
            </a:r>
            <a:r>
              <a:rPr sz="2400" spc="4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185" dirty="0">
                <a:latin typeface="Times New Roman" pitchFamily="18" charset="0"/>
                <a:cs typeface="Times New Roman" pitchFamily="18" charset="0"/>
              </a:rPr>
              <a:t>total </a:t>
            </a:r>
            <a:r>
              <a:rPr sz="2400" spc="-30" dirty="0">
                <a:latin typeface="Times New Roman" pitchFamily="18" charset="0"/>
                <a:cs typeface="Times New Roman" pitchFamily="18" charset="0"/>
              </a:rPr>
              <a:t>quality </a:t>
            </a:r>
            <a:r>
              <a:rPr sz="2400" spc="17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400" spc="395" dirty="0">
                <a:latin typeface="Times New Roman" pitchFamily="18" charset="0"/>
                <a:cs typeface="Times New Roman" pitchFamily="18" charset="0"/>
              </a:rPr>
              <a:t>management  </a:t>
            </a:r>
            <a:r>
              <a:rPr sz="2400" spc="204" dirty="0">
                <a:latin typeface="Times New Roman" pitchFamily="18" charset="0"/>
                <a:cs typeface="Times New Roman" pitchFamily="18" charset="0"/>
              </a:rPr>
              <a:t>philosophy </a:t>
            </a:r>
            <a:r>
              <a:rPr sz="2400" spc="-60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2400" spc="150" dirty="0">
                <a:latin typeface="Times New Roman" pitchFamily="18" charset="0"/>
                <a:cs typeface="Times New Roman" pitchFamily="18" charset="0"/>
              </a:rPr>
              <a:t>supports </a:t>
            </a:r>
            <a:r>
              <a:rPr sz="2400" spc="385" dirty="0">
                <a:latin typeface="Times New Roman" pitchFamily="18" charset="0"/>
                <a:cs typeface="Times New Roman" pitchFamily="18" charset="0"/>
              </a:rPr>
              <a:t>meeting </a:t>
            </a:r>
            <a:r>
              <a:rPr sz="2400" spc="200" dirty="0">
                <a:latin typeface="Times New Roman" pitchFamily="18" charset="0"/>
                <a:cs typeface="Times New Roman" pitchFamily="18" charset="0"/>
              </a:rPr>
              <a:t>customer  </a:t>
            </a:r>
            <a:r>
              <a:rPr sz="2400" spc="260" dirty="0">
                <a:latin typeface="Times New Roman" pitchFamily="18" charset="0"/>
                <a:cs typeface="Times New Roman" pitchFamily="18" charset="0"/>
              </a:rPr>
              <a:t>requirements </a:t>
            </a:r>
            <a:r>
              <a:rPr sz="2400" spc="160" dirty="0"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sz="2400" spc="165" dirty="0">
                <a:latin typeface="Times New Roman" pitchFamily="18" charset="0"/>
                <a:cs typeface="Times New Roman" pitchFamily="18" charset="0"/>
              </a:rPr>
              <a:t>continuous</a:t>
            </a:r>
            <a:r>
              <a:rPr sz="2400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335" dirty="0">
                <a:latin typeface="Times New Roman" pitchFamily="18" charset="0"/>
                <a:cs typeface="Times New Roman" pitchFamily="18" charset="0"/>
              </a:rPr>
              <a:t>improvement.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45668" y="838200"/>
            <a:ext cx="6096000" cy="68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2590800"/>
            <a:ext cx="5557648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b="0" u="none" spc="44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THANK</a:t>
            </a:r>
            <a:r>
              <a:rPr sz="5400" b="0" u="none" spc="165" dirty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5400" b="0" u="none" spc="-25" dirty="0" smtClean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sz="5400" b="0" u="none" spc="-25" dirty="0" smtClean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endParaRPr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45668" y="1415542"/>
            <a:ext cx="7952740" cy="4244111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495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400" spc="-140" dirty="0">
                <a:latin typeface="Times New Roman" pitchFamily="18" charset="0"/>
                <a:cs typeface="Times New Roman" pitchFamily="18" charset="0"/>
              </a:rPr>
              <a:t>Total </a:t>
            </a:r>
            <a:r>
              <a:rPr sz="2400" spc="545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sz="2400" spc="525" dirty="0">
                <a:latin typeface="Times New Roman" pitchFamily="18" charset="0"/>
                <a:cs typeface="Times New Roman" pitchFamily="18" charset="0"/>
              </a:rPr>
              <a:t>made </a:t>
            </a:r>
            <a:r>
              <a:rPr sz="2400" spc="409" dirty="0">
                <a:latin typeface="Times New Roman" pitchFamily="18" charset="0"/>
                <a:cs typeface="Times New Roman" pitchFamily="18" charset="0"/>
              </a:rPr>
              <a:t>up </a:t>
            </a:r>
            <a:r>
              <a:rPr sz="2400" spc="4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21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400" spc="-3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55" dirty="0">
                <a:latin typeface="Times New Roman" pitchFamily="18" charset="0"/>
                <a:cs typeface="Times New Roman" pitchFamily="18" charset="0"/>
              </a:rPr>
              <a:t>whole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68605" marR="501015" indent="-25654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400" spc="-20" dirty="0">
                <a:latin typeface="Times New Roman" pitchFamily="18" charset="0"/>
                <a:cs typeface="Times New Roman" pitchFamily="18" charset="0"/>
              </a:rPr>
              <a:t>Quality </a:t>
            </a:r>
            <a:r>
              <a:rPr sz="2400" spc="545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sz="2400" spc="390" dirty="0">
                <a:latin typeface="Times New Roman" pitchFamily="18" charset="0"/>
                <a:cs typeface="Times New Roman" pitchFamily="18" charset="0"/>
              </a:rPr>
              <a:t>degree </a:t>
            </a:r>
            <a:r>
              <a:rPr sz="2400" spc="5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225" dirty="0">
                <a:latin typeface="Times New Roman" pitchFamily="18" charset="0"/>
                <a:cs typeface="Times New Roman" pitchFamily="18" charset="0"/>
              </a:rPr>
              <a:t>excellence 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400" spc="140" dirty="0">
                <a:latin typeface="Times New Roman" pitchFamily="18" charset="0"/>
                <a:cs typeface="Times New Roman" pitchFamily="18" charset="0"/>
              </a:rPr>
              <a:t>product</a:t>
            </a:r>
            <a:r>
              <a:rPr sz="240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20" dirty="0">
                <a:latin typeface="Times New Roman" pitchFamily="18" charset="0"/>
                <a:cs typeface="Times New Roman" pitchFamily="18" charset="0"/>
              </a:rPr>
              <a:t>or  </a:t>
            </a:r>
            <a:r>
              <a:rPr sz="2400" spc="185" dirty="0">
                <a:latin typeface="Times New Roman" pitchFamily="18" charset="0"/>
                <a:cs typeface="Times New Roman" pitchFamily="18" charset="0"/>
              </a:rPr>
              <a:t>service</a:t>
            </a:r>
            <a:r>
              <a:rPr sz="2400" spc="1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220" dirty="0">
                <a:latin typeface="Times New Roman" pitchFamily="18" charset="0"/>
                <a:cs typeface="Times New Roman" pitchFamily="18" charset="0"/>
              </a:rPr>
              <a:t>provides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68605" marR="5080" indent="-256540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400" spc="370" dirty="0">
                <a:latin typeface="Times New Roman" pitchFamily="18" charset="0"/>
                <a:cs typeface="Times New Roman" pitchFamily="18" charset="0"/>
              </a:rPr>
              <a:t>Management </a:t>
            </a:r>
            <a:r>
              <a:rPr sz="2400" spc="545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act, </a:t>
            </a:r>
            <a:r>
              <a:rPr sz="2400" spc="-135" dirty="0">
                <a:latin typeface="Times New Roman" pitchFamily="18" charset="0"/>
                <a:cs typeface="Times New Roman" pitchFamily="18" charset="0"/>
              </a:rPr>
              <a:t>art </a:t>
            </a:r>
            <a:r>
              <a:rPr sz="2400" spc="25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2400" spc="440" dirty="0">
                <a:latin typeface="Times New Roman" pitchFamily="18" charset="0"/>
                <a:cs typeface="Times New Roman" pitchFamily="18" charset="0"/>
              </a:rPr>
              <a:t>manner </a:t>
            </a:r>
            <a:r>
              <a:rPr sz="2400" spc="5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4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300" dirty="0">
                <a:latin typeface="Times New Roman" pitchFamily="18" charset="0"/>
                <a:cs typeface="Times New Roman" pitchFamily="18" charset="0"/>
              </a:rPr>
              <a:t>planning,  </a:t>
            </a:r>
            <a:r>
              <a:rPr sz="2400" spc="90" dirty="0">
                <a:latin typeface="Times New Roman" pitchFamily="18" charset="0"/>
                <a:cs typeface="Times New Roman" pitchFamily="18" charset="0"/>
              </a:rPr>
              <a:t>controlling,</a:t>
            </a:r>
            <a:r>
              <a:rPr sz="2400" spc="1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305" dirty="0">
                <a:latin typeface="Times New Roman" pitchFamily="18" charset="0"/>
                <a:cs typeface="Times New Roman" pitchFamily="18" charset="0"/>
              </a:rPr>
              <a:t>directing</a:t>
            </a:r>
            <a:r>
              <a:rPr sz="2400" spc="305" dirty="0" smtClean="0">
                <a:latin typeface="Times New Roman" pitchFamily="18" charset="0"/>
                <a:cs typeface="Times New Roman" pitchFamily="18" charset="0"/>
              </a:rPr>
              <a:t>,….</a:t>
            </a:r>
            <a:endParaRPr lang="en-US" sz="2400" spc="305" dirty="0" smtClean="0">
              <a:latin typeface="Times New Roman" pitchFamily="18" charset="0"/>
              <a:cs typeface="Times New Roman" pitchFamily="18" charset="0"/>
            </a:endParaRPr>
          </a:p>
          <a:p>
            <a:pPr marL="268605" marR="5080" indent="-256540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endParaRPr lang="en-US" sz="2400" spc="305" dirty="0">
              <a:latin typeface="Times New Roman" pitchFamily="18" charset="0"/>
              <a:cs typeface="Times New Roman" pitchFamily="18" charset="0"/>
            </a:endParaRPr>
          </a:p>
          <a:p>
            <a:pPr marL="268605" marR="5080" indent="-256540">
              <a:spcBef>
                <a:spcPts val="400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lang="en-US" sz="2400" b="1" spc="35" dirty="0" smtClean="0">
                <a:latin typeface="Times New Roman" pitchFamily="18" charset="0"/>
                <a:cs typeface="Times New Roman" pitchFamily="18" charset="0"/>
              </a:rPr>
              <a:t>Therefore, </a:t>
            </a:r>
            <a:r>
              <a:rPr lang="en-US" sz="2400" b="1" spc="45" dirty="0" smtClean="0">
                <a:latin typeface="Times New Roman" pitchFamily="18" charset="0"/>
                <a:cs typeface="Times New Roman" pitchFamily="18" charset="0"/>
              </a:rPr>
              <a:t>TQM </a:t>
            </a:r>
            <a:r>
              <a:rPr lang="en-US" sz="2400" b="1" spc="-45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b="1" spc="50" dirty="0" smtClean="0">
                <a:latin typeface="Times New Roman" pitchFamily="18" charset="0"/>
                <a:cs typeface="Times New Roman" pitchFamily="18" charset="0"/>
              </a:rPr>
              <a:t>the art of </a:t>
            </a:r>
            <a:r>
              <a:rPr lang="en-US" sz="2400" b="1" spc="35" dirty="0" smtClean="0">
                <a:latin typeface="Times New Roman" pitchFamily="18" charset="0"/>
                <a:cs typeface="Times New Roman" pitchFamily="18" charset="0"/>
              </a:rPr>
              <a:t>managing </a:t>
            </a:r>
            <a:r>
              <a:rPr lang="en-US" sz="2400" b="1" spc="50" dirty="0" smtClean="0">
                <a:latin typeface="Times New Roman" pitchFamily="18" charset="0"/>
                <a:cs typeface="Times New Roman" pitchFamily="18" charset="0"/>
              </a:rPr>
              <a:t>the  </a:t>
            </a:r>
            <a:r>
              <a:rPr lang="en-US" sz="2400" b="1" spc="15" dirty="0" smtClean="0">
                <a:latin typeface="Times New Roman" pitchFamily="18" charset="0"/>
                <a:cs typeface="Times New Roman" pitchFamily="18" charset="0"/>
              </a:rPr>
              <a:t>whole </a:t>
            </a:r>
            <a:r>
              <a:rPr lang="en-US" sz="2400" b="1" spc="6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b="1" spc="-25" dirty="0" smtClean="0">
                <a:latin typeface="Times New Roman" pitchFamily="18" charset="0"/>
                <a:cs typeface="Times New Roman" pitchFamily="18" charset="0"/>
              </a:rPr>
              <a:t>achieve</a:t>
            </a:r>
            <a:r>
              <a:rPr lang="en-US" sz="2400" b="1" spc="11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pc="30" dirty="0" smtClean="0">
                <a:latin typeface="Times New Roman" pitchFamily="18" charset="0"/>
                <a:cs typeface="Times New Roman" pitchFamily="18" charset="0"/>
              </a:rPr>
              <a:t>excellence</a:t>
            </a:r>
            <a:r>
              <a:rPr lang="en-US" sz="2700" spc="30" dirty="0" smtClean="0">
                <a:latin typeface="Aegean"/>
                <a:cs typeface="Aegean"/>
              </a:rPr>
              <a:t>.</a:t>
            </a:r>
            <a:endParaRPr lang="en-US" sz="2700" dirty="0" smtClean="0">
              <a:latin typeface="Aegean"/>
              <a:cs typeface="Aegean"/>
            </a:endParaRPr>
          </a:p>
          <a:p>
            <a:pPr marL="268605" marR="5080" indent="-256540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67218" y="593551"/>
            <a:ext cx="1200150" cy="514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1927604"/>
            <a:ext cx="7726045" cy="35676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340" marR="5080" indent="-41275" algn="just">
              <a:lnSpc>
                <a:spcPct val="100000"/>
              </a:lnSpc>
              <a:spcBef>
                <a:spcPts val="100"/>
              </a:spcBef>
            </a:pPr>
            <a:r>
              <a:rPr sz="2400" spc="-140" dirty="0">
                <a:latin typeface="Times New Roman" pitchFamily="18" charset="0"/>
                <a:cs typeface="Times New Roman" pitchFamily="18" charset="0"/>
              </a:rPr>
              <a:t>Total 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Quality </a:t>
            </a:r>
            <a:r>
              <a:rPr sz="2400" spc="370" dirty="0">
                <a:latin typeface="Times New Roman" pitchFamily="18" charset="0"/>
                <a:cs typeface="Times New Roman" pitchFamily="18" charset="0"/>
              </a:rPr>
              <a:t>Management </a:t>
            </a:r>
            <a:r>
              <a:rPr sz="2400" spc="459" dirty="0">
                <a:latin typeface="Times New Roman" pitchFamily="18" charset="0"/>
                <a:cs typeface="Times New Roman" pitchFamily="18" charset="0"/>
              </a:rPr>
              <a:t>means </a:t>
            </a:r>
            <a:r>
              <a:rPr sz="2400" spc="-65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2400" spc="210" dirty="0">
                <a:latin typeface="Times New Roman" pitchFamily="18" charset="0"/>
                <a:cs typeface="Times New Roman" pitchFamily="18" charset="0"/>
              </a:rPr>
              <a:t>the  </a:t>
            </a:r>
            <a:r>
              <a:rPr sz="2400" spc="160" dirty="0">
                <a:latin typeface="Times New Roman" pitchFamily="18" charset="0"/>
                <a:cs typeface="Times New Roman" pitchFamily="18" charset="0"/>
              </a:rPr>
              <a:t>organization's </a:t>
            </a:r>
            <a:r>
              <a:rPr sz="2400" spc="45" dirty="0">
                <a:latin typeface="Times New Roman" pitchFamily="18" charset="0"/>
                <a:cs typeface="Times New Roman" pitchFamily="18" charset="0"/>
              </a:rPr>
              <a:t>culture </a:t>
            </a:r>
            <a:r>
              <a:rPr sz="2400" spc="19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400" spc="385" dirty="0">
                <a:latin typeface="Times New Roman" pitchFamily="18" charset="0"/>
                <a:cs typeface="Times New Roman" pitchFamily="18" charset="0"/>
              </a:rPr>
              <a:t>defined </a:t>
            </a:r>
            <a:r>
              <a:rPr sz="2400" spc="270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z="2400" spc="320" dirty="0">
                <a:latin typeface="Times New Roman" pitchFamily="18" charset="0"/>
                <a:cs typeface="Times New Roman" pitchFamily="18" charset="0"/>
              </a:rPr>
              <a:t>and  </a:t>
            </a:r>
            <a:r>
              <a:rPr sz="2400" spc="165" dirty="0">
                <a:latin typeface="Times New Roman" pitchFamily="18" charset="0"/>
                <a:cs typeface="Times New Roman" pitchFamily="18" charset="0"/>
              </a:rPr>
              <a:t>supports </a:t>
            </a:r>
            <a:r>
              <a:rPr sz="2400" spc="21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70" dirty="0">
                <a:latin typeface="Times New Roman" pitchFamily="18" charset="0"/>
                <a:cs typeface="Times New Roman" pitchFamily="18" charset="0"/>
              </a:rPr>
              <a:t>constant </a:t>
            </a:r>
            <a:r>
              <a:rPr sz="2400" spc="180" dirty="0">
                <a:latin typeface="Times New Roman" pitchFamily="18" charset="0"/>
                <a:cs typeface="Times New Roman" pitchFamily="18" charset="0"/>
              </a:rPr>
              <a:t>attainment </a:t>
            </a:r>
            <a:r>
              <a:rPr sz="2400" spc="5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215" dirty="0">
                <a:latin typeface="Times New Roman" pitchFamily="18" charset="0"/>
                <a:cs typeface="Times New Roman" pitchFamily="18" charset="0"/>
              </a:rPr>
              <a:t>customer  </a:t>
            </a:r>
            <a:r>
              <a:rPr sz="2400" spc="65" dirty="0">
                <a:latin typeface="Times New Roman" pitchFamily="18" charset="0"/>
                <a:cs typeface="Times New Roman" pitchFamily="18" charset="0"/>
              </a:rPr>
              <a:t>satisfaction </a:t>
            </a:r>
            <a:r>
              <a:rPr sz="2400" spc="175" dirty="0"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sz="2400" spc="265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sz="2400" spc="180" dirty="0">
                <a:latin typeface="Times New Roman" pitchFamily="18" charset="0"/>
                <a:cs typeface="Times New Roman" pitchFamily="18" charset="0"/>
              </a:rPr>
              <a:t>integrated </a:t>
            </a:r>
            <a:r>
              <a:rPr sz="2400" spc="254" dirty="0">
                <a:latin typeface="Times New Roman" pitchFamily="18" charset="0"/>
                <a:cs typeface="Times New Roman" pitchFamily="18" charset="0"/>
              </a:rPr>
              <a:t>system </a:t>
            </a:r>
            <a:r>
              <a:rPr sz="2400" spc="50" dirty="0">
                <a:latin typeface="Times New Roman" pitchFamily="18" charset="0"/>
                <a:cs typeface="Times New Roman" pitchFamily="18" charset="0"/>
              </a:rPr>
              <a:t>of  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tools, </a:t>
            </a:r>
            <a:r>
              <a:rPr sz="2400" spc="245" dirty="0">
                <a:latin typeface="Times New Roman" pitchFamily="18" charset="0"/>
                <a:cs typeface="Times New Roman" pitchFamily="18" charset="0"/>
              </a:rPr>
              <a:t>techniques, </a:t>
            </a:r>
            <a:r>
              <a:rPr sz="2400" spc="32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400" spc="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200" dirty="0">
                <a:latin typeface="Times New Roman" pitchFamily="18" charset="0"/>
                <a:cs typeface="Times New Roman" pitchFamily="18" charset="0"/>
              </a:rPr>
              <a:t>training.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45"/>
              </a:spcBef>
            </a:pP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53340" marR="198755" indent="-41275" algn="just">
              <a:lnSpc>
                <a:spcPct val="100000"/>
              </a:lnSpc>
              <a:spcBef>
                <a:spcPts val="5"/>
              </a:spcBef>
            </a:pPr>
            <a:r>
              <a:rPr sz="2400" spc="195" dirty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sz="2400" spc="105" dirty="0">
                <a:latin typeface="Times New Roman" pitchFamily="18" charset="0"/>
                <a:cs typeface="Times New Roman" pitchFamily="18" charset="0"/>
              </a:rPr>
              <a:t>involves </a:t>
            </a:r>
            <a:r>
              <a:rPr sz="2400" spc="21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175" dirty="0">
                <a:latin typeface="Times New Roman" pitchFamily="18" charset="0"/>
                <a:cs typeface="Times New Roman" pitchFamily="18" charset="0"/>
              </a:rPr>
              <a:t>continuous </a:t>
            </a:r>
            <a:r>
              <a:rPr sz="2400" spc="370" dirty="0">
                <a:latin typeface="Times New Roman" pitchFamily="18" charset="0"/>
                <a:cs typeface="Times New Roman" pitchFamily="18" charset="0"/>
              </a:rPr>
              <a:t>improvement</a:t>
            </a:r>
            <a:r>
              <a:rPr sz="2400" spc="2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50" dirty="0">
                <a:latin typeface="Times New Roman" pitchFamily="18" charset="0"/>
                <a:cs typeface="Times New Roman" pitchFamily="18" charset="0"/>
              </a:rPr>
              <a:t>of  </a:t>
            </a:r>
            <a:r>
              <a:rPr sz="2400" spc="135" dirty="0">
                <a:latin typeface="Times New Roman" pitchFamily="18" charset="0"/>
                <a:cs typeface="Times New Roman" pitchFamily="18" charset="0"/>
              </a:rPr>
              <a:t>organizational </a:t>
            </a:r>
            <a:r>
              <a:rPr sz="2400" spc="240" dirty="0">
                <a:latin typeface="Times New Roman" pitchFamily="18" charset="0"/>
                <a:cs typeface="Times New Roman" pitchFamily="18" charset="0"/>
              </a:rPr>
              <a:t>processes, </a:t>
            </a:r>
            <a:r>
              <a:rPr sz="2400" spc="140" dirty="0">
                <a:latin typeface="Times New Roman" pitchFamily="18" charset="0"/>
                <a:cs typeface="Times New Roman" pitchFamily="18" charset="0"/>
              </a:rPr>
              <a:t>resulting </a:t>
            </a:r>
            <a:r>
              <a:rPr sz="2400" spc="38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400" spc="395" dirty="0">
                <a:latin typeface="Times New Roman" pitchFamily="18" charset="0"/>
                <a:cs typeface="Times New Roman" pitchFamily="18" charset="0"/>
              </a:rPr>
              <a:t>high  </a:t>
            </a:r>
            <a:r>
              <a:rPr sz="2400" spc="-30" dirty="0">
                <a:latin typeface="Times New Roman" pitchFamily="18" charset="0"/>
                <a:cs typeface="Times New Roman" pitchFamily="18" charset="0"/>
              </a:rPr>
              <a:t>quality </a:t>
            </a:r>
            <a:r>
              <a:rPr sz="2400" spc="140" dirty="0">
                <a:latin typeface="Times New Roman" pitchFamily="18" charset="0"/>
                <a:cs typeface="Times New Roman" pitchFamily="18" charset="0"/>
              </a:rPr>
              <a:t>products </a:t>
            </a:r>
            <a:r>
              <a:rPr sz="2400" spc="32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400" spc="3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90" dirty="0"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sz="2700" spc="190" dirty="0">
                <a:latin typeface="Aegean"/>
                <a:cs typeface="Aegean"/>
              </a:rPr>
              <a:t>.</a:t>
            </a:r>
            <a:endParaRPr sz="2700" dirty="0">
              <a:latin typeface="Aegean"/>
              <a:cs typeface="Aege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3400" y="833503"/>
            <a:ext cx="5810250" cy="533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2579404"/>
            <a:ext cx="7059930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66190">
              <a:lnSpc>
                <a:spcPct val="100000"/>
              </a:lnSpc>
              <a:spcBef>
                <a:spcPts val="100"/>
              </a:spcBef>
            </a:pPr>
            <a:r>
              <a:rPr b="0" i="1" u="none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“Do </a:t>
            </a:r>
            <a:r>
              <a:rPr b="0" i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b="0" i="1" u="none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right </a:t>
            </a:r>
            <a:r>
              <a:rPr b="0" i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things </a:t>
            </a:r>
            <a:r>
              <a:rPr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right</a:t>
            </a:r>
            <a:r>
              <a:rPr u="none" spc="-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 first </a:t>
            </a:r>
            <a:r>
              <a:rPr b="0" u="none" spc="-1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time, </a:t>
            </a:r>
            <a:r>
              <a:rPr b="0" u="none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every</a:t>
            </a:r>
            <a:r>
              <a:rPr b="0" u="none" spc="-1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0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time.”</a:t>
            </a:r>
            <a:endParaRPr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2000" y="1181883"/>
            <a:ext cx="6210300" cy="571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45668" y="1340023"/>
            <a:ext cx="7714615" cy="50885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256540">
              <a:lnSpc>
                <a:spcPct val="150000"/>
              </a:lnSpc>
            </a:pPr>
            <a:r>
              <a:rPr sz="2400" spc="-200" dirty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400" spc="-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0" dirty="0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sz="2400" spc="-50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sz="2400" spc="-5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sz="2400" spc="260" dirty="0">
                <a:latin typeface="Times New Roman" pitchFamily="18" charset="0"/>
                <a:cs typeface="Times New Roman" pitchFamily="18" charset="0"/>
              </a:rPr>
              <a:t>simplest, </a:t>
            </a:r>
            <a:r>
              <a:rPr sz="2400" spc="160" dirty="0">
                <a:latin typeface="Times New Roman" pitchFamily="18" charset="0"/>
                <a:cs typeface="Times New Roman" pitchFamily="18" charset="0"/>
              </a:rPr>
              <a:t>TQM </a:t>
            </a:r>
            <a:r>
              <a:rPr sz="2400" spc="19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400" spc="-220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sz="2400" spc="330" dirty="0">
                <a:latin typeface="Times New Roman" pitchFamily="18" charset="0"/>
                <a:cs typeface="Times New Roman" pitchFamily="18" charset="0"/>
              </a:rPr>
              <a:t>managers </a:t>
            </a:r>
            <a:r>
              <a:rPr sz="2400" spc="250" dirty="0">
                <a:latin typeface="Times New Roman" pitchFamily="18" charset="0"/>
                <a:cs typeface="Times New Roman" pitchFamily="18" charset="0"/>
              </a:rPr>
              <a:t>leading  </a:t>
            </a:r>
            <a:r>
              <a:rPr sz="2400" spc="325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400" spc="55" dirty="0">
                <a:latin typeface="Times New Roman" pitchFamily="18" charset="0"/>
                <a:cs typeface="Times New Roman" pitchFamily="18" charset="0"/>
              </a:rPr>
              <a:t>facilitating </a:t>
            </a:r>
            <a:r>
              <a:rPr sz="2400" spc="-220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sz="2400" spc="90" dirty="0">
                <a:latin typeface="Times New Roman" pitchFamily="18" charset="0"/>
                <a:cs typeface="Times New Roman" pitchFamily="18" charset="0"/>
              </a:rPr>
              <a:t>contributors </a:t>
            </a:r>
            <a:r>
              <a:rPr sz="2400" spc="38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400" spc="185" dirty="0" smtClean="0">
                <a:latin typeface="Times New Roman" pitchFamily="18" charset="0"/>
                <a:cs typeface="Times New Roman" pitchFamily="18" charset="0"/>
              </a:rPr>
              <a:t>everyone's  </a:t>
            </a:r>
            <a:endParaRPr lang="en-US" sz="2400" spc="185" dirty="0" smtClean="0">
              <a:latin typeface="Times New Roman" pitchFamily="18" charset="0"/>
              <a:cs typeface="Times New Roman" pitchFamily="18" charset="0"/>
            </a:endParaRPr>
          </a:p>
          <a:p>
            <a:pPr marR="5080" indent="-256540">
              <a:lnSpc>
                <a:spcPct val="150000"/>
              </a:lnSpc>
            </a:pPr>
            <a:r>
              <a:rPr lang="en-US" sz="2400" spc="-95" dirty="0" smtClean="0">
                <a:latin typeface="Times New Roman" pitchFamily="18" charset="0"/>
                <a:cs typeface="Times New Roman" pitchFamily="18" charset="0"/>
              </a:rPr>
              <a:t>Two main objectives as follows:</a:t>
            </a:r>
            <a:endParaRPr lang="en-US" sz="2400" spc="-160" dirty="0" smtClean="0">
              <a:latin typeface="Times New Roman" pitchFamily="18" charset="0"/>
              <a:cs typeface="Times New Roman" pitchFamily="18" charset="0"/>
            </a:endParaRPr>
          </a:p>
          <a:p>
            <a:pPr marL="268605" marR="5080" indent="-256540">
              <a:lnSpc>
                <a:spcPct val="100000"/>
              </a:lnSpc>
              <a:spcBef>
                <a:spcPts val="100"/>
              </a:spcBef>
            </a:pPr>
            <a:endParaRPr lang="en-US" sz="2400" spc="-160" dirty="0">
              <a:latin typeface="Times New Roman" pitchFamily="18" charset="0"/>
              <a:cs typeface="Times New Roman" pitchFamily="18" charset="0"/>
            </a:endParaRPr>
          </a:p>
          <a:p>
            <a:pPr marL="268605" marR="5080" indent="-256540">
              <a:lnSpc>
                <a:spcPct val="100000"/>
              </a:lnSpc>
              <a:spcBef>
                <a:spcPts val="100"/>
              </a:spcBef>
            </a:pPr>
            <a:r>
              <a:rPr lang="en-US" sz="2800" b="1" spc="19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2800" b="1" spc="190" dirty="0" smtClean="0">
                <a:latin typeface="Times New Roman" pitchFamily="18" charset="0"/>
                <a:cs typeface="Times New Roman" pitchFamily="18" charset="0"/>
              </a:rPr>
              <a:t>bjectives</a:t>
            </a:r>
            <a:r>
              <a:rPr sz="2800" b="1" spc="190" dirty="0">
                <a:latin typeface="Times New Roman" pitchFamily="18" charset="0"/>
                <a:cs typeface="Times New Roman" pitchFamily="18" charset="0"/>
              </a:rPr>
              <a:t>: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268605" marR="376555" indent="-256540">
              <a:lnSpc>
                <a:spcPct val="100000"/>
              </a:lnSpc>
            </a:pPr>
            <a:r>
              <a:rPr sz="2400" spc="9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2400" spc="9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sz="2400" b="1" spc="50" dirty="0">
                <a:latin typeface="Times New Roman" pitchFamily="18" charset="0"/>
                <a:cs typeface="Times New Roman" pitchFamily="18" charset="0"/>
              </a:rPr>
              <a:t>total </a:t>
            </a:r>
            <a:r>
              <a:rPr sz="2400" b="1" spc="15" dirty="0">
                <a:latin typeface="Times New Roman" pitchFamily="18" charset="0"/>
                <a:cs typeface="Times New Roman" pitchFamily="18" charset="0"/>
              </a:rPr>
              <a:t>client </a:t>
            </a:r>
            <a:r>
              <a:rPr sz="2400" b="1" dirty="0">
                <a:latin typeface="Times New Roman" pitchFamily="18" charset="0"/>
                <a:cs typeface="Times New Roman" pitchFamily="18" charset="0"/>
              </a:rPr>
              <a:t>satisfaction </a:t>
            </a:r>
            <a:r>
              <a:rPr sz="2400" spc="175" dirty="0"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sz="2400" spc="140" dirty="0" smtClean="0">
                <a:latin typeface="Times New Roman" pitchFamily="18" charset="0"/>
                <a:cs typeface="Times New Roman" pitchFamily="18" charset="0"/>
              </a:rPr>
              <a:t>products </a:t>
            </a:r>
            <a:r>
              <a:rPr sz="2400" spc="325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400" spc="190" dirty="0">
                <a:latin typeface="Times New Roman" pitchFamily="18" charset="0"/>
                <a:cs typeface="Times New Roman" pitchFamily="18" charset="0"/>
              </a:rPr>
              <a:t>services;</a:t>
            </a:r>
            <a:r>
              <a:rPr sz="24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325" dirty="0">
                <a:latin typeface="Times New Roman" pitchFamily="18" charset="0"/>
                <a:cs typeface="Times New Roman" pitchFamily="18" charset="0"/>
              </a:rPr>
              <a:t>and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68605" marR="186055" indent="-256540">
              <a:lnSpc>
                <a:spcPts val="3240"/>
              </a:lnSpc>
              <a:spcBef>
                <a:spcPts val="515"/>
              </a:spcBef>
            </a:pPr>
            <a:r>
              <a:rPr sz="2400" spc="9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2400" spc="9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sz="2400" b="1" spc="5" dirty="0">
                <a:latin typeface="Times New Roman" pitchFamily="18" charset="0"/>
                <a:cs typeface="Times New Roman" pitchFamily="18" charset="0"/>
              </a:rPr>
              <a:t>continuous </a:t>
            </a:r>
            <a:r>
              <a:rPr sz="2400" b="1" spc="25" dirty="0">
                <a:latin typeface="Times New Roman" pitchFamily="18" charset="0"/>
                <a:cs typeface="Times New Roman" pitchFamily="18" charset="0"/>
              </a:rPr>
              <a:t>improvements</a:t>
            </a:r>
            <a:r>
              <a:rPr sz="2400" b="1" spc="-3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4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800" i="1" spc="-41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800" i="1" spc="20" dirty="0">
                <a:latin typeface="Times New Roman" pitchFamily="18" charset="0"/>
                <a:cs typeface="Times New Roman" pitchFamily="18" charset="0"/>
              </a:rPr>
              <a:t>systems, </a:t>
            </a:r>
            <a:r>
              <a:rPr sz="2800" i="1" spc="45" dirty="0" smtClean="0">
                <a:latin typeface="Times New Roman" pitchFamily="18" charset="0"/>
                <a:cs typeface="Times New Roman" pitchFamily="18" charset="0"/>
              </a:rPr>
              <a:t>people,</a:t>
            </a:r>
            <a:r>
              <a:rPr lang="en-US" sz="2800" i="1" spc="45" dirty="0" smtClean="0">
                <a:latin typeface="Times New Roman" pitchFamily="18" charset="0"/>
                <a:cs typeface="Times New Roman" pitchFamily="18" charset="0"/>
              </a:rPr>
              <a:t> processes, </a:t>
            </a:r>
            <a:r>
              <a:rPr sz="2800" i="1" spc="60" dirty="0" smtClean="0">
                <a:latin typeface="Times New Roman" pitchFamily="18" charset="0"/>
                <a:cs typeface="Times New Roman" pitchFamily="18" charset="0"/>
              </a:rPr>
              <a:t>suppliers</a:t>
            </a:r>
            <a:r>
              <a:rPr sz="2800" i="1" spc="6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800" i="1" spc="55" dirty="0">
                <a:latin typeface="Times New Roman" pitchFamily="18" charset="0"/>
                <a:cs typeface="Times New Roman" pitchFamily="18" charset="0"/>
              </a:rPr>
              <a:t>partners,  </a:t>
            </a:r>
            <a:r>
              <a:rPr sz="2800" i="1" spc="80" dirty="0">
                <a:latin typeface="Times New Roman" pitchFamily="18" charset="0"/>
                <a:cs typeface="Times New Roman" pitchFamily="18" charset="0"/>
              </a:rPr>
              <a:t>products, </a:t>
            </a:r>
            <a:r>
              <a:rPr sz="2800" i="1" spc="3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800" i="1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i="1" spc="-5" dirty="0">
                <a:latin typeface="Times New Roman" pitchFamily="18" charset="0"/>
                <a:cs typeface="Times New Roman" pitchFamily="18" charset="0"/>
              </a:rPr>
              <a:t>services.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5988" y="778048"/>
            <a:ext cx="5410200" cy="561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668" y="1927605"/>
            <a:ext cx="302450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b="0" u="none" spc="-505" dirty="0" smtClean="0">
                <a:solidFill>
                  <a:srgbClr val="2CA1BE"/>
                </a:solidFill>
                <a:latin typeface="Arial"/>
                <a:cs typeface="Arial"/>
              </a:rPr>
              <a:t></a:t>
            </a:r>
            <a:r>
              <a:rPr sz="2700" b="0" u="none" spc="6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Traditional</a:t>
            </a:r>
            <a:r>
              <a:rPr sz="2700" b="0" u="none" spc="7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700" b="0" u="none" spc="18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view:</a:t>
            </a:r>
            <a:endParaRPr sz="2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385187"/>
            <a:ext cx="7445375" cy="22038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4510" marR="257175" indent="-229235">
              <a:lnSpc>
                <a:spcPct val="100000"/>
              </a:lnSpc>
              <a:spcBef>
                <a:spcPts val="105"/>
              </a:spcBef>
              <a:buClr>
                <a:srgbClr val="2CA1BE"/>
              </a:buClr>
              <a:buFont typeface="Verdana"/>
              <a:buChar char="◦"/>
              <a:tabLst>
                <a:tab pos="525145" algn="l"/>
              </a:tabLst>
            </a:pPr>
            <a:r>
              <a:rPr sz="2400" spc="-15" dirty="0">
                <a:latin typeface="Times New Roman" pitchFamily="18" charset="0"/>
                <a:cs typeface="Times New Roman" pitchFamily="18" charset="0"/>
              </a:rPr>
              <a:t>Quality </a:t>
            </a:r>
            <a:r>
              <a:rPr sz="2400" spc="114" dirty="0">
                <a:latin typeface="Times New Roman" pitchFamily="18" charset="0"/>
                <a:cs typeface="Times New Roman" pitchFamily="18" charset="0"/>
              </a:rPr>
              <a:t>cannot </a:t>
            </a:r>
            <a:r>
              <a:rPr sz="2400" spc="465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sz="2400" spc="295" dirty="0">
                <a:latin typeface="Times New Roman" pitchFamily="18" charset="0"/>
                <a:cs typeface="Times New Roman" pitchFamily="18" charset="0"/>
              </a:rPr>
              <a:t>improved </a:t>
            </a:r>
            <a:r>
              <a:rPr sz="2400" spc="45" dirty="0">
                <a:latin typeface="Times New Roman" pitchFamily="18" charset="0"/>
                <a:cs typeface="Times New Roman" pitchFamily="18" charset="0"/>
              </a:rPr>
              <a:t>without</a:t>
            </a:r>
            <a:r>
              <a:rPr sz="2400" spc="-20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55" dirty="0">
                <a:latin typeface="Times New Roman" pitchFamily="18" charset="0"/>
                <a:cs typeface="Times New Roman" pitchFamily="18" charset="0"/>
              </a:rPr>
              <a:t>significant  </a:t>
            </a:r>
            <a:r>
              <a:rPr sz="2400" spc="100" dirty="0">
                <a:latin typeface="Times New Roman" pitchFamily="18" charset="0"/>
                <a:cs typeface="Times New Roman" pitchFamily="18" charset="0"/>
              </a:rPr>
              <a:t>losses </a:t>
            </a:r>
            <a:r>
              <a:rPr sz="2400" spc="325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2400" spc="1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85" dirty="0">
                <a:latin typeface="Times New Roman" pitchFamily="18" charset="0"/>
                <a:cs typeface="Times New Roman" pitchFamily="18" charset="0"/>
              </a:rPr>
              <a:t>productivity.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000" dirty="0">
              <a:latin typeface="Times New Roman" pitchFamily="18" charset="0"/>
              <a:cs typeface="Times New Roman" pitchFamily="18" charset="0"/>
            </a:endParaRPr>
          </a:p>
          <a:p>
            <a:pPr marL="268605" indent="-256540">
              <a:lnSpc>
                <a:spcPct val="100000"/>
              </a:lnSpc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</a:tabLst>
            </a:pPr>
            <a:r>
              <a:rPr sz="2700" spc="160" dirty="0">
                <a:latin typeface="Times New Roman" pitchFamily="18" charset="0"/>
                <a:cs typeface="Times New Roman" pitchFamily="18" charset="0"/>
              </a:rPr>
              <a:t>TQM</a:t>
            </a:r>
            <a:r>
              <a:rPr sz="2700" spc="1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00" spc="180" dirty="0">
                <a:latin typeface="Times New Roman" pitchFamily="18" charset="0"/>
                <a:cs typeface="Times New Roman" pitchFamily="18" charset="0"/>
              </a:rPr>
              <a:t>view:</a:t>
            </a:r>
            <a:endParaRPr sz="2700" dirty="0">
              <a:latin typeface="Times New Roman" pitchFamily="18" charset="0"/>
              <a:cs typeface="Times New Roman" pitchFamily="18" charset="0"/>
            </a:endParaRPr>
          </a:p>
          <a:p>
            <a:pPr marL="524510" lvl="1" indent="-229235">
              <a:lnSpc>
                <a:spcPct val="100000"/>
              </a:lnSpc>
              <a:spcBef>
                <a:spcPts val="350"/>
              </a:spcBef>
              <a:buClr>
                <a:srgbClr val="2CA1BE"/>
              </a:buClr>
              <a:buFont typeface="Verdana"/>
              <a:buChar char="◦"/>
              <a:tabLst>
                <a:tab pos="525145" algn="l"/>
              </a:tabLst>
            </a:pPr>
            <a:r>
              <a:rPr sz="2400" spc="280" dirty="0">
                <a:latin typeface="Times New Roman" pitchFamily="18" charset="0"/>
                <a:cs typeface="Times New Roman" pitchFamily="18" charset="0"/>
              </a:rPr>
              <a:t>Improved 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quality </a:t>
            </a:r>
            <a:r>
              <a:rPr sz="2400" spc="135" dirty="0">
                <a:latin typeface="Times New Roman" pitchFamily="18" charset="0"/>
                <a:cs typeface="Times New Roman" pitchFamily="18" charset="0"/>
              </a:rPr>
              <a:t>leads </a:t>
            </a:r>
            <a:r>
              <a:rPr sz="2400" spc="-12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400" spc="295" dirty="0">
                <a:latin typeface="Times New Roman" pitchFamily="18" charset="0"/>
                <a:cs typeface="Times New Roman" pitchFamily="18" charset="0"/>
              </a:rPr>
              <a:t>improved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80" dirty="0">
                <a:latin typeface="Times New Roman" pitchFamily="18" charset="0"/>
                <a:cs typeface="Times New Roman" pitchFamily="18" charset="0"/>
              </a:rPr>
              <a:t>productivity</a:t>
            </a:r>
            <a:r>
              <a:rPr sz="2300" spc="80" dirty="0">
                <a:latin typeface="Aegean"/>
                <a:cs typeface="Aegean"/>
              </a:rPr>
              <a:t>.</a:t>
            </a:r>
            <a:endParaRPr sz="2300" dirty="0">
              <a:latin typeface="Aegean"/>
              <a:cs typeface="Aege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1025" y="762000"/>
            <a:ext cx="5400675" cy="561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15541"/>
            <a:ext cx="7900670" cy="391541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268605" marR="5080" indent="-256540" algn="just">
              <a:lnSpc>
                <a:spcPts val="2300"/>
              </a:lnSpc>
              <a:spcBef>
                <a:spcPts val="660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  <a:tab pos="749300" algn="l"/>
              </a:tabLst>
            </a:pPr>
            <a:r>
              <a:rPr sz="2400" spc="165" dirty="0">
                <a:latin typeface="Times New Roman" pitchFamily="18" charset="0"/>
                <a:cs typeface="Times New Roman" pitchFamily="18" charset="0"/>
              </a:rPr>
              <a:t>1.	</a:t>
            </a:r>
            <a:r>
              <a:rPr sz="2400" spc="27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195" dirty="0">
                <a:latin typeface="Times New Roman" pitchFamily="18" charset="0"/>
                <a:cs typeface="Times New Roman" pitchFamily="18" charset="0"/>
              </a:rPr>
              <a:t>customer </a:t>
            </a:r>
            <a:r>
              <a:rPr sz="2400" spc="405" dirty="0">
                <a:latin typeface="Times New Roman" pitchFamily="18" charset="0"/>
                <a:cs typeface="Times New Roman" pitchFamily="18" charset="0"/>
              </a:rPr>
              <a:t>makes </a:t>
            </a:r>
            <a:r>
              <a:rPr sz="2400" spc="19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120" dirty="0">
                <a:latin typeface="Times New Roman" pitchFamily="18" charset="0"/>
                <a:cs typeface="Times New Roman" pitchFamily="18" charset="0"/>
              </a:rPr>
              <a:t>ultimate</a:t>
            </a:r>
            <a:r>
              <a:rPr sz="2400" spc="-2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229" dirty="0">
                <a:latin typeface="Times New Roman" pitchFamily="18" charset="0"/>
                <a:cs typeface="Times New Roman" pitchFamily="18" charset="0"/>
              </a:rPr>
              <a:t>determination  </a:t>
            </a:r>
            <a:r>
              <a:rPr sz="2400" spc="4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400" spc="1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quality.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68605" marR="215265" indent="-256540" algn="just">
              <a:lnSpc>
                <a:spcPts val="2300"/>
              </a:lnSpc>
              <a:spcBef>
                <a:spcPts val="3120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  <a:tab pos="749300" algn="l"/>
              </a:tabLst>
            </a:pPr>
            <a:r>
              <a:rPr sz="2400" spc="165" dirty="0">
                <a:latin typeface="Times New Roman" pitchFamily="18" charset="0"/>
                <a:cs typeface="Times New Roman" pitchFamily="18" charset="0"/>
              </a:rPr>
              <a:t>2.	Top </a:t>
            </a:r>
            <a:r>
              <a:rPr sz="2400" spc="385" dirty="0">
                <a:latin typeface="Times New Roman" pitchFamily="18" charset="0"/>
                <a:cs typeface="Times New Roman" pitchFamily="18" charset="0"/>
              </a:rPr>
              <a:t>management </a:t>
            </a:r>
            <a:r>
              <a:rPr sz="2400" spc="250" dirty="0">
                <a:latin typeface="Times New Roman" pitchFamily="18" charset="0"/>
                <a:cs typeface="Times New Roman" pitchFamily="18" charset="0"/>
              </a:rPr>
              <a:t>must </a:t>
            </a:r>
            <a:r>
              <a:rPr sz="2400" spc="210" dirty="0">
                <a:latin typeface="Times New Roman" pitchFamily="18" charset="0"/>
                <a:cs typeface="Times New Roman" pitchFamily="18" charset="0"/>
              </a:rPr>
              <a:t>provide </a:t>
            </a:r>
            <a:r>
              <a:rPr sz="2400" spc="225" dirty="0">
                <a:latin typeface="Times New Roman" pitchFamily="18" charset="0"/>
                <a:cs typeface="Times New Roman" pitchFamily="18" charset="0"/>
              </a:rPr>
              <a:t>leadership</a:t>
            </a:r>
            <a:r>
              <a:rPr sz="2400" spc="-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285" dirty="0">
                <a:latin typeface="Times New Roman" pitchFamily="18" charset="0"/>
                <a:cs typeface="Times New Roman" pitchFamily="18" charset="0"/>
              </a:rPr>
              <a:t>and  </a:t>
            </a:r>
            <a:r>
              <a:rPr sz="2400" spc="150" dirty="0">
                <a:latin typeface="Times New Roman" pitchFamily="18" charset="0"/>
                <a:cs typeface="Times New Roman" pitchFamily="18" charset="0"/>
              </a:rPr>
              <a:t>support </a:t>
            </a:r>
            <a:r>
              <a:rPr sz="2400" spc="2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2400" spc="-195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quality</a:t>
            </a:r>
            <a:r>
              <a:rPr sz="2400" spc="2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14" dirty="0">
                <a:latin typeface="Times New Roman" pitchFamily="18" charset="0"/>
                <a:cs typeface="Times New Roman" pitchFamily="18" charset="0"/>
              </a:rPr>
              <a:t>initiatives.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68605" marR="528320" indent="-256540" algn="just">
              <a:lnSpc>
                <a:spcPts val="2310"/>
              </a:lnSpc>
              <a:spcBef>
                <a:spcPts val="3105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  <a:tab pos="749300" algn="l"/>
              </a:tabLst>
            </a:pPr>
            <a:r>
              <a:rPr sz="2400" spc="160" dirty="0">
                <a:latin typeface="Times New Roman" pitchFamily="18" charset="0"/>
                <a:cs typeface="Times New Roman" pitchFamily="18" charset="0"/>
              </a:rPr>
              <a:t>3.	</a:t>
            </a:r>
            <a:r>
              <a:rPr sz="2400" spc="195" dirty="0">
                <a:latin typeface="Times New Roman" pitchFamily="18" charset="0"/>
                <a:cs typeface="Times New Roman" pitchFamily="18" charset="0"/>
              </a:rPr>
              <a:t>Preventing </a:t>
            </a:r>
            <a:r>
              <a:rPr sz="2400" spc="35" dirty="0">
                <a:latin typeface="Times New Roman" pitchFamily="18" charset="0"/>
                <a:cs typeface="Times New Roman" pitchFamily="18" charset="0"/>
              </a:rPr>
              <a:t>variability </a:t>
            </a:r>
            <a:r>
              <a:rPr sz="2400" spc="17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400" spc="18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290" dirty="0">
                <a:latin typeface="Times New Roman" pitchFamily="18" charset="0"/>
                <a:cs typeface="Times New Roman" pitchFamily="18" charset="0"/>
              </a:rPr>
              <a:t>key </a:t>
            </a:r>
            <a:r>
              <a:rPr sz="2400" spc="-12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400" spc="245" dirty="0">
                <a:latin typeface="Times New Roman" pitchFamily="18" charset="0"/>
                <a:cs typeface="Times New Roman" pitchFamily="18" charset="0"/>
              </a:rPr>
              <a:t>producing  </a:t>
            </a:r>
            <a:r>
              <a:rPr sz="2400" spc="350" dirty="0">
                <a:latin typeface="Times New Roman" pitchFamily="18" charset="0"/>
                <a:cs typeface="Times New Roman" pitchFamily="18" charset="0"/>
              </a:rPr>
              <a:t>high</a:t>
            </a:r>
            <a:r>
              <a:rPr sz="2400" spc="1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quality.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68605" marR="901700" indent="-256540" algn="just">
              <a:lnSpc>
                <a:spcPts val="2300"/>
              </a:lnSpc>
              <a:spcBef>
                <a:spcPts val="3095"/>
              </a:spcBef>
              <a:buClr>
                <a:srgbClr val="2CA1BE"/>
              </a:buClr>
              <a:buSzPct val="66666"/>
              <a:buFont typeface="Arial"/>
              <a:buChar char=""/>
              <a:tabLst>
                <a:tab pos="268605" algn="l"/>
                <a:tab pos="269240" algn="l"/>
                <a:tab pos="749300" algn="l"/>
              </a:tabLst>
            </a:pPr>
            <a:r>
              <a:rPr sz="2400" spc="165" dirty="0">
                <a:latin typeface="Times New Roman" pitchFamily="18" charset="0"/>
                <a:cs typeface="Times New Roman" pitchFamily="18" charset="0"/>
              </a:rPr>
              <a:t>4.	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Quality </a:t>
            </a:r>
            <a:r>
              <a:rPr sz="2400" spc="50" dirty="0">
                <a:latin typeface="Times New Roman" pitchFamily="18" charset="0"/>
                <a:cs typeface="Times New Roman" pitchFamily="18" charset="0"/>
              </a:rPr>
              <a:t>goals </a:t>
            </a:r>
            <a:r>
              <a:rPr sz="2400" spc="145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400" spc="320" dirty="0">
                <a:latin typeface="Times New Roman" pitchFamily="18" charset="0"/>
                <a:cs typeface="Times New Roman" pitchFamily="18" charset="0"/>
              </a:rPr>
              <a:t>moving </a:t>
            </a:r>
            <a:r>
              <a:rPr sz="2400" spc="50" dirty="0">
                <a:latin typeface="Times New Roman" pitchFamily="18" charset="0"/>
                <a:cs typeface="Times New Roman" pitchFamily="18" charset="0"/>
              </a:rPr>
              <a:t>target, </a:t>
            </a:r>
            <a:r>
              <a:rPr sz="2400" spc="204" dirty="0">
                <a:latin typeface="Times New Roman" pitchFamily="18" charset="0"/>
                <a:cs typeface="Times New Roman" pitchFamily="18" charset="0"/>
              </a:rPr>
              <a:t>thereby  requiring 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400" spc="355" dirty="0">
                <a:latin typeface="Times New Roman" pitchFamily="18" charset="0"/>
                <a:cs typeface="Times New Roman" pitchFamily="18" charset="0"/>
              </a:rPr>
              <a:t>commitment 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toward </a:t>
            </a:r>
            <a:r>
              <a:rPr sz="2400" spc="155" dirty="0">
                <a:latin typeface="Times New Roman" pitchFamily="18" charset="0"/>
                <a:cs typeface="Times New Roman" pitchFamily="18" charset="0"/>
              </a:rPr>
              <a:t>continuous  </a:t>
            </a:r>
            <a:r>
              <a:rPr sz="2400" spc="325" dirty="0">
                <a:latin typeface="Times New Roman" pitchFamily="18" charset="0"/>
                <a:cs typeface="Times New Roman" pitchFamily="18" charset="0"/>
              </a:rPr>
              <a:t>improvement.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10178" y="806689"/>
            <a:ext cx="5124450" cy="542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sz="quarter" idx="13"/>
          </p:nvPr>
        </p:nvSpPr>
        <p:spPr>
          <a:xfrm>
            <a:off x="762000" y="2057400"/>
            <a:ext cx="3505200" cy="33116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204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Market-share</a:t>
            </a:r>
            <a:r>
              <a:rPr sz="2000" spc="1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focus</a:t>
            </a:r>
          </a:p>
          <a:p>
            <a:pPr marL="12700">
              <a:lnSpc>
                <a:spcPct val="100000"/>
              </a:lnSpc>
              <a:spcBef>
                <a:spcPts val="2300"/>
              </a:spcBef>
            </a:pPr>
            <a:r>
              <a:rPr sz="2000" spc="15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Individuals</a:t>
            </a:r>
          </a:p>
          <a:p>
            <a:pPr marL="12700" marR="5080">
              <a:lnSpc>
                <a:spcPct val="180000"/>
              </a:lnSpc>
              <a:spcBef>
                <a:spcPts val="5"/>
              </a:spcBef>
            </a:pPr>
            <a:r>
              <a:rPr sz="2000" spc="13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Focus </a:t>
            </a:r>
            <a:r>
              <a:rPr sz="2000" spc="27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000" spc="5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‘’</a:t>
            </a:r>
            <a:r>
              <a:rPr sz="2000" spc="5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who</a:t>
            </a:r>
            <a:r>
              <a:rPr sz="2000" spc="5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sz="2000" spc="28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000" spc="12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6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“why”  </a:t>
            </a:r>
            <a:r>
              <a:rPr sz="2000" spc="16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Short-term</a:t>
            </a:r>
            <a:r>
              <a:rPr sz="2000" spc="13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focus</a:t>
            </a:r>
            <a:endParaRPr lang="en-US" sz="2000" spc="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ct val="180000"/>
              </a:lnSpc>
              <a:spcBef>
                <a:spcPts val="5"/>
              </a:spcBef>
            </a:pPr>
            <a:r>
              <a:rPr lang="en-IN" sz="2000" spc="6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Product </a:t>
            </a:r>
            <a:r>
              <a:rPr lang="en-IN" sz="2000" spc="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focus</a:t>
            </a:r>
            <a:endParaRPr sz="2000" spc="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 marR="1772920">
              <a:lnSpc>
                <a:spcPct val="180000"/>
              </a:lnSpc>
            </a:pPr>
            <a:r>
              <a:rPr sz="2000" spc="14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Innovation</a:t>
            </a:r>
            <a:endParaRPr sz="2000" spc="14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sz="quarter" idx="14"/>
          </p:nvPr>
        </p:nvSpPr>
        <p:spPr>
          <a:xfrm>
            <a:off x="4645152" y="2313431"/>
            <a:ext cx="3419856" cy="3139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2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Customer</a:t>
            </a:r>
            <a:r>
              <a:rPr sz="2000" spc="14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focus</a:t>
            </a:r>
          </a:p>
          <a:p>
            <a:pPr marL="12700">
              <a:lnSpc>
                <a:spcPct val="100000"/>
              </a:lnSpc>
              <a:spcBef>
                <a:spcPts val="2300"/>
              </a:spcBef>
            </a:pPr>
            <a:r>
              <a:rPr sz="2000" spc="114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Cross-functional</a:t>
            </a:r>
            <a:r>
              <a:rPr sz="2000" spc="12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2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teams</a:t>
            </a:r>
          </a:p>
          <a:p>
            <a:pPr marL="12700" marR="5080">
              <a:lnSpc>
                <a:spcPct val="180000"/>
              </a:lnSpc>
              <a:spcBef>
                <a:spcPts val="5"/>
              </a:spcBef>
            </a:pPr>
            <a:r>
              <a:rPr sz="2000" spc="13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Focus </a:t>
            </a:r>
            <a:r>
              <a:rPr sz="2000" spc="27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“what” </a:t>
            </a:r>
            <a:r>
              <a:rPr sz="2000" spc="7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&amp; </a:t>
            </a:r>
            <a:r>
              <a:rPr sz="2000" spc="8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“how”  </a:t>
            </a:r>
            <a:r>
              <a:rPr sz="2000" spc="27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Long-term </a:t>
            </a:r>
            <a:r>
              <a:rPr sz="2000" spc="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focus  </a:t>
            </a:r>
            <a:r>
              <a:rPr sz="2000" spc="12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Process </a:t>
            </a:r>
            <a:r>
              <a:rPr sz="2000" spc="33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improvement  </a:t>
            </a:r>
            <a:r>
              <a:rPr sz="2000" spc="2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Problem</a:t>
            </a:r>
            <a:r>
              <a:rPr sz="2000" spc="13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solving</a:t>
            </a:r>
          </a:p>
        </p:txBody>
      </p:sp>
      <p:sp>
        <p:nvSpPr>
          <p:cNvPr id="9" name="object 9"/>
          <p:cNvSpPr/>
          <p:nvPr/>
        </p:nvSpPr>
        <p:spPr>
          <a:xfrm>
            <a:off x="398526" y="681003"/>
            <a:ext cx="5849874" cy="6143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762000" y="1475601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Continuous Approach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86300" y="1499608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Traditional Approach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79409360"/>
              </p:ext>
            </p:extLst>
          </p:nvPr>
        </p:nvGraphicFramePr>
        <p:xfrm>
          <a:off x="838200" y="2209800"/>
          <a:ext cx="7537450" cy="3249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68725"/>
                <a:gridCol w="3768725"/>
              </a:tblGrid>
              <a:tr h="1008442">
                <a:tc>
                  <a:txBody>
                    <a:bodyPr/>
                    <a:lstStyle/>
                    <a:p>
                      <a:pPr marL="202565" marR="1511935" indent="-111760">
                        <a:lnSpc>
                          <a:spcPts val="3360"/>
                        </a:lnSpc>
                        <a:spcBef>
                          <a:spcPts val="75"/>
                        </a:spcBef>
                      </a:pPr>
                      <a:r>
                        <a:rPr sz="2400" b="1" spc="1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Man</a:t>
                      </a: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ufactu</a:t>
                      </a:r>
                      <a:r>
                        <a:rPr sz="2400" b="1" spc="5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sz="2400" b="1" spc="-5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sz="2400" b="1" spc="5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  </a:t>
                      </a:r>
                      <a:r>
                        <a:rPr sz="2400" b="1" spc="5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Dimensions</a:t>
                      </a:r>
                      <a:endParaRPr sz="2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2CA1B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3325"/>
                        </a:lnSpc>
                      </a:pPr>
                      <a:r>
                        <a:rPr lang="en-US" sz="2400" b="1" spc="-7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</a:t>
                      </a:r>
                      <a:r>
                        <a:rPr sz="2400" b="1" spc="-7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Service</a:t>
                      </a:r>
                      <a:endParaRPr lang="en-US" sz="2400" b="1" spc="-7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2075">
                        <a:lnSpc>
                          <a:spcPts val="3325"/>
                        </a:lnSpc>
                      </a:pPr>
                      <a:r>
                        <a:rPr sz="2400" b="1" spc="6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spc="6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sz="2400" b="1" spc="5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Dimensions</a:t>
                      </a:r>
                      <a:endParaRPr sz="2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2CA1BE"/>
                    </a:solidFill>
                  </a:tcPr>
                </a:tc>
              </a:tr>
              <a:tr h="2241108">
                <a:tc>
                  <a:txBody>
                    <a:bodyPr/>
                    <a:lstStyle/>
                    <a:p>
                      <a:pPr marL="548640" marR="647065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2400" b="1" spc="-1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Performance  </a:t>
                      </a:r>
                      <a:r>
                        <a:rPr sz="24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Reliability  </a:t>
                      </a:r>
                      <a:r>
                        <a:rPr sz="2400" b="1" spc="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Durability  </a:t>
                      </a:r>
                      <a:r>
                        <a:rPr sz="2400" b="1" spc="-4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Perceived</a:t>
                      </a:r>
                      <a:r>
                        <a:rPr sz="2400" b="1" spc="1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400" b="1" spc="2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quality</a:t>
                      </a:r>
                      <a:endParaRPr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73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CA1BE"/>
                    </a:solidFill>
                  </a:tcPr>
                </a:tc>
                <a:tc>
                  <a:txBody>
                    <a:bodyPr/>
                    <a:lstStyle/>
                    <a:p>
                      <a:pPr marL="549275" marR="838835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24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Reliability  R</a:t>
                      </a:r>
                      <a:r>
                        <a:rPr sz="2400" b="1" spc="1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sz="2400" b="1" spc="1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</a:t>
                      </a:r>
                      <a:r>
                        <a:rPr sz="24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onsi</a:t>
                      </a:r>
                      <a:r>
                        <a:rPr sz="2400" b="1" spc="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sz="2400" b="1" spc="-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eness  </a:t>
                      </a:r>
                      <a:r>
                        <a:rPr sz="2400" b="1" spc="-4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Assurance  </a:t>
                      </a:r>
                      <a:r>
                        <a:rPr sz="2400" b="1" spc="-2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Empathy</a:t>
                      </a:r>
                      <a:endParaRPr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73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CA1BE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990600" y="1133475"/>
            <a:ext cx="5791200" cy="561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</TotalTime>
  <Words>311</Words>
  <Application>Microsoft Office PowerPoint</Application>
  <PresentationFormat>On-screen Show (4:3)</PresentationFormat>
  <Paragraphs>52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Austin</vt:lpstr>
      <vt:lpstr>Slide 1</vt:lpstr>
      <vt:lpstr>Slide 2</vt:lpstr>
      <vt:lpstr>Slide 3</vt:lpstr>
      <vt:lpstr>“Do the right things right the  first time, every time.”</vt:lpstr>
      <vt:lpstr>Slide 5</vt:lpstr>
      <vt:lpstr>Traditional view:</vt:lpstr>
      <vt:lpstr>Slide 7</vt:lpstr>
      <vt:lpstr>Slide 8</vt:lpstr>
      <vt:lpstr>Slide 9</vt:lpstr>
      <vt:lpstr>Slide 10</vt:lpstr>
      <vt:lpstr>THANK YOU…..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Garima</cp:lastModifiedBy>
  <cp:revision>2</cp:revision>
  <dcterms:created xsi:type="dcterms:W3CDTF">2021-06-16T05:04:05Z</dcterms:created>
  <dcterms:modified xsi:type="dcterms:W3CDTF">2021-08-02T07:31:22Z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2013-08-15T00:00:00Z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2021-06-16T00:00:00Z</vt:filetime>
  </property>
</Properties>
</file>