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1" r:id="rId6"/>
    <p:sldId id="278" r:id="rId7"/>
    <p:sldId id="262" r:id="rId8"/>
    <p:sldId id="279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80" r:id="rId21"/>
    <p:sldId id="281" r:id="rId22"/>
    <p:sldId id="282" r:id="rId23"/>
    <p:sldId id="283" r:id="rId24"/>
    <p:sldId id="285" r:id="rId25"/>
    <p:sldId id="284" r:id="rId26"/>
    <p:sldId id="286" r:id="rId27"/>
    <p:sldId id="287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D94173-CAF7-485C-8B07-7BCD349ACEBE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</dgm:pt>
    <dgm:pt modelId="{222FAD3D-D372-4A5A-98E8-E8672C952173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Step 1: Implementation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in the three ICH regions</a:t>
          </a:r>
          <a:endParaRPr lang="en-US" sz="1600" dirty="0">
            <a:latin typeface="Times New Roman" pitchFamily="18" charset="0"/>
            <a:cs typeface="Times New Roman" pitchFamily="18" charset="0"/>
          </a:endParaRPr>
        </a:p>
      </dgm:t>
    </dgm:pt>
    <dgm:pt modelId="{D8AA2445-6E65-4E07-BE73-9562A9A8E42B}" type="parTrans" cxnId="{85DD5C2F-F02F-4D46-A033-09E39F0B956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A119B4DC-0794-4D0A-8FF5-FDE1E25D24D3}" type="sibTrans" cxnId="{85DD5C2F-F02F-4D46-A033-09E39F0B956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6AA6EC7B-6B87-4604-83B2-364BE8BA8C1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Step 5: Building scientific consensus in joint regulatory/industry expert working 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9BAA0A77-4090-40D4-A056-520CE36C761A}" type="parTrans" cxnId="{F4C44ABD-1469-44BA-AE96-4B7340F34AD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C619B52C-1D36-40F4-AC31-7D7C2ED2470D}" type="sibTrans" cxnId="{F4C44ABD-1469-44BA-AE96-4B7340F34AD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5B67D35A-EB48-4779-B7C9-7DA9F70FCB0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Step 4:  Agreement by the Steering Committee to release the draft consensus text for wider consultation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467A70C0-32B5-4B8F-BB33-F468176191D1}" type="parTrans" cxnId="{C954ACC4-D680-4E0F-BBC6-E9B02667927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9E29B0A8-52AE-4DCC-9F43-5C6B30817980}" type="sibTrans" cxnId="{C954ACC4-D680-4E0F-BBC6-E9B02667927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29972920-B674-426B-A87C-13D934220F3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Step 3:  Regulatory consultation in the three regions.  Consolidation of the comments 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DB5A84C2-B14B-4D67-B793-9A425935FA90}" type="parTrans" cxnId="{143407B4-5672-438B-A87B-BCBB6F634C7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EF987BEC-9BCE-42DC-BEC1-12BD02BA394E}" type="sibTrans" cxnId="{143407B4-5672-438B-A87B-BCBB6F634C7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17208814-E59E-4925-92C3-2594AAEFF9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Step 2: Agreement on a harmonized ICH guideline; adopted by regulators </a:t>
          </a:r>
          <a:endParaRPr lang="en-IN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B9F4BD-BD60-4117-860C-491783BD3A47}" type="parTrans" cxnId="{331EFACF-51E5-4DD5-AF88-0ECE63912FC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92850ED4-C51C-4BCE-ACBD-2EF06D65214E}" type="sibTrans" cxnId="{331EFACF-51E5-4DD5-AF88-0ECE63912FC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+mj-lt"/>
          </a:endParaRPr>
        </a:p>
      </dgm:t>
    </dgm:pt>
    <dgm:pt modelId="{C706BAEA-DE0E-43CE-8C2D-B8C9EE09342C}" type="pres">
      <dgm:prSet presAssocID="{73D94173-CAF7-485C-8B07-7BCD349ACEBE}" presName="Name0" presStyleCnt="0">
        <dgm:presLayoutVars>
          <dgm:dir/>
          <dgm:animLvl val="lvl"/>
          <dgm:resizeHandles val="exact"/>
        </dgm:presLayoutVars>
      </dgm:prSet>
      <dgm:spPr/>
    </dgm:pt>
    <dgm:pt modelId="{431A9738-329D-4E6D-A54B-5ACA5C50CCBA}" type="pres">
      <dgm:prSet presAssocID="{222FAD3D-D372-4A5A-98E8-E8672C952173}" presName="Name8" presStyleCnt="0"/>
      <dgm:spPr/>
    </dgm:pt>
    <dgm:pt modelId="{CC98431B-0725-4933-B1FA-77ECFC51299E}" type="pres">
      <dgm:prSet presAssocID="{222FAD3D-D372-4A5A-98E8-E8672C952173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F424F-4F58-4282-9615-6624FF15B480}" type="pres">
      <dgm:prSet presAssocID="{222FAD3D-D372-4A5A-98E8-E8672C9521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49681-46FB-46FC-82CE-8B91D6E529C8}" type="pres">
      <dgm:prSet presAssocID="{17208814-E59E-4925-92C3-2594AAEFF9A7}" presName="Name8" presStyleCnt="0"/>
      <dgm:spPr/>
    </dgm:pt>
    <dgm:pt modelId="{583BA518-9CD3-481E-B8F5-BD2106DE9771}" type="pres">
      <dgm:prSet presAssocID="{17208814-E59E-4925-92C3-2594AAEFF9A7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2E9AB2-CD97-467A-885B-89595ED65392}" type="pres">
      <dgm:prSet presAssocID="{17208814-E59E-4925-92C3-2594AAEFF9A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28E5A-15F0-4C8D-ABB9-B50912C6B179}" type="pres">
      <dgm:prSet presAssocID="{29972920-B674-426B-A87C-13D934220F3A}" presName="Name8" presStyleCnt="0"/>
      <dgm:spPr/>
    </dgm:pt>
    <dgm:pt modelId="{D70D8BFA-F1AE-4839-9A98-F1EA35CB4098}" type="pres">
      <dgm:prSet presAssocID="{29972920-B674-426B-A87C-13D934220F3A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72EC1-CB33-4CF7-992D-5C3905FD7051}" type="pres">
      <dgm:prSet presAssocID="{29972920-B674-426B-A87C-13D934220F3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15D7E-5AE4-484E-B1BE-3FD76F313A5E}" type="pres">
      <dgm:prSet presAssocID="{5B67D35A-EB48-4779-B7C9-7DA9F70FCB0C}" presName="Name8" presStyleCnt="0"/>
      <dgm:spPr/>
    </dgm:pt>
    <dgm:pt modelId="{7B6B8F01-8A03-4CDF-9656-8A66C22F3D56}" type="pres">
      <dgm:prSet presAssocID="{5B67D35A-EB48-4779-B7C9-7DA9F70FCB0C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F6BC3-7ACD-457E-893A-41D93E045CCB}" type="pres">
      <dgm:prSet presAssocID="{5B67D35A-EB48-4779-B7C9-7DA9F70FCB0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DDA079-F14E-49C6-B26C-280BD9194E26}" type="pres">
      <dgm:prSet presAssocID="{6AA6EC7B-6B87-4604-83B2-364BE8BA8C1C}" presName="Name8" presStyleCnt="0"/>
      <dgm:spPr/>
    </dgm:pt>
    <dgm:pt modelId="{7C255FE0-5812-4FC4-B4D1-DCFA18F28ABC}" type="pres">
      <dgm:prSet presAssocID="{6AA6EC7B-6B87-4604-83B2-364BE8BA8C1C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97D401-308B-4DDF-93A5-97B17F45A65F}" type="pres">
      <dgm:prSet presAssocID="{6AA6EC7B-6B87-4604-83B2-364BE8BA8C1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54ACC4-D680-4E0F-BBC6-E9B026679270}" srcId="{73D94173-CAF7-485C-8B07-7BCD349ACEBE}" destId="{5B67D35A-EB48-4779-B7C9-7DA9F70FCB0C}" srcOrd="3" destOrd="0" parTransId="{467A70C0-32B5-4B8F-BB33-F468176191D1}" sibTransId="{9E29B0A8-52AE-4DCC-9F43-5C6B30817980}"/>
    <dgm:cxn modelId="{331EFACF-51E5-4DD5-AF88-0ECE63912FC6}" srcId="{73D94173-CAF7-485C-8B07-7BCD349ACEBE}" destId="{17208814-E59E-4925-92C3-2594AAEFF9A7}" srcOrd="1" destOrd="0" parTransId="{ACB9F4BD-BD60-4117-860C-491783BD3A47}" sibTransId="{92850ED4-C51C-4BCE-ACBD-2EF06D65214E}"/>
    <dgm:cxn modelId="{8F42F25E-DB01-4ED2-99CC-94F83DA2158D}" type="presOf" srcId="{222FAD3D-D372-4A5A-98E8-E8672C952173}" destId="{AA9F424F-4F58-4282-9615-6624FF15B480}" srcOrd="1" destOrd="0" presId="urn:microsoft.com/office/officeart/2005/8/layout/pyramid1"/>
    <dgm:cxn modelId="{BE847F57-8253-4EE8-B069-323D09A19BD7}" type="presOf" srcId="{29972920-B674-426B-A87C-13D934220F3A}" destId="{D70D8BFA-F1AE-4839-9A98-F1EA35CB4098}" srcOrd="0" destOrd="0" presId="urn:microsoft.com/office/officeart/2005/8/layout/pyramid1"/>
    <dgm:cxn modelId="{85DD5C2F-F02F-4D46-A033-09E39F0B9562}" srcId="{73D94173-CAF7-485C-8B07-7BCD349ACEBE}" destId="{222FAD3D-D372-4A5A-98E8-E8672C952173}" srcOrd="0" destOrd="0" parTransId="{D8AA2445-6E65-4E07-BE73-9562A9A8E42B}" sibTransId="{A119B4DC-0794-4D0A-8FF5-FDE1E25D24D3}"/>
    <dgm:cxn modelId="{11588855-4C4A-41A8-B144-F8FC9624AFE0}" type="presOf" srcId="{5B67D35A-EB48-4779-B7C9-7DA9F70FCB0C}" destId="{7B6B8F01-8A03-4CDF-9656-8A66C22F3D56}" srcOrd="0" destOrd="0" presId="urn:microsoft.com/office/officeart/2005/8/layout/pyramid1"/>
    <dgm:cxn modelId="{82A4F109-49E5-434C-9B55-23835F824687}" type="presOf" srcId="{6AA6EC7B-6B87-4604-83B2-364BE8BA8C1C}" destId="{B497D401-308B-4DDF-93A5-97B17F45A65F}" srcOrd="1" destOrd="0" presId="urn:microsoft.com/office/officeart/2005/8/layout/pyramid1"/>
    <dgm:cxn modelId="{143407B4-5672-438B-A87B-BCBB6F634C78}" srcId="{73D94173-CAF7-485C-8B07-7BCD349ACEBE}" destId="{29972920-B674-426B-A87C-13D934220F3A}" srcOrd="2" destOrd="0" parTransId="{DB5A84C2-B14B-4D67-B793-9A425935FA90}" sibTransId="{EF987BEC-9BCE-42DC-BEC1-12BD02BA394E}"/>
    <dgm:cxn modelId="{D53CC50C-BCD5-482A-9361-F2BC0625A76B}" type="presOf" srcId="{29972920-B674-426B-A87C-13D934220F3A}" destId="{A9272EC1-CB33-4CF7-992D-5C3905FD7051}" srcOrd="1" destOrd="0" presId="urn:microsoft.com/office/officeart/2005/8/layout/pyramid1"/>
    <dgm:cxn modelId="{A7A89168-25EA-43E9-A9ED-92EAB0B0A4DF}" type="presOf" srcId="{6AA6EC7B-6B87-4604-83B2-364BE8BA8C1C}" destId="{7C255FE0-5812-4FC4-B4D1-DCFA18F28ABC}" srcOrd="0" destOrd="0" presId="urn:microsoft.com/office/officeart/2005/8/layout/pyramid1"/>
    <dgm:cxn modelId="{F4C44ABD-1469-44BA-AE96-4B7340F34ADA}" srcId="{73D94173-CAF7-485C-8B07-7BCD349ACEBE}" destId="{6AA6EC7B-6B87-4604-83B2-364BE8BA8C1C}" srcOrd="4" destOrd="0" parTransId="{9BAA0A77-4090-40D4-A056-520CE36C761A}" sibTransId="{C619B52C-1D36-40F4-AC31-7D7C2ED2470D}"/>
    <dgm:cxn modelId="{E21289DE-769F-44B6-97C1-9111B3B39236}" type="presOf" srcId="{17208814-E59E-4925-92C3-2594AAEFF9A7}" destId="{D92E9AB2-CD97-467A-885B-89595ED65392}" srcOrd="1" destOrd="0" presId="urn:microsoft.com/office/officeart/2005/8/layout/pyramid1"/>
    <dgm:cxn modelId="{2DCDF84D-D22B-47E9-B1E4-62C1ACFE55CD}" type="presOf" srcId="{73D94173-CAF7-485C-8B07-7BCD349ACEBE}" destId="{C706BAEA-DE0E-43CE-8C2D-B8C9EE09342C}" srcOrd="0" destOrd="0" presId="urn:microsoft.com/office/officeart/2005/8/layout/pyramid1"/>
    <dgm:cxn modelId="{074A8F9E-DE21-4642-855C-13FE204B4061}" type="presOf" srcId="{17208814-E59E-4925-92C3-2594AAEFF9A7}" destId="{583BA518-9CD3-481E-B8F5-BD2106DE9771}" srcOrd="0" destOrd="0" presId="urn:microsoft.com/office/officeart/2005/8/layout/pyramid1"/>
    <dgm:cxn modelId="{7B825BC1-4497-4998-99C4-86AE19365B1E}" type="presOf" srcId="{222FAD3D-D372-4A5A-98E8-E8672C952173}" destId="{CC98431B-0725-4933-B1FA-77ECFC51299E}" srcOrd="0" destOrd="0" presId="urn:microsoft.com/office/officeart/2005/8/layout/pyramid1"/>
    <dgm:cxn modelId="{B06EE863-E1F0-4675-B255-58E092B65828}" type="presOf" srcId="{5B67D35A-EB48-4779-B7C9-7DA9F70FCB0C}" destId="{65AF6BC3-7ACD-457E-893A-41D93E045CCB}" srcOrd="1" destOrd="0" presId="urn:microsoft.com/office/officeart/2005/8/layout/pyramid1"/>
    <dgm:cxn modelId="{A8BC7DD3-0937-4EF3-A2BD-74C43B0C3AF2}" type="presParOf" srcId="{C706BAEA-DE0E-43CE-8C2D-B8C9EE09342C}" destId="{431A9738-329D-4E6D-A54B-5ACA5C50CCBA}" srcOrd="0" destOrd="0" presId="urn:microsoft.com/office/officeart/2005/8/layout/pyramid1"/>
    <dgm:cxn modelId="{DDF04354-41F2-4BA0-8593-44835D9B570E}" type="presParOf" srcId="{431A9738-329D-4E6D-A54B-5ACA5C50CCBA}" destId="{CC98431B-0725-4933-B1FA-77ECFC51299E}" srcOrd="0" destOrd="0" presId="urn:microsoft.com/office/officeart/2005/8/layout/pyramid1"/>
    <dgm:cxn modelId="{27416514-4A41-4343-9AAF-FD6E6D6ABCF4}" type="presParOf" srcId="{431A9738-329D-4E6D-A54B-5ACA5C50CCBA}" destId="{AA9F424F-4F58-4282-9615-6624FF15B480}" srcOrd="1" destOrd="0" presId="urn:microsoft.com/office/officeart/2005/8/layout/pyramid1"/>
    <dgm:cxn modelId="{49795D87-0501-4B3C-B734-5C4C8A19F8D0}" type="presParOf" srcId="{C706BAEA-DE0E-43CE-8C2D-B8C9EE09342C}" destId="{9DC49681-46FB-46FC-82CE-8B91D6E529C8}" srcOrd="1" destOrd="0" presId="urn:microsoft.com/office/officeart/2005/8/layout/pyramid1"/>
    <dgm:cxn modelId="{5DEA208C-C263-4458-AD59-A0AEA74673F3}" type="presParOf" srcId="{9DC49681-46FB-46FC-82CE-8B91D6E529C8}" destId="{583BA518-9CD3-481E-B8F5-BD2106DE9771}" srcOrd="0" destOrd="0" presId="urn:microsoft.com/office/officeart/2005/8/layout/pyramid1"/>
    <dgm:cxn modelId="{07BB6109-9381-4DA4-B1EB-ACE6395472D0}" type="presParOf" srcId="{9DC49681-46FB-46FC-82CE-8B91D6E529C8}" destId="{D92E9AB2-CD97-467A-885B-89595ED65392}" srcOrd="1" destOrd="0" presId="urn:microsoft.com/office/officeart/2005/8/layout/pyramid1"/>
    <dgm:cxn modelId="{9EC274D1-ADDF-4AB7-A128-976C6D13D90B}" type="presParOf" srcId="{C706BAEA-DE0E-43CE-8C2D-B8C9EE09342C}" destId="{01128E5A-15F0-4C8D-ABB9-B50912C6B179}" srcOrd="2" destOrd="0" presId="urn:microsoft.com/office/officeart/2005/8/layout/pyramid1"/>
    <dgm:cxn modelId="{99E8A2CB-25C9-4BDE-822E-20BB4CA24E52}" type="presParOf" srcId="{01128E5A-15F0-4C8D-ABB9-B50912C6B179}" destId="{D70D8BFA-F1AE-4839-9A98-F1EA35CB4098}" srcOrd="0" destOrd="0" presId="urn:microsoft.com/office/officeart/2005/8/layout/pyramid1"/>
    <dgm:cxn modelId="{0CDA61A1-8F98-44C4-BFE3-54F40660B38B}" type="presParOf" srcId="{01128E5A-15F0-4C8D-ABB9-B50912C6B179}" destId="{A9272EC1-CB33-4CF7-992D-5C3905FD7051}" srcOrd="1" destOrd="0" presId="urn:microsoft.com/office/officeart/2005/8/layout/pyramid1"/>
    <dgm:cxn modelId="{086D0068-3AC2-449A-BAAB-98406E93CF0C}" type="presParOf" srcId="{C706BAEA-DE0E-43CE-8C2D-B8C9EE09342C}" destId="{04615D7E-5AE4-484E-B1BE-3FD76F313A5E}" srcOrd="3" destOrd="0" presId="urn:microsoft.com/office/officeart/2005/8/layout/pyramid1"/>
    <dgm:cxn modelId="{674645E6-926B-48B9-89DD-9A4E7B82DA8B}" type="presParOf" srcId="{04615D7E-5AE4-484E-B1BE-3FD76F313A5E}" destId="{7B6B8F01-8A03-4CDF-9656-8A66C22F3D56}" srcOrd="0" destOrd="0" presId="urn:microsoft.com/office/officeart/2005/8/layout/pyramid1"/>
    <dgm:cxn modelId="{829330DA-8139-4AAF-B3BD-4BB339AA930E}" type="presParOf" srcId="{04615D7E-5AE4-484E-B1BE-3FD76F313A5E}" destId="{65AF6BC3-7ACD-457E-893A-41D93E045CCB}" srcOrd="1" destOrd="0" presId="urn:microsoft.com/office/officeart/2005/8/layout/pyramid1"/>
    <dgm:cxn modelId="{4338C3C6-B83F-443C-A474-229933DFE584}" type="presParOf" srcId="{C706BAEA-DE0E-43CE-8C2D-B8C9EE09342C}" destId="{2CDDA079-F14E-49C6-B26C-280BD9194E26}" srcOrd="4" destOrd="0" presId="urn:microsoft.com/office/officeart/2005/8/layout/pyramid1"/>
    <dgm:cxn modelId="{162E2708-2501-4DBB-85B4-8BDCF5F1E888}" type="presParOf" srcId="{2CDDA079-F14E-49C6-B26C-280BD9194E26}" destId="{7C255FE0-5812-4FC4-B4D1-DCFA18F28ABC}" srcOrd="0" destOrd="0" presId="urn:microsoft.com/office/officeart/2005/8/layout/pyramid1"/>
    <dgm:cxn modelId="{4587F4B6-0C10-4868-A8FE-E96440E3030E}" type="presParOf" srcId="{2CDDA079-F14E-49C6-B26C-280BD9194E26}" destId="{B497D401-308B-4DDF-93A5-97B17F45A65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8431B-0725-4933-B1FA-77ECFC51299E}">
      <dsp:nvSpPr>
        <dsp:cNvPr id="0" name=""/>
        <dsp:cNvSpPr/>
      </dsp:nvSpPr>
      <dsp:spPr>
        <a:xfrm>
          <a:off x="3257250" y="0"/>
          <a:ext cx="1628625" cy="1085346"/>
        </a:xfrm>
        <a:prstGeom prst="trapezoid">
          <a:avLst>
            <a:gd name="adj" fmla="val 75028"/>
          </a:avLst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Step 1: Implementation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in the three ICH regions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57250" y="0"/>
        <a:ext cx="1628625" cy="1085346"/>
      </dsp:txXfrm>
    </dsp:sp>
    <dsp:sp modelId="{583BA518-9CD3-481E-B8F5-BD2106DE9771}">
      <dsp:nvSpPr>
        <dsp:cNvPr id="0" name=""/>
        <dsp:cNvSpPr/>
      </dsp:nvSpPr>
      <dsp:spPr>
        <a:xfrm>
          <a:off x="2442937" y="1085346"/>
          <a:ext cx="3257250" cy="1085346"/>
        </a:xfrm>
        <a:prstGeom prst="trapezoid">
          <a:avLst>
            <a:gd name="adj" fmla="val 75028"/>
          </a:avLst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Step 2: Agreement on a harmonized ICH guideline; adopted by regulators </a:t>
          </a:r>
          <a:endParaRPr lang="en-IN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12956" y="1085346"/>
        <a:ext cx="2117212" cy="1085346"/>
      </dsp:txXfrm>
    </dsp:sp>
    <dsp:sp modelId="{D70D8BFA-F1AE-4839-9A98-F1EA35CB4098}">
      <dsp:nvSpPr>
        <dsp:cNvPr id="0" name=""/>
        <dsp:cNvSpPr/>
      </dsp:nvSpPr>
      <dsp:spPr>
        <a:xfrm>
          <a:off x="1628625" y="2170692"/>
          <a:ext cx="4885875" cy="1085346"/>
        </a:xfrm>
        <a:prstGeom prst="trapezoid">
          <a:avLst>
            <a:gd name="adj" fmla="val 75028"/>
          </a:avLst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Step 3:  Regulatory consultation in the three regions.  Consolidation of the comments 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83653" y="2170692"/>
        <a:ext cx="3175819" cy="1085346"/>
      </dsp:txXfrm>
    </dsp:sp>
    <dsp:sp modelId="{7B6B8F01-8A03-4CDF-9656-8A66C22F3D56}">
      <dsp:nvSpPr>
        <dsp:cNvPr id="0" name=""/>
        <dsp:cNvSpPr/>
      </dsp:nvSpPr>
      <dsp:spPr>
        <a:xfrm>
          <a:off x="814312" y="3256038"/>
          <a:ext cx="6514500" cy="1085346"/>
        </a:xfrm>
        <a:prstGeom prst="trapezoid">
          <a:avLst>
            <a:gd name="adj" fmla="val 75028"/>
          </a:avLst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Step 4:  Agreement by the Steering Committee to release the draft consensus text for wider consultation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54350" y="3256038"/>
        <a:ext cx="4234425" cy="1085346"/>
      </dsp:txXfrm>
    </dsp:sp>
    <dsp:sp modelId="{7C255FE0-5812-4FC4-B4D1-DCFA18F28ABC}">
      <dsp:nvSpPr>
        <dsp:cNvPr id="0" name=""/>
        <dsp:cNvSpPr/>
      </dsp:nvSpPr>
      <dsp:spPr>
        <a:xfrm>
          <a:off x="0" y="4341384"/>
          <a:ext cx="8143126" cy="1085346"/>
        </a:xfrm>
        <a:prstGeom prst="trapezoid">
          <a:avLst>
            <a:gd name="adj" fmla="val 75028"/>
          </a:avLst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Step 5: Building scientific consensus in joint regulatory/industry expert working 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5047" y="4341384"/>
        <a:ext cx="5293031" cy="1085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FD62D-77D9-434E-9D8D-3B52E6C52418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3A74A-4E47-4CDE-80DF-CBB6CBE547F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41478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3A74A-4E47-4CDE-80DF-CBB6CBE547F9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2411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lang="en-IN" smtClean="0"/>
              <a:pPr marL="38100">
                <a:lnSpc>
                  <a:spcPts val="1650"/>
                </a:lnSpc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9084564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20" h="6858000">
                <a:moveTo>
                  <a:pt x="11557" y="0"/>
                </a:moveTo>
                <a:lnTo>
                  <a:pt x="0" y="0"/>
                </a:lnTo>
                <a:lnTo>
                  <a:pt x="0" y="6858000"/>
                </a:lnTo>
                <a:lnTo>
                  <a:pt x="11557" y="6858000"/>
                </a:lnTo>
                <a:lnTo>
                  <a:pt x="11557" y="0"/>
                </a:lnTo>
                <a:close/>
              </a:path>
              <a:path w="58420" h="6858000">
                <a:moveTo>
                  <a:pt x="57912" y="0"/>
                </a:moveTo>
                <a:lnTo>
                  <a:pt x="23114" y="0"/>
                </a:lnTo>
                <a:lnTo>
                  <a:pt x="23114" y="6858000"/>
                </a:lnTo>
                <a:lnTo>
                  <a:pt x="57912" y="6858000"/>
                </a:lnTo>
                <a:lnTo>
                  <a:pt x="5791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381000" y="3429000"/>
            <a:ext cx="643631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1500" indent="0">
              <a:lnSpc>
                <a:spcPct val="100000"/>
              </a:lnSpc>
              <a:spcBef>
                <a:spcPts val="105"/>
              </a:spcBef>
              <a:buNone/>
            </a:pP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sz="4000" spc="-7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GUIDELINES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868261" y="4259911"/>
            <a:ext cx="5790565" cy="1794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sz="2400" b="1" spc="-10" dirty="0" smtClean="0">
                <a:latin typeface="Times New Roman"/>
                <a:cs typeface="Times New Roman"/>
              </a:rPr>
              <a:t>P</a:t>
            </a:r>
            <a:r>
              <a:rPr lang="en-US" sz="2400" b="1" spc="-10" dirty="0" smtClean="0">
                <a:latin typeface="Times New Roman"/>
                <a:cs typeface="Times New Roman"/>
              </a:rPr>
              <a:t>resented</a:t>
            </a:r>
            <a:r>
              <a:rPr sz="2400" b="1" spc="-10" dirty="0" smtClean="0">
                <a:latin typeface="Times New Roman"/>
                <a:cs typeface="Times New Roman"/>
              </a:rPr>
              <a:t> </a:t>
            </a:r>
            <a:r>
              <a:rPr sz="2400" b="1" spc="-90" dirty="0" smtClean="0">
                <a:latin typeface="Times New Roman"/>
                <a:cs typeface="Times New Roman"/>
              </a:rPr>
              <a:t>B</a:t>
            </a:r>
            <a:r>
              <a:rPr lang="en-US" sz="2400" b="1" spc="-90" dirty="0">
                <a:latin typeface="Times New Roman"/>
                <a:cs typeface="Times New Roman"/>
              </a:rPr>
              <a:t>y</a:t>
            </a:r>
            <a:r>
              <a:rPr sz="2400" b="1" spc="-90" dirty="0" smtClean="0">
                <a:latin typeface="Times New Roman"/>
                <a:cs typeface="Times New Roman"/>
              </a:rPr>
              <a:t>: </a:t>
            </a:r>
            <a:r>
              <a:rPr lang="en-US" sz="2400" b="1" spc="-90" dirty="0" smtClean="0">
                <a:latin typeface="Times New Roman"/>
                <a:cs typeface="Times New Roman"/>
              </a:rPr>
              <a:t>Dr. Garima Joshi</a:t>
            </a:r>
            <a:endParaRPr lang="en-US" sz="2400" dirty="0">
              <a:latin typeface="Times New Roman"/>
              <a:cs typeface="Times New Roman"/>
            </a:endParaRP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Assistant Professor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Department of Pharmacy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Mohanlal Sukhadia University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568322" y="5063109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26" name="Picture 2" descr="C:\Users\HP\Downloads\mohanlal-sukhadia-university-udaipur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9105" y="838200"/>
            <a:ext cx="2388295" cy="238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175069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</a:t>
            </a:r>
            <a:r>
              <a:rPr sz="3000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sz="3000" dirty="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044791"/>
            <a:ext cx="8576666" cy="4972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Q1E: </a:t>
            </a:r>
            <a:r>
              <a:rPr sz="2400" spc="-60" dirty="0">
                <a:latin typeface="Times New Roman" pitchFamily="18" charset="0"/>
                <a:cs typeface="Times New Roman" pitchFamily="18" charset="0"/>
              </a:rPr>
              <a:t>EVALUATION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sz="2400" spc="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10" dirty="0">
                <a:latin typeface="Times New Roman" pitchFamily="18" charset="0"/>
                <a:cs typeface="Times New Roman" pitchFamily="18" charset="0"/>
              </a:rPr>
              <a:t>DATA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4965" marR="5080" indent="-342900">
              <a:spcBef>
                <a:spcPts val="595"/>
              </a:spcBef>
              <a:buSzPct val="68181"/>
              <a:buFont typeface="Wingdings" pitchFamily="2" charset="2"/>
              <a:buChar char="v"/>
              <a:tabLst>
                <a:tab pos="287020" algn="l"/>
                <a:tab pos="1149350" algn="l"/>
                <a:tab pos="2804795" algn="l"/>
                <a:tab pos="3754120" algn="l"/>
                <a:tab pos="5288915" algn="l"/>
              </a:tabLst>
            </a:pPr>
            <a:r>
              <a:rPr sz="2400" b="1" spc="-1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F: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400" spc="-18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IL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400" spc="-24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spc="-17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pc="-21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ACKA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sz="2400" spc="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GISTR</a:t>
            </a:r>
            <a:r>
              <a:rPr lang="en-IN" sz="2400" spc="-23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IN" sz="2400" spc="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065" marR="5080">
              <a:spcBef>
                <a:spcPts val="595"/>
              </a:spcBef>
              <a:buSzPct val="68181"/>
              <a:tabLst>
                <a:tab pos="287020" algn="l"/>
                <a:tab pos="1149350" algn="l"/>
                <a:tab pos="2804795" algn="l"/>
                <a:tab pos="3754120" algn="l"/>
                <a:tab pos="5288915" algn="l"/>
              </a:tabLst>
            </a:pP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35" dirty="0">
                <a:latin typeface="Times New Roman" pitchFamily="18" charset="0"/>
                <a:cs typeface="Times New Roman" pitchFamily="18" charset="0"/>
              </a:rPr>
              <a:t>CLIMATIC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ZONES III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en-US" sz="24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54965" marR="5080" indent="-342900">
              <a:spcBef>
                <a:spcPts val="100"/>
              </a:spcBef>
              <a:buSzPct val="68181"/>
              <a:buFont typeface="Wingdings" pitchFamily="2" charset="2"/>
              <a:buChar char="v"/>
              <a:tabLst>
                <a:tab pos="287020" algn="l"/>
                <a:tab pos="1327785" algn="l"/>
                <a:tab pos="3364229" algn="l"/>
                <a:tab pos="4358005" algn="l"/>
                <a:tab pos="6848475" algn="l"/>
              </a:tabLst>
            </a:pPr>
            <a:r>
              <a:rPr lang="en-US" sz="2400" b="1" spc="-1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spc="-1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FIN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ERMINO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spc="-204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spc="-22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YTI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L  </a:t>
            </a:r>
            <a:r>
              <a:rPr lang="en-US" sz="2400" spc="-60" dirty="0" smtClean="0">
                <a:latin typeface="Times New Roman" pitchFamily="18" charset="0"/>
                <a:cs typeface="Times New Roman" pitchFamily="18" charset="0"/>
              </a:rPr>
              <a:t>VALIDATION</a:t>
            </a:r>
          </a:p>
          <a:p>
            <a:pPr marL="355600" indent="-342900">
              <a:lnSpc>
                <a:spcPct val="100000"/>
              </a:lnSpc>
              <a:spcBef>
                <a:spcPts val="1920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Q2B:</a:t>
            </a:r>
            <a:r>
              <a:rPr lang="en-US" sz="2400" b="1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pPr marL="355600" indent="-342900">
              <a:lnSpc>
                <a:spcPct val="100000"/>
              </a:lnSpc>
              <a:spcBef>
                <a:spcPts val="1920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400" b="1" i="1" spc="-5" dirty="0" smtClean="0">
                <a:latin typeface="Times New Roman" pitchFamily="18" charset="0"/>
                <a:cs typeface="Times New Roman" pitchFamily="18" charset="0"/>
              </a:rPr>
              <a:t>Q3A(R2) 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IMPURITIES IN NEW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DRUG</a:t>
            </a:r>
            <a:r>
              <a:rPr lang="en-US" sz="24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SUBSTANCES</a:t>
            </a:r>
          </a:p>
          <a:p>
            <a:pPr marL="355600" indent="-342900">
              <a:lnSpc>
                <a:spcPct val="150000"/>
              </a:lnSpc>
              <a:spcBef>
                <a:spcPts val="1920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400" b="1" i="1" spc="-5" dirty="0" smtClean="0">
                <a:latin typeface="Times New Roman" pitchFamily="18" charset="0"/>
                <a:cs typeface="Times New Roman" pitchFamily="18" charset="0"/>
              </a:rPr>
              <a:t>Q3B(R2) 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IMPURITIES IN NEW DRUG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PRODUCT</a:t>
            </a:r>
          </a:p>
          <a:p>
            <a:pPr marL="355600" indent="-342900">
              <a:lnSpc>
                <a:spcPct val="150000"/>
              </a:lnSpc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IN" sz="2400" b="1" i="1" spc="-5" dirty="0" smtClean="0">
                <a:latin typeface="Times New Roman" pitchFamily="18" charset="0"/>
                <a:cs typeface="Times New Roman" pitchFamily="18" charset="0"/>
              </a:rPr>
              <a:t>Q3C(R3) :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IMPURITIES GUIDELINES FOR RESIDUAL</a:t>
            </a:r>
          </a:p>
          <a:p>
            <a:pPr marL="12700">
              <a:buSzPct val="68181"/>
              <a:tabLst>
                <a:tab pos="287020" algn="l"/>
              </a:tabLst>
            </a:pP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IN" sz="2400" spc="6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2400" spc="-30" dirty="0" smtClean="0">
                <a:latin typeface="Times New Roman" pitchFamily="18" charset="0"/>
                <a:cs typeface="Times New Roman" pitchFamily="18" charset="0"/>
              </a:rPr>
              <a:t>SOLVENTS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88619"/>
            <a:ext cx="17506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CONTI….</a:t>
            </a:r>
            <a:endParaRPr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1768855"/>
            <a:ext cx="7433945" cy="3515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dirty="0">
                <a:latin typeface="Times New Roman" pitchFamily="18" charset="0"/>
                <a:cs typeface="Times New Roman" pitchFamily="18" charset="0"/>
              </a:rPr>
              <a:t>Q4:</a:t>
            </a:r>
            <a:r>
              <a:rPr sz="2400"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PHARMACOPOEIA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2039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Q4A: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PHARMACOPOEIAL</a:t>
            </a:r>
            <a:r>
              <a:rPr sz="2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HARMONIZATION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2039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Q5A: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VIRAL SAFETY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65" dirty="0">
                <a:latin typeface="Times New Roman" pitchFamily="18" charset="0"/>
                <a:cs typeface="Times New Roman" pitchFamily="18" charset="0"/>
              </a:rPr>
              <a:t>EVALUATION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2039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Q5B: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GENETIC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STABILITY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2045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Q5C: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STABILITY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BIOTECHNOLOGY</a:t>
            </a:r>
            <a:r>
              <a:rPr sz="24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PRODUCTS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2039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Q5D: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CELL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35" dirty="0">
                <a:latin typeface="Times New Roman" pitchFamily="18" charset="0"/>
                <a:cs typeface="Times New Roman" pitchFamily="18" charset="0"/>
              </a:rPr>
              <a:t>SUBSTRATES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88619"/>
            <a:ext cx="16554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CONTI…</a:t>
            </a:r>
            <a:endParaRPr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1449095"/>
            <a:ext cx="8877935" cy="4957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50000"/>
              </a:lnSpc>
              <a:spcBef>
                <a:spcPts val="100"/>
              </a:spcBef>
              <a:buSzPct val="68181"/>
              <a:buFont typeface="Wingdings" pitchFamily="2" charset="2"/>
              <a:buChar char="v"/>
              <a:tabLst>
                <a:tab pos="287020" algn="l"/>
                <a:tab pos="1091565" algn="l"/>
                <a:tab pos="3509010" algn="l"/>
                <a:tab pos="4325620" algn="l"/>
                <a:tab pos="6297930" algn="l"/>
                <a:tab pos="7055484" algn="l"/>
              </a:tabLst>
            </a:pPr>
            <a:r>
              <a:rPr sz="2200" b="1" spc="-1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sz="22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sz="2200" b="1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200" b="1"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2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200" spc="1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IFIC</a:t>
            </a:r>
            <a:r>
              <a:rPr sz="2200" spc="-24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ION</a:t>
            </a:r>
            <a:r>
              <a:rPr sz="2200" spc="1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200" spc="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OCEDU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ES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AC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EP</a:t>
            </a:r>
            <a:r>
              <a:rPr sz="2200" spc="-17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ANCE  CRITERIA FOR NEW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DRUG </a:t>
            </a:r>
            <a:r>
              <a:rPr sz="2200" spc="-25" dirty="0">
                <a:latin typeface="Times New Roman" pitchFamily="18" charset="0"/>
                <a:cs typeface="Times New Roman" pitchFamily="18" charset="0"/>
              </a:rPr>
              <a:t>SUBSTANCES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2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PRODUCTS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4965" marR="586740" indent="-342900" algn="just">
              <a:lnSpc>
                <a:spcPct val="150100"/>
              </a:lnSpc>
              <a:spcBef>
                <a:spcPts val="595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i="1" spc="-5" dirty="0">
                <a:latin typeface="Times New Roman" pitchFamily="18" charset="0"/>
                <a:cs typeface="Times New Roman" pitchFamily="18" charset="0"/>
              </a:rPr>
              <a:t>Q6B : </a:t>
            </a:r>
            <a:r>
              <a:rPr sz="2200" spc="-25" dirty="0">
                <a:latin typeface="Times New Roman" pitchFamily="18" charset="0"/>
                <a:cs typeface="Times New Roman" pitchFamily="18" charset="0"/>
              </a:rPr>
              <a:t>SPECIFICATION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TEST PROCEDURE AND </a:t>
            </a:r>
            <a:r>
              <a:rPr sz="2200" spc="-25" dirty="0">
                <a:latin typeface="Times New Roman" pitchFamily="18" charset="0"/>
                <a:cs typeface="Times New Roman" pitchFamily="18" charset="0"/>
              </a:rPr>
              <a:t>ACCEPTANCE 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CRITRIA FOR BIOTECHNOLOGICAL/ BIOLOGICAL</a:t>
            </a:r>
            <a:r>
              <a:rPr sz="22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PRODUCTS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1920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spc="-5" dirty="0">
                <a:latin typeface="Times New Roman" pitchFamily="18" charset="0"/>
                <a:cs typeface="Times New Roman" pitchFamily="18" charset="0"/>
              </a:rPr>
              <a:t>Q7A: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GMP FOR ACTIVE PHARMACEUTICAL</a:t>
            </a:r>
            <a:r>
              <a:rPr sz="2200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INGREDIENTS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1920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spc="-5" dirty="0">
                <a:latin typeface="Times New Roman" pitchFamily="18" charset="0"/>
                <a:cs typeface="Times New Roman" pitchFamily="18" charset="0"/>
              </a:rPr>
              <a:t>Q8: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PHARMACEUTICAL</a:t>
            </a:r>
            <a:r>
              <a:rPr sz="22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DEVELOPMENT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1925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spc="-5" dirty="0">
                <a:latin typeface="Times New Roman" pitchFamily="18" charset="0"/>
                <a:cs typeface="Times New Roman" pitchFamily="18" charset="0"/>
              </a:rPr>
              <a:t>Q9: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QUALITY RISK</a:t>
            </a:r>
            <a:r>
              <a:rPr sz="22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MANAGEMENT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1920"/>
              </a:spcBef>
              <a:buSzPct val="68181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spc="-5" dirty="0">
                <a:latin typeface="Times New Roman" pitchFamily="18" charset="0"/>
                <a:cs typeface="Times New Roman" pitchFamily="18" charset="0"/>
              </a:rPr>
              <a:t>Q10: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PHARMACEUTICAL QUALITY</a:t>
            </a:r>
            <a:r>
              <a:rPr sz="2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SYSTEM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654" y="533400"/>
            <a:ext cx="18465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r>
              <a:rPr lang="en-US" sz="3000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-</a:t>
            </a:r>
            <a:r>
              <a:rPr sz="3000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SAFETY</a:t>
            </a:r>
            <a:endParaRPr sz="30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6062" y="1524000"/>
            <a:ext cx="8835538" cy="45942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dirty="0">
                <a:latin typeface="Times New Roman"/>
                <a:cs typeface="Times New Roman"/>
              </a:rPr>
              <a:t>S1A: </a:t>
            </a:r>
            <a:r>
              <a:rPr sz="2200" dirty="0">
                <a:latin typeface="Times New Roman"/>
                <a:cs typeface="Times New Roman"/>
              </a:rPr>
              <a:t>GUIDELINE </a:t>
            </a:r>
            <a:r>
              <a:rPr sz="2200" spc="5" dirty="0">
                <a:latin typeface="Times New Roman"/>
                <a:cs typeface="Times New Roman"/>
              </a:rPr>
              <a:t>ON </a:t>
            </a:r>
            <a:r>
              <a:rPr sz="2200" dirty="0">
                <a:latin typeface="Times New Roman"/>
                <a:cs typeface="Times New Roman"/>
              </a:rPr>
              <a:t>THE NEED FOR CARCINOGENICITY </a:t>
            </a:r>
            <a:r>
              <a:rPr sz="2200" spc="-5" dirty="0">
                <a:latin typeface="Times New Roman"/>
                <a:cs typeface="Times New Roman"/>
              </a:rPr>
              <a:t>STUDIES</a:t>
            </a:r>
            <a:r>
              <a:rPr sz="2200" spc="160" dirty="0">
                <a:latin typeface="Times New Roman"/>
                <a:cs typeface="Times New Roman"/>
              </a:rPr>
              <a:t> </a:t>
            </a:r>
            <a:r>
              <a:rPr sz="2200" spc="5" dirty="0" smtClean="0">
                <a:latin typeface="Times New Roman"/>
                <a:cs typeface="Times New Roman"/>
              </a:rPr>
              <a:t>OF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PHARMACEUTICALS</a:t>
            </a:r>
            <a:endParaRPr sz="22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dirty="0">
                <a:latin typeface="Times New Roman"/>
                <a:cs typeface="Times New Roman"/>
              </a:rPr>
              <a:t>S1B: </a:t>
            </a:r>
            <a:r>
              <a:rPr sz="2200" dirty="0">
                <a:latin typeface="Times New Roman"/>
                <a:cs typeface="Times New Roman"/>
              </a:rPr>
              <a:t>TESTING FOR CARCINOGENICITY OF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PHARMACEUTICALS</a:t>
            </a:r>
            <a:endParaRPr sz="22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  <a:tab pos="1468120" algn="l"/>
                <a:tab pos="2297430" algn="l"/>
                <a:tab pos="3847465" algn="l"/>
                <a:tab pos="4507230" algn="l"/>
                <a:tab pos="7009765" algn="l"/>
                <a:tab pos="822007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S1C(R2</a:t>
            </a:r>
            <a:r>
              <a:rPr sz="2200" b="1" spc="-5" dirty="0" smtClean="0">
                <a:latin typeface="Times New Roman"/>
                <a:cs typeface="Times New Roman"/>
              </a:rPr>
              <a:t>):</a:t>
            </a:r>
            <a:r>
              <a:rPr sz="2200" dirty="0" smtClean="0">
                <a:latin typeface="Times New Roman"/>
                <a:cs typeface="Times New Roman"/>
              </a:rPr>
              <a:t>DOSE</a:t>
            </a:r>
            <a:r>
              <a:rPr sz="2200" dirty="0">
                <a:latin typeface="Times New Roman"/>
                <a:cs typeface="Times New Roman"/>
              </a:rPr>
              <a:t>	SELECTION	FOR	</a:t>
            </a:r>
            <a:r>
              <a:rPr sz="2200" dirty="0" smtClean="0">
                <a:latin typeface="Times New Roman"/>
                <a:cs typeface="Times New Roman"/>
              </a:rPr>
              <a:t>CARCINOGENICITY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STUDIES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sz="2200" spc="-10" dirty="0" smtClean="0">
                <a:latin typeface="Times New Roman"/>
                <a:cs typeface="Times New Roman"/>
              </a:rPr>
              <a:t>OF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PHARMACEUTICALS</a:t>
            </a:r>
            <a:endParaRPr sz="22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  <a:tab pos="1381125" algn="l"/>
                <a:tab pos="2972435" algn="l"/>
                <a:tab pos="3601720" algn="l"/>
                <a:tab pos="5760085" algn="l"/>
                <a:tab pos="7081520" algn="l"/>
                <a:tab pos="7895590" algn="l"/>
              </a:tabLst>
            </a:pPr>
            <a:r>
              <a:rPr sz="2200" b="1" dirty="0">
                <a:latin typeface="Times New Roman"/>
                <a:cs typeface="Times New Roman"/>
              </a:rPr>
              <a:t>S</a:t>
            </a:r>
            <a:r>
              <a:rPr sz="2200" b="1" spc="-10" dirty="0">
                <a:latin typeface="Times New Roman"/>
                <a:cs typeface="Times New Roman"/>
              </a:rPr>
              <a:t>2</a:t>
            </a:r>
            <a:r>
              <a:rPr sz="2200" b="1" dirty="0">
                <a:latin typeface="Times New Roman"/>
                <a:cs typeface="Times New Roman"/>
              </a:rPr>
              <a:t>(</a:t>
            </a:r>
            <a:r>
              <a:rPr sz="2200" b="1" spc="-10" dirty="0">
                <a:latin typeface="Times New Roman"/>
                <a:cs typeface="Times New Roman"/>
              </a:rPr>
              <a:t>R</a:t>
            </a:r>
            <a:r>
              <a:rPr sz="2200" b="1" spc="5" dirty="0">
                <a:latin typeface="Times New Roman"/>
                <a:cs typeface="Times New Roman"/>
              </a:rPr>
              <a:t>1</a:t>
            </a:r>
            <a:r>
              <a:rPr sz="2200" b="1" spc="-10" dirty="0">
                <a:latin typeface="Times New Roman"/>
                <a:cs typeface="Times New Roman"/>
              </a:rPr>
              <a:t>)</a:t>
            </a:r>
            <a:r>
              <a:rPr sz="2200" b="1" dirty="0">
                <a:latin typeface="Times New Roman"/>
                <a:cs typeface="Times New Roman"/>
              </a:rPr>
              <a:t>:	</a:t>
            </a:r>
            <a:r>
              <a:rPr sz="2200" spc="5" dirty="0">
                <a:latin typeface="Times New Roman"/>
                <a:cs typeface="Times New Roman"/>
              </a:rPr>
              <a:t>G</a:t>
            </a:r>
            <a:r>
              <a:rPr sz="2200" dirty="0">
                <a:latin typeface="Times New Roman"/>
                <a:cs typeface="Times New Roman"/>
              </a:rPr>
              <a:t>U</a:t>
            </a:r>
            <a:r>
              <a:rPr sz="2200" spc="-15" dirty="0">
                <a:latin typeface="Times New Roman"/>
                <a:cs typeface="Times New Roman"/>
              </a:rPr>
              <a:t>I</a:t>
            </a:r>
            <a:r>
              <a:rPr sz="2200" spc="5" dirty="0">
                <a:latin typeface="Times New Roman"/>
                <a:cs typeface="Times New Roman"/>
              </a:rPr>
              <a:t>DAN</a:t>
            </a:r>
            <a:r>
              <a:rPr sz="2200" dirty="0">
                <a:latin typeface="Times New Roman"/>
                <a:cs typeface="Times New Roman"/>
              </a:rPr>
              <a:t>CE	</a:t>
            </a:r>
            <a:r>
              <a:rPr sz="2200" spc="5" dirty="0">
                <a:latin typeface="Times New Roman"/>
                <a:cs typeface="Times New Roman"/>
              </a:rPr>
              <a:t>O</a:t>
            </a:r>
            <a:r>
              <a:rPr sz="2200" dirty="0">
                <a:latin typeface="Times New Roman"/>
                <a:cs typeface="Times New Roman"/>
              </a:rPr>
              <a:t>N	GE</a:t>
            </a:r>
            <a:r>
              <a:rPr sz="2200" spc="5" dirty="0">
                <a:latin typeface="Times New Roman"/>
                <a:cs typeface="Times New Roman"/>
              </a:rPr>
              <a:t>N</a:t>
            </a:r>
            <a:r>
              <a:rPr sz="2200" dirty="0">
                <a:latin typeface="Times New Roman"/>
                <a:cs typeface="Times New Roman"/>
              </a:rPr>
              <a:t>O</a:t>
            </a:r>
            <a:r>
              <a:rPr sz="2200" spc="-35" dirty="0">
                <a:latin typeface="Times New Roman"/>
                <a:cs typeface="Times New Roman"/>
              </a:rPr>
              <a:t>T</a:t>
            </a:r>
            <a:r>
              <a:rPr sz="2200" dirty="0">
                <a:latin typeface="Times New Roman"/>
                <a:cs typeface="Times New Roman"/>
              </a:rPr>
              <a:t>OXICITY	TES</a:t>
            </a:r>
            <a:r>
              <a:rPr sz="2200" spc="-15" dirty="0">
                <a:latin typeface="Times New Roman"/>
                <a:cs typeface="Times New Roman"/>
              </a:rPr>
              <a:t>T</a:t>
            </a:r>
            <a:r>
              <a:rPr sz="2200" dirty="0">
                <a:latin typeface="Times New Roman"/>
                <a:cs typeface="Times New Roman"/>
              </a:rPr>
              <a:t>I</a:t>
            </a:r>
            <a:r>
              <a:rPr sz="2200" spc="5" dirty="0">
                <a:latin typeface="Times New Roman"/>
                <a:cs typeface="Times New Roman"/>
              </a:rPr>
              <a:t>N</a:t>
            </a:r>
            <a:r>
              <a:rPr sz="2200" dirty="0">
                <a:latin typeface="Times New Roman"/>
                <a:cs typeface="Times New Roman"/>
              </a:rPr>
              <a:t>G	</a:t>
            </a:r>
            <a:r>
              <a:rPr sz="2200" spc="5" dirty="0">
                <a:latin typeface="Times New Roman"/>
                <a:cs typeface="Times New Roman"/>
              </a:rPr>
              <a:t>AN</a:t>
            </a:r>
            <a:r>
              <a:rPr sz="2200" dirty="0">
                <a:latin typeface="Times New Roman"/>
                <a:cs typeface="Times New Roman"/>
              </a:rPr>
              <a:t>D	</a:t>
            </a:r>
            <a:r>
              <a:rPr sz="2200" dirty="0" smtClean="0">
                <a:latin typeface="Times New Roman"/>
                <a:cs typeface="Times New Roman"/>
              </a:rPr>
              <a:t>D</a:t>
            </a:r>
            <a:r>
              <a:rPr sz="2200" spc="-210" dirty="0" smtClean="0">
                <a:latin typeface="Times New Roman"/>
                <a:cs typeface="Times New Roman"/>
              </a:rPr>
              <a:t>A</a:t>
            </a:r>
            <a:r>
              <a:rPr sz="2200" spc="-160" dirty="0" smtClean="0">
                <a:latin typeface="Times New Roman"/>
                <a:cs typeface="Times New Roman"/>
              </a:rPr>
              <a:t>T</a:t>
            </a:r>
            <a:r>
              <a:rPr sz="2200" dirty="0" smtClean="0">
                <a:latin typeface="Times New Roman"/>
                <a:cs typeface="Times New Roman"/>
              </a:rPr>
              <a:t>A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sz="2200" spc="-25" dirty="0" smtClean="0">
                <a:latin typeface="Times New Roman"/>
                <a:cs typeface="Times New Roman"/>
              </a:rPr>
              <a:t>INTERPRETATION </a:t>
            </a:r>
            <a:r>
              <a:rPr sz="2200" spc="-5" dirty="0">
                <a:latin typeface="Times New Roman"/>
                <a:cs typeface="Times New Roman"/>
              </a:rPr>
              <a:t>FOR </a:t>
            </a:r>
            <a:r>
              <a:rPr sz="2200" dirty="0">
                <a:latin typeface="Times New Roman"/>
                <a:cs typeface="Times New Roman"/>
              </a:rPr>
              <a:t>PHARMACEUTICALS INTENDED FOR</a:t>
            </a:r>
            <a:r>
              <a:rPr sz="2200" spc="275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HUMAN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lang="en-IN" sz="2200" dirty="0" smtClean="0">
                <a:latin typeface="Times New Roman"/>
                <a:cs typeface="Times New Roman"/>
              </a:rPr>
              <a:t>USE</a:t>
            </a:r>
          </a:p>
          <a:p>
            <a:pPr marL="286385">
              <a:lnSpc>
                <a:spcPct val="100000"/>
              </a:lnSpc>
              <a:spcBef>
                <a:spcPts val="1440"/>
              </a:spcBef>
            </a:pP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pPr marL="38100">
                <a:lnSpc>
                  <a:spcPts val="1650"/>
                </a:lnSpc>
              </a:pPr>
              <a:t>14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20574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</a:t>
            </a:r>
            <a:r>
              <a:rPr lang="en-IN" sz="3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7378" y="750559"/>
            <a:ext cx="8805266" cy="61074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dirty="0">
                <a:latin typeface="Times New Roman"/>
                <a:cs typeface="Times New Roman"/>
              </a:rPr>
              <a:t>S3A:</a:t>
            </a:r>
            <a:r>
              <a:rPr sz="2200" b="1" spc="1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NOTE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FOR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GUIDANCE</a:t>
            </a:r>
            <a:r>
              <a:rPr sz="2200" spc="19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ON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TOXICOKINETICS:</a:t>
            </a:r>
            <a:r>
              <a:rPr sz="2200" spc="1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ASSESSMENT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OF </a:t>
            </a:r>
            <a:r>
              <a:rPr sz="2200" dirty="0">
                <a:latin typeface="Times New Roman"/>
                <a:cs typeface="Times New Roman"/>
              </a:rPr>
              <a:t>SYSTEMIC EXPOSURE IN </a:t>
            </a:r>
            <a:r>
              <a:rPr sz="2200" spc="-5" dirty="0">
                <a:latin typeface="Times New Roman"/>
                <a:cs typeface="Times New Roman"/>
              </a:rPr>
              <a:t>TOXICITY</a:t>
            </a:r>
            <a:r>
              <a:rPr sz="2200" spc="-155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STUDIES</a:t>
            </a:r>
            <a:endParaRPr sz="22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dirty="0">
                <a:latin typeface="Times New Roman"/>
                <a:cs typeface="Times New Roman"/>
              </a:rPr>
              <a:t>S3B: </a:t>
            </a:r>
            <a:r>
              <a:rPr sz="2200" dirty="0">
                <a:latin typeface="Times New Roman"/>
                <a:cs typeface="Times New Roman"/>
              </a:rPr>
              <a:t>PHARMACOKINETICS:GUIDANCE FOR </a:t>
            </a:r>
            <a:r>
              <a:rPr sz="2200" spc="-30" dirty="0">
                <a:latin typeface="Times New Roman"/>
                <a:cs typeface="Times New Roman"/>
              </a:rPr>
              <a:t>REPEATED </a:t>
            </a:r>
            <a:r>
              <a:rPr sz="2200" dirty="0">
                <a:latin typeface="Times New Roman"/>
                <a:cs typeface="Times New Roman"/>
              </a:rPr>
              <a:t>DOSE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spc="-5" dirty="0" smtClean="0">
                <a:latin typeface="Times New Roman"/>
                <a:cs typeface="Times New Roman"/>
              </a:rPr>
              <a:t>TISSUE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DISTRIBUTION</a:t>
            </a:r>
            <a:r>
              <a:rPr sz="2200" spc="-30" dirty="0" smtClean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STUDIES</a:t>
            </a:r>
          </a:p>
          <a:p>
            <a:pPr marL="342900" marR="1111885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</a:tabLst>
            </a:pPr>
            <a:r>
              <a:rPr sz="2200" b="1" dirty="0" smtClean="0">
                <a:latin typeface="Times New Roman"/>
                <a:cs typeface="Times New Roman"/>
              </a:rPr>
              <a:t>S4:</a:t>
            </a:r>
            <a:r>
              <a:rPr lang="en-US" sz="2200" b="1" dirty="0" smtClean="0">
                <a:latin typeface="Times New Roman"/>
                <a:cs typeface="Times New Roman"/>
              </a:rPr>
              <a:t> </a:t>
            </a:r>
            <a:r>
              <a:rPr sz="2200" spc="-25" dirty="0" smtClean="0">
                <a:latin typeface="Times New Roman"/>
                <a:cs typeface="Times New Roman"/>
              </a:rPr>
              <a:t>DURATION </a:t>
            </a:r>
            <a:r>
              <a:rPr sz="2200" dirty="0">
                <a:latin typeface="Times New Roman"/>
                <a:cs typeface="Times New Roman"/>
              </a:rPr>
              <a:t>OF CHRONIC </a:t>
            </a:r>
            <a:r>
              <a:rPr sz="2200" spc="-5" dirty="0">
                <a:latin typeface="Times New Roman"/>
                <a:cs typeface="Times New Roman"/>
              </a:rPr>
              <a:t>TOXICITY </a:t>
            </a:r>
            <a:r>
              <a:rPr sz="2200" dirty="0" smtClean="0">
                <a:latin typeface="Times New Roman"/>
                <a:cs typeface="Times New Roman"/>
              </a:rPr>
              <a:t>TESTING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ANIMALS  </a:t>
            </a:r>
            <a:r>
              <a:rPr sz="2200" dirty="0">
                <a:latin typeface="Times New Roman"/>
                <a:cs typeface="Times New Roman"/>
              </a:rPr>
              <a:t>(RODENT </a:t>
            </a:r>
            <a:r>
              <a:rPr sz="2200" spc="5" dirty="0">
                <a:latin typeface="Times New Roman"/>
                <a:cs typeface="Times New Roman"/>
              </a:rPr>
              <a:t>AND NON </a:t>
            </a:r>
            <a:r>
              <a:rPr sz="2200" dirty="0">
                <a:latin typeface="Times New Roman"/>
                <a:cs typeface="Times New Roman"/>
              </a:rPr>
              <a:t>RODENT </a:t>
            </a:r>
            <a:r>
              <a:rPr sz="2200" spc="-5" dirty="0">
                <a:latin typeface="Times New Roman"/>
                <a:cs typeface="Times New Roman"/>
              </a:rPr>
              <a:t>TOXICITY</a:t>
            </a:r>
            <a:r>
              <a:rPr sz="2200" spc="-3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TESTING</a:t>
            </a:r>
            <a:r>
              <a:rPr sz="2200" dirty="0" smtClean="0">
                <a:latin typeface="Times New Roman"/>
                <a:cs typeface="Times New Roman"/>
              </a:rPr>
              <a:t>)</a:t>
            </a:r>
            <a:endParaRPr lang="en-US" sz="2200" dirty="0" smtClean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b="1" spc="-5" dirty="0" smtClean="0">
                <a:latin typeface="Times New Roman"/>
                <a:cs typeface="Times New Roman"/>
              </a:rPr>
              <a:t>S5(R2): </a:t>
            </a:r>
            <a:r>
              <a:rPr lang="en-US" sz="2200" dirty="0" smtClean="0">
                <a:latin typeface="Times New Roman"/>
                <a:cs typeface="Times New Roman"/>
              </a:rPr>
              <a:t>DETECTION OF </a:t>
            </a:r>
            <a:r>
              <a:rPr lang="en-US" sz="2200" spc="-5" dirty="0" smtClean="0">
                <a:latin typeface="Times New Roman"/>
                <a:cs typeface="Times New Roman"/>
              </a:rPr>
              <a:t>TOXICITY </a:t>
            </a:r>
            <a:r>
              <a:rPr lang="en-US" sz="2200" spc="-20" dirty="0" smtClean="0">
                <a:latin typeface="Times New Roman"/>
                <a:cs typeface="Times New Roman"/>
              </a:rPr>
              <a:t>TO </a:t>
            </a:r>
            <a:r>
              <a:rPr lang="en-US" sz="2200" dirty="0" smtClean="0">
                <a:latin typeface="Times New Roman"/>
                <a:cs typeface="Times New Roman"/>
              </a:rPr>
              <a:t>REPRODUCTION FOR</a:t>
            </a:r>
            <a:r>
              <a:rPr lang="en-US" sz="2200" spc="30" dirty="0" smtClean="0">
                <a:latin typeface="Times New Roman"/>
                <a:cs typeface="Times New Roman"/>
              </a:rPr>
              <a:t> </a:t>
            </a:r>
            <a:r>
              <a:rPr lang="en-US" sz="2200" spc="-5" dirty="0" smtClean="0">
                <a:latin typeface="Times New Roman"/>
                <a:cs typeface="Times New Roman"/>
              </a:rPr>
              <a:t>MEDICINAL</a:t>
            </a:r>
            <a:r>
              <a:rPr lang="en-US" sz="2200" dirty="0" smtClean="0">
                <a:latin typeface="Times New Roman"/>
                <a:cs typeface="Times New Roman"/>
              </a:rPr>
              <a:t> PRODUCTS &amp; </a:t>
            </a:r>
            <a:r>
              <a:rPr lang="en-US" sz="2200" spc="-5" dirty="0" smtClean="0">
                <a:latin typeface="Times New Roman"/>
                <a:cs typeface="Times New Roman"/>
              </a:rPr>
              <a:t>TOXICITY </a:t>
            </a:r>
            <a:r>
              <a:rPr lang="en-US" sz="2200" spc="-20" dirty="0" smtClean="0">
                <a:latin typeface="Times New Roman"/>
                <a:cs typeface="Times New Roman"/>
              </a:rPr>
              <a:t>TO </a:t>
            </a:r>
            <a:r>
              <a:rPr lang="en-US" sz="2200" dirty="0" smtClean="0">
                <a:latin typeface="Times New Roman"/>
                <a:cs typeface="Times New Roman"/>
              </a:rPr>
              <a:t>MALE</a:t>
            </a:r>
            <a:r>
              <a:rPr lang="en-US" sz="2200" spc="-135" dirty="0" smtClean="0">
                <a:latin typeface="Times New Roman"/>
                <a:cs typeface="Times New Roman"/>
              </a:rPr>
              <a:t> </a:t>
            </a:r>
            <a:r>
              <a:rPr lang="en-US" sz="2200" spc="-15" dirty="0" smtClean="0">
                <a:latin typeface="Times New Roman"/>
                <a:cs typeface="Times New Roman"/>
              </a:rPr>
              <a:t>FERTILITY</a:t>
            </a:r>
            <a:endParaRPr lang="en-US" sz="2200" dirty="0" smtClean="0">
              <a:latin typeface="Times New Roman"/>
              <a:cs typeface="Times New Roman"/>
            </a:endParaRPr>
          </a:p>
          <a:p>
            <a:pPr marL="355600" marR="1397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200" b="1" spc="-5" dirty="0" smtClean="0">
                <a:latin typeface="Times New Roman"/>
                <a:cs typeface="Times New Roman"/>
              </a:rPr>
              <a:t>S6(R1): </a:t>
            </a:r>
            <a:r>
              <a:rPr lang="en-US" sz="2200" dirty="0" smtClean="0">
                <a:latin typeface="Times New Roman"/>
                <a:cs typeface="Times New Roman"/>
              </a:rPr>
              <a:t>ADDENDUM </a:t>
            </a:r>
            <a:r>
              <a:rPr lang="en-US" sz="2200" spc="-15" dirty="0" smtClean="0">
                <a:latin typeface="Times New Roman"/>
                <a:cs typeface="Times New Roman"/>
              </a:rPr>
              <a:t>TO </a:t>
            </a:r>
            <a:r>
              <a:rPr lang="en-US" sz="2200" dirty="0" smtClean="0">
                <a:latin typeface="Times New Roman"/>
                <a:cs typeface="Times New Roman"/>
              </a:rPr>
              <a:t>ICH S6: PRECLINICAL SAFETY </a:t>
            </a:r>
            <a:r>
              <a:rPr lang="en-US" sz="2200" spc="-50" dirty="0" smtClean="0">
                <a:latin typeface="Times New Roman"/>
                <a:cs typeface="Times New Roman"/>
              </a:rPr>
              <a:t>EVALUATION </a:t>
            </a:r>
            <a:r>
              <a:rPr lang="en-US" sz="2200" dirty="0" smtClean="0">
                <a:latin typeface="Times New Roman"/>
                <a:cs typeface="Times New Roman"/>
              </a:rPr>
              <a:t>OF </a:t>
            </a:r>
            <a:r>
              <a:rPr lang="en-US" sz="2200" spc="-10" dirty="0" smtClean="0">
                <a:latin typeface="Times New Roman"/>
                <a:cs typeface="Times New Roman"/>
              </a:rPr>
              <a:t>BIOTECHNOLOGY-DERIVED</a:t>
            </a:r>
            <a:r>
              <a:rPr lang="en-US" sz="2200" spc="-45" dirty="0" smtClean="0">
                <a:latin typeface="Times New Roman"/>
                <a:cs typeface="Times New Roman"/>
              </a:rPr>
              <a:t> </a:t>
            </a:r>
            <a:r>
              <a:rPr lang="en-US" sz="2200" dirty="0" smtClean="0">
                <a:latin typeface="Times New Roman"/>
                <a:cs typeface="Times New Roman"/>
              </a:rPr>
              <a:t>PHARMACEUTICALS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8" y="565893"/>
            <a:ext cx="8912861" cy="5599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sz="2200" b="1" spc="-5" dirty="0" smtClean="0">
                <a:latin typeface="Times New Roman"/>
                <a:cs typeface="Times New Roman"/>
              </a:rPr>
              <a:t>S6</a:t>
            </a:r>
            <a:r>
              <a:rPr sz="2200" b="1" spc="-5" dirty="0">
                <a:latin typeface="Times New Roman"/>
                <a:cs typeface="Times New Roman"/>
              </a:rPr>
              <a:t>:	</a:t>
            </a:r>
            <a:r>
              <a:rPr sz="2200" dirty="0">
                <a:latin typeface="Times New Roman"/>
                <a:cs typeface="Times New Roman"/>
              </a:rPr>
              <a:t>PRECLINICAL	SAFETY	</a:t>
            </a:r>
            <a:r>
              <a:rPr sz="2200" spc="-45" dirty="0">
                <a:latin typeface="Times New Roman"/>
                <a:cs typeface="Times New Roman"/>
              </a:rPr>
              <a:t>EVALUATION	</a:t>
            </a:r>
            <a:r>
              <a:rPr sz="2200" dirty="0" smtClean="0">
                <a:latin typeface="Times New Roman"/>
                <a:cs typeface="Times New Roman"/>
              </a:rPr>
              <a:t>OF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spc="-15" dirty="0" smtClean="0">
                <a:latin typeface="Times New Roman"/>
                <a:cs typeface="Times New Roman"/>
              </a:rPr>
              <a:t>BIOTECHNOLOGY-</a:t>
            </a:r>
            <a:endParaRPr lang="en-US" sz="2200" spc="-1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50000"/>
              </a:lnSpc>
              <a:buSzPct val="70000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spc="-15" dirty="0">
                <a:latin typeface="Times New Roman"/>
                <a:cs typeface="Times New Roman"/>
              </a:rPr>
              <a:t> </a:t>
            </a:r>
            <a:r>
              <a:rPr lang="en-US" sz="2200" spc="-15" dirty="0" smtClean="0">
                <a:latin typeface="Times New Roman"/>
                <a:cs typeface="Times New Roman"/>
              </a:rPr>
              <a:t>             </a:t>
            </a:r>
            <a:r>
              <a:rPr sz="2200" dirty="0" smtClean="0">
                <a:latin typeface="Times New Roman"/>
                <a:cs typeface="Times New Roman"/>
              </a:rPr>
              <a:t>DERIVED</a:t>
            </a:r>
            <a:r>
              <a:rPr sz="2200" spc="-5" dirty="0" smtClean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PHARMACEUTICALS</a:t>
            </a:r>
            <a:endParaRPr lang="en-US" sz="2200" dirty="0" smtClean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S7A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SAFETY PHARMACOLOGY STUDIES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HUMAN</a:t>
            </a:r>
          </a:p>
          <a:p>
            <a:pPr marL="12700" algn="just">
              <a:lnSpc>
                <a:spcPct val="150000"/>
              </a:lnSpc>
              <a:buSzPct val="70000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PHARMACEUTICALS</a:t>
            </a: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S7B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NON-CLINICAL EVALUATION OF THE POTENTIAL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</a:t>
            </a:r>
          </a:p>
          <a:p>
            <a:pPr marL="12700" algn="just">
              <a:lnSpc>
                <a:spcPct val="150000"/>
              </a:lnSpc>
              <a:buSzPct val="70000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DELAYED VENTRICULAR REPOLARIZATION (QT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INTERVAL</a:t>
            </a:r>
          </a:p>
          <a:p>
            <a:pPr marL="12700" algn="just">
              <a:lnSpc>
                <a:spcPct val="150000"/>
              </a:lnSpc>
              <a:buSzPct val="70000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PROLONGATION) BY HUMAN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PHARMACEUTICALS</a:t>
            </a: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spc="-5" dirty="0" smtClean="0">
                <a:latin typeface="Times New Roman"/>
                <a:cs typeface="Times New Roman"/>
              </a:rPr>
              <a:t>S8:	</a:t>
            </a:r>
            <a:r>
              <a:rPr lang="en-US" sz="2200" spc="-5" dirty="0" smtClean="0">
                <a:latin typeface="Times New Roman"/>
                <a:cs typeface="Times New Roman"/>
              </a:rPr>
              <a:t>IMMUNOTOXICITY	</a:t>
            </a:r>
            <a:r>
              <a:rPr lang="en-US" sz="2200" dirty="0" smtClean="0">
                <a:latin typeface="Times New Roman"/>
                <a:cs typeface="Times New Roman"/>
              </a:rPr>
              <a:t>STUDIES	FOR	HUMAN	PHARMACEUTICALS</a:t>
            </a:r>
          </a:p>
          <a:p>
            <a:pPr marL="355600" indent="-342900" algn="just">
              <a:lnSpc>
                <a:spcPct val="150000"/>
              </a:lnSpc>
              <a:buSzPct val="70000"/>
              <a:buFont typeface="Wingdings" pitchFamily="2" charset="2"/>
              <a:buChar char="v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IN" sz="2200" b="1" spc="-5" dirty="0" smtClean="0">
                <a:latin typeface="Times New Roman"/>
                <a:cs typeface="Times New Roman"/>
              </a:rPr>
              <a:t>S9:	</a:t>
            </a:r>
            <a:r>
              <a:rPr lang="en-IN" sz="2200" dirty="0" smtClean="0">
                <a:latin typeface="Times New Roman"/>
                <a:cs typeface="Times New Roman"/>
              </a:rPr>
              <a:t>NONCLINICAL </a:t>
            </a:r>
            <a:r>
              <a:rPr lang="en-IN" sz="2200" spc="-50" dirty="0" smtClean="0">
                <a:latin typeface="Times New Roman"/>
                <a:cs typeface="Times New Roman"/>
              </a:rPr>
              <a:t>EVALUATION </a:t>
            </a:r>
            <a:r>
              <a:rPr lang="en-IN" sz="2200" spc="-15" dirty="0" smtClean="0">
                <a:latin typeface="Times New Roman"/>
                <a:cs typeface="Times New Roman"/>
              </a:rPr>
              <a:t>F</a:t>
            </a:r>
            <a:r>
              <a:rPr lang="en-IN" sz="2200" dirty="0" smtClean="0">
                <a:latin typeface="Times New Roman"/>
                <a:cs typeface="Times New Roman"/>
              </a:rPr>
              <a:t>OR ANTICANCER</a:t>
            </a:r>
          </a:p>
          <a:p>
            <a:pPr marL="12700" algn="just">
              <a:lnSpc>
                <a:spcPct val="150000"/>
              </a:lnSpc>
              <a:buSzPct val="70000"/>
              <a:tabLst>
                <a:tab pos="287020" algn="l"/>
                <a:tab pos="905510" algn="l"/>
                <a:tab pos="2816860" algn="l"/>
                <a:tab pos="4036060" algn="l"/>
                <a:tab pos="5897245" algn="l"/>
                <a:tab pos="6488430" algn="l"/>
              </a:tabLst>
            </a:pPr>
            <a:r>
              <a:rPr lang="en-IN" sz="2200" dirty="0" smtClean="0">
                <a:latin typeface="Times New Roman"/>
                <a:cs typeface="Times New Roman"/>
              </a:rPr>
              <a:t>           PHARMACEUTICALS</a:t>
            </a:r>
            <a:endParaRPr lang="en-IN" sz="24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27000"/>
            <a:ext cx="24409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b="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sz="3000" b="0" spc="-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b="0" spc="-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EFFICACY:</a:t>
            </a:r>
            <a:endParaRPr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5729" y="839954"/>
            <a:ext cx="8729066" cy="4988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1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>
                <a:latin typeface="Times New Roman"/>
                <a:cs typeface="Times New Roman"/>
              </a:rPr>
              <a:t>E1: </a:t>
            </a:r>
            <a:r>
              <a:rPr sz="2000" dirty="0">
                <a:latin typeface="Times New Roman"/>
                <a:cs typeface="Times New Roman"/>
              </a:rPr>
              <a:t>THE EXTENT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25" dirty="0">
                <a:latin typeface="Times New Roman"/>
                <a:cs typeface="Times New Roman"/>
              </a:rPr>
              <a:t>POPULATION </a:t>
            </a:r>
            <a:r>
              <a:rPr sz="2000" spc="-5" dirty="0">
                <a:latin typeface="Times New Roman"/>
                <a:cs typeface="Times New Roman"/>
              </a:rPr>
              <a:t>EXPOSURE </a:t>
            </a:r>
            <a:r>
              <a:rPr sz="2000" spc="-2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ASSESS </a:t>
            </a:r>
            <a:r>
              <a:rPr sz="2000" dirty="0">
                <a:latin typeface="Times New Roman"/>
                <a:cs typeface="Times New Roman"/>
              </a:rPr>
              <a:t>CLINICAL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SAFETY</a:t>
            </a:r>
            <a:endParaRPr sz="2000" dirty="0">
              <a:latin typeface="Times New Roman"/>
              <a:cs typeface="Times New Roman"/>
            </a:endParaRPr>
          </a:p>
          <a:p>
            <a:pPr marL="298450" indent="-285750" algn="just">
              <a:lnSpc>
                <a:spcPct val="100000"/>
              </a:lnSpc>
              <a:spcBef>
                <a:spcPts val="168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spc="-5" dirty="0">
                <a:latin typeface="Times New Roman"/>
                <a:cs typeface="Times New Roman"/>
              </a:rPr>
              <a:t>E2A</a:t>
            </a:r>
            <a:r>
              <a:rPr sz="2000" spc="-5" dirty="0">
                <a:latin typeface="Times New Roman"/>
                <a:cs typeface="Times New Roman"/>
              </a:rPr>
              <a:t>: CLINICAL SAFETY </a:t>
            </a:r>
            <a:r>
              <a:rPr sz="2000" spc="-95" dirty="0">
                <a:latin typeface="Times New Roman"/>
                <a:cs typeface="Times New Roman"/>
              </a:rPr>
              <a:t>DATA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MANAGEMENT</a:t>
            </a:r>
            <a:endParaRPr sz="2000" dirty="0">
              <a:latin typeface="Times New Roman"/>
              <a:cs typeface="Times New Roman"/>
            </a:endParaRPr>
          </a:p>
          <a:p>
            <a:pPr marL="297815" marR="421005" indent="-285750" algn="just">
              <a:lnSpc>
                <a:spcPct val="150100"/>
              </a:lnSpc>
              <a:spcBef>
                <a:spcPts val="595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>
                <a:latin typeface="Times New Roman"/>
                <a:cs typeface="Times New Roman"/>
              </a:rPr>
              <a:t>E2B(R2): </a:t>
            </a:r>
            <a:r>
              <a:rPr sz="2000" dirty="0">
                <a:latin typeface="Times New Roman"/>
                <a:cs typeface="Times New Roman"/>
              </a:rPr>
              <a:t>MAINTENANCE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ICH GUIDELINE ON </a:t>
            </a:r>
            <a:r>
              <a:rPr sz="2000" dirty="0">
                <a:latin typeface="Times New Roman"/>
                <a:cs typeface="Times New Roman"/>
              </a:rPr>
              <a:t>CLINICAL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SAFETY  </a:t>
            </a:r>
            <a:r>
              <a:rPr sz="2000" spc="-95" dirty="0">
                <a:latin typeface="Times New Roman"/>
                <a:cs typeface="Times New Roman"/>
              </a:rPr>
              <a:t>DATA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MANAGEMENT</a:t>
            </a:r>
            <a:endParaRPr sz="2000" dirty="0">
              <a:latin typeface="Times New Roman"/>
              <a:cs typeface="Times New Roman"/>
            </a:endParaRPr>
          </a:p>
          <a:p>
            <a:pPr marL="297815" marR="391795" indent="-285750" algn="just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>
                <a:latin typeface="Times New Roman"/>
                <a:cs typeface="Times New Roman"/>
              </a:rPr>
              <a:t>E2B(R3): </a:t>
            </a:r>
            <a:r>
              <a:rPr sz="2000" spc="-5" dirty="0">
                <a:latin typeface="Times New Roman"/>
                <a:cs typeface="Times New Roman"/>
              </a:rPr>
              <a:t>REVISION OF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ICH GUIDELINE ON </a:t>
            </a:r>
            <a:r>
              <a:rPr sz="2000" dirty="0">
                <a:latin typeface="Times New Roman"/>
                <a:cs typeface="Times New Roman"/>
              </a:rPr>
              <a:t>CLINICAL </a:t>
            </a:r>
            <a:r>
              <a:rPr sz="2000" spc="-5" dirty="0">
                <a:latin typeface="Times New Roman"/>
                <a:cs typeface="Times New Roman"/>
              </a:rPr>
              <a:t>SAFETY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95" dirty="0">
                <a:latin typeface="Times New Roman"/>
                <a:cs typeface="Times New Roman"/>
              </a:rPr>
              <a:t>DATA  </a:t>
            </a:r>
            <a:r>
              <a:rPr sz="2000" spc="-5" dirty="0">
                <a:latin typeface="Times New Roman"/>
                <a:cs typeface="Times New Roman"/>
              </a:rPr>
              <a:t>MANAGEMENT</a:t>
            </a:r>
            <a:endParaRPr sz="2000" dirty="0">
              <a:latin typeface="Times New Roman"/>
              <a:cs typeface="Times New Roman"/>
            </a:endParaRPr>
          </a:p>
          <a:p>
            <a:pPr marL="298450" indent="-285750" algn="just">
              <a:lnSpc>
                <a:spcPct val="100000"/>
              </a:lnSpc>
              <a:spcBef>
                <a:spcPts val="168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spc="-90" dirty="0">
                <a:latin typeface="Times New Roman"/>
                <a:cs typeface="Times New Roman"/>
              </a:rPr>
              <a:t>DATA </a:t>
            </a:r>
            <a:r>
              <a:rPr sz="2000" dirty="0">
                <a:latin typeface="Times New Roman"/>
                <a:cs typeface="Times New Roman"/>
              </a:rPr>
              <a:t>ELEMENTS </a:t>
            </a:r>
            <a:r>
              <a:rPr sz="2000" spc="-5" dirty="0">
                <a:latin typeface="Times New Roman"/>
                <a:cs typeface="Times New Roman"/>
              </a:rPr>
              <a:t>FOR TRANSMISSION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INDIVIDUAL CASE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SAFETY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sz="2000" spc="-20" dirty="0" smtClean="0">
                <a:latin typeface="Times New Roman"/>
                <a:cs typeface="Times New Roman"/>
              </a:rPr>
              <a:t>REPORTS</a:t>
            </a:r>
            <a:endParaRPr lang="en-US" sz="2000" spc="-20" dirty="0" smtClean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lang="en-US" sz="2000" b="1" spc="-5" dirty="0" smtClean="0">
                <a:latin typeface="Times New Roman"/>
                <a:cs typeface="Times New Roman"/>
              </a:rPr>
              <a:t>E2C(R1): </a:t>
            </a:r>
            <a:r>
              <a:rPr lang="en-US" sz="2000" dirty="0" smtClean="0">
                <a:latin typeface="Times New Roman"/>
                <a:cs typeface="Times New Roman"/>
              </a:rPr>
              <a:t>CLINICAL </a:t>
            </a:r>
            <a:r>
              <a:rPr lang="en-US" sz="2000" spc="-5" dirty="0" smtClean="0">
                <a:latin typeface="Times New Roman"/>
                <a:cs typeface="Times New Roman"/>
              </a:rPr>
              <a:t>SAFETY </a:t>
            </a:r>
            <a:r>
              <a:rPr lang="en-US" sz="2000" spc="-95" dirty="0" smtClean="0">
                <a:latin typeface="Times New Roman"/>
                <a:cs typeface="Times New Roman"/>
              </a:rPr>
              <a:t>DATA </a:t>
            </a:r>
            <a:r>
              <a:rPr lang="en-US" sz="2000" spc="-10" dirty="0" smtClean="0">
                <a:latin typeface="Times New Roman"/>
                <a:cs typeface="Times New Roman"/>
              </a:rPr>
              <a:t>MANAGEMENT: </a:t>
            </a:r>
            <a:r>
              <a:rPr lang="en-US" sz="2000" spc="-5" dirty="0" smtClean="0">
                <a:latin typeface="Times New Roman"/>
                <a:cs typeface="Times New Roman"/>
              </a:rPr>
              <a:t>PERIODIC</a:t>
            </a:r>
            <a:r>
              <a:rPr lang="en-US" sz="2000" spc="-8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SAFETY  </a:t>
            </a:r>
            <a:r>
              <a:rPr lang="en-US" sz="2000" spc="-40" dirty="0" smtClean="0">
                <a:latin typeface="Times New Roman"/>
                <a:cs typeface="Times New Roman"/>
              </a:rPr>
              <a:t>UPDATE </a:t>
            </a:r>
            <a:r>
              <a:rPr lang="en-US" sz="2000" spc="-20" dirty="0" smtClean="0">
                <a:latin typeface="Times New Roman"/>
                <a:cs typeface="Times New Roman"/>
              </a:rPr>
              <a:t>REPORTS </a:t>
            </a:r>
            <a:r>
              <a:rPr lang="en-US" sz="2000" spc="-5" dirty="0" smtClean="0">
                <a:latin typeface="Times New Roman"/>
                <a:cs typeface="Times New Roman"/>
              </a:rPr>
              <a:t>FOR MARKETED</a:t>
            </a:r>
            <a:r>
              <a:rPr lang="en-US" sz="2000" spc="7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DRUGS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374" y="97672"/>
            <a:ext cx="8839200" cy="6014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70000"/>
              <a:tabLst>
                <a:tab pos="287020" algn="l"/>
              </a:tabLst>
            </a:pPr>
            <a:endParaRPr lang="en-US" sz="2000" b="1" dirty="0" smtClean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lang="en-US" sz="2000" b="1" dirty="0" smtClean="0">
                <a:latin typeface="Times New Roman"/>
                <a:cs typeface="Times New Roman"/>
              </a:rPr>
              <a:t>E2D: </a:t>
            </a:r>
            <a:r>
              <a:rPr lang="en-US" sz="2000" spc="-35" dirty="0" smtClean="0">
                <a:latin typeface="Times New Roman"/>
                <a:cs typeface="Times New Roman"/>
              </a:rPr>
              <a:t>POST-APPROVAL </a:t>
            </a:r>
            <a:r>
              <a:rPr lang="en-US" sz="2000" spc="-5" dirty="0" smtClean="0">
                <a:latin typeface="Times New Roman"/>
                <a:cs typeface="Times New Roman"/>
              </a:rPr>
              <a:t>SAFETY </a:t>
            </a:r>
            <a:r>
              <a:rPr lang="en-US" sz="2000" spc="-95" dirty="0" smtClean="0">
                <a:latin typeface="Times New Roman"/>
                <a:cs typeface="Times New Roman"/>
              </a:rPr>
              <a:t>DATA </a:t>
            </a:r>
            <a:r>
              <a:rPr lang="en-US" sz="2000" spc="-10" dirty="0" smtClean="0">
                <a:latin typeface="Times New Roman"/>
                <a:cs typeface="Times New Roman"/>
              </a:rPr>
              <a:t>MANAGEMENT: </a:t>
            </a:r>
            <a:r>
              <a:rPr lang="en-US" sz="2000" spc="-5" dirty="0" smtClean="0">
                <a:latin typeface="Times New Roman"/>
                <a:cs typeface="Times New Roman"/>
              </a:rPr>
              <a:t>DEFINITIONS</a:t>
            </a:r>
            <a:r>
              <a:rPr lang="en-US" sz="2000" spc="-155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AND  </a:t>
            </a:r>
            <a:r>
              <a:rPr lang="en-US" sz="2000" spc="-20" dirty="0" smtClean="0">
                <a:latin typeface="Times New Roman"/>
                <a:cs typeface="Times New Roman"/>
              </a:rPr>
              <a:t>STANDARDS </a:t>
            </a:r>
            <a:r>
              <a:rPr lang="en-US" sz="2000" spc="-5" dirty="0" smtClean="0">
                <a:latin typeface="Times New Roman"/>
                <a:cs typeface="Times New Roman"/>
              </a:rPr>
              <a:t>FOR EXPEDITED</a:t>
            </a:r>
            <a:r>
              <a:rPr lang="en-US" sz="2000" spc="40" dirty="0" smtClean="0">
                <a:latin typeface="Times New Roman"/>
                <a:cs typeface="Times New Roman"/>
              </a:rPr>
              <a:t> </a:t>
            </a:r>
            <a:r>
              <a:rPr lang="en-US" sz="2000" spc="-15" dirty="0" smtClean="0">
                <a:latin typeface="Times New Roman"/>
                <a:cs typeface="Times New Roman"/>
              </a:rPr>
              <a:t>REPORTING</a:t>
            </a:r>
            <a:endParaRPr lang="en-US" sz="2000" b="1" dirty="0" smtClean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E2E</a:t>
            </a:r>
            <a:r>
              <a:rPr sz="2000" b="1" dirty="0">
                <a:latin typeface="Times New Roman"/>
                <a:cs typeface="Times New Roman"/>
              </a:rPr>
              <a:t>: </a:t>
            </a:r>
            <a:r>
              <a:rPr sz="2000" dirty="0">
                <a:latin typeface="Times New Roman"/>
                <a:cs typeface="Times New Roman"/>
              </a:rPr>
              <a:t>PHARMACOVIGILANCE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PLANNING</a:t>
            </a:r>
            <a:endParaRPr lang="en-US" sz="2000" dirty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E2F</a:t>
            </a:r>
            <a:r>
              <a:rPr sz="2000" b="1" dirty="0">
                <a:latin typeface="Times New Roman"/>
                <a:cs typeface="Times New Roman"/>
              </a:rPr>
              <a:t>: </a:t>
            </a:r>
            <a:r>
              <a:rPr sz="2000" dirty="0">
                <a:latin typeface="Times New Roman"/>
                <a:cs typeface="Times New Roman"/>
              </a:rPr>
              <a:t>DEVELOPMENT SAFETY </a:t>
            </a:r>
            <a:r>
              <a:rPr sz="2000" spc="-35" dirty="0">
                <a:latin typeface="Times New Roman"/>
                <a:cs typeface="Times New Roman"/>
              </a:rPr>
              <a:t>UPDATE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spc="-20" dirty="0" smtClean="0">
                <a:latin typeface="Times New Roman"/>
                <a:cs typeface="Times New Roman"/>
              </a:rPr>
              <a:t>REPORT</a:t>
            </a:r>
            <a:r>
              <a:rPr lang="en-US" sz="2000" spc="-20" dirty="0">
                <a:latin typeface="Times New Roman"/>
                <a:cs typeface="Times New Roman"/>
              </a:rPr>
              <a:t> </a:t>
            </a:r>
            <a:endParaRPr lang="en-US" sz="2000" spc="-20" dirty="0" smtClean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E3</a:t>
            </a:r>
            <a:r>
              <a:rPr sz="2000" dirty="0">
                <a:latin typeface="Times New Roman"/>
                <a:cs typeface="Times New Roman"/>
              </a:rPr>
              <a:t>: STRUCTURE AND CONTENT OF CLINICAL STUDY</a:t>
            </a:r>
            <a:r>
              <a:rPr sz="2000" spc="-305" dirty="0">
                <a:latin typeface="Times New Roman"/>
                <a:cs typeface="Times New Roman"/>
              </a:rPr>
              <a:t> </a:t>
            </a:r>
            <a:r>
              <a:rPr sz="2000" spc="-20" dirty="0" smtClean="0">
                <a:latin typeface="Times New Roman"/>
                <a:cs typeface="Times New Roman"/>
              </a:rPr>
              <a:t>REPORTS</a:t>
            </a:r>
            <a:endParaRPr lang="en-US" sz="2000" dirty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E4</a:t>
            </a:r>
            <a:r>
              <a:rPr sz="2000" b="1" dirty="0">
                <a:latin typeface="Times New Roman"/>
                <a:cs typeface="Times New Roman"/>
              </a:rPr>
              <a:t>: </a:t>
            </a:r>
            <a:r>
              <a:rPr sz="2000" dirty="0">
                <a:latin typeface="Times New Roman"/>
                <a:cs typeface="Times New Roman"/>
              </a:rPr>
              <a:t>DOSE-RESPONSE </a:t>
            </a:r>
            <a:r>
              <a:rPr sz="2000" spc="-20" dirty="0">
                <a:latin typeface="Times New Roman"/>
                <a:cs typeface="Times New Roman"/>
              </a:rPr>
              <a:t>INFORMATION TO </a:t>
            </a:r>
            <a:r>
              <a:rPr sz="2000" spc="-15" dirty="0">
                <a:latin typeface="Times New Roman"/>
                <a:cs typeface="Times New Roman"/>
              </a:rPr>
              <a:t>SUPPORT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  </a:t>
            </a:r>
            <a:r>
              <a:rPr sz="2000" spc="-20" dirty="0" smtClean="0">
                <a:latin typeface="Times New Roman"/>
                <a:cs typeface="Times New Roman"/>
              </a:rPr>
              <a:t>REGISTRATION</a:t>
            </a:r>
            <a:endParaRPr lang="en-US" sz="2000" dirty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E5(R1</a:t>
            </a:r>
            <a:r>
              <a:rPr sz="2000" b="1" dirty="0">
                <a:latin typeface="Times New Roman"/>
                <a:cs typeface="Times New Roman"/>
              </a:rPr>
              <a:t>): </a:t>
            </a:r>
            <a:r>
              <a:rPr sz="2000" dirty="0">
                <a:latin typeface="Times New Roman"/>
                <a:cs typeface="Times New Roman"/>
              </a:rPr>
              <a:t>ETHNIC </a:t>
            </a:r>
            <a:r>
              <a:rPr sz="2000" spc="-25" dirty="0">
                <a:latin typeface="Times New Roman"/>
                <a:cs typeface="Times New Roman"/>
              </a:rPr>
              <a:t>FACTORS </a:t>
            </a:r>
            <a:r>
              <a:rPr sz="2000" dirty="0">
                <a:latin typeface="Times New Roman"/>
                <a:cs typeface="Times New Roman"/>
              </a:rPr>
              <a:t>IN THE </a:t>
            </a:r>
            <a:r>
              <a:rPr sz="2000" spc="-10" dirty="0">
                <a:latin typeface="Times New Roman"/>
                <a:cs typeface="Times New Roman"/>
              </a:rPr>
              <a:t>ACCEPTABILITY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FOREIGN  CLINICAL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90" dirty="0" smtClean="0">
                <a:latin typeface="Times New Roman"/>
                <a:cs typeface="Times New Roman"/>
              </a:rPr>
              <a:t>DATA</a:t>
            </a:r>
            <a:endParaRPr lang="en-US" sz="2000" dirty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E6(R1</a:t>
            </a:r>
            <a:r>
              <a:rPr sz="2000" b="1" dirty="0">
                <a:latin typeface="Times New Roman"/>
                <a:cs typeface="Times New Roman"/>
              </a:rPr>
              <a:t>): </a:t>
            </a:r>
            <a:r>
              <a:rPr sz="2000" dirty="0">
                <a:latin typeface="Times New Roman"/>
                <a:cs typeface="Times New Roman"/>
              </a:rPr>
              <a:t>GUIDELINE FOR GOOD CLINICAL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PRACTICE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297815" marR="697230" indent="-285750">
              <a:lnSpc>
                <a:spcPct val="150000"/>
              </a:lnSpc>
              <a:spcBef>
                <a:spcPts val="600"/>
              </a:spcBef>
              <a:buSzPct val="69444"/>
              <a:buFont typeface="Wingdings" pitchFamily="2" charset="2"/>
              <a:buChar char="v"/>
              <a:tabLst>
                <a:tab pos="286385" algn="l"/>
                <a:tab pos="287020" algn="l"/>
              </a:tabLst>
            </a:pPr>
            <a:r>
              <a:rPr sz="2000" b="1" dirty="0" smtClean="0">
                <a:latin typeface="Times New Roman"/>
                <a:cs typeface="Times New Roman"/>
              </a:rPr>
              <a:t>E7</a:t>
            </a:r>
            <a:r>
              <a:rPr sz="2000" b="1" dirty="0">
                <a:latin typeface="Times New Roman"/>
                <a:cs typeface="Times New Roman"/>
              </a:rPr>
              <a:t>: </a:t>
            </a:r>
            <a:r>
              <a:rPr sz="2000" dirty="0">
                <a:latin typeface="Times New Roman"/>
                <a:cs typeface="Times New Roman"/>
              </a:rPr>
              <a:t>STUDIES IN </a:t>
            </a:r>
            <a:r>
              <a:rPr sz="2000" spc="-15" dirty="0">
                <a:latin typeface="Times New Roman"/>
                <a:cs typeface="Times New Roman"/>
              </a:rPr>
              <a:t>SUPPORT </a:t>
            </a:r>
            <a:r>
              <a:rPr sz="2000" dirty="0">
                <a:latin typeface="Times New Roman"/>
                <a:cs typeface="Times New Roman"/>
              </a:rPr>
              <a:t>OF SPECIAL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POPULATIONS:GERIATRICS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8255" y="533400"/>
            <a:ext cx="8729066" cy="6075125"/>
          </a:xfrm>
          <a:prstGeom prst="rect">
            <a:avLst/>
          </a:prstGeom>
        </p:spPr>
        <p:txBody>
          <a:bodyPr vert="horz" wrap="square" lIns="0" tIns="1758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85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sz="1900" b="1" spc="-5" dirty="0">
                <a:latin typeface="Times New Roman"/>
                <a:cs typeface="Times New Roman"/>
              </a:rPr>
              <a:t>E8: </a:t>
            </a:r>
            <a:r>
              <a:rPr sz="1900" spc="-5" dirty="0">
                <a:latin typeface="Times New Roman"/>
                <a:cs typeface="Times New Roman"/>
              </a:rPr>
              <a:t>GENERAL </a:t>
            </a:r>
            <a:r>
              <a:rPr sz="1900" spc="-20" dirty="0">
                <a:latin typeface="Times New Roman"/>
                <a:cs typeface="Times New Roman"/>
              </a:rPr>
              <a:t>CONSIDERATIONS </a:t>
            </a:r>
            <a:r>
              <a:rPr sz="1900" spc="-5" dirty="0">
                <a:latin typeface="Times New Roman"/>
                <a:cs typeface="Times New Roman"/>
              </a:rPr>
              <a:t>FOR CLINICAL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TRIALS</a:t>
            </a:r>
            <a:endParaRPr sz="19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80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sz="1900" b="1" spc="-5" dirty="0">
                <a:latin typeface="Times New Roman"/>
                <a:cs typeface="Times New Roman"/>
              </a:rPr>
              <a:t>E9: </a:t>
            </a:r>
            <a:r>
              <a:rPr sz="1900" spc="-40" dirty="0">
                <a:latin typeface="Times New Roman"/>
                <a:cs typeface="Times New Roman"/>
              </a:rPr>
              <a:t>STATISTICAL </a:t>
            </a:r>
            <a:r>
              <a:rPr sz="1900" spc="-5" dirty="0">
                <a:latin typeface="Times New Roman"/>
                <a:cs typeface="Times New Roman"/>
              </a:rPr>
              <a:t>PRINCIPLES FOR CLINICAL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TRIALS</a:t>
            </a:r>
            <a:endParaRPr sz="1900" dirty="0">
              <a:latin typeface="Times New Roman"/>
              <a:cs typeface="Times New Roman"/>
            </a:endParaRPr>
          </a:p>
          <a:p>
            <a:pPr marL="354965" marR="271780" indent="-342900">
              <a:lnSpc>
                <a:spcPct val="130000"/>
              </a:lnSpc>
              <a:spcBef>
                <a:spcPts val="600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sz="1900" b="1" spc="-5" dirty="0">
                <a:latin typeface="Times New Roman"/>
                <a:cs typeface="Times New Roman"/>
              </a:rPr>
              <a:t>E10: </a:t>
            </a:r>
            <a:r>
              <a:rPr sz="1900" spc="-5" dirty="0">
                <a:latin typeface="Times New Roman"/>
                <a:cs typeface="Times New Roman"/>
              </a:rPr>
              <a:t>CHOICE OF CONTROL GROUP AND </a:t>
            </a:r>
            <a:r>
              <a:rPr sz="1900" spc="-35" dirty="0">
                <a:latin typeface="Times New Roman"/>
                <a:cs typeface="Times New Roman"/>
              </a:rPr>
              <a:t>RELATED </a:t>
            </a:r>
            <a:r>
              <a:rPr sz="1900" spc="-5" dirty="0">
                <a:latin typeface="Times New Roman"/>
                <a:cs typeface="Times New Roman"/>
              </a:rPr>
              <a:t>ISSUES IN CLINICAL  TRIALS</a:t>
            </a:r>
            <a:endParaRPr sz="1900" dirty="0">
              <a:latin typeface="Times New Roman"/>
              <a:cs typeface="Times New Roman"/>
            </a:endParaRPr>
          </a:p>
          <a:p>
            <a:pPr marL="354965" marR="729615" indent="-342900">
              <a:lnSpc>
                <a:spcPct val="130000"/>
              </a:lnSpc>
              <a:spcBef>
                <a:spcPts val="605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sz="1900" b="1" spc="-35" dirty="0">
                <a:latin typeface="Times New Roman"/>
                <a:cs typeface="Times New Roman"/>
              </a:rPr>
              <a:t>E11: </a:t>
            </a:r>
            <a:r>
              <a:rPr sz="1900" spc="-5" dirty="0">
                <a:latin typeface="Times New Roman"/>
                <a:cs typeface="Times New Roman"/>
              </a:rPr>
              <a:t>CLINICAL </a:t>
            </a:r>
            <a:r>
              <a:rPr sz="1900" spc="-20" dirty="0">
                <a:latin typeface="Times New Roman"/>
                <a:cs typeface="Times New Roman"/>
              </a:rPr>
              <a:t>INVESTIGATION </a:t>
            </a:r>
            <a:r>
              <a:rPr sz="1900" spc="-5" dirty="0">
                <a:latin typeface="Times New Roman"/>
                <a:cs typeface="Times New Roman"/>
              </a:rPr>
              <a:t>OF MEDICINAL PRODUCTS IN THE  </a:t>
            </a:r>
            <a:r>
              <a:rPr sz="1900" spc="-30" dirty="0">
                <a:latin typeface="Times New Roman"/>
                <a:cs typeface="Times New Roman"/>
              </a:rPr>
              <a:t>PEDIATRIC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POPULATION</a:t>
            </a:r>
            <a:endParaRPr sz="19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85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sz="1900" b="1" spc="-5" dirty="0">
                <a:latin typeface="Times New Roman"/>
                <a:cs typeface="Times New Roman"/>
              </a:rPr>
              <a:t>E12</a:t>
            </a:r>
            <a:r>
              <a:rPr sz="1900" spc="-5" dirty="0">
                <a:latin typeface="Times New Roman"/>
                <a:cs typeface="Times New Roman"/>
              </a:rPr>
              <a:t>: PRINCIPLES FOR CLINICAL </a:t>
            </a:r>
            <a:r>
              <a:rPr sz="1900" spc="-50" dirty="0">
                <a:latin typeface="Times New Roman"/>
                <a:cs typeface="Times New Roman"/>
              </a:rPr>
              <a:t>EVALUATION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114" dirty="0">
                <a:latin typeface="Times New Roman"/>
                <a:cs typeface="Times New Roman"/>
              </a:rPr>
              <a:t> </a:t>
            </a:r>
            <a:r>
              <a:rPr sz="1900" spc="-5" dirty="0" smtClean="0">
                <a:latin typeface="Times New Roman"/>
                <a:cs typeface="Times New Roman"/>
              </a:rPr>
              <a:t>NEW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sz="1900" spc="-10" dirty="0" smtClean="0">
                <a:latin typeface="Times New Roman"/>
                <a:cs typeface="Times New Roman"/>
              </a:rPr>
              <a:t>ANTIHYPERTENSIVE</a:t>
            </a:r>
            <a:r>
              <a:rPr sz="1900" spc="45" dirty="0" smtClean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DRUGS</a:t>
            </a:r>
            <a:endParaRPr sz="1900" dirty="0">
              <a:latin typeface="Times New Roman"/>
              <a:cs typeface="Times New Roman"/>
            </a:endParaRPr>
          </a:p>
          <a:p>
            <a:pPr marL="354965" marR="19685" indent="-342900">
              <a:lnSpc>
                <a:spcPct val="130000"/>
              </a:lnSpc>
              <a:spcBef>
                <a:spcPts val="600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sz="1900" b="1" spc="-5" dirty="0">
                <a:latin typeface="Times New Roman"/>
                <a:cs typeface="Times New Roman"/>
              </a:rPr>
              <a:t>E14: </a:t>
            </a:r>
            <a:r>
              <a:rPr sz="1900" spc="-5" dirty="0">
                <a:latin typeface="Times New Roman"/>
                <a:cs typeface="Times New Roman"/>
              </a:rPr>
              <a:t>THE CLINICAL </a:t>
            </a:r>
            <a:r>
              <a:rPr sz="1900" spc="-50" dirty="0">
                <a:latin typeface="Times New Roman"/>
                <a:cs typeface="Times New Roman"/>
              </a:rPr>
              <a:t>EVALUATION </a:t>
            </a:r>
            <a:r>
              <a:rPr sz="1900" spc="-5" dirty="0">
                <a:latin typeface="Times New Roman"/>
                <a:cs typeface="Times New Roman"/>
              </a:rPr>
              <a:t>OF QT/QTC </a:t>
            </a:r>
            <a:r>
              <a:rPr sz="1900" spc="-55" dirty="0">
                <a:latin typeface="Times New Roman"/>
                <a:cs typeface="Times New Roman"/>
              </a:rPr>
              <a:t>INTERVAL </a:t>
            </a:r>
            <a:r>
              <a:rPr sz="1900" spc="-20" dirty="0">
                <a:latin typeface="Times New Roman"/>
                <a:cs typeface="Times New Roman"/>
              </a:rPr>
              <a:t>PROLONGATION  </a:t>
            </a:r>
            <a:r>
              <a:rPr sz="1900" spc="-5" dirty="0">
                <a:latin typeface="Times New Roman"/>
                <a:cs typeface="Times New Roman"/>
              </a:rPr>
              <a:t>AND PROARRHYTHMIC POTENTIAL FOR NON-ANTIARRHYTHMIC  DRUGS</a:t>
            </a:r>
            <a:endParaRPr sz="19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85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sz="1900" b="1" spc="-5" dirty="0">
                <a:latin typeface="Times New Roman"/>
                <a:cs typeface="Times New Roman"/>
              </a:rPr>
              <a:t>E15: </a:t>
            </a:r>
            <a:r>
              <a:rPr sz="1900" spc="-5" dirty="0">
                <a:latin typeface="Times New Roman"/>
                <a:cs typeface="Times New Roman"/>
              </a:rPr>
              <a:t>DEFINITIONS FOR GENOMIC BIOMARKERS,</a:t>
            </a:r>
            <a:r>
              <a:rPr sz="1900" spc="135" dirty="0">
                <a:latin typeface="Times New Roman"/>
                <a:cs typeface="Times New Roman"/>
              </a:rPr>
              <a:t> </a:t>
            </a:r>
            <a:r>
              <a:rPr sz="1900" spc="-5" dirty="0" smtClean="0">
                <a:latin typeface="Times New Roman"/>
                <a:cs typeface="Times New Roman"/>
              </a:rPr>
              <a:t>PHARMACOGENOMICS,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sz="1900" spc="-5" dirty="0" smtClean="0">
                <a:latin typeface="Times New Roman"/>
                <a:cs typeface="Times New Roman"/>
              </a:rPr>
              <a:t>PHARMACOGENETICS</a:t>
            </a:r>
            <a:r>
              <a:rPr sz="1900" spc="-5" dirty="0">
                <a:latin typeface="Times New Roman"/>
                <a:cs typeface="Times New Roman"/>
              </a:rPr>
              <a:t>, GENOMIC </a:t>
            </a:r>
            <a:r>
              <a:rPr sz="1900" spc="-100" dirty="0">
                <a:latin typeface="Times New Roman"/>
                <a:cs typeface="Times New Roman"/>
              </a:rPr>
              <a:t>DATA </a:t>
            </a:r>
            <a:r>
              <a:rPr sz="1900" spc="-5" dirty="0">
                <a:latin typeface="Times New Roman"/>
                <a:cs typeface="Times New Roman"/>
              </a:rPr>
              <a:t>AND SAMPLE</a:t>
            </a:r>
            <a:r>
              <a:rPr sz="1900" spc="30" dirty="0">
                <a:latin typeface="Times New Roman"/>
                <a:cs typeface="Times New Roman"/>
              </a:rPr>
              <a:t> </a:t>
            </a:r>
            <a:r>
              <a:rPr sz="1900" spc="-5" dirty="0" smtClean="0">
                <a:latin typeface="Times New Roman"/>
                <a:cs typeface="Times New Roman"/>
              </a:rPr>
              <a:t>CODING</a:t>
            </a:r>
            <a:r>
              <a:rPr lang="en-US" sz="1900" spc="-5" dirty="0" smtClean="0">
                <a:latin typeface="Times New Roman"/>
                <a:cs typeface="Times New Roman"/>
              </a:rPr>
              <a:t> </a:t>
            </a:r>
            <a:r>
              <a:rPr lang="en-IN" sz="1900" spc="-30" dirty="0" smtClean="0">
                <a:latin typeface="Times New Roman"/>
                <a:cs typeface="Times New Roman"/>
              </a:rPr>
              <a:t>CATEGORIES</a:t>
            </a:r>
          </a:p>
          <a:p>
            <a:pPr marL="355600" indent="-342900">
              <a:lnSpc>
                <a:spcPct val="100000"/>
              </a:lnSpc>
              <a:spcBef>
                <a:spcPts val="1285"/>
              </a:spcBef>
              <a:buSzPct val="68421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1900" b="1" spc="-5" dirty="0" smtClean="0">
                <a:latin typeface="Times New Roman"/>
                <a:cs typeface="Times New Roman"/>
              </a:rPr>
              <a:t>E16: </a:t>
            </a:r>
            <a:r>
              <a:rPr lang="en-US" sz="1900" spc="-5" dirty="0" smtClean="0">
                <a:latin typeface="Times New Roman"/>
                <a:cs typeface="Times New Roman"/>
              </a:rPr>
              <a:t>GENOMIC BIOMARKERS </a:t>
            </a:r>
            <a:r>
              <a:rPr lang="en-US" sz="1900" spc="-35" dirty="0" smtClean="0">
                <a:latin typeface="Times New Roman"/>
                <a:cs typeface="Times New Roman"/>
              </a:rPr>
              <a:t>RELATED </a:t>
            </a:r>
            <a:r>
              <a:rPr lang="en-US" sz="1900" spc="-25" dirty="0" smtClean="0">
                <a:latin typeface="Times New Roman"/>
                <a:cs typeface="Times New Roman"/>
              </a:rPr>
              <a:t>TO </a:t>
            </a:r>
            <a:r>
              <a:rPr lang="en-US" sz="1900" spc="-5" dirty="0" smtClean="0">
                <a:latin typeface="Times New Roman"/>
                <a:cs typeface="Times New Roman"/>
              </a:rPr>
              <a:t>DRUG</a:t>
            </a:r>
            <a:r>
              <a:rPr lang="en-US" sz="1900" spc="125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RESPONSE:</a:t>
            </a:r>
            <a:endParaRPr lang="en-US" sz="19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334" y="381000"/>
            <a:ext cx="723646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5"/>
              </a:spcBef>
              <a:buNone/>
            </a:pPr>
            <a:r>
              <a:rPr sz="3200" spc="-1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MULTIDISCIPLINARY</a:t>
            </a:r>
            <a:r>
              <a:rPr sz="3200" spc="7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GUIDELINES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371600"/>
            <a:ext cx="8296275" cy="44448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  <a:tab pos="2388870" algn="l"/>
              </a:tabLst>
            </a:pPr>
            <a:r>
              <a:rPr sz="2400" b="1" i="1" spc="-5" dirty="0">
                <a:latin typeface="Times New Roman"/>
                <a:cs typeface="Times New Roman"/>
              </a:rPr>
              <a:t>M1-</a:t>
            </a:r>
            <a:r>
              <a:rPr sz="2400" b="1" i="1" dirty="0">
                <a:latin typeface="Times New Roman"/>
                <a:cs typeface="Times New Roman"/>
              </a:rPr>
              <a:t> MedDRA</a:t>
            </a:r>
            <a:r>
              <a:rPr sz="2400" b="1" i="1" spc="-1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:	</a:t>
            </a: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Terminology</a:t>
            </a:r>
            <a:endParaRPr sz="2400" dirty="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  <a:tab pos="2024380" algn="l"/>
              </a:tabLst>
            </a:pPr>
            <a:r>
              <a:rPr sz="2400" b="1" i="1" spc="-5" dirty="0">
                <a:latin typeface="Times New Roman"/>
                <a:cs typeface="Times New Roman"/>
              </a:rPr>
              <a:t>M2-</a:t>
            </a:r>
            <a:r>
              <a:rPr sz="2400" b="1" i="1" spc="1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ESTRI:	</a:t>
            </a:r>
            <a:r>
              <a:rPr sz="2400" dirty="0">
                <a:latin typeface="Times New Roman"/>
                <a:cs typeface="Times New Roman"/>
              </a:rPr>
              <a:t>Electronic Standards for the </a:t>
            </a:r>
            <a:r>
              <a:rPr sz="2400" spc="-15" dirty="0">
                <a:latin typeface="Times New Roman"/>
                <a:cs typeface="Times New Roman"/>
              </a:rPr>
              <a:t>Transfer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Regulatory  </a:t>
            </a:r>
            <a:r>
              <a:rPr sz="2400" spc="-5" dirty="0">
                <a:latin typeface="Times New Roman"/>
                <a:cs typeface="Times New Roman"/>
              </a:rPr>
              <a:t>Information</a:t>
            </a:r>
            <a:endParaRPr sz="2400" dirty="0">
              <a:latin typeface="Times New Roman"/>
              <a:cs typeface="Times New Roman"/>
            </a:endParaRPr>
          </a:p>
          <a:p>
            <a:pPr marL="354965" marR="12700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i="1" spc="-5" dirty="0">
                <a:latin typeface="Times New Roman"/>
                <a:cs typeface="Times New Roman"/>
              </a:rPr>
              <a:t>M3- (R2): </a:t>
            </a:r>
            <a:r>
              <a:rPr sz="2400" dirty="0">
                <a:latin typeface="Times New Roman"/>
                <a:cs typeface="Times New Roman"/>
              </a:rPr>
              <a:t>Nonclinical Safety </a:t>
            </a:r>
            <a:r>
              <a:rPr sz="2400" spc="-5" dirty="0">
                <a:latin typeface="Times New Roman"/>
                <a:cs typeface="Times New Roman"/>
              </a:rPr>
              <a:t>Studies </a:t>
            </a:r>
            <a:r>
              <a:rPr sz="2400" dirty="0">
                <a:latin typeface="Times New Roman"/>
                <a:cs typeface="Times New Roman"/>
              </a:rPr>
              <a:t>for the Conduct of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Human  </a:t>
            </a:r>
            <a:r>
              <a:rPr sz="2400" dirty="0">
                <a:latin typeface="Times New Roman"/>
                <a:cs typeface="Times New Roman"/>
              </a:rPr>
              <a:t>Clinical </a:t>
            </a:r>
            <a:r>
              <a:rPr sz="2400" spc="-20" dirty="0">
                <a:latin typeface="Times New Roman"/>
                <a:cs typeface="Times New Roman"/>
              </a:rPr>
              <a:t>Trials </a:t>
            </a:r>
            <a:r>
              <a:rPr sz="2400" dirty="0">
                <a:latin typeface="Times New Roman"/>
                <a:cs typeface="Times New Roman"/>
              </a:rPr>
              <a:t>and Marketing Authorization for</a:t>
            </a:r>
            <a:r>
              <a:rPr sz="2400" spc="-245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Pharmaceuticals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i="1" spc="-5" dirty="0">
                <a:latin typeface="Times New Roman"/>
                <a:cs typeface="Times New Roman"/>
              </a:rPr>
              <a:t>M4- CTD: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Common </a:t>
            </a:r>
            <a:r>
              <a:rPr sz="2400" spc="-20" dirty="0">
                <a:latin typeface="Times New Roman"/>
                <a:cs typeface="Times New Roman"/>
              </a:rPr>
              <a:t>Technical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Document</a:t>
            </a:r>
            <a:endParaRPr lang="en-US" sz="2400" spc="-5" dirty="0" smtClean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400" b="1" i="1" spc="-5" dirty="0" smtClean="0">
                <a:latin typeface="Times New Roman"/>
                <a:cs typeface="Times New Roman"/>
              </a:rPr>
              <a:t>M5 </a:t>
            </a:r>
            <a:r>
              <a:rPr lang="en-US" sz="2400" b="1" i="1" dirty="0" smtClean="0">
                <a:latin typeface="Times New Roman"/>
                <a:cs typeface="Times New Roman"/>
              </a:rPr>
              <a:t>: </a:t>
            </a:r>
            <a:r>
              <a:rPr lang="en-US" sz="2400" dirty="0" smtClean="0">
                <a:latin typeface="Times New Roman"/>
                <a:cs typeface="Times New Roman"/>
              </a:rPr>
              <a:t>Data </a:t>
            </a:r>
            <a:r>
              <a:rPr lang="en-US" sz="2400" spc="-5" dirty="0" smtClean="0">
                <a:latin typeface="Times New Roman"/>
                <a:cs typeface="Times New Roman"/>
              </a:rPr>
              <a:t>Elements </a:t>
            </a:r>
            <a:r>
              <a:rPr lang="en-US" sz="2400" dirty="0" smtClean="0">
                <a:latin typeface="Times New Roman"/>
                <a:cs typeface="Times New Roman"/>
              </a:rPr>
              <a:t>and Standards for </a:t>
            </a:r>
            <a:r>
              <a:rPr lang="en-US" sz="2400" spc="-5" dirty="0" smtClean="0">
                <a:latin typeface="Times New Roman"/>
                <a:cs typeface="Times New Roman"/>
              </a:rPr>
              <a:t>Drug</a:t>
            </a:r>
            <a:r>
              <a:rPr lang="en-US" sz="2400" spc="-8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Dictionaries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3074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sz="3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ODUCTION</a:t>
            </a:r>
            <a:endParaRPr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312" y="1676400"/>
            <a:ext cx="888238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50000"/>
              </a:lnSpc>
              <a:spcBef>
                <a:spcPts val="1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b="1" spc="-5" dirty="0">
                <a:latin typeface="Times New Roman"/>
                <a:cs typeface="Times New Roman"/>
              </a:rPr>
              <a:t>International Conference </a:t>
            </a:r>
            <a:r>
              <a:rPr sz="2400" b="1" spc="-10" dirty="0">
                <a:latin typeface="Times New Roman"/>
                <a:cs typeface="Times New Roman"/>
              </a:rPr>
              <a:t>on </a:t>
            </a:r>
            <a:r>
              <a:rPr sz="2400" b="1" spc="-5" dirty="0">
                <a:latin typeface="Times New Roman"/>
                <a:cs typeface="Times New Roman"/>
              </a:rPr>
              <a:t>Harmonisation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25" dirty="0">
                <a:latin typeface="Times New Roman"/>
                <a:cs typeface="Times New Roman"/>
              </a:rPr>
              <a:t>Technical  </a:t>
            </a:r>
            <a:r>
              <a:rPr sz="2400" spc="-5" dirty="0">
                <a:latin typeface="Times New Roman"/>
                <a:cs typeface="Times New Roman"/>
              </a:rPr>
              <a:t>Requirements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Registration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Pharmaceuticals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Human Use  (ICH) </a:t>
            </a:r>
            <a:r>
              <a:rPr sz="2400" dirty="0">
                <a:latin typeface="Times New Roman"/>
                <a:cs typeface="Times New Roman"/>
              </a:rPr>
              <a:t>is a unique </a:t>
            </a:r>
            <a:r>
              <a:rPr sz="2400" spc="-10" dirty="0">
                <a:latin typeface="Times New Roman"/>
                <a:cs typeface="Times New Roman"/>
              </a:rPr>
              <a:t>project </a:t>
            </a:r>
            <a:r>
              <a:rPr sz="2400" spc="-5" dirty="0">
                <a:latin typeface="Times New Roman"/>
                <a:cs typeface="Times New Roman"/>
              </a:rPr>
              <a:t>that </a:t>
            </a:r>
            <a:r>
              <a:rPr sz="2400" dirty="0">
                <a:latin typeface="Times New Roman"/>
                <a:cs typeface="Times New Roman"/>
              </a:rPr>
              <a:t>brings </a:t>
            </a:r>
            <a:r>
              <a:rPr sz="2400" spc="-5" dirty="0">
                <a:latin typeface="Times New Roman"/>
                <a:cs typeface="Times New Roman"/>
              </a:rPr>
              <a:t>together the regulatory  authorities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b="1" spc="-10" dirty="0">
                <a:latin typeface="Times New Roman"/>
                <a:cs typeface="Times New Roman"/>
              </a:rPr>
              <a:t>Europe</a:t>
            </a:r>
            <a:r>
              <a:rPr sz="2400" spc="-10" dirty="0">
                <a:latin typeface="Times New Roman"/>
                <a:cs typeface="Times New Roman"/>
              </a:rPr>
              <a:t>, </a:t>
            </a:r>
            <a:r>
              <a:rPr sz="2400" b="1" dirty="0">
                <a:latin typeface="Times New Roman"/>
                <a:cs typeface="Times New Roman"/>
              </a:rPr>
              <a:t>Japan </a:t>
            </a:r>
            <a:r>
              <a:rPr sz="2400" dirty="0">
                <a:latin typeface="Times New Roman"/>
                <a:cs typeface="Times New Roman"/>
              </a:rPr>
              <a:t>and the </a:t>
            </a:r>
            <a:r>
              <a:rPr sz="2400" b="1" spc="-5" dirty="0">
                <a:latin typeface="Times New Roman"/>
                <a:cs typeface="Times New Roman"/>
              </a:rPr>
              <a:t>United States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experts </a:t>
            </a:r>
            <a:r>
              <a:rPr sz="2400" dirty="0">
                <a:latin typeface="Times New Roman"/>
                <a:cs typeface="Times New Roman"/>
              </a:rPr>
              <a:t>from  the </a:t>
            </a:r>
            <a:r>
              <a:rPr sz="2400" spc="-5" dirty="0">
                <a:latin typeface="Times New Roman"/>
                <a:cs typeface="Times New Roman"/>
              </a:rPr>
              <a:t>pharmaceutical industry </a:t>
            </a:r>
            <a:r>
              <a:rPr sz="2400" dirty="0">
                <a:latin typeface="Times New Roman"/>
                <a:cs typeface="Times New Roman"/>
              </a:rPr>
              <a:t>in the </a:t>
            </a:r>
            <a:r>
              <a:rPr sz="2400" spc="-5" dirty="0">
                <a:latin typeface="Times New Roman"/>
                <a:cs typeface="Times New Roman"/>
              </a:rPr>
              <a:t>three regions </a:t>
            </a:r>
            <a:r>
              <a:rPr sz="2400" dirty="0">
                <a:latin typeface="Times New Roman"/>
                <a:cs typeface="Times New Roman"/>
              </a:rPr>
              <a:t>to discuss </a:t>
            </a:r>
            <a:r>
              <a:rPr sz="2400" spc="-5" dirty="0">
                <a:latin typeface="Times New Roman"/>
                <a:cs typeface="Times New Roman"/>
              </a:rPr>
              <a:t>scientific  </a:t>
            </a:r>
            <a:r>
              <a:rPr sz="2400" dirty="0">
                <a:latin typeface="Times New Roman"/>
                <a:cs typeface="Times New Roman"/>
              </a:rPr>
              <a:t>and technical aspects of product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registration.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55205"/>
            <a:ext cx="6858000" cy="990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CTD FORMAT – ICH Requirements</a:t>
            </a:r>
            <a:endParaRPr lang="en-GB" sz="3200" dirty="0">
              <a:solidFill>
                <a:schemeClr val="tx1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1171646"/>
            <a:ext cx="8839200" cy="4800600"/>
          </a:xfrm>
          <a:prstGeom prst="rect">
            <a:avLst/>
          </a:prstGeom>
        </p:spPr>
        <p:txBody>
          <a:bodyPr vert="horz" lIns="91424" tIns="45712" rIns="91424" bIns="45712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CTD is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a “Global Dossier”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an </a:t>
            </a:r>
            <a:r>
              <a:rPr lang="en-C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agreed-upon common format </a:t>
            </a:r>
            <a:r>
              <a:rPr lang="en-C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the “modular” presentation of summaries, reports and data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Incorporates relevant ICH guidelines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organized into five sections:</a:t>
            </a:r>
          </a:p>
          <a:p>
            <a:pPr lvl="1" algn="just">
              <a:lnSpc>
                <a:spcPct val="150000"/>
              </a:lnSpc>
              <a:spcBef>
                <a:spcPct val="50000"/>
              </a:spcBef>
              <a:buClr>
                <a:srgbClr val="006600"/>
              </a:buClr>
              <a:buFont typeface="Wingdings" charset="2"/>
              <a:buChar char="§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All “modules” harmonized except Module 1 – regional specific</a:t>
            </a:r>
          </a:p>
          <a:p>
            <a:pPr lvl="1" algn="just">
              <a:lnSpc>
                <a:spcPct val="150000"/>
              </a:lnSpc>
              <a:spcBef>
                <a:spcPct val="50000"/>
              </a:spcBef>
              <a:buClr>
                <a:srgbClr val="006600"/>
              </a:buClr>
              <a:buFont typeface="Wingdings" charset="2"/>
              <a:buChar char="§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Raw data per regional requirements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7897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1" y="184697"/>
            <a:ext cx="3810000" cy="501104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The CTD Triangle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0464"/>
            <a:ext cx="7239000" cy="5437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96665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524000"/>
            <a:ext cx="8382000" cy="4040214"/>
          </a:xfrm>
          <a:prstGeom prst="rect">
            <a:avLst/>
          </a:prstGeom>
        </p:spPr>
        <p:txBody>
          <a:bodyPr vert="horz" lIns="91424" tIns="45712" rIns="91424" bIns="45712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90000"/>
              </a:lnSpc>
              <a:spcBef>
                <a:spcPct val="50000"/>
              </a:spcBef>
              <a:buClr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Full dossier contains 5 “Modules” - -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- Only Modules 2-5 are “CTD”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200" dirty="0" smtClean="0">
                <a:latin typeface="Times New Roman" pitchFamily="18" charset="0"/>
                <a:cs typeface="Times New Roman" pitchFamily="18" charset="0"/>
              </a:rPr>
              <a:t>Module 1 - region-specific but always included in complete CTD structure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200" dirty="0" smtClean="0">
                <a:latin typeface="Times New Roman" pitchFamily="18" charset="0"/>
                <a:cs typeface="Times New Roman" pitchFamily="18" charset="0"/>
              </a:rPr>
              <a:t>Module 2 - All summaries / overviews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200" dirty="0" smtClean="0">
                <a:latin typeface="Times New Roman" pitchFamily="18" charset="0"/>
                <a:cs typeface="Times New Roman" pitchFamily="18" charset="0"/>
              </a:rPr>
              <a:t>Module 3 - CMC (“Quality”)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200" dirty="0" smtClean="0">
                <a:latin typeface="Times New Roman" pitchFamily="18" charset="0"/>
                <a:cs typeface="Times New Roman" pitchFamily="18" charset="0"/>
              </a:rPr>
              <a:t>Module 4 - Preclinical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200" dirty="0" smtClean="0">
                <a:latin typeface="Times New Roman" pitchFamily="18" charset="0"/>
                <a:cs typeface="Times New Roman" pitchFamily="18" charset="0"/>
              </a:rPr>
              <a:t>Module 5 - Clinical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3405266" cy="9906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CTD Structure</a:t>
            </a:r>
            <a:endParaRPr lang="en-GB" sz="3200" b="1" dirty="0">
              <a:solidFill>
                <a:schemeClr val="tx1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9831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0008" y="197370"/>
            <a:ext cx="5205335" cy="990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Module 2 - CTD Summaries</a:t>
            </a:r>
            <a:endParaRPr lang="en-GB" sz="3200" dirty="0">
              <a:solidFill>
                <a:schemeClr val="tx1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85668" y="1282908"/>
            <a:ext cx="8763000" cy="4495800"/>
          </a:xfrm>
          <a:prstGeom prst="rect">
            <a:avLst/>
          </a:prstGeom>
        </p:spPr>
        <p:txBody>
          <a:bodyPr vert="horz" lIns="91424" tIns="45712" rIns="91424" bIns="45712" rtlCol="0">
            <a:normAutofit fontScale="85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2.1	Overall CTD Table of Content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600" dirty="0" smtClean="0">
                <a:latin typeface="Times New Roman" pitchFamily="18" charset="0"/>
                <a:cs typeface="Times New Roman" pitchFamily="18" charset="0"/>
              </a:rPr>
              <a:t>2.2	CTD Introduction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600" dirty="0" smtClean="0">
                <a:latin typeface="Times New Roman" pitchFamily="18" charset="0"/>
                <a:cs typeface="Times New Roman" pitchFamily="18" charset="0"/>
              </a:rPr>
              <a:t>2.3	Quality Overall Summary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600" dirty="0" smtClean="0">
                <a:latin typeface="Times New Roman" pitchFamily="18" charset="0"/>
                <a:cs typeface="Times New Roman" pitchFamily="18" charset="0"/>
              </a:rPr>
              <a:t>2.4	Non-Clinical Overview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600" dirty="0" smtClean="0">
                <a:latin typeface="Times New Roman" pitchFamily="18" charset="0"/>
                <a:cs typeface="Times New Roman" pitchFamily="18" charset="0"/>
              </a:rPr>
              <a:t>2.5	Clinical Overview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600" dirty="0" smtClean="0">
                <a:latin typeface="Times New Roman" pitchFamily="18" charset="0"/>
                <a:cs typeface="Times New Roman" pitchFamily="18" charset="0"/>
              </a:rPr>
              <a:t>2.6	Non-Clinical Written and Tabulated Summaries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600" dirty="0" smtClean="0">
                <a:latin typeface="Times New Roman" pitchFamily="18" charset="0"/>
                <a:cs typeface="Times New Roman" pitchFamily="18" charset="0"/>
              </a:rPr>
              <a:t>2.7	Clinical Summary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2726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600"/>
            <a:ext cx="3661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32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Benefits of the CTD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143000"/>
            <a:ext cx="7162800" cy="4525963"/>
          </a:xfrm>
          <a:prstGeom prst="rect">
            <a:avLst/>
          </a:prstGeom>
        </p:spPr>
        <p:txBody>
          <a:bodyPr vert="horz" lIns="91424" tIns="45712" rIns="91424" bIns="45712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More “reviewable” applications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Complete, well-organized submissions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More predictable format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More consistent reviews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Easier analysis across applications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Easier exchange of information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 typeface="Wingdings" pitchFamily="2" charset="2"/>
              <a:buChar char="v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Facilitates electronic submissions</a:t>
            </a:r>
            <a:endParaRPr lang="en-C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9403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1" y="1431560"/>
            <a:ext cx="8763000" cy="51341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concise (to the point)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High-level data summaries and conclusions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 on key messages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 on critical attributes and parameters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Provide clear rationales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Provide useful context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Give the reviewers what they need to know to approve your product!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2401" y="533400"/>
            <a:ext cx="918326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defRPr>
            </a:lvl1pPr>
          </a:lstStyle>
          <a:p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Key Considerations for Dossier Preparation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247223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914400"/>
            <a:ext cx="8763000" cy="40546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CTD Summaries are key tools for agency review</a:t>
            </a:r>
          </a:p>
          <a:p>
            <a:pPr algn="just">
              <a:lnSpc>
                <a:spcPct val="20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Summaries can be the basis for internal planning, review, and tracking</a:t>
            </a:r>
          </a:p>
          <a:p>
            <a:pPr algn="just">
              <a:lnSpc>
                <a:spcPct val="20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Summaries should assess risk and provide scientific rationales</a:t>
            </a:r>
          </a:p>
          <a:p>
            <a:pPr algn="just">
              <a:lnSpc>
                <a:spcPct val="20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CTD-ready documents enhance efficiency throughout development</a:t>
            </a:r>
          </a:p>
          <a:p>
            <a:pPr algn="just">
              <a:lnSpc>
                <a:spcPct val="200000"/>
              </a:lnSpc>
              <a:buClrTx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Meeting the reviewers’ needs will help you meet your own needs,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i.e.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approval!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2975548" cy="6397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xmlns="" val="111632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2529328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Felix Titling" pitchFamily="82" charset="0"/>
              </a:rPr>
              <a:t>   THANK YOU….</a:t>
            </a:r>
            <a:endParaRPr lang="en-IN" sz="5400" dirty="0"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75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083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AIM</a:t>
            </a:r>
            <a:endParaRPr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589" y="990600"/>
            <a:ext cx="8746811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50000"/>
              </a:lnSpc>
              <a:spcBef>
                <a:spcPts val="1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International Conference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Harmonisation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25" dirty="0">
                <a:latin typeface="Times New Roman"/>
                <a:cs typeface="Times New Roman"/>
              </a:rPr>
              <a:t>Technical  </a:t>
            </a:r>
            <a:r>
              <a:rPr sz="2400" spc="-5" dirty="0">
                <a:latin typeface="Times New Roman"/>
                <a:cs typeface="Times New Roman"/>
              </a:rPr>
              <a:t>Requirements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the Registration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Pharmaceuticals </a:t>
            </a:r>
            <a:r>
              <a:rPr sz="2400" spc="-1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Human  Use (ICH) was established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1990 as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joint regulatory/industry  project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improve, </a:t>
            </a:r>
            <a:r>
              <a:rPr sz="2400" dirty="0">
                <a:latin typeface="Times New Roman"/>
                <a:cs typeface="Times New Roman"/>
              </a:rPr>
              <a:t>through </a:t>
            </a:r>
            <a:r>
              <a:rPr sz="2400" spc="-5" dirty="0">
                <a:latin typeface="Times New Roman"/>
                <a:cs typeface="Times New Roman"/>
              </a:rPr>
              <a:t>harmonisation, the </a:t>
            </a:r>
            <a:r>
              <a:rPr sz="2400" spc="-10" dirty="0">
                <a:latin typeface="Times New Roman"/>
                <a:cs typeface="Times New Roman"/>
              </a:rPr>
              <a:t>efficiency </a:t>
            </a:r>
            <a:r>
              <a:rPr sz="2400" dirty="0">
                <a:latin typeface="Times New Roman"/>
                <a:cs typeface="Times New Roman"/>
              </a:rPr>
              <a:t>of the  process </a:t>
            </a:r>
            <a:r>
              <a:rPr sz="2400" spc="-5" dirty="0">
                <a:latin typeface="Times New Roman"/>
                <a:cs typeface="Times New Roman"/>
              </a:rPr>
              <a:t>for developing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registering </a:t>
            </a:r>
            <a:r>
              <a:rPr sz="2400" dirty="0">
                <a:latin typeface="Times New Roman"/>
                <a:cs typeface="Times New Roman"/>
              </a:rPr>
              <a:t>new </a:t>
            </a:r>
            <a:r>
              <a:rPr sz="2400" spc="-5" dirty="0">
                <a:latin typeface="Times New Roman"/>
                <a:cs typeface="Times New Roman"/>
              </a:rPr>
              <a:t>medicinal products </a:t>
            </a:r>
            <a:r>
              <a:rPr sz="2400" dirty="0">
                <a:latin typeface="Times New Roman"/>
                <a:cs typeface="Times New Roman"/>
              </a:rPr>
              <a:t>in  Europe, Japan and the United </a:t>
            </a:r>
            <a:r>
              <a:rPr sz="2400" spc="-5" dirty="0">
                <a:latin typeface="Times New Roman"/>
                <a:cs typeface="Times New Roman"/>
              </a:rPr>
              <a:t>States, </a:t>
            </a:r>
            <a:r>
              <a:rPr sz="2400" dirty="0">
                <a:latin typeface="Times New Roman"/>
                <a:cs typeface="Times New Roman"/>
              </a:rPr>
              <a:t>in order </a:t>
            </a:r>
            <a:r>
              <a:rPr sz="2400" spc="-5" dirty="0">
                <a:latin typeface="Times New Roman"/>
                <a:cs typeface="Times New Roman"/>
              </a:rPr>
              <a:t>to make </a:t>
            </a:r>
            <a:r>
              <a:rPr sz="2400" dirty="0">
                <a:latin typeface="Times New Roman"/>
                <a:cs typeface="Times New Roman"/>
              </a:rPr>
              <a:t>these products  available to patients with a </a:t>
            </a:r>
            <a:r>
              <a:rPr sz="2400" spc="-5" dirty="0">
                <a:latin typeface="Times New Roman"/>
                <a:cs typeface="Times New Roman"/>
              </a:rPr>
              <a:t>minimum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delay</a:t>
            </a:r>
            <a:r>
              <a:rPr sz="2400" spc="-25" dirty="0" smtClean="0">
                <a:latin typeface="Times New Roman"/>
                <a:cs typeface="Times New Roman"/>
              </a:rPr>
              <a:t>.</a:t>
            </a:r>
            <a:endParaRPr lang="en-US" sz="2400" spc="-25" dirty="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six parties to ICH represent the regulatory bodies and research- based industry in the three regions, Europe, Japan and the USA, where the vast majority of new medicines are currently developed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816" y="457200"/>
            <a:ext cx="3962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IN" sz="3000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IN" sz="3000" spc="-7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000" spc="-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ORGANISATION</a:t>
            </a:r>
            <a:endParaRPr lang="en-IN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1624965"/>
            <a:ext cx="8805266" cy="407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European </a:t>
            </a:r>
            <a:r>
              <a:rPr sz="2400" spc="-5" dirty="0">
                <a:latin typeface="Times New Roman"/>
                <a:cs typeface="Times New Roman"/>
              </a:rPr>
              <a:t>Commission </a:t>
            </a:r>
            <a:r>
              <a:rPr sz="2400" dirty="0">
                <a:latin typeface="Times New Roman"/>
                <a:cs typeface="Times New Roman"/>
              </a:rPr>
              <a:t>- European Union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(EU).</a:t>
            </a:r>
          </a:p>
          <a:p>
            <a:pPr marL="354965" marR="5080" indent="-342900">
              <a:lnSpc>
                <a:spcPct val="150000"/>
              </a:lnSpc>
              <a:spcBef>
                <a:spcPts val="6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European </a:t>
            </a:r>
            <a:r>
              <a:rPr sz="2400" spc="-5" dirty="0">
                <a:latin typeface="Times New Roman"/>
                <a:cs typeface="Times New Roman"/>
              </a:rPr>
              <a:t>Federation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Pharmaceutical Industries </a:t>
            </a:r>
            <a:r>
              <a:rPr sz="2400" dirty="0">
                <a:latin typeface="Times New Roman"/>
                <a:cs typeface="Times New Roman"/>
              </a:rPr>
              <a:t>and Associations  </a:t>
            </a:r>
            <a:r>
              <a:rPr sz="2400" spc="-5" dirty="0">
                <a:latin typeface="Times New Roman"/>
                <a:cs typeface="Times New Roman"/>
              </a:rPr>
              <a:t>(EFPIA).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39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Ministry of Health, Labour and </a:t>
            </a:r>
            <a:r>
              <a:rPr sz="2400" spc="-30" dirty="0">
                <a:latin typeface="Times New Roman"/>
                <a:cs typeface="Times New Roman"/>
              </a:rPr>
              <a:t>Welfare, </a:t>
            </a:r>
            <a:r>
              <a:rPr sz="2400" dirty="0">
                <a:latin typeface="Times New Roman"/>
                <a:cs typeface="Times New Roman"/>
              </a:rPr>
              <a:t>Japan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(MHLW).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39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Japan </a:t>
            </a:r>
            <a:r>
              <a:rPr sz="2400" spc="-5" dirty="0">
                <a:latin typeface="Times New Roman"/>
                <a:cs typeface="Times New Roman"/>
              </a:rPr>
              <a:t>Pharmaceutical </a:t>
            </a:r>
            <a:r>
              <a:rPr sz="2400" dirty="0">
                <a:latin typeface="Times New Roman"/>
                <a:cs typeface="Times New Roman"/>
              </a:rPr>
              <a:t>Manufacturers Association</a:t>
            </a:r>
            <a:r>
              <a:rPr sz="2400" spc="-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(JPMA).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45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US </a:t>
            </a:r>
            <a:r>
              <a:rPr sz="2400" dirty="0">
                <a:latin typeface="Times New Roman"/>
                <a:cs typeface="Times New Roman"/>
              </a:rPr>
              <a:t>Food and Drug </a:t>
            </a:r>
            <a:r>
              <a:rPr sz="2400" spc="-5" dirty="0">
                <a:latin typeface="Times New Roman"/>
                <a:cs typeface="Times New Roman"/>
              </a:rPr>
              <a:t>Administration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(FDA).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4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Pharmaceutical </a:t>
            </a:r>
            <a:r>
              <a:rPr sz="2400" dirty="0">
                <a:latin typeface="Times New Roman"/>
                <a:cs typeface="Times New Roman"/>
              </a:rPr>
              <a:t>Research and Manufacturers of </a:t>
            </a:r>
            <a:r>
              <a:rPr sz="2400" spc="-5" dirty="0">
                <a:latin typeface="Times New Roman"/>
                <a:cs typeface="Times New Roman"/>
              </a:rPr>
              <a:t>America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(PhRMA).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225044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28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OBECTI</a:t>
            </a:r>
            <a:r>
              <a:rPr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sz="28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endParaRPr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896" y="533400"/>
            <a:ext cx="8803178" cy="6199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More </a:t>
            </a:r>
            <a:r>
              <a:rPr sz="2400" spc="-5" dirty="0">
                <a:latin typeface="Times New Roman"/>
                <a:cs typeface="Times New Roman"/>
              </a:rPr>
              <a:t>economical </a:t>
            </a:r>
            <a:r>
              <a:rPr sz="2400" dirty="0">
                <a:latin typeface="Times New Roman"/>
                <a:cs typeface="Times New Roman"/>
              </a:rPr>
              <a:t>use </a:t>
            </a:r>
            <a:r>
              <a:rPr sz="2400" spc="-5" dirty="0">
                <a:latin typeface="Times New Roman"/>
                <a:cs typeface="Times New Roman"/>
              </a:rPr>
              <a:t>of human, animal,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material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resources.</a:t>
            </a:r>
          </a:p>
          <a:p>
            <a:pPr marL="354965" marR="635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  <a:tab pos="1905635" algn="l"/>
                <a:tab pos="2341245" algn="l"/>
                <a:tab pos="4013200" algn="l"/>
                <a:tab pos="4853305" algn="l"/>
                <a:tab pos="5270500" algn="l"/>
                <a:tab pos="5827395" algn="l"/>
                <a:tab pos="6769100" algn="l"/>
                <a:tab pos="8523605" algn="l"/>
              </a:tabLst>
            </a:pP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ination	of	unne</a:t>
            </a:r>
            <a:r>
              <a:rPr sz="2400" spc="-10" dirty="0">
                <a:latin typeface="Times New Roman"/>
                <a:cs typeface="Times New Roman"/>
              </a:rPr>
              <a:t>ce</a:t>
            </a:r>
            <a:r>
              <a:rPr sz="2400" spc="-5" dirty="0">
                <a:latin typeface="Times New Roman"/>
                <a:cs typeface="Times New Roman"/>
              </a:rPr>
              <a:t>ssa</a:t>
            </a:r>
            <a:r>
              <a:rPr sz="2400" dirty="0">
                <a:latin typeface="Times New Roman"/>
                <a:cs typeface="Times New Roman"/>
              </a:rPr>
              <a:t>ry	d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lay	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	the	</a:t>
            </a:r>
            <a:r>
              <a:rPr sz="2400" spc="-15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bal	de</a:t>
            </a:r>
            <a:r>
              <a:rPr sz="2400" spc="-10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elop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ent	&amp;  </a:t>
            </a:r>
            <a:r>
              <a:rPr sz="2400" spc="-5" dirty="0">
                <a:latin typeface="Times New Roman"/>
                <a:cs typeface="Times New Roman"/>
              </a:rPr>
              <a:t>availability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new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medicines.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  <a:tab pos="1911350" algn="l"/>
                <a:tab pos="3351529" algn="l"/>
                <a:tab pos="3794125" algn="l"/>
                <a:tab pos="4900295" algn="l"/>
                <a:tab pos="5821045" algn="l"/>
                <a:tab pos="6932295" algn="l"/>
                <a:tab pos="7508240" algn="l"/>
              </a:tabLst>
            </a:pPr>
            <a:r>
              <a:rPr sz="2400" dirty="0">
                <a:latin typeface="Times New Roman"/>
                <a:cs typeface="Times New Roman"/>
              </a:rPr>
              <a:t>Mai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tai</a:t>
            </a:r>
            <a:r>
              <a:rPr sz="2400" spc="-1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ing	safeguards	on	Q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alit</a:t>
            </a:r>
            <a:r>
              <a:rPr sz="2400" spc="-160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,	safet</a:t>
            </a:r>
            <a:r>
              <a:rPr sz="2400" spc="-160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,	e</a:t>
            </a:r>
            <a:r>
              <a:rPr sz="2400" spc="-60" dirty="0">
                <a:latin typeface="Times New Roman"/>
                <a:cs typeface="Times New Roman"/>
              </a:rPr>
              <a:t>f</a:t>
            </a:r>
            <a:r>
              <a:rPr sz="2400" spc="-10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ica</a:t>
            </a:r>
            <a:r>
              <a:rPr sz="2400" spc="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y	and	regulatory</a:t>
            </a:r>
          </a:p>
          <a:p>
            <a:pPr marL="286385" algn="just">
              <a:lnSpc>
                <a:spcPct val="150000"/>
              </a:lnSpc>
            </a:pPr>
            <a:r>
              <a:rPr sz="2400" dirty="0">
                <a:latin typeface="Times New Roman"/>
                <a:cs typeface="Times New Roman"/>
              </a:rPr>
              <a:t>obligations to protect public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health</a:t>
            </a:r>
            <a:r>
              <a:rPr sz="2400" dirty="0" smtClean="0">
                <a:latin typeface="Times New Roman"/>
                <a:cs typeface="Times New Roman"/>
              </a:rPr>
              <a:t>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286385" algn="just">
              <a:lnSpc>
                <a:spcPct val="150000"/>
              </a:lnSpc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Target: 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  <a:p>
            <a:pPr marL="629285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Target for the first phase of ICH activities was to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remove redundancy and duplication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development and review process, such that a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set of data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could be generated to demonstrate the quality, safety and efficacy of a new medicinal product. 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25"/>
          <p:cNvSpPr>
            <a:spLocks noChangeArrowheads="1"/>
          </p:cNvSpPr>
          <p:nvPr/>
        </p:nvSpPr>
        <p:spPr bwMode="auto">
          <a:xfrm>
            <a:off x="686935" y="152400"/>
            <a:ext cx="7618866" cy="11909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The Five Steps in the ICH Process for Harmonization</a:t>
            </a:r>
            <a:endParaRPr lang="en-US" sz="2800" b="1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196835381"/>
              </p:ext>
            </p:extLst>
          </p:nvPr>
        </p:nvGraphicFramePr>
        <p:xfrm>
          <a:off x="669190" y="1219200"/>
          <a:ext cx="8143126" cy="542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45"/>
          <p:cNvSpPr>
            <a:spLocks noChangeArrowheads="1"/>
          </p:cNvSpPr>
          <p:nvPr/>
        </p:nvSpPr>
        <p:spPr bwMode="auto">
          <a:xfrm>
            <a:off x="0" y="1904999"/>
            <a:ext cx="3732551" cy="83099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Follow Good Guidance Practice</a:t>
            </a:r>
          </a:p>
        </p:txBody>
      </p:sp>
    </p:spTree>
    <p:extLst>
      <p:ext uri="{BB962C8B-B14F-4D97-AF65-F5344CB8AC3E}">
        <p14:creationId xmlns:p14="http://schemas.microsoft.com/office/powerpoint/2010/main" xmlns="" val="223273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26517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OF</a:t>
            </a:r>
            <a:r>
              <a:rPr sz="3000" spc="-18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066801"/>
            <a:ext cx="8729066" cy="5575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Four Broad Categories -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QSEM</a:t>
            </a:r>
            <a:endParaRPr sz="2400" dirty="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50000"/>
              </a:lnSpc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dirty="0">
                <a:latin typeface="Times New Roman"/>
                <a:cs typeface="Times New Roman"/>
              </a:rPr>
              <a:t>Quality </a:t>
            </a:r>
            <a:r>
              <a:rPr sz="2400" b="1" spc="-5" dirty="0">
                <a:latin typeface="Times New Roman"/>
                <a:cs typeface="Times New Roman"/>
              </a:rPr>
              <a:t>(Q)</a:t>
            </a:r>
            <a:r>
              <a:rPr sz="2400" spc="-5" dirty="0">
                <a:latin typeface="Times New Roman"/>
                <a:cs typeface="Times New Roman"/>
              </a:rPr>
              <a:t>: </a:t>
            </a:r>
            <a:r>
              <a:rPr sz="2400" dirty="0">
                <a:latin typeface="Times New Roman"/>
                <a:cs typeface="Times New Roman"/>
              </a:rPr>
              <a:t>those </a:t>
            </a:r>
            <a:r>
              <a:rPr sz="2400" spc="-10" dirty="0">
                <a:latin typeface="Times New Roman"/>
                <a:cs typeface="Times New Roman"/>
              </a:rPr>
              <a:t>relating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chemical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pharmaceutical </a:t>
            </a:r>
            <a:r>
              <a:rPr sz="2400" dirty="0">
                <a:latin typeface="Times New Roman"/>
                <a:cs typeface="Times New Roman"/>
              </a:rPr>
              <a:t>Quality  Assurance (Stability </a:t>
            </a:r>
            <a:r>
              <a:rPr sz="2400" spc="-25" dirty="0">
                <a:latin typeface="Times New Roman"/>
                <a:cs typeface="Times New Roman"/>
              </a:rPr>
              <a:t>Testing, </a:t>
            </a:r>
            <a:r>
              <a:rPr sz="2400" spc="-5" dirty="0">
                <a:latin typeface="Times New Roman"/>
                <a:cs typeface="Times New Roman"/>
              </a:rPr>
              <a:t>Impurity </a:t>
            </a:r>
            <a:r>
              <a:rPr sz="2400" spc="-25" dirty="0">
                <a:latin typeface="Times New Roman"/>
                <a:cs typeface="Times New Roman"/>
              </a:rPr>
              <a:t>Testing,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etc.)</a:t>
            </a:r>
          </a:p>
          <a:p>
            <a:pPr marL="354965" marR="6985" indent="-342900">
              <a:lnSpc>
                <a:spcPct val="150000"/>
              </a:lnSpc>
              <a:spcBef>
                <a:spcPts val="96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dirty="0">
                <a:latin typeface="Times New Roman"/>
                <a:cs typeface="Times New Roman"/>
              </a:rPr>
              <a:t>Safety </a:t>
            </a:r>
            <a:r>
              <a:rPr sz="2400" b="1" spc="-5" dirty="0">
                <a:latin typeface="Times New Roman"/>
                <a:cs typeface="Times New Roman"/>
              </a:rPr>
              <a:t>(S)</a:t>
            </a:r>
            <a:r>
              <a:rPr sz="2400" spc="-5" dirty="0">
                <a:latin typeface="Times New Roman"/>
                <a:cs typeface="Times New Roman"/>
              </a:rPr>
              <a:t>: those relating </a:t>
            </a:r>
            <a:r>
              <a:rPr sz="2400" dirty="0">
                <a:latin typeface="Times New Roman"/>
                <a:cs typeface="Times New Roman"/>
              </a:rPr>
              <a:t>to in </a:t>
            </a:r>
            <a:r>
              <a:rPr sz="2400" spc="-5" dirty="0">
                <a:latin typeface="Times New Roman"/>
                <a:cs typeface="Times New Roman"/>
              </a:rPr>
              <a:t>vitro </a:t>
            </a:r>
            <a:r>
              <a:rPr sz="2400" dirty="0">
                <a:latin typeface="Times New Roman"/>
                <a:cs typeface="Times New Roman"/>
              </a:rPr>
              <a:t>and in </a:t>
            </a:r>
            <a:r>
              <a:rPr sz="2400" spc="-5" dirty="0">
                <a:latin typeface="Times New Roman"/>
                <a:cs typeface="Times New Roman"/>
              </a:rPr>
              <a:t>vivo pre-clinical studies  (Carcinogenicity </a:t>
            </a:r>
            <a:r>
              <a:rPr sz="2400" spc="-25" dirty="0">
                <a:latin typeface="Times New Roman"/>
                <a:cs typeface="Times New Roman"/>
              </a:rPr>
              <a:t>Testing, </a:t>
            </a:r>
            <a:r>
              <a:rPr sz="2400" dirty="0">
                <a:latin typeface="Times New Roman"/>
                <a:cs typeface="Times New Roman"/>
              </a:rPr>
              <a:t>Genotoxicity </a:t>
            </a:r>
            <a:r>
              <a:rPr sz="2400" spc="-25" dirty="0">
                <a:latin typeface="Times New Roman"/>
                <a:cs typeface="Times New Roman"/>
              </a:rPr>
              <a:t>Testing,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</a:t>
            </a:r>
            <a:r>
              <a:rPr sz="2400" dirty="0" smtClean="0">
                <a:latin typeface="Times New Roman"/>
                <a:cs typeface="Times New Roman"/>
              </a:rPr>
              <a:t>.)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45"/>
              </a:spcBef>
              <a:buSzPct val="68750"/>
              <a:buFont typeface="Wingdings" pitchFamily="2" charset="2"/>
              <a:buChar char="v"/>
              <a:tabLst>
                <a:tab pos="287020" algn="l"/>
                <a:tab pos="1489075" algn="l"/>
                <a:tab pos="2113915" algn="l"/>
                <a:tab pos="2894965" algn="l"/>
                <a:tab pos="3958590" algn="l"/>
                <a:tab pos="4331970" algn="l"/>
                <a:tab pos="5360670" algn="l"/>
                <a:tab pos="6342380" algn="l"/>
                <a:tab pos="6714490" algn="l"/>
                <a:tab pos="7677784" algn="l"/>
              </a:tabLst>
            </a:pPr>
            <a:r>
              <a:rPr lang="en-US" sz="2400" b="1" dirty="0" smtClean="0">
                <a:latin typeface="Times New Roman"/>
                <a:cs typeface="Times New Roman"/>
              </a:rPr>
              <a:t>Efficacy	</a:t>
            </a:r>
            <a:r>
              <a:rPr lang="en-US" sz="2400" b="1" spc="-5" dirty="0" smtClean="0">
                <a:latin typeface="Times New Roman"/>
                <a:cs typeface="Times New Roman"/>
              </a:rPr>
              <a:t>(E)</a:t>
            </a:r>
            <a:r>
              <a:rPr lang="en-US" sz="2400" spc="-5" dirty="0" smtClean="0">
                <a:latin typeface="Times New Roman"/>
                <a:cs typeface="Times New Roman"/>
              </a:rPr>
              <a:t>:	</a:t>
            </a:r>
            <a:r>
              <a:rPr lang="en-US" sz="2400" dirty="0" smtClean="0">
                <a:latin typeface="Times New Roman"/>
                <a:cs typeface="Times New Roman"/>
              </a:rPr>
              <a:t>those	</a:t>
            </a:r>
            <a:r>
              <a:rPr lang="en-US" sz="2400" spc="-5" dirty="0" smtClean="0">
                <a:latin typeface="Times New Roman"/>
                <a:cs typeface="Times New Roman"/>
              </a:rPr>
              <a:t>relating	</a:t>
            </a:r>
            <a:r>
              <a:rPr lang="en-US" sz="2400" dirty="0" smtClean="0">
                <a:latin typeface="Times New Roman"/>
                <a:cs typeface="Times New Roman"/>
              </a:rPr>
              <a:t>to	</a:t>
            </a:r>
            <a:r>
              <a:rPr lang="en-US" sz="2400" spc="-10" dirty="0" smtClean="0">
                <a:latin typeface="Times New Roman"/>
                <a:cs typeface="Times New Roman"/>
              </a:rPr>
              <a:t>clinical	</a:t>
            </a:r>
            <a:r>
              <a:rPr lang="en-US" sz="2400" spc="-5" dirty="0" smtClean="0">
                <a:latin typeface="Times New Roman"/>
                <a:cs typeface="Times New Roman"/>
              </a:rPr>
              <a:t>studies	in	human	subject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287020" algn="just">
              <a:lnSpc>
                <a:spcPct val="100000"/>
              </a:lnSpc>
              <a:spcBef>
                <a:spcPts val="1440"/>
              </a:spcBef>
            </a:pPr>
            <a:r>
              <a:rPr lang="en-US" sz="2400" spc="-5" dirty="0" smtClean="0">
                <a:latin typeface="Times New Roman"/>
                <a:cs typeface="Times New Roman"/>
              </a:rPr>
              <a:t>(Dose </a:t>
            </a:r>
            <a:r>
              <a:rPr lang="en-US" sz="2400" dirty="0" smtClean="0">
                <a:latin typeface="Times New Roman"/>
                <a:cs typeface="Times New Roman"/>
              </a:rPr>
              <a:t>Response Studies, Good Clinical Practices,</a:t>
            </a:r>
            <a:r>
              <a:rPr lang="en-US" sz="2400" spc="-75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etc.)</a:t>
            </a:r>
          </a:p>
          <a:p>
            <a:pPr marL="355600" marR="5080" indent="-342900" algn="just">
              <a:lnSpc>
                <a:spcPct val="150000"/>
              </a:lnSpc>
              <a:spcBef>
                <a:spcPts val="6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lang="en-US" sz="2400" b="1" spc="-5" dirty="0" smtClean="0">
                <a:latin typeface="Times New Roman"/>
                <a:cs typeface="Times New Roman"/>
              </a:rPr>
              <a:t>Multidisciplinary </a:t>
            </a:r>
            <a:r>
              <a:rPr lang="en-US" sz="2400" b="1" dirty="0" smtClean="0">
                <a:latin typeface="Times New Roman"/>
                <a:cs typeface="Times New Roman"/>
              </a:rPr>
              <a:t>(M)</a:t>
            </a:r>
            <a:r>
              <a:rPr lang="en-US" sz="2400" dirty="0" smtClean="0">
                <a:latin typeface="Times New Roman"/>
                <a:cs typeface="Times New Roman"/>
              </a:rPr>
              <a:t>: </a:t>
            </a:r>
            <a:r>
              <a:rPr lang="en-US" sz="2400" spc="-5" dirty="0" smtClean="0">
                <a:latin typeface="Times New Roman"/>
                <a:cs typeface="Times New Roman"/>
              </a:rPr>
              <a:t>cross-cutting </a:t>
            </a:r>
            <a:r>
              <a:rPr lang="en-US" sz="2400" spc="-30" dirty="0" smtClean="0">
                <a:latin typeface="Times New Roman"/>
                <a:cs typeface="Times New Roman"/>
              </a:rPr>
              <a:t>Topics </a:t>
            </a:r>
            <a:r>
              <a:rPr lang="en-US" sz="2400" dirty="0" smtClean="0">
                <a:latin typeface="Times New Roman"/>
                <a:cs typeface="Times New Roman"/>
              </a:rPr>
              <a:t>which do not </a:t>
            </a:r>
            <a:r>
              <a:rPr lang="en-US" sz="2400" spc="-10" dirty="0" smtClean="0">
                <a:latin typeface="Times New Roman"/>
                <a:cs typeface="Times New Roman"/>
              </a:rPr>
              <a:t>fit  </a:t>
            </a:r>
            <a:r>
              <a:rPr lang="en-US" sz="2400" spc="-5" dirty="0" smtClean="0">
                <a:latin typeface="Times New Roman"/>
                <a:cs typeface="Times New Roman"/>
              </a:rPr>
              <a:t>uniquely into one of the </a:t>
            </a:r>
            <a:r>
              <a:rPr lang="en-US" sz="2400" dirty="0" smtClean="0">
                <a:latin typeface="Times New Roman"/>
                <a:cs typeface="Times New Roman"/>
              </a:rPr>
              <a:t>above </a:t>
            </a:r>
            <a:r>
              <a:rPr lang="en-US" sz="2400" spc="-5" dirty="0" smtClean="0">
                <a:latin typeface="Times New Roman"/>
                <a:cs typeface="Times New Roman"/>
              </a:rPr>
              <a:t>categories (</a:t>
            </a:r>
            <a:r>
              <a:rPr lang="en-US" sz="2400" spc="-5" dirty="0" err="1" smtClean="0">
                <a:latin typeface="Times New Roman"/>
                <a:cs typeface="Times New Roman"/>
              </a:rPr>
              <a:t>MedDRA</a:t>
            </a:r>
            <a:r>
              <a:rPr lang="en-US" sz="2400" spc="-5" dirty="0" smtClean="0">
                <a:latin typeface="Times New Roman"/>
                <a:cs typeface="Times New Roman"/>
              </a:rPr>
              <a:t>, </a:t>
            </a:r>
            <a:r>
              <a:rPr lang="en-US" sz="2400" dirty="0" smtClean="0">
                <a:latin typeface="Times New Roman"/>
                <a:cs typeface="Times New Roman"/>
              </a:rPr>
              <a:t>ESTRI, </a:t>
            </a:r>
            <a:r>
              <a:rPr lang="en-US" sz="2400" spc="-5" dirty="0" smtClean="0">
                <a:latin typeface="Times New Roman"/>
                <a:cs typeface="Times New Roman"/>
              </a:rPr>
              <a:t>M3,  CTD,</a:t>
            </a:r>
            <a:r>
              <a:rPr lang="en-US" sz="2400" spc="5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M5)</a:t>
            </a:r>
            <a:endParaRPr lang="en-US" sz="24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5014626" cy="9906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ICH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Guidelines – Over 70 </a:t>
            </a:r>
            <a:b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endParaRPr lang="en-US" sz="3200" b="1" dirty="0">
              <a:solidFill>
                <a:schemeClr val="tx1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81000" y="1066800"/>
            <a:ext cx="8481934" cy="5041691"/>
          </a:xfrm>
          <a:prstGeom prst="rect">
            <a:avLst/>
          </a:prstGeo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Efficacy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19 topics/ 24 guidelines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Safety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- 11 topics/15 guidelines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Quality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- 12 topics/27 guidelines 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Medical Dictionary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MedDRA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Electronic Standards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 ESTRI, E2B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Common Technical Document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 CTD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Guidelines extend over entire product life cycle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endParaRPr lang="en-US" sz="2200" dirty="0">
              <a:solidFill>
                <a:srgbClr val="FC0EC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855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547" y="381000"/>
            <a:ext cx="358902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sz="3000" spc="-1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OVERVIEW </a:t>
            </a:r>
            <a:r>
              <a:rPr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sz="3000" spc="-2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endParaRPr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1412161"/>
            <a:ext cx="8628380" cy="4491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>
              <a:lnSpc>
                <a:spcPct val="140000"/>
              </a:lnSpc>
              <a:spcBef>
                <a:spcPts val="100"/>
              </a:spcBef>
              <a:buSzPct val="68750"/>
              <a:tabLst>
                <a:tab pos="287020" algn="l"/>
              </a:tabLst>
            </a:pPr>
            <a:r>
              <a:rPr lang="en-US" sz="2800" b="1" dirty="0" smtClean="0">
                <a:latin typeface="Times New Roman"/>
                <a:cs typeface="Times New Roman"/>
              </a:rPr>
              <a:t>1- Quality</a:t>
            </a:r>
          </a:p>
          <a:p>
            <a:pPr marL="354965" marR="5080" indent="-342900" algn="just">
              <a:lnSpc>
                <a:spcPct val="140000"/>
              </a:lnSpc>
              <a:spcBef>
                <a:spcPts val="1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dirty="0" smtClean="0">
                <a:latin typeface="Times New Roman"/>
                <a:cs typeface="Times New Roman"/>
              </a:rPr>
              <a:t>Q1A(R2</a:t>
            </a:r>
            <a:r>
              <a:rPr sz="2400" b="1" dirty="0">
                <a:latin typeface="Times New Roman"/>
                <a:cs typeface="Times New Roman"/>
              </a:rPr>
              <a:t>): </a:t>
            </a:r>
            <a:r>
              <a:rPr sz="2400" spc="-25" dirty="0">
                <a:latin typeface="Times New Roman"/>
                <a:cs typeface="Times New Roman"/>
              </a:rPr>
              <a:t>STABILITY </a:t>
            </a:r>
            <a:r>
              <a:rPr sz="2400" spc="-5" dirty="0">
                <a:latin typeface="Times New Roman"/>
                <a:cs typeface="Times New Roman"/>
              </a:rPr>
              <a:t>TESTING OF </a:t>
            </a:r>
            <a:r>
              <a:rPr sz="2400" dirty="0">
                <a:latin typeface="Times New Roman"/>
                <a:cs typeface="Times New Roman"/>
              </a:rPr>
              <a:t>NEW DRUGS AND  </a:t>
            </a:r>
            <a:r>
              <a:rPr sz="2400" spc="-5" dirty="0">
                <a:latin typeface="Times New Roman"/>
                <a:cs typeface="Times New Roman"/>
              </a:rPr>
              <a:t>PRODUCTS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1755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dirty="0">
                <a:latin typeface="Times New Roman"/>
                <a:cs typeface="Times New Roman"/>
              </a:rPr>
              <a:t>Q1B: </a:t>
            </a:r>
            <a:r>
              <a:rPr sz="2400" spc="-25" dirty="0">
                <a:latin typeface="Times New Roman"/>
                <a:cs typeface="Times New Roman"/>
              </a:rPr>
              <a:t>PHOTOSTABILITY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TESTING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175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dirty="0">
                <a:latin typeface="Times New Roman"/>
                <a:cs typeface="Times New Roman"/>
              </a:rPr>
              <a:t>Q1C : </a:t>
            </a:r>
            <a:r>
              <a:rPr sz="2400" spc="-25" dirty="0">
                <a:latin typeface="Times New Roman"/>
                <a:cs typeface="Times New Roman"/>
              </a:rPr>
              <a:t>STABILITY </a:t>
            </a:r>
            <a:r>
              <a:rPr sz="2400" spc="-5" dirty="0">
                <a:latin typeface="Times New Roman"/>
                <a:cs typeface="Times New Roman"/>
              </a:rPr>
              <a:t>TESTING OF NEW DOSAGE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FORMS</a:t>
            </a:r>
            <a:endParaRPr sz="2400" dirty="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ct val="140000"/>
              </a:lnSpc>
              <a:spcBef>
                <a:spcPts val="600"/>
              </a:spcBef>
              <a:buSzPct val="68750"/>
              <a:buFont typeface="Wingdings" pitchFamily="2" charset="2"/>
              <a:buChar char="v"/>
              <a:tabLst>
                <a:tab pos="28702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Q1D: </a:t>
            </a:r>
            <a:r>
              <a:rPr sz="2400" dirty="0">
                <a:latin typeface="Times New Roman"/>
                <a:cs typeface="Times New Roman"/>
              </a:rPr>
              <a:t>BRACKETING AND </a:t>
            </a:r>
            <a:r>
              <a:rPr sz="2400" spc="-30" dirty="0">
                <a:latin typeface="Times New Roman"/>
                <a:cs typeface="Times New Roman"/>
              </a:rPr>
              <a:t>MATRIXING </a:t>
            </a:r>
            <a:r>
              <a:rPr sz="2400" dirty="0">
                <a:latin typeface="Times New Roman"/>
                <a:cs typeface="Times New Roman"/>
              </a:rPr>
              <a:t>DESIGNS FOR  </a:t>
            </a:r>
            <a:r>
              <a:rPr sz="2400" spc="-25" dirty="0">
                <a:latin typeface="Times New Roman"/>
                <a:cs typeface="Times New Roman"/>
              </a:rPr>
              <a:t>STABILITY </a:t>
            </a:r>
            <a:r>
              <a:rPr sz="2400" spc="-5" dirty="0">
                <a:latin typeface="Times New Roman"/>
                <a:cs typeface="Times New Roman"/>
              </a:rPr>
              <a:t>TESTING OF DRUG </a:t>
            </a:r>
            <a:r>
              <a:rPr sz="2400" spc="-20" dirty="0">
                <a:latin typeface="Times New Roman"/>
                <a:cs typeface="Times New Roman"/>
              </a:rPr>
              <a:t>SUBSTANCES </a:t>
            </a:r>
            <a:r>
              <a:rPr sz="2400" dirty="0">
                <a:latin typeface="Times New Roman"/>
                <a:cs typeface="Times New Roman"/>
              </a:rPr>
              <a:t>AND DRUG  </a:t>
            </a:r>
            <a:r>
              <a:rPr sz="2400" spc="-5" dirty="0">
                <a:latin typeface="Times New Roman"/>
                <a:cs typeface="Times New Roman"/>
              </a:rPr>
              <a:t>PRODUCTS.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</TotalTime>
  <Words>1058</Words>
  <Application>Microsoft Office PowerPoint</Application>
  <PresentationFormat>On-screen Show (4:3)</PresentationFormat>
  <Paragraphs>179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Slipstream</vt:lpstr>
      <vt:lpstr>ICH GUIDELINES</vt:lpstr>
      <vt:lpstr>INTRODUCTION</vt:lpstr>
      <vt:lpstr>AIM</vt:lpstr>
      <vt:lpstr>ICH ORGANISATION</vt:lpstr>
      <vt:lpstr>OBECTIVES</vt:lpstr>
      <vt:lpstr>Slide 6</vt:lpstr>
      <vt:lpstr>TOPIC OF ICH</vt:lpstr>
      <vt:lpstr>ICH Guidelines – Over 70  </vt:lpstr>
      <vt:lpstr>OVERVIEW OF ICH</vt:lpstr>
      <vt:lpstr>CONTI…</vt:lpstr>
      <vt:lpstr>CONTI….</vt:lpstr>
      <vt:lpstr>CONTI…</vt:lpstr>
      <vt:lpstr>2-SAFETY</vt:lpstr>
      <vt:lpstr>CONTI…</vt:lpstr>
      <vt:lpstr>Slide 15</vt:lpstr>
      <vt:lpstr>3) EFFICACY:</vt:lpstr>
      <vt:lpstr>Slide 17</vt:lpstr>
      <vt:lpstr>Slide 18</vt:lpstr>
      <vt:lpstr>MULTIDISCIPLINARY GUIDELINES</vt:lpstr>
      <vt:lpstr>Slide 20</vt:lpstr>
      <vt:lpstr>Slide 21</vt:lpstr>
      <vt:lpstr>CTD Structure</vt:lpstr>
      <vt:lpstr>Slide 23</vt:lpstr>
      <vt:lpstr>Slide 24</vt:lpstr>
      <vt:lpstr>Slide 25</vt:lpstr>
      <vt:lpstr>Conclusions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GUIDELINES</dc:title>
  <dc:creator>HP</dc:creator>
  <cp:lastModifiedBy>Garima</cp:lastModifiedBy>
  <cp:revision>14</cp:revision>
  <dcterms:created xsi:type="dcterms:W3CDTF">2021-05-31T06:18:54Z</dcterms:created>
  <dcterms:modified xsi:type="dcterms:W3CDTF">2021-08-02T07:30:20Z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2021-05-31T00:00:00Z</vt:filetime>
  </property>
</Properties>
</file>