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76" r:id="rId4"/>
    <p:sldId id="277" r:id="rId5"/>
    <p:sldId id="278" r:id="rId6"/>
    <p:sldId id="261" r:id="rId7"/>
    <p:sldId id="280" r:id="rId8"/>
    <p:sldId id="281" r:id="rId9"/>
    <p:sldId id="282" r:id="rId10"/>
    <p:sldId id="258" r:id="rId11"/>
    <p:sldId id="259" r:id="rId12"/>
    <p:sldId id="260" r:id="rId13"/>
    <p:sldId id="284" r:id="rId14"/>
    <p:sldId id="285" r:id="rId15"/>
    <p:sldId id="28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2079558-3651-4C7D-AC2A-F5201D84728C}" type="datetimeFigureOut">
              <a:rPr lang="en-IN" smtClean="0"/>
              <a:t>05-09-2020</a:t>
            </a:fld>
            <a:endParaRPr lang="en-IN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E00BE60-7666-4C47-85EE-703AC15DD51A}" type="slidenum">
              <a:rPr lang="en-IN" smtClean="0"/>
              <a:t>‹#›</a:t>
            </a:fld>
            <a:endParaRPr lang="en-IN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79558-3651-4C7D-AC2A-F5201D84728C}" type="datetimeFigureOut">
              <a:rPr lang="en-IN" smtClean="0"/>
              <a:t>05-09-2020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BE60-7666-4C47-85EE-703AC15DD51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79558-3651-4C7D-AC2A-F5201D84728C}" type="datetimeFigureOut">
              <a:rPr lang="en-IN" smtClean="0"/>
              <a:t>05-09-2020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BE60-7666-4C47-85EE-703AC15DD51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79558-3651-4C7D-AC2A-F5201D84728C}" type="datetimeFigureOut">
              <a:rPr lang="en-IN" smtClean="0"/>
              <a:t>05-09-2020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BE60-7666-4C47-85EE-703AC15DD51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79558-3651-4C7D-AC2A-F5201D84728C}" type="datetimeFigureOut">
              <a:rPr lang="en-IN" smtClean="0"/>
              <a:t>05-09-2020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BE60-7666-4C47-85EE-703AC15DD51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79558-3651-4C7D-AC2A-F5201D84728C}" type="datetimeFigureOut">
              <a:rPr lang="en-IN" smtClean="0"/>
              <a:t>05-09-2020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BE60-7666-4C47-85EE-703AC15DD51A}" type="slidenum">
              <a:rPr lang="en-IN" smtClean="0"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79558-3651-4C7D-AC2A-F5201D84728C}" type="datetimeFigureOut">
              <a:rPr lang="en-IN" smtClean="0"/>
              <a:t>05-09-2020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BE60-7666-4C47-85EE-703AC15DD51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79558-3651-4C7D-AC2A-F5201D84728C}" type="datetimeFigureOut">
              <a:rPr lang="en-IN" smtClean="0"/>
              <a:t>05-09-2020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BE60-7666-4C47-85EE-703AC15DD51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79558-3651-4C7D-AC2A-F5201D84728C}" type="datetimeFigureOut">
              <a:rPr lang="en-IN" smtClean="0"/>
              <a:t>05-09-2020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BE60-7666-4C47-85EE-703AC15DD51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79558-3651-4C7D-AC2A-F5201D84728C}" type="datetimeFigureOut">
              <a:rPr lang="en-IN" smtClean="0"/>
              <a:t>05-09-2020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BE60-7666-4C47-85EE-703AC15DD51A}" type="slidenum">
              <a:rPr lang="en-IN" smtClean="0"/>
              <a:t>‹#›</a:t>
            </a:fld>
            <a:endParaRPr lang="en-IN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79558-3651-4C7D-AC2A-F5201D84728C}" type="datetimeFigureOut">
              <a:rPr lang="en-IN" smtClean="0"/>
              <a:t>05-09-2020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0BE60-7666-4C47-85EE-703AC15DD51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2079558-3651-4C7D-AC2A-F5201D84728C}" type="datetimeFigureOut">
              <a:rPr lang="en-IN" smtClean="0"/>
              <a:t>05-09-2020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E00BE60-7666-4C47-85EE-703AC15DD51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UNIT III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UNIT COSTING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3639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404664"/>
            <a:ext cx="6882904" cy="5524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006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7375723" cy="5276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611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7438777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886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39774" y="530174"/>
            <a:ext cx="45396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75" dirty="0">
                <a:latin typeface="Carlito"/>
                <a:cs typeface="Carlito"/>
              </a:rPr>
              <a:t>2</a:t>
            </a:r>
            <a:r>
              <a:rPr sz="3600" spc="-175" dirty="0">
                <a:latin typeface="Arial"/>
                <a:cs typeface="Arial"/>
              </a:rPr>
              <a:t>.)Cost </a:t>
            </a:r>
            <a:r>
              <a:rPr sz="3600" spc="-225" dirty="0">
                <a:latin typeface="Arial"/>
                <a:cs typeface="Arial"/>
              </a:rPr>
              <a:t>Sheet </a:t>
            </a:r>
            <a:r>
              <a:rPr sz="3600" spc="20" dirty="0">
                <a:latin typeface="Arial"/>
                <a:cs typeface="Arial"/>
              </a:rPr>
              <a:t>with</a:t>
            </a:r>
            <a:r>
              <a:rPr sz="3600" spc="-225" dirty="0">
                <a:latin typeface="Arial"/>
                <a:cs typeface="Arial"/>
              </a:rPr>
              <a:t> </a:t>
            </a:r>
            <a:r>
              <a:rPr sz="3600" spc="-60" dirty="0">
                <a:latin typeface="Arial"/>
                <a:cs typeface="Arial"/>
              </a:rPr>
              <a:t>Profit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94348" y="530174"/>
            <a:ext cx="121602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320" smtClean="0">
                <a:latin typeface="Arial"/>
                <a:cs typeface="Arial"/>
              </a:rPr>
              <a:t>Co</a:t>
            </a:r>
            <a:r>
              <a:rPr sz="3600" spc="-310" smtClean="0">
                <a:latin typeface="Arial"/>
                <a:cs typeface="Arial"/>
              </a:rPr>
              <a:t>n</a:t>
            </a:r>
            <a:r>
              <a:rPr sz="3600" spc="-455" smtClean="0">
                <a:latin typeface="Arial"/>
                <a:cs typeface="Arial"/>
              </a:rPr>
              <a:t>t…</a:t>
            </a:r>
            <a:endParaRPr sz="36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840945"/>
              </p:ext>
            </p:extLst>
          </p:nvPr>
        </p:nvGraphicFramePr>
        <p:xfrm>
          <a:off x="251521" y="188640"/>
          <a:ext cx="8352927" cy="61202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52727"/>
                <a:gridCol w="936104"/>
                <a:gridCol w="864096"/>
              </a:tblGrid>
              <a:tr h="9027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5" dirty="0">
                          <a:latin typeface="Carlito"/>
                          <a:cs typeface="Carlito"/>
                        </a:rPr>
                        <a:t>Particulars</a:t>
                      </a:r>
                      <a:endParaRPr sz="1800" dirty="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40" dirty="0">
                          <a:latin typeface="Carlito"/>
                          <a:cs typeface="Carlito"/>
                        </a:rPr>
                        <a:t>Total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Cost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(Rs.)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rlito"/>
                          <a:cs typeface="Carlito"/>
                        </a:rPr>
                        <a:t>CostPerUnit(Rs.)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9973">
                <a:tc>
                  <a:txBody>
                    <a:bodyPr/>
                    <a:lstStyle/>
                    <a:p>
                      <a:pPr marL="91440" marR="991235">
                        <a:lnSpc>
                          <a:spcPct val="100000"/>
                        </a:lnSpc>
                        <a:spcBef>
                          <a:spcPts val="240"/>
                        </a:spcBef>
                        <a:tabLst>
                          <a:tab pos="3758565" algn="l"/>
                        </a:tabLst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Ope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n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in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g</a:t>
                      </a:r>
                      <a:r>
                        <a:rPr sz="1800" spc="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20" dirty="0">
                          <a:latin typeface="Carlito"/>
                          <a:cs typeface="Carlito"/>
                        </a:rPr>
                        <a:t>s</a:t>
                      </a:r>
                      <a:r>
                        <a:rPr sz="1800" spc="-15" dirty="0">
                          <a:latin typeface="Carlito"/>
                          <a:cs typeface="Carlito"/>
                        </a:rPr>
                        <a:t>t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o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c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k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o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f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 D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i</a:t>
                      </a:r>
                      <a:r>
                        <a:rPr sz="1800" spc="-30" dirty="0">
                          <a:latin typeface="Carlito"/>
                          <a:cs typeface="Carlito"/>
                        </a:rPr>
                        <a:t>r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ect</a:t>
                      </a:r>
                      <a:r>
                        <a:rPr sz="1800" spc="3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R</a:t>
                      </a:r>
                      <a:r>
                        <a:rPr sz="1800" spc="-20" dirty="0">
                          <a:latin typeface="Carlito"/>
                          <a:cs typeface="Carlito"/>
                        </a:rPr>
                        <a:t>a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w M</a:t>
                      </a:r>
                      <a:r>
                        <a:rPr sz="1800" spc="-15" dirty="0">
                          <a:latin typeface="Carlito"/>
                          <a:cs typeface="Carlito"/>
                        </a:rPr>
                        <a:t>a</a:t>
                      </a:r>
                      <a:r>
                        <a:rPr sz="1800" spc="-30" dirty="0">
                          <a:latin typeface="Carlito"/>
                          <a:cs typeface="Carlito"/>
                        </a:rPr>
                        <a:t>t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er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i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al	----  Ad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d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: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P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u</a:t>
                      </a:r>
                      <a:r>
                        <a:rPr sz="1800" spc="-30" dirty="0">
                          <a:latin typeface="Carlito"/>
                          <a:cs typeface="Carlito"/>
                        </a:rPr>
                        <a:t>r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c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ha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s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es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d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ur</a:t>
                      </a:r>
                      <a:r>
                        <a:rPr sz="1800" spc="-15" dirty="0">
                          <a:latin typeface="Carlito"/>
                          <a:cs typeface="Carlito"/>
                        </a:rPr>
                        <a:t>i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n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g</a:t>
                      </a:r>
                      <a:r>
                        <a:rPr sz="1800" spc="1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the </a:t>
                      </a:r>
                      <a:r>
                        <a:rPr sz="1800" spc="-130" dirty="0">
                          <a:latin typeface="Carlito"/>
                          <a:cs typeface="Carlito"/>
                        </a:rPr>
                        <a:t>Y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ear	 ----</a:t>
                      </a:r>
                    </a:p>
                    <a:p>
                      <a:pPr marL="91440" marR="186055">
                        <a:lnSpc>
                          <a:spcPct val="100000"/>
                        </a:lnSpc>
                        <a:tabLst>
                          <a:tab pos="3822700" algn="l"/>
                        </a:tabLst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Add :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Incidental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Expenses(Carriage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,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Freight,Octroi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, 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Custom</a:t>
                      </a:r>
                      <a:r>
                        <a:rPr sz="1800" spc="-1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Duty)	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----</a:t>
                      </a:r>
                    </a:p>
                    <a:p>
                      <a:pPr marL="91440" marR="6864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Less: Closing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Stock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of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Direct Raw Material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----- 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Less: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Defective Materials</a:t>
                      </a:r>
                      <a:r>
                        <a:rPr sz="1800" spc="2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Returned</a:t>
                      </a:r>
                      <a:endParaRPr sz="1800" dirty="0">
                        <a:latin typeface="Carlito"/>
                        <a:cs typeface="Carlito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Less: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Residue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used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in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other</a:t>
                      </a:r>
                      <a:r>
                        <a:rPr sz="1800" spc="4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products</a:t>
                      </a:r>
                      <a:endParaRPr sz="1800" dirty="0">
                        <a:latin typeface="Carlito"/>
                        <a:cs typeface="Carlito"/>
                      </a:endParaRPr>
                    </a:p>
                    <a:p>
                      <a:pPr marL="614045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Carlito"/>
                          <a:cs typeface="Carlito"/>
                        </a:rPr>
                        <a:t>Cost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of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direct </a:t>
                      </a:r>
                      <a:r>
                        <a:rPr sz="1800" spc="-20" dirty="0">
                          <a:latin typeface="Carlito"/>
                          <a:cs typeface="Carlito"/>
                        </a:rPr>
                        <a:t>raw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material</a:t>
                      </a:r>
                      <a:r>
                        <a:rPr sz="1800" spc="5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consumed</a:t>
                      </a:r>
                      <a:endParaRPr sz="1800" dirty="0">
                        <a:latin typeface="Carlito"/>
                        <a:cs typeface="Carlito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Carlito"/>
                          <a:cs typeface="Carlito"/>
                        </a:rPr>
                        <a:t>Direct Wages/Labour Charges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or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Productive</a:t>
                      </a:r>
                      <a:r>
                        <a:rPr sz="1800" spc="4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15" dirty="0">
                          <a:latin typeface="Carlito"/>
                          <a:cs typeface="Carlito"/>
                        </a:rPr>
                        <a:t>Wages</a:t>
                      </a:r>
                      <a:endParaRPr sz="1800" dirty="0">
                        <a:latin typeface="Carlito"/>
                        <a:cs typeface="Carlito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Carlito"/>
                          <a:cs typeface="Carlito"/>
                        </a:rPr>
                        <a:t>Direct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Expenses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/Chargeable</a:t>
                      </a:r>
                      <a:r>
                        <a:rPr sz="1800" spc="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Expenses</a:t>
                      </a:r>
                      <a:endParaRPr sz="1800" dirty="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4407">
                <a:tc>
                  <a:txBody>
                    <a:bodyPr/>
                    <a:lstStyle/>
                    <a:p>
                      <a:pPr marL="246379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(A) Prime</a:t>
                      </a:r>
                      <a:r>
                        <a:rPr sz="1800" spc="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Cost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-------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------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43941">
                <a:tc>
                  <a:txBody>
                    <a:bodyPr/>
                    <a:lstStyle/>
                    <a:p>
                      <a:pPr marL="666115" marR="881380" indent="-57531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Add: </a:t>
                      </a:r>
                      <a:r>
                        <a:rPr sz="1800" spc="-25" dirty="0">
                          <a:latin typeface="Carlito"/>
                          <a:cs typeface="Carlito"/>
                        </a:rPr>
                        <a:t>Work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Overhead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/Factory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Overhead  </a:t>
                      </a:r>
                      <a:r>
                        <a:rPr sz="1800" spc="-15" dirty="0">
                          <a:latin typeface="Carlito"/>
                          <a:cs typeface="Carlito"/>
                        </a:rPr>
                        <a:t>Factory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Oncost/Un Productive</a:t>
                      </a:r>
                      <a:r>
                        <a:rPr sz="1800" spc="3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Labour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91440" marR="774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Indirect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Wages/Unproductive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Labour  </a:t>
                      </a:r>
                      <a:r>
                        <a:rPr sz="1800" spc="-15" dirty="0">
                          <a:latin typeface="Carlito"/>
                          <a:cs typeface="Carlito"/>
                        </a:rPr>
                        <a:t>(Fuel,Power,coal,Light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&amp; </a:t>
                      </a:r>
                      <a:r>
                        <a:rPr sz="1800" spc="-25" dirty="0">
                          <a:latin typeface="Carlito"/>
                          <a:cs typeface="Carlito"/>
                        </a:rPr>
                        <a:t>water,Factory 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Insurance,Rent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of </a:t>
                      </a:r>
                      <a:r>
                        <a:rPr sz="1800" spc="-20" dirty="0">
                          <a:latin typeface="Carlito"/>
                          <a:cs typeface="Carlito"/>
                        </a:rPr>
                        <a:t>factory,Dep.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On </a:t>
                      </a:r>
                      <a:r>
                        <a:rPr sz="1800" spc="-15" dirty="0">
                          <a:latin typeface="Carlito"/>
                          <a:cs typeface="Carlito"/>
                        </a:rPr>
                        <a:t>Factory 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Building/machine </a:t>
                      </a:r>
                      <a:r>
                        <a:rPr sz="1800" spc="-15" dirty="0">
                          <a:latin typeface="Carlito"/>
                          <a:cs typeface="Carlito"/>
                        </a:rPr>
                        <a:t>Repairs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on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factory</a:t>
                      </a:r>
                      <a:r>
                        <a:rPr sz="1800" spc="1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Building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/machine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-------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------</a:t>
                      </a: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3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39720" y="530174"/>
            <a:ext cx="405511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54" dirty="0">
                <a:latin typeface="Arial"/>
                <a:cs typeface="Arial"/>
              </a:rPr>
              <a:t>Cost </a:t>
            </a:r>
            <a:r>
              <a:rPr sz="3600" spc="-225" dirty="0">
                <a:latin typeface="Arial"/>
                <a:cs typeface="Arial"/>
              </a:rPr>
              <a:t>Sheet </a:t>
            </a:r>
            <a:r>
              <a:rPr sz="3600" spc="20" dirty="0">
                <a:latin typeface="Arial"/>
                <a:cs typeface="Arial"/>
              </a:rPr>
              <a:t>with</a:t>
            </a:r>
            <a:r>
              <a:rPr sz="3600" spc="-165" dirty="0">
                <a:latin typeface="Arial"/>
                <a:cs typeface="Arial"/>
              </a:rPr>
              <a:t> </a:t>
            </a:r>
            <a:r>
              <a:rPr sz="3600" spc="-55" dirty="0">
                <a:latin typeface="Arial"/>
                <a:cs typeface="Arial"/>
              </a:rPr>
              <a:t>Profit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90751" y="530174"/>
            <a:ext cx="11626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305" dirty="0">
                <a:latin typeface="Arial"/>
                <a:cs typeface="Arial"/>
              </a:rPr>
              <a:t>c</a:t>
            </a:r>
            <a:r>
              <a:rPr sz="3600" spc="-114" dirty="0">
                <a:latin typeface="Arial"/>
                <a:cs typeface="Arial"/>
              </a:rPr>
              <a:t>o</a:t>
            </a:r>
            <a:r>
              <a:rPr sz="3600" spc="-145" dirty="0">
                <a:latin typeface="Arial"/>
                <a:cs typeface="Arial"/>
              </a:rPr>
              <a:t>n</a:t>
            </a:r>
            <a:r>
              <a:rPr sz="3600" spc="-455" dirty="0">
                <a:latin typeface="Arial"/>
                <a:cs typeface="Arial"/>
              </a:rPr>
              <a:t>t…</a:t>
            </a:r>
            <a:endParaRPr sz="36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056342"/>
              </p:ext>
            </p:extLst>
          </p:nvPr>
        </p:nvGraphicFramePr>
        <p:xfrm>
          <a:off x="31041" y="-11444"/>
          <a:ext cx="8380729" cy="63582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44440"/>
                <a:gridCol w="1629410"/>
                <a:gridCol w="1706879"/>
              </a:tblGrid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5" dirty="0">
                          <a:latin typeface="Carlito"/>
                          <a:cs typeface="Carlito"/>
                        </a:rPr>
                        <a:t>Particulars</a:t>
                      </a:r>
                      <a:endParaRPr sz="1800" dirty="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40" dirty="0">
                          <a:latin typeface="Carlito"/>
                          <a:cs typeface="Carlito"/>
                        </a:rPr>
                        <a:t>Total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Cost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(Rs.)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rlito"/>
                          <a:cs typeface="Carlito"/>
                        </a:rPr>
                        <a:t>CostPerUnit(Rs.)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63039">
                <a:tc>
                  <a:txBody>
                    <a:bodyPr/>
                    <a:lstStyle/>
                    <a:p>
                      <a:pPr marL="91440" marR="129032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Add: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Opening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Stock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of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work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in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progress 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Less: Closing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Stock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of </a:t>
                      </a:r>
                      <a:r>
                        <a:rPr sz="1800" spc="-25" dirty="0">
                          <a:latin typeface="Carlito"/>
                          <a:cs typeface="Carlito"/>
                        </a:rPr>
                        <a:t>Work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in</a:t>
                      </a:r>
                      <a:r>
                        <a:rPr sz="1800" spc="1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Progress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Add: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Additional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Overburden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on</a:t>
                      </a:r>
                      <a:r>
                        <a:rPr sz="1800" spc="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Rectification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Less: Sale of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Scrap/Defective</a:t>
                      </a:r>
                      <a:r>
                        <a:rPr sz="1800" spc="2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15" dirty="0">
                          <a:latin typeface="Carlito"/>
                          <a:cs typeface="Carlito"/>
                        </a:rPr>
                        <a:t>etc.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R="147955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5" dirty="0">
                          <a:latin typeface="Carlito"/>
                          <a:cs typeface="Carlito"/>
                        </a:rPr>
                        <a:t>Factory </a:t>
                      </a:r>
                      <a:r>
                        <a:rPr sz="1800" spc="-20" dirty="0">
                          <a:latin typeface="Carlito"/>
                          <a:cs typeface="Carlito"/>
                        </a:rPr>
                        <a:t>/Works</a:t>
                      </a:r>
                      <a:r>
                        <a:rPr sz="1800" spc="-6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Cost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-------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------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11679">
                <a:tc>
                  <a:txBody>
                    <a:bodyPr/>
                    <a:lstStyle/>
                    <a:p>
                      <a:pPr marL="91440" marR="102235" algn="just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>
                          <a:latin typeface="Carlito"/>
                          <a:cs typeface="Carlito"/>
                        </a:rPr>
                        <a:t>Add:Office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and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administrative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Overheads/Office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exp  Legal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Expenses,Office Expenses,Office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salaries,office 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Lighting,Adm.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Expenses,Printing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and </a:t>
                      </a:r>
                      <a:r>
                        <a:rPr sz="1800" spc="-20" dirty="0">
                          <a:latin typeface="Carlito"/>
                          <a:cs typeface="Carlito"/>
                        </a:rPr>
                        <a:t>stationery,fees 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of </a:t>
                      </a:r>
                      <a:r>
                        <a:rPr sz="1800" spc="-15" dirty="0">
                          <a:latin typeface="Carlito"/>
                          <a:cs typeface="Carlito"/>
                        </a:rPr>
                        <a:t>Directors,telephone</a:t>
                      </a:r>
                      <a:r>
                        <a:rPr sz="1800" spc="5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15" dirty="0">
                          <a:latin typeface="Carlito"/>
                          <a:cs typeface="Carlito"/>
                        </a:rPr>
                        <a:t>&amp;Telegrams,Managing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91440" marR="1440180">
                        <a:lnSpc>
                          <a:spcPct val="100000"/>
                        </a:lnSpc>
                      </a:pPr>
                      <a:r>
                        <a:rPr sz="1800" spc="-60" dirty="0">
                          <a:latin typeface="Arial"/>
                          <a:cs typeface="Arial"/>
                        </a:rPr>
                        <a:t>Director’s </a:t>
                      </a:r>
                      <a:r>
                        <a:rPr sz="1800" spc="-55" dirty="0">
                          <a:latin typeface="Arial"/>
                          <a:cs typeface="Arial"/>
                        </a:rPr>
                        <a:t>Salary(office),</a:t>
                      </a:r>
                      <a:r>
                        <a:rPr sz="1800" spc="-55" dirty="0">
                          <a:latin typeface="Carlito"/>
                          <a:cs typeface="Carlito"/>
                        </a:rPr>
                        <a:t>Dep.on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Office 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building/furniture,Repairs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to office 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building/Furniture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-------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------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759">
                <a:tc>
                  <a:txBody>
                    <a:bodyPr/>
                    <a:lstStyle/>
                    <a:p>
                      <a:pPr marR="180975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10" dirty="0">
                          <a:latin typeface="Carlito"/>
                          <a:cs typeface="Carlito"/>
                        </a:rPr>
                        <a:t>Office Cost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or </a:t>
                      </a:r>
                      <a:r>
                        <a:rPr sz="1800" spc="-15" dirty="0">
                          <a:latin typeface="Carlito"/>
                          <a:cs typeface="Carlito"/>
                        </a:rPr>
                        <a:t>cost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of</a:t>
                      </a:r>
                      <a:r>
                        <a:rPr sz="1800" spc="3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Producion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------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------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91440" marR="145224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Add: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opening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stock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of Finished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Goods 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Less: Closing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Stock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of Finished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 Goods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4146">
                <a:tc>
                  <a:txBody>
                    <a:bodyPr/>
                    <a:lstStyle/>
                    <a:p>
                      <a:pPr marL="223710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10" dirty="0">
                          <a:latin typeface="Carlito"/>
                          <a:cs typeface="Carlito"/>
                        </a:rPr>
                        <a:t>Cost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of Goods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Sold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------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------</a:t>
                      </a: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32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39720" y="530174"/>
            <a:ext cx="405511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54" dirty="0">
                <a:latin typeface="Arial"/>
                <a:cs typeface="Arial"/>
              </a:rPr>
              <a:t>Cost </a:t>
            </a:r>
            <a:r>
              <a:rPr sz="3600" spc="-225" dirty="0">
                <a:latin typeface="Arial"/>
                <a:cs typeface="Arial"/>
              </a:rPr>
              <a:t>Sheet </a:t>
            </a:r>
            <a:r>
              <a:rPr sz="3600" spc="20" dirty="0">
                <a:latin typeface="Arial"/>
                <a:cs typeface="Arial"/>
              </a:rPr>
              <a:t>with</a:t>
            </a:r>
            <a:r>
              <a:rPr sz="3600" spc="-165" dirty="0">
                <a:latin typeface="Arial"/>
                <a:cs typeface="Arial"/>
              </a:rPr>
              <a:t> </a:t>
            </a:r>
            <a:r>
              <a:rPr sz="3600" spc="-55" dirty="0">
                <a:latin typeface="Arial"/>
                <a:cs typeface="Arial"/>
              </a:rPr>
              <a:t>Profit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90751" y="530174"/>
            <a:ext cx="11626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305" dirty="0">
                <a:latin typeface="Arial"/>
                <a:cs typeface="Arial"/>
              </a:rPr>
              <a:t>c</a:t>
            </a:r>
            <a:r>
              <a:rPr sz="3600" spc="-114" dirty="0">
                <a:latin typeface="Arial"/>
                <a:cs typeface="Arial"/>
              </a:rPr>
              <a:t>o</a:t>
            </a:r>
            <a:r>
              <a:rPr sz="3600" spc="-145" dirty="0">
                <a:latin typeface="Arial"/>
                <a:cs typeface="Arial"/>
              </a:rPr>
              <a:t>n</a:t>
            </a:r>
            <a:r>
              <a:rPr sz="3600" spc="-455" dirty="0">
                <a:latin typeface="Arial"/>
                <a:cs typeface="Arial"/>
              </a:rPr>
              <a:t>t…</a:t>
            </a:r>
            <a:endParaRPr sz="36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03250" y="1136650"/>
          <a:ext cx="8380729" cy="57834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44440"/>
                <a:gridCol w="1629410"/>
                <a:gridCol w="1706879"/>
              </a:tblGrid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5" dirty="0">
                          <a:latin typeface="Carlito"/>
                          <a:cs typeface="Carlito"/>
                        </a:rPr>
                        <a:t>Particulars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40" dirty="0">
                          <a:latin typeface="Carlito"/>
                          <a:cs typeface="Carlito"/>
                        </a:rPr>
                        <a:t>Total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Cost</a:t>
                      </a:r>
                      <a:r>
                        <a:rPr sz="1800" spc="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(Rs.)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rlito"/>
                          <a:cs typeface="Carlito"/>
                        </a:rPr>
                        <a:t>CostPerUnit(Rs.)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34640">
                <a:tc>
                  <a:txBody>
                    <a:bodyPr/>
                    <a:lstStyle/>
                    <a:p>
                      <a:pPr marL="91440" marR="138239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Add: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Selling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&amp;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Distribution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Overheads:  Advertisement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spc="-10" dirty="0">
                          <a:latin typeface="Carlito"/>
                          <a:cs typeface="Carlito"/>
                        </a:rPr>
                        <a:t>Discount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91440" marR="2880360">
                        <a:lnSpc>
                          <a:spcPct val="100000"/>
                        </a:lnSpc>
                      </a:pPr>
                      <a:r>
                        <a:rPr sz="1800" spc="-25" dirty="0">
                          <a:latin typeface="Carlito"/>
                          <a:cs typeface="Carlito"/>
                        </a:rPr>
                        <a:t>Travelling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Expenses  Salesman</a:t>
                      </a:r>
                      <a:r>
                        <a:rPr sz="1800" spc="-7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Commission 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Dep.On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Delivery</a:t>
                      </a:r>
                      <a:r>
                        <a:rPr sz="1800" spc="-25" dirty="0">
                          <a:latin typeface="Carlito"/>
                          <a:cs typeface="Carlito"/>
                        </a:rPr>
                        <a:t> Vans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91440" marR="1900555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Carlito"/>
                          <a:cs typeface="Carlito"/>
                        </a:rPr>
                        <a:t>Packing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and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Distribution Charges 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Bad</a:t>
                      </a:r>
                      <a:r>
                        <a:rPr sz="1800" spc="-1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Debts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15" dirty="0">
                          <a:latin typeface="Carlito"/>
                          <a:cs typeface="Carlito"/>
                        </a:rPr>
                        <a:t>Upkeep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of Delivery</a:t>
                      </a:r>
                      <a:r>
                        <a:rPr sz="1800" spc="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25" dirty="0">
                          <a:latin typeface="Carlito"/>
                          <a:cs typeface="Carlito"/>
                        </a:rPr>
                        <a:t>Vans</a:t>
                      </a:r>
                      <a:endParaRPr sz="1800">
                        <a:latin typeface="Carlito"/>
                        <a:cs typeface="Carlito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15" dirty="0">
                          <a:latin typeface="Carlito"/>
                          <a:cs typeface="Carlito"/>
                        </a:rPr>
                        <a:t>Warehouse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15" dirty="0">
                          <a:latin typeface="Carlito"/>
                          <a:cs typeface="Carlito"/>
                        </a:rPr>
                        <a:t>Rent,etc.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302387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latin typeface="Carlito"/>
                          <a:cs typeface="Carlito"/>
                        </a:rPr>
                        <a:t>Cost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of</a:t>
                      </a:r>
                      <a:r>
                        <a:rPr sz="1800" spc="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Sales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-------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------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24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latin typeface="Carlito"/>
                          <a:cs typeface="Carlito"/>
                        </a:rPr>
                        <a:t>Profit( certain </a:t>
                      </a:r>
                      <a:r>
                        <a:rPr sz="1800" dirty="0">
                          <a:latin typeface="Carlito"/>
                          <a:cs typeface="Carlito"/>
                        </a:rPr>
                        <a:t>%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on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total </a:t>
                      </a:r>
                      <a:r>
                        <a:rPr sz="1800" spc="-15" dirty="0">
                          <a:latin typeface="Carlito"/>
                          <a:cs typeface="Carlito"/>
                        </a:rPr>
                        <a:t>cost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or</a:t>
                      </a:r>
                      <a:r>
                        <a:rPr sz="1800" spc="6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5" dirty="0">
                          <a:latin typeface="Carlito"/>
                          <a:cs typeface="Carlito"/>
                        </a:rPr>
                        <a:t>sales)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-------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------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91438">
                <a:tc>
                  <a:txBody>
                    <a:bodyPr/>
                    <a:lstStyle/>
                    <a:p>
                      <a:pPr marL="27101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10" dirty="0">
                          <a:latin typeface="Carlito"/>
                          <a:cs typeface="Carlito"/>
                        </a:rPr>
                        <a:t>Selling</a:t>
                      </a:r>
                      <a:r>
                        <a:rPr sz="1800" spc="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800" spc="-10" dirty="0">
                          <a:latin typeface="Carlito"/>
                          <a:cs typeface="Carlito"/>
                        </a:rPr>
                        <a:t>Price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-------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Carlito"/>
                          <a:cs typeface="Carlito"/>
                        </a:rPr>
                        <a:t>--------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467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Arial" pitchFamily="34" charset="0"/>
              <a:buNone/>
            </a:pPr>
            <a:r>
              <a:rPr lang="en-US" smtClean="0"/>
              <a:t>    DIRECT MATERIAL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mtClean="0"/>
              <a:t>                 +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mtClean="0"/>
              <a:t>    DIRECT LABOUR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mtClean="0"/>
              <a:t>                  +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mtClean="0"/>
              <a:t>    DIRECT EXPENSES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mtClean="0"/>
              <a:t>                   =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mtClean="0"/>
              <a:t>     </a:t>
            </a:r>
            <a:r>
              <a:rPr lang="en-US" sz="4800" b="1" smtClean="0"/>
              <a:t>PRIME COST</a:t>
            </a:r>
            <a:endParaRPr lang="en-US" b="1" smtClean="0"/>
          </a:p>
        </p:txBody>
      </p:sp>
    </p:spTree>
    <p:extLst>
      <p:ext uri="{BB962C8B-B14F-4D97-AF65-F5344CB8AC3E}">
        <p14:creationId xmlns:p14="http://schemas.microsoft.com/office/powerpoint/2010/main" val="79803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smtClean="0"/>
              <a:t>	Prime cost + Factory Overheads*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mtClean="0"/>
              <a:t>                            =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mtClean="0"/>
              <a:t>     	 </a:t>
            </a:r>
            <a:r>
              <a:rPr lang="en-US" sz="4800" b="1" smtClean="0"/>
              <a:t>FACTORY COST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mtClean="0"/>
              <a:t>* </a:t>
            </a:r>
            <a:r>
              <a:rPr lang="en-US" u="sng" smtClean="0"/>
              <a:t>Factory Overheads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mtClean="0"/>
              <a:t>    includes factory rent, oil &amp; water, electric  power, depreciation, etc.</a:t>
            </a:r>
          </a:p>
        </p:txBody>
      </p:sp>
    </p:spTree>
    <p:extLst>
      <p:ext uri="{BB962C8B-B14F-4D97-AF65-F5344CB8AC3E}">
        <p14:creationId xmlns:p14="http://schemas.microsoft.com/office/powerpoint/2010/main" val="126809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smtClean="0"/>
              <a:t> Factory Cost + Administrative overheads*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mtClean="0"/>
              <a:t>                          =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mtClean="0"/>
              <a:t> 		</a:t>
            </a:r>
            <a:r>
              <a:rPr lang="en-US" b="1" smtClean="0"/>
              <a:t>COST OF PRODUCTION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mtClean="0"/>
              <a:t>*</a:t>
            </a:r>
            <a:r>
              <a:rPr lang="en-US" u="sng" smtClean="0"/>
              <a:t>Administrative overheads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mtClean="0"/>
              <a:t>    includes office rent, depreciation for office, manager salary, stationery, etc. </a:t>
            </a:r>
          </a:p>
        </p:txBody>
      </p:sp>
    </p:spTree>
    <p:extLst>
      <p:ext uri="{BB962C8B-B14F-4D97-AF65-F5344CB8AC3E}">
        <p14:creationId xmlns:p14="http://schemas.microsoft.com/office/powerpoint/2010/main" val="310437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smtClean="0"/>
              <a:t> Cost of Production + Selling Overheads*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mtClean="0"/>
              <a:t>			                =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mtClean="0"/>
              <a:t>                           </a:t>
            </a:r>
            <a:r>
              <a:rPr lang="en-US" b="1" smtClean="0"/>
              <a:t>COST OF SALES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mtClean="0"/>
              <a:t>*</a:t>
            </a:r>
            <a:r>
              <a:rPr lang="en-US" u="sng" smtClean="0"/>
              <a:t>Selling Overheads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mtClean="0"/>
              <a:t>    includes salesman salary, advertising, free samples, delivery charges, etc.</a:t>
            </a:r>
          </a:p>
        </p:txBody>
      </p:sp>
    </p:spTree>
    <p:extLst>
      <p:ext uri="{BB962C8B-B14F-4D97-AF65-F5344CB8AC3E}">
        <p14:creationId xmlns:p14="http://schemas.microsoft.com/office/powerpoint/2010/main" val="81604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1720" y="548680"/>
            <a:ext cx="3672408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Meaning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565"/>
            <a:ext cx="7794625" cy="40555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7018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Unit or Output </a:t>
            </a:r>
            <a:r>
              <a:rPr sz="3200" spc="-15" dirty="0">
                <a:latin typeface="Carlito"/>
                <a:cs typeface="Carlito"/>
              </a:rPr>
              <a:t>costing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5" dirty="0">
                <a:latin typeface="Carlito"/>
                <a:cs typeface="Carlito"/>
              </a:rPr>
              <a:t>used </a:t>
            </a:r>
            <a:r>
              <a:rPr sz="3200" dirty="0">
                <a:latin typeface="Carlito"/>
                <a:cs typeface="Carlito"/>
              </a:rPr>
              <a:t>in those  </a:t>
            </a:r>
            <a:r>
              <a:rPr sz="3200" spc="-10" dirty="0">
                <a:latin typeface="Carlito"/>
                <a:cs typeface="Carlito"/>
              </a:rPr>
              <a:t>industries </a:t>
            </a:r>
            <a:r>
              <a:rPr sz="3200" dirty="0">
                <a:latin typeface="Carlito"/>
                <a:cs typeface="Carlito"/>
              </a:rPr>
              <a:t>or </a:t>
            </a:r>
            <a:r>
              <a:rPr sz="3200" spc="-15" dirty="0">
                <a:latin typeface="Carlito"/>
                <a:cs typeface="Carlito"/>
              </a:rPr>
              <a:t>organisations </a:t>
            </a:r>
            <a:r>
              <a:rPr sz="3200" spc="-10" dirty="0">
                <a:latin typeface="Carlito"/>
                <a:cs typeface="Carlito"/>
              </a:rPr>
              <a:t>where </a:t>
            </a:r>
            <a:r>
              <a:rPr sz="3200" spc="-20" dirty="0">
                <a:latin typeface="Carlito"/>
                <a:cs typeface="Carlito"/>
              </a:rPr>
              <a:t>standard  </a:t>
            </a:r>
            <a:r>
              <a:rPr sz="3200" spc="-10" dirty="0">
                <a:latin typeface="Carlito"/>
                <a:cs typeface="Carlito"/>
              </a:rPr>
              <a:t>products are produced </a:t>
            </a:r>
            <a:r>
              <a:rPr sz="3200" spc="-20" dirty="0">
                <a:latin typeface="Carlito"/>
                <a:cs typeface="Carlito"/>
              </a:rPr>
              <a:t>from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10" dirty="0">
                <a:latin typeface="Carlito"/>
                <a:cs typeface="Carlito"/>
              </a:rPr>
              <a:t>common  process </a:t>
            </a:r>
            <a:r>
              <a:rPr sz="3200" dirty="0">
                <a:latin typeface="Carlito"/>
                <a:cs typeface="Carlito"/>
              </a:rPr>
              <a:t>and all the </a:t>
            </a:r>
            <a:r>
              <a:rPr sz="3200" spc="-5" dirty="0">
                <a:latin typeface="Carlito"/>
                <a:cs typeface="Carlito"/>
              </a:rPr>
              <a:t>units </a:t>
            </a:r>
            <a:r>
              <a:rPr sz="3200" spc="-10" dirty="0">
                <a:latin typeface="Carlito"/>
                <a:cs typeface="Carlito"/>
              </a:rPr>
              <a:t>produced are more  </a:t>
            </a:r>
            <a:r>
              <a:rPr sz="3200" dirty="0">
                <a:latin typeface="Carlito"/>
                <a:cs typeface="Carlito"/>
              </a:rPr>
              <a:t>or </a:t>
            </a:r>
            <a:r>
              <a:rPr sz="3200" spc="-5" dirty="0">
                <a:latin typeface="Carlito"/>
                <a:cs typeface="Carlito"/>
              </a:rPr>
              <a:t>less similar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each</a:t>
            </a:r>
            <a:r>
              <a:rPr sz="3200" spc="10" dirty="0">
                <a:latin typeface="Carlito"/>
                <a:cs typeface="Carlito"/>
              </a:rPr>
              <a:t> </a:t>
            </a:r>
            <a:r>
              <a:rPr sz="3200" spc="-60" dirty="0">
                <a:latin typeface="Carlito"/>
                <a:cs typeface="Carlito"/>
              </a:rPr>
              <a:t>other.</a:t>
            </a:r>
            <a:endParaRPr sz="32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This method </a:t>
            </a:r>
            <a:r>
              <a:rPr sz="3200" dirty="0">
                <a:latin typeface="Carlito"/>
                <a:cs typeface="Carlito"/>
              </a:rPr>
              <a:t>is also known as </a:t>
            </a:r>
            <a:r>
              <a:rPr sz="3200" b="1" spc="-210" dirty="0">
                <a:latin typeface="Trebuchet MS"/>
                <a:cs typeface="Trebuchet MS"/>
              </a:rPr>
              <a:t>“Single </a:t>
            </a:r>
            <a:r>
              <a:rPr sz="3200" b="1" spc="-155" dirty="0">
                <a:latin typeface="Trebuchet MS"/>
                <a:cs typeface="Trebuchet MS"/>
              </a:rPr>
              <a:t>Costing  </a:t>
            </a:r>
            <a:r>
              <a:rPr sz="3200" b="1" spc="-190" dirty="0">
                <a:latin typeface="Trebuchet MS"/>
                <a:cs typeface="Trebuchet MS"/>
              </a:rPr>
              <a:t>Method”.</a:t>
            </a:r>
            <a:endParaRPr sz="3200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82884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smtClean="0"/>
              <a:t> Cost of Sales  +  Profit Margin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mtClean="0"/>
              <a:t>                          =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mtClean="0"/>
              <a:t>  			   </a:t>
            </a:r>
            <a:r>
              <a:rPr lang="en-US" b="1" smtClean="0"/>
              <a:t>SALES</a:t>
            </a:r>
          </a:p>
        </p:txBody>
      </p:sp>
    </p:spTree>
    <p:extLst>
      <p:ext uri="{BB962C8B-B14F-4D97-AF65-F5344CB8AC3E}">
        <p14:creationId xmlns:p14="http://schemas.microsoft.com/office/powerpoint/2010/main" val="325357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smtClean="0"/>
              <a:t> Sales = Direct Materials + Direct Labour + Direct     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mtClean="0"/>
              <a:t>              Expense + Factory overheads +    		    Administrative overheads+ selling 		    overheads + profit margin</a:t>
            </a:r>
          </a:p>
        </p:txBody>
      </p:sp>
    </p:spTree>
    <p:extLst>
      <p:ext uri="{BB962C8B-B14F-4D97-AF65-F5344CB8AC3E}">
        <p14:creationId xmlns:p14="http://schemas.microsoft.com/office/powerpoint/2010/main" val="385951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647653"/>
              </p:ext>
            </p:extLst>
          </p:nvPr>
        </p:nvGraphicFramePr>
        <p:xfrm>
          <a:off x="1547664" y="620688"/>
          <a:ext cx="6096000" cy="5547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457228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COST   SHEET</a:t>
                      </a:r>
                      <a:endParaRPr lang="en-US" sz="2400" b="1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3" marB="45723"/>
                </a:tc>
              </a:tr>
              <a:tr h="370862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Particulars</a:t>
                      </a:r>
                      <a:endParaRPr lang="en-US" sz="1800" b="1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Rupees</a:t>
                      </a:r>
                      <a:endParaRPr lang="en-US" sz="1800" dirty="0"/>
                    </a:p>
                  </a:txBody>
                  <a:tcPr marT="45723" marB="45723"/>
                </a:tc>
              </a:tr>
              <a:tr h="37086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Direct Materials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………………….</a:t>
                      </a:r>
                      <a:endParaRPr lang="en-US" sz="1800" dirty="0"/>
                    </a:p>
                  </a:txBody>
                  <a:tcPr marT="45723" marB="45723"/>
                </a:tc>
              </a:tr>
              <a:tr h="37086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+Direct </a:t>
                      </a:r>
                      <a:r>
                        <a:rPr lang="en-US" sz="1800" dirty="0" err="1" smtClean="0"/>
                        <a:t>Labour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………………….</a:t>
                      </a:r>
                      <a:endParaRPr lang="en-US" sz="1800" dirty="0"/>
                    </a:p>
                  </a:txBody>
                  <a:tcPr marT="45723" marB="45723"/>
                </a:tc>
              </a:tr>
              <a:tr h="37086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+Direct Expenses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………………….</a:t>
                      </a:r>
                      <a:endParaRPr lang="en-US" sz="1800" dirty="0"/>
                    </a:p>
                  </a:txBody>
                  <a:tcPr marT="45723" marB="45723"/>
                </a:tc>
              </a:tr>
              <a:tr h="370862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= Prime Cost</a:t>
                      </a:r>
                      <a:endParaRPr lang="en-US" sz="1800" b="1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………………….</a:t>
                      </a:r>
                      <a:endParaRPr lang="en-US" sz="1800" b="1" dirty="0"/>
                    </a:p>
                  </a:txBody>
                  <a:tcPr marT="45723" marB="45723"/>
                </a:tc>
              </a:tr>
              <a:tr h="37086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+ Factory overheads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………………….</a:t>
                      </a:r>
                      <a:endParaRPr lang="en-US" sz="1800" dirty="0"/>
                    </a:p>
                  </a:txBody>
                  <a:tcPr marT="45723" marB="45723"/>
                </a:tc>
              </a:tr>
              <a:tr h="370862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=Factory Cost</a:t>
                      </a:r>
                      <a:endParaRPr lang="en-US" sz="1800" b="1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………………….</a:t>
                      </a:r>
                      <a:endParaRPr lang="en-US" sz="1800" b="1" dirty="0"/>
                    </a:p>
                  </a:txBody>
                  <a:tcPr marT="45723" marB="45723"/>
                </a:tc>
              </a:tr>
              <a:tr h="37086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+Administrative overheads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………………….</a:t>
                      </a:r>
                      <a:endParaRPr lang="en-US" sz="1800" dirty="0"/>
                    </a:p>
                  </a:txBody>
                  <a:tcPr marT="45723" marB="45723"/>
                </a:tc>
              </a:tr>
              <a:tr h="370862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=Cost of Production</a:t>
                      </a:r>
                      <a:endParaRPr lang="en-US" sz="1800" b="1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………………….</a:t>
                      </a:r>
                      <a:endParaRPr lang="en-US" sz="1800" b="1" dirty="0"/>
                    </a:p>
                  </a:txBody>
                  <a:tcPr marT="45723" marB="45723"/>
                </a:tc>
              </a:tr>
              <a:tr h="37086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+Selling overheads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………………….</a:t>
                      </a:r>
                      <a:endParaRPr lang="en-US" sz="1800" dirty="0"/>
                    </a:p>
                  </a:txBody>
                  <a:tcPr marT="45723" marB="45723"/>
                </a:tc>
              </a:tr>
              <a:tr h="370862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=Cost of Sales</a:t>
                      </a:r>
                      <a:endParaRPr lang="en-US" sz="1800" b="1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………………….</a:t>
                      </a:r>
                      <a:endParaRPr lang="en-US" sz="1800" b="1" dirty="0"/>
                    </a:p>
                  </a:txBody>
                  <a:tcPr marT="45723" marB="45723"/>
                </a:tc>
              </a:tr>
              <a:tr h="37086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+Profit margin</a:t>
                      </a:r>
                      <a:endParaRPr lang="en-US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smtClean="0"/>
                        <a:t>………………….</a:t>
                      </a:r>
                      <a:endParaRPr lang="en-US" sz="1800" dirty="0"/>
                    </a:p>
                  </a:txBody>
                  <a:tcPr marT="45723" marB="45723"/>
                </a:tc>
              </a:tr>
              <a:tr h="370862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=Sales</a:t>
                      </a:r>
                      <a:endParaRPr lang="en-US" sz="1800" b="1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………………….</a:t>
                      </a:r>
                      <a:endParaRPr lang="en-US" sz="1800" b="1" dirty="0"/>
                    </a:p>
                  </a:txBody>
                  <a:tcPr marT="45723" marB="4572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941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2802" y="496646"/>
            <a:ext cx="73799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Definition </a:t>
            </a:r>
            <a:r>
              <a:rPr spc="-5" dirty="0"/>
              <a:t>of </a:t>
            </a:r>
            <a:r>
              <a:rPr dirty="0"/>
              <a:t>Unit </a:t>
            </a:r>
            <a:r>
              <a:rPr spc="-5" dirty="0"/>
              <a:t>or Output</a:t>
            </a:r>
            <a:r>
              <a:rPr spc="-85" dirty="0"/>
              <a:t> </a:t>
            </a:r>
            <a:r>
              <a:rPr spc="-10" dirty="0"/>
              <a:t>Costing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565"/>
            <a:ext cx="7351395" cy="25628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</a:pPr>
            <a:r>
              <a:rPr sz="3200" spc="20" dirty="0">
                <a:latin typeface="Arial"/>
                <a:cs typeface="Arial"/>
              </a:rPr>
              <a:t>“Unit </a:t>
            </a:r>
            <a:r>
              <a:rPr sz="3200" spc="-185" dirty="0">
                <a:latin typeface="Arial"/>
                <a:cs typeface="Arial"/>
              </a:rPr>
              <a:t>Costing </a:t>
            </a:r>
            <a:r>
              <a:rPr sz="3200" spc="-70" dirty="0">
                <a:latin typeface="Arial"/>
                <a:cs typeface="Arial"/>
              </a:rPr>
              <a:t>method </a:t>
            </a:r>
            <a:r>
              <a:rPr sz="3200" spc="-165" dirty="0">
                <a:latin typeface="Arial"/>
                <a:cs typeface="Arial"/>
              </a:rPr>
              <a:t>is </a:t>
            </a:r>
            <a:r>
              <a:rPr sz="3200" spc="-245" dirty="0">
                <a:latin typeface="Arial"/>
                <a:cs typeface="Arial"/>
              </a:rPr>
              <a:t>a </a:t>
            </a:r>
            <a:r>
              <a:rPr sz="3200" spc="-40" dirty="0">
                <a:latin typeface="Arial"/>
                <a:cs typeface="Arial"/>
              </a:rPr>
              <a:t>Method </a:t>
            </a:r>
            <a:r>
              <a:rPr sz="3200" dirty="0">
                <a:latin typeface="Arial"/>
                <a:cs typeface="Arial"/>
              </a:rPr>
              <a:t>of</a:t>
            </a:r>
            <a:r>
              <a:rPr sz="3200" spc="-505" dirty="0">
                <a:latin typeface="Arial"/>
                <a:cs typeface="Arial"/>
              </a:rPr>
              <a:t> </a:t>
            </a:r>
            <a:r>
              <a:rPr sz="3200" spc="-135" dirty="0">
                <a:latin typeface="Arial"/>
                <a:cs typeface="Arial"/>
              </a:rPr>
              <a:t>costing  </a:t>
            </a:r>
            <a:r>
              <a:rPr sz="3200" dirty="0">
                <a:latin typeface="Carlito"/>
                <a:cs typeface="Carlito"/>
              </a:rPr>
              <a:t>applied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ascertain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5" dirty="0">
                <a:latin typeface="Carlito"/>
                <a:cs typeface="Carlito"/>
              </a:rPr>
              <a:t>cost </a:t>
            </a:r>
            <a:r>
              <a:rPr sz="3200" spc="-5" dirty="0">
                <a:latin typeface="Carlito"/>
                <a:cs typeface="Carlito"/>
              </a:rPr>
              <a:t>per unit or  </a:t>
            </a:r>
            <a:r>
              <a:rPr sz="3200" spc="-10" dirty="0">
                <a:latin typeface="Carlito"/>
                <a:cs typeface="Carlito"/>
              </a:rPr>
              <a:t>production where </a:t>
            </a:r>
            <a:r>
              <a:rPr sz="3200" spc="-20" dirty="0">
                <a:latin typeface="Carlito"/>
                <a:cs typeface="Carlito"/>
              </a:rPr>
              <a:t>standard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identical  products are</a:t>
            </a:r>
            <a:r>
              <a:rPr sz="3200" spc="-2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manufactured.</a:t>
            </a:r>
            <a:endParaRPr sz="3200">
              <a:latin typeface="Carlito"/>
              <a:cs typeface="Carlito"/>
            </a:endParaRPr>
          </a:p>
          <a:p>
            <a:pPr marL="4585335">
              <a:lnSpc>
                <a:spcPct val="100000"/>
              </a:lnSpc>
              <a:spcBef>
                <a:spcPts val="770"/>
              </a:spcBef>
            </a:pPr>
            <a:r>
              <a:rPr sz="3200" spc="-25" dirty="0">
                <a:latin typeface="Carlito"/>
                <a:cs typeface="Carlito"/>
              </a:rPr>
              <a:t>Walter</a:t>
            </a:r>
            <a:r>
              <a:rPr sz="3200" spc="-30" dirty="0">
                <a:latin typeface="Carlito"/>
                <a:cs typeface="Carlito"/>
              </a:rPr>
              <a:t> </a:t>
            </a:r>
            <a:r>
              <a:rPr sz="3200" spc="-45" dirty="0">
                <a:latin typeface="Carlito"/>
                <a:cs typeface="Carlito"/>
              </a:rPr>
              <a:t>W.Bigg.</a:t>
            </a:r>
            <a:endParaRPr sz="32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77930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9442" y="461594"/>
            <a:ext cx="7807959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/>
              <a:t>Charachterstics </a:t>
            </a:r>
            <a:r>
              <a:rPr sz="4400" dirty="0"/>
              <a:t>of Unit</a:t>
            </a:r>
            <a:r>
              <a:rPr sz="4400" spc="-40" dirty="0"/>
              <a:t> </a:t>
            </a:r>
            <a:r>
              <a:rPr sz="4400" spc="-10" dirty="0"/>
              <a:t>Production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7565"/>
            <a:ext cx="8016875" cy="32454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27139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Production </a:t>
            </a:r>
            <a:r>
              <a:rPr sz="3200" spc="-5" dirty="0">
                <a:latin typeface="Carlito"/>
                <a:cs typeface="Carlito"/>
              </a:rPr>
              <a:t>should be </a:t>
            </a:r>
            <a:r>
              <a:rPr sz="3200" spc="-15" dirty="0">
                <a:latin typeface="Carlito"/>
                <a:cs typeface="Carlito"/>
              </a:rPr>
              <a:t>uniform </a:t>
            </a:r>
            <a:r>
              <a:rPr sz="3200" spc="-5" dirty="0">
                <a:latin typeface="Carlito"/>
                <a:cs typeface="Carlito"/>
              </a:rPr>
              <a:t>or  Homogeneous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Identical</a:t>
            </a:r>
            <a:r>
              <a:rPr sz="3200" spc="-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products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The </a:t>
            </a:r>
            <a:r>
              <a:rPr sz="3200" spc="-20" dirty="0">
                <a:latin typeface="Carlito"/>
                <a:cs typeface="Carlito"/>
              </a:rPr>
              <a:t>cost </a:t>
            </a:r>
            <a:r>
              <a:rPr sz="3200" spc="-5" dirty="0">
                <a:latin typeface="Carlito"/>
                <a:cs typeface="Carlito"/>
              </a:rPr>
              <a:t>unit should be </a:t>
            </a:r>
            <a:r>
              <a:rPr sz="3200" spc="-20" dirty="0">
                <a:latin typeface="Carlito"/>
                <a:cs typeface="Carlito"/>
              </a:rPr>
              <a:t>physical</a:t>
            </a:r>
            <a:r>
              <a:rPr sz="3200" spc="55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/natural</a:t>
            </a:r>
            <a:endParaRPr sz="32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0" dirty="0">
                <a:latin typeface="Carlito"/>
                <a:cs typeface="Carlito"/>
              </a:rPr>
              <a:t>Per </a:t>
            </a:r>
            <a:r>
              <a:rPr sz="3200" dirty="0">
                <a:latin typeface="Carlito"/>
                <a:cs typeface="Carlito"/>
              </a:rPr>
              <a:t>Unit </a:t>
            </a:r>
            <a:r>
              <a:rPr sz="3200" spc="-15" dirty="0">
                <a:latin typeface="Carlito"/>
                <a:cs typeface="Carlito"/>
              </a:rPr>
              <a:t>cost </a:t>
            </a:r>
            <a:r>
              <a:rPr sz="3200" spc="-5" dirty="0">
                <a:latin typeface="Carlito"/>
                <a:cs typeface="Carlito"/>
              </a:rPr>
              <a:t>should </a:t>
            </a:r>
            <a:r>
              <a:rPr sz="3200" dirty="0">
                <a:latin typeface="Carlito"/>
                <a:cs typeface="Carlito"/>
              </a:rPr>
              <a:t>be </a:t>
            </a:r>
            <a:r>
              <a:rPr sz="3200" spc="-10" dirty="0">
                <a:latin typeface="Carlito"/>
                <a:cs typeface="Carlito"/>
              </a:rPr>
              <a:t>determined </a:t>
            </a:r>
            <a:r>
              <a:rPr sz="3200" spc="-20" dirty="0">
                <a:latin typeface="Carlito"/>
                <a:cs typeface="Carlito"/>
              </a:rPr>
              <a:t>,for </a:t>
            </a:r>
            <a:r>
              <a:rPr sz="3200" spc="-10" dirty="0">
                <a:latin typeface="Carlito"/>
                <a:cs typeface="Carlito"/>
              </a:rPr>
              <a:t>eg.Per  </a:t>
            </a:r>
            <a:r>
              <a:rPr sz="3200" spc="-15" dirty="0">
                <a:latin typeface="Carlito"/>
                <a:cs typeface="Carlito"/>
              </a:rPr>
              <a:t>ton, </a:t>
            </a:r>
            <a:r>
              <a:rPr sz="3200" spc="-5" dirty="0">
                <a:latin typeface="Carlito"/>
                <a:cs typeface="Carlito"/>
              </a:rPr>
              <a:t>per </a:t>
            </a:r>
            <a:r>
              <a:rPr sz="3200" spc="-15" dirty="0">
                <a:latin typeface="Carlito"/>
                <a:cs typeface="Carlito"/>
              </a:rPr>
              <a:t>metre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etc.</a:t>
            </a:r>
            <a:endParaRPr sz="32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76750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090" y="191465"/>
            <a:ext cx="713803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Objectives </a:t>
            </a:r>
            <a:r>
              <a:rPr spc="-5" dirty="0"/>
              <a:t>of Unit /Output</a:t>
            </a:r>
            <a:r>
              <a:rPr spc="-40" dirty="0"/>
              <a:t> </a:t>
            </a:r>
            <a:r>
              <a:rPr spc="-10" dirty="0"/>
              <a:t>Costing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40506"/>
            <a:ext cx="7550150" cy="478015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14" dirty="0">
                <a:latin typeface="Carlito"/>
                <a:cs typeface="Carlito"/>
              </a:rPr>
              <a:t>To </a:t>
            </a:r>
            <a:r>
              <a:rPr sz="2800" spc="-10" dirty="0">
                <a:latin typeface="Carlito"/>
                <a:cs typeface="Carlito"/>
              </a:rPr>
              <a:t>know </a:t>
            </a:r>
            <a:r>
              <a:rPr sz="2800" dirty="0">
                <a:latin typeface="Carlito"/>
                <a:cs typeface="Carlito"/>
              </a:rPr>
              <a:t>the </a:t>
            </a:r>
            <a:r>
              <a:rPr sz="2800" spc="-10" dirty="0">
                <a:latin typeface="Carlito"/>
                <a:cs typeface="Carlito"/>
              </a:rPr>
              <a:t>totsl </a:t>
            </a:r>
            <a:r>
              <a:rPr sz="2800" spc="-15" dirty="0">
                <a:latin typeface="Carlito"/>
                <a:cs typeface="Carlito"/>
              </a:rPr>
              <a:t>cost </a:t>
            </a:r>
            <a:r>
              <a:rPr sz="2800" spc="-5" dirty="0">
                <a:latin typeface="Carlito"/>
                <a:cs typeface="Carlito"/>
              </a:rPr>
              <a:t>of</a:t>
            </a:r>
            <a:r>
              <a:rPr sz="2800" spc="10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production</a:t>
            </a:r>
            <a:endParaRPr sz="28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14" dirty="0">
                <a:latin typeface="Carlito"/>
                <a:cs typeface="Carlito"/>
              </a:rPr>
              <a:t>To </a:t>
            </a:r>
            <a:r>
              <a:rPr sz="2800" dirty="0">
                <a:latin typeface="Carlito"/>
                <a:cs typeface="Carlito"/>
              </a:rPr>
              <a:t>classify </a:t>
            </a:r>
            <a:r>
              <a:rPr sz="2800" spc="-15" dirty="0">
                <a:latin typeface="Carlito"/>
                <a:cs typeface="Carlito"/>
              </a:rPr>
              <a:t>cost </a:t>
            </a:r>
            <a:r>
              <a:rPr sz="2800" spc="-5" dirty="0">
                <a:latin typeface="Carlito"/>
                <a:cs typeface="Carlito"/>
              </a:rPr>
              <a:t>under </a:t>
            </a:r>
            <a:r>
              <a:rPr sz="2800" spc="-15" dirty="0">
                <a:latin typeface="Carlito"/>
                <a:cs typeface="Carlito"/>
              </a:rPr>
              <a:t>related </a:t>
            </a:r>
            <a:r>
              <a:rPr sz="2800" spc="-10" dirty="0">
                <a:latin typeface="Carlito"/>
                <a:cs typeface="Carlito"/>
              </a:rPr>
              <a:t>categories </a:t>
            </a:r>
            <a:r>
              <a:rPr sz="2800" spc="-5" dirty="0">
                <a:latin typeface="Carlito"/>
                <a:cs typeface="Carlito"/>
              </a:rPr>
              <a:t>such </a:t>
            </a:r>
            <a:r>
              <a:rPr sz="2800" dirty="0">
                <a:latin typeface="Carlito"/>
                <a:cs typeface="Carlito"/>
              </a:rPr>
              <a:t>as</a:t>
            </a:r>
            <a:r>
              <a:rPr sz="2800" spc="55" dirty="0">
                <a:latin typeface="Carlito"/>
                <a:cs typeface="Carlito"/>
              </a:rPr>
              <a:t> </a:t>
            </a:r>
            <a:r>
              <a:rPr sz="2800" spc="-5" dirty="0" smtClean="0">
                <a:latin typeface="Carlito"/>
                <a:cs typeface="Carlito"/>
              </a:rPr>
              <a:t>prime</a:t>
            </a:r>
            <a:r>
              <a:rPr lang="en-IN" sz="2800" dirty="0">
                <a:latin typeface="Carlito"/>
                <a:cs typeface="Carlito"/>
              </a:rPr>
              <a:t> </a:t>
            </a:r>
            <a:r>
              <a:rPr sz="2800" spc="-15" dirty="0" smtClean="0">
                <a:latin typeface="Carlito"/>
                <a:cs typeface="Carlito"/>
              </a:rPr>
              <a:t>cost,</a:t>
            </a:r>
            <a:r>
              <a:rPr lang="en-IN" sz="2800" spc="-15" dirty="0" smtClean="0">
                <a:latin typeface="Carlito"/>
                <a:cs typeface="Carlito"/>
              </a:rPr>
              <a:t> </a:t>
            </a:r>
            <a:r>
              <a:rPr sz="2800" spc="-15" dirty="0" smtClean="0">
                <a:latin typeface="Carlito"/>
                <a:cs typeface="Carlito"/>
              </a:rPr>
              <a:t>works </a:t>
            </a:r>
            <a:r>
              <a:rPr sz="2800" spc="-15" dirty="0">
                <a:latin typeface="Carlito"/>
                <a:cs typeface="Carlito"/>
              </a:rPr>
              <a:t>cost</a:t>
            </a:r>
            <a:r>
              <a:rPr sz="2800" spc="-3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etc.</a:t>
            </a:r>
            <a:endParaRPr sz="28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14" dirty="0">
                <a:latin typeface="Carlito"/>
                <a:cs typeface="Carlito"/>
              </a:rPr>
              <a:t>To </a:t>
            </a:r>
            <a:r>
              <a:rPr sz="2800" spc="-5" dirty="0">
                <a:latin typeface="Carlito"/>
                <a:cs typeface="Carlito"/>
              </a:rPr>
              <a:t>determine </a:t>
            </a:r>
            <a:r>
              <a:rPr sz="2800" dirty="0">
                <a:latin typeface="Carlito"/>
                <a:cs typeface="Carlito"/>
              </a:rPr>
              <a:t>the </a:t>
            </a:r>
            <a:r>
              <a:rPr sz="2800" spc="-20" dirty="0">
                <a:latin typeface="Carlito"/>
                <a:cs typeface="Carlito"/>
              </a:rPr>
              <a:t>effect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dirty="0">
                <a:latin typeface="Carlito"/>
                <a:cs typeface="Carlito"/>
              </a:rPr>
              <a:t>each </a:t>
            </a:r>
            <a:r>
              <a:rPr sz="2800" spc="-5" dirty="0">
                <a:latin typeface="Carlito"/>
                <a:cs typeface="Carlito"/>
              </a:rPr>
              <a:t>element of</a:t>
            </a:r>
            <a:r>
              <a:rPr sz="2800" spc="8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cost</a:t>
            </a:r>
            <a:endParaRPr sz="28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14" dirty="0">
                <a:latin typeface="Carlito"/>
                <a:cs typeface="Carlito"/>
              </a:rPr>
              <a:t>To </a:t>
            </a:r>
            <a:r>
              <a:rPr sz="2800" spc="-15" dirty="0">
                <a:latin typeface="Carlito"/>
                <a:cs typeface="Carlito"/>
              </a:rPr>
              <a:t>compare cost </a:t>
            </a:r>
            <a:r>
              <a:rPr sz="2800" spc="-5" dirty="0">
                <a:latin typeface="Carlito"/>
                <a:cs typeface="Carlito"/>
              </a:rPr>
              <a:t>during </a:t>
            </a:r>
            <a:r>
              <a:rPr sz="2800" spc="-10" dirty="0">
                <a:latin typeface="Carlito"/>
                <a:cs typeface="Carlito"/>
              </a:rPr>
              <a:t>two or more</a:t>
            </a:r>
            <a:r>
              <a:rPr sz="2800" spc="11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periods</a:t>
            </a:r>
            <a:endParaRPr sz="28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14" dirty="0">
                <a:latin typeface="Carlito"/>
                <a:cs typeface="Carlito"/>
              </a:rPr>
              <a:t>To </a:t>
            </a:r>
            <a:r>
              <a:rPr sz="2800" spc="-5" dirty="0">
                <a:latin typeface="Carlito"/>
                <a:cs typeface="Carlito"/>
              </a:rPr>
              <a:t>determine </a:t>
            </a:r>
            <a:r>
              <a:rPr sz="2800" spc="-10" dirty="0">
                <a:latin typeface="Carlito"/>
                <a:cs typeface="Carlito"/>
              </a:rPr>
              <a:t>proposed setting </a:t>
            </a:r>
            <a:r>
              <a:rPr sz="2800" spc="-5" dirty="0">
                <a:latin typeface="Carlito"/>
                <a:cs typeface="Carlito"/>
              </a:rPr>
              <a:t>price </a:t>
            </a:r>
            <a:r>
              <a:rPr sz="2800" spc="-15" dirty="0">
                <a:latin typeface="Carlito"/>
                <a:cs typeface="Carlito"/>
              </a:rPr>
              <a:t>to </a:t>
            </a:r>
            <a:r>
              <a:rPr sz="2800" dirty="0">
                <a:latin typeface="Carlito"/>
                <a:cs typeface="Carlito"/>
              </a:rPr>
              <a:t>earn </a:t>
            </a:r>
            <a:r>
              <a:rPr sz="2800" spc="-10" dirty="0">
                <a:latin typeface="Carlito"/>
                <a:cs typeface="Carlito"/>
              </a:rPr>
              <a:t>desired</a:t>
            </a:r>
            <a:r>
              <a:rPr sz="2800" spc="7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profit</a:t>
            </a:r>
            <a:endParaRPr sz="2800" dirty="0">
              <a:latin typeface="Carlito"/>
              <a:cs typeface="Carlito"/>
            </a:endParaRPr>
          </a:p>
          <a:p>
            <a:pPr marL="355600" marR="27178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14" dirty="0">
                <a:latin typeface="Carlito"/>
                <a:cs typeface="Carlito"/>
              </a:rPr>
              <a:t>To </a:t>
            </a:r>
            <a:r>
              <a:rPr sz="2800" spc="-5" dirty="0">
                <a:latin typeface="Carlito"/>
                <a:cs typeface="Carlito"/>
              </a:rPr>
              <a:t>Determine tender price on </a:t>
            </a:r>
            <a:r>
              <a:rPr sz="2800" dirty="0">
                <a:latin typeface="Carlito"/>
                <a:cs typeface="Carlito"/>
              </a:rPr>
              <a:t>the </a:t>
            </a:r>
            <a:r>
              <a:rPr sz="2800" spc="-5" dirty="0">
                <a:latin typeface="Carlito"/>
                <a:cs typeface="Carlito"/>
              </a:rPr>
              <a:t>basis of </a:t>
            </a:r>
            <a:r>
              <a:rPr sz="2800" spc="-15" dirty="0">
                <a:latin typeface="Carlito"/>
                <a:cs typeface="Carlito"/>
              </a:rPr>
              <a:t>Cost Data </a:t>
            </a:r>
            <a:r>
              <a:rPr sz="2800" dirty="0">
                <a:latin typeface="Carlito"/>
                <a:cs typeface="Carlito"/>
              </a:rPr>
              <a:t>and  </a:t>
            </a:r>
            <a:r>
              <a:rPr sz="2800" spc="-10" dirty="0">
                <a:latin typeface="Carlito"/>
                <a:cs typeface="Carlito"/>
              </a:rPr>
              <a:t>Fututre</a:t>
            </a:r>
            <a:r>
              <a:rPr sz="2800" spc="-2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prospects</a:t>
            </a:r>
            <a:r>
              <a:rPr sz="2400" spc="-10" dirty="0">
                <a:latin typeface="Carlito"/>
                <a:cs typeface="Carlito"/>
              </a:rPr>
              <a:t>.</a:t>
            </a:r>
            <a:endParaRPr sz="2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52110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i="1" dirty="0" smtClean="0"/>
              <a:t>Cost Sheet</a:t>
            </a:r>
            <a:br>
              <a:rPr lang="en-IN" b="1" i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Cost </a:t>
            </a:r>
            <a:r>
              <a:rPr lang="en-US" dirty="0"/>
              <a:t>Sheet is a statement of cost showing the total cost of production and </a:t>
            </a:r>
            <a:r>
              <a:rPr lang="en-US" dirty="0" smtClean="0"/>
              <a:t>profit </a:t>
            </a:r>
            <a:r>
              <a:rPr lang="en-US" dirty="0"/>
              <a:t>or loss from </a:t>
            </a:r>
            <a:r>
              <a:rPr lang="en-US" dirty="0" smtClean="0"/>
              <a:t>a particular </a:t>
            </a:r>
            <a:r>
              <a:rPr lang="en-US" dirty="0"/>
              <a:t>product or service.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Cost Sheet shows the cost in a systematic manner and </a:t>
            </a:r>
            <a:r>
              <a:rPr lang="en-US" dirty="0" smtClean="0"/>
              <a:t>element wise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typical format of the Cost Sheet is given -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7153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3561" y="461594"/>
            <a:ext cx="243903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/>
              <a:t>Cost</a:t>
            </a:r>
            <a:r>
              <a:rPr sz="4400" spc="-95" dirty="0"/>
              <a:t> </a:t>
            </a:r>
            <a:r>
              <a:rPr sz="4400" spc="-5" dirty="0"/>
              <a:t>Sheet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7564"/>
            <a:ext cx="7852484" cy="266034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rlito"/>
                <a:cs typeface="Carlito"/>
              </a:rPr>
              <a:t>Cost </a:t>
            </a:r>
            <a:r>
              <a:rPr sz="2800" spc="-10" dirty="0">
                <a:latin typeface="Carlito"/>
                <a:cs typeface="Carlito"/>
              </a:rPr>
              <a:t>sheet is </a:t>
            </a:r>
            <a:r>
              <a:rPr sz="2800" dirty="0">
                <a:latin typeface="Carlito"/>
                <a:cs typeface="Carlito"/>
              </a:rPr>
              <a:t>a </a:t>
            </a:r>
            <a:r>
              <a:rPr sz="2800" spc="-20" dirty="0">
                <a:latin typeface="Carlito"/>
                <a:cs typeface="Carlito"/>
              </a:rPr>
              <a:t>statement </a:t>
            </a:r>
            <a:r>
              <a:rPr sz="2800" dirty="0">
                <a:latin typeface="Carlito"/>
                <a:cs typeface="Carlito"/>
              </a:rPr>
              <a:t>which is </a:t>
            </a:r>
            <a:r>
              <a:rPr sz="2800" spc="-5" dirty="0">
                <a:latin typeface="Carlito"/>
                <a:cs typeface="Carlito"/>
              </a:rPr>
              <a:t>used </a:t>
            </a:r>
            <a:r>
              <a:rPr sz="2800" spc="-25" dirty="0">
                <a:latin typeface="Carlito"/>
                <a:cs typeface="Carlito"/>
              </a:rPr>
              <a:t>to  </a:t>
            </a:r>
            <a:r>
              <a:rPr sz="2800" spc="-10" dirty="0">
                <a:latin typeface="Carlito"/>
                <a:cs typeface="Carlito"/>
              </a:rPr>
              <a:t>determine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20" dirty="0">
                <a:latin typeface="Carlito"/>
                <a:cs typeface="Carlito"/>
              </a:rPr>
              <a:t>total cost </a:t>
            </a:r>
            <a:r>
              <a:rPr sz="2800" dirty="0">
                <a:latin typeface="Carlito"/>
                <a:cs typeface="Carlito"/>
              </a:rPr>
              <a:t>of </a:t>
            </a:r>
            <a:r>
              <a:rPr sz="2800" spc="-5" dirty="0">
                <a:latin typeface="Carlito"/>
                <a:cs typeface="Carlito"/>
              </a:rPr>
              <a:t>goods </a:t>
            </a:r>
            <a:r>
              <a:rPr sz="2800" spc="-10" dirty="0">
                <a:latin typeface="Carlito"/>
                <a:cs typeface="Carlito"/>
              </a:rPr>
              <a:t>produced </a:t>
            </a:r>
            <a:r>
              <a:rPr sz="2800" dirty="0">
                <a:latin typeface="Carlito"/>
                <a:cs typeface="Carlito"/>
              </a:rPr>
              <a:t>in  a </a:t>
            </a:r>
            <a:r>
              <a:rPr sz="2800" spc="-5" dirty="0">
                <a:latin typeface="Carlito"/>
                <a:cs typeface="Carlito"/>
              </a:rPr>
              <a:t>specific </a:t>
            </a:r>
            <a:r>
              <a:rPr sz="2800" spc="-10" dirty="0">
                <a:latin typeface="Carlito"/>
                <a:cs typeface="Carlito"/>
              </a:rPr>
              <a:t>Period </a:t>
            </a:r>
            <a:r>
              <a:rPr sz="2800" spc="-5" dirty="0">
                <a:latin typeface="Carlito"/>
                <a:cs typeface="Carlito"/>
              </a:rPr>
              <a:t>and </a:t>
            </a:r>
            <a:r>
              <a:rPr sz="2800" dirty="0">
                <a:latin typeface="Carlito"/>
                <a:cs typeface="Carlito"/>
              </a:rPr>
              <a:t>in which </a:t>
            </a:r>
            <a:r>
              <a:rPr sz="2800" spc="-20" dirty="0">
                <a:latin typeface="Carlito"/>
                <a:cs typeface="Carlito"/>
              </a:rPr>
              <a:t>total </a:t>
            </a:r>
            <a:r>
              <a:rPr sz="2800" spc="-10" dirty="0">
                <a:latin typeface="Carlito"/>
                <a:cs typeface="Carlito"/>
              </a:rPr>
              <a:t>cost,per  </a:t>
            </a:r>
            <a:r>
              <a:rPr sz="2800" spc="-5" dirty="0">
                <a:latin typeface="Carlito"/>
                <a:cs typeface="Carlito"/>
              </a:rPr>
              <a:t>unit </a:t>
            </a:r>
            <a:r>
              <a:rPr sz="2800" spc="-20" dirty="0">
                <a:latin typeface="Carlito"/>
                <a:cs typeface="Carlito"/>
              </a:rPr>
              <a:t>cost </a:t>
            </a:r>
            <a:r>
              <a:rPr sz="2800" spc="-5" dirty="0">
                <a:latin typeface="Carlito"/>
                <a:cs typeface="Carlito"/>
              </a:rPr>
              <a:t>and </a:t>
            </a:r>
            <a:r>
              <a:rPr sz="2800" spc="-20" dirty="0">
                <a:latin typeface="Carlito"/>
                <a:cs typeface="Carlito"/>
              </a:rPr>
              <a:t>cost </a:t>
            </a:r>
            <a:r>
              <a:rPr sz="2800" spc="-10" dirty="0">
                <a:latin typeface="Carlito"/>
                <a:cs typeface="Carlito"/>
              </a:rPr>
              <a:t>incurred </a:t>
            </a:r>
            <a:r>
              <a:rPr sz="2800" spc="-15" dirty="0">
                <a:latin typeface="Carlito"/>
                <a:cs typeface="Carlito"/>
              </a:rPr>
              <a:t>at </a:t>
            </a:r>
            <a:r>
              <a:rPr sz="2800" spc="-5" dirty="0">
                <a:latin typeface="Carlito"/>
                <a:cs typeface="Carlito"/>
              </a:rPr>
              <a:t>various </a:t>
            </a:r>
            <a:r>
              <a:rPr sz="2800" spc="-20" dirty="0">
                <a:latin typeface="Carlito"/>
                <a:cs typeface="Carlito"/>
              </a:rPr>
              <a:t>stages  </a:t>
            </a:r>
            <a:r>
              <a:rPr sz="2800" spc="-15" dirty="0">
                <a:latin typeface="Carlito"/>
                <a:cs typeface="Carlito"/>
              </a:rPr>
              <a:t>from </a:t>
            </a:r>
            <a:r>
              <a:rPr sz="2800" spc="-10" dirty="0">
                <a:latin typeface="Carlito"/>
                <a:cs typeface="Carlito"/>
              </a:rPr>
              <a:t>manufacturing </a:t>
            </a:r>
            <a:r>
              <a:rPr sz="2800" dirty="0">
                <a:latin typeface="Carlito"/>
                <a:cs typeface="Carlito"/>
              </a:rPr>
              <a:t>a </a:t>
            </a:r>
            <a:r>
              <a:rPr sz="2800" spc="-10" dirty="0">
                <a:latin typeface="Carlito"/>
                <a:cs typeface="Carlito"/>
              </a:rPr>
              <a:t>products </a:t>
            </a:r>
            <a:r>
              <a:rPr sz="2800" spc="-20" dirty="0">
                <a:latin typeface="Carlito"/>
                <a:cs typeface="Carlito"/>
              </a:rPr>
              <a:t>to </a:t>
            </a:r>
            <a:r>
              <a:rPr sz="2800" dirty="0">
                <a:latin typeface="Carlito"/>
                <a:cs typeface="Carlito"/>
              </a:rPr>
              <a:t>the </a:t>
            </a:r>
            <a:r>
              <a:rPr sz="2800" spc="-20" dirty="0">
                <a:latin typeface="Carlito"/>
                <a:cs typeface="Carlito"/>
              </a:rPr>
              <a:t>stage </a:t>
            </a:r>
            <a:r>
              <a:rPr sz="2800" spc="-5" dirty="0">
                <a:latin typeface="Carlito"/>
                <a:cs typeface="Carlito"/>
              </a:rPr>
              <a:t>of  making </a:t>
            </a:r>
            <a:r>
              <a:rPr sz="2800" dirty="0">
                <a:latin typeface="Carlito"/>
                <a:cs typeface="Carlito"/>
              </a:rPr>
              <a:t>it </a:t>
            </a:r>
            <a:r>
              <a:rPr sz="2800" spc="-5" dirty="0">
                <a:latin typeface="Carlito"/>
                <a:cs typeface="Carlito"/>
              </a:rPr>
              <a:t>saleable </a:t>
            </a:r>
            <a:r>
              <a:rPr sz="2800" spc="-15" dirty="0">
                <a:latin typeface="Carlito"/>
                <a:cs typeface="Carlito"/>
              </a:rPr>
              <a:t>are</a:t>
            </a:r>
            <a:r>
              <a:rPr sz="2800" spc="1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shown</a:t>
            </a:r>
            <a:r>
              <a:rPr sz="3200" spc="-5" dirty="0">
                <a:latin typeface="Carlito"/>
                <a:cs typeface="Carlito"/>
              </a:rPr>
              <a:t>.</a:t>
            </a:r>
            <a:endParaRPr sz="32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47541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0141" y="461594"/>
            <a:ext cx="53657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Definition </a:t>
            </a:r>
            <a:r>
              <a:rPr sz="4400" dirty="0"/>
              <a:t>of </a:t>
            </a:r>
            <a:r>
              <a:rPr sz="4400" spc="-5" dirty="0"/>
              <a:t>Cost</a:t>
            </a:r>
            <a:r>
              <a:rPr sz="4400" spc="-95" dirty="0"/>
              <a:t> </a:t>
            </a:r>
            <a:r>
              <a:rPr sz="4400" spc="-5" dirty="0"/>
              <a:t>sheet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7565"/>
            <a:ext cx="7912100" cy="2465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30" dirty="0">
                <a:latin typeface="Arial"/>
                <a:cs typeface="Arial"/>
              </a:rPr>
              <a:t>“Cost </a:t>
            </a:r>
            <a:r>
              <a:rPr sz="3200" spc="-225" dirty="0">
                <a:latin typeface="Arial"/>
                <a:cs typeface="Arial"/>
              </a:rPr>
              <a:t>Sheets </a:t>
            </a:r>
            <a:r>
              <a:rPr sz="3200" spc="-145" dirty="0">
                <a:latin typeface="Arial"/>
                <a:cs typeface="Arial"/>
              </a:rPr>
              <a:t>are </a:t>
            </a:r>
            <a:r>
              <a:rPr sz="3200" spc="-114" dirty="0">
                <a:latin typeface="Arial"/>
                <a:cs typeface="Arial"/>
              </a:rPr>
              <a:t>prepared </a:t>
            </a:r>
            <a:r>
              <a:rPr sz="3200" spc="-15" dirty="0">
                <a:latin typeface="Arial"/>
                <a:cs typeface="Arial"/>
              </a:rPr>
              <a:t>for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215" dirty="0">
                <a:latin typeface="Arial"/>
                <a:cs typeface="Arial"/>
              </a:rPr>
              <a:t>use </a:t>
            </a:r>
            <a:r>
              <a:rPr sz="3200" spc="-10" dirty="0">
                <a:latin typeface="Arial"/>
                <a:cs typeface="Arial"/>
              </a:rPr>
              <a:t>of  </a:t>
            </a:r>
            <a:r>
              <a:rPr sz="3200" spc="-5" dirty="0">
                <a:latin typeface="Carlito"/>
                <a:cs typeface="Carlito"/>
              </a:rPr>
              <a:t>management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consequently </a:t>
            </a:r>
            <a:r>
              <a:rPr sz="3200" spc="-5" dirty="0">
                <a:latin typeface="Carlito"/>
                <a:cs typeface="Carlito"/>
              </a:rPr>
              <a:t>they </a:t>
            </a:r>
            <a:r>
              <a:rPr sz="3200" spc="-10" dirty="0">
                <a:latin typeface="Carlito"/>
                <a:cs typeface="Carlito"/>
              </a:rPr>
              <a:t>must  </a:t>
            </a:r>
            <a:r>
              <a:rPr sz="3200" spc="-5" dirty="0">
                <a:latin typeface="Carlito"/>
                <a:cs typeface="Carlito"/>
              </a:rPr>
              <a:t>include </a:t>
            </a:r>
            <a:r>
              <a:rPr sz="3200" dirty="0">
                <a:latin typeface="Carlito"/>
                <a:cs typeface="Carlito"/>
              </a:rPr>
              <a:t>all the </a:t>
            </a:r>
            <a:r>
              <a:rPr sz="3200" spc="-5" dirty="0">
                <a:latin typeface="Carlito"/>
                <a:cs typeface="Carlito"/>
              </a:rPr>
              <a:t>essential </a:t>
            </a:r>
            <a:r>
              <a:rPr sz="3200" spc="-10" dirty="0">
                <a:latin typeface="Carlito"/>
                <a:cs typeface="Carlito"/>
              </a:rPr>
              <a:t>details </a:t>
            </a:r>
            <a:r>
              <a:rPr sz="3200" dirty="0">
                <a:latin typeface="Carlito"/>
                <a:cs typeface="Carlito"/>
              </a:rPr>
              <a:t>which </a:t>
            </a:r>
            <a:r>
              <a:rPr sz="3200" spc="-20" dirty="0">
                <a:latin typeface="Carlito"/>
                <a:cs typeface="Carlito"/>
              </a:rPr>
              <a:t>may  </a:t>
            </a:r>
            <a:r>
              <a:rPr sz="3200" spc="-10" dirty="0">
                <a:latin typeface="Carlito"/>
                <a:cs typeface="Carlito"/>
              </a:rPr>
              <a:t>assist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manager </a:t>
            </a:r>
            <a:r>
              <a:rPr sz="3200" dirty="0">
                <a:latin typeface="Carlito"/>
                <a:cs typeface="Carlito"/>
              </a:rPr>
              <a:t>in </a:t>
            </a:r>
            <a:r>
              <a:rPr sz="3200" spc="-5" dirty="0">
                <a:latin typeface="Carlito"/>
                <a:cs typeface="Carlito"/>
              </a:rPr>
              <a:t>judging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efficiency </a:t>
            </a:r>
            <a:r>
              <a:rPr sz="3200" spc="-5" dirty="0">
                <a:latin typeface="Carlito"/>
                <a:cs typeface="Carlito"/>
              </a:rPr>
              <a:t>of  </a:t>
            </a:r>
            <a:r>
              <a:rPr sz="3200" spc="-90" dirty="0">
                <a:latin typeface="Arial"/>
                <a:cs typeface="Arial"/>
              </a:rPr>
              <a:t>Production.”</a:t>
            </a:r>
            <a:endParaRPr sz="3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711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59633" y="461594"/>
            <a:ext cx="741682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5" dirty="0"/>
              <a:t>Facts </a:t>
            </a:r>
            <a:r>
              <a:rPr sz="4400" dirty="0"/>
              <a:t>about </a:t>
            </a:r>
            <a:r>
              <a:rPr sz="4400" spc="-10" dirty="0"/>
              <a:t>Cost</a:t>
            </a:r>
            <a:r>
              <a:rPr sz="4400" spc="-25" dirty="0"/>
              <a:t> </a:t>
            </a:r>
            <a:r>
              <a:rPr sz="4400" spc="-5" dirty="0"/>
              <a:t>sheet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827584" y="980728"/>
            <a:ext cx="7416165" cy="5377113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60" dirty="0">
                <a:latin typeface="Carlito"/>
                <a:cs typeface="Carlito"/>
              </a:rPr>
              <a:t>Total </a:t>
            </a:r>
            <a:r>
              <a:rPr sz="2800" spc="-10" dirty="0">
                <a:latin typeface="Carlito"/>
                <a:cs typeface="Carlito"/>
              </a:rPr>
              <a:t>Quantity </a:t>
            </a:r>
            <a:r>
              <a:rPr sz="2800" spc="-5" dirty="0">
                <a:latin typeface="Carlito"/>
                <a:cs typeface="Carlito"/>
              </a:rPr>
              <a:t>of</a:t>
            </a:r>
            <a:r>
              <a:rPr sz="2800" spc="6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production</a:t>
            </a:r>
            <a:endParaRPr sz="28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60" dirty="0">
                <a:latin typeface="Carlito"/>
                <a:cs typeface="Carlito"/>
              </a:rPr>
              <a:t>Total </a:t>
            </a:r>
            <a:r>
              <a:rPr sz="2800" spc="-20" dirty="0">
                <a:latin typeface="Carlito"/>
                <a:cs typeface="Carlito"/>
              </a:rPr>
              <a:t>cost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15" dirty="0">
                <a:latin typeface="Carlito"/>
                <a:cs typeface="Carlito"/>
              </a:rPr>
              <a:t>total </a:t>
            </a:r>
            <a:r>
              <a:rPr sz="2800" spc="-10" dirty="0">
                <a:latin typeface="Carlito"/>
                <a:cs typeface="Carlito"/>
              </a:rPr>
              <a:t>quantity</a:t>
            </a:r>
            <a:r>
              <a:rPr sz="2800" spc="9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produced</a:t>
            </a:r>
            <a:endParaRPr sz="28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5" dirty="0">
                <a:latin typeface="Carlito"/>
                <a:cs typeface="Carlito"/>
              </a:rPr>
              <a:t>Per </a:t>
            </a:r>
            <a:r>
              <a:rPr sz="2800" spc="-10" dirty="0">
                <a:latin typeface="Carlito"/>
                <a:cs typeface="Carlito"/>
              </a:rPr>
              <a:t>unit </a:t>
            </a:r>
            <a:r>
              <a:rPr sz="2800" spc="-20" dirty="0">
                <a:latin typeface="Carlito"/>
                <a:cs typeface="Carlito"/>
              </a:rPr>
              <a:t>cost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15" dirty="0">
                <a:latin typeface="Carlito"/>
                <a:cs typeface="Carlito"/>
              </a:rPr>
              <a:t>total </a:t>
            </a:r>
            <a:r>
              <a:rPr sz="2800" spc="-10" dirty="0">
                <a:latin typeface="Carlito"/>
                <a:cs typeface="Carlito"/>
              </a:rPr>
              <a:t>quantity</a:t>
            </a:r>
            <a:r>
              <a:rPr sz="2800" spc="11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produced</a:t>
            </a:r>
            <a:endParaRPr sz="2800" dirty="0">
              <a:latin typeface="Carlito"/>
              <a:cs typeface="Carlito"/>
            </a:endParaRPr>
          </a:p>
          <a:p>
            <a:pPr marL="355600" marR="20701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5" dirty="0">
                <a:latin typeface="Carlito"/>
                <a:cs typeface="Carlito"/>
              </a:rPr>
              <a:t>Various </a:t>
            </a:r>
            <a:r>
              <a:rPr sz="2800" spc="-15" dirty="0">
                <a:latin typeface="Carlito"/>
                <a:cs typeface="Carlito"/>
              </a:rPr>
              <a:t>components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20" dirty="0">
                <a:latin typeface="Carlito"/>
                <a:cs typeface="Carlito"/>
              </a:rPr>
              <a:t>cost </a:t>
            </a:r>
            <a:r>
              <a:rPr sz="2800" spc="-15" dirty="0">
                <a:latin typeface="Carlito"/>
                <a:cs typeface="Carlito"/>
              </a:rPr>
              <a:t>at </a:t>
            </a:r>
            <a:r>
              <a:rPr sz="2800" spc="-10" dirty="0">
                <a:latin typeface="Carlito"/>
                <a:cs typeface="Carlito"/>
              </a:rPr>
              <a:t>various </a:t>
            </a:r>
            <a:r>
              <a:rPr sz="2800" spc="-20" dirty="0">
                <a:latin typeface="Carlito"/>
                <a:cs typeface="Carlito"/>
              </a:rPr>
              <a:t>stages </a:t>
            </a:r>
            <a:r>
              <a:rPr sz="2800" spc="-10" dirty="0">
                <a:latin typeface="Carlito"/>
                <a:cs typeface="Carlito"/>
              </a:rPr>
              <a:t>of  Production </a:t>
            </a:r>
            <a:r>
              <a:rPr sz="2800" spc="-5" dirty="0">
                <a:latin typeface="Carlito"/>
                <a:cs typeface="Carlito"/>
              </a:rPr>
              <a:t>i.e. </a:t>
            </a:r>
            <a:r>
              <a:rPr sz="2800" spc="-10" dirty="0">
                <a:latin typeface="Carlito"/>
                <a:cs typeface="Carlito"/>
              </a:rPr>
              <a:t>Prime </a:t>
            </a:r>
            <a:r>
              <a:rPr sz="2800" spc="-15" dirty="0">
                <a:latin typeface="Carlito"/>
                <a:cs typeface="Carlito"/>
              </a:rPr>
              <a:t>cost,factory</a:t>
            </a:r>
            <a:r>
              <a:rPr sz="2800" spc="85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cost</a:t>
            </a:r>
            <a:endParaRPr sz="28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rlito"/>
                <a:cs typeface="Carlito"/>
              </a:rPr>
              <a:t>Direct </a:t>
            </a:r>
            <a:r>
              <a:rPr sz="2800" spc="-5" dirty="0">
                <a:latin typeface="Carlito"/>
                <a:cs typeface="Carlito"/>
              </a:rPr>
              <a:t>and </a:t>
            </a:r>
            <a:r>
              <a:rPr sz="2800" spc="-10" dirty="0">
                <a:latin typeface="Carlito"/>
                <a:cs typeface="Carlito"/>
              </a:rPr>
              <a:t>Indirect </a:t>
            </a:r>
            <a:r>
              <a:rPr sz="2800" spc="-20" dirty="0">
                <a:latin typeface="Carlito"/>
                <a:cs typeface="Carlito"/>
              </a:rPr>
              <a:t>cost </a:t>
            </a:r>
            <a:r>
              <a:rPr sz="2800" spc="-5" dirty="0">
                <a:latin typeface="Carlito"/>
                <a:cs typeface="Carlito"/>
              </a:rPr>
              <a:t>of</a:t>
            </a:r>
            <a:r>
              <a:rPr sz="2800" spc="7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production</a:t>
            </a:r>
            <a:endParaRPr sz="28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20" dirty="0">
                <a:latin typeface="Carlito"/>
                <a:cs typeface="Carlito"/>
              </a:rPr>
              <a:t>Comparative cost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10" dirty="0">
                <a:latin typeface="Carlito"/>
                <a:cs typeface="Carlito"/>
              </a:rPr>
              <a:t>two </a:t>
            </a:r>
            <a:r>
              <a:rPr sz="2800" spc="-15" dirty="0" smtClean="0">
                <a:latin typeface="Carlito"/>
                <a:cs typeface="Carlito"/>
              </a:rPr>
              <a:t>products</a:t>
            </a:r>
            <a:r>
              <a:rPr lang="en-IN" sz="2800" spc="-15" dirty="0" smtClean="0">
                <a:latin typeface="Carlito"/>
                <a:cs typeface="Carlito"/>
              </a:rPr>
              <a:t> </a:t>
            </a:r>
            <a:r>
              <a:rPr sz="2800" spc="-15" dirty="0" smtClean="0">
                <a:latin typeface="Carlito"/>
                <a:cs typeface="Carlito"/>
              </a:rPr>
              <a:t>and </a:t>
            </a:r>
            <a:r>
              <a:rPr sz="2800" spc="-5" dirty="0">
                <a:latin typeface="Carlito"/>
                <a:cs typeface="Carlito"/>
              </a:rPr>
              <a:t>its</a:t>
            </a:r>
            <a:r>
              <a:rPr sz="2800" spc="19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analysis</a:t>
            </a:r>
            <a:endParaRPr sz="2800" dirty="0">
              <a:latin typeface="Carlito"/>
              <a:cs typeface="Carlito"/>
            </a:endParaRPr>
          </a:p>
          <a:p>
            <a:pPr marL="355600" marR="39497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latin typeface="Carlito"/>
                <a:cs typeface="Carlito"/>
              </a:rPr>
              <a:t>Proportion </a:t>
            </a:r>
            <a:r>
              <a:rPr sz="2800" spc="-5" dirty="0">
                <a:latin typeface="Carlito"/>
                <a:cs typeface="Carlito"/>
              </a:rPr>
              <a:t>of each </a:t>
            </a:r>
            <a:r>
              <a:rPr sz="2800" spc="-10" dirty="0">
                <a:latin typeface="Carlito"/>
                <a:cs typeface="Carlito"/>
              </a:rPr>
              <a:t>individual </a:t>
            </a:r>
            <a:r>
              <a:rPr sz="2800" spc="-20" dirty="0">
                <a:latin typeface="Carlito"/>
                <a:cs typeface="Carlito"/>
              </a:rPr>
              <a:t>cost to </a:t>
            </a:r>
            <a:r>
              <a:rPr sz="2800" spc="-15" dirty="0">
                <a:latin typeface="Carlito"/>
                <a:cs typeface="Carlito"/>
              </a:rPr>
              <a:t>total </a:t>
            </a:r>
            <a:r>
              <a:rPr sz="2800" spc="-20" dirty="0">
                <a:latin typeface="Carlito"/>
                <a:cs typeface="Carlito"/>
              </a:rPr>
              <a:t>cost  </a:t>
            </a:r>
            <a:r>
              <a:rPr sz="2800" spc="-15" dirty="0">
                <a:latin typeface="Carlito"/>
                <a:cs typeface="Carlito"/>
              </a:rPr>
              <a:t>expressed </a:t>
            </a:r>
            <a:r>
              <a:rPr sz="2800" spc="-5" dirty="0">
                <a:latin typeface="Carlito"/>
                <a:cs typeface="Carlito"/>
              </a:rPr>
              <a:t>in</a:t>
            </a:r>
            <a:r>
              <a:rPr sz="2800" spc="2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percentage.</a:t>
            </a:r>
            <a:endParaRPr sz="28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64000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2681</TotalTime>
  <Words>729</Words>
  <Application>Microsoft Office PowerPoint</Application>
  <PresentationFormat>On-screen Show (4:3)</PresentationFormat>
  <Paragraphs>152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Austin</vt:lpstr>
      <vt:lpstr>UNIT III</vt:lpstr>
      <vt:lpstr>Meaning</vt:lpstr>
      <vt:lpstr>Definition of Unit or Output Costing</vt:lpstr>
      <vt:lpstr>Charachterstics of Unit Production</vt:lpstr>
      <vt:lpstr>Objectives of Unit /Output Costing</vt:lpstr>
      <vt:lpstr>Cost Sheet </vt:lpstr>
      <vt:lpstr>Cost Sheet</vt:lpstr>
      <vt:lpstr>Definition of Cost sheet</vt:lpstr>
      <vt:lpstr>Facts about Cost sheet</vt:lpstr>
      <vt:lpstr>PowerPoint Presentation</vt:lpstr>
      <vt:lpstr>PowerPoint Presentation</vt:lpstr>
      <vt:lpstr>PowerPoint Presentation</vt:lpstr>
      <vt:lpstr>Cont…</vt:lpstr>
      <vt:lpstr>cont…</vt:lpstr>
      <vt:lpstr>cont…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III</dc:title>
  <dc:creator>DELL</dc:creator>
  <cp:lastModifiedBy>DELL</cp:lastModifiedBy>
  <cp:revision>13</cp:revision>
  <dcterms:created xsi:type="dcterms:W3CDTF">2020-09-03T01:09:30Z</dcterms:created>
  <dcterms:modified xsi:type="dcterms:W3CDTF">2020-09-05T17:05:54Z</dcterms:modified>
</cp:coreProperties>
</file>