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7" r:id="rId2"/>
    <p:sldId id="288" r:id="rId3"/>
    <p:sldId id="257" r:id="rId4"/>
    <p:sldId id="258" r:id="rId5"/>
    <p:sldId id="259" r:id="rId6"/>
    <p:sldId id="261" r:id="rId7"/>
    <p:sldId id="262" r:id="rId8"/>
    <p:sldId id="263" r:id="rId9"/>
    <p:sldId id="264" r:id="rId10"/>
    <p:sldId id="265" r:id="rId11"/>
    <p:sldId id="266" r:id="rId12"/>
    <p:sldId id="268" r:id="rId13"/>
    <p:sldId id="269" r:id="rId14"/>
    <p:sldId id="271" r:id="rId15"/>
    <p:sldId id="272" r:id="rId16"/>
    <p:sldId id="273" r:id="rId17"/>
    <p:sldId id="274" r:id="rId18"/>
    <p:sldId id="275" r:id="rId19"/>
    <p:sldId id="277" r:id="rId20"/>
    <p:sldId id="278" r:id="rId21"/>
    <p:sldId id="279" r:id="rId22"/>
    <p:sldId id="280" r:id="rId23"/>
    <p:sldId id="281" r:id="rId24"/>
    <p:sldId id="282" r:id="rId25"/>
    <p:sldId id="283" r:id="rId26"/>
    <p:sldId id="284" r:id="rId27"/>
    <p:sldId id="285"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4E94F509-1418-46E5-9C16-49C9EE3DCF8C}" type="datetimeFigureOut">
              <a:rPr lang="en-IN" smtClean="0"/>
              <a:t>09-11-2021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62A7987-8C4F-433F-8733-4CF8AFB61DE4}" type="slidenum">
              <a:rPr lang="en-IN" smtClean="0"/>
              <a:t>‹#›</a:t>
            </a:fld>
            <a:endParaRPr lang="en-IN"/>
          </a:p>
        </p:txBody>
      </p:sp>
    </p:spTree>
    <p:extLst>
      <p:ext uri="{BB962C8B-B14F-4D97-AF65-F5344CB8AC3E}">
        <p14:creationId xmlns:p14="http://schemas.microsoft.com/office/powerpoint/2010/main" val="554629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E94F509-1418-46E5-9C16-49C9EE3DCF8C}" type="datetimeFigureOut">
              <a:rPr lang="en-IN" smtClean="0"/>
              <a:t>09-11-2021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62A7987-8C4F-433F-8733-4CF8AFB61DE4}" type="slidenum">
              <a:rPr lang="en-IN" smtClean="0"/>
              <a:t>‹#›</a:t>
            </a:fld>
            <a:endParaRPr lang="en-IN"/>
          </a:p>
        </p:txBody>
      </p:sp>
    </p:spTree>
    <p:extLst>
      <p:ext uri="{BB962C8B-B14F-4D97-AF65-F5344CB8AC3E}">
        <p14:creationId xmlns:p14="http://schemas.microsoft.com/office/powerpoint/2010/main" val="1803257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E94F509-1418-46E5-9C16-49C9EE3DCF8C}" type="datetimeFigureOut">
              <a:rPr lang="en-IN" smtClean="0"/>
              <a:t>09-11-2021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62A7987-8C4F-433F-8733-4CF8AFB61DE4}" type="slidenum">
              <a:rPr lang="en-IN" smtClean="0"/>
              <a:t>‹#›</a:t>
            </a:fld>
            <a:endParaRPr lang="en-IN"/>
          </a:p>
        </p:txBody>
      </p:sp>
    </p:spTree>
    <p:extLst>
      <p:ext uri="{BB962C8B-B14F-4D97-AF65-F5344CB8AC3E}">
        <p14:creationId xmlns:p14="http://schemas.microsoft.com/office/powerpoint/2010/main" val="1100101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E94F509-1418-46E5-9C16-49C9EE3DCF8C}" type="datetimeFigureOut">
              <a:rPr lang="en-IN" smtClean="0"/>
              <a:t>09-11-2021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62A7987-8C4F-433F-8733-4CF8AFB61DE4}" type="slidenum">
              <a:rPr lang="en-IN" smtClean="0"/>
              <a:t>‹#›</a:t>
            </a:fld>
            <a:endParaRPr lang="en-IN"/>
          </a:p>
        </p:txBody>
      </p:sp>
    </p:spTree>
    <p:extLst>
      <p:ext uri="{BB962C8B-B14F-4D97-AF65-F5344CB8AC3E}">
        <p14:creationId xmlns:p14="http://schemas.microsoft.com/office/powerpoint/2010/main" val="1404326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94F509-1418-46E5-9C16-49C9EE3DCF8C}" type="datetimeFigureOut">
              <a:rPr lang="en-IN" smtClean="0"/>
              <a:t>09-11-2021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62A7987-8C4F-433F-8733-4CF8AFB61DE4}" type="slidenum">
              <a:rPr lang="en-IN" smtClean="0"/>
              <a:t>‹#›</a:t>
            </a:fld>
            <a:endParaRPr lang="en-IN"/>
          </a:p>
        </p:txBody>
      </p:sp>
    </p:spTree>
    <p:extLst>
      <p:ext uri="{BB962C8B-B14F-4D97-AF65-F5344CB8AC3E}">
        <p14:creationId xmlns:p14="http://schemas.microsoft.com/office/powerpoint/2010/main" val="3496900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4E94F509-1418-46E5-9C16-49C9EE3DCF8C}" type="datetimeFigureOut">
              <a:rPr lang="en-IN" smtClean="0"/>
              <a:t>09-11-2021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62A7987-8C4F-433F-8733-4CF8AFB61DE4}" type="slidenum">
              <a:rPr lang="en-IN" smtClean="0"/>
              <a:t>‹#›</a:t>
            </a:fld>
            <a:endParaRPr lang="en-IN"/>
          </a:p>
        </p:txBody>
      </p:sp>
    </p:spTree>
    <p:extLst>
      <p:ext uri="{BB962C8B-B14F-4D97-AF65-F5344CB8AC3E}">
        <p14:creationId xmlns:p14="http://schemas.microsoft.com/office/powerpoint/2010/main" val="2573501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4E94F509-1418-46E5-9C16-49C9EE3DCF8C}" type="datetimeFigureOut">
              <a:rPr lang="en-IN" smtClean="0"/>
              <a:t>09-11-2021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62A7987-8C4F-433F-8733-4CF8AFB61DE4}" type="slidenum">
              <a:rPr lang="en-IN" smtClean="0"/>
              <a:t>‹#›</a:t>
            </a:fld>
            <a:endParaRPr lang="en-IN"/>
          </a:p>
        </p:txBody>
      </p:sp>
    </p:spTree>
    <p:extLst>
      <p:ext uri="{BB962C8B-B14F-4D97-AF65-F5344CB8AC3E}">
        <p14:creationId xmlns:p14="http://schemas.microsoft.com/office/powerpoint/2010/main" val="1376598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4E94F509-1418-46E5-9C16-49C9EE3DCF8C}" type="datetimeFigureOut">
              <a:rPr lang="en-IN" smtClean="0"/>
              <a:t>09-11-2021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62A7987-8C4F-433F-8733-4CF8AFB61DE4}" type="slidenum">
              <a:rPr lang="en-IN" smtClean="0"/>
              <a:t>‹#›</a:t>
            </a:fld>
            <a:endParaRPr lang="en-IN"/>
          </a:p>
        </p:txBody>
      </p:sp>
    </p:spTree>
    <p:extLst>
      <p:ext uri="{BB962C8B-B14F-4D97-AF65-F5344CB8AC3E}">
        <p14:creationId xmlns:p14="http://schemas.microsoft.com/office/powerpoint/2010/main" val="3303183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94F509-1418-46E5-9C16-49C9EE3DCF8C}" type="datetimeFigureOut">
              <a:rPr lang="en-IN" smtClean="0"/>
              <a:t>09-11-2021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62A7987-8C4F-433F-8733-4CF8AFB61DE4}" type="slidenum">
              <a:rPr lang="en-IN" smtClean="0"/>
              <a:t>‹#›</a:t>
            </a:fld>
            <a:endParaRPr lang="en-IN"/>
          </a:p>
        </p:txBody>
      </p:sp>
    </p:spTree>
    <p:extLst>
      <p:ext uri="{BB962C8B-B14F-4D97-AF65-F5344CB8AC3E}">
        <p14:creationId xmlns:p14="http://schemas.microsoft.com/office/powerpoint/2010/main" val="680075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94F509-1418-46E5-9C16-49C9EE3DCF8C}" type="datetimeFigureOut">
              <a:rPr lang="en-IN" smtClean="0"/>
              <a:t>09-11-2021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62A7987-8C4F-433F-8733-4CF8AFB61DE4}" type="slidenum">
              <a:rPr lang="en-IN" smtClean="0"/>
              <a:t>‹#›</a:t>
            </a:fld>
            <a:endParaRPr lang="en-IN"/>
          </a:p>
        </p:txBody>
      </p:sp>
    </p:spTree>
    <p:extLst>
      <p:ext uri="{BB962C8B-B14F-4D97-AF65-F5344CB8AC3E}">
        <p14:creationId xmlns:p14="http://schemas.microsoft.com/office/powerpoint/2010/main" val="1370118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94F509-1418-46E5-9C16-49C9EE3DCF8C}" type="datetimeFigureOut">
              <a:rPr lang="en-IN" smtClean="0"/>
              <a:t>09-11-2021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62A7987-8C4F-433F-8733-4CF8AFB61DE4}" type="slidenum">
              <a:rPr lang="en-IN" smtClean="0"/>
              <a:t>‹#›</a:t>
            </a:fld>
            <a:endParaRPr lang="en-IN"/>
          </a:p>
        </p:txBody>
      </p:sp>
    </p:spTree>
    <p:extLst>
      <p:ext uri="{BB962C8B-B14F-4D97-AF65-F5344CB8AC3E}">
        <p14:creationId xmlns:p14="http://schemas.microsoft.com/office/powerpoint/2010/main" val="1005912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94F509-1418-46E5-9C16-49C9EE3DCF8C}" type="datetimeFigureOut">
              <a:rPr lang="en-IN" smtClean="0"/>
              <a:t>09-11-2021</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2A7987-8C4F-433F-8733-4CF8AFB61DE4}" type="slidenum">
              <a:rPr lang="en-IN" smtClean="0"/>
              <a:t>‹#›</a:t>
            </a:fld>
            <a:endParaRPr lang="en-IN"/>
          </a:p>
        </p:txBody>
      </p:sp>
    </p:spTree>
    <p:extLst>
      <p:ext uri="{BB962C8B-B14F-4D97-AF65-F5344CB8AC3E}">
        <p14:creationId xmlns:p14="http://schemas.microsoft.com/office/powerpoint/2010/main" val="8886452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s://en.wikipedia.org/wiki/Indifference_curve"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en.wikipedia.org/wiki/Indifference_curve" TargetMode="Externa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www.ajjacobson.us/portfolio-management/standard-deviation-of-a-portfolio.html" TargetMode="Externa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hyperlink" Target="https://www.portfoliomanagement.in/wp-content/uploads/2011/09/clip_image002.jpg"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www.wallstreetmojo.com/standard-deviation-formula/"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en.wikipedia.org/wiki/Indifference_curve" TargetMode="External"/><Relationship Id="rId2" Type="http://schemas.openxmlformats.org/officeDocument/2006/relationships/image" Target="../media/image3.jpeg"/><Relationship Id="rId1" Type="http://schemas.openxmlformats.org/officeDocument/2006/relationships/slideLayout" Target="../slideLayouts/slideLayout4.xml"/><Relationship Id="rId4" Type="http://schemas.openxmlformats.org/officeDocument/2006/relationships/hyperlink" Target="https://en.wikipedia.org/wiki/Utilit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348880"/>
            <a:ext cx="8229600" cy="1143000"/>
          </a:xfrm>
        </p:spPr>
        <p:txBody>
          <a:bodyPr/>
          <a:lstStyle/>
          <a:p>
            <a:r>
              <a:rPr lang="en-US" b="1" dirty="0" smtClean="0">
                <a:latin typeface="Times New Roman" pitchFamily="18" charset="0"/>
                <a:cs typeface="Times New Roman" pitchFamily="18" charset="0"/>
              </a:rPr>
              <a:t>PORTFOLIO MANAGEMENT</a:t>
            </a:r>
            <a:endParaRPr lang="en-IN" b="1" dirty="0">
              <a:latin typeface="Times New Roman" pitchFamily="18" charset="0"/>
              <a:cs typeface="Times New Roman" pitchFamily="18" charset="0"/>
            </a:endParaRPr>
          </a:p>
        </p:txBody>
      </p:sp>
      <p:sp>
        <p:nvSpPr>
          <p:cNvPr id="3" name="TextBox 2"/>
          <p:cNvSpPr txBox="1"/>
          <p:nvPr/>
        </p:nvSpPr>
        <p:spPr>
          <a:xfrm>
            <a:off x="2699792" y="4725144"/>
            <a:ext cx="3600400" cy="584775"/>
          </a:xfrm>
          <a:prstGeom prst="rect">
            <a:avLst/>
          </a:prstGeom>
          <a:noFill/>
        </p:spPr>
        <p:txBody>
          <a:bodyPr wrap="square" rtlCol="0">
            <a:spAutoFit/>
          </a:bodyPr>
          <a:lstStyle/>
          <a:p>
            <a:pPr algn="ctr"/>
            <a:r>
              <a:rPr lang="en-US" sz="3200" b="1" dirty="0" smtClean="0">
                <a:latin typeface="Times New Roman" pitchFamily="18" charset="0"/>
                <a:cs typeface="Times New Roman" pitchFamily="18" charset="0"/>
              </a:rPr>
              <a:t>Prof. Anil Kothari</a:t>
            </a:r>
            <a:endParaRPr lang="en-IN" sz="3200" b="1" dirty="0">
              <a:latin typeface="Times New Roman" pitchFamily="18" charset="0"/>
              <a:cs typeface="Times New Roman" pitchFamily="18" charset="0"/>
            </a:endParaRPr>
          </a:p>
        </p:txBody>
      </p:sp>
    </p:spTree>
    <p:extLst>
      <p:ext uri="{BB962C8B-B14F-4D97-AF65-F5344CB8AC3E}">
        <p14:creationId xmlns:p14="http://schemas.microsoft.com/office/powerpoint/2010/main" val="36902326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8610" name="Picture 2" descr="https://upload.wikimedia.org/wikipedia/commons/thumb/3/39/Risk-Return_Indifference_Curves.jpg/400px-Risk-Return_Indifference_Curves.jpg"/>
          <p:cNvPicPr>
            <a:picLocks noChangeAspect="1" noChangeArrowheads="1"/>
          </p:cNvPicPr>
          <p:nvPr/>
        </p:nvPicPr>
        <p:blipFill>
          <a:blip r:embed="rId2"/>
          <a:srcRect/>
          <a:stretch>
            <a:fillRect/>
          </a:stretch>
        </p:blipFill>
        <p:spPr bwMode="auto">
          <a:xfrm>
            <a:off x="1071538" y="1500174"/>
            <a:ext cx="3810000" cy="2857500"/>
          </a:xfrm>
          <a:prstGeom prst="rect">
            <a:avLst/>
          </a:prstGeom>
          <a:noFill/>
        </p:spPr>
      </p:pic>
      <p:sp>
        <p:nvSpPr>
          <p:cNvPr id="6" name="Rectangle 5"/>
          <p:cNvSpPr/>
          <p:nvPr/>
        </p:nvSpPr>
        <p:spPr>
          <a:xfrm>
            <a:off x="1214414" y="4594878"/>
            <a:ext cx="4572000" cy="1631216"/>
          </a:xfrm>
          <a:prstGeom prst="rect">
            <a:avLst/>
          </a:prstGeom>
        </p:spPr>
        <p:txBody>
          <a:bodyPr>
            <a:spAutoFit/>
          </a:bodyPr>
          <a:lstStyle/>
          <a:p>
            <a:pPr algn="just"/>
            <a:r>
              <a:rPr lang="en-US" sz="2000" dirty="0" smtClean="0">
                <a:latin typeface="Times New Roman" pitchFamily="18" charset="0"/>
                <a:cs typeface="Times New Roman" pitchFamily="18" charset="0"/>
              </a:rPr>
              <a:t>The investor's optimal portfolio is found at the point of tangency of the efficient frontier with the </a:t>
            </a:r>
            <a:r>
              <a:rPr lang="en-US" sz="2000" dirty="0" smtClean="0">
                <a:latin typeface="Times New Roman" pitchFamily="18" charset="0"/>
                <a:cs typeface="Times New Roman" pitchFamily="18" charset="0"/>
                <a:hlinkClick r:id="rId3"/>
              </a:rPr>
              <a:t>indifference curve</a:t>
            </a:r>
            <a:r>
              <a:rPr lang="en-US" sz="2000" dirty="0" smtClean="0">
                <a:latin typeface="Times New Roman" pitchFamily="18" charset="0"/>
                <a:cs typeface="Times New Roman" pitchFamily="18" charset="0"/>
              </a:rPr>
              <a:t>. This point marks the highest level of satisfaction the investor can obtain. </a:t>
            </a:r>
            <a:endParaRPr lang="en-US" sz="20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5AB69918-C6A8-4236-8AAE-C6B0FD021418}" type="slidenum">
              <a:rPr lang="en-US" smtClean="0"/>
              <a:pPr/>
              <a:t>10</a:t>
            </a:fld>
            <a:endParaRPr lang="en-US"/>
          </a:p>
        </p:txBody>
      </p:sp>
    </p:spTree>
    <p:extLst>
      <p:ext uri="{BB962C8B-B14F-4D97-AF65-F5344CB8AC3E}">
        <p14:creationId xmlns:p14="http://schemas.microsoft.com/office/powerpoint/2010/main" val="18594755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28596" y="692696"/>
            <a:ext cx="4191000" cy="5038740"/>
          </a:xfrm>
        </p:spPr>
        <p:txBody>
          <a:bodyPr>
            <a:normAutofit fontScale="47500" lnSpcReduction="20000"/>
          </a:bodyPr>
          <a:lstStyle/>
          <a:p>
            <a:r>
              <a:rPr lang="en-US" sz="2400" dirty="0" smtClean="0"/>
              <a:t>The investor's optimal portfolio is found at the point of tangency of the efficient frontier with the </a:t>
            </a:r>
            <a:r>
              <a:rPr lang="en-US" sz="2400" dirty="0" smtClean="0">
                <a:hlinkClick r:id="rId2"/>
              </a:rPr>
              <a:t>indifference curve</a:t>
            </a:r>
            <a:r>
              <a:rPr lang="en-US" sz="2400" dirty="0" smtClean="0"/>
              <a:t>. This point marks the highest level of satisfaction the investor can obtain. </a:t>
            </a:r>
            <a:endParaRPr lang="en-US" sz="2400" dirty="0"/>
          </a:p>
        </p:txBody>
      </p:sp>
      <p:sp>
        <p:nvSpPr>
          <p:cNvPr id="4" name="Content Placeholder 3"/>
          <p:cNvSpPr>
            <a:spLocks noGrp="1"/>
          </p:cNvSpPr>
          <p:nvPr>
            <p:ph sz="half" idx="2"/>
          </p:nvPr>
        </p:nvSpPr>
        <p:spPr>
          <a:xfrm>
            <a:off x="4648200" y="571480"/>
            <a:ext cx="4343400" cy="6286520"/>
          </a:xfrm>
        </p:spPr>
        <p:txBody>
          <a:bodyPr>
            <a:normAutofit fontScale="47500" lnSpcReduction="20000"/>
          </a:bodyPr>
          <a:lstStyle/>
          <a:p>
            <a:pPr algn="just"/>
            <a:r>
              <a:rPr lang="en-US" sz="3400" dirty="0" smtClean="0">
                <a:latin typeface="Times New Roman" pitchFamily="18" charset="0"/>
                <a:cs typeface="Times New Roman" pitchFamily="18" charset="0"/>
              </a:rPr>
              <a:t>This is shown in Figure 3. R is the </a:t>
            </a:r>
            <a:r>
              <a:rPr lang="en-US" sz="4400" dirty="0" smtClean="0">
                <a:latin typeface="Times New Roman" pitchFamily="18" charset="0"/>
                <a:cs typeface="Times New Roman" pitchFamily="18" charset="0"/>
              </a:rPr>
              <a:t>point where the efficient frontier is tangent to indifference curve C</a:t>
            </a:r>
            <a:r>
              <a:rPr lang="en-US" sz="4400" baseline="-25000" dirty="0" smtClean="0">
                <a:latin typeface="Times New Roman" pitchFamily="18" charset="0"/>
                <a:cs typeface="Times New Roman" pitchFamily="18" charset="0"/>
              </a:rPr>
              <a:t>3</a:t>
            </a:r>
            <a:r>
              <a:rPr lang="en-US" sz="4400" dirty="0" smtClean="0">
                <a:latin typeface="Times New Roman" pitchFamily="18" charset="0"/>
                <a:cs typeface="Times New Roman" pitchFamily="18" charset="0"/>
              </a:rPr>
              <a:t>, and is also an efficient portfolio. With this portfolio, the investor will get highest satisfaction as well as best risk-return combination (a portfolio that provides the highest possible return for a given amount of risk). Any other portfolio, say X, isn't the optimal portfolio even though it lies on the same indifference curve as it is outside the feasible portfolio available in the market. Portfolio Y is also not optimal as it does not lie on the best feasible indifference curve, even though it is a feasible market portfolio. Another investor having other sets of indifference curves might have some different portfolio </a:t>
            </a:r>
            <a:endParaRPr lang="en-US" sz="4400" dirty="0">
              <a:latin typeface="Times New Roman" pitchFamily="18" charset="0"/>
              <a:cs typeface="Times New Roman" pitchFamily="18" charset="0"/>
            </a:endParaRPr>
          </a:p>
        </p:txBody>
      </p:sp>
      <p:pic>
        <p:nvPicPr>
          <p:cNvPr id="5" name="Picture 2" descr="https://upload.wikimedia.org/wikipedia/commons/thumb/4/48/The_Efficient_Portfolio.jpg/400px-The_Efficient_Portfolio.jpg"/>
          <p:cNvPicPr>
            <a:picLocks noChangeAspect="1" noChangeArrowheads="1"/>
          </p:cNvPicPr>
          <p:nvPr/>
        </p:nvPicPr>
        <p:blipFill>
          <a:blip r:embed="rId3"/>
          <a:srcRect/>
          <a:stretch>
            <a:fillRect/>
          </a:stretch>
        </p:blipFill>
        <p:spPr bwMode="auto">
          <a:xfrm>
            <a:off x="428596" y="3714752"/>
            <a:ext cx="3810000" cy="2857500"/>
          </a:xfrm>
          <a:prstGeom prst="rect">
            <a:avLst/>
          </a:prstGeom>
          <a:noFill/>
        </p:spPr>
      </p:pic>
      <p:sp>
        <p:nvSpPr>
          <p:cNvPr id="6" name="Slide Number Placeholder 5"/>
          <p:cNvSpPr>
            <a:spLocks noGrp="1"/>
          </p:cNvSpPr>
          <p:nvPr>
            <p:ph type="sldNum" sz="quarter" idx="12"/>
          </p:nvPr>
        </p:nvSpPr>
        <p:spPr/>
        <p:txBody>
          <a:bodyPr/>
          <a:lstStyle/>
          <a:p>
            <a:fld id="{5AB69918-C6A8-4236-8AAE-C6B0FD021418}" type="slidenum">
              <a:rPr lang="en-US" smtClean="0"/>
              <a:pPr/>
              <a:t>11</a:t>
            </a:fld>
            <a:endParaRPr lang="en-US"/>
          </a:p>
        </p:txBody>
      </p:sp>
    </p:spTree>
    <p:extLst>
      <p:ext uri="{BB962C8B-B14F-4D97-AF65-F5344CB8AC3E}">
        <p14:creationId xmlns:p14="http://schemas.microsoft.com/office/powerpoint/2010/main" val="18542383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706" name="Picture 2" descr="https://upload.wikimedia.org/wikipedia/commons/4/48/The_Efficient_Portfolio.jpg"/>
          <p:cNvPicPr>
            <a:picLocks noChangeAspect="1" noChangeArrowheads="1"/>
          </p:cNvPicPr>
          <p:nvPr/>
        </p:nvPicPr>
        <p:blipFill>
          <a:blip r:embed="rId2"/>
          <a:srcRect/>
          <a:stretch>
            <a:fillRect/>
          </a:stretch>
        </p:blipFill>
        <p:spPr bwMode="auto">
          <a:xfrm>
            <a:off x="785786" y="2071678"/>
            <a:ext cx="6096000" cy="3428992"/>
          </a:xfrm>
          <a:prstGeom prst="rect">
            <a:avLst/>
          </a:prstGeom>
          <a:noFill/>
        </p:spPr>
      </p:pic>
      <p:sp>
        <p:nvSpPr>
          <p:cNvPr id="9" name="Slide Number Placeholder 8"/>
          <p:cNvSpPr>
            <a:spLocks noGrp="1"/>
          </p:cNvSpPr>
          <p:nvPr>
            <p:ph type="sldNum" sz="quarter" idx="12"/>
          </p:nvPr>
        </p:nvSpPr>
        <p:spPr/>
        <p:txBody>
          <a:bodyPr/>
          <a:lstStyle/>
          <a:p>
            <a:fld id="{5AB69918-C6A8-4236-8AAE-C6B0FD021418}" type="slidenum">
              <a:rPr lang="en-US" smtClean="0"/>
              <a:pPr/>
              <a:t>12</a:t>
            </a:fld>
            <a:endParaRPr lang="en-US"/>
          </a:p>
        </p:txBody>
      </p:sp>
    </p:spTree>
    <p:extLst>
      <p:ext uri="{BB962C8B-B14F-4D97-AF65-F5344CB8AC3E}">
        <p14:creationId xmlns:p14="http://schemas.microsoft.com/office/powerpoint/2010/main" val="2666547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6802" name="Picture 2" descr="Portfolio Correlation"/>
          <p:cNvPicPr>
            <a:picLocks noChangeAspect="1" noChangeArrowheads="1"/>
          </p:cNvPicPr>
          <p:nvPr/>
        </p:nvPicPr>
        <p:blipFill>
          <a:blip r:embed="rId2"/>
          <a:srcRect/>
          <a:stretch>
            <a:fillRect/>
          </a:stretch>
        </p:blipFill>
        <p:spPr bwMode="auto">
          <a:xfrm>
            <a:off x="1475656" y="1500174"/>
            <a:ext cx="5798448" cy="4082396"/>
          </a:xfrm>
          <a:prstGeom prst="rect">
            <a:avLst/>
          </a:prstGeom>
          <a:noFill/>
        </p:spPr>
      </p:pic>
      <p:sp>
        <p:nvSpPr>
          <p:cNvPr id="3" name="Slide Number Placeholder 2"/>
          <p:cNvSpPr>
            <a:spLocks noGrp="1"/>
          </p:cNvSpPr>
          <p:nvPr>
            <p:ph type="sldNum" sz="quarter" idx="12"/>
          </p:nvPr>
        </p:nvSpPr>
        <p:spPr/>
        <p:txBody>
          <a:bodyPr/>
          <a:lstStyle/>
          <a:p>
            <a:fld id="{5AB69918-C6A8-4236-8AAE-C6B0FD021418}" type="slidenum">
              <a:rPr lang="en-US" smtClean="0"/>
              <a:pPr/>
              <a:t>13</a:t>
            </a:fld>
            <a:endParaRPr lang="en-US"/>
          </a:p>
        </p:txBody>
      </p:sp>
    </p:spTree>
    <p:extLst>
      <p:ext uri="{BB962C8B-B14F-4D97-AF65-F5344CB8AC3E}">
        <p14:creationId xmlns:p14="http://schemas.microsoft.com/office/powerpoint/2010/main" val="36653304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Perfectly Negatively Correlated Stocks"/>
          <p:cNvPicPr>
            <a:picLocks noGrp="1" noChangeAspect="1" noChangeArrowheads="1"/>
          </p:cNvPicPr>
          <p:nvPr>
            <p:ph sz="half" idx="1"/>
          </p:nvPr>
        </p:nvPicPr>
        <p:blipFill>
          <a:blip r:embed="rId2"/>
          <a:stretch>
            <a:fillRect/>
          </a:stretch>
        </p:blipFill>
        <p:spPr bwMode="auto">
          <a:xfrm>
            <a:off x="785812" y="1556792"/>
            <a:ext cx="3786188" cy="3392239"/>
          </a:xfrm>
          <a:prstGeom prst="rect">
            <a:avLst/>
          </a:prstGeom>
          <a:noFill/>
        </p:spPr>
      </p:pic>
      <p:sp>
        <p:nvSpPr>
          <p:cNvPr id="4" name="Content Placeholder 3"/>
          <p:cNvSpPr>
            <a:spLocks noGrp="1"/>
          </p:cNvSpPr>
          <p:nvPr>
            <p:ph sz="half" idx="2"/>
          </p:nvPr>
        </p:nvSpPr>
        <p:spPr>
          <a:xfrm>
            <a:off x="4648200" y="764704"/>
            <a:ext cx="4038600" cy="5361459"/>
          </a:xfrm>
        </p:spPr>
        <p:txBody>
          <a:bodyPr>
            <a:normAutofit fontScale="92500"/>
          </a:bodyPr>
          <a:lstStyle/>
          <a:p>
            <a:pPr algn="just"/>
            <a:r>
              <a:rPr lang="en-US" dirty="0" smtClean="0"/>
              <a:t>This Exhibit demonstrates that it is possible to eliminate risk—that is, to achieve zero variance—with a portfolio of two perfectly positively correlated stocks. To do this, it is necessary to be long in one investment and short in the other in proportions that place the portfolio at point C.</a:t>
            </a:r>
            <a:endParaRPr lang="en-US" dirty="0"/>
          </a:p>
        </p:txBody>
      </p:sp>
      <p:sp>
        <p:nvSpPr>
          <p:cNvPr id="6" name="Slide Number Placeholder 5"/>
          <p:cNvSpPr>
            <a:spLocks noGrp="1"/>
          </p:cNvSpPr>
          <p:nvPr>
            <p:ph type="sldNum" sz="quarter" idx="12"/>
          </p:nvPr>
        </p:nvSpPr>
        <p:spPr/>
        <p:txBody>
          <a:bodyPr/>
          <a:lstStyle/>
          <a:p>
            <a:fld id="{5AB69918-C6A8-4236-8AAE-C6B0FD021418}" type="slidenum">
              <a:rPr lang="en-US" smtClean="0"/>
              <a:pPr/>
              <a:t>14</a:t>
            </a:fld>
            <a:endParaRPr lang="en-US"/>
          </a:p>
        </p:txBody>
      </p:sp>
    </p:spTree>
    <p:extLst>
      <p:ext uri="{BB962C8B-B14F-4D97-AF65-F5344CB8AC3E}">
        <p14:creationId xmlns:p14="http://schemas.microsoft.com/office/powerpoint/2010/main" val="19430185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latin typeface="Times New Roman" pitchFamily="18" charset="0"/>
                <a:cs typeface="Times New Roman" pitchFamily="18" charset="0"/>
              </a:rPr>
              <a:t>Forming a Riskless Portfolio from Two Perfectly Negatively Correlated Securities</a:t>
            </a:r>
            <a:endParaRPr lang="en-US" sz="2800" dirty="0">
              <a:latin typeface="Times New Roman" pitchFamily="18" charset="0"/>
              <a:cs typeface="Times New Roman" pitchFamily="18" charset="0"/>
            </a:endParaRPr>
          </a:p>
        </p:txBody>
      </p:sp>
      <p:sp>
        <p:nvSpPr>
          <p:cNvPr id="3" name="Rectangle 2"/>
          <p:cNvSpPr/>
          <p:nvPr/>
        </p:nvSpPr>
        <p:spPr>
          <a:xfrm>
            <a:off x="428596" y="1285860"/>
            <a:ext cx="8215370" cy="3139321"/>
          </a:xfrm>
          <a:prstGeom prst="rect">
            <a:avLst/>
          </a:prstGeom>
        </p:spPr>
        <p:txBody>
          <a:bodyPr wrap="square">
            <a:spAutoFit/>
          </a:bodyPr>
          <a:lstStyle/>
          <a:p>
            <a:pPr algn="just"/>
            <a:r>
              <a:rPr lang="en-US" dirty="0" smtClean="0">
                <a:latin typeface="Times New Roman" pitchFamily="18" charset="0"/>
                <a:cs typeface="Times New Roman" pitchFamily="18" charset="0"/>
              </a:rPr>
              <a:t>with perfect positive correlation, </a:t>
            </a:r>
            <a:r>
              <a:rPr lang="en-US" dirty="0" smtClean="0">
                <a:latin typeface="Times New Roman" pitchFamily="18" charset="0"/>
                <a:cs typeface="Times New Roman" pitchFamily="18" charset="0"/>
                <a:hlinkClick r:id="rId2" tooltip="Standard Deviation of a Portfolio Portfolio Management"/>
              </a:rPr>
              <a:t>the standard deviation of a portfolio</a:t>
            </a:r>
            <a:r>
              <a:rPr lang="en-US" dirty="0" smtClean="0">
                <a:latin typeface="Times New Roman" pitchFamily="18" charset="0"/>
                <a:cs typeface="Times New Roman" pitchFamily="18" charset="0"/>
              </a:rPr>
              <a:t> with positive weights on both stocks equals the portfolio-weighted average of the two standard deviations. Now, consider the case where risky investments have less than perfect correlation (p &lt; 1).The states that the lower the correlation, the lower the portfolio variance. Therefore, the standard deviation of a portfolio with positive weights on both stocks is less than the portfolio-weighted average of the two standard deviations, which gives the curvature to the left shown in Exhibit 4.5. The degree to which this curvature occurs depends on the correlation between the returns. Consistent with Result 4.2, the smaller the correlation, p, the more distended the curvature. The ultimate in curvature is the pair of lines generated with perfect negative correlation, p = -1, which is the smallest correlation possible.</a:t>
            </a:r>
            <a:endParaRPr lang="en-US" dirty="0">
              <a:latin typeface="Times New Roman" pitchFamily="18" charset="0"/>
              <a:cs typeface="Times New Roman" pitchFamily="18" charset="0"/>
            </a:endParaRPr>
          </a:p>
        </p:txBody>
      </p:sp>
      <p:pic>
        <p:nvPicPr>
          <p:cNvPr id="79874" name="Picture 2" descr="Portfolio Correlation"/>
          <p:cNvPicPr>
            <a:picLocks noChangeAspect="1" noChangeArrowheads="1"/>
          </p:cNvPicPr>
          <p:nvPr/>
        </p:nvPicPr>
        <p:blipFill>
          <a:blip r:embed="rId3"/>
          <a:srcRect/>
          <a:stretch>
            <a:fillRect/>
          </a:stretch>
        </p:blipFill>
        <p:spPr bwMode="auto">
          <a:xfrm>
            <a:off x="1714480" y="4429132"/>
            <a:ext cx="5000660" cy="2152650"/>
          </a:xfrm>
          <a:prstGeom prst="rect">
            <a:avLst/>
          </a:prstGeom>
          <a:noFill/>
        </p:spPr>
      </p:pic>
      <p:sp>
        <p:nvSpPr>
          <p:cNvPr id="5" name="Slide Number Placeholder 4"/>
          <p:cNvSpPr>
            <a:spLocks noGrp="1"/>
          </p:cNvSpPr>
          <p:nvPr>
            <p:ph type="sldNum" sz="quarter" idx="12"/>
          </p:nvPr>
        </p:nvSpPr>
        <p:spPr/>
        <p:txBody>
          <a:bodyPr/>
          <a:lstStyle/>
          <a:p>
            <a:fld id="{5AB69918-C6A8-4236-8AAE-C6B0FD021418}" type="slidenum">
              <a:rPr lang="en-US" smtClean="0"/>
              <a:pPr/>
              <a:t>15</a:t>
            </a:fld>
            <a:endParaRPr lang="en-US"/>
          </a:p>
        </p:txBody>
      </p:sp>
    </p:spTree>
    <p:extLst>
      <p:ext uri="{BB962C8B-B14F-4D97-AF65-F5344CB8AC3E}">
        <p14:creationId xmlns:p14="http://schemas.microsoft.com/office/powerpoint/2010/main" val="35383292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1560" y="1412776"/>
            <a:ext cx="7776864" cy="3970318"/>
          </a:xfrm>
          <a:prstGeom prst="rect">
            <a:avLst/>
          </a:prstGeom>
        </p:spPr>
        <p:txBody>
          <a:bodyPr wrap="square">
            <a:spAutoFit/>
          </a:bodyPr>
          <a:lstStyle/>
          <a:p>
            <a:pPr algn="just"/>
            <a:r>
              <a:rPr lang="en-US" dirty="0" smtClean="0">
                <a:latin typeface="Times New Roman" pitchFamily="18" charset="0"/>
                <a:cs typeface="Times New Roman" pitchFamily="18" charset="0"/>
              </a:rPr>
              <a:t>An optimal stock portfolio refers to a stock portfolio that incorporates the stocks configured in such a manner that they yield the optimal return statistically possible at a given level of risk accepted by an investor. The modern portfolio theory stresses on the optimal portfolio concept by assuming that the investors try to minimize risk obsessively while looking for the highest return possible. As per this theory, investors should make rational decisions for achieving maximum returns at their acceptable level of risk.</a:t>
            </a:r>
          </a:p>
          <a:p>
            <a:pPr algn="just"/>
            <a:r>
              <a:rPr lang="en-US" dirty="0" smtClean="0">
                <a:latin typeface="Times New Roman" pitchFamily="18" charset="0"/>
                <a:cs typeface="Times New Roman" pitchFamily="18" charset="0"/>
              </a:rPr>
              <a:t>The working of the optimal portfolio can be easily understood by looking at the chart below. The optimal-risk portfolio is generally found in the middle of the curve. If one goes further higher up the curve, it will mean taking more risk proportionately for achieving lower incremental return. Similarly if one goes at lower end of the curve, it will mean low risk/low return portfolios.</a:t>
            </a:r>
          </a:p>
          <a:p>
            <a:pPr algn="just"/>
            <a:r>
              <a:rPr lang="en-US" dirty="0" smtClean="0">
                <a:latin typeface="Times New Roman" pitchFamily="18" charset="0"/>
                <a:cs typeface="Times New Roman" pitchFamily="18" charset="0"/>
                <a:hlinkClick r:id="rId2"/>
              </a:rPr>
              <a:t/>
            </a:r>
            <a:br>
              <a:rPr lang="en-US" dirty="0" smtClean="0">
                <a:latin typeface="Times New Roman" pitchFamily="18" charset="0"/>
                <a:cs typeface="Times New Roman" pitchFamily="18" charset="0"/>
                <a:hlinkClick r:id="rId2"/>
              </a:rPr>
            </a:br>
            <a:endParaRPr lang="en-US" dirty="0">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fld id="{5AB69918-C6A8-4236-8AAE-C6B0FD021418}" type="slidenum">
              <a:rPr lang="en-US" smtClean="0"/>
              <a:pPr/>
              <a:t>16</a:t>
            </a:fld>
            <a:endParaRPr lang="en-US"/>
          </a:p>
        </p:txBody>
      </p:sp>
    </p:spTree>
    <p:extLst>
      <p:ext uri="{BB962C8B-B14F-4D97-AF65-F5344CB8AC3E}">
        <p14:creationId xmlns:p14="http://schemas.microsoft.com/office/powerpoint/2010/main" val="19850842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6" name="Picture 2" descr="clip_image002"/>
          <p:cNvPicPr>
            <a:picLocks noChangeAspect="1" noChangeArrowheads="1"/>
          </p:cNvPicPr>
          <p:nvPr/>
        </p:nvPicPr>
        <p:blipFill>
          <a:blip r:embed="rId2"/>
          <a:srcRect/>
          <a:stretch>
            <a:fillRect/>
          </a:stretch>
        </p:blipFill>
        <p:spPr bwMode="auto">
          <a:xfrm>
            <a:off x="179512" y="260648"/>
            <a:ext cx="8715404" cy="6143644"/>
          </a:xfrm>
          <a:prstGeom prst="rect">
            <a:avLst/>
          </a:prstGeom>
          <a:noFill/>
        </p:spPr>
      </p:pic>
      <p:sp>
        <p:nvSpPr>
          <p:cNvPr id="3" name="Slide Number Placeholder 2"/>
          <p:cNvSpPr>
            <a:spLocks noGrp="1"/>
          </p:cNvSpPr>
          <p:nvPr>
            <p:ph type="sldNum" sz="quarter" idx="12"/>
          </p:nvPr>
        </p:nvSpPr>
        <p:spPr/>
        <p:txBody>
          <a:bodyPr/>
          <a:lstStyle/>
          <a:p>
            <a:fld id="{5AB69918-C6A8-4236-8AAE-C6B0FD021418}" type="slidenum">
              <a:rPr lang="en-US" smtClean="0"/>
              <a:pPr/>
              <a:t>17</a:t>
            </a:fld>
            <a:endParaRPr lang="en-US"/>
          </a:p>
        </p:txBody>
      </p:sp>
    </p:spTree>
    <p:extLst>
      <p:ext uri="{BB962C8B-B14F-4D97-AF65-F5344CB8AC3E}">
        <p14:creationId xmlns:p14="http://schemas.microsoft.com/office/powerpoint/2010/main" val="40947519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rrowheads="1"/>
          </p:cNvSpPr>
          <p:nvPr>
            <p:ph type="title"/>
          </p:nvPr>
        </p:nvSpPr>
        <p:spPr>
          <a:xfrm>
            <a:off x="457200" y="0"/>
            <a:ext cx="8229600" cy="715963"/>
          </a:xfrm>
        </p:spPr>
        <p:txBody>
          <a:bodyPr>
            <a:normAutofit fontScale="90000"/>
          </a:bodyPr>
          <a:lstStyle/>
          <a:p>
            <a:r>
              <a:rPr lang="en-US" dirty="0">
                <a:latin typeface="Times New Roman" pitchFamily="18" charset="0"/>
                <a:cs typeface="Times New Roman" pitchFamily="18" charset="0"/>
              </a:rPr>
              <a:t>Sources and Types of Risk</a:t>
            </a:r>
          </a:p>
        </p:txBody>
      </p:sp>
      <p:sp>
        <p:nvSpPr>
          <p:cNvPr id="20483" name="Rectangle 3"/>
          <p:cNvSpPr>
            <a:spLocks noGrp="1" noChangeArrowheads="1"/>
          </p:cNvSpPr>
          <p:nvPr>
            <p:ph idx="1"/>
          </p:nvPr>
        </p:nvSpPr>
        <p:spPr>
          <a:xfrm>
            <a:off x="467544" y="764704"/>
            <a:ext cx="8229600" cy="5562600"/>
          </a:xfrm>
        </p:spPr>
        <p:txBody>
          <a:bodyPr/>
          <a:lstStyle/>
          <a:p>
            <a:r>
              <a:rPr lang="en-US" dirty="0">
                <a:latin typeface="Times New Roman" pitchFamily="18" charset="0"/>
                <a:cs typeface="Times New Roman" pitchFamily="18" charset="0"/>
              </a:rPr>
              <a:t>Sources of Risk:</a:t>
            </a:r>
          </a:p>
          <a:p>
            <a:pPr lvl="2"/>
            <a:r>
              <a:rPr lang="en-US" dirty="0">
                <a:latin typeface="Times New Roman" pitchFamily="18" charset="0"/>
                <a:cs typeface="Times New Roman" pitchFamily="18" charset="0"/>
              </a:rPr>
              <a:t>Interest rate risk</a:t>
            </a:r>
          </a:p>
          <a:p>
            <a:pPr lvl="2"/>
            <a:r>
              <a:rPr lang="en-US" dirty="0">
                <a:latin typeface="Times New Roman" pitchFamily="18" charset="0"/>
                <a:cs typeface="Times New Roman" pitchFamily="18" charset="0"/>
              </a:rPr>
              <a:t>Market risk</a:t>
            </a:r>
          </a:p>
          <a:p>
            <a:pPr lvl="2"/>
            <a:r>
              <a:rPr lang="en-US" dirty="0">
                <a:latin typeface="Times New Roman" pitchFamily="18" charset="0"/>
                <a:cs typeface="Times New Roman" pitchFamily="18" charset="0"/>
              </a:rPr>
              <a:t>Inflation risk</a:t>
            </a:r>
          </a:p>
          <a:p>
            <a:pPr lvl="2"/>
            <a:r>
              <a:rPr lang="en-US" dirty="0">
                <a:latin typeface="Times New Roman" pitchFamily="18" charset="0"/>
                <a:cs typeface="Times New Roman" pitchFamily="18" charset="0"/>
              </a:rPr>
              <a:t>Business risk</a:t>
            </a:r>
          </a:p>
          <a:p>
            <a:pPr lvl="2"/>
            <a:r>
              <a:rPr lang="en-US" dirty="0">
                <a:latin typeface="Times New Roman" pitchFamily="18" charset="0"/>
                <a:cs typeface="Times New Roman" pitchFamily="18" charset="0"/>
              </a:rPr>
              <a:t>Financial risk</a:t>
            </a:r>
          </a:p>
          <a:p>
            <a:pPr lvl="2"/>
            <a:r>
              <a:rPr lang="en-US" dirty="0">
                <a:latin typeface="Times New Roman" pitchFamily="18" charset="0"/>
                <a:cs typeface="Times New Roman" pitchFamily="18" charset="0"/>
              </a:rPr>
              <a:t>Liquidity risk</a:t>
            </a:r>
          </a:p>
          <a:p>
            <a:pPr lvl="2"/>
            <a:r>
              <a:rPr lang="en-US" dirty="0">
                <a:latin typeface="Times New Roman" pitchFamily="18" charset="0"/>
                <a:cs typeface="Times New Roman" pitchFamily="18" charset="0"/>
              </a:rPr>
              <a:t>Exchange rate risk</a:t>
            </a:r>
          </a:p>
          <a:p>
            <a:pPr lvl="2"/>
            <a:r>
              <a:rPr lang="en-US" dirty="0">
                <a:latin typeface="Times New Roman" pitchFamily="18" charset="0"/>
                <a:cs typeface="Times New Roman" pitchFamily="18" charset="0"/>
              </a:rPr>
              <a:t>Country risk</a:t>
            </a:r>
          </a:p>
          <a:p>
            <a:pPr lvl="1"/>
            <a:r>
              <a:rPr lang="en-US" dirty="0">
                <a:latin typeface="Times New Roman" pitchFamily="18" charset="0"/>
                <a:cs typeface="Times New Roman" pitchFamily="18" charset="0"/>
              </a:rPr>
              <a:t>Broad Types:</a:t>
            </a:r>
          </a:p>
          <a:p>
            <a:pPr lvl="2"/>
            <a:r>
              <a:rPr lang="en-US" dirty="0">
                <a:latin typeface="Times New Roman" pitchFamily="18" charset="0"/>
                <a:cs typeface="Times New Roman" pitchFamily="18" charset="0"/>
              </a:rPr>
              <a:t>Systematic/Market Risk</a:t>
            </a:r>
          </a:p>
          <a:p>
            <a:pPr lvl="2"/>
            <a:r>
              <a:rPr lang="en-US" dirty="0">
                <a:latin typeface="Times New Roman" pitchFamily="18" charset="0"/>
                <a:cs typeface="Times New Roman" pitchFamily="18" charset="0"/>
              </a:rPr>
              <a:t>Non-systematic/Non-market/Company-specific Risk</a:t>
            </a:r>
          </a:p>
        </p:txBody>
      </p:sp>
      <p:sp>
        <p:nvSpPr>
          <p:cNvPr id="4" name="Slide Number Placeholder 3"/>
          <p:cNvSpPr>
            <a:spLocks noGrp="1"/>
          </p:cNvSpPr>
          <p:nvPr>
            <p:ph type="sldNum" sz="quarter" idx="12"/>
          </p:nvPr>
        </p:nvSpPr>
        <p:spPr/>
        <p:txBody>
          <a:bodyPr/>
          <a:lstStyle/>
          <a:p>
            <a:fld id="{5AB69918-C6A8-4236-8AAE-C6B0FD021418}" type="slidenum">
              <a:rPr lang="en-US" smtClean="0"/>
              <a:pPr/>
              <a:t>18</a:t>
            </a:fld>
            <a:endParaRPr lang="en-US"/>
          </a:p>
        </p:txBody>
      </p:sp>
    </p:spTree>
    <p:extLst>
      <p:ext uri="{BB962C8B-B14F-4D97-AF65-F5344CB8AC3E}">
        <p14:creationId xmlns:p14="http://schemas.microsoft.com/office/powerpoint/2010/main" val="38132637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a:xfrm>
            <a:off x="0" y="152400"/>
            <a:ext cx="9144000" cy="533400"/>
          </a:xfrm>
        </p:spPr>
        <p:txBody>
          <a:bodyPr>
            <a:normAutofit fontScale="90000"/>
          </a:bodyPr>
          <a:lstStyle/>
          <a:p>
            <a:pPr algn="l"/>
            <a:r>
              <a:rPr lang="en-US" sz="3200" dirty="0">
                <a:latin typeface="Times New Roman" pitchFamily="18" charset="0"/>
                <a:cs typeface="Times New Roman" pitchFamily="18" charset="0"/>
              </a:rPr>
              <a:t>Risk-return trade-off in different types of securities</a:t>
            </a:r>
          </a:p>
        </p:txBody>
      </p:sp>
      <p:sp>
        <p:nvSpPr>
          <p:cNvPr id="23555" name="Rectangle 3"/>
          <p:cNvSpPr>
            <a:spLocks noGrp="1" noChangeArrowheads="1"/>
          </p:cNvSpPr>
          <p:nvPr>
            <p:ph idx="1"/>
          </p:nvPr>
        </p:nvSpPr>
        <p:spPr>
          <a:xfrm>
            <a:off x="228600" y="914400"/>
            <a:ext cx="8686800" cy="5562600"/>
          </a:xfrm>
        </p:spPr>
        <p:txBody>
          <a:bodyPr/>
          <a:lstStyle/>
          <a:p>
            <a:pPr>
              <a:lnSpc>
                <a:spcPct val="90000"/>
              </a:lnSpc>
              <a:buFont typeface="Wingdings" pitchFamily="2" charset="2"/>
              <a:buNone/>
            </a:pPr>
            <a:r>
              <a:rPr lang="en-US" sz="2400" b="1" dirty="0">
                <a:latin typeface="Times New Roman" pitchFamily="18" charset="0"/>
                <a:cs typeface="Times New Roman" pitchFamily="18" charset="0"/>
              </a:rPr>
              <a:t>Various types of securities:</a:t>
            </a:r>
          </a:p>
          <a:p>
            <a:pPr>
              <a:lnSpc>
                <a:spcPct val="90000"/>
              </a:lnSpc>
            </a:pPr>
            <a:r>
              <a:rPr lang="en-US" sz="2400" b="1" dirty="0">
                <a:latin typeface="Times New Roman" pitchFamily="18" charset="0"/>
                <a:cs typeface="Times New Roman" pitchFamily="18" charset="0"/>
              </a:rPr>
              <a:t>Equity securities</a:t>
            </a:r>
            <a:r>
              <a:rPr lang="en-US" sz="2400" dirty="0">
                <a:latin typeface="Times New Roman" pitchFamily="18" charset="0"/>
                <a:cs typeface="Times New Roman" pitchFamily="18" charset="0"/>
              </a:rPr>
              <a:t> may be</a:t>
            </a:r>
          </a:p>
          <a:p>
            <a:pPr lvl="1">
              <a:lnSpc>
                <a:spcPct val="90000"/>
              </a:lnSpc>
            </a:pPr>
            <a:r>
              <a:rPr lang="en-US" sz="2000" dirty="0">
                <a:latin typeface="Times New Roman" pitchFamily="18" charset="0"/>
                <a:cs typeface="Times New Roman" pitchFamily="18" charset="0"/>
              </a:rPr>
              <a:t>-Ordinary share or Common share, gives real ownership because holder bears ultimate risk and enjoy return and have voting rights</a:t>
            </a:r>
          </a:p>
          <a:p>
            <a:pPr lvl="1">
              <a:lnSpc>
                <a:spcPct val="90000"/>
              </a:lnSpc>
            </a:pPr>
            <a:r>
              <a:rPr lang="en-US" sz="2000" dirty="0">
                <a:latin typeface="Times New Roman" pitchFamily="18" charset="0"/>
                <a:cs typeface="Times New Roman" pitchFamily="18" charset="0"/>
              </a:rPr>
              <a:t>-Preferential share, enjoy fixed dividend, avoids risk, do not have voting right.</a:t>
            </a:r>
          </a:p>
          <a:p>
            <a:pPr>
              <a:lnSpc>
                <a:spcPct val="90000"/>
              </a:lnSpc>
            </a:pPr>
            <a:r>
              <a:rPr lang="en-US" sz="2400" b="1" dirty="0">
                <a:latin typeface="Times New Roman" pitchFamily="18" charset="0"/>
                <a:cs typeface="Times New Roman" pitchFamily="18" charset="0"/>
              </a:rPr>
              <a:t>Debt securities</a:t>
            </a:r>
            <a:r>
              <a:rPr lang="en-US" sz="2400" dirty="0">
                <a:latin typeface="Times New Roman" pitchFamily="18" charset="0"/>
                <a:cs typeface="Times New Roman" pitchFamily="18" charset="0"/>
              </a:rPr>
              <a:t> may be</a:t>
            </a:r>
          </a:p>
          <a:p>
            <a:pPr lvl="1">
              <a:lnSpc>
                <a:spcPct val="90000"/>
              </a:lnSpc>
            </a:pPr>
            <a:r>
              <a:rPr lang="en-US" sz="2000" dirty="0">
                <a:latin typeface="Times New Roman" pitchFamily="18" charset="0"/>
                <a:cs typeface="Times New Roman" pitchFamily="18" charset="0"/>
              </a:rPr>
              <a:t>-Bond, a secured debt instrument, payable on first on liquidity</a:t>
            </a:r>
          </a:p>
          <a:p>
            <a:pPr lvl="1">
              <a:lnSpc>
                <a:spcPct val="90000"/>
              </a:lnSpc>
            </a:pPr>
            <a:r>
              <a:rPr lang="en-US" sz="2000" dirty="0">
                <a:latin typeface="Times New Roman" pitchFamily="18" charset="0"/>
                <a:cs typeface="Times New Roman" pitchFamily="18" charset="0"/>
              </a:rPr>
              <a:t>-Debenture, an unsecured debt instrument, </a:t>
            </a:r>
          </a:p>
          <a:p>
            <a:pPr>
              <a:lnSpc>
                <a:spcPct val="90000"/>
              </a:lnSpc>
            </a:pPr>
            <a:r>
              <a:rPr lang="en-US" sz="2400" b="1" dirty="0">
                <a:latin typeface="Times New Roman" pitchFamily="18" charset="0"/>
                <a:cs typeface="Times New Roman" pitchFamily="18" charset="0"/>
              </a:rPr>
              <a:t>Derivative securities</a:t>
            </a:r>
            <a:r>
              <a:rPr lang="en-US" sz="2400" dirty="0">
                <a:latin typeface="Times New Roman" pitchFamily="18" charset="0"/>
                <a:cs typeface="Times New Roman" pitchFamily="18" charset="0"/>
              </a:rPr>
              <a:t> are those that derive their value in whole or in part by having a claim on some underlying value. Options and futures are derivative securities</a:t>
            </a:r>
          </a:p>
        </p:txBody>
      </p:sp>
      <p:sp>
        <p:nvSpPr>
          <p:cNvPr id="23556" name="Line 4"/>
          <p:cNvSpPr>
            <a:spLocks noChangeShapeType="1"/>
          </p:cNvSpPr>
          <p:nvPr/>
        </p:nvSpPr>
        <p:spPr bwMode="auto">
          <a:xfrm>
            <a:off x="1447800" y="6400800"/>
            <a:ext cx="4800600" cy="0"/>
          </a:xfrm>
          <a:prstGeom prst="line">
            <a:avLst/>
          </a:prstGeom>
          <a:noFill/>
          <a:ln w="9525">
            <a:solidFill>
              <a:schemeClr val="tx1"/>
            </a:solidFill>
            <a:round/>
            <a:headEnd/>
            <a:tailEnd type="triangle" w="med" len="med"/>
          </a:ln>
          <a:effectLst/>
        </p:spPr>
        <p:txBody>
          <a:bodyPr>
            <a:spAutoFit/>
          </a:bodyPr>
          <a:lstStyle/>
          <a:p>
            <a:endParaRPr lang="en-US"/>
          </a:p>
        </p:txBody>
      </p:sp>
      <p:sp>
        <p:nvSpPr>
          <p:cNvPr id="23557" name="Line 5"/>
          <p:cNvSpPr>
            <a:spLocks noChangeShapeType="1"/>
          </p:cNvSpPr>
          <p:nvPr/>
        </p:nvSpPr>
        <p:spPr bwMode="auto">
          <a:xfrm flipV="1">
            <a:off x="1447800" y="5029200"/>
            <a:ext cx="0" cy="1371600"/>
          </a:xfrm>
          <a:prstGeom prst="line">
            <a:avLst/>
          </a:prstGeom>
          <a:noFill/>
          <a:ln w="9525">
            <a:solidFill>
              <a:schemeClr val="tx1"/>
            </a:solidFill>
            <a:round/>
            <a:headEnd/>
            <a:tailEnd type="triangle" w="med" len="med"/>
          </a:ln>
          <a:effectLst/>
        </p:spPr>
        <p:txBody>
          <a:bodyPr>
            <a:spAutoFit/>
          </a:bodyPr>
          <a:lstStyle/>
          <a:p>
            <a:endParaRPr lang="en-US"/>
          </a:p>
        </p:txBody>
      </p:sp>
      <p:sp>
        <p:nvSpPr>
          <p:cNvPr id="23558" name="Line 6"/>
          <p:cNvSpPr>
            <a:spLocks noChangeShapeType="1"/>
          </p:cNvSpPr>
          <p:nvPr/>
        </p:nvSpPr>
        <p:spPr bwMode="auto">
          <a:xfrm flipV="1">
            <a:off x="1447800" y="5029200"/>
            <a:ext cx="4343400" cy="1066800"/>
          </a:xfrm>
          <a:prstGeom prst="line">
            <a:avLst/>
          </a:prstGeom>
          <a:noFill/>
          <a:ln w="9525">
            <a:solidFill>
              <a:schemeClr val="tx1"/>
            </a:solidFill>
            <a:round/>
            <a:headEnd/>
            <a:tailEnd/>
          </a:ln>
          <a:effectLst/>
        </p:spPr>
        <p:txBody>
          <a:bodyPr>
            <a:spAutoFit/>
          </a:bodyPr>
          <a:lstStyle/>
          <a:p>
            <a:endParaRPr lang="en-US"/>
          </a:p>
        </p:txBody>
      </p:sp>
      <p:sp>
        <p:nvSpPr>
          <p:cNvPr id="23560" name="Line 8"/>
          <p:cNvSpPr>
            <a:spLocks noChangeShapeType="1"/>
          </p:cNvSpPr>
          <p:nvPr/>
        </p:nvSpPr>
        <p:spPr bwMode="auto">
          <a:xfrm>
            <a:off x="1981200" y="5638800"/>
            <a:ext cx="0" cy="304800"/>
          </a:xfrm>
          <a:prstGeom prst="line">
            <a:avLst/>
          </a:prstGeom>
          <a:noFill/>
          <a:ln w="9525">
            <a:solidFill>
              <a:schemeClr val="tx1"/>
            </a:solidFill>
            <a:round/>
            <a:headEnd/>
            <a:tailEnd type="triangle" w="med" len="med"/>
          </a:ln>
          <a:effectLst/>
        </p:spPr>
        <p:txBody>
          <a:bodyPr>
            <a:spAutoFit/>
          </a:bodyPr>
          <a:lstStyle/>
          <a:p>
            <a:endParaRPr lang="en-US"/>
          </a:p>
        </p:txBody>
      </p:sp>
      <p:sp>
        <p:nvSpPr>
          <p:cNvPr id="23561" name="Text Box 9"/>
          <p:cNvSpPr txBox="1">
            <a:spLocks noChangeArrowheads="1"/>
          </p:cNvSpPr>
          <p:nvPr/>
        </p:nvSpPr>
        <p:spPr bwMode="auto">
          <a:xfrm>
            <a:off x="1524000" y="5181600"/>
            <a:ext cx="1189038" cy="274638"/>
          </a:xfrm>
          <a:prstGeom prst="rect">
            <a:avLst/>
          </a:prstGeom>
          <a:noFill/>
          <a:ln w="9525">
            <a:noFill/>
            <a:miter lim="800000"/>
            <a:headEnd/>
            <a:tailEnd/>
          </a:ln>
          <a:effectLst/>
        </p:spPr>
        <p:txBody>
          <a:bodyPr wrap="none">
            <a:spAutoFit/>
          </a:bodyPr>
          <a:lstStyle/>
          <a:p>
            <a:r>
              <a:rPr lang="en-US">
                <a:effectLst>
                  <a:outerShdw blurRad="38100" dist="38100" dir="2700000" algn="tl">
                    <a:srgbClr val="000000"/>
                  </a:outerShdw>
                </a:effectLst>
              </a:rPr>
              <a:t>Corporate bonds</a:t>
            </a:r>
          </a:p>
        </p:txBody>
      </p:sp>
      <p:sp>
        <p:nvSpPr>
          <p:cNvPr id="23562" name="Line 10"/>
          <p:cNvSpPr>
            <a:spLocks noChangeShapeType="1"/>
          </p:cNvSpPr>
          <p:nvPr/>
        </p:nvSpPr>
        <p:spPr bwMode="auto">
          <a:xfrm flipV="1">
            <a:off x="3276600" y="5638800"/>
            <a:ext cx="0" cy="457200"/>
          </a:xfrm>
          <a:prstGeom prst="line">
            <a:avLst/>
          </a:prstGeom>
          <a:noFill/>
          <a:ln w="9525">
            <a:solidFill>
              <a:schemeClr val="tx1"/>
            </a:solidFill>
            <a:round/>
            <a:headEnd/>
            <a:tailEnd type="triangle" w="med" len="med"/>
          </a:ln>
          <a:effectLst/>
        </p:spPr>
        <p:txBody>
          <a:bodyPr>
            <a:spAutoFit/>
          </a:bodyPr>
          <a:lstStyle/>
          <a:p>
            <a:endParaRPr lang="en-US"/>
          </a:p>
        </p:txBody>
      </p:sp>
      <p:sp>
        <p:nvSpPr>
          <p:cNvPr id="23563" name="Text Box 11"/>
          <p:cNvSpPr txBox="1">
            <a:spLocks noChangeArrowheads="1"/>
          </p:cNvSpPr>
          <p:nvPr/>
        </p:nvSpPr>
        <p:spPr bwMode="auto">
          <a:xfrm>
            <a:off x="3336925" y="5810250"/>
            <a:ext cx="1317625" cy="304800"/>
          </a:xfrm>
          <a:prstGeom prst="rect">
            <a:avLst/>
          </a:prstGeom>
          <a:noFill/>
          <a:ln w="9525">
            <a:noFill/>
            <a:miter lim="800000"/>
            <a:headEnd/>
            <a:tailEnd/>
          </a:ln>
          <a:effectLst/>
        </p:spPr>
        <p:txBody>
          <a:bodyPr wrap="none">
            <a:spAutoFit/>
          </a:bodyPr>
          <a:lstStyle/>
          <a:p>
            <a:r>
              <a:rPr lang="en-US" sz="1400">
                <a:effectLst>
                  <a:outerShdw blurRad="38100" dist="38100" dir="2700000" algn="tl">
                    <a:srgbClr val="000000"/>
                  </a:outerShdw>
                </a:effectLst>
              </a:rPr>
              <a:t>Common stocks</a:t>
            </a:r>
          </a:p>
        </p:txBody>
      </p:sp>
      <p:sp>
        <p:nvSpPr>
          <p:cNvPr id="23564" name="Line 12"/>
          <p:cNvSpPr>
            <a:spLocks noChangeShapeType="1"/>
          </p:cNvSpPr>
          <p:nvPr/>
        </p:nvSpPr>
        <p:spPr bwMode="auto">
          <a:xfrm>
            <a:off x="3581400" y="5181600"/>
            <a:ext cx="0" cy="381000"/>
          </a:xfrm>
          <a:prstGeom prst="line">
            <a:avLst/>
          </a:prstGeom>
          <a:noFill/>
          <a:ln w="9525">
            <a:solidFill>
              <a:schemeClr val="tx1"/>
            </a:solidFill>
            <a:round/>
            <a:headEnd/>
            <a:tailEnd type="triangle" w="med" len="med"/>
          </a:ln>
          <a:effectLst/>
        </p:spPr>
        <p:txBody>
          <a:bodyPr>
            <a:spAutoFit/>
          </a:bodyPr>
          <a:lstStyle/>
          <a:p>
            <a:endParaRPr lang="en-US"/>
          </a:p>
        </p:txBody>
      </p:sp>
      <p:sp>
        <p:nvSpPr>
          <p:cNvPr id="23565" name="Text Box 13"/>
          <p:cNvSpPr txBox="1">
            <a:spLocks noChangeArrowheads="1"/>
          </p:cNvSpPr>
          <p:nvPr/>
        </p:nvSpPr>
        <p:spPr bwMode="auto">
          <a:xfrm>
            <a:off x="3717925" y="4972050"/>
            <a:ext cx="754063" cy="304800"/>
          </a:xfrm>
          <a:prstGeom prst="rect">
            <a:avLst/>
          </a:prstGeom>
          <a:noFill/>
          <a:ln w="9525">
            <a:noFill/>
            <a:miter lim="800000"/>
            <a:headEnd/>
            <a:tailEnd/>
          </a:ln>
          <a:effectLst/>
        </p:spPr>
        <p:txBody>
          <a:bodyPr wrap="none">
            <a:spAutoFit/>
          </a:bodyPr>
          <a:lstStyle/>
          <a:p>
            <a:r>
              <a:rPr lang="en-US" sz="1400">
                <a:effectLst>
                  <a:outerShdw blurRad="38100" dist="38100" dir="2700000" algn="tl">
                    <a:srgbClr val="000000"/>
                  </a:outerShdw>
                </a:effectLst>
              </a:rPr>
              <a:t>Options</a:t>
            </a:r>
          </a:p>
        </p:txBody>
      </p:sp>
      <p:sp>
        <p:nvSpPr>
          <p:cNvPr id="23566" name="Line 14"/>
          <p:cNvSpPr>
            <a:spLocks noChangeShapeType="1"/>
          </p:cNvSpPr>
          <p:nvPr/>
        </p:nvSpPr>
        <p:spPr bwMode="auto">
          <a:xfrm flipV="1">
            <a:off x="4953000" y="5181600"/>
            <a:ext cx="0" cy="304800"/>
          </a:xfrm>
          <a:prstGeom prst="line">
            <a:avLst/>
          </a:prstGeom>
          <a:noFill/>
          <a:ln w="9525">
            <a:solidFill>
              <a:schemeClr val="tx1"/>
            </a:solidFill>
            <a:round/>
            <a:headEnd/>
            <a:tailEnd type="triangle" w="med" len="med"/>
          </a:ln>
          <a:effectLst/>
        </p:spPr>
        <p:txBody>
          <a:bodyPr>
            <a:spAutoFit/>
          </a:bodyPr>
          <a:lstStyle/>
          <a:p>
            <a:endParaRPr lang="en-US"/>
          </a:p>
        </p:txBody>
      </p:sp>
      <p:sp>
        <p:nvSpPr>
          <p:cNvPr id="23567" name="Text Box 15"/>
          <p:cNvSpPr txBox="1">
            <a:spLocks noChangeArrowheads="1"/>
          </p:cNvSpPr>
          <p:nvPr/>
        </p:nvSpPr>
        <p:spPr bwMode="auto">
          <a:xfrm>
            <a:off x="5089525" y="5276850"/>
            <a:ext cx="709613" cy="304800"/>
          </a:xfrm>
          <a:prstGeom prst="rect">
            <a:avLst/>
          </a:prstGeom>
          <a:noFill/>
          <a:ln w="9525">
            <a:noFill/>
            <a:miter lim="800000"/>
            <a:headEnd/>
            <a:tailEnd/>
          </a:ln>
          <a:effectLst/>
        </p:spPr>
        <p:txBody>
          <a:bodyPr wrap="none">
            <a:spAutoFit/>
          </a:bodyPr>
          <a:lstStyle/>
          <a:p>
            <a:r>
              <a:rPr lang="en-US" sz="1400">
                <a:effectLst>
                  <a:outerShdw blurRad="38100" dist="38100" dir="2700000" algn="tl">
                    <a:srgbClr val="000000"/>
                  </a:outerShdw>
                </a:effectLst>
              </a:rPr>
              <a:t>Futures</a:t>
            </a:r>
          </a:p>
        </p:txBody>
      </p:sp>
      <p:sp>
        <p:nvSpPr>
          <p:cNvPr id="23568" name="Text Box 16"/>
          <p:cNvSpPr txBox="1">
            <a:spLocks noChangeArrowheads="1"/>
          </p:cNvSpPr>
          <p:nvPr/>
        </p:nvSpPr>
        <p:spPr bwMode="auto">
          <a:xfrm>
            <a:off x="1050925" y="5969000"/>
            <a:ext cx="485775" cy="396875"/>
          </a:xfrm>
          <a:prstGeom prst="rect">
            <a:avLst/>
          </a:prstGeom>
          <a:noFill/>
          <a:ln w="9525">
            <a:noFill/>
            <a:miter lim="800000"/>
            <a:headEnd/>
            <a:tailEnd/>
          </a:ln>
          <a:effectLst/>
        </p:spPr>
        <p:txBody>
          <a:bodyPr wrap="none">
            <a:spAutoFit/>
          </a:bodyPr>
          <a:lstStyle/>
          <a:p>
            <a:r>
              <a:rPr lang="en-US" sz="2000">
                <a:effectLst>
                  <a:outerShdw blurRad="38100" dist="38100" dir="2700000" algn="tl">
                    <a:srgbClr val="000000"/>
                  </a:outerShdw>
                </a:effectLst>
              </a:rPr>
              <a:t>RF</a:t>
            </a:r>
          </a:p>
        </p:txBody>
      </p:sp>
      <p:sp>
        <p:nvSpPr>
          <p:cNvPr id="23569" name="Text Box 17"/>
          <p:cNvSpPr txBox="1">
            <a:spLocks noChangeArrowheads="1"/>
          </p:cNvSpPr>
          <p:nvPr/>
        </p:nvSpPr>
        <p:spPr bwMode="auto">
          <a:xfrm>
            <a:off x="228600" y="5257800"/>
            <a:ext cx="1143000" cy="274638"/>
          </a:xfrm>
          <a:prstGeom prst="rect">
            <a:avLst/>
          </a:prstGeom>
          <a:noFill/>
          <a:ln w="9525">
            <a:noFill/>
            <a:miter lim="800000"/>
            <a:headEnd/>
            <a:tailEnd/>
          </a:ln>
          <a:effectLst/>
        </p:spPr>
        <p:txBody>
          <a:bodyPr wrap="none">
            <a:spAutoFit/>
          </a:bodyPr>
          <a:lstStyle/>
          <a:p>
            <a:r>
              <a:rPr lang="en-US">
                <a:effectLst>
                  <a:outerShdw blurRad="38100" dist="38100" dir="2700000" algn="tl">
                    <a:srgbClr val="000000"/>
                  </a:outerShdw>
                </a:effectLst>
              </a:rPr>
              <a:t>Expected return</a:t>
            </a:r>
          </a:p>
        </p:txBody>
      </p:sp>
      <p:sp>
        <p:nvSpPr>
          <p:cNvPr id="23570" name="Text Box 18"/>
          <p:cNvSpPr txBox="1">
            <a:spLocks noChangeArrowheads="1"/>
          </p:cNvSpPr>
          <p:nvPr/>
        </p:nvSpPr>
        <p:spPr bwMode="auto">
          <a:xfrm>
            <a:off x="3108325" y="6443663"/>
            <a:ext cx="441325" cy="274637"/>
          </a:xfrm>
          <a:prstGeom prst="rect">
            <a:avLst/>
          </a:prstGeom>
          <a:noFill/>
          <a:ln w="9525">
            <a:noFill/>
            <a:miter lim="800000"/>
            <a:headEnd/>
            <a:tailEnd/>
          </a:ln>
          <a:effectLst/>
        </p:spPr>
        <p:txBody>
          <a:bodyPr wrap="none">
            <a:spAutoFit/>
          </a:bodyPr>
          <a:lstStyle/>
          <a:p>
            <a:r>
              <a:rPr lang="en-US">
                <a:effectLst>
                  <a:outerShdw blurRad="38100" dist="38100" dir="2700000" algn="tl">
                    <a:srgbClr val="000000"/>
                  </a:outerShdw>
                </a:effectLst>
              </a:rPr>
              <a:t>Risk</a:t>
            </a:r>
          </a:p>
        </p:txBody>
      </p:sp>
      <p:sp>
        <p:nvSpPr>
          <p:cNvPr id="18" name="Slide Number Placeholder 17"/>
          <p:cNvSpPr>
            <a:spLocks noGrp="1"/>
          </p:cNvSpPr>
          <p:nvPr>
            <p:ph type="sldNum" sz="quarter" idx="12"/>
          </p:nvPr>
        </p:nvSpPr>
        <p:spPr/>
        <p:txBody>
          <a:bodyPr/>
          <a:lstStyle/>
          <a:p>
            <a:fld id="{5AB69918-C6A8-4236-8AAE-C6B0FD021418}" type="slidenum">
              <a:rPr lang="en-US" smtClean="0"/>
              <a:pPr/>
              <a:t>19</a:t>
            </a:fld>
            <a:endParaRPr lang="en-US"/>
          </a:p>
        </p:txBody>
      </p:sp>
    </p:spTree>
    <p:extLst>
      <p:ext uri="{BB962C8B-B14F-4D97-AF65-F5344CB8AC3E}">
        <p14:creationId xmlns:p14="http://schemas.microsoft.com/office/powerpoint/2010/main" val="35080048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340768"/>
            <a:ext cx="8229600" cy="1143000"/>
          </a:xfrm>
        </p:spPr>
        <p:txBody>
          <a:bodyPr/>
          <a:lstStyle/>
          <a:p>
            <a:r>
              <a:rPr lang="en-US" dirty="0" smtClean="0">
                <a:latin typeface="Times New Roman" pitchFamily="18" charset="0"/>
                <a:cs typeface="Times New Roman" pitchFamily="18" charset="0"/>
              </a:rPr>
              <a:t>Unit II</a:t>
            </a: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27496463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8" name="Rectangle 10"/>
          <p:cNvSpPr>
            <a:spLocks noGrp="1" noRot="1" noChangeArrowheads="1"/>
          </p:cNvSpPr>
          <p:nvPr>
            <p:ph type="title"/>
          </p:nvPr>
        </p:nvSpPr>
        <p:spPr>
          <a:xfrm>
            <a:off x="457200" y="0"/>
            <a:ext cx="8686800" cy="1447800"/>
          </a:xfrm>
          <a:noFill/>
          <a:ln/>
        </p:spPr>
        <p:txBody>
          <a:bodyPr/>
          <a:lstStyle/>
          <a:p>
            <a:pPr algn="l"/>
            <a:r>
              <a:rPr lang="en-US" sz="2800" b="1" dirty="0">
                <a:latin typeface="Times New Roman" pitchFamily="18" charset="0"/>
                <a:cs typeface="Times New Roman" pitchFamily="18" charset="0"/>
              </a:rPr>
              <a:t>Risk Diversification- the objective of portfolio formation without affecting the return significantly</a:t>
            </a:r>
          </a:p>
        </p:txBody>
      </p:sp>
      <p:sp>
        <p:nvSpPr>
          <p:cNvPr id="27657" name="Rectangle 9"/>
          <p:cNvSpPr>
            <a:spLocks noChangeArrowheads="1"/>
          </p:cNvSpPr>
          <p:nvPr/>
        </p:nvSpPr>
        <p:spPr bwMode="auto">
          <a:xfrm>
            <a:off x="381000" y="1220788"/>
            <a:ext cx="8223448" cy="4953000"/>
          </a:xfrm>
          <a:prstGeom prst="rect">
            <a:avLst/>
          </a:prstGeom>
          <a:noFill/>
          <a:ln w="9525">
            <a:noFill/>
            <a:miter lim="800000"/>
            <a:headEnd/>
            <a:tailEnd/>
          </a:ln>
          <a:effectLst/>
        </p:spPr>
        <p:txBody>
          <a:bodyPr/>
          <a:lstStyle/>
          <a:p>
            <a:pPr marL="342900" indent="-342900" algn="just"/>
            <a:r>
              <a:rPr lang="en-US" sz="3200" b="1" dirty="0">
                <a:latin typeface="Times New Roman" pitchFamily="18" charset="0"/>
                <a:cs typeface="Times New Roman" pitchFamily="18" charset="0"/>
              </a:rPr>
              <a:t>   I</a:t>
            </a:r>
            <a:r>
              <a:rPr lang="en-US" sz="2400" b="1" dirty="0">
                <a:latin typeface="Times New Roman" pitchFamily="18" charset="0"/>
                <a:cs typeface="Times New Roman" pitchFamily="18" charset="0"/>
              </a:rPr>
              <a:t>f the rates of return on individual securities are dependent only on company-specific risks of that company and these returns are statistically independent of other securities’ returns, then in that case,  the standard deviation of return of the portfolio (formed by n number of securities) is given by</a:t>
            </a:r>
          </a:p>
          <a:p>
            <a:pPr marL="1143000" lvl="2" indent="-228600" algn="just">
              <a:buClr>
                <a:schemeClr val="tx2"/>
              </a:buClr>
            </a:pPr>
            <a:r>
              <a:rPr lang="en-US" sz="2400" b="1" dirty="0">
                <a:latin typeface="Times New Roman" pitchFamily="18" charset="0"/>
                <a:cs typeface="Times New Roman" pitchFamily="18" charset="0"/>
              </a:rPr>
              <a:t>   </a:t>
            </a:r>
            <a:r>
              <a:rPr lang="el-GR" sz="2400" b="1" dirty="0">
                <a:latin typeface="Times New Roman" pitchFamily="18" charset="0"/>
                <a:cs typeface="Times New Roman" pitchFamily="18" charset="0"/>
              </a:rPr>
              <a:t>σ</a:t>
            </a:r>
            <a:r>
              <a:rPr lang="en-US" sz="1600" b="1" dirty="0" err="1">
                <a:latin typeface="Times New Roman" pitchFamily="18" charset="0"/>
                <a:cs typeface="Times New Roman" pitchFamily="18" charset="0"/>
              </a:rPr>
              <a:t>i</a:t>
            </a:r>
            <a:endParaRPr lang="el-GR" sz="1600" b="1" dirty="0">
              <a:latin typeface="Times New Roman" pitchFamily="18" charset="0"/>
              <a:cs typeface="Times New Roman" pitchFamily="18" charset="0"/>
            </a:endParaRPr>
          </a:p>
          <a:p>
            <a:pPr marL="342900" indent="-342900" algn="just"/>
            <a:r>
              <a:rPr lang="en-US" sz="2400" b="1" dirty="0">
                <a:latin typeface="Times New Roman" pitchFamily="18" charset="0"/>
                <a:cs typeface="Times New Roman" pitchFamily="18" charset="0"/>
              </a:rPr>
              <a:t>    </a:t>
            </a:r>
            <a:r>
              <a:rPr lang="el-GR" sz="2400" b="1" dirty="0">
                <a:latin typeface="Times New Roman" pitchFamily="18" charset="0"/>
                <a:cs typeface="Times New Roman" pitchFamily="18" charset="0"/>
              </a:rPr>
              <a:t>σ</a:t>
            </a:r>
            <a:r>
              <a:rPr lang="en-US" sz="1400" b="1" dirty="0">
                <a:latin typeface="Times New Roman" pitchFamily="18" charset="0"/>
                <a:cs typeface="Times New Roman" pitchFamily="18" charset="0"/>
              </a:rPr>
              <a:t>p</a:t>
            </a:r>
            <a:r>
              <a:rPr lang="en-US" sz="2400" b="1" dirty="0">
                <a:latin typeface="Times New Roman" pitchFamily="18" charset="0"/>
                <a:cs typeface="Times New Roman" pitchFamily="18" charset="0"/>
              </a:rPr>
              <a:t>= ------------(1)</a:t>
            </a:r>
          </a:p>
          <a:p>
            <a:pPr marL="342900" indent="-342900" algn="just"/>
            <a:r>
              <a:rPr lang="en-US" sz="2400" b="1" dirty="0">
                <a:latin typeface="Times New Roman" pitchFamily="18" charset="0"/>
                <a:cs typeface="Times New Roman" pitchFamily="18" charset="0"/>
              </a:rPr>
              <a:t>		  √n</a:t>
            </a:r>
          </a:p>
          <a:p>
            <a:pPr marL="342900" indent="-342900" algn="just"/>
            <a:endParaRPr lang="en-US" sz="2400" b="1" dirty="0">
              <a:latin typeface="Times New Roman" pitchFamily="18" charset="0"/>
              <a:cs typeface="Times New Roman" pitchFamily="18" charset="0"/>
            </a:endParaRPr>
          </a:p>
        </p:txBody>
      </p:sp>
      <p:sp>
        <p:nvSpPr>
          <p:cNvPr id="27661" name="Line 13"/>
          <p:cNvSpPr>
            <a:spLocks noChangeShapeType="1"/>
          </p:cNvSpPr>
          <p:nvPr/>
        </p:nvSpPr>
        <p:spPr bwMode="auto">
          <a:xfrm>
            <a:off x="4191000" y="6396038"/>
            <a:ext cx="4267200" cy="0"/>
          </a:xfrm>
          <a:prstGeom prst="line">
            <a:avLst/>
          </a:prstGeom>
          <a:noFill/>
          <a:ln w="9525">
            <a:solidFill>
              <a:schemeClr val="tx1"/>
            </a:solidFill>
            <a:round/>
            <a:headEnd/>
            <a:tailEnd type="triangle" w="med" len="med"/>
          </a:ln>
          <a:effectLst/>
        </p:spPr>
        <p:txBody>
          <a:bodyPr>
            <a:spAutoFit/>
          </a:bodyPr>
          <a:lstStyle/>
          <a:p>
            <a:endParaRPr lang="en-US"/>
          </a:p>
        </p:txBody>
      </p:sp>
      <p:sp>
        <p:nvSpPr>
          <p:cNvPr id="27662" name="Line 14"/>
          <p:cNvSpPr>
            <a:spLocks noChangeShapeType="1"/>
          </p:cNvSpPr>
          <p:nvPr/>
        </p:nvSpPr>
        <p:spPr bwMode="auto">
          <a:xfrm flipV="1">
            <a:off x="4191000" y="3881438"/>
            <a:ext cx="0" cy="2514600"/>
          </a:xfrm>
          <a:prstGeom prst="line">
            <a:avLst/>
          </a:prstGeom>
          <a:noFill/>
          <a:ln w="9525">
            <a:solidFill>
              <a:schemeClr val="tx1"/>
            </a:solidFill>
            <a:round/>
            <a:headEnd/>
            <a:tailEnd type="triangle" w="med" len="med"/>
          </a:ln>
          <a:effectLst/>
        </p:spPr>
        <p:txBody>
          <a:bodyPr>
            <a:spAutoFit/>
          </a:bodyPr>
          <a:lstStyle/>
          <a:p>
            <a:endParaRPr lang="en-US"/>
          </a:p>
        </p:txBody>
      </p:sp>
      <p:sp>
        <p:nvSpPr>
          <p:cNvPr id="27668" name="Text Box 20"/>
          <p:cNvSpPr txBox="1">
            <a:spLocks noChangeArrowheads="1"/>
          </p:cNvSpPr>
          <p:nvPr/>
        </p:nvSpPr>
        <p:spPr bwMode="auto">
          <a:xfrm rot="-5400000">
            <a:off x="2534444" y="4925219"/>
            <a:ext cx="2366963" cy="581025"/>
          </a:xfrm>
          <a:prstGeom prst="rect">
            <a:avLst/>
          </a:prstGeom>
          <a:noFill/>
          <a:ln w="9525">
            <a:noFill/>
            <a:miter lim="800000"/>
            <a:headEnd/>
            <a:tailEnd/>
          </a:ln>
          <a:effectLst/>
        </p:spPr>
        <p:txBody>
          <a:bodyPr>
            <a:spAutoFit/>
          </a:bodyPr>
          <a:lstStyle/>
          <a:p>
            <a:pPr eaLnBrk="0" hangingPunct="0">
              <a:spcBef>
                <a:spcPct val="0"/>
              </a:spcBef>
              <a:buClrTx/>
              <a:buSzTx/>
              <a:buFontTx/>
              <a:buNone/>
            </a:pPr>
            <a:r>
              <a:rPr lang="en-US" sz="1600" dirty="0">
                <a:effectLst/>
              </a:rPr>
              <a:t>Standard deviation of portfolio return</a:t>
            </a:r>
          </a:p>
        </p:txBody>
      </p:sp>
      <p:sp>
        <p:nvSpPr>
          <p:cNvPr id="27669" name="Text Box 21"/>
          <p:cNvSpPr txBox="1">
            <a:spLocks noChangeArrowheads="1"/>
          </p:cNvSpPr>
          <p:nvPr/>
        </p:nvSpPr>
        <p:spPr bwMode="auto">
          <a:xfrm>
            <a:off x="6019800" y="6423025"/>
            <a:ext cx="1479550" cy="336550"/>
          </a:xfrm>
          <a:prstGeom prst="rect">
            <a:avLst/>
          </a:prstGeom>
          <a:noFill/>
          <a:ln w="9525">
            <a:noFill/>
            <a:miter lim="800000"/>
            <a:headEnd/>
            <a:tailEnd/>
          </a:ln>
          <a:effectLst/>
        </p:spPr>
        <p:txBody>
          <a:bodyPr wrap="none">
            <a:spAutoFit/>
          </a:bodyPr>
          <a:lstStyle/>
          <a:p>
            <a:pPr eaLnBrk="0" hangingPunct="0">
              <a:spcBef>
                <a:spcPct val="0"/>
              </a:spcBef>
              <a:buClrTx/>
              <a:buSzTx/>
              <a:buFontTx/>
              <a:buNone/>
            </a:pPr>
            <a:r>
              <a:rPr lang="en-US" sz="1600">
                <a:effectLst/>
              </a:rPr>
              <a:t>No. of securities</a:t>
            </a:r>
          </a:p>
        </p:txBody>
      </p:sp>
      <p:sp>
        <p:nvSpPr>
          <p:cNvPr id="27670" name="Freeform 22"/>
          <p:cNvSpPr>
            <a:spLocks/>
          </p:cNvSpPr>
          <p:nvPr/>
        </p:nvSpPr>
        <p:spPr bwMode="auto">
          <a:xfrm>
            <a:off x="4419600" y="3962400"/>
            <a:ext cx="3505200" cy="1676400"/>
          </a:xfrm>
          <a:custGeom>
            <a:avLst/>
            <a:gdLst/>
            <a:ahLst/>
            <a:cxnLst>
              <a:cxn ang="0">
                <a:pos x="0" y="0"/>
              </a:cxn>
              <a:cxn ang="0">
                <a:pos x="48" y="480"/>
              </a:cxn>
              <a:cxn ang="0">
                <a:pos x="144" y="912"/>
              </a:cxn>
              <a:cxn ang="0">
                <a:pos x="288" y="1200"/>
              </a:cxn>
              <a:cxn ang="0">
                <a:pos x="624" y="1392"/>
              </a:cxn>
              <a:cxn ang="0">
                <a:pos x="1200" y="1488"/>
              </a:cxn>
              <a:cxn ang="0">
                <a:pos x="3504" y="1632"/>
              </a:cxn>
            </a:cxnLst>
            <a:rect l="0" t="0" r="r" b="b"/>
            <a:pathLst>
              <a:path w="3504" h="1632">
                <a:moveTo>
                  <a:pt x="0" y="0"/>
                </a:moveTo>
                <a:cubicBezTo>
                  <a:pt x="12" y="164"/>
                  <a:pt x="24" y="328"/>
                  <a:pt x="48" y="480"/>
                </a:cubicBezTo>
                <a:cubicBezTo>
                  <a:pt x="72" y="632"/>
                  <a:pt x="104" y="792"/>
                  <a:pt x="144" y="912"/>
                </a:cubicBezTo>
                <a:cubicBezTo>
                  <a:pt x="184" y="1032"/>
                  <a:pt x="208" y="1120"/>
                  <a:pt x="288" y="1200"/>
                </a:cubicBezTo>
                <a:cubicBezTo>
                  <a:pt x="368" y="1280"/>
                  <a:pt x="472" y="1344"/>
                  <a:pt x="624" y="1392"/>
                </a:cubicBezTo>
                <a:cubicBezTo>
                  <a:pt x="776" y="1440"/>
                  <a:pt x="720" y="1448"/>
                  <a:pt x="1200" y="1488"/>
                </a:cubicBezTo>
                <a:cubicBezTo>
                  <a:pt x="1680" y="1528"/>
                  <a:pt x="2592" y="1580"/>
                  <a:pt x="3504" y="1632"/>
                </a:cubicBezTo>
              </a:path>
            </a:pathLst>
          </a:custGeom>
          <a:noFill/>
          <a:ln w="9525">
            <a:solidFill>
              <a:schemeClr val="tx1"/>
            </a:solidFill>
            <a:round/>
            <a:headEnd/>
            <a:tailEnd/>
          </a:ln>
          <a:effectLst/>
        </p:spPr>
        <p:txBody>
          <a:bodyPr/>
          <a:lstStyle/>
          <a:p>
            <a:endParaRPr lang="en-US"/>
          </a:p>
        </p:txBody>
      </p:sp>
      <p:sp>
        <p:nvSpPr>
          <p:cNvPr id="27671" name="Line 23"/>
          <p:cNvSpPr>
            <a:spLocks noChangeShapeType="1"/>
          </p:cNvSpPr>
          <p:nvPr/>
        </p:nvSpPr>
        <p:spPr bwMode="auto">
          <a:xfrm>
            <a:off x="4191000" y="5638800"/>
            <a:ext cx="4191000" cy="0"/>
          </a:xfrm>
          <a:prstGeom prst="line">
            <a:avLst/>
          </a:prstGeom>
          <a:noFill/>
          <a:ln w="9525">
            <a:solidFill>
              <a:schemeClr val="tx1"/>
            </a:solidFill>
            <a:prstDash val="lgDash"/>
            <a:round/>
            <a:headEnd/>
            <a:tailEnd/>
          </a:ln>
          <a:effectLst/>
        </p:spPr>
        <p:txBody>
          <a:bodyPr>
            <a:spAutoFit/>
          </a:bodyPr>
          <a:lstStyle/>
          <a:p>
            <a:endParaRPr lang="en-US"/>
          </a:p>
        </p:txBody>
      </p:sp>
      <p:sp>
        <p:nvSpPr>
          <p:cNvPr id="27672" name="AutoShape 24"/>
          <p:cNvSpPr>
            <a:spLocks/>
          </p:cNvSpPr>
          <p:nvPr/>
        </p:nvSpPr>
        <p:spPr bwMode="auto">
          <a:xfrm>
            <a:off x="5257800" y="5638800"/>
            <a:ext cx="228600" cy="762000"/>
          </a:xfrm>
          <a:prstGeom prst="rightBrace">
            <a:avLst>
              <a:gd name="adj1" fmla="val 27778"/>
              <a:gd name="adj2" fmla="val 50000"/>
            </a:avLst>
          </a:prstGeom>
          <a:noFill/>
          <a:ln w="9525">
            <a:solidFill>
              <a:schemeClr val="tx1"/>
            </a:solidFill>
            <a:round/>
            <a:headEnd/>
            <a:tailEnd/>
          </a:ln>
          <a:effectLst/>
        </p:spPr>
        <p:txBody>
          <a:bodyPr wrap="none" anchor="ctr">
            <a:spAutoFit/>
          </a:bodyPr>
          <a:lstStyle/>
          <a:p>
            <a:endParaRPr lang="en-US"/>
          </a:p>
        </p:txBody>
      </p:sp>
      <p:sp>
        <p:nvSpPr>
          <p:cNvPr id="27673" name="AutoShape 25"/>
          <p:cNvSpPr>
            <a:spLocks/>
          </p:cNvSpPr>
          <p:nvPr/>
        </p:nvSpPr>
        <p:spPr bwMode="auto">
          <a:xfrm>
            <a:off x="4953000" y="5410200"/>
            <a:ext cx="228600" cy="228600"/>
          </a:xfrm>
          <a:prstGeom prst="leftBrace">
            <a:avLst>
              <a:gd name="adj1" fmla="val 8333"/>
              <a:gd name="adj2" fmla="val 50000"/>
            </a:avLst>
          </a:prstGeom>
          <a:noFill/>
          <a:ln w="9525">
            <a:solidFill>
              <a:schemeClr val="tx1"/>
            </a:solidFill>
            <a:round/>
            <a:headEnd/>
            <a:tailEnd/>
          </a:ln>
          <a:effectLst/>
        </p:spPr>
        <p:txBody>
          <a:bodyPr anchor="ctr">
            <a:spAutoFit/>
          </a:bodyPr>
          <a:lstStyle/>
          <a:p>
            <a:endParaRPr lang="en-US"/>
          </a:p>
        </p:txBody>
      </p:sp>
      <p:sp>
        <p:nvSpPr>
          <p:cNvPr id="27674" name="Line 26"/>
          <p:cNvSpPr>
            <a:spLocks noChangeShapeType="1"/>
          </p:cNvSpPr>
          <p:nvPr/>
        </p:nvSpPr>
        <p:spPr bwMode="auto">
          <a:xfrm>
            <a:off x="5181600" y="5410200"/>
            <a:ext cx="0" cy="990600"/>
          </a:xfrm>
          <a:prstGeom prst="line">
            <a:avLst/>
          </a:prstGeom>
          <a:noFill/>
          <a:ln w="9525">
            <a:solidFill>
              <a:schemeClr val="tx1"/>
            </a:solidFill>
            <a:prstDash val="lgDashDot"/>
            <a:round/>
            <a:headEnd/>
            <a:tailEnd/>
          </a:ln>
          <a:effectLst/>
        </p:spPr>
        <p:txBody>
          <a:bodyPr>
            <a:spAutoFit/>
          </a:bodyPr>
          <a:lstStyle/>
          <a:p>
            <a:endParaRPr lang="en-US"/>
          </a:p>
        </p:txBody>
      </p:sp>
      <p:sp>
        <p:nvSpPr>
          <p:cNvPr id="27675" name="Text Box 27"/>
          <p:cNvSpPr txBox="1">
            <a:spLocks noChangeArrowheads="1"/>
          </p:cNvSpPr>
          <p:nvPr/>
        </p:nvSpPr>
        <p:spPr bwMode="auto">
          <a:xfrm>
            <a:off x="5715000" y="5837238"/>
            <a:ext cx="1346200" cy="336550"/>
          </a:xfrm>
          <a:prstGeom prst="rect">
            <a:avLst/>
          </a:prstGeom>
          <a:noFill/>
          <a:ln w="9525">
            <a:noFill/>
            <a:miter lim="800000"/>
            <a:headEnd/>
            <a:tailEnd/>
          </a:ln>
          <a:effectLst/>
        </p:spPr>
        <p:txBody>
          <a:bodyPr wrap="none">
            <a:spAutoFit/>
          </a:bodyPr>
          <a:lstStyle/>
          <a:p>
            <a:r>
              <a:rPr lang="en-US" sz="1600">
                <a:effectLst>
                  <a:outerShdw blurRad="38100" dist="38100" dir="2700000" algn="tl">
                    <a:srgbClr val="000000"/>
                  </a:outerShdw>
                </a:effectLst>
              </a:rPr>
              <a:t>Systematic risk</a:t>
            </a:r>
          </a:p>
        </p:txBody>
      </p:sp>
      <p:sp>
        <p:nvSpPr>
          <p:cNvPr id="27676" name="Text Box 28"/>
          <p:cNvSpPr txBox="1">
            <a:spLocks noChangeArrowheads="1"/>
          </p:cNvSpPr>
          <p:nvPr/>
        </p:nvSpPr>
        <p:spPr bwMode="auto">
          <a:xfrm>
            <a:off x="4724400" y="4724400"/>
            <a:ext cx="1962150" cy="396875"/>
          </a:xfrm>
          <a:prstGeom prst="rect">
            <a:avLst/>
          </a:prstGeom>
          <a:noFill/>
          <a:ln w="9525">
            <a:noFill/>
            <a:miter lim="800000"/>
            <a:headEnd/>
            <a:tailEnd/>
          </a:ln>
          <a:effectLst/>
        </p:spPr>
        <p:txBody>
          <a:bodyPr wrap="none">
            <a:spAutoFit/>
          </a:bodyPr>
          <a:lstStyle/>
          <a:p>
            <a:r>
              <a:rPr lang="en-US" sz="1600">
                <a:effectLst>
                  <a:outerShdw blurRad="38100" dist="38100" dir="2700000" algn="tl">
                    <a:srgbClr val="000000"/>
                  </a:outerShdw>
                </a:effectLst>
              </a:rPr>
              <a:t>Company</a:t>
            </a:r>
            <a:r>
              <a:rPr lang="en-US" sz="2000">
                <a:effectLst>
                  <a:outerShdw blurRad="38100" dist="38100" dir="2700000" algn="tl">
                    <a:srgbClr val="000000"/>
                  </a:outerShdw>
                </a:effectLst>
              </a:rPr>
              <a:t>-</a:t>
            </a:r>
            <a:r>
              <a:rPr lang="en-US" sz="1400">
                <a:effectLst>
                  <a:outerShdw blurRad="38100" dist="38100" dir="2700000" algn="tl">
                    <a:srgbClr val="000000"/>
                  </a:outerShdw>
                </a:effectLst>
              </a:rPr>
              <a:t>specific</a:t>
            </a:r>
            <a:r>
              <a:rPr lang="en-US" sz="2000">
                <a:effectLst>
                  <a:outerShdw blurRad="38100" dist="38100" dir="2700000" algn="tl">
                    <a:srgbClr val="000000"/>
                  </a:outerShdw>
                </a:effectLst>
              </a:rPr>
              <a:t> risk</a:t>
            </a:r>
          </a:p>
        </p:txBody>
      </p:sp>
      <p:sp>
        <p:nvSpPr>
          <p:cNvPr id="27677" name="Line 29"/>
          <p:cNvSpPr>
            <a:spLocks noChangeShapeType="1"/>
          </p:cNvSpPr>
          <p:nvPr/>
        </p:nvSpPr>
        <p:spPr bwMode="auto">
          <a:xfrm flipH="1">
            <a:off x="5029200" y="5181600"/>
            <a:ext cx="228600" cy="304800"/>
          </a:xfrm>
          <a:prstGeom prst="line">
            <a:avLst/>
          </a:prstGeom>
          <a:noFill/>
          <a:ln w="9525">
            <a:solidFill>
              <a:schemeClr val="tx1"/>
            </a:solidFill>
            <a:round/>
            <a:headEnd/>
            <a:tailEnd type="triangle" w="med" len="med"/>
          </a:ln>
          <a:effectLst/>
        </p:spPr>
        <p:txBody>
          <a:bodyPr>
            <a:spAutoFit/>
          </a:bodyPr>
          <a:lstStyle/>
          <a:p>
            <a:endParaRPr lang="en-US"/>
          </a:p>
        </p:txBody>
      </p:sp>
      <p:sp>
        <p:nvSpPr>
          <p:cNvPr id="27679" name="Text Box 31"/>
          <p:cNvSpPr txBox="1">
            <a:spLocks noChangeArrowheads="1"/>
          </p:cNvSpPr>
          <p:nvPr/>
        </p:nvSpPr>
        <p:spPr bwMode="auto">
          <a:xfrm>
            <a:off x="6918325" y="5124450"/>
            <a:ext cx="844550" cy="304800"/>
          </a:xfrm>
          <a:prstGeom prst="rect">
            <a:avLst/>
          </a:prstGeom>
          <a:noFill/>
          <a:ln w="9525">
            <a:noFill/>
            <a:miter lim="800000"/>
            <a:headEnd/>
            <a:tailEnd/>
          </a:ln>
          <a:effectLst/>
        </p:spPr>
        <p:txBody>
          <a:bodyPr wrap="none">
            <a:spAutoFit/>
          </a:bodyPr>
          <a:lstStyle/>
          <a:p>
            <a:r>
              <a:rPr lang="en-US" sz="1400">
                <a:effectLst>
                  <a:outerShdw blurRad="38100" dist="38100" dir="2700000" algn="tl">
                    <a:srgbClr val="000000"/>
                  </a:outerShdw>
                </a:effectLst>
              </a:rPr>
              <a:t>Total risk</a:t>
            </a:r>
          </a:p>
        </p:txBody>
      </p:sp>
      <p:sp>
        <p:nvSpPr>
          <p:cNvPr id="27680" name="Line 32"/>
          <p:cNvSpPr>
            <a:spLocks noChangeShapeType="1"/>
          </p:cNvSpPr>
          <p:nvPr/>
        </p:nvSpPr>
        <p:spPr bwMode="auto">
          <a:xfrm flipH="1">
            <a:off x="5181600" y="5334000"/>
            <a:ext cx="1752600" cy="609600"/>
          </a:xfrm>
          <a:prstGeom prst="line">
            <a:avLst/>
          </a:prstGeom>
          <a:noFill/>
          <a:ln w="9525">
            <a:solidFill>
              <a:schemeClr val="tx1"/>
            </a:solidFill>
            <a:round/>
            <a:headEnd/>
            <a:tailEnd type="triangle" w="med" len="med"/>
          </a:ln>
          <a:effectLst/>
        </p:spPr>
        <p:txBody>
          <a:bodyPr>
            <a:spAutoFit/>
          </a:bodyPr>
          <a:lstStyle/>
          <a:p>
            <a:endParaRPr lang="en-US"/>
          </a:p>
        </p:txBody>
      </p:sp>
      <p:sp>
        <p:nvSpPr>
          <p:cNvPr id="27681" name="Line 33"/>
          <p:cNvSpPr>
            <a:spLocks noChangeShapeType="1"/>
          </p:cNvSpPr>
          <p:nvPr/>
        </p:nvSpPr>
        <p:spPr bwMode="auto">
          <a:xfrm flipH="1">
            <a:off x="5410200" y="6096000"/>
            <a:ext cx="609600" cy="76200"/>
          </a:xfrm>
          <a:prstGeom prst="line">
            <a:avLst/>
          </a:prstGeom>
          <a:noFill/>
          <a:ln w="9525">
            <a:solidFill>
              <a:schemeClr val="tx1"/>
            </a:solidFill>
            <a:round/>
            <a:headEnd/>
            <a:tailEnd type="triangle" w="med" len="med"/>
          </a:ln>
          <a:effectLst/>
        </p:spPr>
        <p:txBody>
          <a:bodyPr>
            <a:spAutoFit/>
          </a:bodyPr>
          <a:lstStyle/>
          <a:p>
            <a:endParaRPr lang="en-US"/>
          </a:p>
        </p:txBody>
      </p:sp>
      <p:sp>
        <p:nvSpPr>
          <p:cNvPr id="20" name="Slide Number Placeholder 19"/>
          <p:cNvSpPr>
            <a:spLocks noGrp="1"/>
          </p:cNvSpPr>
          <p:nvPr>
            <p:ph type="sldNum" sz="quarter" idx="12"/>
          </p:nvPr>
        </p:nvSpPr>
        <p:spPr/>
        <p:txBody>
          <a:bodyPr/>
          <a:lstStyle/>
          <a:p>
            <a:fld id="{5AB69918-C6A8-4236-8AAE-C6B0FD021418}" type="slidenum">
              <a:rPr lang="en-US" smtClean="0"/>
              <a:pPr/>
              <a:t>20</a:t>
            </a:fld>
            <a:endParaRPr lang="en-US"/>
          </a:p>
        </p:txBody>
      </p:sp>
    </p:spTree>
    <p:extLst>
      <p:ext uri="{BB962C8B-B14F-4D97-AF65-F5344CB8AC3E}">
        <p14:creationId xmlns:p14="http://schemas.microsoft.com/office/powerpoint/2010/main" val="41525247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rrowheads="1"/>
          </p:cNvSpPr>
          <p:nvPr>
            <p:ph type="title"/>
          </p:nvPr>
        </p:nvSpPr>
        <p:spPr/>
        <p:txBody>
          <a:bodyPr/>
          <a:lstStyle/>
          <a:p>
            <a:pPr algn="l"/>
            <a:r>
              <a:rPr lang="en-US" dirty="0">
                <a:latin typeface="Times New Roman" pitchFamily="18" charset="0"/>
                <a:cs typeface="Times New Roman" pitchFamily="18" charset="0"/>
              </a:rPr>
              <a:t>Risk Diversification</a:t>
            </a:r>
          </a:p>
        </p:txBody>
      </p:sp>
      <p:sp>
        <p:nvSpPr>
          <p:cNvPr id="29699" name="Rectangle 3"/>
          <p:cNvSpPr>
            <a:spLocks noGrp="1" noChangeArrowheads="1"/>
          </p:cNvSpPr>
          <p:nvPr>
            <p:ph idx="1"/>
          </p:nvPr>
        </p:nvSpPr>
        <p:spPr/>
        <p:txBody>
          <a:bodyPr>
            <a:normAutofit lnSpcReduction="10000"/>
          </a:bodyPr>
          <a:lstStyle/>
          <a:p>
            <a:r>
              <a:rPr lang="en-US" dirty="0">
                <a:latin typeface="Times New Roman" pitchFamily="18" charset="0"/>
                <a:cs typeface="Times New Roman" pitchFamily="18" charset="0"/>
              </a:rPr>
              <a:t>Risk diversification is the key to the management of portfolio risk, because it allows investors to significantly lower the portfolio risk without adversely affecting return.</a:t>
            </a:r>
          </a:p>
          <a:p>
            <a:pPr>
              <a:buFont typeface="Wingdings" pitchFamily="2" charset="2"/>
              <a:buNone/>
            </a:pP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Diversification types:</a:t>
            </a:r>
          </a:p>
          <a:p>
            <a:pPr lvl="1"/>
            <a:r>
              <a:rPr lang="en-US" dirty="0">
                <a:latin typeface="Times New Roman" pitchFamily="18" charset="0"/>
                <a:cs typeface="Times New Roman" pitchFamily="18" charset="0"/>
              </a:rPr>
              <a:t>Random or naive diversification</a:t>
            </a:r>
          </a:p>
          <a:p>
            <a:pPr lvl="1"/>
            <a:r>
              <a:rPr lang="en-US" dirty="0">
                <a:latin typeface="Times New Roman" pitchFamily="18" charset="0"/>
                <a:cs typeface="Times New Roman" pitchFamily="18" charset="0"/>
              </a:rPr>
              <a:t>Efficient diversification</a:t>
            </a:r>
          </a:p>
        </p:txBody>
      </p:sp>
      <p:sp>
        <p:nvSpPr>
          <p:cNvPr id="4" name="Slide Number Placeholder 3"/>
          <p:cNvSpPr>
            <a:spLocks noGrp="1"/>
          </p:cNvSpPr>
          <p:nvPr>
            <p:ph type="sldNum" sz="quarter" idx="12"/>
          </p:nvPr>
        </p:nvSpPr>
        <p:spPr/>
        <p:txBody>
          <a:bodyPr/>
          <a:lstStyle/>
          <a:p>
            <a:fld id="{5AB69918-C6A8-4236-8AAE-C6B0FD021418}" type="slidenum">
              <a:rPr lang="en-US" smtClean="0"/>
              <a:pPr/>
              <a:t>21</a:t>
            </a:fld>
            <a:endParaRPr lang="en-US"/>
          </a:p>
        </p:txBody>
      </p:sp>
    </p:spTree>
    <p:extLst>
      <p:ext uri="{BB962C8B-B14F-4D97-AF65-F5344CB8AC3E}">
        <p14:creationId xmlns:p14="http://schemas.microsoft.com/office/powerpoint/2010/main" val="36341563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5"/>
          <p:cNvSpPr>
            <a:spLocks noGrp="1" noRot="1" noChangeArrowheads="1"/>
          </p:cNvSpPr>
          <p:nvPr>
            <p:ph type="title"/>
          </p:nvPr>
        </p:nvSpPr>
        <p:spPr>
          <a:xfrm>
            <a:off x="381000" y="0"/>
            <a:ext cx="8229600" cy="1143000"/>
          </a:xfrm>
          <a:noFill/>
          <a:ln/>
        </p:spPr>
        <p:txBody>
          <a:bodyPr>
            <a:normAutofit/>
          </a:bodyPr>
          <a:lstStyle/>
          <a:p>
            <a:r>
              <a:rPr lang="en-US" dirty="0">
                <a:solidFill>
                  <a:schemeClr val="tx1"/>
                </a:solidFill>
                <a:latin typeface="Times New Roman" pitchFamily="18" charset="0"/>
                <a:cs typeface="Times New Roman" pitchFamily="18" charset="0"/>
              </a:rPr>
              <a:t>Random or naive diversification</a:t>
            </a:r>
            <a:r>
              <a:rPr lang="en-US" b="0" dirty="0">
                <a:solidFill>
                  <a:schemeClr val="tx1"/>
                </a:solidFill>
                <a:latin typeface="Times New Roman" pitchFamily="18" charset="0"/>
                <a:cs typeface="Times New Roman" pitchFamily="18" charset="0"/>
              </a:rPr>
              <a:t>:</a:t>
            </a:r>
          </a:p>
        </p:txBody>
      </p:sp>
      <p:sp>
        <p:nvSpPr>
          <p:cNvPr id="30726" name="Rectangle 6"/>
          <p:cNvSpPr>
            <a:spLocks noChangeArrowheads="1"/>
          </p:cNvSpPr>
          <p:nvPr/>
        </p:nvSpPr>
        <p:spPr bwMode="auto">
          <a:xfrm>
            <a:off x="609600" y="914400"/>
            <a:ext cx="8229600" cy="5181600"/>
          </a:xfrm>
          <a:prstGeom prst="rect">
            <a:avLst/>
          </a:prstGeom>
          <a:noFill/>
          <a:ln w="9525">
            <a:noFill/>
            <a:miter lim="800000"/>
            <a:headEnd/>
            <a:tailEnd/>
          </a:ln>
          <a:effectLst/>
        </p:spPr>
        <p:txBody>
          <a:bodyPr/>
          <a:lstStyle/>
          <a:p>
            <a:pPr marL="342900" indent="-342900" algn="just">
              <a:buFont typeface="Wingdings" pitchFamily="2" charset="2"/>
              <a:buChar char="n"/>
            </a:pPr>
            <a:r>
              <a:rPr lang="en-US" sz="3200" dirty="0">
                <a:latin typeface="Times New Roman" pitchFamily="18" charset="0"/>
                <a:cs typeface="Times New Roman" pitchFamily="18" charset="0"/>
              </a:rPr>
              <a:t>It refers to the act of randomly diversifying </a:t>
            </a:r>
            <a:r>
              <a:rPr lang="en-US" sz="3200" i="1" dirty="0">
                <a:latin typeface="Times New Roman" pitchFamily="18" charset="0"/>
                <a:cs typeface="Times New Roman" pitchFamily="18" charset="0"/>
              </a:rPr>
              <a:t>without regard to relevant investment characteristics such as expected return and industry classification</a:t>
            </a:r>
            <a:r>
              <a:rPr lang="en-US" sz="3200" dirty="0">
                <a:latin typeface="Times New Roman" pitchFamily="18" charset="0"/>
                <a:cs typeface="Times New Roman" pitchFamily="18" charset="0"/>
              </a:rPr>
              <a:t>. An investor simply selects  relatively large number of securities randomly. </a:t>
            </a:r>
          </a:p>
          <a:p>
            <a:pPr marL="342900" indent="-342900" algn="just">
              <a:buFont typeface="Wingdings" pitchFamily="2" charset="2"/>
              <a:buChar char="n"/>
            </a:pPr>
            <a:endParaRPr lang="en-US" sz="3200" dirty="0">
              <a:latin typeface="Times New Roman" pitchFamily="18" charset="0"/>
              <a:cs typeface="Times New Roman" pitchFamily="18" charset="0"/>
            </a:endParaRPr>
          </a:p>
          <a:p>
            <a:pPr marL="342900" indent="-342900" algn="just">
              <a:buFont typeface="Wingdings" pitchFamily="2" charset="2"/>
              <a:buChar char="n"/>
            </a:pPr>
            <a:r>
              <a:rPr lang="en-US" sz="3200" dirty="0">
                <a:latin typeface="Times New Roman" pitchFamily="18" charset="0"/>
                <a:cs typeface="Times New Roman" pitchFamily="18" charset="0"/>
              </a:rPr>
              <a:t>Unfortunately, in such case, the benefits of random diversification do not continue as we add more securities, the reduction becomes smaller and smaller.</a:t>
            </a:r>
          </a:p>
          <a:p>
            <a:pPr marL="342900" indent="-342900" algn="just">
              <a:buFont typeface="Wingdings" pitchFamily="2" charset="2"/>
              <a:buChar char="n"/>
            </a:pPr>
            <a:endParaRPr lang="en-US" sz="3200" dirty="0">
              <a:latin typeface="Times New Roman" pitchFamily="18" charset="0"/>
              <a:cs typeface="Times New Roman" pitchFamily="18" charset="0"/>
            </a:endParaRPr>
          </a:p>
          <a:p>
            <a:pPr marL="342900" indent="-342900" algn="just">
              <a:buFont typeface="Wingdings" pitchFamily="2" charset="2"/>
              <a:buChar char="n"/>
            </a:pP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5AB69918-C6A8-4236-8AAE-C6B0FD021418}" type="slidenum">
              <a:rPr lang="en-US" smtClean="0"/>
              <a:pPr/>
              <a:t>22</a:t>
            </a:fld>
            <a:endParaRPr lang="en-US"/>
          </a:p>
        </p:txBody>
      </p:sp>
    </p:spTree>
    <p:extLst>
      <p:ext uri="{BB962C8B-B14F-4D97-AF65-F5344CB8AC3E}">
        <p14:creationId xmlns:p14="http://schemas.microsoft.com/office/powerpoint/2010/main" val="16553014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5"/>
          <p:cNvSpPr>
            <a:spLocks noGrp="1" noRot="1" noChangeArrowheads="1"/>
          </p:cNvSpPr>
          <p:nvPr>
            <p:ph type="title"/>
          </p:nvPr>
        </p:nvSpPr>
        <p:spPr>
          <a:xfrm>
            <a:off x="533400" y="0"/>
            <a:ext cx="8229600" cy="1143000"/>
          </a:xfrm>
          <a:noFill/>
          <a:ln/>
        </p:spPr>
        <p:txBody>
          <a:bodyPr/>
          <a:lstStyle/>
          <a:p>
            <a:pPr algn="l"/>
            <a:r>
              <a:rPr lang="en-US" dirty="0">
                <a:latin typeface="Times New Roman" pitchFamily="18" charset="0"/>
                <a:cs typeface="Times New Roman" pitchFamily="18" charset="0"/>
              </a:rPr>
              <a:t>Efficient diversification</a:t>
            </a:r>
          </a:p>
        </p:txBody>
      </p:sp>
      <p:sp>
        <p:nvSpPr>
          <p:cNvPr id="31750" name="Rectangle 6"/>
          <p:cNvSpPr>
            <a:spLocks noChangeArrowheads="1"/>
          </p:cNvSpPr>
          <p:nvPr/>
        </p:nvSpPr>
        <p:spPr bwMode="auto">
          <a:xfrm>
            <a:off x="533400" y="1295400"/>
            <a:ext cx="8382000" cy="5334000"/>
          </a:xfrm>
          <a:prstGeom prst="rect">
            <a:avLst/>
          </a:prstGeom>
          <a:noFill/>
          <a:ln w="9525">
            <a:noFill/>
            <a:miter lim="800000"/>
            <a:headEnd/>
            <a:tailEnd/>
          </a:ln>
          <a:effectLst/>
        </p:spPr>
        <p:txBody>
          <a:bodyPr/>
          <a:lstStyle/>
          <a:p>
            <a:pPr marL="342900" indent="-342900" algn="just">
              <a:buFont typeface="Wingdings" pitchFamily="2" charset="2"/>
              <a:buChar char="n"/>
            </a:pPr>
            <a:r>
              <a:rPr lang="en-US" sz="2800" b="1" dirty="0">
                <a:latin typeface="Times New Roman" pitchFamily="18" charset="0"/>
                <a:cs typeface="Times New Roman" pitchFamily="18" charset="0"/>
              </a:rPr>
              <a:t>Efficient diversification </a:t>
            </a:r>
            <a:r>
              <a:rPr lang="en-US" sz="2800" dirty="0">
                <a:latin typeface="Times New Roman" pitchFamily="18" charset="0"/>
                <a:cs typeface="Times New Roman" pitchFamily="18" charset="0"/>
              </a:rPr>
              <a:t>takes place in an efficient portfolio that has the smallest portfolio risk for a given level of expected return or the largest expected return for a given level of risk. Investors can specify a portfolio risk level they are willing to assume and maximize the expected return on the portfolio for this level of risk.</a:t>
            </a:r>
          </a:p>
          <a:p>
            <a:pPr marL="342900" indent="-342900" algn="just">
              <a:buFont typeface="Wingdings" pitchFamily="2" charset="2"/>
              <a:buChar char="n"/>
            </a:pPr>
            <a:endParaRPr lang="en-US" sz="2800" dirty="0">
              <a:latin typeface="Times New Roman" pitchFamily="18" charset="0"/>
              <a:cs typeface="Times New Roman" pitchFamily="18" charset="0"/>
            </a:endParaRPr>
          </a:p>
          <a:p>
            <a:pPr marL="342900" indent="-342900" algn="just">
              <a:buFont typeface="Wingdings" pitchFamily="2" charset="2"/>
              <a:buChar char="n"/>
            </a:pPr>
            <a:r>
              <a:rPr lang="en-US" sz="2800" b="1" dirty="0">
                <a:latin typeface="Times New Roman" pitchFamily="18" charset="0"/>
                <a:cs typeface="Times New Roman" pitchFamily="18" charset="0"/>
              </a:rPr>
              <a:t>Rational investors </a:t>
            </a:r>
            <a:r>
              <a:rPr lang="en-US" sz="2800" dirty="0">
                <a:latin typeface="Times New Roman" pitchFamily="18" charset="0"/>
                <a:cs typeface="Times New Roman" pitchFamily="18" charset="0"/>
              </a:rPr>
              <a:t>look for efficient portfolios, because these portfolios are optimized on the two dimensions of most importance to investors- return and risk.</a:t>
            </a:r>
          </a:p>
        </p:txBody>
      </p:sp>
      <p:sp>
        <p:nvSpPr>
          <p:cNvPr id="4" name="Slide Number Placeholder 3"/>
          <p:cNvSpPr>
            <a:spLocks noGrp="1"/>
          </p:cNvSpPr>
          <p:nvPr>
            <p:ph type="sldNum" sz="quarter" idx="12"/>
          </p:nvPr>
        </p:nvSpPr>
        <p:spPr/>
        <p:txBody>
          <a:bodyPr/>
          <a:lstStyle/>
          <a:p>
            <a:fld id="{5AB69918-C6A8-4236-8AAE-C6B0FD021418}" type="slidenum">
              <a:rPr lang="en-US" smtClean="0"/>
              <a:pPr/>
              <a:t>23</a:t>
            </a:fld>
            <a:endParaRPr lang="en-US"/>
          </a:p>
        </p:txBody>
      </p:sp>
    </p:spTree>
    <p:extLst>
      <p:ext uri="{BB962C8B-B14F-4D97-AF65-F5344CB8AC3E}">
        <p14:creationId xmlns:p14="http://schemas.microsoft.com/office/powerpoint/2010/main" val="11136294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Rectangle 4"/>
          <p:cNvSpPr>
            <a:spLocks noGrp="1" noRot="1" noChangeArrowheads="1"/>
          </p:cNvSpPr>
          <p:nvPr>
            <p:ph type="title"/>
          </p:nvPr>
        </p:nvSpPr>
        <p:spPr>
          <a:xfrm>
            <a:off x="457200" y="0"/>
            <a:ext cx="8229600" cy="960438"/>
          </a:xfrm>
          <a:noFill/>
          <a:ln/>
        </p:spPr>
        <p:txBody>
          <a:bodyPr/>
          <a:lstStyle/>
          <a:p>
            <a:pPr algn="l"/>
            <a:r>
              <a:rPr lang="en-US" sz="4000" dirty="0">
                <a:latin typeface="Times New Roman" pitchFamily="18" charset="0"/>
                <a:cs typeface="Times New Roman" pitchFamily="18" charset="0"/>
              </a:rPr>
              <a:t>Modern Portfolio Theory</a:t>
            </a:r>
          </a:p>
        </p:txBody>
      </p:sp>
      <p:sp>
        <p:nvSpPr>
          <p:cNvPr id="35845" name="Rectangle 5"/>
          <p:cNvSpPr>
            <a:spLocks noChangeArrowheads="1"/>
          </p:cNvSpPr>
          <p:nvPr/>
        </p:nvSpPr>
        <p:spPr bwMode="auto">
          <a:xfrm>
            <a:off x="0" y="838200"/>
            <a:ext cx="9144000" cy="5715000"/>
          </a:xfrm>
          <a:prstGeom prst="rect">
            <a:avLst/>
          </a:prstGeom>
          <a:noFill/>
          <a:ln w="9525">
            <a:noFill/>
            <a:miter lim="800000"/>
            <a:headEnd/>
            <a:tailEnd/>
          </a:ln>
          <a:effectLst/>
        </p:spPr>
        <p:txBody>
          <a:bodyPr/>
          <a:lstStyle/>
          <a:p>
            <a:pPr marL="342900" indent="-342900" algn="just">
              <a:lnSpc>
                <a:spcPct val="90000"/>
              </a:lnSpc>
              <a:buFont typeface="Wingdings" pitchFamily="2" charset="2"/>
              <a:buChar char="n"/>
            </a:pPr>
            <a:r>
              <a:rPr lang="en-US" sz="2400" dirty="0">
                <a:latin typeface="Times New Roman" pitchFamily="18" charset="0"/>
                <a:cs typeface="Times New Roman" pitchFamily="18" charset="0"/>
              </a:rPr>
              <a:t>In 1952, Markowitz, the father of modern portfolio theory, developed the basic  principle of  portfolio diversification in a formal way, in quantified form, that shows why and how portfolio diversification works to reduce the risk of a portfolio to an investor. </a:t>
            </a:r>
            <a:r>
              <a:rPr lang="en-US" sz="2400" b="1" i="1" dirty="0">
                <a:latin typeface="Times New Roman" pitchFamily="18" charset="0"/>
                <a:cs typeface="Times New Roman" pitchFamily="18" charset="0"/>
              </a:rPr>
              <a:t>Modern Portfolio theory hypothesizes how investors should behave</a:t>
            </a:r>
            <a:r>
              <a:rPr lang="en-US" sz="2400" b="1" dirty="0">
                <a:latin typeface="Times New Roman" pitchFamily="18" charset="0"/>
                <a:cs typeface="Times New Roman" pitchFamily="18" charset="0"/>
              </a:rPr>
              <a:t>.</a:t>
            </a:r>
          </a:p>
          <a:p>
            <a:pPr marL="342900" indent="-342900" algn="just">
              <a:lnSpc>
                <a:spcPct val="90000"/>
              </a:lnSpc>
              <a:buFont typeface="Wingdings" pitchFamily="2" charset="2"/>
              <a:buChar char="n"/>
            </a:pPr>
            <a:endParaRPr lang="en-US" sz="2400" b="1" dirty="0">
              <a:latin typeface="Times New Roman" pitchFamily="18" charset="0"/>
              <a:cs typeface="Times New Roman" pitchFamily="18" charset="0"/>
            </a:endParaRPr>
          </a:p>
          <a:p>
            <a:pPr marL="342900" indent="-342900" algn="just">
              <a:lnSpc>
                <a:spcPct val="90000"/>
              </a:lnSpc>
              <a:buFont typeface="Wingdings" pitchFamily="2" charset="2"/>
              <a:buChar char="n"/>
            </a:pPr>
            <a:r>
              <a:rPr lang="en-US" sz="2000" dirty="0">
                <a:latin typeface="Times New Roman" pitchFamily="18" charset="0"/>
                <a:cs typeface="Times New Roman" pitchFamily="18" charset="0"/>
              </a:rPr>
              <a:t>According to Markowitz, the portfolio risk is not simply a weighted average of the risks brought by individual securities in the portfolio but it also includes the risks that occurs due to correlations among the securities in the portfolio. As the no. of securities in the portfolio increases, contribution of individual security’s risk decreases due to offsetting effect of strong performing and poor performing securities in the portfolio and the importance of covariance relationships among securities increases. Thus the portfolio risk is given by</a:t>
            </a:r>
          </a:p>
          <a:p>
            <a:pPr marL="342900" indent="-342900" algn="just">
              <a:lnSpc>
                <a:spcPct val="90000"/>
              </a:lnSpc>
            </a:pPr>
            <a:r>
              <a:rPr lang="en-US" sz="2400" dirty="0">
                <a:latin typeface="Times New Roman" pitchFamily="18" charset="0"/>
                <a:cs typeface="Times New Roman" pitchFamily="18" charset="0"/>
              </a:rPr>
              <a:t>	</a:t>
            </a:r>
            <a:r>
              <a:rPr lang="el-GR" sz="2400" dirty="0">
                <a:latin typeface="Times New Roman" pitchFamily="18" charset="0"/>
                <a:cs typeface="Times New Roman" pitchFamily="18" charset="0"/>
              </a:rPr>
              <a:t>σ</a:t>
            </a:r>
            <a:r>
              <a:rPr lang="en-US" sz="2400" baseline="30000" dirty="0">
                <a:latin typeface="Times New Roman" pitchFamily="18" charset="0"/>
                <a:cs typeface="Times New Roman" pitchFamily="18" charset="0"/>
              </a:rPr>
              <a:t>2</a:t>
            </a:r>
            <a:r>
              <a:rPr lang="en-US" dirty="0">
                <a:latin typeface="Times New Roman" pitchFamily="18" charset="0"/>
                <a:cs typeface="Times New Roman" pitchFamily="18" charset="0"/>
              </a:rPr>
              <a:t>p</a:t>
            </a:r>
            <a:r>
              <a:rPr lang="en-US" sz="2400" dirty="0">
                <a:latin typeface="Times New Roman" pitchFamily="18" charset="0"/>
                <a:cs typeface="Times New Roman" pitchFamily="18" charset="0"/>
              </a:rPr>
              <a:t>=∑w</a:t>
            </a:r>
            <a:r>
              <a:rPr lang="en-US" dirty="0">
                <a:latin typeface="Times New Roman" pitchFamily="18" charset="0"/>
                <a:cs typeface="Times New Roman" pitchFamily="18" charset="0"/>
              </a:rPr>
              <a:t>i</a:t>
            </a:r>
            <a:r>
              <a:rPr lang="en-US" sz="2400" baseline="30000" dirty="0">
                <a:latin typeface="Times New Roman" pitchFamily="18" charset="0"/>
                <a:cs typeface="Times New Roman" pitchFamily="18" charset="0"/>
              </a:rPr>
              <a:t>2</a:t>
            </a:r>
            <a:r>
              <a:rPr lang="el-GR" sz="2400" dirty="0">
                <a:latin typeface="Times New Roman" pitchFamily="18" charset="0"/>
                <a:cs typeface="Times New Roman" pitchFamily="18" charset="0"/>
              </a:rPr>
              <a:t>σ</a:t>
            </a:r>
            <a:r>
              <a:rPr lang="en-US" dirty="0">
                <a:latin typeface="Times New Roman" pitchFamily="18" charset="0"/>
                <a:cs typeface="Times New Roman" pitchFamily="18" charset="0"/>
              </a:rPr>
              <a:t>i</a:t>
            </a:r>
            <a:r>
              <a:rPr lang="en-US" sz="2400" baseline="30000" dirty="0">
                <a:latin typeface="Times New Roman" pitchFamily="18" charset="0"/>
                <a:cs typeface="Times New Roman" pitchFamily="18" charset="0"/>
              </a:rPr>
              <a:t>2 </a:t>
            </a:r>
            <a:r>
              <a:rPr lang="en-US" sz="2400" dirty="0">
                <a:latin typeface="Times New Roman" pitchFamily="18" charset="0"/>
                <a:cs typeface="Times New Roman" pitchFamily="18" charset="0"/>
              </a:rPr>
              <a:t> +  ∑ ∑</a:t>
            </a:r>
            <a:r>
              <a:rPr lang="en-US" sz="2400" dirty="0" err="1">
                <a:latin typeface="Times New Roman" pitchFamily="18" charset="0"/>
                <a:cs typeface="Times New Roman" pitchFamily="18" charset="0"/>
              </a:rPr>
              <a:t>w</a:t>
            </a:r>
            <a:r>
              <a:rPr lang="en-US" dirty="0" err="1">
                <a:latin typeface="Times New Roman" pitchFamily="18" charset="0"/>
                <a:cs typeface="Times New Roman" pitchFamily="18" charset="0"/>
              </a:rPr>
              <a:t>i</a:t>
            </a:r>
            <a:r>
              <a:rPr lang="en-US" sz="2400" dirty="0" err="1">
                <a:latin typeface="Times New Roman" pitchFamily="18" charset="0"/>
                <a:cs typeface="Times New Roman" pitchFamily="18" charset="0"/>
              </a:rPr>
              <a:t>w</a:t>
            </a:r>
            <a:r>
              <a:rPr lang="en-US" dirty="0" err="1">
                <a:latin typeface="Times New Roman" pitchFamily="18" charset="0"/>
                <a:cs typeface="Times New Roman" pitchFamily="18" charset="0"/>
              </a:rPr>
              <a:t>j</a:t>
            </a:r>
            <a:r>
              <a:rPr lang="el-GR" sz="2400" dirty="0">
                <a:latin typeface="Times New Roman" pitchFamily="18" charset="0"/>
                <a:cs typeface="Times New Roman" pitchFamily="18" charset="0"/>
              </a:rPr>
              <a:t>ρ</a:t>
            </a:r>
            <a:r>
              <a:rPr lang="en-US" dirty="0" err="1">
                <a:latin typeface="Times New Roman" pitchFamily="18" charset="0"/>
                <a:cs typeface="Times New Roman" pitchFamily="18" charset="0"/>
              </a:rPr>
              <a:t>ij</a:t>
            </a:r>
            <a:r>
              <a:rPr lang="el-GR" sz="2400" dirty="0">
                <a:latin typeface="Times New Roman" pitchFamily="18" charset="0"/>
                <a:cs typeface="Times New Roman" pitchFamily="18" charset="0"/>
              </a:rPr>
              <a:t>σ</a:t>
            </a:r>
            <a:r>
              <a:rPr lang="en-US" dirty="0" err="1">
                <a:latin typeface="Times New Roman" pitchFamily="18" charset="0"/>
                <a:cs typeface="Times New Roman" pitchFamily="18" charset="0"/>
              </a:rPr>
              <a:t>i</a:t>
            </a:r>
            <a:r>
              <a:rPr lang="el-GR" sz="2400" dirty="0">
                <a:latin typeface="Times New Roman" pitchFamily="18" charset="0"/>
                <a:cs typeface="Times New Roman" pitchFamily="18" charset="0"/>
              </a:rPr>
              <a:t>σ</a:t>
            </a:r>
            <a:r>
              <a:rPr lang="en-US" dirty="0">
                <a:latin typeface="Times New Roman" pitchFamily="18" charset="0"/>
                <a:cs typeface="Times New Roman" pitchFamily="18" charset="0"/>
              </a:rPr>
              <a:t>j</a:t>
            </a:r>
          </a:p>
          <a:p>
            <a:pPr marL="742950" lvl="1" indent="-285750" algn="just">
              <a:lnSpc>
                <a:spcPct val="90000"/>
              </a:lnSpc>
              <a:buClr>
                <a:schemeClr val="accent2"/>
              </a:buClr>
            </a:pPr>
            <a:r>
              <a:rPr lang="en-US" sz="2000" dirty="0">
                <a:latin typeface="Times New Roman" pitchFamily="18" charset="0"/>
                <a:cs typeface="Times New Roman" pitchFamily="18" charset="0"/>
              </a:rPr>
              <a:t>   </a:t>
            </a:r>
          </a:p>
          <a:p>
            <a:pPr marL="742950" lvl="1" indent="-285750" algn="just">
              <a:lnSpc>
                <a:spcPct val="90000"/>
              </a:lnSpc>
              <a:buClr>
                <a:schemeClr val="accent2"/>
              </a:buClr>
            </a:pPr>
            <a:r>
              <a:rPr lang="en-US" sz="2000" dirty="0">
                <a:latin typeface="Times New Roman" pitchFamily="18" charset="0"/>
                <a:cs typeface="Times New Roman" pitchFamily="18" charset="0"/>
              </a:rPr>
              <a:t>   =∑ ∑</a:t>
            </a:r>
            <a:r>
              <a:rPr lang="en-US" sz="2000" dirty="0" err="1">
                <a:latin typeface="Times New Roman" pitchFamily="18" charset="0"/>
                <a:cs typeface="Times New Roman" pitchFamily="18" charset="0"/>
              </a:rPr>
              <a:t>w</a:t>
            </a:r>
            <a:r>
              <a:rPr lang="en-US" dirty="0" err="1">
                <a:latin typeface="Times New Roman" pitchFamily="18" charset="0"/>
                <a:cs typeface="Times New Roman" pitchFamily="18" charset="0"/>
              </a:rPr>
              <a:t>i</a:t>
            </a:r>
            <a:r>
              <a:rPr lang="en-US" sz="2000" dirty="0" err="1">
                <a:latin typeface="Times New Roman" pitchFamily="18" charset="0"/>
                <a:cs typeface="Times New Roman" pitchFamily="18" charset="0"/>
              </a:rPr>
              <a:t>w</a:t>
            </a:r>
            <a:r>
              <a:rPr lang="en-US" dirty="0" err="1">
                <a:latin typeface="Times New Roman" pitchFamily="18" charset="0"/>
                <a:cs typeface="Times New Roman" pitchFamily="18" charset="0"/>
              </a:rPr>
              <a:t>j</a:t>
            </a:r>
            <a:r>
              <a:rPr lang="el-GR" sz="2000" dirty="0">
                <a:latin typeface="Times New Roman" pitchFamily="18" charset="0"/>
                <a:cs typeface="Times New Roman" pitchFamily="18" charset="0"/>
              </a:rPr>
              <a:t>ρ</a:t>
            </a:r>
            <a:r>
              <a:rPr lang="en-US" sz="1600" dirty="0" err="1">
                <a:latin typeface="Times New Roman" pitchFamily="18" charset="0"/>
                <a:cs typeface="Times New Roman" pitchFamily="18" charset="0"/>
              </a:rPr>
              <a:t>ij</a:t>
            </a:r>
            <a:r>
              <a:rPr lang="el-GR" sz="2000" dirty="0">
                <a:latin typeface="Times New Roman" pitchFamily="18" charset="0"/>
                <a:cs typeface="Times New Roman" pitchFamily="18" charset="0"/>
              </a:rPr>
              <a:t>σ</a:t>
            </a:r>
            <a:r>
              <a:rPr lang="en-US" sz="1400" dirty="0" err="1">
                <a:latin typeface="Times New Roman" pitchFamily="18" charset="0"/>
                <a:cs typeface="Times New Roman" pitchFamily="18" charset="0"/>
              </a:rPr>
              <a:t>i</a:t>
            </a:r>
            <a:r>
              <a:rPr lang="el-GR" sz="2000" dirty="0">
                <a:latin typeface="Times New Roman" pitchFamily="18" charset="0"/>
                <a:cs typeface="Times New Roman" pitchFamily="18" charset="0"/>
              </a:rPr>
              <a:t>σ</a:t>
            </a:r>
            <a:r>
              <a:rPr lang="en-US" sz="1400" dirty="0">
                <a:latin typeface="Times New Roman" pitchFamily="18" charset="0"/>
                <a:cs typeface="Times New Roman" pitchFamily="18" charset="0"/>
              </a:rPr>
              <a:t>j  </a:t>
            </a:r>
            <a:r>
              <a:rPr lang="en-US" sz="2000" dirty="0">
                <a:latin typeface="Times New Roman" pitchFamily="18" charset="0"/>
                <a:cs typeface="Times New Roman" pitchFamily="18" charset="0"/>
              </a:rPr>
              <a:t>               (the 1</a:t>
            </a:r>
            <a:r>
              <a:rPr lang="en-US" sz="2000" baseline="30000" dirty="0">
                <a:latin typeface="Times New Roman" pitchFamily="18" charset="0"/>
                <a:cs typeface="Times New Roman" pitchFamily="18" charset="0"/>
              </a:rPr>
              <a:t>st</a:t>
            </a:r>
            <a:r>
              <a:rPr lang="en-US" sz="2000" dirty="0">
                <a:latin typeface="Times New Roman" pitchFamily="18" charset="0"/>
                <a:cs typeface="Times New Roman" pitchFamily="18" charset="0"/>
              </a:rPr>
              <a:t> term is neglected for large n)</a:t>
            </a:r>
          </a:p>
          <a:p>
            <a:pPr marL="742950" lvl="1" indent="-285750" algn="just">
              <a:lnSpc>
                <a:spcPct val="90000"/>
              </a:lnSpc>
              <a:buClr>
                <a:schemeClr val="accent2"/>
              </a:buClr>
            </a:pPr>
            <a:endParaRPr lang="en-US" sz="2000" dirty="0">
              <a:effectLst>
                <a:outerShdw blurRad="38100" dist="38100" dir="2700000" algn="tl">
                  <a:srgbClr val="000000"/>
                </a:outerShdw>
              </a:effectLst>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5AB69918-C6A8-4236-8AAE-C6B0FD021418}" type="slidenum">
              <a:rPr lang="en-US" smtClean="0"/>
              <a:pPr/>
              <a:t>24</a:t>
            </a:fld>
            <a:endParaRPr lang="en-US"/>
          </a:p>
        </p:txBody>
      </p:sp>
    </p:spTree>
    <p:extLst>
      <p:ext uri="{BB962C8B-B14F-4D97-AF65-F5344CB8AC3E}">
        <p14:creationId xmlns:p14="http://schemas.microsoft.com/office/powerpoint/2010/main" val="286812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rrowheads="1"/>
          </p:cNvSpPr>
          <p:nvPr>
            <p:ph type="title"/>
          </p:nvPr>
        </p:nvSpPr>
        <p:spPr>
          <a:xfrm>
            <a:off x="609600" y="152400"/>
            <a:ext cx="8229600" cy="715963"/>
          </a:xfrm>
        </p:spPr>
        <p:txBody>
          <a:bodyPr/>
          <a:lstStyle/>
          <a:p>
            <a:pPr algn="l"/>
            <a:r>
              <a:rPr lang="en-US" sz="4000" dirty="0">
                <a:latin typeface="Times New Roman" pitchFamily="18" charset="0"/>
                <a:cs typeface="Times New Roman" pitchFamily="18" charset="0"/>
              </a:rPr>
              <a:t>Efficient Frontiers</a:t>
            </a:r>
          </a:p>
        </p:txBody>
      </p:sp>
      <p:sp>
        <p:nvSpPr>
          <p:cNvPr id="32771" name="Rectangle 3"/>
          <p:cNvSpPr>
            <a:spLocks noGrp="1" noChangeArrowheads="1"/>
          </p:cNvSpPr>
          <p:nvPr>
            <p:ph idx="1"/>
          </p:nvPr>
        </p:nvSpPr>
        <p:spPr>
          <a:xfrm>
            <a:off x="228600" y="2209800"/>
            <a:ext cx="8839200" cy="4525963"/>
          </a:xfrm>
        </p:spPr>
        <p:txBody>
          <a:bodyPr/>
          <a:lstStyle/>
          <a:p>
            <a:pPr>
              <a:buFont typeface="Wingdings" pitchFamily="2" charset="2"/>
              <a:buNone/>
            </a:pPr>
            <a:r>
              <a:rPr lang="en-US"/>
              <a:t> </a:t>
            </a:r>
          </a:p>
        </p:txBody>
      </p:sp>
      <p:sp>
        <p:nvSpPr>
          <p:cNvPr id="32773" name="Line 5"/>
          <p:cNvSpPr>
            <a:spLocks noChangeShapeType="1"/>
          </p:cNvSpPr>
          <p:nvPr/>
        </p:nvSpPr>
        <p:spPr bwMode="auto">
          <a:xfrm>
            <a:off x="1371600" y="5867400"/>
            <a:ext cx="6019800" cy="0"/>
          </a:xfrm>
          <a:prstGeom prst="line">
            <a:avLst/>
          </a:prstGeom>
          <a:noFill/>
          <a:ln w="9525">
            <a:solidFill>
              <a:schemeClr val="tx1"/>
            </a:solidFill>
            <a:round/>
            <a:headEnd/>
            <a:tailEnd type="triangle" w="med" len="med"/>
          </a:ln>
          <a:effectLst/>
        </p:spPr>
        <p:txBody>
          <a:bodyPr/>
          <a:lstStyle/>
          <a:p>
            <a:endParaRPr lang="en-US"/>
          </a:p>
        </p:txBody>
      </p:sp>
      <p:sp>
        <p:nvSpPr>
          <p:cNvPr id="32774" name="Freeform 6"/>
          <p:cNvSpPr>
            <a:spLocks/>
          </p:cNvSpPr>
          <p:nvPr/>
        </p:nvSpPr>
        <p:spPr bwMode="auto">
          <a:xfrm>
            <a:off x="2971800" y="2843213"/>
            <a:ext cx="2082800" cy="2057400"/>
          </a:xfrm>
          <a:custGeom>
            <a:avLst/>
            <a:gdLst/>
            <a:ahLst/>
            <a:cxnLst>
              <a:cxn ang="0">
                <a:pos x="1312" y="0"/>
              </a:cxn>
              <a:cxn ang="0">
                <a:pos x="688" y="144"/>
              </a:cxn>
              <a:cxn ang="0">
                <a:pos x="256" y="384"/>
              </a:cxn>
              <a:cxn ang="0">
                <a:pos x="16" y="720"/>
              </a:cxn>
              <a:cxn ang="0">
                <a:pos x="160" y="1056"/>
              </a:cxn>
              <a:cxn ang="0">
                <a:pos x="640" y="1248"/>
              </a:cxn>
              <a:cxn ang="0">
                <a:pos x="976" y="1296"/>
              </a:cxn>
            </a:cxnLst>
            <a:rect l="0" t="0" r="r" b="b"/>
            <a:pathLst>
              <a:path w="1312" h="1296">
                <a:moveTo>
                  <a:pt x="1312" y="0"/>
                </a:moveTo>
                <a:cubicBezTo>
                  <a:pt x="1088" y="40"/>
                  <a:pt x="864" y="80"/>
                  <a:pt x="688" y="144"/>
                </a:cubicBezTo>
                <a:cubicBezTo>
                  <a:pt x="512" y="208"/>
                  <a:pt x="368" y="288"/>
                  <a:pt x="256" y="384"/>
                </a:cubicBezTo>
                <a:cubicBezTo>
                  <a:pt x="144" y="480"/>
                  <a:pt x="32" y="608"/>
                  <a:pt x="16" y="720"/>
                </a:cubicBezTo>
                <a:cubicBezTo>
                  <a:pt x="0" y="832"/>
                  <a:pt x="56" y="968"/>
                  <a:pt x="160" y="1056"/>
                </a:cubicBezTo>
                <a:cubicBezTo>
                  <a:pt x="264" y="1144"/>
                  <a:pt x="504" y="1208"/>
                  <a:pt x="640" y="1248"/>
                </a:cubicBezTo>
                <a:cubicBezTo>
                  <a:pt x="776" y="1288"/>
                  <a:pt x="920" y="1296"/>
                  <a:pt x="976" y="1296"/>
                </a:cubicBezTo>
              </a:path>
            </a:pathLst>
          </a:custGeom>
          <a:noFill/>
          <a:ln w="9525">
            <a:solidFill>
              <a:schemeClr val="tx1"/>
            </a:solidFill>
            <a:round/>
            <a:headEnd/>
            <a:tailEnd/>
          </a:ln>
          <a:effectLst/>
        </p:spPr>
        <p:txBody>
          <a:bodyPr/>
          <a:lstStyle/>
          <a:p>
            <a:endParaRPr lang="en-US"/>
          </a:p>
        </p:txBody>
      </p:sp>
      <p:sp>
        <p:nvSpPr>
          <p:cNvPr id="32775" name="Text Box 7"/>
          <p:cNvSpPr txBox="1">
            <a:spLocks noChangeArrowheads="1"/>
          </p:cNvSpPr>
          <p:nvPr/>
        </p:nvSpPr>
        <p:spPr bwMode="auto">
          <a:xfrm>
            <a:off x="3505200" y="5929313"/>
            <a:ext cx="738188" cy="366712"/>
          </a:xfrm>
          <a:prstGeom prst="rect">
            <a:avLst/>
          </a:prstGeom>
          <a:noFill/>
          <a:ln w="9525">
            <a:noFill/>
            <a:miter lim="800000"/>
            <a:headEnd/>
            <a:tailEnd/>
          </a:ln>
          <a:effectLst/>
        </p:spPr>
        <p:txBody>
          <a:bodyPr wrap="none">
            <a:spAutoFit/>
          </a:bodyPr>
          <a:lstStyle/>
          <a:p>
            <a:pPr eaLnBrk="0" hangingPunct="0">
              <a:spcBef>
                <a:spcPct val="0"/>
              </a:spcBef>
              <a:buClrTx/>
              <a:buSzTx/>
              <a:buFontTx/>
              <a:buNone/>
            </a:pPr>
            <a:r>
              <a:rPr lang="en-US" sz="1800">
                <a:effectLst/>
              </a:rPr>
              <a:t>Risk </a:t>
            </a:r>
            <a:r>
              <a:rPr lang="el-GR" sz="1800">
                <a:effectLst/>
              </a:rPr>
              <a:t>σ</a:t>
            </a:r>
          </a:p>
        </p:txBody>
      </p:sp>
      <p:sp>
        <p:nvSpPr>
          <p:cNvPr id="32777" name="Text Box 9"/>
          <p:cNvSpPr txBox="1">
            <a:spLocks noChangeArrowheads="1"/>
          </p:cNvSpPr>
          <p:nvPr/>
        </p:nvSpPr>
        <p:spPr bwMode="auto">
          <a:xfrm>
            <a:off x="609600" y="3924300"/>
            <a:ext cx="782638" cy="366713"/>
          </a:xfrm>
          <a:prstGeom prst="rect">
            <a:avLst/>
          </a:prstGeom>
          <a:noFill/>
          <a:ln w="9525">
            <a:noFill/>
            <a:miter lim="800000"/>
            <a:headEnd/>
            <a:tailEnd/>
          </a:ln>
          <a:effectLst/>
        </p:spPr>
        <p:txBody>
          <a:bodyPr wrap="none">
            <a:spAutoFit/>
          </a:bodyPr>
          <a:lstStyle/>
          <a:p>
            <a:pPr eaLnBrk="0" hangingPunct="0">
              <a:spcBef>
                <a:spcPct val="0"/>
              </a:spcBef>
              <a:buClrTx/>
              <a:buSzTx/>
              <a:buFontTx/>
              <a:buNone/>
            </a:pPr>
            <a:r>
              <a:rPr lang="en-US" sz="1800">
                <a:effectLst/>
              </a:rPr>
              <a:t>E ( R )</a:t>
            </a:r>
          </a:p>
        </p:txBody>
      </p:sp>
      <p:sp>
        <p:nvSpPr>
          <p:cNvPr id="32799" name="Text Box 31"/>
          <p:cNvSpPr txBox="1">
            <a:spLocks noChangeArrowheads="1"/>
          </p:cNvSpPr>
          <p:nvPr/>
        </p:nvSpPr>
        <p:spPr bwMode="auto">
          <a:xfrm>
            <a:off x="2667000" y="3910013"/>
            <a:ext cx="533400" cy="366712"/>
          </a:xfrm>
          <a:prstGeom prst="rect">
            <a:avLst/>
          </a:prstGeom>
          <a:noFill/>
          <a:ln w="9525">
            <a:noFill/>
            <a:miter lim="800000"/>
            <a:headEnd/>
            <a:tailEnd/>
          </a:ln>
          <a:effectLst/>
        </p:spPr>
        <p:txBody>
          <a:bodyPr>
            <a:spAutoFit/>
          </a:bodyPr>
          <a:lstStyle/>
          <a:p>
            <a:pPr eaLnBrk="0" hangingPunct="0">
              <a:spcBef>
                <a:spcPct val="50000"/>
              </a:spcBef>
              <a:buClrTx/>
              <a:buSzTx/>
              <a:buFontTx/>
              <a:buNone/>
            </a:pPr>
            <a:r>
              <a:rPr lang="en-US" sz="1800">
                <a:effectLst/>
              </a:rPr>
              <a:t>A</a:t>
            </a:r>
          </a:p>
        </p:txBody>
      </p:sp>
      <p:sp>
        <p:nvSpPr>
          <p:cNvPr id="32800" name="Line 32"/>
          <p:cNvSpPr>
            <a:spLocks noChangeShapeType="1"/>
          </p:cNvSpPr>
          <p:nvPr/>
        </p:nvSpPr>
        <p:spPr bwMode="auto">
          <a:xfrm flipV="1">
            <a:off x="2971800" y="3986213"/>
            <a:ext cx="0" cy="1371600"/>
          </a:xfrm>
          <a:prstGeom prst="line">
            <a:avLst/>
          </a:prstGeom>
          <a:noFill/>
          <a:ln w="9525">
            <a:solidFill>
              <a:schemeClr val="tx1"/>
            </a:solidFill>
            <a:round/>
            <a:headEnd/>
            <a:tailEnd type="triangle" w="med" len="med"/>
          </a:ln>
          <a:effectLst/>
        </p:spPr>
        <p:txBody>
          <a:bodyPr/>
          <a:lstStyle/>
          <a:p>
            <a:endParaRPr lang="en-US"/>
          </a:p>
        </p:txBody>
      </p:sp>
      <p:sp>
        <p:nvSpPr>
          <p:cNvPr id="32801" name="Text Box 33"/>
          <p:cNvSpPr txBox="1">
            <a:spLocks noChangeArrowheads="1"/>
          </p:cNvSpPr>
          <p:nvPr/>
        </p:nvSpPr>
        <p:spPr bwMode="auto">
          <a:xfrm>
            <a:off x="1905000" y="5357813"/>
            <a:ext cx="2971800" cy="366712"/>
          </a:xfrm>
          <a:prstGeom prst="rect">
            <a:avLst/>
          </a:prstGeom>
          <a:noFill/>
          <a:ln w="9525">
            <a:noFill/>
            <a:miter lim="800000"/>
            <a:headEnd/>
            <a:tailEnd/>
          </a:ln>
          <a:effectLst/>
        </p:spPr>
        <p:txBody>
          <a:bodyPr>
            <a:spAutoFit/>
          </a:bodyPr>
          <a:lstStyle/>
          <a:p>
            <a:pPr eaLnBrk="0" hangingPunct="0">
              <a:spcBef>
                <a:spcPct val="50000"/>
              </a:spcBef>
              <a:buClrTx/>
              <a:buSzTx/>
              <a:buFontTx/>
              <a:buNone/>
            </a:pPr>
            <a:r>
              <a:rPr lang="en-US" sz="1800" dirty="0">
                <a:effectLst/>
                <a:latin typeface="Times New Roman" pitchFamily="18" charset="0"/>
                <a:cs typeface="Times New Roman" pitchFamily="18" charset="0"/>
              </a:rPr>
              <a:t>Global minimum portfolio</a:t>
            </a:r>
          </a:p>
        </p:txBody>
      </p:sp>
      <p:sp>
        <p:nvSpPr>
          <p:cNvPr id="32802" name="Text Box 34"/>
          <p:cNvSpPr txBox="1">
            <a:spLocks noChangeArrowheads="1"/>
          </p:cNvSpPr>
          <p:nvPr/>
        </p:nvSpPr>
        <p:spPr bwMode="auto">
          <a:xfrm>
            <a:off x="4114800" y="4900613"/>
            <a:ext cx="328613" cy="366712"/>
          </a:xfrm>
          <a:prstGeom prst="rect">
            <a:avLst/>
          </a:prstGeom>
          <a:noFill/>
          <a:ln w="9525">
            <a:noFill/>
            <a:miter lim="800000"/>
            <a:headEnd/>
            <a:tailEnd/>
          </a:ln>
          <a:effectLst/>
        </p:spPr>
        <p:txBody>
          <a:bodyPr wrap="none">
            <a:spAutoFit/>
          </a:bodyPr>
          <a:lstStyle/>
          <a:p>
            <a:pPr eaLnBrk="0" hangingPunct="0">
              <a:spcBef>
                <a:spcPct val="0"/>
              </a:spcBef>
              <a:buClrTx/>
              <a:buSzTx/>
              <a:buFontTx/>
              <a:buNone/>
            </a:pPr>
            <a:r>
              <a:rPr lang="en-US" sz="1800">
                <a:effectLst/>
              </a:rPr>
              <a:t>C</a:t>
            </a:r>
          </a:p>
        </p:txBody>
      </p:sp>
      <p:sp>
        <p:nvSpPr>
          <p:cNvPr id="32804" name="Text Box 36"/>
          <p:cNvSpPr txBox="1">
            <a:spLocks noChangeArrowheads="1"/>
          </p:cNvSpPr>
          <p:nvPr/>
        </p:nvSpPr>
        <p:spPr bwMode="auto">
          <a:xfrm>
            <a:off x="5105400" y="2767013"/>
            <a:ext cx="325438" cy="366712"/>
          </a:xfrm>
          <a:prstGeom prst="rect">
            <a:avLst/>
          </a:prstGeom>
          <a:noFill/>
          <a:ln w="9525">
            <a:noFill/>
            <a:miter lim="800000"/>
            <a:headEnd/>
            <a:tailEnd/>
          </a:ln>
          <a:effectLst/>
        </p:spPr>
        <p:txBody>
          <a:bodyPr wrap="none">
            <a:spAutoFit/>
          </a:bodyPr>
          <a:lstStyle/>
          <a:p>
            <a:pPr eaLnBrk="0" hangingPunct="0">
              <a:spcBef>
                <a:spcPct val="0"/>
              </a:spcBef>
              <a:buClrTx/>
              <a:buSzTx/>
              <a:buFontTx/>
              <a:buNone/>
            </a:pPr>
            <a:r>
              <a:rPr lang="en-US" sz="1800">
                <a:effectLst/>
              </a:rPr>
              <a:t>B</a:t>
            </a:r>
          </a:p>
        </p:txBody>
      </p:sp>
      <p:sp>
        <p:nvSpPr>
          <p:cNvPr id="32805" name="Text Box 37"/>
          <p:cNvSpPr txBox="1">
            <a:spLocks noChangeArrowheads="1"/>
          </p:cNvSpPr>
          <p:nvPr/>
        </p:nvSpPr>
        <p:spPr bwMode="auto">
          <a:xfrm>
            <a:off x="3733800" y="3276600"/>
            <a:ext cx="4876800" cy="1190625"/>
          </a:xfrm>
          <a:prstGeom prst="rect">
            <a:avLst/>
          </a:prstGeom>
          <a:noFill/>
          <a:ln w="9525">
            <a:noFill/>
            <a:miter lim="800000"/>
            <a:headEnd/>
            <a:tailEnd/>
          </a:ln>
          <a:effectLst/>
        </p:spPr>
        <p:txBody>
          <a:bodyPr>
            <a:spAutoFit/>
          </a:bodyPr>
          <a:lstStyle/>
          <a:p>
            <a:pPr eaLnBrk="0" hangingPunct="0">
              <a:spcBef>
                <a:spcPct val="0"/>
              </a:spcBef>
              <a:buClrTx/>
              <a:buSzTx/>
              <a:buFontTx/>
              <a:buNone/>
            </a:pPr>
            <a:r>
              <a:rPr lang="en-US" sz="1800" dirty="0">
                <a:effectLst/>
                <a:latin typeface="Times New Roman" pitchFamily="18" charset="0"/>
                <a:cs typeface="Times New Roman" pitchFamily="18" charset="0"/>
              </a:rPr>
              <a:t>Portfolio on AB section are better than  those on AC in risk-return perspective and so portfolios on AB are called efficient portfolios that offers best risk-return combinations to investors</a:t>
            </a:r>
          </a:p>
        </p:txBody>
      </p:sp>
      <p:sp>
        <p:nvSpPr>
          <p:cNvPr id="32832" name="Text Box 64"/>
          <p:cNvSpPr txBox="1">
            <a:spLocks noChangeArrowheads="1"/>
          </p:cNvSpPr>
          <p:nvPr/>
        </p:nvSpPr>
        <p:spPr bwMode="auto">
          <a:xfrm>
            <a:off x="685800" y="762000"/>
            <a:ext cx="7862888" cy="1015663"/>
          </a:xfrm>
          <a:prstGeom prst="rect">
            <a:avLst/>
          </a:prstGeom>
          <a:noFill/>
          <a:ln w="9525">
            <a:noFill/>
            <a:miter lim="800000"/>
            <a:headEnd/>
            <a:tailEnd/>
          </a:ln>
          <a:effectLst/>
        </p:spPr>
        <p:txBody>
          <a:bodyPr>
            <a:spAutoFit/>
          </a:bodyPr>
          <a:lstStyle/>
          <a:p>
            <a:r>
              <a:rPr lang="en-US" sz="2000" b="1" dirty="0">
                <a:latin typeface="Times New Roman" pitchFamily="18" charset="0"/>
                <a:cs typeface="Times New Roman" pitchFamily="18" charset="0"/>
              </a:rPr>
              <a:t>Graph for the risk-return trade-off according to Markowitz portfolio theory is </a:t>
            </a:r>
          </a:p>
          <a:p>
            <a:r>
              <a:rPr lang="en-US" sz="2000" b="1" dirty="0">
                <a:latin typeface="Times New Roman" pitchFamily="18" charset="0"/>
                <a:cs typeface="Times New Roman" pitchFamily="18" charset="0"/>
              </a:rPr>
              <a:t>drawn below.</a:t>
            </a:r>
          </a:p>
        </p:txBody>
      </p:sp>
      <p:sp>
        <p:nvSpPr>
          <p:cNvPr id="32833" name="Line 65"/>
          <p:cNvSpPr>
            <a:spLocks noChangeShapeType="1"/>
          </p:cNvSpPr>
          <p:nvPr/>
        </p:nvSpPr>
        <p:spPr bwMode="auto">
          <a:xfrm flipV="1">
            <a:off x="1371600" y="2438400"/>
            <a:ext cx="0" cy="3429000"/>
          </a:xfrm>
          <a:prstGeom prst="line">
            <a:avLst/>
          </a:prstGeom>
          <a:noFill/>
          <a:ln w="9525">
            <a:solidFill>
              <a:schemeClr val="tx1"/>
            </a:solidFill>
            <a:round/>
            <a:headEnd/>
            <a:tailEnd type="triangle" w="med" len="med"/>
          </a:ln>
          <a:effectLst/>
        </p:spPr>
        <p:txBody>
          <a:bodyPr>
            <a:spAutoFit/>
          </a:bodyPr>
          <a:lstStyle/>
          <a:p>
            <a:endParaRPr lang="en-US"/>
          </a:p>
        </p:txBody>
      </p:sp>
      <p:sp>
        <p:nvSpPr>
          <p:cNvPr id="16" name="Slide Number Placeholder 15"/>
          <p:cNvSpPr>
            <a:spLocks noGrp="1"/>
          </p:cNvSpPr>
          <p:nvPr>
            <p:ph type="sldNum" sz="quarter" idx="12"/>
          </p:nvPr>
        </p:nvSpPr>
        <p:spPr/>
        <p:txBody>
          <a:bodyPr/>
          <a:lstStyle/>
          <a:p>
            <a:fld id="{5AB69918-C6A8-4236-8AAE-C6B0FD021418}" type="slidenum">
              <a:rPr lang="en-US" smtClean="0"/>
              <a:pPr/>
              <a:t>25</a:t>
            </a:fld>
            <a:endParaRPr lang="en-US"/>
          </a:p>
        </p:txBody>
      </p:sp>
    </p:spTree>
    <p:extLst>
      <p:ext uri="{BB962C8B-B14F-4D97-AF65-F5344CB8AC3E}">
        <p14:creationId xmlns:p14="http://schemas.microsoft.com/office/powerpoint/2010/main" val="35427222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70" name="Rectangle 6"/>
          <p:cNvSpPr>
            <a:spLocks noGrp="1" noRot="1" noChangeArrowheads="1"/>
          </p:cNvSpPr>
          <p:nvPr>
            <p:ph type="title"/>
          </p:nvPr>
        </p:nvSpPr>
        <p:spPr>
          <a:xfrm>
            <a:off x="304800" y="274638"/>
            <a:ext cx="8839200" cy="1143000"/>
          </a:xfrm>
          <a:noFill/>
          <a:ln/>
        </p:spPr>
        <p:txBody>
          <a:bodyPr>
            <a:normAutofit fontScale="90000"/>
          </a:bodyPr>
          <a:lstStyle/>
          <a:p>
            <a:pPr algn="l"/>
            <a:r>
              <a:rPr lang="en-US" sz="3600" dirty="0">
                <a:latin typeface="Times New Roman" pitchFamily="18" charset="0"/>
                <a:cs typeface="Times New Roman" pitchFamily="18" charset="0"/>
              </a:rPr>
              <a:t>Computing Problem with Original Markowitz Theory, and Later Simplification</a:t>
            </a:r>
          </a:p>
        </p:txBody>
      </p:sp>
      <p:sp>
        <p:nvSpPr>
          <p:cNvPr id="36871" name="Rectangle 7"/>
          <p:cNvSpPr>
            <a:spLocks noGrp="1" noChangeArrowheads="1"/>
          </p:cNvSpPr>
          <p:nvPr>
            <p:ph idx="1"/>
          </p:nvPr>
        </p:nvSpPr>
        <p:spPr>
          <a:noFill/>
          <a:ln/>
        </p:spPr>
        <p:txBody>
          <a:bodyPr>
            <a:normAutofit/>
          </a:bodyPr>
          <a:lstStyle/>
          <a:p>
            <a:pPr algn="just">
              <a:lnSpc>
                <a:spcPct val="90000"/>
              </a:lnSpc>
            </a:pPr>
            <a:r>
              <a:rPr lang="en-US" sz="2800" dirty="0">
                <a:latin typeface="Times New Roman" pitchFamily="18" charset="0"/>
                <a:cs typeface="Times New Roman" pitchFamily="18" charset="0"/>
              </a:rPr>
              <a:t>As n increases, n(n-1)  </a:t>
            </a:r>
            <a:r>
              <a:rPr lang="en-US" sz="2800" dirty="0" err="1">
                <a:latin typeface="Times New Roman" pitchFamily="18" charset="0"/>
                <a:cs typeface="Times New Roman" pitchFamily="18" charset="0"/>
              </a:rPr>
              <a:t>covariances</a:t>
            </a:r>
            <a:r>
              <a:rPr lang="en-US" sz="2800" dirty="0">
                <a:latin typeface="Times New Roman" pitchFamily="18" charset="0"/>
                <a:cs typeface="Times New Roman" pitchFamily="18" charset="0"/>
              </a:rPr>
              <a:t> (inputs) are required to calculate  under Markowitz model. Due to this complexity of computation, it was mainly used for academic purposes before simplification.</a:t>
            </a:r>
          </a:p>
          <a:p>
            <a:pPr algn="just">
              <a:lnSpc>
                <a:spcPct val="90000"/>
              </a:lnSpc>
            </a:pPr>
            <a:endParaRPr lang="en-US" sz="2800" dirty="0">
              <a:latin typeface="Times New Roman" pitchFamily="18" charset="0"/>
              <a:cs typeface="Times New Roman" pitchFamily="18" charset="0"/>
            </a:endParaRPr>
          </a:p>
          <a:p>
            <a:pPr algn="just">
              <a:lnSpc>
                <a:spcPct val="90000"/>
              </a:lnSpc>
            </a:pPr>
            <a:r>
              <a:rPr lang="en-US" sz="2800" dirty="0">
                <a:latin typeface="Times New Roman" pitchFamily="18" charset="0"/>
                <a:cs typeface="Times New Roman" pitchFamily="18" charset="0"/>
              </a:rPr>
              <a:t>It was observed that mirror images of </a:t>
            </a:r>
            <a:r>
              <a:rPr lang="en-US" sz="2800" dirty="0" err="1">
                <a:latin typeface="Times New Roman" pitchFamily="18" charset="0"/>
                <a:cs typeface="Times New Roman" pitchFamily="18" charset="0"/>
              </a:rPr>
              <a:t>covariances</a:t>
            </a:r>
            <a:r>
              <a:rPr lang="en-US" sz="2800" dirty="0">
                <a:latin typeface="Times New Roman" pitchFamily="18" charset="0"/>
                <a:cs typeface="Times New Roman" pitchFamily="18" charset="0"/>
              </a:rPr>
              <a:t> were present in Markowitz’s model. So after excluding the mirror images in the simplified form,   n(n-1)/2  unique </a:t>
            </a:r>
            <a:r>
              <a:rPr lang="en-US" sz="2800" dirty="0" err="1">
                <a:latin typeface="Times New Roman" pitchFamily="18" charset="0"/>
                <a:cs typeface="Times New Roman" pitchFamily="18" charset="0"/>
              </a:rPr>
              <a:t>covariances</a:t>
            </a:r>
            <a:r>
              <a:rPr lang="en-US" sz="2800" dirty="0">
                <a:latin typeface="Times New Roman" pitchFamily="18" charset="0"/>
                <a:cs typeface="Times New Roman" pitchFamily="18" charset="0"/>
              </a:rPr>
              <a:t>  are required for using this model and since then it is being used by investors.</a:t>
            </a:r>
          </a:p>
        </p:txBody>
      </p:sp>
      <p:sp>
        <p:nvSpPr>
          <p:cNvPr id="4" name="Slide Number Placeholder 3"/>
          <p:cNvSpPr>
            <a:spLocks noGrp="1"/>
          </p:cNvSpPr>
          <p:nvPr>
            <p:ph type="sldNum" sz="quarter" idx="12"/>
          </p:nvPr>
        </p:nvSpPr>
        <p:spPr/>
        <p:txBody>
          <a:bodyPr/>
          <a:lstStyle/>
          <a:p>
            <a:fld id="{5AB69918-C6A8-4236-8AAE-C6B0FD021418}" type="slidenum">
              <a:rPr lang="en-US" smtClean="0"/>
              <a:pPr/>
              <a:t>26</a:t>
            </a:fld>
            <a:endParaRPr lang="en-US"/>
          </a:p>
        </p:txBody>
      </p:sp>
    </p:spTree>
    <p:extLst>
      <p:ext uri="{BB962C8B-B14F-4D97-AF65-F5344CB8AC3E}">
        <p14:creationId xmlns:p14="http://schemas.microsoft.com/office/powerpoint/2010/main" val="79435661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1"/>
          <p:cNvSpPr>
            <a:spLocks noChangeArrowheads="1"/>
          </p:cNvSpPr>
          <p:nvPr/>
        </p:nvSpPr>
        <p:spPr bwMode="auto">
          <a:xfrm>
            <a:off x="142844" y="1144043"/>
            <a:ext cx="8786874" cy="4744848"/>
          </a:xfrm>
          <a:prstGeom prst="rect">
            <a:avLst/>
          </a:prstGeom>
          <a:noFill/>
          <a:ln w="9525">
            <a:noFill/>
            <a:miter lim="800000"/>
            <a:headEnd/>
            <a:tailEnd/>
          </a:ln>
          <a:effectLst/>
        </p:spPr>
        <p:txBody>
          <a:bodyPr vert="horz" wrap="square" lIns="0" tIns="0" rIns="0" bIns="12696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effectLst/>
                <a:latin typeface="Times New Roman" pitchFamily="18" charset="0"/>
                <a:cs typeface="Times New Roman" pitchFamily="18" charset="0"/>
              </a:rPr>
              <a:t>How to Calculate Portfolio Standard Deviation?</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effectLst/>
                <a:latin typeface="Times New Roman" pitchFamily="18" charset="0"/>
                <a:cs typeface="Times New Roman" pitchFamily="18" charset="0"/>
              </a:rPr>
              <a:t>Portfolio Standard Deviation calculation is a multi-step process and involves the below-mentioned process.</a:t>
            </a:r>
            <a:endParaRPr kumimoji="0" lang="en-US" sz="2000" b="1"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effectLst/>
                <a:latin typeface="Times New Roman" pitchFamily="18" charset="0"/>
                <a:cs typeface="Times New Roman" pitchFamily="18" charset="0"/>
              </a:rPr>
              <a:t>Portfolio Standard Deviation Formula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effectLst/>
                <a:latin typeface="Times New Roman" pitchFamily="18" charset="0"/>
                <a:cs typeface="Times New Roman" pitchFamily="18" charset="0"/>
              </a:rPr>
              <a:t>Assuming a Portfolio comprising of two assets only, the Standard Deviation of a Two Asset Portfolio can be computed using Portfolio Standard Deviation Formula: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effectLst/>
                <a:latin typeface="Times New Roman" pitchFamily="18" charset="0"/>
                <a:cs typeface="Times New Roman" pitchFamily="18" charset="0"/>
              </a:rPr>
              <a:t>                                                                                 </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effectLst/>
                <a:latin typeface="Times New Roman" pitchFamily="18" charset="0"/>
                <a:cs typeface="Times New Roman" pitchFamily="18" charset="0"/>
              </a:rPr>
              <a:t>Find the Standard Deviation of each asset in the portfolio</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effectLst/>
                <a:latin typeface="Times New Roman" pitchFamily="18" charset="0"/>
                <a:cs typeface="Times New Roman" pitchFamily="18" charset="0"/>
              </a:rPr>
              <a:t>Find the weight of each asset in the overall portfolio</a:t>
            </a:r>
          </a:p>
          <a:p>
            <a:pPr algn="just"/>
            <a:r>
              <a:rPr kumimoji="0" lang="en-US" sz="2000" b="0" i="0" u="none" strike="noStrike" cap="none" normalizeH="0" baseline="0" dirty="0" smtClean="0">
                <a:ln>
                  <a:noFill/>
                </a:ln>
                <a:effectLst/>
                <a:latin typeface="Times New Roman" pitchFamily="18" charset="0"/>
                <a:cs typeface="Times New Roman" pitchFamily="18" charset="0"/>
              </a:rPr>
              <a:t>Find the correlation between the assets in the portfolio (in the above case </a:t>
            </a:r>
            <a:r>
              <a:rPr lang="en-US" sz="2000" dirty="0" smtClean="0">
                <a:latin typeface="Times New Roman" pitchFamily="18" charset="0"/>
                <a:cs typeface="Times New Roman" pitchFamily="18" charset="0"/>
              </a:rPr>
              <a:t>between the two assets in the portfolio). Correlation can vary in the range of -1 to 1.</a:t>
            </a:r>
          </a:p>
          <a:p>
            <a:pPr algn="just"/>
            <a:r>
              <a:rPr lang="en-US" sz="2000" dirty="0" smtClean="0">
                <a:latin typeface="Times New Roman" pitchFamily="18" charset="0"/>
                <a:cs typeface="Times New Roman" pitchFamily="18" charset="0"/>
              </a:rPr>
              <a:t>Apply the values in the above-mentioned to derive the </a:t>
            </a:r>
            <a:r>
              <a:rPr lang="en-US" sz="2000" b="1" u="sng" dirty="0" smtClean="0">
                <a:latin typeface="Times New Roman" pitchFamily="18" charset="0"/>
                <a:cs typeface="Times New Roman" pitchFamily="18" charset="0"/>
                <a:hlinkClick r:id="rId2"/>
              </a:rPr>
              <a:t>Standard Deviation formula</a:t>
            </a:r>
            <a:r>
              <a:rPr lang="en-US" sz="2000" dirty="0" smtClean="0">
                <a:latin typeface="Times New Roman" pitchFamily="18" charset="0"/>
                <a:cs typeface="Times New Roman" pitchFamily="18" charset="0"/>
              </a:rPr>
              <a:t> of a Two Asset Portfolio.</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n-US" sz="2000" b="0"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effectLst/>
              <a:latin typeface="Times New Roman" pitchFamily="18" charset="0"/>
              <a:cs typeface="Times New Roman" pitchFamily="18" charset="0"/>
            </a:endParaRPr>
          </a:p>
        </p:txBody>
      </p:sp>
      <p:pic>
        <p:nvPicPr>
          <p:cNvPr id="48130" name="Picture 2" descr="Portfolio Standard Deviation Formula"/>
          <p:cNvPicPr>
            <a:picLocks noChangeAspect="1" noChangeArrowheads="1"/>
          </p:cNvPicPr>
          <p:nvPr/>
        </p:nvPicPr>
        <p:blipFill>
          <a:blip r:embed="rId3"/>
          <a:srcRect/>
          <a:stretch>
            <a:fillRect/>
          </a:stretch>
        </p:blipFill>
        <p:spPr bwMode="auto">
          <a:xfrm>
            <a:off x="285720" y="785794"/>
            <a:ext cx="5076825" cy="342900"/>
          </a:xfrm>
          <a:prstGeom prst="rect">
            <a:avLst/>
          </a:prstGeom>
          <a:noFill/>
        </p:spPr>
      </p:pic>
      <p:sp>
        <p:nvSpPr>
          <p:cNvPr id="4" name="Slide Number Placeholder 3"/>
          <p:cNvSpPr>
            <a:spLocks noGrp="1"/>
          </p:cNvSpPr>
          <p:nvPr>
            <p:ph type="sldNum" sz="quarter" idx="12"/>
          </p:nvPr>
        </p:nvSpPr>
        <p:spPr/>
        <p:txBody>
          <a:bodyPr/>
          <a:lstStyle/>
          <a:p>
            <a:fld id="{5AB69918-C6A8-4236-8AAE-C6B0FD021418}" type="slidenum">
              <a:rPr lang="en-US" smtClean="0"/>
              <a:pPr/>
              <a:t>27</a:t>
            </a:fld>
            <a:endParaRPr lang="en-US"/>
          </a:p>
        </p:txBody>
      </p:sp>
    </p:spTree>
    <p:extLst>
      <p:ext uri="{BB962C8B-B14F-4D97-AF65-F5344CB8AC3E}">
        <p14:creationId xmlns:p14="http://schemas.microsoft.com/office/powerpoint/2010/main" val="30732198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7869" y="742906"/>
            <a:ext cx="7848872" cy="3416320"/>
          </a:xfrm>
          <a:prstGeom prst="rect">
            <a:avLst/>
          </a:prstGeom>
        </p:spPr>
        <p:txBody>
          <a:bodyPr wrap="square">
            <a:spAutoFit/>
          </a:bodyPr>
          <a:lstStyle/>
          <a:p>
            <a:pPr fontAlgn="base"/>
            <a:r>
              <a:rPr lang="en-US" sz="2400" b="1" dirty="0" smtClean="0">
                <a:latin typeface="Times New Roman" pitchFamily="18" charset="0"/>
                <a:cs typeface="Times New Roman" pitchFamily="18" charset="0"/>
              </a:rPr>
              <a:t>Portfolio Risk:</a:t>
            </a:r>
            <a:endParaRPr lang="en-US" sz="2400" dirty="0" smtClean="0">
              <a:latin typeface="Times New Roman" pitchFamily="18" charset="0"/>
              <a:cs typeface="Times New Roman" pitchFamily="18" charset="0"/>
            </a:endParaRPr>
          </a:p>
          <a:p>
            <a:pPr algn="just" fontAlgn="base"/>
            <a:r>
              <a:rPr lang="en-US" sz="2400" dirty="0" smtClean="0">
                <a:latin typeface="Times New Roman" pitchFamily="18" charset="0"/>
                <a:cs typeface="Times New Roman" pitchFamily="18" charset="0"/>
              </a:rPr>
              <a:t>When two or more securities or assets are combined in a portfolio, their covariance or interactive risk is to be considered. Thus, if the returns on two assets move together, their covariance is positive and the risk is more on such portfolios. If on the other hand, the returns move independently or in opposite directions, the covariance is negative and the risk in total will be lower.</a:t>
            </a:r>
          </a:p>
          <a:p>
            <a:pPr algn="just" fontAlgn="base"/>
            <a:r>
              <a:rPr lang="en-US" sz="2400" dirty="0" smtClean="0">
                <a:latin typeface="Times New Roman" pitchFamily="18" charset="0"/>
                <a:cs typeface="Times New Roman" pitchFamily="18" charset="0"/>
              </a:rPr>
              <a:t>Mathematically, the covariance is defined as-</a:t>
            </a:r>
            <a:endParaRPr lang="en-US" sz="2400" dirty="0">
              <a:latin typeface="Times New Roman" pitchFamily="18" charset="0"/>
              <a:cs typeface="Times New Roman" pitchFamily="18" charset="0"/>
            </a:endParaRPr>
          </a:p>
        </p:txBody>
      </p:sp>
      <p:pic>
        <p:nvPicPr>
          <p:cNvPr id="64514" name="Picture 2" descr="https://www.economicsdiscussion.net/wp-content/uploads/2017/12/clip_image012-1.jpg"/>
          <p:cNvPicPr>
            <a:picLocks noChangeAspect="1" noChangeArrowheads="1"/>
          </p:cNvPicPr>
          <p:nvPr/>
        </p:nvPicPr>
        <p:blipFill>
          <a:blip r:embed="rId2"/>
          <a:srcRect/>
          <a:stretch>
            <a:fillRect/>
          </a:stretch>
        </p:blipFill>
        <p:spPr bwMode="auto">
          <a:xfrm>
            <a:off x="2843808" y="4159226"/>
            <a:ext cx="3240360" cy="856979"/>
          </a:xfrm>
          <a:prstGeom prst="rect">
            <a:avLst/>
          </a:prstGeom>
          <a:noFill/>
        </p:spPr>
      </p:pic>
      <p:sp>
        <p:nvSpPr>
          <p:cNvPr id="4" name="Slide Number Placeholder 3"/>
          <p:cNvSpPr>
            <a:spLocks noGrp="1"/>
          </p:cNvSpPr>
          <p:nvPr>
            <p:ph type="sldNum" sz="quarter" idx="12"/>
          </p:nvPr>
        </p:nvSpPr>
        <p:spPr/>
        <p:txBody>
          <a:bodyPr/>
          <a:lstStyle/>
          <a:p>
            <a:fld id="{5AB69918-C6A8-4236-8AAE-C6B0FD021418}" type="slidenum">
              <a:rPr lang="en-US" smtClean="0"/>
              <a:pPr/>
              <a:t>3</a:t>
            </a:fld>
            <a:endParaRPr lang="en-US"/>
          </a:p>
        </p:txBody>
      </p:sp>
    </p:spTree>
    <p:extLst>
      <p:ext uri="{BB962C8B-B14F-4D97-AF65-F5344CB8AC3E}">
        <p14:creationId xmlns:p14="http://schemas.microsoft.com/office/powerpoint/2010/main" val="24469934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03648" y="1556792"/>
            <a:ext cx="6192688" cy="1938992"/>
          </a:xfrm>
          <a:prstGeom prst="rect">
            <a:avLst/>
          </a:prstGeom>
        </p:spPr>
        <p:txBody>
          <a:bodyPr wrap="square">
            <a:spAutoFit/>
          </a:bodyPr>
          <a:lstStyle/>
          <a:p>
            <a:pPr algn="just"/>
            <a:r>
              <a:rPr lang="en-US" sz="2000" dirty="0" smtClean="0">
                <a:latin typeface="Times New Roman" pitchFamily="18" charset="0"/>
                <a:cs typeface="Times New Roman" pitchFamily="18" charset="0"/>
              </a:rPr>
              <a:t>To </a:t>
            </a:r>
            <a:r>
              <a:rPr lang="en-US" sz="2000" dirty="0" smtClean="0">
                <a:latin typeface="Times New Roman" pitchFamily="18" charset="0"/>
                <a:cs typeface="Times New Roman" pitchFamily="18" charset="0"/>
              </a:rPr>
              <a:t>choose the best portfolio from a number of possible portfolios, each with different return and risk, two separate decisions are to be made</a:t>
            </a:r>
            <a:r>
              <a:rPr lang="en-US" sz="2000" dirty="0" smtClean="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Determination </a:t>
            </a:r>
            <a:r>
              <a:rPr lang="en-US" sz="2000" dirty="0" smtClean="0">
                <a:latin typeface="Times New Roman" pitchFamily="18" charset="0"/>
                <a:cs typeface="Times New Roman" pitchFamily="18" charset="0"/>
              </a:rPr>
              <a:t>of a set of efficient portfolios.</a:t>
            </a:r>
          </a:p>
          <a:p>
            <a:pPr algn="just"/>
            <a:r>
              <a:rPr lang="en-US" sz="2000" dirty="0" smtClean="0">
                <a:latin typeface="Times New Roman" pitchFamily="18" charset="0"/>
                <a:cs typeface="Times New Roman" pitchFamily="18" charset="0"/>
              </a:rPr>
              <a:t>Selection of the best portfolio out of the efficient set.</a:t>
            </a:r>
            <a:endParaRPr lang="en-US" sz="2000" dirty="0">
              <a:latin typeface="Times New Roman" pitchFamily="18" charset="0"/>
              <a:cs typeface="Times New Roman" pitchFamily="18" charset="0"/>
            </a:endParaRPr>
          </a:p>
        </p:txBody>
      </p:sp>
      <p:sp>
        <p:nvSpPr>
          <p:cNvPr id="67586" name="AutoShape 2" descr="Modern Portfolio Theory - Markowitz Portfolio Selection Model"/>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67588" name="AutoShape 4" descr="Modern Portfolio Theory - Markowitz Portfolio Selection Model"/>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67590" name="AutoShape 6" descr="Modern Portfolio Theory - Markowitz Portfolio Selection Model"/>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6" name="Slide Number Placeholder 5"/>
          <p:cNvSpPr>
            <a:spLocks noGrp="1"/>
          </p:cNvSpPr>
          <p:nvPr>
            <p:ph type="sldNum" sz="quarter" idx="12"/>
          </p:nvPr>
        </p:nvSpPr>
        <p:spPr/>
        <p:txBody>
          <a:bodyPr/>
          <a:lstStyle/>
          <a:p>
            <a:fld id="{5AB69918-C6A8-4236-8AAE-C6B0FD021418}" type="slidenum">
              <a:rPr lang="en-US" smtClean="0"/>
              <a:pPr/>
              <a:t>4</a:t>
            </a:fld>
            <a:endParaRPr lang="en-US"/>
          </a:p>
        </p:txBody>
      </p:sp>
    </p:spTree>
    <p:extLst>
      <p:ext uri="{BB962C8B-B14F-4D97-AF65-F5344CB8AC3E}">
        <p14:creationId xmlns:p14="http://schemas.microsoft.com/office/powerpoint/2010/main" val="4508128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AutoShape 2" descr="Modern Portfolio Theory - Markowitz Portfolio Selection Model"/>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 name="Rectangle 2"/>
          <p:cNvSpPr/>
          <p:nvPr/>
        </p:nvSpPr>
        <p:spPr>
          <a:xfrm>
            <a:off x="214282" y="142852"/>
            <a:ext cx="8929718" cy="6740307"/>
          </a:xfrm>
          <a:prstGeom prst="rect">
            <a:avLst/>
          </a:prstGeom>
        </p:spPr>
        <p:txBody>
          <a:bodyPr wrap="square">
            <a:spAutoFit/>
          </a:bodyPr>
          <a:lstStyle/>
          <a:p>
            <a:pPr algn="just"/>
            <a:r>
              <a:rPr lang="en-US" sz="2400" b="1" dirty="0" smtClean="0">
                <a:latin typeface="Times New Roman" pitchFamily="18" charset="0"/>
                <a:cs typeface="Times New Roman" pitchFamily="18" charset="0"/>
              </a:rPr>
              <a:t>Efficient frontier and Capital Market Line  (CML)</a:t>
            </a:r>
          </a:p>
          <a:p>
            <a:pPr algn="just"/>
            <a:r>
              <a:rPr lang="en-US" sz="2400" dirty="0" smtClean="0">
                <a:latin typeface="Times New Roman" pitchFamily="18" charset="0"/>
                <a:cs typeface="Times New Roman" pitchFamily="18" charset="0"/>
              </a:rPr>
              <a:t>An efficient portfolio is one that produces the highest expected return for any given level of risk.   Markowitz showed how to find the frontier of risk and returns for stocks. Only portfolios on the frontier are efficient.   Sharpe added the riskless asset return and noted that returns on a line connecting </a:t>
            </a:r>
            <a:r>
              <a:rPr lang="en-US" sz="2400" dirty="0" err="1" smtClean="0">
                <a:latin typeface="Times New Roman" pitchFamily="18" charset="0"/>
                <a:cs typeface="Times New Roman" pitchFamily="18" charset="0"/>
              </a:rPr>
              <a:t>r</a:t>
            </a:r>
            <a:r>
              <a:rPr lang="en-US" sz="2400" baseline="-25000" dirty="0" err="1" smtClean="0">
                <a:latin typeface="Times New Roman" pitchFamily="18" charset="0"/>
                <a:cs typeface="Times New Roman" pitchFamily="18" charset="0"/>
              </a:rPr>
              <a:t>rf</a:t>
            </a:r>
            <a:r>
              <a:rPr lang="en-US" sz="2400" dirty="0" smtClean="0">
                <a:latin typeface="Times New Roman" pitchFamily="18" charset="0"/>
                <a:cs typeface="Times New Roman" pitchFamily="18" charset="0"/>
              </a:rPr>
              <a:t> and the tangency point on the efficient frontier was also “feasible” in the sense that portfolios consisting of some of the riskless asset and some of the market portfolio could be developed. The introduction of a risk-free asset in the portfolio changes the Markowitz efficient frontier into a straight line.  He called that straight efficient frontier line  the </a:t>
            </a:r>
            <a:r>
              <a:rPr lang="en-US" sz="2400" u="sng" dirty="0" smtClean="0">
                <a:latin typeface="Times New Roman" pitchFamily="18" charset="0"/>
                <a:cs typeface="Times New Roman" pitchFamily="18" charset="0"/>
              </a:rPr>
              <a:t>Capital Market Line (CML)</a:t>
            </a:r>
            <a:r>
              <a:rPr lang="en-US" sz="2400" dirty="0" smtClean="0">
                <a:latin typeface="Times New Roman" pitchFamily="18" charset="0"/>
                <a:cs typeface="Times New Roman" pitchFamily="18" charset="0"/>
              </a:rPr>
              <a:t>, and he used indifference curves to show how investors with different degrees of risk aversion would choose portfolios with different mixes of stocks and the riskless asset.   Investors who are not at all averse to risk could borrow and buy stocks on margin, and thus move out the CML beyond the tangency point.  Since the line is straight, the math implies that any two assets falling on this line will be perfectly positively correlated with each other.</a:t>
            </a:r>
            <a:endParaRPr lang="en-US" sz="2400" dirty="0">
              <a:latin typeface="Times New Roman" pitchFamily="18" charset="0"/>
              <a:cs typeface="Times New Roman" pitchFamily="18" charset="0"/>
            </a:endParaRPr>
          </a:p>
        </p:txBody>
      </p:sp>
      <p:sp>
        <p:nvSpPr>
          <p:cNvPr id="81924" name="AutoShape 4" descr="Efficient frontier and Capital Market Line (CML)"/>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 name="Slide Number Placeholder 4"/>
          <p:cNvSpPr>
            <a:spLocks noGrp="1"/>
          </p:cNvSpPr>
          <p:nvPr>
            <p:ph type="sldNum" sz="quarter" idx="12"/>
          </p:nvPr>
        </p:nvSpPr>
        <p:spPr/>
        <p:txBody>
          <a:bodyPr/>
          <a:lstStyle/>
          <a:p>
            <a:fld id="{5AB69918-C6A8-4236-8AAE-C6B0FD021418}" type="slidenum">
              <a:rPr lang="en-US" smtClean="0"/>
              <a:pPr/>
              <a:t>5</a:t>
            </a:fld>
            <a:endParaRPr lang="en-US"/>
          </a:p>
        </p:txBody>
      </p:sp>
    </p:spTree>
    <p:extLst>
      <p:ext uri="{BB962C8B-B14F-4D97-AF65-F5344CB8AC3E}">
        <p14:creationId xmlns:p14="http://schemas.microsoft.com/office/powerpoint/2010/main" val="8751583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14290"/>
            <a:ext cx="9144000" cy="3108543"/>
          </a:xfrm>
          <a:prstGeom prst="rect">
            <a:avLst/>
          </a:prstGeom>
        </p:spPr>
        <p:txBody>
          <a:bodyPr wrap="square">
            <a:spAutoFit/>
          </a:bodyPr>
          <a:lstStyle/>
          <a:p>
            <a:r>
              <a:rPr lang="en-US" sz="2400" b="1" dirty="0" smtClean="0">
                <a:latin typeface="Times New Roman" pitchFamily="18" charset="0"/>
                <a:cs typeface="Times New Roman" pitchFamily="18" charset="0"/>
              </a:rPr>
              <a:t>Determining the efficient set</a:t>
            </a:r>
          </a:p>
          <a:p>
            <a:r>
              <a:rPr lang="en-US" sz="2400" dirty="0" smtClean="0">
                <a:latin typeface="Times New Roman" pitchFamily="18" charset="0"/>
                <a:cs typeface="Times New Roman" pitchFamily="18" charset="0"/>
              </a:rPr>
              <a:t>A portfolio that gives maximum return for a given risk, or minimum risk for given return is an efficient portfolio. Thus, portfolios are selected as follows:</a:t>
            </a:r>
          </a:p>
          <a:p>
            <a:r>
              <a:rPr lang="en-US" sz="2400" dirty="0" smtClean="0">
                <a:latin typeface="Times New Roman" pitchFamily="18" charset="0"/>
                <a:cs typeface="Times New Roman" pitchFamily="18" charset="0"/>
              </a:rPr>
              <a:t>(a) From the portfolios that have the same return, the investor will prefer the portfolio with lower risk, and </a:t>
            </a:r>
          </a:p>
          <a:p>
            <a:r>
              <a:rPr lang="en-US" sz="2400" dirty="0" smtClean="0">
                <a:latin typeface="Times New Roman" pitchFamily="18" charset="0"/>
                <a:cs typeface="Times New Roman" pitchFamily="18" charset="0"/>
              </a:rPr>
              <a:t>(b) From the portfolios that have the same risk level, an investor will prefer the portfolio with higher rate of return.</a:t>
            </a:r>
            <a:endParaRPr lang="en-US" sz="2400" dirty="0">
              <a:latin typeface="Times New Roman" pitchFamily="18" charset="0"/>
              <a:cs typeface="Times New Roman" pitchFamily="18" charset="0"/>
            </a:endParaRPr>
          </a:p>
        </p:txBody>
      </p:sp>
      <p:pic>
        <p:nvPicPr>
          <p:cNvPr id="66562" name="Picture 2" descr="https://upload.wikimedia.org/wikipedia/commons/thumb/e/ef/Risk-Return_of_Possible_Portfolios.jpg/400px-Risk-Return_of_Possible_Portfolios.jpg"/>
          <p:cNvPicPr>
            <a:picLocks noChangeAspect="1" noChangeArrowheads="1"/>
          </p:cNvPicPr>
          <p:nvPr/>
        </p:nvPicPr>
        <p:blipFill>
          <a:blip r:embed="rId2"/>
          <a:srcRect/>
          <a:stretch>
            <a:fillRect/>
          </a:stretch>
        </p:blipFill>
        <p:spPr bwMode="auto">
          <a:xfrm>
            <a:off x="0" y="3786210"/>
            <a:ext cx="8643966" cy="2857500"/>
          </a:xfrm>
          <a:prstGeom prst="rect">
            <a:avLst/>
          </a:prstGeom>
          <a:noFill/>
        </p:spPr>
      </p:pic>
      <p:sp>
        <p:nvSpPr>
          <p:cNvPr id="4" name="Slide Number Placeholder 3"/>
          <p:cNvSpPr>
            <a:spLocks noGrp="1"/>
          </p:cNvSpPr>
          <p:nvPr>
            <p:ph type="sldNum" sz="quarter" idx="12"/>
          </p:nvPr>
        </p:nvSpPr>
        <p:spPr/>
        <p:txBody>
          <a:bodyPr/>
          <a:lstStyle/>
          <a:p>
            <a:fld id="{5AB69918-C6A8-4236-8AAE-C6B0FD021418}" type="slidenum">
              <a:rPr lang="en-US" smtClean="0"/>
              <a:pPr/>
              <a:t>6</a:t>
            </a:fld>
            <a:endParaRPr lang="en-US"/>
          </a:p>
        </p:txBody>
      </p:sp>
    </p:spTree>
    <p:extLst>
      <p:ext uri="{BB962C8B-B14F-4D97-AF65-F5344CB8AC3E}">
        <p14:creationId xmlns:p14="http://schemas.microsoft.com/office/powerpoint/2010/main" val="12006756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descr="https://upload.wikimedia.org/wikipedia/commons/thumb/e/ef/Risk-Return_of_Possible_Portfolios.jpg/400px-Risk-Return_of_Possible_Portfolios.jpg"/>
          <p:cNvPicPr>
            <a:picLocks noGrp="1" noChangeAspect="1" noChangeArrowheads="1"/>
          </p:cNvPicPr>
          <p:nvPr>
            <p:ph sz="quarter" idx="2"/>
          </p:nvPr>
        </p:nvPicPr>
        <p:blipFill>
          <a:blip r:embed="rId2"/>
          <a:stretch>
            <a:fillRect/>
          </a:stretch>
        </p:blipFill>
        <p:spPr bwMode="auto">
          <a:xfrm>
            <a:off x="457200" y="2729111"/>
            <a:ext cx="4040188" cy="3030141"/>
          </a:xfrm>
          <a:prstGeom prst="rect">
            <a:avLst/>
          </a:prstGeom>
          <a:noFill/>
        </p:spPr>
      </p:pic>
      <p:sp>
        <p:nvSpPr>
          <p:cNvPr id="9" name="Content Placeholder 8"/>
          <p:cNvSpPr>
            <a:spLocks noGrp="1"/>
          </p:cNvSpPr>
          <p:nvPr>
            <p:ph sz="quarter" idx="4"/>
          </p:nvPr>
        </p:nvSpPr>
        <p:spPr>
          <a:xfrm>
            <a:off x="4211960" y="692696"/>
            <a:ext cx="4288536" cy="5541963"/>
          </a:xfrm>
        </p:spPr>
        <p:txBody>
          <a:bodyPr>
            <a:normAutofit fontScale="92500" lnSpcReduction="10000"/>
          </a:bodyPr>
          <a:lstStyle/>
          <a:p>
            <a:pPr algn="just"/>
            <a:r>
              <a:rPr lang="en-US" dirty="0" smtClean="0">
                <a:latin typeface="Times New Roman" pitchFamily="18" charset="0"/>
                <a:cs typeface="Times New Roman" pitchFamily="18" charset="0"/>
              </a:rPr>
              <a:t>As the investor is rational, they would like to have higher return. And as they are risk averse, they want to have lower risk. In Figure 1, the shaded area PVWP includes all the possible securities an investor can invest in. The efficient portfolios are the ones that lie on the boundary of PQVW. For example, at risk level x</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there are three portfolios S, T, U. But portfolio S is called the efficient portfolio as it has the highest return, y</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compared to T and U[needs dot]. All the portfolios that lie on the boundary of PQVW are efficient portfolios for a given risk level.</a:t>
            </a:r>
            <a:endParaRPr lang="en-US" dirty="0">
              <a:latin typeface="Times New Roman" pitchFamily="18" charset="0"/>
              <a:cs typeface="Times New Roman" pitchFamily="18" charset="0"/>
            </a:endParaRPr>
          </a:p>
        </p:txBody>
      </p:sp>
      <p:sp>
        <p:nvSpPr>
          <p:cNvPr id="7" name="Slide Number Placeholder 6"/>
          <p:cNvSpPr>
            <a:spLocks noGrp="1"/>
          </p:cNvSpPr>
          <p:nvPr>
            <p:ph type="sldNum" sz="quarter" idx="12"/>
          </p:nvPr>
        </p:nvSpPr>
        <p:spPr/>
        <p:txBody>
          <a:bodyPr/>
          <a:lstStyle/>
          <a:p>
            <a:fld id="{5AB69918-C6A8-4236-8AAE-C6B0FD021418}" type="slidenum">
              <a:rPr lang="en-US" smtClean="0"/>
              <a:pPr/>
              <a:t>7</a:t>
            </a:fld>
            <a:endParaRPr lang="en-US"/>
          </a:p>
        </p:txBody>
      </p:sp>
    </p:spTree>
    <p:extLst>
      <p:ext uri="{BB962C8B-B14F-4D97-AF65-F5344CB8AC3E}">
        <p14:creationId xmlns:p14="http://schemas.microsoft.com/office/powerpoint/2010/main" val="22043786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571480"/>
            <a:ext cx="8568952" cy="5509200"/>
          </a:xfrm>
          <a:prstGeom prst="rect">
            <a:avLst/>
          </a:prstGeom>
        </p:spPr>
        <p:txBody>
          <a:bodyPr wrap="square">
            <a:spAutoFit/>
          </a:bodyPr>
          <a:lstStyle/>
          <a:p>
            <a:pPr algn="just"/>
            <a:r>
              <a:rPr lang="en-US" sz="3200" dirty="0" smtClean="0">
                <a:latin typeface="Times New Roman" pitchFamily="18" charset="0"/>
                <a:cs typeface="Times New Roman" pitchFamily="18" charset="0"/>
              </a:rPr>
              <a:t>The boundary PQVW is called the </a:t>
            </a:r>
            <a:r>
              <a:rPr lang="en-US" sz="3200" b="1" dirty="0" smtClean="0">
                <a:latin typeface="Times New Roman" pitchFamily="18" charset="0"/>
                <a:cs typeface="Times New Roman" pitchFamily="18" charset="0"/>
              </a:rPr>
              <a:t>Efficient Frontier</a:t>
            </a:r>
            <a:r>
              <a:rPr lang="en-US" sz="3200" dirty="0" smtClean="0">
                <a:latin typeface="Times New Roman" pitchFamily="18" charset="0"/>
                <a:cs typeface="Times New Roman" pitchFamily="18" charset="0"/>
              </a:rPr>
              <a:t>. All portfolios that lie below the Efficient Frontier are not good enough because the return would be lower for the given risk. Portfolios that lie to the right of the Efficient Frontier would not be good enough, as there is higher risk for a given rate of return. All portfolios lying on the boundary of PQVW are called Efficient Portfolios. The Efficient Frontier is the same for all investors, as all investors want maximum return with the lowest possible risk and they are risk averse.</a:t>
            </a:r>
            <a:endParaRPr lang="en-US" sz="3200" dirty="0">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fld id="{5AB69918-C6A8-4236-8AAE-C6B0FD021418}" type="slidenum">
              <a:rPr lang="en-US" smtClean="0"/>
              <a:pPr/>
              <a:t>8</a:t>
            </a:fld>
            <a:endParaRPr lang="en-US"/>
          </a:p>
        </p:txBody>
      </p:sp>
    </p:spTree>
    <p:extLst>
      <p:ext uri="{BB962C8B-B14F-4D97-AF65-F5344CB8AC3E}">
        <p14:creationId xmlns:p14="http://schemas.microsoft.com/office/powerpoint/2010/main" val="11386717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s://upload.wikimedia.org/wikipedia/commons/thumb/3/39/Risk-Return_Indifference_Curves.jpg/400px-Risk-Return_Indifference_Curves.jpg"/>
          <p:cNvPicPr>
            <a:picLocks noGrp="1" noChangeAspect="1" noChangeArrowheads="1"/>
          </p:cNvPicPr>
          <p:nvPr>
            <p:ph sz="half" idx="1"/>
          </p:nvPr>
        </p:nvPicPr>
        <p:blipFill>
          <a:blip r:embed="rId2"/>
          <a:stretch>
            <a:fillRect/>
          </a:stretch>
        </p:blipFill>
        <p:spPr bwMode="auto">
          <a:xfrm>
            <a:off x="457200" y="2348706"/>
            <a:ext cx="4038600" cy="3028950"/>
          </a:xfrm>
          <a:prstGeom prst="rect">
            <a:avLst/>
          </a:prstGeom>
          <a:noFill/>
        </p:spPr>
      </p:pic>
      <p:sp>
        <p:nvSpPr>
          <p:cNvPr id="4" name="Content Placeholder 3"/>
          <p:cNvSpPr>
            <a:spLocks noGrp="1"/>
          </p:cNvSpPr>
          <p:nvPr>
            <p:ph sz="half" idx="2"/>
          </p:nvPr>
        </p:nvSpPr>
        <p:spPr>
          <a:xfrm>
            <a:off x="4139952" y="548680"/>
            <a:ext cx="4824536" cy="4525963"/>
          </a:xfrm>
        </p:spPr>
        <p:txBody>
          <a:bodyPr>
            <a:noAutofit/>
          </a:bodyPr>
          <a:lstStyle/>
          <a:p>
            <a:pPr algn="just"/>
            <a:r>
              <a:rPr lang="en-US" sz="2000" dirty="0" smtClean="0">
                <a:latin typeface="Times New Roman" pitchFamily="18" charset="0"/>
                <a:cs typeface="Times New Roman" pitchFamily="18" charset="0"/>
              </a:rPr>
              <a:t>Figure 2 shows the risk-return </a:t>
            </a:r>
            <a:r>
              <a:rPr lang="en-US" sz="2000" dirty="0" smtClean="0">
                <a:latin typeface="Times New Roman" pitchFamily="18" charset="0"/>
                <a:cs typeface="Times New Roman" pitchFamily="18" charset="0"/>
                <a:hlinkClick r:id="rId3" tooltip="Indifference curve"/>
              </a:rPr>
              <a:t>indifference curve</a:t>
            </a:r>
            <a:r>
              <a:rPr lang="en-US" sz="2000" dirty="0" smtClean="0">
                <a:latin typeface="Times New Roman" pitchFamily="18" charset="0"/>
                <a:cs typeface="Times New Roman" pitchFamily="18" charset="0"/>
              </a:rPr>
              <a:t> for the investors. Indifference curves C</a:t>
            </a:r>
            <a:r>
              <a:rPr lang="en-US" sz="2000" baseline="-25000" dirty="0" smtClean="0">
                <a:latin typeface="Times New Roman" pitchFamily="18" charset="0"/>
                <a:cs typeface="Times New Roman" pitchFamily="18" charset="0"/>
              </a:rPr>
              <a:t>1</a:t>
            </a:r>
            <a:r>
              <a:rPr lang="en-US" sz="2000" dirty="0" smtClean="0">
                <a:latin typeface="Times New Roman" pitchFamily="18" charset="0"/>
                <a:cs typeface="Times New Roman" pitchFamily="18" charset="0"/>
              </a:rPr>
              <a:t>, C</a:t>
            </a:r>
            <a:r>
              <a:rPr lang="en-US" sz="2000" baseline="-25000" dirty="0" smtClean="0">
                <a:latin typeface="Times New Roman" pitchFamily="18" charset="0"/>
                <a:cs typeface="Times New Roman" pitchFamily="18" charset="0"/>
              </a:rPr>
              <a:t>2</a:t>
            </a:r>
            <a:r>
              <a:rPr lang="en-US" sz="2000" dirty="0" smtClean="0">
                <a:latin typeface="Times New Roman" pitchFamily="18" charset="0"/>
                <a:cs typeface="Times New Roman" pitchFamily="18" charset="0"/>
              </a:rPr>
              <a:t> and C</a:t>
            </a:r>
            <a:r>
              <a:rPr lang="en-US" sz="2000" baseline="-25000" dirty="0" smtClean="0">
                <a:latin typeface="Times New Roman" pitchFamily="18" charset="0"/>
                <a:cs typeface="Times New Roman" pitchFamily="18" charset="0"/>
              </a:rPr>
              <a:t>3</a:t>
            </a:r>
            <a:r>
              <a:rPr lang="en-US" sz="2000" dirty="0" smtClean="0">
                <a:latin typeface="Times New Roman" pitchFamily="18" charset="0"/>
                <a:cs typeface="Times New Roman" pitchFamily="18" charset="0"/>
              </a:rPr>
              <a:t> are shown. Each of the different points on a particular indifference curve shows a different combination of risk and return, which provide the same satisfaction to the investors. Each curve to the left represents higher </a:t>
            </a:r>
            <a:r>
              <a:rPr lang="en-US" sz="2000" dirty="0" smtClean="0">
                <a:latin typeface="Times New Roman" pitchFamily="18" charset="0"/>
                <a:cs typeface="Times New Roman" pitchFamily="18" charset="0"/>
                <a:hlinkClick r:id="rId4" tooltip="Utility"/>
              </a:rPr>
              <a:t>utility</a:t>
            </a:r>
            <a:r>
              <a:rPr lang="en-US" sz="2000" dirty="0" smtClean="0">
                <a:latin typeface="Times New Roman" pitchFamily="18" charset="0"/>
                <a:cs typeface="Times New Roman" pitchFamily="18" charset="0"/>
              </a:rPr>
              <a:t> or satisfaction. The goal of the investor would be to maximize their satisfaction by moving to a curve that is higher. An investor might have satisfaction represented by C</a:t>
            </a:r>
            <a:r>
              <a:rPr lang="en-US" sz="2000" baseline="-25000" dirty="0" smtClean="0">
                <a:latin typeface="Times New Roman" pitchFamily="18" charset="0"/>
                <a:cs typeface="Times New Roman" pitchFamily="18" charset="0"/>
              </a:rPr>
              <a:t>2</a:t>
            </a:r>
            <a:r>
              <a:rPr lang="en-US" sz="2000" dirty="0" smtClean="0">
                <a:latin typeface="Times New Roman" pitchFamily="18" charset="0"/>
                <a:cs typeface="Times New Roman" pitchFamily="18" charset="0"/>
              </a:rPr>
              <a:t>, but if their satisfaction/utility increases, the investor then moves to curve C</a:t>
            </a:r>
            <a:r>
              <a:rPr lang="en-US" sz="2000" baseline="-25000" dirty="0" smtClean="0">
                <a:latin typeface="Times New Roman" pitchFamily="18" charset="0"/>
                <a:cs typeface="Times New Roman" pitchFamily="18" charset="0"/>
              </a:rPr>
              <a:t>3</a:t>
            </a:r>
            <a:r>
              <a:rPr lang="en-US" sz="2000" dirty="0" smtClean="0">
                <a:latin typeface="Times New Roman" pitchFamily="18" charset="0"/>
                <a:cs typeface="Times New Roman" pitchFamily="18" charset="0"/>
              </a:rPr>
              <a:t> Thus, at any point of time, an investor will be indifferent between combinations S</a:t>
            </a:r>
            <a:r>
              <a:rPr lang="en-US" sz="2000" baseline="-25000" dirty="0" smtClean="0">
                <a:latin typeface="Times New Roman" pitchFamily="18" charset="0"/>
                <a:cs typeface="Times New Roman" pitchFamily="18" charset="0"/>
              </a:rPr>
              <a:t>1</a:t>
            </a:r>
            <a:r>
              <a:rPr lang="en-US" sz="2000" dirty="0" smtClean="0">
                <a:latin typeface="Times New Roman" pitchFamily="18" charset="0"/>
                <a:cs typeface="Times New Roman" pitchFamily="18" charset="0"/>
              </a:rPr>
              <a:t> and S</a:t>
            </a:r>
            <a:r>
              <a:rPr lang="en-US" sz="2000" baseline="-25000" dirty="0" smtClean="0">
                <a:latin typeface="Times New Roman" pitchFamily="18" charset="0"/>
                <a:cs typeface="Times New Roman" pitchFamily="18" charset="0"/>
              </a:rPr>
              <a:t>2</a:t>
            </a:r>
            <a:r>
              <a:rPr lang="en-US" sz="2000" dirty="0" smtClean="0">
                <a:latin typeface="Times New Roman" pitchFamily="18" charset="0"/>
                <a:cs typeface="Times New Roman" pitchFamily="18" charset="0"/>
              </a:rPr>
              <a:t>, or S</a:t>
            </a:r>
            <a:r>
              <a:rPr lang="en-US" sz="2000" baseline="-25000" dirty="0" smtClean="0">
                <a:latin typeface="Times New Roman" pitchFamily="18" charset="0"/>
                <a:cs typeface="Times New Roman" pitchFamily="18" charset="0"/>
              </a:rPr>
              <a:t>5</a:t>
            </a:r>
            <a:r>
              <a:rPr lang="en-US" sz="2000" dirty="0" smtClean="0">
                <a:latin typeface="Times New Roman" pitchFamily="18" charset="0"/>
                <a:cs typeface="Times New Roman" pitchFamily="18" charset="0"/>
              </a:rPr>
              <a:t> and S</a:t>
            </a:r>
            <a:r>
              <a:rPr lang="en-US" sz="2000" baseline="-25000" dirty="0" smtClean="0">
                <a:latin typeface="Times New Roman" pitchFamily="18" charset="0"/>
                <a:cs typeface="Times New Roman" pitchFamily="18" charset="0"/>
              </a:rPr>
              <a:t>6</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sp>
        <p:nvSpPr>
          <p:cNvPr id="6" name="Slide Number Placeholder 5"/>
          <p:cNvSpPr>
            <a:spLocks noGrp="1"/>
          </p:cNvSpPr>
          <p:nvPr>
            <p:ph type="sldNum" sz="quarter" idx="12"/>
          </p:nvPr>
        </p:nvSpPr>
        <p:spPr/>
        <p:txBody>
          <a:bodyPr/>
          <a:lstStyle/>
          <a:p>
            <a:fld id="{5AB69918-C6A8-4236-8AAE-C6B0FD021418}" type="slidenum">
              <a:rPr lang="en-US" smtClean="0"/>
              <a:pPr/>
              <a:t>9</a:t>
            </a:fld>
            <a:endParaRPr lang="en-US"/>
          </a:p>
        </p:txBody>
      </p:sp>
    </p:spTree>
    <p:extLst>
      <p:ext uri="{BB962C8B-B14F-4D97-AF65-F5344CB8AC3E}">
        <p14:creationId xmlns:p14="http://schemas.microsoft.com/office/powerpoint/2010/main" val="17455922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TotalTime>
  <Words>1439</Words>
  <Application>Microsoft Office PowerPoint</Application>
  <PresentationFormat>On-screen Show (4:3)</PresentationFormat>
  <Paragraphs>137</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PORTFOLIO MANAGEMENT</vt:lpstr>
      <vt:lpstr>Unit II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Forming a Riskless Portfolio from Two Perfectly Negatively Correlated Securities</vt:lpstr>
      <vt:lpstr>PowerPoint Presentation</vt:lpstr>
      <vt:lpstr>PowerPoint Presentation</vt:lpstr>
      <vt:lpstr>Sources and Types of Risk</vt:lpstr>
      <vt:lpstr>Risk-return trade-off in different types of securities</vt:lpstr>
      <vt:lpstr>Risk Diversification- the objective of portfolio formation without affecting the return significantly</vt:lpstr>
      <vt:lpstr>Risk Diversification</vt:lpstr>
      <vt:lpstr>Random or naive diversification:</vt:lpstr>
      <vt:lpstr>Efficient diversification</vt:lpstr>
      <vt:lpstr>Modern Portfolio Theory</vt:lpstr>
      <vt:lpstr>Efficient Frontiers</vt:lpstr>
      <vt:lpstr>Computing Problem with Original Markowitz Theory, and Later Simplification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HP</cp:lastModifiedBy>
  <cp:revision>7</cp:revision>
  <dcterms:created xsi:type="dcterms:W3CDTF">2021-11-09T22:08:39Z</dcterms:created>
  <dcterms:modified xsi:type="dcterms:W3CDTF">2021-11-10T00:19:33Z</dcterms:modified>
</cp:coreProperties>
</file>