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87F6F7B-176C-43B6-AC00-76F051146D30}"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939946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7F6F7B-176C-43B6-AC00-76F051146D30}"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2636413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7F6F7B-176C-43B6-AC00-76F051146D30}"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4062821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7F6F7B-176C-43B6-AC00-76F051146D30}"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687316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7F6F7B-176C-43B6-AC00-76F051146D30}"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238494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87F6F7B-176C-43B6-AC00-76F051146D30}"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74156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7F6F7B-176C-43B6-AC00-76F051146D30}" type="datetimeFigureOut">
              <a:rPr lang="en-IN" smtClean="0"/>
              <a:t>09-11-2021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3927710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87F6F7B-176C-43B6-AC00-76F051146D30}" type="datetimeFigureOut">
              <a:rPr lang="en-IN" smtClean="0"/>
              <a:t>09-11-2021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2099103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F6F7B-176C-43B6-AC00-76F051146D30}" type="datetimeFigureOut">
              <a:rPr lang="en-IN" smtClean="0"/>
              <a:t>09-11-2021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3757017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F6F7B-176C-43B6-AC00-76F051146D30}"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244663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F6F7B-176C-43B6-AC00-76F051146D30}"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86885A-1885-4D92-BED0-BE75BFE6841A}" type="slidenum">
              <a:rPr lang="en-IN" smtClean="0"/>
              <a:t>‹#›</a:t>
            </a:fld>
            <a:endParaRPr lang="en-IN"/>
          </a:p>
        </p:txBody>
      </p:sp>
    </p:spTree>
    <p:extLst>
      <p:ext uri="{BB962C8B-B14F-4D97-AF65-F5344CB8AC3E}">
        <p14:creationId xmlns:p14="http://schemas.microsoft.com/office/powerpoint/2010/main" val="3294476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7F6F7B-176C-43B6-AC00-76F051146D30}" type="datetimeFigureOut">
              <a:rPr lang="en-IN" smtClean="0"/>
              <a:t>09-11-2021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6885A-1885-4D92-BED0-BE75BFE6841A}" type="slidenum">
              <a:rPr lang="en-IN" smtClean="0"/>
              <a:t>‹#›</a:t>
            </a:fld>
            <a:endParaRPr lang="en-IN"/>
          </a:p>
        </p:txBody>
      </p:sp>
    </p:spTree>
    <p:extLst>
      <p:ext uri="{BB962C8B-B14F-4D97-AF65-F5344CB8AC3E}">
        <p14:creationId xmlns:p14="http://schemas.microsoft.com/office/powerpoint/2010/main" val="1909679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348880"/>
            <a:ext cx="8229600" cy="1143000"/>
          </a:xfrm>
        </p:spPr>
        <p:txBody>
          <a:bodyPr/>
          <a:lstStyle/>
          <a:p>
            <a:r>
              <a:rPr lang="en-US" b="1" dirty="0" smtClean="0">
                <a:latin typeface="Times New Roman" pitchFamily="18" charset="0"/>
                <a:cs typeface="Times New Roman" pitchFamily="18" charset="0"/>
              </a:rPr>
              <a:t>PORTFOLIO MANAGEMENT</a:t>
            </a:r>
            <a:endParaRPr lang="en-IN" b="1" dirty="0">
              <a:latin typeface="Times New Roman" pitchFamily="18" charset="0"/>
              <a:cs typeface="Times New Roman" pitchFamily="18" charset="0"/>
            </a:endParaRPr>
          </a:p>
        </p:txBody>
      </p:sp>
      <p:sp>
        <p:nvSpPr>
          <p:cNvPr id="3" name="TextBox 2"/>
          <p:cNvSpPr txBox="1"/>
          <p:nvPr/>
        </p:nvSpPr>
        <p:spPr>
          <a:xfrm>
            <a:off x="2699792" y="4725144"/>
            <a:ext cx="3600400" cy="584775"/>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Prof. Anil Kothari</a:t>
            </a:r>
            <a:endParaRPr lang="en-IN"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690232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01314"/>
          </a:xfrm>
          <a:prstGeom prst="rect">
            <a:avLst/>
          </a:prstGeom>
        </p:spPr>
        <p:txBody>
          <a:bodyPr wrap="square">
            <a:spAutoFit/>
          </a:bodyPr>
          <a:lstStyle/>
          <a:p>
            <a:pPr algn="just"/>
            <a:r>
              <a:rPr lang="en-US" b="1" dirty="0" smtClean="0">
                <a:latin typeface="Times New Roman" pitchFamily="18" charset="0"/>
                <a:cs typeface="Times New Roman" pitchFamily="18" charset="0"/>
              </a:rPr>
              <a:t>The security market line</a:t>
            </a:r>
          </a:p>
          <a:p>
            <a:pPr algn="just"/>
            <a:r>
              <a:rPr lang="en-US" dirty="0" smtClean="0">
                <a:latin typeface="Times New Roman" pitchFamily="18" charset="0"/>
                <a:cs typeface="Times New Roman" pitchFamily="18" charset="0"/>
              </a:rPr>
              <a:t>The culmination of the sequence of conceptual building blocks is CAPM’s risk/expected return relationship. This fundamental result follows from the proposition that only systematic risk, measured by beta (β), matters. Securities are priced such that:</a:t>
            </a:r>
          </a:p>
          <a:p>
            <a:pPr algn="just"/>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 risk premium</a:t>
            </a:r>
          </a:p>
          <a:p>
            <a:pPr algn="just"/>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β</a:t>
            </a:r>
            <a:r>
              <a:rPr lang="en-US" baseline="-25000" dirty="0" err="1" smtClean="0">
                <a:latin typeface="Times New Roman" pitchFamily="18" charset="0"/>
                <a:cs typeface="Times New Roman" pitchFamily="18" charset="0"/>
              </a:rPr>
              <a:t>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m</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Where: R</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the stock’s expected return (and the company’s cost of equity capital).</a:t>
            </a:r>
          </a:p>
          <a:p>
            <a:pPr algn="just"/>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 the risk-free rate.</a:t>
            </a:r>
          </a:p>
          <a:p>
            <a:pPr algn="just"/>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m</a:t>
            </a:r>
            <a:r>
              <a:rPr lang="en-US" dirty="0" smtClean="0">
                <a:latin typeface="Times New Roman" pitchFamily="18" charset="0"/>
                <a:cs typeface="Times New Roman" pitchFamily="18" charset="0"/>
              </a:rPr>
              <a:t> = the expected return on the stock market as a whole.</a:t>
            </a:r>
          </a:p>
          <a:p>
            <a:pPr algn="just"/>
            <a:r>
              <a:rPr lang="en-US" dirty="0" smtClean="0">
                <a:latin typeface="Times New Roman" pitchFamily="18" charset="0"/>
                <a:cs typeface="Times New Roman" pitchFamily="18" charset="0"/>
              </a:rPr>
              <a:t>β </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the stock’s beta.</a:t>
            </a:r>
          </a:p>
          <a:p>
            <a:pPr algn="just"/>
            <a:r>
              <a:rPr lang="en-US" dirty="0" smtClean="0">
                <a:latin typeface="Times New Roman" pitchFamily="18" charset="0"/>
                <a:cs typeface="Times New Roman" pitchFamily="18" charset="0"/>
              </a:rPr>
              <a:t>This risk/expected return relationship is called the security market line (SML). I have illustrated it graphically in Exhibit III. As I indicated before, the expected return on a security generally equals the risk-free rate plus a risk premium. In CAPM the risk premium is measured as beta times the expected return on the market minus the risk-free rate. The risk premium of a security is a function of the risk premium on the market,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m</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and varies directly with the level of beta. (No measure of unsystematic risk appears in the risk premium, of course, for in the world of CAPM diversification has eliminated it.)</a:t>
            </a:r>
            <a:endParaRPr lang="en-US"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5AB69918-C6A8-4236-8AAE-C6B0FD021418}" type="slidenum">
              <a:rPr lang="en-US" smtClean="0"/>
              <a:pPr/>
              <a:t>2</a:t>
            </a:fld>
            <a:endParaRPr lang="en-US"/>
          </a:p>
        </p:txBody>
      </p:sp>
      <p:sp>
        <p:nvSpPr>
          <p:cNvPr id="4" name="Rectangle 3"/>
          <p:cNvSpPr/>
          <p:nvPr/>
        </p:nvSpPr>
        <p:spPr>
          <a:xfrm>
            <a:off x="0" y="5072074"/>
            <a:ext cx="9001156" cy="1477328"/>
          </a:xfrm>
          <a:prstGeom prst="rect">
            <a:avLst/>
          </a:prstGeom>
        </p:spPr>
        <p:txBody>
          <a:bodyPr wrap="square">
            <a:spAutoFit/>
          </a:bodyPr>
          <a:lstStyle/>
          <a:p>
            <a:r>
              <a:rPr lang="en-US" dirty="0" smtClean="0">
                <a:latin typeface="Times New Roman" pitchFamily="18" charset="0"/>
                <a:cs typeface="Times New Roman" pitchFamily="18" charset="0"/>
              </a:rPr>
              <a:t>Security Market Line Slope</a:t>
            </a:r>
          </a:p>
          <a:p>
            <a:r>
              <a:rPr lang="en-US" dirty="0" smtClean="0">
                <a:latin typeface="Times New Roman" pitchFamily="18" charset="0"/>
                <a:cs typeface="Times New Roman" pitchFamily="18" charset="0"/>
              </a:rPr>
              <a:t>The slope of the security market line represents the market risk premium, i.e. the excess return over the market return. The market risk premium compensates for the additional systematic risk associated with the security. Therefore, the higher the risk, the higher the market risk premium for the security, and the higher the expected overall return for the security.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25649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Picture 2" descr="https://hbr.org/resources/images/article_assets/hbr/8201/82106_C.gif"/>
          <p:cNvPicPr>
            <a:picLocks noChangeAspect="1" noChangeArrowheads="1"/>
          </p:cNvPicPr>
          <p:nvPr/>
        </p:nvPicPr>
        <p:blipFill>
          <a:blip r:embed="rId2"/>
          <a:srcRect/>
          <a:stretch>
            <a:fillRect/>
          </a:stretch>
        </p:blipFill>
        <p:spPr bwMode="auto">
          <a:xfrm>
            <a:off x="1000100" y="0"/>
            <a:ext cx="6643734" cy="4500574"/>
          </a:xfrm>
          <a:prstGeom prst="rect">
            <a:avLst/>
          </a:prstGeom>
          <a:noFill/>
        </p:spPr>
      </p:pic>
      <p:sp>
        <p:nvSpPr>
          <p:cNvPr id="3" name="Rectangle 2"/>
          <p:cNvSpPr/>
          <p:nvPr/>
        </p:nvSpPr>
        <p:spPr>
          <a:xfrm>
            <a:off x="0" y="4469509"/>
            <a:ext cx="9144000" cy="2031325"/>
          </a:xfrm>
          <a:prstGeom prst="rect">
            <a:avLst/>
          </a:prstGeom>
        </p:spPr>
        <p:txBody>
          <a:bodyPr wrap="square">
            <a:spAutoFit/>
          </a:bodyPr>
          <a:lstStyle/>
          <a:p>
            <a:pPr algn="just"/>
            <a:r>
              <a:rPr lang="en-US" dirty="0" smtClean="0">
                <a:latin typeface="Times New Roman" pitchFamily="18" charset="0"/>
                <a:cs typeface="Times New Roman" pitchFamily="18" charset="0"/>
              </a:rPr>
              <a:t>In the freely competitive financial markets described by CAPM, no security can sell for long at prices low enough to yield more than its appropriate return on the SML. The security would then be very attractive compared with other securities of similar risk, and investors would bid its price up until its expected return fell to the appropriate position on the SML. Conversely, investors would sell off any stock selling at a price high enough to put its expected return below its appropriate position. The resulting reduction in price would continue until the stock’s expected return rose to the level justified by its systematic risk.</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AB69918-C6A8-4236-8AAE-C6B0FD021418}" type="slidenum">
              <a:rPr lang="en-US" smtClean="0"/>
              <a:pPr/>
              <a:t>3</a:t>
            </a:fld>
            <a:endParaRPr lang="en-US"/>
          </a:p>
        </p:txBody>
      </p:sp>
    </p:spTree>
    <p:extLst>
      <p:ext uri="{BB962C8B-B14F-4D97-AF65-F5344CB8AC3E}">
        <p14:creationId xmlns:p14="http://schemas.microsoft.com/office/powerpoint/2010/main" val="2482223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77783"/>
            <a:ext cx="8424936" cy="5006499"/>
          </a:xfrm>
          <a:prstGeom prst="rect">
            <a:avLst/>
          </a:prstGeom>
        </p:spPr>
        <p:txBody>
          <a:bodyPr wrap="square">
            <a:spAutoFit/>
          </a:bodyPr>
          <a:lstStyle/>
          <a:p>
            <a:pPr algn="just"/>
            <a:r>
              <a:rPr lang="en-US" sz="2800" b="1" dirty="0" smtClean="0">
                <a:latin typeface="Times New Roman" pitchFamily="18" charset="0"/>
                <a:cs typeface="Times New Roman" pitchFamily="18" charset="0"/>
              </a:rPr>
              <a:t>Capital Market Line </a:t>
            </a:r>
            <a:r>
              <a:rPr lang="en-US" sz="2000" dirty="0" smtClean="0">
                <a:latin typeface="Times New Roman" pitchFamily="18" charset="0"/>
                <a:cs typeface="Times New Roman" pitchFamily="18" charset="0"/>
              </a:rPr>
              <a:t>is a theoretical concept that represents all the portfolios that optimally combine the risk-free rate of return and the market portfolio of risky assets. Security Market Line measures the risk through beta, which helps to find the security’s risk contribution to the portfolio.</a:t>
            </a:r>
          </a:p>
          <a:p>
            <a:pPr algn="just"/>
            <a:r>
              <a:rPr lang="en-US" sz="2000" dirty="0" smtClean="0">
                <a:latin typeface="Times New Roman" pitchFamily="18" charset="0"/>
                <a:cs typeface="Times New Roman" pitchFamily="18" charset="0"/>
              </a:rPr>
              <a:t>The differences between the capital market line and the security market line:</a:t>
            </a:r>
          </a:p>
          <a:p>
            <a:pPr algn="just"/>
            <a:r>
              <a:rPr lang="en-US" sz="2000" b="1" dirty="0" smtClean="0">
                <a:latin typeface="Times New Roman" pitchFamily="18" charset="0"/>
                <a:cs typeface="Times New Roman" pitchFamily="18" charset="0"/>
              </a:rPr>
              <a:t>Capital market line:</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CML shows the tradeoff between expected return and total risk.</a:t>
            </a:r>
          </a:p>
          <a:p>
            <a:pPr algn="just"/>
            <a:r>
              <a:rPr lang="en-US" sz="2000" dirty="0" smtClean="0">
                <a:latin typeface="Times New Roman" pitchFamily="18" charset="0"/>
                <a:cs typeface="Times New Roman" pitchFamily="18" charset="0"/>
              </a:rPr>
              <a:t>CML considers both systematic and unsystematic risk.</a:t>
            </a:r>
          </a:p>
          <a:p>
            <a:pPr algn="just"/>
            <a:r>
              <a:rPr lang="en-US" sz="2000" dirty="0" smtClean="0">
                <a:latin typeface="Times New Roman" pitchFamily="18" charset="0"/>
                <a:cs typeface="Times New Roman" pitchFamily="18" charset="0"/>
              </a:rPr>
              <a:t>CML is the graphical presentation of the equilibrium relationship between expected return and total risk for efficiency diversified portfolios.</a:t>
            </a:r>
          </a:p>
          <a:p>
            <a:pPr algn="just"/>
            <a:r>
              <a:rPr lang="en-US" sz="2000" dirty="0" smtClean="0">
                <a:latin typeface="Times New Roman" pitchFamily="18" charset="0"/>
                <a:cs typeface="Times New Roman" pitchFamily="18" charset="0"/>
              </a:rPr>
              <a:t>The slope of the CML shows the market price of risk for efficient portfolios.</a:t>
            </a:r>
          </a:p>
          <a:p>
            <a:pPr algn="just"/>
            <a:r>
              <a:rPr lang="en-US" sz="2000" dirty="0" smtClean="0">
                <a:latin typeface="Times New Roman" pitchFamily="18" charset="0"/>
                <a:cs typeface="Times New Roman" pitchFamily="18" charset="0"/>
              </a:rPr>
              <a:t>The CML is a line that is used to show the rates of return, which depends on risk-free rates of return and levels of risk for a specific portfolio.</a:t>
            </a:r>
          </a:p>
          <a:p>
            <a:pPr algn="just"/>
            <a:r>
              <a:rPr lang="en-US" sz="2000" dirty="0" smtClean="0">
                <a:latin typeface="Times New Roman" pitchFamily="18" charset="0"/>
                <a:cs typeface="Times New Roman" pitchFamily="18" charset="0"/>
              </a:rPr>
              <a:t>Slope of the CML = (</a:t>
            </a:r>
            <a:r>
              <a:rPr lang="en-US" sz="2000" dirty="0" err="1" smtClean="0">
                <a:latin typeface="Times New Roman" pitchFamily="18" charset="0"/>
                <a:cs typeface="Times New Roman" pitchFamily="18" charset="0"/>
              </a:rPr>
              <a:t>R</a:t>
            </a:r>
            <a:r>
              <a:rPr lang="en-US" sz="2000" baseline="-25000" dirty="0" err="1"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R</a:t>
            </a:r>
            <a:r>
              <a:rPr lang="en-US" sz="2000" baseline="-25000" dirty="0" err="1" smtClean="0">
                <a:latin typeface="Times New Roman" pitchFamily="18" charset="0"/>
                <a:cs typeface="Times New Roman" pitchFamily="18" charset="0"/>
              </a:rPr>
              <a:t>f</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σ</a:t>
            </a:r>
            <a:r>
              <a:rPr lang="en-US" sz="2000" baseline="-25000" dirty="0" err="1" smtClean="0">
                <a:latin typeface="Times New Roman" pitchFamily="18" charset="0"/>
                <a:cs typeface="Times New Roman" pitchFamily="18" charset="0"/>
              </a:rPr>
              <a:t>m</a:t>
            </a:r>
            <a:endParaRPr lang="en-US" sz="2000" baseline="-25000" dirty="0" smtClean="0">
              <a:latin typeface="Times New Roman" pitchFamily="18" charset="0"/>
              <a:cs typeface="Times New Roman" pitchFamily="18" charset="0"/>
            </a:endParaRPr>
          </a:p>
          <a:p>
            <a:pPr algn="just"/>
            <a:endParaRPr lang="en-US" sz="2000" baseline="-250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5AB69918-C6A8-4236-8AAE-C6B0FD021418}" type="slidenum">
              <a:rPr lang="en-US" smtClean="0"/>
              <a:pPr/>
              <a:t>4</a:t>
            </a:fld>
            <a:endParaRPr lang="en-US"/>
          </a:p>
        </p:txBody>
      </p:sp>
    </p:spTree>
    <p:extLst>
      <p:ext uri="{BB962C8B-B14F-4D97-AF65-F5344CB8AC3E}">
        <p14:creationId xmlns:p14="http://schemas.microsoft.com/office/powerpoint/2010/main" val="287787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71480"/>
            <a:ext cx="8176422" cy="5016758"/>
          </a:xfrm>
          <a:prstGeom prst="rect">
            <a:avLst/>
          </a:prstGeom>
        </p:spPr>
        <p:txBody>
          <a:bodyPr wrap="square">
            <a:spAutoFit/>
          </a:bodyPr>
          <a:lstStyle/>
          <a:p>
            <a:r>
              <a:rPr lang="en-US" sz="2000" b="1" dirty="0" smtClean="0">
                <a:latin typeface="Times New Roman" pitchFamily="18" charset="0"/>
                <a:cs typeface="Times New Roman" pitchFamily="18" charset="0"/>
              </a:rPr>
              <a:t>Security market line:</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SML shows the tradeoff between the required rate of return and systematic risk.</a:t>
            </a:r>
          </a:p>
          <a:p>
            <a:r>
              <a:rPr lang="en-US" sz="2000" dirty="0" smtClean="0">
                <a:latin typeface="Times New Roman" pitchFamily="18" charset="0"/>
                <a:cs typeface="Times New Roman" pitchFamily="18" charset="0"/>
              </a:rPr>
              <a:t>SML considers only systematic risk.</a:t>
            </a:r>
          </a:p>
          <a:p>
            <a:r>
              <a:rPr lang="en-US" sz="2000" dirty="0" smtClean="0">
                <a:latin typeface="Times New Roman" pitchFamily="18" charset="0"/>
                <a:cs typeface="Times New Roman" pitchFamily="18" charset="0"/>
              </a:rPr>
              <a:t>SML is the graphical presentation of CAPM.</a:t>
            </a:r>
          </a:p>
          <a:p>
            <a:r>
              <a:rPr lang="en-US" sz="2000" dirty="0" smtClean="0">
                <a:latin typeface="Times New Roman" pitchFamily="18" charset="0"/>
                <a:cs typeface="Times New Roman" pitchFamily="18" charset="0"/>
              </a:rPr>
              <a:t>The slope of the SML shows the differences between the required rate of return on the market index and the risk-free rate.</a:t>
            </a:r>
          </a:p>
          <a:p>
            <a:r>
              <a:rPr lang="en-US" sz="2000" dirty="0" smtClean="0">
                <a:latin typeface="Times New Roman" pitchFamily="18" charset="0"/>
                <a:cs typeface="Times New Roman" pitchFamily="18" charset="0"/>
              </a:rPr>
              <a:t>SML is a graphical representation of the market’s risk and returns at a given time.</a:t>
            </a:r>
          </a:p>
          <a:p>
            <a:r>
              <a:rPr lang="en-US" sz="2000" dirty="0" smtClean="0">
                <a:latin typeface="Times New Roman" pitchFamily="18" charset="0"/>
                <a:cs typeface="Times New Roman" pitchFamily="18" charset="0"/>
              </a:rPr>
              <a:t>The slope of the SML = (</a:t>
            </a:r>
            <a:r>
              <a:rPr lang="en-US" sz="2000" dirty="0" err="1" smtClean="0">
                <a:latin typeface="Times New Roman" pitchFamily="18" charset="0"/>
                <a:cs typeface="Times New Roman" pitchFamily="18" charset="0"/>
              </a:rPr>
              <a:t>R</a:t>
            </a:r>
            <a:r>
              <a:rPr lang="en-US" sz="2000" baseline="-25000" dirty="0" err="1"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R</a:t>
            </a:r>
            <a:r>
              <a:rPr lang="en-US" sz="2000" baseline="-25000" dirty="0" err="1" smtClean="0">
                <a:latin typeface="Times New Roman" pitchFamily="18" charset="0"/>
                <a:cs typeface="Times New Roman" pitchFamily="18" charset="0"/>
              </a:rPr>
              <a:t>f</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Most importantly, SML is used to determine whether more assets/investments can be added to the existing market portfolio. The risk running individually in these diverse market portfolios tells the investor about his undervalued and overvalued investments and thus this system of calculation is known as systematic risk.</a:t>
            </a:r>
          </a:p>
          <a:p>
            <a:endParaRPr lang="en-US" sz="20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5AB69918-C6A8-4236-8AAE-C6B0FD021418}" type="slidenum">
              <a:rPr lang="en-US" smtClean="0"/>
              <a:pPr/>
              <a:t>5</a:t>
            </a:fld>
            <a:endParaRPr lang="en-US"/>
          </a:p>
        </p:txBody>
      </p:sp>
    </p:spTree>
    <p:extLst>
      <p:ext uri="{BB962C8B-B14F-4D97-AF65-F5344CB8AC3E}">
        <p14:creationId xmlns:p14="http://schemas.microsoft.com/office/powerpoint/2010/main" val="619497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381000" y="762000"/>
            <a:ext cx="8534400" cy="838200"/>
          </a:xfrm>
        </p:spPr>
        <p:txBody>
          <a:bodyPr>
            <a:normAutofit fontScale="90000"/>
          </a:bodyPr>
          <a:lstStyle/>
          <a:p>
            <a:r>
              <a:rPr lang="en-US" sz="4000" dirty="0">
                <a:latin typeface="Times New Roman" pitchFamily="18" charset="0"/>
                <a:cs typeface="Times New Roman" pitchFamily="18" charset="0"/>
              </a:rPr>
              <a:t>Determining the </a:t>
            </a:r>
            <a:r>
              <a:rPr lang="en-US" sz="4000" dirty="0" smtClean="0">
                <a:latin typeface="Times New Roman" pitchFamily="18" charset="0"/>
                <a:cs typeface="Times New Roman" pitchFamily="18" charset="0"/>
              </a:rPr>
              <a:t>Expected Rate </a:t>
            </a:r>
            <a:r>
              <a:rPr lang="en-US" sz="4000" dirty="0">
                <a:latin typeface="Times New Roman" pitchFamily="18" charset="0"/>
                <a:cs typeface="Times New Roman" pitchFamily="18" charset="0"/>
              </a:rPr>
              <a:t>of Return for a Risky Asset</a:t>
            </a:r>
          </a:p>
        </p:txBody>
      </p:sp>
      <p:sp>
        <p:nvSpPr>
          <p:cNvPr id="205827" name="Rectangle 3"/>
          <p:cNvSpPr>
            <a:spLocks noGrp="1" noChangeArrowheads="1"/>
          </p:cNvSpPr>
          <p:nvPr>
            <p:ph idx="1"/>
          </p:nvPr>
        </p:nvSpPr>
        <p:spPr>
          <a:xfrm>
            <a:off x="2843808" y="1988840"/>
            <a:ext cx="6019800" cy="1447800"/>
          </a:xfrm>
        </p:spPr>
        <p:txBody>
          <a:bodyPr/>
          <a:lstStyle/>
          <a:p>
            <a:pPr algn="r">
              <a:buFont typeface="Monotype Sorts" pitchFamily="2" charset="2"/>
              <a:buNone/>
            </a:pPr>
            <a:r>
              <a:rPr lang="en-US" sz="2000" dirty="0">
                <a:latin typeface="Times New Roman" pitchFamily="18" charset="0"/>
                <a:cs typeface="Times New Roman" pitchFamily="18" charset="0"/>
              </a:rPr>
              <a:t>Assume:</a:t>
            </a:r>
            <a:r>
              <a:rPr lang="en-US" sz="2400" dirty="0">
                <a:latin typeface="Times New Roman" pitchFamily="18" charset="0"/>
                <a:cs typeface="Times New Roman" pitchFamily="18" charset="0"/>
              </a:rPr>
              <a:t>     RFR =   6%    (0.06)  </a:t>
            </a:r>
          </a:p>
          <a:p>
            <a:pPr algn="r">
              <a:buFont typeface="Monotype Sorts" pitchFamily="2" charset="2"/>
              <a:buNone/>
            </a:pPr>
            <a:r>
              <a:rPr lang="en-US" sz="2400" dirty="0">
                <a:latin typeface="Times New Roman" pitchFamily="18" charset="0"/>
                <a:cs typeface="Times New Roman" pitchFamily="18" charset="0"/>
              </a:rPr>
              <a:t>                R</a:t>
            </a:r>
            <a:r>
              <a:rPr lang="en-US" sz="2400" baseline="-25000" dirty="0">
                <a:latin typeface="Times New Roman" pitchFamily="18" charset="0"/>
                <a:cs typeface="Times New Roman" pitchFamily="18" charset="0"/>
              </a:rPr>
              <a:t>M</a:t>
            </a:r>
            <a:r>
              <a:rPr lang="en-US" sz="2400" dirty="0">
                <a:latin typeface="Times New Roman" pitchFamily="18" charset="0"/>
                <a:cs typeface="Times New Roman" pitchFamily="18" charset="0"/>
              </a:rPr>
              <a:t> = 12%    (0.12)</a:t>
            </a:r>
          </a:p>
          <a:p>
            <a:pPr algn="r">
              <a:buFont typeface="Monotype Sorts" pitchFamily="2" charset="2"/>
              <a:buNone/>
            </a:pPr>
            <a:r>
              <a:rPr lang="en-US" sz="2000" dirty="0">
                <a:latin typeface="Times New Roman" pitchFamily="18" charset="0"/>
                <a:cs typeface="Times New Roman" pitchFamily="18" charset="0"/>
              </a:rPr>
              <a:t>Implied market risk premium</a:t>
            </a:r>
            <a:r>
              <a:rPr lang="en-US" sz="2400" dirty="0">
                <a:latin typeface="Times New Roman" pitchFamily="18" charset="0"/>
                <a:cs typeface="Times New Roman" pitchFamily="18" charset="0"/>
              </a:rPr>
              <a:t> =    6%   (0.06)</a:t>
            </a:r>
          </a:p>
        </p:txBody>
      </p:sp>
      <p:sp>
        <p:nvSpPr>
          <p:cNvPr id="10" name="Slide Number Placeholder 5"/>
          <p:cNvSpPr>
            <a:spLocks noGrp="1"/>
          </p:cNvSpPr>
          <p:nvPr>
            <p:ph type="sldNum" sz="quarter" idx="12"/>
          </p:nvPr>
        </p:nvSpPr>
        <p:spPr/>
        <p:txBody>
          <a:bodyPr/>
          <a:lstStyle/>
          <a:p>
            <a:fld id="{4A2F9C18-8609-4502-A683-D03A1642699A}" type="slidenum">
              <a:rPr lang="en-US"/>
              <a:pPr/>
              <a:t>6</a:t>
            </a:fld>
            <a:endParaRPr lang="en-US"/>
          </a:p>
        </p:txBody>
      </p:sp>
      <p:graphicFrame>
        <p:nvGraphicFramePr>
          <p:cNvPr id="205829" name="Object 5"/>
          <p:cNvGraphicFramePr>
            <a:graphicFrameLocks noChangeAspect="1"/>
          </p:cNvGraphicFramePr>
          <p:nvPr/>
        </p:nvGraphicFramePr>
        <p:xfrm>
          <a:off x="3886200" y="3048000"/>
          <a:ext cx="5024438" cy="608013"/>
        </p:xfrm>
        <a:graphic>
          <a:graphicData uri="http://schemas.openxmlformats.org/presentationml/2006/ole">
            <mc:AlternateContent xmlns:mc="http://schemas.openxmlformats.org/markup-compatibility/2006">
              <mc:Choice xmlns:v="urn:schemas-microsoft-com:vml" Requires="v">
                <p:oleObj spid="_x0000_s1028" name="Equation" r:id="rId3" imgW="1892160" imgH="228600" progId="Equation.3">
                  <p:embed/>
                </p:oleObj>
              </mc:Choice>
              <mc:Fallback>
                <p:oleObj name="Equation" r:id="rId3" imgW="189216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3048000"/>
                        <a:ext cx="5024438" cy="608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830" name="Text Box 6"/>
          <p:cNvSpPr txBox="1">
            <a:spLocks noChangeArrowheads="1"/>
          </p:cNvSpPr>
          <p:nvPr/>
        </p:nvSpPr>
        <p:spPr bwMode="auto">
          <a:xfrm>
            <a:off x="838200" y="3810000"/>
            <a:ext cx="5029944" cy="2031325"/>
          </a:xfrm>
          <a:prstGeom prst="rect">
            <a:avLst/>
          </a:prstGeom>
          <a:noFill/>
          <a:ln w="12700">
            <a:noFill/>
            <a:miter lim="800000"/>
            <a:headEnd type="none" w="sm" len="sm"/>
            <a:tailEnd type="none" w="sm" len="sm"/>
          </a:ln>
          <a:effectLst/>
        </p:spPr>
        <p:txBody>
          <a:bodyPr wrap="square">
            <a:spAutoFit/>
          </a:bodyPr>
          <a:lstStyle/>
          <a:p>
            <a:pPr>
              <a:spcBef>
                <a:spcPct val="50000"/>
              </a:spcBef>
            </a:pPr>
            <a:r>
              <a:rPr lang="en-US" dirty="0">
                <a:latin typeface="Times New Roman" pitchFamily="18" charset="0"/>
                <a:cs typeface="Times New Roman" pitchFamily="18" charset="0"/>
              </a:rPr>
              <a:t>E(R</a:t>
            </a:r>
            <a:r>
              <a:rPr lang="en-US" baseline="-25000" dirty="0">
                <a:latin typeface="Times New Roman" pitchFamily="18" charset="0"/>
                <a:cs typeface="Times New Roman" pitchFamily="18" charset="0"/>
              </a:rPr>
              <a:t>A</a:t>
            </a:r>
            <a:r>
              <a:rPr lang="en-US" dirty="0">
                <a:latin typeface="Times New Roman" pitchFamily="18" charset="0"/>
                <a:cs typeface="Times New Roman" pitchFamily="18" charset="0"/>
              </a:rPr>
              <a:t>) = 0.06 + 0.70 (0.12-0.06) = 0.102 = 10.2%</a:t>
            </a:r>
          </a:p>
          <a:p>
            <a:pPr>
              <a:spcBef>
                <a:spcPct val="50000"/>
              </a:spcBef>
            </a:pPr>
            <a:r>
              <a:rPr lang="en-US" dirty="0">
                <a:latin typeface="Times New Roman" pitchFamily="18" charset="0"/>
                <a:cs typeface="Times New Roman" pitchFamily="18" charset="0"/>
              </a:rPr>
              <a:t>E(R</a:t>
            </a:r>
            <a:r>
              <a:rPr lang="en-US" baseline="-25000" dirty="0">
                <a:latin typeface="Times New Roman" pitchFamily="18" charset="0"/>
                <a:cs typeface="Times New Roman" pitchFamily="18" charset="0"/>
              </a:rPr>
              <a:t>B</a:t>
            </a:r>
            <a:r>
              <a:rPr lang="en-US" dirty="0">
                <a:latin typeface="Times New Roman" pitchFamily="18" charset="0"/>
                <a:cs typeface="Times New Roman" pitchFamily="18" charset="0"/>
              </a:rPr>
              <a:t>) = 0.06 + 1.00 (0.12-0.06) = 0.120 = 12.0%</a:t>
            </a:r>
          </a:p>
          <a:p>
            <a:pPr>
              <a:spcBef>
                <a:spcPct val="50000"/>
              </a:spcBef>
            </a:pPr>
            <a:r>
              <a:rPr lang="en-US" dirty="0">
                <a:latin typeface="Times New Roman" pitchFamily="18" charset="0"/>
                <a:cs typeface="Times New Roman" pitchFamily="18" charset="0"/>
              </a:rPr>
              <a:t>E(R</a:t>
            </a:r>
            <a:r>
              <a:rPr lang="en-US" baseline="-25000" dirty="0">
                <a:latin typeface="Times New Roman" pitchFamily="18" charset="0"/>
                <a:cs typeface="Times New Roman" pitchFamily="18" charset="0"/>
              </a:rPr>
              <a:t>C</a:t>
            </a:r>
            <a:r>
              <a:rPr lang="en-US" dirty="0">
                <a:latin typeface="Times New Roman" pitchFamily="18" charset="0"/>
                <a:cs typeface="Times New Roman" pitchFamily="18" charset="0"/>
              </a:rPr>
              <a:t>) = 0.06 + 1.15 (0.12-0.06) = 0.129 = 12.9%</a:t>
            </a:r>
          </a:p>
          <a:p>
            <a:pPr>
              <a:spcBef>
                <a:spcPct val="50000"/>
              </a:spcBef>
            </a:pPr>
            <a:r>
              <a:rPr lang="en-US" dirty="0">
                <a:latin typeface="Times New Roman" pitchFamily="18" charset="0"/>
                <a:cs typeface="Times New Roman" pitchFamily="18" charset="0"/>
              </a:rPr>
              <a:t>E(R</a:t>
            </a:r>
            <a:r>
              <a:rPr lang="en-US" baseline="-25000" dirty="0">
                <a:latin typeface="Times New Roman" pitchFamily="18" charset="0"/>
                <a:cs typeface="Times New Roman" pitchFamily="18" charset="0"/>
              </a:rPr>
              <a:t>D</a:t>
            </a:r>
            <a:r>
              <a:rPr lang="en-US" dirty="0">
                <a:latin typeface="Times New Roman" pitchFamily="18" charset="0"/>
                <a:cs typeface="Times New Roman" pitchFamily="18" charset="0"/>
              </a:rPr>
              <a:t>) = 0.06 + 1.40 (0.12-0.06) = 0.144 = 14.4%</a:t>
            </a:r>
          </a:p>
          <a:p>
            <a:pPr>
              <a:spcBef>
                <a:spcPct val="50000"/>
              </a:spcBef>
            </a:pPr>
            <a:r>
              <a:rPr lang="en-US" dirty="0">
                <a:latin typeface="Times New Roman" pitchFamily="18" charset="0"/>
                <a:cs typeface="Times New Roman" pitchFamily="18" charset="0"/>
              </a:rPr>
              <a:t>E(R</a:t>
            </a:r>
            <a:r>
              <a:rPr lang="en-US" baseline="-25000" dirty="0">
                <a:latin typeface="Times New Roman" pitchFamily="18" charset="0"/>
                <a:cs typeface="Times New Roman" pitchFamily="18" charset="0"/>
              </a:rPr>
              <a:t>E</a:t>
            </a:r>
            <a:r>
              <a:rPr lang="en-US" dirty="0">
                <a:latin typeface="Times New Roman" pitchFamily="18" charset="0"/>
                <a:cs typeface="Times New Roman" pitchFamily="18" charset="0"/>
              </a:rPr>
              <a:t>) = 0.06 + -0.30 (0.12-0.06) = 0.042 =  4.2%</a:t>
            </a:r>
          </a:p>
        </p:txBody>
      </p:sp>
    </p:spTree>
    <p:extLst>
      <p:ext uri="{BB962C8B-B14F-4D97-AF65-F5344CB8AC3E}">
        <p14:creationId xmlns:p14="http://schemas.microsoft.com/office/powerpoint/2010/main" val="3683403666"/>
      </p:ext>
    </p:extLst>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7</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108727203"/>
              </p:ext>
            </p:extLst>
          </p:nvPr>
        </p:nvGraphicFramePr>
        <p:xfrm>
          <a:off x="285720" y="357166"/>
          <a:ext cx="8286807" cy="6103941"/>
        </p:xfrm>
        <a:graphic>
          <a:graphicData uri="http://schemas.openxmlformats.org/drawingml/2006/table">
            <a:tbl>
              <a:tblPr/>
              <a:tblGrid>
                <a:gridCol w="2762269"/>
                <a:gridCol w="2762269"/>
                <a:gridCol w="2762269"/>
              </a:tblGrid>
              <a:tr h="715480">
                <a:tc>
                  <a:txBody>
                    <a:bodyPr/>
                    <a:lstStyle/>
                    <a:p>
                      <a:pPr algn="l" fontAlgn="base"/>
                      <a:r>
                        <a:rPr lang="en-US" sz="2000" b="1" dirty="0">
                          <a:latin typeface="Times New Roman" pitchFamily="18" charset="0"/>
                          <a:cs typeface="Times New Roman" pitchFamily="18" charset="0"/>
                        </a:rPr>
                        <a:t>Parameters of Comparison</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2000" b="1">
                          <a:latin typeface="Times New Roman" pitchFamily="18" charset="0"/>
                          <a:cs typeface="Times New Roman" pitchFamily="18" charset="0"/>
                        </a:rPr>
                        <a:t>CML</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2000" b="1">
                          <a:latin typeface="Times New Roman" pitchFamily="18" charset="0"/>
                          <a:cs typeface="Times New Roman" pitchFamily="18" charset="0"/>
                        </a:rPr>
                        <a:t>SML</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r>
              <a:tr h="715480">
                <a:tc>
                  <a:txBody>
                    <a:bodyPr/>
                    <a:lstStyle/>
                    <a:p>
                      <a:pPr algn="l" fontAlgn="base"/>
                      <a:r>
                        <a:rPr lang="en-US" sz="2000">
                          <a:latin typeface="Times New Roman" pitchFamily="18" charset="0"/>
                          <a:cs typeface="Times New Roman" pitchFamily="18" charset="0"/>
                        </a:rPr>
                        <a:t>Full form</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2000">
                          <a:latin typeface="Times New Roman" pitchFamily="18" charset="0"/>
                          <a:cs typeface="Times New Roman" pitchFamily="18" charset="0"/>
                        </a:rPr>
                        <a:t>Capital Market Line</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c>
                  <a:txBody>
                    <a:bodyPr/>
                    <a:lstStyle/>
                    <a:p>
                      <a:pPr algn="l" fontAlgn="base"/>
                      <a:r>
                        <a:rPr lang="en-US" sz="2000">
                          <a:latin typeface="Times New Roman" pitchFamily="18" charset="0"/>
                          <a:cs typeface="Times New Roman" pitchFamily="18" charset="0"/>
                        </a:rPr>
                        <a:t>Security Market Line</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r>
              <a:tr h="1621010">
                <a:tc>
                  <a:txBody>
                    <a:bodyPr/>
                    <a:lstStyle/>
                    <a:p>
                      <a:pPr algn="l" fontAlgn="base"/>
                      <a:r>
                        <a:rPr lang="en-US" sz="2000">
                          <a:latin typeface="Times New Roman" pitchFamily="18" charset="0"/>
                          <a:cs typeface="Times New Roman" pitchFamily="18" charset="0"/>
                        </a:rPr>
                        <a:t>Definition</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c>
                  <a:txBody>
                    <a:bodyPr/>
                    <a:lstStyle/>
                    <a:p>
                      <a:pPr algn="l" fontAlgn="base"/>
                      <a:r>
                        <a:rPr lang="en-US" sz="2000" dirty="0">
                          <a:latin typeface="Times New Roman" pitchFamily="18" charset="0"/>
                          <a:cs typeface="Times New Roman" pitchFamily="18" charset="0"/>
                        </a:rPr>
                        <a:t>CML determines your average rate of success or loss in the market share.</a:t>
                      </a:r>
                    </a:p>
                  </a:txBody>
                  <a:tcPr marL="37216" marR="37216" marT="37216" marB="37216" anchor="ctr">
                    <a:lnL w="12700" cap="flat" cmpd="sng" algn="ctr">
                      <a:solidFill>
                        <a:srgbClr val="2881BD"/>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c>
                  <a:txBody>
                    <a:bodyPr/>
                    <a:lstStyle/>
                    <a:p>
                      <a:pPr algn="l" fontAlgn="base"/>
                      <a:r>
                        <a:rPr lang="en-US" sz="2000">
                          <a:latin typeface="Times New Roman" pitchFamily="18" charset="0"/>
                          <a:cs typeface="Times New Roman" pitchFamily="18" charset="0"/>
                        </a:rPr>
                        <a:t>SML determines the market risk you are running with your investment.</a:t>
                      </a:r>
                    </a:p>
                  </a:txBody>
                  <a:tcPr marL="37216" marR="37216" marT="37216" marB="37216" anchor="ctr">
                    <a:lnL w="12700" cap="flat" cmpd="sng" algn="ctr">
                      <a:solidFill>
                        <a:srgbClr val="2881BD"/>
                      </a:solidFill>
                      <a:prstDash val="solid"/>
                      <a:round/>
                      <a:headEnd type="none" w="med" len="med"/>
                      <a:tailEnd type="none" w="med" len="med"/>
                    </a:lnL>
                    <a:lnR w="635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r>
              <a:tr h="1319167">
                <a:tc>
                  <a:txBody>
                    <a:bodyPr/>
                    <a:lstStyle/>
                    <a:p>
                      <a:pPr algn="l" fontAlgn="base"/>
                      <a:r>
                        <a:rPr lang="en-US" sz="2000">
                          <a:latin typeface="Times New Roman" pitchFamily="18" charset="0"/>
                          <a:cs typeface="Times New Roman" pitchFamily="18" charset="0"/>
                        </a:rPr>
                        <a:t>Portfolios</a:t>
                      </a:r>
                    </a:p>
                  </a:txBody>
                  <a:tcPr marL="37216" marR="37216" marT="37216" marB="37216" anchor="ctr">
                    <a:lnL w="12700" cap="flat" cmpd="sng" algn="ctr">
                      <a:solidFill>
                        <a:srgbClr val="2881BD"/>
                      </a:solidFill>
                      <a:prstDash val="solid"/>
                      <a:round/>
                      <a:headEnd type="none" w="med" len="med"/>
                      <a:tailEnd type="none" w="med" len="med"/>
                    </a:lnL>
                    <a:lnR w="12700" cap="flat" cmpd="sng" algn="ctr">
                      <a:solidFill>
                        <a:srgbClr val="D0DA48"/>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c>
                  <a:txBody>
                    <a:bodyPr/>
                    <a:lstStyle/>
                    <a:p>
                      <a:pPr algn="l" fontAlgn="base"/>
                      <a:r>
                        <a:rPr lang="en-US" sz="2000">
                          <a:latin typeface="Times New Roman" pitchFamily="18" charset="0"/>
                          <a:cs typeface="Times New Roman" pitchFamily="18" charset="0"/>
                        </a:rPr>
                        <a:t>Defines functioning portfolios.</a:t>
                      </a:r>
                    </a:p>
                  </a:txBody>
                  <a:tcPr marL="37216" marR="37216" marT="37216" marB="37216" anchor="ctr">
                    <a:lnL w="12700" cap="flat" cmpd="sng" algn="ctr">
                      <a:solidFill>
                        <a:srgbClr val="D0DA48"/>
                      </a:solidFill>
                      <a:prstDash val="solid"/>
                      <a:round/>
                      <a:headEnd type="none" w="med" len="med"/>
                      <a:tailEnd type="none" w="med" len="med"/>
                    </a:lnL>
                    <a:lnR w="12700" cap="flat" cmpd="sng" algn="ctr">
                      <a:solidFill>
                        <a:srgbClr val="D0DA48"/>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2000">
                          <a:latin typeface="Times New Roman" pitchFamily="18" charset="0"/>
                          <a:cs typeface="Times New Roman" pitchFamily="18" charset="0"/>
                        </a:rPr>
                        <a:t>Defines both functioning and non-functioning portfolios.</a:t>
                      </a:r>
                    </a:p>
                  </a:txBody>
                  <a:tcPr marL="37216" marR="37216" marT="37216" marB="37216" anchor="ctr">
                    <a:lnL w="12700" cap="flat" cmpd="sng" algn="ctr">
                      <a:solidFill>
                        <a:srgbClr val="D0DA48"/>
                      </a:solidFill>
                      <a:prstDash val="solid"/>
                      <a:round/>
                      <a:headEnd type="none" w="med" len="med"/>
                      <a:tailEnd type="none" w="med" len="med"/>
                    </a:lnL>
                    <a:lnR w="6350" cap="flat" cmpd="sng" algn="ctr">
                      <a:solidFill>
                        <a:srgbClr val="D0DA48"/>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r>
              <a:tr h="413637">
                <a:tc>
                  <a:txBody>
                    <a:bodyPr/>
                    <a:lstStyle/>
                    <a:p>
                      <a:pPr algn="l" fontAlgn="base"/>
                      <a:r>
                        <a:rPr lang="en-US" sz="2000">
                          <a:latin typeface="Times New Roman" pitchFamily="18" charset="0"/>
                          <a:cs typeface="Times New Roman" pitchFamily="18" charset="0"/>
                        </a:rPr>
                        <a:t>Functioning</a:t>
                      </a:r>
                    </a:p>
                  </a:txBody>
                  <a:tcPr marL="37216" marR="37216" marT="37216" marB="37216" anchor="ctr">
                    <a:lnL w="12700" cap="flat" cmpd="sng" algn="ctr">
                      <a:solidFill>
                        <a:srgbClr val="D0DA48"/>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2000">
                          <a:latin typeface="Times New Roman" pitchFamily="18" charset="0"/>
                          <a:cs typeface="Times New Roman" pitchFamily="18" charset="0"/>
                        </a:rPr>
                        <a:t>More efficient.</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2000">
                          <a:latin typeface="Times New Roman" pitchFamily="18" charset="0"/>
                          <a:cs typeface="Times New Roman" pitchFamily="18" charset="0"/>
                        </a:rPr>
                        <a:t>Less efficient.</a:t>
                      </a:r>
                    </a:p>
                  </a:txBody>
                  <a:tcPr marL="37216" marR="37216" marT="37216" marB="37216" anchor="ctr">
                    <a:lnL w="12700" cap="flat" cmpd="sng" algn="ctr">
                      <a:solidFill>
                        <a:srgbClr val="2881BD"/>
                      </a:solidFill>
                      <a:prstDash val="solid"/>
                      <a:round/>
                      <a:headEnd type="none" w="med" len="med"/>
                      <a:tailEnd type="none" w="med" len="med"/>
                    </a:lnL>
                    <a:lnR w="635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r>
              <a:tr h="1319167">
                <a:tc>
                  <a:txBody>
                    <a:bodyPr/>
                    <a:lstStyle/>
                    <a:p>
                      <a:pPr algn="l" fontAlgn="base"/>
                      <a:r>
                        <a:rPr lang="en-US" sz="2000">
                          <a:latin typeface="Times New Roman" pitchFamily="18" charset="0"/>
                          <a:cs typeface="Times New Roman" pitchFamily="18" charset="0"/>
                        </a:rPr>
                        <a:t>Agenda</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c>
                  <a:txBody>
                    <a:bodyPr/>
                    <a:lstStyle/>
                    <a:p>
                      <a:pPr algn="l" fontAlgn="base"/>
                      <a:r>
                        <a:rPr lang="en-US" sz="2000">
                          <a:latin typeface="Times New Roman" pitchFamily="18" charset="0"/>
                          <a:cs typeface="Times New Roman" pitchFamily="18" charset="0"/>
                        </a:rPr>
                        <a:t>To describe only market portfolios and risk-free investments.</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c>
                  <a:txBody>
                    <a:bodyPr/>
                    <a:lstStyle/>
                    <a:p>
                      <a:pPr algn="l" fontAlgn="base"/>
                      <a:r>
                        <a:rPr lang="en-US" sz="2000" dirty="0">
                          <a:latin typeface="Times New Roman" pitchFamily="18" charset="0"/>
                          <a:cs typeface="Times New Roman" pitchFamily="18" charset="0"/>
                        </a:rPr>
                        <a:t>To describe overall security factors.</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02953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503</Words>
  <Application>Microsoft Office PowerPoint</Application>
  <PresentationFormat>On-screen Show (4:3)</PresentationFormat>
  <Paragraphs>64</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Equation</vt:lpstr>
      <vt:lpstr>PORTFOLIO MANAGEMENT</vt:lpstr>
      <vt:lpstr>PowerPoint Presentation</vt:lpstr>
      <vt:lpstr>PowerPoint Presentation</vt:lpstr>
      <vt:lpstr>PowerPoint Presentation</vt:lpstr>
      <vt:lpstr>PowerPoint Presentation</vt:lpstr>
      <vt:lpstr>Determining the Expected Rate of Return for a Risky Asset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MANAGEMENT</dc:title>
  <dc:creator>HP</dc:creator>
  <cp:lastModifiedBy>HP</cp:lastModifiedBy>
  <cp:revision>4</cp:revision>
  <dcterms:created xsi:type="dcterms:W3CDTF">2021-11-10T00:19:50Z</dcterms:created>
  <dcterms:modified xsi:type="dcterms:W3CDTF">2021-11-10T00:46:26Z</dcterms:modified>
</cp:coreProperties>
</file>