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6"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4726CFF0-89DF-45E0-A518-32B9D09B88B3}" type="datetimeFigureOut">
              <a:rPr lang="en-IN" smtClean="0"/>
              <a:t>09-11-2021</a:t>
            </a:fld>
            <a:endParaRPr lang="en-IN"/>
          </a:p>
        </p:txBody>
      </p:sp>
      <p:sp>
        <p:nvSpPr>
          <p:cNvPr id="2" name="Footer Placeholder 1"/>
          <p:cNvSpPr>
            <a:spLocks noGrp="1"/>
          </p:cNvSpPr>
          <p:nvPr>
            <p:ph type="ftr" sz="quarter" idx="11"/>
          </p:nvPr>
        </p:nvSpPr>
        <p:spPr/>
        <p:txBody>
          <a:bodyPr/>
          <a:lstStyle/>
          <a:p>
            <a:endParaRPr lang="en-IN"/>
          </a:p>
        </p:txBody>
      </p:sp>
      <p:sp>
        <p:nvSpPr>
          <p:cNvPr id="15" name="Slide Number Placeholder 14"/>
          <p:cNvSpPr>
            <a:spLocks noGrp="1"/>
          </p:cNvSpPr>
          <p:nvPr>
            <p:ph type="sldNum" sz="quarter" idx="12"/>
          </p:nvPr>
        </p:nvSpPr>
        <p:spPr>
          <a:xfrm>
            <a:off x="8229600" y="6473952"/>
            <a:ext cx="758952" cy="246888"/>
          </a:xfrm>
        </p:spPr>
        <p:txBody>
          <a:bodyPr/>
          <a:lstStyle/>
          <a:p>
            <a:fld id="{CD77DE98-2508-41DA-B80F-7C5807A11F78}"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26CFF0-89DF-45E0-A518-32B9D09B88B3}" type="datetimeFigureOut">
              <a:rPr lang="en-IN" smtClean="0"/>
              <a:t>09-11-2021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77DE98-2508-41DA-B80F-7C5807A11F78}"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26CFF0-89DF-45E0-A518-32B9D09B88B3}" type="datetimeFigureOut">
              <a:rPr lang="en-IN" smtClean="0"/>
              <a:t>09-11-2021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77DE98-2508-41DA-B80F-7C5807A11F78}"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4726CFF0-89DF-45E0-A518-32B9D09B88B3}" type="datetimeFigureOut">
              <a:rPr lang="en-IN" smtClean="0"/>
              <a:t>09-11-2021</a:t>
            </a:fld>
            <a:endParaRPr lang="en-IN"/>
          </a:p>
        </p:txBody>
      </p:sp>
      <p:sp>
        <p:nvSpPr>
          <p:cNvPr id="19" name="Footer Placeholder 18"/>
          <p:cNvSpPr>
            <a:spLocks noGrp="1"/>
          </p:cNvSpPr>
          <p:nvPr>
            <p:ph type="ftr" sz="quarter" idx="11"/>
          </p:nvPr>
        </p:nvSpPr>
        <p:spPr>
          <a:xfrm>
            <a:off x="3581400" y="76200"/>
            <a:ext cx="2895600" cy="288925"/>
          </a:xfrm>
        </p:spPr>
        <p:txBody>
          <a:bodyPr/>
          <a:lstStyle/>
          <a:p>
            <a:endParaRPr lang="en-IN"/>
          </a:p>
        </p:txBody>
      </p:sp>
      <p:sp>
        <p:nvSpPr>
          <p:cNvPr id="16" name="Slide Number Placeholder 15"/>
          <p:cNvSpPr>
            <a:spLocks noGrp="1"/>
          </p:cNvSpPr>
          <p:nvPr>
            <p:ph type="sldNum" sz="quarter" idx="12"/>
          </p:nvPr>
        </p:nvSpPr>
        <p:spPr>
          <a:xfrm>
            <a:off x="8229600" y="6473952"/>
            <a:ext cx="758952" cy="246888"/>
          </a:xfrm>
        </p:spPr>
        <p:txBody>
          <a:bodyPr/>
          <a:lstStyle/>
          <a:p>
            <a:fld id="{CD77DE98-2508-41DA-B80F-7C5807A11F78}"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4726CFF0-89DF-45E0-A518-32B9D09B88B3}" type="datetimeFigureOut">
              <a:rPr lang="en-IN" smtClean="0"/>
              <a:t>09-11-2021</a:t>
            </a:fld>
            <a:endParaRPr lang="en-IN"/>
          </a:p>
        </p:txBody>
      </p:sp>
      <p:sp>
        <p:nvSpPr>
          <p:cNvPr id="11" name="Footer Placeholder 10"/>
          <p:cNvSpPr>
            <a:spLocks noGrp="1"/>
          </p:cNvSpPr>
          <p:nvPr>
            <p:ph type="ftr" sz="quarter" idx="11"/>
          </p:nvPr>
        </p:nvSpPr>
        <p:spPr/>
        <p:txBody>
          <a:bodyPr/>
          <a:lstStyle/>
          <a:p>
            <a:endParaRPr lang="en-IN"/>
          </a:p>
        </p:txBody>
      </p:sp>
      <p:sp>
        <p:nvSpPr>
          <p:cNvPr id="16" name="Slide Number Placeholder 15"/>
          <p:cNvSpPr>
            <a:spLocks noGrp="1"/>
          </p:cNvSpPr>
          <p:nvPr>
            <p:ph type="sldNum" sz="quarter" idx="12"/>
          </p:nvPr>
        </p:nvSpPr>
        <p:spPr/>
        <p:txBody>
          <a:bodyPr/>
          <a:lstStyle/>
          <a:p>
            <a:fld id="{CD77DE98-2508-41DA-B80F-7C5807A11F78}" type="slidenum">
              <a:rPr lang="en-IN" smtClean="0"/>
              <a:t>‹#›</a:t>
            </a:fld>
            <a:endParaRPr lang="en-IN"/>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4726CFF0-89DF-45E0-A518-32B9D09B88B3}" type="datetimeFigureOut">
              <a:rPr lang="en-IN" smtClean="0"/>
              <a:t>09-11-2021</a:t>
            </a:fld>
            <a:endParaRPr lang="en-IN"/>
          </a:p>
        </p:txBody>
      </p:sp>
      <p:sp>
        <p:nvSpPr>
          <p:cNvPr id="10" name="Footer Placeholder 9"/>
          <p:cNvSpPr>
            <a:spLocks noGrp="1"/>
          </p:cNvSpPr>
          <p:nvPr>
            <p:ph type="ftr" sz="quarter" idx="11"/>
          </p:nvPr>
        </p:nvSpPr>
        <p:spPr/>
        <p:txBody>
          <a:bodyPr/>
          <a:lstStyle/>
          <a:p>
            <a:endParaRPr lang="en-IN"/>
          </a:p>
        </p:txBody>
      </p:sp>
      <p:sp>
        <p:nvSpPr>
          <p:cNvPr id="31" name="Slide Number Placeholder 30"/>
          <p:cNvSpPr>
            <a:spLocks noGrp="1"/>
          </p:cNvSpPr>
          <p:nvPr>
            <p:ph type="sldNum" sz="quarter" idx="12"/>
          </p:nvPr>
        </p:nvSpPr>
        <p:spPr/>
        <p:txBody>
          <a:bodyPr/>
          <a:lstStyle/>
          <a:p>
            <a:fld id="{CD77DE98-2508-41DA-B80F-7C5807A11F78}"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4726CFF0-89DF-45E0-A518-32B9D09B88B3}" type="datetimeFigureOut">
              <a:rPr lang="en-IN" smtClean="0"/>
              <a:t>09-11-2021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8229600" y="6477000"/>
            <a:ext cx="762000" cy="246888"/>
          </a:xfrm>
        </p:spPr>
        <p:txBody>
          <a:bodyPr/>
          <a:lstStyle/>
          <a:p>
            <a:fld id="{CD77DE98-2508-41DA-B80F-7C5807A11F78}" type="slidenum">
              <a:rPr lang="en-IN" smtClean="0"/>
              <a:t>‹#›</a:t>
            </a:fld>
            <a:endParaRPr lang="en-IN"/>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4726CFF0-89DF-45E0-A518-32B9D09B88B3}" type="datetimeFigureOut">
              <a:rPr lang="en-IN" smtClean="0"/>
              <a:t>09-11-2021</a:t>
            </a:fld>
            <a:endParaRPr lang="en-IN"/>
          </a:p>
        </p:txBody>
      </p:sp>
      <p:sp>
        <p:nvSpPr>
          <p:cNvPr id="21" name="Footer Placeholder 20"/>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77DE98-2508-41DA-B80F-7C5807A11F78}"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726CFF0-89DF-45E0-A518-32B9D09B88B3}" type="datetimeFigureOut">
              <a:rPr lang="en-IN" smtClean="0"/>
              <a:t>09-11-2021</a:t>
            </a:fld>
            <a:endParaRPr lang="en-IN"/>
          </a:p>
        </p:txBody>
      </p:sp>
      <p:sp>
        <p:nvSpPr>
          <p:cNvPr id="24" name="Footer Placeholder 23"/>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D77DE98-2508-41DA-B80F-7C5807A11F78}"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4726CFF0-89DF-45E0-A518-32B9D09B88B3}" type="datetimeFigureOut">
              <a:rPr lang="en-IN" smtClean="0"/>
              <a:t>09-11-2021</a:t>
            </a:fld>
            <a:endParaRPr lang="en-IN"/>
          </a:p>
        </p:txBody>
      </p:sp>
      <p:sp>
        <p:nvSpPr>
          <p:cNvPr id="29" name="Footer Placeholder 28"/>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D77DE98-2508-41DA-B80F-7C5807A11F78}"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4726CFF0-89DF-45E0-A518-32B9D09B88B3}" type="datetimeFigureOut">
              <a:rPr lang="en-IN" smtClean="0"/>
              <a:t>09-11-2021</a:t>
            </a:fld>
            <a:endParaRPr lang="en-IN"/>
          </a:p>
        </p:txBody>
      </p:sp>
      <p:sp>
        <p:nvSpPr>
          <p:cNvPr id="5" name="Footer Placeholder 4"/>
          <p:cNvSpPr>
            <a:spLocks noGrp="1"/>
          </p:cNvSpPr>
          <p:nvPr>
            <p:ph type="ftr" sz="quarter" idx="11"/>
          </p:nvPr>
        </p:nvSpPr>
        <p:spPr/>
        <p:txBody>
          <a:bodyPr/>
          <a:lstStyle/>
          <a:p>
            <a:endParaRPr lang="en-IN"/>
          </a:p>
        </p:txBody>
      </p:sp>
      <p:sp>
        <p:nvSpPr>
          <p:cNvPr id="31" name="Slide Number Placeholder 30"/>
          <p:cNvSpPr>
            <a:spLocks noGrp="1"/>
          </p:cNvSpPr>
          <p:nvPr>
            <p:ph type="sldNum" sz="quarter" idx="12"/>
          </p:nvPr>
        </p:nvSpPr>
        <p:spPr/>
        <p:txBody>
          <a:bodyPr/>
          <a:lstStyle/>
          <a:p>
            <a:fld id="{CD77DE98-2508-41DA-B80F-7C5807A11F78}" type="slidenum">
              <a:rPr lang="en-IN" smtClean="0"/>
              <a:t>‹#›</a:t>
            </a:fld>
            <a:endParaRPr lang="en-IN"/>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4726CFF0-89DF-45E0-A518-32B9D09B88B3}" type="datetimeFigureOut">
              <a:rPr lang="en-IN" smtClean="0"/>
              <a:t>09-11-2021</a:t>
            </a:fld>
            <a:endParaRPr lang="en-IN"/>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IN"/>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CD77DE98-2508-41DA-B80F-7C5807A11F78}" type="slidenum">
              <a:rPr lang="en-IN" smtClean="0"/>
              <a:t>‹#›</a:t>
            </a:fld>
            <a:endParaRPr lang="en-IN"/>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economicsdiscussion.net/wp-content/uploads/2017/12/clip_image041_thumb2.jpg"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556792"/>
            <a:ext cx="8458200" cy="1222375"/>
          </a:xfrm>
        </p:spPr>
        <p:txBody>
          <a:bodyPr/>
          <a:lstStyle/>
          <a:p>
            <a:pPr algn="ctr"/>
            <a:r>
              <a:rPr lang="en-US" b="1" dirty="0" smtClean="0">
                <a:latin typeface="Times New Roman" pitchFamily="18" charset="0"/>
                <a:cs typeface="Times New Roman" pitchFamily="18" charset="0"/>
              </a:rPr>
              <a:t>Portfolio Management</a:t>
            </a:r>
            <a:endParaRPr lang="en-US" b="1" dirty="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pPr algn="ctr"/>
            <a:r>
              <a:rPr lang="en-US" b="1" dirty="0" smtClean="0">
                <a:latin typeface="Times New Roman" pitchFamily="18" charset="0"/>
                <a:cs typeface="Times New Roman" pitchFamily="18" charset="0"/>
              </a:rPr>
              <a:t>Prof Anil K K</a:t>
            </a:r>
            <a:r>
              <a:rPr lang="en-US" b="1" dirty="0" smtClean="0">
                <a:latin typeface="Times New Roman" pitchFamily="18" charset="0"/>
                <a:cs typeface="Times New Roman" pitchFamily="18" charset="0"/>
              </a:rPr>
              <a:t>othari</a:t>
            </a:r>
            <a:endParaRPr lang="en-US" b="1" dirty="0">
              <a:latin typeface="Times New Roman" pitchFamily="18" charset="0"/>
              <a:cs typeface="Times New Roman" pitchFamily="18" charset="0"/>
            </a:endParaRPr>
          </a:p>
        </p:txBody>
      </p:sp>
    </p:spTree>
    <p:extLst>
      <p:ext uri="{BB962C8B-B14F-4D97-AF65-F5344CB8AC3E}">
        <p14:creationId xmlns:p14="http://schemas.microsoft.com/office/powerpoint/2010/main" val="14899991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0114" name="Picture 2" descr="https://www.economicsdiscussion.net/wp-content/uploads/2017/12/clip_image051_thumb7_thumb.jpg"/>
          <p:cNvPicPr>
            <a:picLocks noChangeAspect="1" noChangeArrowheads="1"/>
          </p:cNvPicPr>
          <p:nvPr/>
        </p:nvPicPr>
        <p:blipFill>
          <a:blip r:embed="rId2"/>
          <a:srcRect/>
          <a:stretch>
            <a:fillRect/>
          </a:stretch>
        </p:blipFill>
        <p:spPr bwMode="auto">
          <a:xfrm>
            <a:off x="3203848" y="2444399"/>
            <a:ext cx="4762500" cy="4295775"/>
          </a:xfrm>
          <a:prstGeom prst="rect">
            <a:avLst/>
          </a:prstGeom>
          <a:noFill/>
        </p:spPr>
      </p:pic>
      <p:sp>
        <p:nvSpPr>
          <p:cNvPr id="3" name="Rectangle 2"/>
          <p:cNvSpPr/>
          <p:nvPr/>
        </p:nvSpPr>
        <p:spPr>
          <a:xfrm>
            <a:off x="206611" y="256997"/>
            <a:ext cx="4000496" cy="1200329"/>
          </a:xfrm>
          <a:prstGeom prst="rect">
            <a:avLst/>
          </a:prstGeom>
        </p:spPr>
        <p:txBody>
          <a:bodyPr wrap="square">
            <a:spAutoFit/>
          </a:bodyPr>
          <a:lstStyle/>
          <a:p>
            <a:pPr fontAlgn="base"/>
            <a:r>
              <a:rPr lang="en-US" dirty="0" smtClean="0">
                <a:latin typeface="Times New Roman" pitchFamily="18" charset="0"/>
                <a:cs typeface="Times New Roman" pitchFamily="18" charset="0"/>
              </a:rPr>
              <a:t>The percentage to be invested in each security is-</a:t>
            </a:r>
          </a:p>
          <a:p>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pic>
        <p:nvPicPr>
          <p:cNvPr id="90116" name="Picture 4" descr="https://www.economicsdiscussion.net/wp-content/uploads/2017/12/clip_image049_thumb7.jpg"/>
          <p:cNvPicPr>
            <a:picLocks noChangeAspect="1" noChangeArrowheads="1"/>
          </p:cNvPicPr>
          <p:nvPr/>
        </p:nvPicPr>
        <p:blipFill>
          <a:blip r:embed="rId3"/>
          <a:srcRect/>
          <a:stretch>
            <a:fillRect/>
          </a:stretch>
        </p:blipFill>
        <p:spPr bwMode="auto">
          <a:xfrm>
            <a:off x="4214810" y="0"/>
            <a:ext cx="4143375" cy="1457326"/>
          </a:xfrm>
          <a:prstGeom prst="rect">
            <a:avLst/>
          </a:prstGeom>
          <a:noFill/>
        </p:spPr>
      </p:pic>
      <p:sp>
        <p:nvSpPr>
          <p:cNvPr id="5" name="Rectangle 4"/>
          <p:cNvSpPr/>
          <p:nvPr/>
        </p:nvSpPr>
        <p:spPr>
          <a:xfrm>
            <a:off x="214282" y="1428736"/>
            <a:ext cx="8643998" cy="1015663"/>
          </a:xfrm>
          <a:prstGeom prst="rect">
            <a:avLst/>
          </a:prstGeom>
        </p:spPr>
        <p:txBody>
          <a:bodyPr wrap="square">
            <a:spAutoFit/>
          </a:bodyPr>
          <a:lstStyle/>
          <a:p>
            <a:r>
              <a:rPr lang="en-US" sz="2000" dirty="0" smtClean="0">
                <a:latin typeface="Times New Roman" pitchFamily="18" charset="0"/>
                <a:cs typeface="Times New Roman" pitchFamily="18" charset="0"/>
              </a:rPr>
              <a:t>The second expression in the bracket will determine the proportion of funds to be invested in each security. The first expression simply scales the weight on each security, so that the total is summing </a:t>
            </a:r>
            <a:r>
              <a:rPr lang="en-US" sz="2000" dirty="0" err="1" smtClean="0">
                <a:latin typeface="Times New Roman" pitchFamily="18" charset="0"/>
                <a:cs typeface="Times New Roman" pitchFamily="18" charset="0"/>
              </a:rPr>
              <a:t>upto</a:t>
            </a:r>
            <a:r>
              <a:rPr lang="en-US" sz="2000" dirty="0" smtClean="0">
                <a:latin typeface="Times New Roman" pitchFamily="18" charset="0"/>
                <a:cs typeface="Times New Roman" pitchFamily="18" charset="0"/>
              </a:rPr>
              <a:t> 1.</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573798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15616" y="1582341"/>
            <a:ext cx="6264696" cy="2585323"/>
          </a:xfrm>
          <a:prstGeom prst="rect">
            <a:avLst/>
          </a:prstGeom>
        </p:spPr>
        <p:txBody>
          <a:bodyPr wrap="square">
            <a:spAutoFit/>
          </a:bodyPr>
          <a:lstStyle/>
          <a:p>
            <a:pPr algn="just"/>
            <a:r>
              <a:rPr lang="en-US" dirty="0" smtClean="0">
                <a:latin typeface="Times New Roman" pitchFamily="18" charset="0"/>
                <a:cs typeface="Times New Roman" pitchFamily="18" charset="0"/>
              </a:rPr>
              <a:t>Markowitz Model had serious practical limitations due to the </a:t>
            </a:r>
            <a:r>
              <a:rPr lang="en-US" dirty="0" err="1" smtClean="0">
                <a:latin typeface="Times New Roman" pitchFamily="18" charset="0"/>
                <a:cs typeface="Times New Roman" pitchFamily="18" charset="0"/>
              </a:rPr>
              <a:t>rigours</a:t>
            </a:r>
            <a:r>
              <a:rPr lang="en-US" dirty="0" smtClean="0">
                <a:latin typeface="Times New Roman" pitchFamily="18" charset="0"/>
                <a:cs typeface="Times New Roman" pitchFamily="18" charset="0"/>
              </a:rPr>
              <a:t> involved in compiling the expected returns, standard deviation, variance, covariance of each security to every other security in the portfolio. Sharpe Model has simplified this process by relating the return in a security to a single Market index. Firstly, this will theoretically reflect all well traded securities in the market. Secondly, it will reduce and simplify the work involved in compiling elaborate matrices of variances as between individual securities.</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844459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428604"/>
            <a:ext cx="8643998" cy="1477328"/>
          </a:xfrm>
          <a:prstGeom prst="rect">
            <a:avLst/>
          </a:prstGeom>
        </p:spPr>
        <p:txBody>
          <a:bodyPr wrap="square">
            <a:spAutoFit/>
          </a:bodyPr>
          <a:lstStyle/>
          <a:p>
            <a:pPr fontAlgn="base"/>
            <a:r>
              <a:rPr lang="en-US" dirty="0" smtClean="0">
                <a:latin typeface="Times New Roman" pitchFamily="18" charset="0"/>
                <a:cs typeface="Times New Roman" pitchFamily="18" charset="0"/>
              </a:rPr>
              <a:t>If thus the market index is used as a surrogate for other individual securities in the portfolio, the relation of any individual security with the Market index can be represented in a Regression line or characteristic line. This is drawn below, with the excess return on the security on the y-axis and excess return on the Market Portfolio on the x-axis.</a:t>
            </a:r>
          </a:p>
          <a:p>
            <a:pPr fontAlgn="base"/>
            <a:r>
              <a:rPr lang="en-US" dirty="0" smtClean="0">
                <a:latin typeface="Times New Roman" pitchFamily="18" charset="0"/>
                <a:cs typeface="Times New Roman" pitchFamily="18" charset="0"/>
              </a:rPr>
              <a:t>The equation of the characteristic line is </a:t>
            </a:r>
            <a:r>
              <a:rPr lang="en-US" dirty="0" err="1" smtClean="0">
                <a:latin typeface="Times New Roman" pitchFamily="18" charset="0"/>
                <a:cs typeface="Times New Roman" pitchFamily="18" charset="0"/>
              </a:rPr>
              <a:t>Ri</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Rf</a:t>
            </a:r>
            <a:r>
              <a:rPr lang="en-US" dirty="0" smtClean="0">
                <a:latin typeface="Times New Roman" pitchFamily="18" charset="0"/>
                <a:cs typeface="Times New Roman" pitchFamily="18" charset="0"/>
              </a:rPr>
              <a:t> = a + </a:t>
            </a:r>
            <a:r>
              <a:rPr lang="en-US" dirty="0" err="1" smtClean="0">
                <a:latin typeface="Times New Roman" pitchFamily="18" charset="0"/>
                <a:cs typeface="Times New Roman" pitchFamily="18" charset="0"/>
              </a:rPr>
              <a:t>βim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Rm</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Rf</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ei</a:t>
            </a:r>
            <a:endParaRPr lang="en-US" dirty="0">
              <a:latin typeface="Times New Roman" pitchFamily="18" charset="0"/>
              <a:cs typeface="Times New Roman" pitchFamily="18" charset="0"/>
            </a:endParaRPr>
          </a:p>
        </p:txBody>
      </p:sp>
      <p:sp>
        <p:nvSpPr>
          <p:cNvPr id="3" name="Rectangle 2"/>
          <p:cNvSpPr/>
          <p:nvPr/>
        </p:nvSpPr>
        <p:spPr>
          <a:xfrm>
            <a:off x="214282" y="1941103"/>
            <a:ext cx="8715404" cy="1477328"/>
          </a:xfrm>
          <a:prstGeom prst="rect">
            <a:avLst/>
          </a:prstGeom>
        </p:spPr>
        <p:txBody>
          <a:bodyPr wrap="square">
            <a:spAutoFit/>
          </a:bodyPr>
          <a:lstStyle/>
          <a:p>
            <a:pPr fontAlgn="base"/>
            <a:r>
              <a:rPr lang="en-US" dirty="0" err="1" smtClean="0">
                <a:latin typeface="Times New Roman" pitchFamily="18" charset="0"/>
                <a:cs typeface="Times New Roman" pitchFamily="18" charset="0"/>
              </a:rPr>
              <a:t>Ri</a:t>
            </a:r>
            <a:r>
              <a:rPr lang="en-US" dirty="0" smtClean="0">
                <a:latin typeface="Times New Roman" pitchFamily="18" charset="0"/>
                <a:cs typeface="Times New Roman" pitchFamily="18" charset="0"/>
              </a:rPr>
              <a:t> is the holding period return on security </a:t>
            </a:r>
            <a:r>
              <a:rPr lang="en-US" dirty="0" err="1" smtClean="0">
                <a:latin typeface="Times New Roman" pitchFamily="18" charset="0"/>
                <a:cs typeface="Times New Roman" pitchFamily="18" charset="0"/>
              </a:rPr>
              <a:t>i</a:t>
            </a:r>
            <a:endParaRPr lang="en-US" dirty="0" smtClean="0">
              <a:latin typeface="Times New Roman" pitchFamily="18" charset="0"/>
              <a:cs typeface="Times New Roman" pitchFamily="18" charset="0"/>
            </a:endParaRPr>
          </a:p>
          <a:p>
            <a:pPr fontAlgn="base"/>
            <a:r>
              <a:rPr lang="en-US" dirty="0" err="1" smtClean="0">
                <a:latin typeface="Times New Roman" pitchFamily="18" charset="0"/>
                <a:cs typeface="Times New Roman" pitchFamily="18" charset="0"/>
              </a:rPr>
              <a:t>Rf</a:t>
            </a:r>
            <a:r>
              <a:rPr lang="en-US" dirty="0" smtClean="0">
                <a:latin typeface="Times New Roman" pitchFamily="18" charset="0"/>
                <a:cs typeface="Times New Roman" pitchFamily="18" charset="0"/>
              </a:rPr>
              <a:t> is the riskless rate of interest</a:t>
            </a:r>
          </a:p>
          <a:p>
            <a:pPr fontAlgn="base"/>
            <a:r>
              <a:rPr lang="en-US" dirty="0" smtClean="0">
                <a:latin typeface="Times New Roman" pitchFamily="18" charset="0"/>
                <a:cs typeface="Times New Roman" pitchFamily="18" charset="0"/>
              </a:rPr>
              <a:t>Alpha is the vertical intercept on y-axis representing the return on the security when only unsystematic risk is considered and systematic risk is measured by Beta. </a:t>
            </a:r>
            <a:r>
              <a:rPr lang="en-US" dirty="0" err="1" smtClean="0">
                <a:latin typeface="Times New Roman" pitchFamily="18" charset="0"/>
                <a:cs typeface="Times New Roman" pitchFamily="18" charset="0"/>
              </a:rPr>
              <a:t>c</a:t>
            </a:r>
            <a:r>
              <a:rPr lang="en-US" baseline="-25000"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 is the residual component, not captured by the above variables.</a:t>
            </a:r>
            <a:endParaRPr lang="en-US" dirty="0">
              <a:latin typeface="Times New Roman" pitchFamily="18" charset="0"/>
              <a:cs typeface="Times New Roman" pitchFamily="18" charset="0"/>
            </a:endParaRPr>
          </a:p>
        </p:txBody>
      </p:sp>
      <p:pic>
        <p:nvPicPr>
          <p:cNvPr id="83970" name="Picture 2" descr="https://www.economicsdiscussion.net/wp-content/uploads/2017/12/clip_image039_thumb2_thumb.jpg"/>
          <p:cNvPicPr>
            <a:picLocks noChangeAspect="1" noChangeArrowheads="1"/>
          </p:cNvPicPr>
          <p:nvPr/>
        </p:nvPicPr>
        <p:blipFill>
          <a:blip r:embed="rId2"/>
          <a:srcRect/>
          <a:stretch>
            <a:fillRect/>
          </a:stretch>
        </p:blipFill>
        <p:spPr bwMode="auto">
          <a:xfrm>
            <a:off x="0" y="3418431"/>
            <a:ext cx="8929702" cy="3439569"/>
          </a:xfrm>
          <a:prstGeom prst="rect">
            <a:avLst/>
          </a:prstGeom>
          <a:noFill/>
        </p:spPr>
      </p:pic>
    </p:spTree>
    <p:extLst>
      <p:ext uri="{BB962C8B-B14F-4D97-AF65-F5344CB8AC3E}">
        <p14:creationId xmlns:p14="http://schemas.microsoft.com/office/powerpoint/2010/main" val="35248105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1"/>
          <p:cNvSpPr>
            <a:spLocks noChangeArrowheads="1"/>
          </p:cNvSpPr>
          <p:nvPr/>
        </p:nvSpPr>
        <p:spPr bwMode="auto">
          <a:xfrm>
            <a:off x="597514" y="343109"/>
            <a:ext cx="7888960" cy="1661993"/>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err="1" smtClean="0">
                <a:ln>
                  <a:noFill/>
                </a:ln>
                <a:effectLst/>
                <a:latin typeface="Georgia" pitchFamily="18" charset="0"/>
                <a:cs typeface="Arial" pitchFamily="34" charset="0"/>
              </a:rPr>
              <a:t>R</a:t>
            </a:r>
            <a:r>
              <a:rPr kumimoji="0" lang="en-US" sz="1400" b="0" i="0" u="none" strike="noStrike" cap="none" normalizeH="0" baseline="-30000" dirty="0" err="1" smtClean="0">
                <a:ln>
                  <a:noFill/>
                </a:ln>
                <a:effectLst/>
                <a:latin typeface="Georgia" pitchFamily="18" charset="0"/>
                <a:cs typeface="Arial" pitchFamily="34" charset="0"/>
              </a:rPr>
              <a:t>j</a:t>
            </a:r>
            <a:r>
              <a:rPr kumimoji="0" lang="en-US" b="0" i="0" u="none" strike="noStrike" cap="none" normalizeH="0" baseline="0" dirty="0" smtClean="0">
                <a:ln>
                  <a:noFill/>
                </a:ln>
                <a:effectLst/>
                <a:latin typeface="Georgia" pitchFamily="18" charset="0"/>
                <a:cs typeface="Arial" pitchFamily="34" charset="0"/>
              </a:rPr>
              <a:t> = </a:t>
            </a:r>
            <a:r>
              <a:rPr kumimoji="0" lang="en-US" b="0" i="0" u="none" strike="noStrike" cap="none" normalizeH="0" baseline="0" dirty="0" err="1" smtClean="0">
                <a:ln>
                  <a:noFill/>
                </a:ln>
                <a:effectLst/>
                <a:latin typeface="Georgia" pitchFamily="18" charset="0"/>
                <a:cs typeface="Arial" pitchFamily="34" charset="0"/>
              </a:rPr>
              <a:t>α</a:t>
            </a:r>
            <a:r>
              <a:rPr kumimoji="0" lang="en-US" sz="1400" b="0" i="0" u="none" strike="noStrike" cap="none" normalizeH="0" baseline="-30000" dirty="0" err="1" smtClean="0">
                <a:ln>
                  <a:noFill/>
                </a:ln>
                <a:effectLst/>
                <a:latin typeface="Georgia" pitchFamily="18" charset="0"/>
                <a:cs typeface="Arial" pitchFamily="34" charset="0"/>
              </a:rPr>
              <a:t>j</a:t>
            </a:r>
            <a:r>
              <a:rPr kumimoji="0" lang="en-US" b="0" i="0" u="none" strike="noStrike" cap="none" normalizeH="0" baseline="0" dirty="0" smtClean="0">
                <a:ln>
                  <a:noFill/>
                </a:ln>
                <a:effectLst/>
                <a:latin typeface="Georgia" pitchFamily="18" charset="0"/>
                <a:cs typeface="Arial" pitchFamily="34" charset="0"/>
              </a:rPr>
              <a:t> + </a:t>
            </a:r>
            <a:r>
              <a:rPr kumimoji="0" lang="en-US" b="0" i="0" u="none" strike="noStrike" cap="none" normalizeH="0" baseline="0" dirty="0" err="1" smtClean="0">
                <a:ln>
                  <a:noFill/>
                </a:ln>
                <a:effectLst/>
                <a:latin typeface="Georgia" pitchFamily="18" charset="0"/>
                <a:cs typeface="Arial" pitchFamily="34" charset="0"/>
              </a:rPr>
              <a:t>β</a:t>
            </a:r>
            <a:r>
              <a:rPr kumimoji="0" lang="en-US" sz="1400" b="0" i="0" u="none" strike="noStrike" cap="none" normalizeH="0" baseline="-30000" dirty="0" err="1" smtClean="0">
                <a:ln>
                  <a:noFill/>
                </a:ln>
                <a:effectLst/>
                <a:latin typeface="Georgia" pitchFamily="18" charset="0"/>
                <a:cs typeface="Arial" pitchFamily="34" charset="0"/>
              </a:rPr>
              <a:t>j</a:t>
            </a:r>
            <a:r>
              <a:rPr kumimoji="0" lang="en-US" b="0" i="0" u="none" strike="noStrike" cap="none" normalizeH="0" baseline="0" dirty="0" smtClean="0">
                <a:ln>
                  <a:noFill/>
                </a:ln>
                <a:effectLst/>
                <a:latin typeface="Georgia" pitchFamily="18" charset="0"/>
                <a:cs typeface="Arial" pitchFamily="34" charset="0"/>
              </a:rPr>
              <a:t> I+ </a:t>
            </a:r>
            <a:r>
              <a:rPr kumimoji="0" lang="en-US" b="0" i="0" u="none" strike="noStrike" cap="none" normalizeH="0" baseline="0" dirty="0" err="1" smtClean="0">
                <a:ln>
                  <a:noFill/>
                </a:ln>
                <a:effectLst/>
                <a:latin typeface="Georgia" pitchFamily="18" charset="0"/>
                <a:cs typeface="Arial" pitchFamily="34" charset="0"/>
              </a:rPr>
              <a:t>e</a:t>
            </a:r>
            <a:r>
              <a:rPr kumimoji="0" lang="en-US" sz="1400" b="0" i="0" u="none" strike="noStrike" cap="none" normalizeH="0" baseline="-30000" dirty="0" err="1" smtClean="0">
                <a:ln>
                  <a:noFill/>
                </a:ln>
                <a:effectLst/>
                <a:latin typeface="Georgia" pitchFamily="18" charset="0"/>
                <a:cs typeface="Arial" pitchFamily="34" charset="0"/>
              </a:rPr>
              <a:t>j</a:t>
            </a:r>
            <a:endParaRPr kumimoji="0" lang="en-US" sz="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effectLst/>
                <a:latin typeface="Georgia" pitchFamily="18" charset="0"/>
                <a:cs typeface="Arial" pitchFamily="34" charset="0"/>
              </a:rPr>
              <a:t>Where </a:t>
            </a:r>
            <a:r>
              <a:rPr kumimoji="0" lang="en-US" b="0" i="0" u="none" strike="noStrike" cap="none" normalizeH="0" baseline="0" dirty="0" err="1" smtClean="0">
                <a:ln>
                  <a:noFill/>
                </a:ln>
                <a:effectLst/>
                <a:latin typeface="Georgia" pitchFamily="18" charset="0"/>
                <a:cs typeface="Arial" pitchFamily="34" charset="0"/>
              </a:rPr>
              <a:t>α</a:t>
            </a:r>
            <a:r>
              <a:rPr kumimoji="0" lang="en-US" sz="1400" b="0" i="0" u="none" strike="noStrike" cap="none" normalizeH="0" baseline="-30000" dirty="0" err="1" smtClean="0">
                <a:ln>
                  <a:noFill/>
                </a:ln>
                <a:effectLst/>
                <a:latin typeface="Georgia" pitchFamily="18" charset="0"/>
                <a:cs typeface="Arial" pitchFamily="34" charset="0"/>
              </a:rPr>
              <a:t>j</a:t>
            </a:r>
            <a:r>
              <a:rPr kumimoji="0" lang="en-US" b="0" i="0" u="none" strike="noStrike" cap="none" normalizeH="0" baseline="0" dirty="0" smtClean="0">
                <a:ln>
                  <a:noFill/>
                </a:ln>
                <a:effectLst/>
                <a:latin typeface="Georgia" pitchFamily="18" charset="0"/>
                <a:cs typeface="Arial" pitchFamily="34" charset="0"/>
              </a:rPr>
              <a:t> is some constant, say risk free return</a:t>
            </a:r>
            <a:endParaRPr kumimoji="0" lang="en-US" sz="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err="1" smtClean="0">
                <a:ln>
                  <a:noFill/>
                </a:ln>
                <a:effectLst/>
                <a:latin typeface="Georgia" pitchFamily="18" charset="0"/>
                <a:cs typeface="Arial" pitchFamily="34" charset="0"/>
              </a:rPr>
              <a:t>β</a:t>
            </a:r>
            <a:r>
              <a:rPr kumimoji="0" lang="en-US" sz="1400" b="0" i="0" u="none" strike="noStrike" cap="none" normalizeH="0" baseline="-30000" dirty="0" err="1" smtClean="0">
                <a:ln>
                  <a:noFill/>
                </a:ln>
                <a:effectLst/>
                <a:latin typeface="Georgia" pitchFamily="18" charset="0"/>
                <a:cs typeface="Arial" pitchFamily="34" charset="0"/>
              </a:rPr>
              <a:t>j</a:t>
            </a:r>
            <a:r>
              <a:rPr kumimoji="0" lang="en-US" b="0" i="0" u="none" strike="noStrike" cap="none" normalizeH="0" baseline="0" dirty="0" smtClean="0">
                <a:ln>
                  <a:noFill/>
                </a:ln>
                <a:effectLst/>
                <a:latin typeface="Georgia" pitchFamily="18" charset="0"/>
                <a:cs typeface="Arial" pitchFamily="34" charset="0"/>
              </a:rPr>
              <a:t> is the Beta which is a risk measure of the market called systematic risk</a:t>
            </a:r>
            <a:endParaRPr kumimoji="0" lang="en-US" sz="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effectLst/>
              <a:latin typeface="Georg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effectLst/>
                <a:latin typeface="Georgia" pitchFamily="18" charset="0"/>
                <a:cs typeface="Arial" pitchFamily="34" charset="0"/>
              </a:rPr>
              <a:t>I </a:t>
            </a:r>
            <a:r>
              <a:rPr kumimoji="0" lang="en-US" b="0" i="0" u="none" strike="noStrike" cap="none" normalizeH="0" baseline="0" dirty="0" smtClean="0">
                <a:ln>
                  <a:noFill/>
                </a:ln>
                <a:effectLst/>
                <a:latin typeface="Georgia" pitchFamily="18" charset="0"/>
                <a:cs typeface="Arial" pitchFamily="34" charset="0"/>
              </a:rPr>
              <a:t>is the value or return on the stock index.</a:t>
            </a:r>
            <a:endParaRPr kumimoji="0" lang="en-US" sz="8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err="1" smtClean="0">
                <a:ln>
                  <a:noFill/>
                </a:ln>
                <a:effectLst/>
                <a:latin typeface="Georgia" pitchFamily="18" charset="0"/>
                <a:cs typeface="Arial" pitchFamily="34" charset="0"/>
              </a:rPr>
              <a:t>e</a:t>
            </a:r>
            <a:r>
              <a:rPr kumimoji="0" lang="en-US" sz="1400" b="0" i="0" u="none" strike="noStrike" cap="none" normalizeH="0" baseline="-30000" dirty="0" err="1" smtClean="0">
                <a:ln>
                  <a:noFill/>
                </a:ln>
                <a:effectLst/>
                <a:latin typeface="Georgia" pitchFamily="18" charset="0"/>
                <a:cs typeface="Arial" pitchFamily="34" charset="0"/>
              </a:rPr>
              <a:t>j</a:t>
            </a:r>
            <a:r>
              <a:rPr kumimoji="0" lang="en-US" b="0" i="0" u="none" strike="noStrike" cap="none" normalizeH="0" baseline="0" dirty="0" smtClean="0">
                <a:ln>
                  <a:noFill/>
                </a:ln>
                <a:effectLst/>
                <a:latin typeface="Georgia" pitchFamily="18" charset="0"/>
                <a:cs typeface="Arial" pitchFamily="34" charset="0"/>
              </a:rPr>
              <a:t> is the residual factor which cannot be specified</a:t>
            </a:r>
            <a:r>
              <a:rPr kumimoji="0" lang="en-US" sz="1500" b="0" i="0" u="none" strike="noStrike" cap="none" normalizeH="0" baseline="0" dirty="0" smtClean="0">
                <a:ln>
                  <a:noFill/>
                </a:ln>
                <a:effectLst/>
                <a:latin typeface="Georgia" pitchFamily="18" charset="0"/>
                <a:cs typeface="Arial" pitchFamily="34" charset="0"/>
              </a:rPr>
              <a:t>.</a:t>
            </a:r>
            <a:endParaRPr kumimoji="0" lang="en-US" sz="1800" b="0" i="0" u="none" strike="noStrike" cap="none" normalizeH="0" baseline="0" dirty="0" smtClean="0">
              <a:ln>
                <a:noFill/>
              </a:ln>
              <a:effectLst/>
              <a:latin typeface="Arial" pitchFamily="34" charset="0"/>
              <a:cs typeface="Arial" pitchFamily="34" charset="0"/>
            </a:endParaRPr>
          </a:p>
        </p:txBody>
      </p:sp>
      <p:sp>
        <p:nvSpPr>
          <p:cNvPr id="2" name="Rectangle 1"/>
          <p:cNvSpPr/>
          <p:nvPr/>
        </p:nvSpPr>
        <p:spPr>
          <a:xfrm>
            <a:off x="500532" y="2417975"/>
            <a:ext cx="7985942" cy="1384995"/>
          </a:xfrm>
          <a:prstGeom prst="rect">
            <a:avLst/>
          </a:prstGeom>
        </p:spPr>
        <p:txBody>
          <a:bodyPr wrap="square">
            <a:spAutoFit/>
          </a:bodyPr>
          <a:lstStyle/>
          <a:p>
            <a:pPr algn="just"/>
            <a:r>
              <a:rPr lang="en-US" sz="2000" dirty="0">
                <a:latin typeface="Times New Roman" pitchFamily="18" charset="0"/>
                <a:cs typeface="Times New Roman" pitchFamily="18" charset="0"/>
              </a:rPr>
              <a:t>The </a:t>
            </a:r>
            <a:r>
              <a:rPr lang="en-US" sz="2000" b="1" dirty="0" smtClean="0">
                <a:latin typeface="Times New Roman" pitchFamily="18" charset="0"/>
                <a:cs typeface="Times New Roman" pitchFamily="18" charset="0"/>
              </a:rPr>
              <a:t>Single-Index Model</a:t>
            </a:r>
            <a:r>
              <a:rPr lang="en-US" sz="2000" dirty="0">
                <a:latin typeface="Times New Roman" pitchFamily="18" charset="0"/>
                <a:cs typeface="Times New Roman" pitchFamily="18" charset="0"/>
              </a:rPr>
              <a:t> is a simple asset pricing model to measure both the risk and the return of a stock. The model has been developed by </a:t>
            </a:r>
            <a:r>
              <a:rPr lang="en-US" sz="2400" b="1" dirty="0">
                <a:latin typeface="Times New Roman" pitchFamily="18" charset="0"/>
                <a:cs typeface="Times New Roman" pitchFamily="18" charset="0"/>
              </a:rPr>
              <a:t>William Sharpe</a:t>
            </a:r>
            <a:r>
              <a:rPr lang="en-US" sz="2000" dirty="0">
                <a:latin typeface="Times New Roman" pitchFamily="18" charset="0"/>
                <a:cs typeface="Times New Roman" pitchFamily="18" charset="0"/>
              </a:rPr>
              <a:t> in 1963 and is commonly used </a:t>
            </a:r>
            <a:r>
              <a:rPr lang="en-US" sz="2000" dirty="0" smtClean="0">
                <a:latin typeface="Times New Roman" pitchFamily="18" charset="0"/>
                <a:cs typeface="Times New Roman" pitchFamily="18" charset="0"/>
              </a:rPr>
              <a:t>for constructing optimum portfolio.</a:t>
            </a:r>
            <a:endParaRPr lang="en-IN" sz="2000" dirty="0">
              <a:latin typeface="Times New Roman" pitchFamily="18" charset="0"/>
              <a:cs typeface="Times New Roman" pitchFamily="18" charset="0"/>
            </a:endParaRPr>
          </a:p>
        </p:txBody>
      </p:sp>
    </p:spTree>
    <p:extLst>
      <p:ext uri="{BB962C8B-B14F-4D97-AF65-F5344CB8AC3E}">
        <p14:creationId xmlns:p14="http://schemas.microsoft.com/office/powerpoint/2010/main" val="20009809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575048" y="980728"/>
            <a:ext cx="8029400" cy="3693319"/>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effectLst/>
                <a:latin typeface="Times New Roman" pitchFamily="18" charset="0"/>
                <a:cs typeface="Times New Roman" pitchFamily="18" charset="0"/>
              </a:rPr>
              <a:t>This optimal portfolio of Sharpe is called the Single Index Model. </a:t>
            </a:r>
            <a:endParaRPr kumimoji="0" lang="en-US" sz="2000" b="1" i="0" u="none" strike="noStrike" cap="none" normalizeH="0" baseline="0" dirty="0" smtClean="0">
              <a:ln>
                <a:noFill/>
              </a:ln>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effectLst/>
                <a:latin typeface="Times New Roman" pitchFamily="18" charset="0"/>
                <a:cs typeface="Times New Roman" pitchFamily="18" charset="0"/>
              </a:rPr>
              <a:t>The </a:t>
            </a:r>
            <a:r>
              <a:rPr kumimoji="0" lang="en-US" sz="2000" b="0" i="0" u="none" strike="noStrike" cap="none" normalizeH="0" baseline="0" dirty="0" smtClean="0">
                <a:ln>
                  <a:noFill/>
                </a:ln>
                <a:effectLst/>
                <a:latin typeface="Times New Roman" pitchFamily="18" charset="0"/>
                <a:cs typeface="Times New Roman" pitchFamily="18" charset="0"/>
              </a:rPr>
              <a:t>optimal portfolio is directly related to the Beta. If </a:t>
            </a:r>
            <a:r>
              <a:rPr kumimoji="0" lang="en-US" sz="2000" b="0" i="0" u="none" strike="noStrike" cap="none" normalizeH="0" baseline="0" dirty="0" err="1" smtClean="0">
                <a:ln>
                  <a:noFill/>
                </a:ln>
                <a:effectLst/>
                <a:latin typeface="Times New Roman" pitchFamily="18" charset="0"/>
                <a:cs typeface="Times New Roman" pitchFamily="18" charset="0"/>
              </a:rPr>
              <a:t>Ri</a:t>
            </a:r>
            <a:r>
              <a:rPr kumimoji="0" lang="en-US" sz="2000" b="0" i="0" u="none" strike="noStrike" cap="none" normalizeH="0" baseline="0" dirty="0" smtClean="0">
                <a:ln>
                  <a:noFill/>
                </a:ln>
                <a:effectLst/>
                <a:latin typeface="Times New Roman" pitchFamily="18" charset="0"/>
                <a:cs typeface="Times New Roman" pitchFamily="18" charset="0"/>
              </a:rPr>
              <a:t> is expected return on stock </a:t>
            </a:r>
            <a:r>
              <a:rPr kumimoji="0" lang="en-US" sz="2000" b="0" i="0" u="none" strike="noStrike" cap="none" normalizeH="0" baseline="0" dirty="0" err="1" smtClean="0">
                <a:ln>
                  <a:noFill/>
                </a:ln>
                <a:effectLst/>
                <a:latin typeface="Times New Roman" pitchFamily="18" charset="0"/>
                <a:cs typeface="Times New Roman" pitchFamily="18" charset="0"/>
              </a:rPr>
              <a:t>i</a:t>
            </a:r>
            <a:r>
              <a:rPr kumimoji="0" lang="en-US" sz="2000" b="0" i="0" u="none" strike="noStrike" cap="none" normalizeH="0" baseline="0" dirty="0" smtClean="0">
                <a:ln>
                  <a:noFill/>
                </a:ln>
                <a:effectLst/>
                <a:latin typeface="Times New Roman" pitchFamily="18" charset="0"/>
                <a:cs typeface="Times New Roman" pitchFamily="18" charset="0"/>
              </a:rPr>
              <a:t> and </a:t>
            </a:r>
            <a:r>
              <a:rPr kumimoji="0" lang="en-US" sz="2000" b="0" i="0" u="none" strike="noStrike" cap="none" normalizeH="0" baseline="0" dirty="0" err="1" smtClean="0">
                <a:ln>
                  <a:noFill/>
                </a:ln>
                <a:effectLst/>
                <a:latin typeface="Times New Roman" pitchFamily="18" charset="0"/>
                <a:cs typeface="Times New Roman" pitchFamily="18" charset="0"/>
              </a:rPr>
              <a:t>Rf</a:t>
            </a:r>
            <a:r>
              <a:rPr kumimoji="0" lang="en-US" sz="2000" b="0" i="0" u="none" strike="noStrike" cap="none" normalizeH="0" baseline="0" dirty="0" smtClean="0">
                <a:ln>
                  <a:noFill/>
                </a:ln>
                <a:effectLst/>
                <a:latin typeface="Times New Roman" pitchFamily="18" charset="0"/>
                <a:cs typeface="Times New Roman" pitchFamily="18" charset="0"/>
              </a:rPr>
              <a:t> is Risk free Rate, then the excess return = </a:t>
            </a:r>
            <a:r>
              <a:rPr kumimoji="0" lang="en-US" sz="2000" b="0" i="0" u="none" strike="noStrike" cap="none" normalizeH="0" baseline="0" dirty="0" err="1" smtClean="0">
                <a:ln>
                  <a:noFill/>
                </a:ln>
                <a:effectLst/>
                <a:latin typeface="Times New Roman" pitchFamily="18" charset="0"/>
                <a:cs typeface="Times New Roman" pitchFamily="18" charset="0"/>
              </a:rPr>
              <a:t>Ri</a:t>
            </a:r>
            <a:r>
              <a:rPr kumimoji="0" lang="en-US" sz="2000" b="0" i="0" u="none" strike="noStrike" cap="none" normalizeH="0" baseline="0" dirty="0" smtClean="0">
                <a:ln>
                  <a:noFill/>
                </a:ln>
                <a:effectLst/>
                <a:latin typeface="Times New Roman" pitchFamily="18" charset="0"/>
                <a:cs typeface="Times New Roman" pitchFamily="18" charset="0"/>
              </a:rPr>
              <a:t> – </a:t>
            </a:r>
            <a:r>
              <a:rPr kumimoji="0" lang="en-US" sz="2000" b="0" i="0" u="none" strike="noStrike" cap="none" normalizeH="0" baseline="0" dirty="0" err="1" smtClean="0">
                <a:ln>
                  <a:noFill/>
                </a:ln>
                <a:effectLst/>
                <a:latin typeface="Times New Roman" pitchFamily="18" charset="0"/>
                <a:cs typeface="Times New Roman" pitchFamily="18" charset="0"/>
              </a:rPr>
              <a:t>Rf</a:t>
            </a:r>
            <a:r>
              <a:rPr kumimoji="0" lang="en-US" sz="2000" b="0" i="0" u="none" strike="noStrike" cap="none" normalizeH="0" baseline="0" dirty="0" smtClean="0">
                <a:ln>
                  <a:noFill/>
                </a:ln>
                <a:effectLst/>
                <a:latin typeface="Times New Roman" pitchFamily="18" charset="0"/>
                <a:cs typeface="Times New Roman" pitchFamily="18" charset="0"/>
              </a:rPr>
              <a:t> This has to be adjusted to Bi, namely,</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err="1" smtClean="0">
                <a:ln>
                  <a:noFill/>
                </a:ln>
                <a:effectLst/>
                <a:latin typeface="Times New Roman" pitchFamily="18" charset="0"/>
                <a:cs typeface="Times New Roman" pitchFamily="18" charset="0"/>
              </a:rPr>
              <a:t>Ri</a:t>
            </a:r>
            <a:r>
              <a:rPr kumimoji="0" lang="en-US" sz="2000" b="0" i="0" u="none" strike="noStrike" cap="none" normalizeH="0" baseline="0" dirty="0" smtClean="0">
                <a:ln>
                  <a:noFill/>
                </a:ln>
                <a:effectLst/>
                <a:latin typeface="Times New Roman" pitchFamily="18" charset="0"/>
                <a:cs typeface="Times New Roman" pitchFamily="18" charset="0"/>
              </a:rPr>
              <a:t> – </a:t>
            </a:r>
            <a:r>
              <a:rPr kumimoji="0" lang="en-US" sz="2000" b="0" i="0" u="none" strike="noStrike" cap="none" normalizeH="0" baseline="0" dirty="0" err="1" smtClean="0">
                <a:ln>
                  <a:noFill/>
                </a:ln>
                <a:effectLst/>
                <a:latin typeface="Times New Roman" pitchFamily="18" charset="0"/>
                <a:cs typeface="Times New Roman" pitchFamily="18" charset="0"/>
              </a:rPr>
              <a:t>Rf</a:t>
            </a:r>
            <a:r>
              <a:rPr kumimoji="0" lang="en-US" sz="2000" b="0" i="0" u="none" strike="noStrike" cap="none" normalizeH="0" baseline="0" dirty="0" smtClean="0">
                <a:ln>
                  <a:noFill/>
                </a:ln>
                <a:effectLst/>
                <a:latin typeface="Times New Roman" pitchFamily="18" charset="0"/>
                <a:cs typeface="Times New Roman" pitchFamily="18" charset="0"/>
              </a:rPr>
              <a:t>/</a:t>
            </a:r>
            <a:r>
              <a:rPr kumimoji="0" lang="en-US" sz="2000" b="0" i="0" u="none" strike="noStrike" cap="none" normalizeH="0" baseline="0" dirty="0" err="1" smtClean="0">
                <a:ln>
                  <a:noFill/>
                </a:ln>
                <a:effectLst/>
                <a:latin typeface="Times New Roman" pitchFamily="18" charset="0"/>
                <a:cs typeface="Times New Roman" pitchFamily="18" charset="0"/>
              </a:rPr>
              <a:t>β</a:t>
            </a:r>
            <a:r>
              <a:rPr kumimoji="0" lang="en-US" sz="2000" b="0" i="0" u="none" strike="noStrike" cap="none" normalizeH="0" baseline="-30000" dirty="0" err="1" smtClean="0">
                <a:ln>
                  <a:noFill/>
                </a:ln>
                <a:effectLst/>
                <a:latin typeface="Times New Roman" pitchFamily="18" charset="0"/>
                <a:cs typeface="Times New Roman" pitchFamily="18" charset="0"/>
              </a:rPr>
              <a:t>i</a:t>
            </a:r>
            <a:r>
              <a:rPr kumimoji="0" lang="en-US" sz="2000" b="0" i="0" u="none" strike="noStrike" cap="none" normalizeH="0" baseline="0" dirty="0" smtClean="0">
                <a:ln>
                  <a:noFill/>
                </a:ln>
                <a:effectLst/>
                <a:latin typeface="Times New Roman" pitchFamily="18" charset="0"/>
                <a:cs typeface="Times New Roman" pitchFamily="18" charset="0"/>
              </a:rPr>
              <a:t> which is the equation for ranking Stocks in the order of their return adjusted for risk.</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effectLst/>
                <a:latin typeface="Times New Roman" pitchFamily="18" charset="0"/>
                <a:cs typeface="Times New Roman" pitchFamily="18" charset="0"/>
              </a:rPr>
              <a:t>The method involves selecting a cut-off rate for inclusion of securities in a portfolio. For this purpose, excess return to Beta ratio given above has to be calculated for each stock and rank them from highest to lowest. Then only those securities which have </a:t>
            </a:r>
            <a:r>
              <a:rPr kumimoji="0" lang="en-US" sz="2000" b="0" i="0" u="none" strike="noStrike" cap="none" normalizeH="0" baseline="0" dirty="0" err="1" smtClean="0">
                <a:ln>
                  <a:noFill/>
                </a:ln>
                <a:effectLst/>
                <a:latin typeface="Times New Roman" pitchFamily="18" charset="0"/>
                <a:cs typeface="Times New Roman" pitchFamily="18" charset="0"/>
              </a:rPr>
              <a:t>Ri</a:t>
            </a:r>
            <a:r>
              <a:rPr kumimoji="0" lang="en-US" sz="2000" b="0" i="0" u="none" strike="noStrike" cap="none" normalizeH="0" baseline="0" dirty="0" smtClean="0">
                <a:ln>
                  <a:noFill/>
                </a:ln>
                <a:effectLst/>
                <a:latin typeface="Times New Roman" pitchFamily="18" charset="0"/>
                <a:cs typeface="Times New Roman" pitchFamily="18" charset="0"/>
              </a:rPr>
              <a:t> – </a:t>
            </a:r>
            <a:r>
              <a:rPr kumimoji="0" lang="en-US" sz="2000" b="0" i="0" u="none" strike="noStrike" cap="none" normalizeH="0" baseline="0" dirty="0" err="1" smtClean="0">
                <a:ln>
                  <a:noFill/>
                </a:ln>
                <a:effectLst/>
                <a:latin typeface="Times New Roman" pitchFamily="18" charset="0"/>
                <a:cs typeface="Times New Roman" pitchFamily="18" charset="0"/>
              </a:rPr>
              <a:t>Rf</a:t>
            </a:r>
            <a:r>
              <a:rPr kumimoji="0" lang="en-US" sz="2000" b="0" i="0" u="none" strike="noStrike" cap="none" normalizeH="0" baseline="0" dirty="0" smtClean="0">
                <a:ln>
                  <a:noFill/>
                </a:ln>
                <a:effectLst/>
                <a:latin typeface="Times New Roman" pitchFamily="18" charset="0"/>
                <a:cs typeface="Times New Roman" pitchFamily="18" charset="0"/>
              </a:rPr>
              <a:t>/</a:t>
            </a:r>
            <a:r>
              <a:rPr kumimoji="0" lang="en-US" sz="2000" b="0" i="0" u="none" strike="noStrike" cap="none" normalizeH="0" baseline="0" dirty="0" err="1" smtClean="0">
                <a:ln>
                  <a:noFill/>
                </a:ln>
                <a:effectLst/>
                <a:latin typeface="Times New Roman" pitchFamily="18" charset="0"/>
                <a:cs typeface="Times New Roman" pitchFamily="18" charset="0"/>
              </a:rPr>
              <a:t>β</a:t>
            </a:r>
            <a:r>
              <a:rPr kumimoji="0" lang="en-US" sz="2000" b="0" i="0" u="none" strike="noStrike" cap="none" normalizeH="0" baseline="-30000" dirty="0" err="1" smtClean="0">
                <a:ln>
                  <a:noFill/>
                </a:ln>
                <a:effectLst/>
                <a:latin typeface="Times New Roman" pitchFamily="18" charset="0"/>
                <a:cs typeface="Times New Roman" pitchFamily="18" charset="0"/>
              </a:rPr>
              <a:t>i</a:t>
            </a:r>
            <a:r>
              <a:rPr kumimoji="0" lang="en-US" sz="2000" b="0" i="0" u="none" strike="noStrike" cap="none" normalizeH="0" baseline="0" dirty="0" smtClean="0">
                <a:ln>
                  <a:noFill/>
                </a:ln>
                <a:effectLst/>
                <a:latin typeface="Times New Roman" pitchFamily="18" charset="0"/>
                <a:cs typeface="Times New Roman" pitchFamily="18" charset="0"/>
              </a:rPr>
              <a:t>, greater than cut-off point, fixed in advance can be selected.</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effectLst/>
                <a:latin typeface="Times New Roman" pitchFamily="18" charset="0"/>
                <a:cs typeface="Times New Roman" pitchFamily="18" charset="0"/>
              </a:rPr>
              <a:t>                                                             </a:t>
            </a:r>
          </a:p>
        </p:txBody>
      </p:sp>
    </p:spTree>
    <p:extLst>
      <p:ext uri="{BB962C8B-B14F-4D97-AF65-F5344CB8AC3E}">
        <p14:creationId xmlns:p14="http://schemas.microsoft.com/office/powerpoint/2010/main" val="28991803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1"/>
          <p:cNvSpPr>
            <a:spLocks noChangeArrowheads="1"/>
          </p:cNvSpPr>
          <p:nvPr/>
        </p:nvSpPr>
        <p:spPr bwMode="auto">
          <a:xfrm>
            <a:off x="508418" y="3061990"/>
            <a:ext cx="7528350" cy="1231106"/>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effectLst/>
                <a:latin typeface="Times New Roman" pitchFamily="18" charset="0"/>
                <a:cs typeface="Times New Roman" pitchFamily="18" charset="0"/>
              </a:rPr>
              <a:t>σm</a:t>
            </a:r>
            <a:r>
              <a:rPr kumimoji="0" lang="en-US" sz="2000" b="0" i="0" u="none" strike="noStrike" cap="none" normalizeH="0" baseline="30000" dirty="0" smtClean="0">
                <a:ln>
                  <a:noFill/>
                </a:ln>
                <a:effectLst/>
                <a:latin typeface="Times New Roman" pitchFamily="18" charset="0"/>
                <a:cs typeface="Times New Roman" pitchFamily="18" charset="0"/>
              </a:rPr>
              <a:t>2</a:t>
            </a:r>
            <a:r>
              <a:rPr kumimoji="0" lang="en-US" sz="2000" b="0" i="0" u="none" strike="noStrike" cap="none" normalizeH="0" baseline="0" dirty="0" smtClean="0">
                <a:ln>
                  <a:noFill/>
                </a:ln>
                <a:effectLst/>
                <a:latin typeface="Times New Roman" pitchFamily="18" charset="0"/>
                <a:cs typeface="Times New Roman" pitchFamily="18" charset="0"/>
              </a:rPr>
              <a:t> = variance in the market Index</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effectLst/>
                <a:latin typeface="Times New Roman" pitchFamily="18" charset="0"/>
                <a:cs typeface="Times New Roman" pitchFamily="18" charset="0"/>
              </a:rPr>
              <a:t>ADVERTISEMENTS: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effectLst/>
                <a:latin typeface="Times New Roman" pitchFamily="18" charset="0"/>
                <a:cs typeface="Times New Roman" pitchFamily="18" charset="0"/>
              </a:rPr>
              <a:t>σei</a:t>
            </a:r>
            <a:r>
              <a:rPr kumimoji="0" lang="en-US" sz="2000" b="0" i="0" u="none" strike="noStrike" cap="none" normalizeH="0" baseline="30000" dirty="0" smtClean="0">
                <a:ln>
                  <a:noFill/>
                </a:ln>
                <a:effectLst/>
                <a:latin typeface="Times New Roman" pitchFamily="18" charset="0"/>
                <a:cs typeface="Times New Roman" pitchFamily="18" charset="0"/>
              </a:rPr>
              <a:t>2</a:t>
            </a:r>
            <a:r>
              <a:rPr kumimoji="0" lang="en-US" sz="2000" b="0" i="0" u="none" strike="noStrike" cap="none" normalizeH="0" baseline="0" dirty="0" smtClean="0">
                <a:ln>
                  <a:noFill/>
                </a:ln>
                <a:effectLst/>
                <a:latin typeface="Times New Roman" pitchFamily="18" charset="0"/>
                <a:cs typeface="Times New Roman" pitchFamily="18" charset="0"/>
              </a:rPr>
              <a:t> = variance in the Stock movement in unsystematic Risk.</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err="1" smtClean="0">
                <a:ln>
                  <a:noFill/>
                </a:ln>
                <a:effectLst/>
                <a:latin typeface="Times New Roman" pitchFamily="18" charset="0"/>
                <a:cs typeface="Times New Roman" pitchFamily="18" charset="0"/>
              </a:rPr>
              <a:t>Ri</a:t>
            </a:r>
            <a:r>
              <a:rPr kumimoji="0" lang="en-US" sz="2000" b="0" i="0" u="none" strike="noStrike" cap="none" normalizeH="0" baseline="0" dirty="0" smtClean="0">
                <a:ln>
                  <a:noFill/>
                </a:ln>
                <a:effectLst/>
                <a:latin typeface="Times New Roman" pitchFamily="18" charset="0"/>
                <a:cs typeface="Times New Roman" pitchFamily="18" charset="0"/>
              </a:rPr>
              <a:t>, </a:t>
            </a:r>
            <a:r>
              <a:rPr kumimoji="0" lang="en-US" sz="2000" b="0" i="0" u="none" strike="noStrike" cap="none" normalizeH="0" baseline="0" dirty="0" err="1" smtClean="0">
                <a:ln>
                  <a:noFill/>
                </a:ln>
                <a:effectLst/>
                <a:latin typeface="Times New Roman" pitchFamily="18" charset="0"/>
                <a:cs typeface="Times New Roman" pitchFamily="18" charset="0"/>
              </a:rPr>
              <a:t>Rf</a:t>
            </a:r>
            <a:r>
              <a:rPr kumimoji="0" lang="en-US" sz="2000" b="0" i="0" u="none" strike="noStrike" cap="none" normalizeH="0" baseline="0" dirty="0" smtClean="0">
                <a:ln>
                  <a:noFill/>
                </a:ln>
                <a:effectLst/>
                <a:latin typeface="Times New Roman" pitchFamily="18" charset="0"/>
                <a:cs typeface="Times New Roman" pitchFamily="18" charset="0"/>
              </a:rPr>
              <a:t>, Bi have the same meanings as referred to above.</a:t>
            </a:r>
          </a:p>
        </p:txBody>
      </p:sp>
      <p:pic>
        <p:nvPicPr>
          <p:cNvPr id="3" name="Picture 3" descr="https://www.economicsdiscussion.net/wp-content/uploads/2017/12/clip_image041_thumb2_thumb.jpg">
            <a:hlinkClick r:id="rId2"/>
          </p:cNvPr>
          <p:cNvPicPr>
            <a:picLocks noChangeAspect="1" noChangeArrowheads="1"/>
          </p:cNvPicPr>
          <p:nvPr/>
        </p:nvPicPr>
        <p:blipFill>
          <a:blip r:embed="rId3"/>
          <a:srcRect/>
          <a:stretch>
            <a:fillRect/>
          </a:stretch>
        </p:blipFill>
        <p:spPr bwMode="auto">
          <a:xfrm>
            <a:off x="516089" y="1628800"/>
            <a:ext cx="6880278" cy="1076325"/>
          </a:xfrm>
          <a:prstGeom prst="rect">
            <a:avLst/>
          </a:prstGeom>
          <a:noFill/>
        </p:spPr>
      </p:pic>
      <p:sp>
        <p:nvSpPr>
          <p:cNvPr id="4" name="Rectangle 3"/>
          <p:cNvSpPr/>
          <p:nvPr/>
        </p:nvSpPr>
        <p:spPr>
          <a:xfrm>
            <a:off x="473038" y="4293096"/>
            <a:ext cx="8143932" cy="1631216"/>
          </a:xfrm>
          <a:prstGeom prst="rect">
            <a:avLst/>
          </a:prstGeom>
        </p:spPr>
        <p:txBody>
          <a:bodyPr wrap="square">
            <a:spAutoFit/>
          </a:bodyPr>
          <a:lstStyle/>
          <a:p>
            <a:pPr algn="just"/>
            <a:r>
              <a:rPr lang="en-US" sz="2000" dirty="0" smtClean="0">
                <a:latin typeface="Times New Roman" pitchFamily="18" charset="0"/>
                <a:cs typeface="Times New Roman" pitchFamily="18" charset="0"/>
              </a:rPr>
              <a:t>We have to see that for the optimum </a:t>
            </a:r>
            <a:r>
              <a:rPr lang="en-US" sz="2000" dirty="0" err="1" smtClean="0">
                <a:latin typeface="Times New Roman" pitchFamily="18" charset="0"/>
                <a:cs typeface="Times New Roman" pitchFamily="18" charset="0"/>
              </a:rPr>
              <a:t>Ci</a:t>
            </a:r>
            <a:r>
              <a:rPr lang="en-US" sz="2000" dirty="0" smtClean="0">
                <a:latin typeface="Times New Roman" pitchFamily="18" charset="0"/>
                <a:cs typeface="Times New Roman" pitchFamily="18" charset="0"/>
              </a:rPr>
              <a:t> that is C*, to be selected, the securities should have excess return to Betas above </a:t>
            </a:r>
            <a:r>
              <a:rPr lang="en-US" sz="2000" dirty="0" err="1" smtClean="0">
                <a:latin typeface="Times New Roman" pitchFamily="18" charset="0"/>
                <a:cs typeface="Times New Roman" pitchFamily="18" charset="0"/>
              </a:rPr>
              <a:t>Ci</a:t>
            </a:r>
            <a:r>
              <a:rPr lang="en-US" sz="2000" dirty="0" smtClean="0">
                <a:latin typeface="Times New Roman" pitchFamily="18" charset="0"/>
                <a:cs typeface="Times New Roman" pitchFamily="18" charset="0"/>
              </a:rPr>
              <a:t>. Excess return to Beta ratio should be above </a:t>
            </a:r>
            <a:r>
              <a:rPr lang="en-US" sz="2000" dirty="0" err="1" smtClean="0">
                <a:latin typeface="Times New Roman" pitchFamily="18" charset="0"/>
                <a:cs typeface="Times New Roman" pitchFamily="18" charset="0"/>
              </a:rPr>
              <a:t>Ci</a:t>
            </a:r>
            <a:r>
              <a:rPr lang="en-US" sz="2000" dirty="0" smtClean="0">
                <a:latin typeface="Times New Roman" pitchFamily="18" charset="0"/>
                <a:cs typeface="Times New Roman" pitchFamily="18" charset="0"/>
              </a:rPr>
              <a:t> to be included in the portfolio, to be precise. This </a:t>
            </a:r>
            <a:r>
              <a:rPr lang="en-US" sz="2000" dirty="0" err="1" smtClean="0">
                <a:latin typeface="Times New Roman" pitchFamily="18" charset="0"/>
                <a:cs typeface="Times New Roman" pitchFamily="18" charset="0"/>
              </a:rPr>
              <a:t>C</a:t>
            </a:r>
            <a:r>
              <a:rPr lang="en-US" sz="2000" baseline="-25000" dirty="0" err="1" smtClean="0">
                <a:latin typeface="Times New Roman" pitchFamily="18" charset="0"/>
                <a:cs typeface="Times New Roman" pitchFamily="18" charset="0"/>
              </a:rPr>
              <a:t>i</a:t>
            </a:r>
            <a:r>
              <a:rPr lang="en-US" sz="2000" dirty="0" smtClean="0">
                <a:latin typeface="Times New Roman" pitchFamily="18" charset="0"/>
                <a:cs typeface="Times New Roman" pitchFamily="18" charset="0"/>
              </a:rPr>
              <a:t> is that point which shows the cut-off point among those excess returns to Beta ratios.</a:t>
            </a:r>
            <a:endParaRPr lang="en-US" sz="2000" dirty="0">
              <a:latin typeface="Times New Roman" pitchFamily="18" charset="0"/>
              <a:cs typeface="Times New Roman" pitchFamily="18" charset="0"/>
            </a:endParaRPr>
          </a:p>
        </p:txBody>
      </p:sp>
      <p:sp>
        <p:nvSpPr>
          <p:cNvPr id="2" name="Rectangle 1"/>
          <p:cNvSpPr/>
          <p:nvPr/>
        </p:nvSpPr>
        <p:spPr>
          <a:xfrm>
            <a:off x="473038" y="464219"/>
            <a:ext cx="7411330" cy="1015663"/>
          </a:xfrm>
          <a:prstGeom prst="rect">
            <a:avLst/>
          </a:prstGeom>
        </p:spPr>
        <p:txBody>
          <a:bodyPr wrap="square">
            <a:spAutoFit/>
          </a:bodyPr>
          <a:lstStyle/>
          <a:p>
            <a:pPr lvl="0" algn="just" eaLnBrk="0" fontAlgn="base" hangingPunct="0">
              <a:spcBef>
                <a:spcPct val="0"/>
              </a:spcBef>
              <a:spcAft>
                <a:spcPct val="0"/>
              </a:spcAft>
            </a:pPr>
            <a:r>
              <a:rPr lang="en-US" sz="2000" b="1" dirty="0">
                <a:latin typeface="Times New Roman" pitchFamily="18" charset="0"/>
                <a:cs typeface="Times New Roman" pitchFamily="18" charset="0"/>
              </a:rPr>
              <a:t>The basis for finding the cut-off Rate </a:t>
            </a:r>
            <a:r>
              <a:rPr lang="en-US" sz="2000" b="1" dirty="0" err="1">
                <a:latin typeface="Times New Roman" pitchFamily="18" charset="0"/>
                <a:cs typeface="Times New Roman" pitchFamily="18" charset="0"/>
              </a:rPr>
              <a:t>C</a:t>
            </a:r>
            <a:r>
              <a:rPr lang="en-US" sz="2000" b="1" baseline="-30000" dirty="0" err="1">
                <a:latin typeface="Times New Roman" pitchFamily="18" charset="0"/>
                <a:cs typeface="Times New Roman" pitchFamily="18" charset="0"/>
              </a:rPr>
              <a:t>i</a:t>
            </a:r>
            <a:r>
              <a:rPr lang="en-US" sz="2000" b="1" dirty="0">
                <a:latin typeface="Times New Roman" pitchFamily="18" charset="0"/>
                <a:cs typeface="Times New Roman" pitchFamily="18" charset="0"/>
              </a:rPr>
              <a:t> is as follows:</a:t>
            </a:r>
            <a:endParaRPr lang="en-US" sz="2000" dirty="0">
              <a:latin typeface="Times New Roman" pitchFamily="18" charset="0"/>
              <a:cs typeface="Times New Roman" pitchFamily="18" charset="0"/>
            </a:endParaRPr>
          </a:p>
          <a:p>
            <a:pPr lvl="0" algn="just" eaLnBrk="0" fontAlgn="base" hangingPunct="0">
              <a:spcBef>
                <a:spcPct val="0"/>
              </a:spcBef>
              <a:spcAft>
                <a:spcPct val="0"/>
              </a:spcAft>
            </a:pPr>
            <a:r>
              <a:rPr lang="en-US" sz="2000" b="1" dirty="0">
                <a:latin typeface="Times New Roman" pitchFamily="18" charset="0"/>
                <a:cs typeface="Times New Roman" pitchFamily="18" charset="0"/>
              </a:rPr>
              <a:t>Basis for Cut-off Rate:</a:t>
            </a:r>
            <a:endParaRPr lang="en-US" sz="2000" dirty="0">
              <a:latin typeface="Times New Roman" pitchFamily="18" charset="0"/>
              <a:cs typeface="Times New Roman" pitchFamily="18" charset="0"/>
            </a:endParaRPr>
          </a:p>
          <a:p>
            <a:pPr lvl="0" algn="just" eaLnBrk="0" fontAlgn="base" hangingPunct="0">
              <a:spcBef>
                <a:spcPct val="0"/>
              </a:spcBef>
              <a:spcAft>
                <a:spcPct val="0"/>
              </a:spcAft>
            </a:pPr>
            <a:r>
              <a:rPr lang="en-US" sz="2000" dirty="0">
                <a:latin typeface="Times New Roman" pitchFamily="18" charset="0"/>
                <a:cs typeface="Times New Roman" pitchFamily="18" charset="0"/>
              </a:rPr>
              <a:t>For a portfolio of i stocks, </a:t>
            </a:r>
            <a:r>
              <a:rPr lang="en-US" sz="2000" dirty="0" err="1">
                <a:latin typeface="Times New Roman" pitchFamily="18" charset="0"/>
                <a:cs typeface="Times New Roman" pitchFamily="18" charset="0"/>
              </a:rPr>
              <a:t>Ci</a:t>
            </a:r>
            <a:r>
              <a:rPr lang="en-US" sz="2000" dirty="0">
                <a:latin typeface="Times New Roman" pitchFamily="18" charset="0"/>
                <a:cs typeface="Times New Roman" pitchFamily="18" charset="0"/>
              </a:rPr>
              <a:t> is given by cut-off rate-</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7805155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8066" name="Picture 2" descr="https://www.economicsdiscussion.net/wp-content/uploads/2017/12/clip_image045_thumb2_thumb.jpg"/>
          <p:cNvPicPr>
            <a:picLocks noChangeAspect="1" noChangeArrowheads="1"/>
          </p:cNvPicPr>
          <p:nvPr/>
        </p:nvPicPr>
        <p:blipFill>
          <a:blip r:embed="rId2"/>
          <a:srcRect/>
          <a:stretch>
            <a:fillRect/>
          </a:stretch>
        </p:blipFill>
        <p:spPr bwMode="auto">
          <a:xfrm>
            <a:off x="899592" y="2143116"/>
            <a:ext cx="7715304" cy="1743076"/>
          </a:xfrm>
          <a:prstGeom prst="rect">
            <a:avLst/>
          </a:prstGeom>
          <a:noFill/>
        </p:spPr>
      </p:pic>
      <p:sp>
        <p:nvSpPr>
          <p:cNvPr id="3" name="Rectangle 2"/>
          <p:cNvSpPr/>
          <p:nvPr/>
        </p:nvSpPr>
        <p:spPr>
          <a:xfrm>
            <a:off x="899592" y="1052736"/>
            <a:ext cx="4572000" cy="923330"/>
          </a:xfrm>
          <a:prstGeom prst="rect">
            <a:avLst/>
          </a:prstGeom>
        </p:spPr>
        <p:txBody>
          <a:bodyPr>
            <a:spAutoFit/>
          </a:bodyPr>
          <a:lstStyle/>
          <a:p>
            <a:pPr fontAlgn="base"/>
            <a:r>
              <a:rPr lang="en-US" b="1" dirty="0" smtClean="0">
                <a:latin typeface="Times New Roman" pitchFamily="18" charset="0"/>
                <a:cs typeface="Times New Roman" pitchFamily="18" charset="0"/>
              </a:rPr>
              <a:t>The calculation of C requires data, which are shown below:</a:t>
            </a:r>
            <a:endParaRPr lang="en-US" dirty="0" smtClean="0">
              <a:latin typeface="Times New Roman" pitchFamily="18" charset="0"/>
              <a:cs typeface="Times New Roman" pitchFamily="18" charset="0"/>
            </a:endParaRPr>
          </a:p>
          <a:p>
            <a:pPr fontAlgn="base"/>
            <a:r>
              <a:rPr lang="en-US" dirty="0" err="1" smtClean="0">
                <a:latin typeface="Times New Roman" pitchFamily="18" charset="0"/>
                <a:cs typeface="Times New Roman" pitchFamily="18" charset="0"/>
              </a:rPr>
              <a:t>Rf</a:t>
            </a:r>
            <a:r>
              <a:rPr lang="en-US" dirty="0" smtClean="0">
                <a:latin typeface="Times New Roman" pitchFamily="18" charset="0"/>
                <a:cs typeface="Times New Roman" pitchFamily="18" charset="0"/>
              </a:rPr>
              <a:t> = Risk free Return = 5%</a:t>
            </a:r>
            <a:endParaRPr lang="en-US" dirty="0">
              <a:latin typeface="Times New Roman" pitchFamily="18" charset="0"/>
              <a:cs typeface="Times New Roman" pitchFamily="18" charset="0"/>
            </a:endParaRPr>
          </a:p>
        </p:txBody>
      </p:sp>
      <p:sp>
        <p:nvSpPr>
          <p:cNvPr id="4" name="Rectangle 3"/>
          <p:cNvSpPr/>
          <p:nvPr/>
        </p:nvSpPr>
        <p:spPr>
          <a:xfrm>
            <a:off x="1000100" y="3929066"/>
            <a:ext cx="7929618" cy="923330"/>
          </a:xfrm>
          <a:prstGeom prst="rect">
            <a:avLst/>
          </a:prstGeom>
        </p:spPr>
        <p:txBody>
          <a:bodyPr wrap="square">
            <a:spAutoFit/>
          </a:bodyPr>
          <a:lstStyle/>
          <a:p>
            <a:pPr fontAlgn="base"/>
            <a:r>
              <a:rPr lang="en-US" dirty="0" smtClean="0">
                <a:latin typeface="Times New Roman" pitchFamily="18" charset="0"/>
                <a:cs typeface="Times New Roman" pitchFamily="18" charset="0"/>
              </a:rPr>
              <a:t>Based on the above data, we have to calculate the ‘C’ values for each security for inclusion in the optimum portfolio.</a:t>
            </a:r>
          </a:p>
          <a:p>
            <a:pPr fontAlgn="base"/>
            <a:r>
              <a:rPr lang="en-US" b="1" dirty="0" smtClean="0">
                <a:latin typeface="Times New Roman" pitchFamily="18" charset="0"/>
                <a:cs typeface="Times New Roman" pitchFamily="18" charset="0"/>
              </a:rPr>
              <a:t>The following table gives the example:</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5275366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9090" name="Picture 2" descr="https://www.economicsdiscussion.net/wp-content/uploads/2017/12/clip_image047_thumb2.jpg"/>
          <p:cNvPicPr>
            <a:picLocks noChangeAspect="1" noChangeArrowheads="1"/>
          </p:cNvPicPr>
          <p:nvPr/>
        </p:nvPicPr>
        <p:blipFill>
          <a:blip r:embed="rId2"/>
          <a:srcRect/>
          <a:stretch>
            <a:fillRect/>
          </a:stretch>
        </p:blipFill>
        <p:spPr bwMode="auto">
          <a:xfrm>
            <a:off x="0" y="-142900"/>
            <a:ext cx="9144000" cy="7000900"/>
          </a:xfrm>
          <a:prstGeom prst="rect">
            <a:avLst/>
          </a:prstGeom>
          <a:noFill/>
        </p:spPr>
      </p:pic>
    </p:spTree>
    <p:extLst>
      <p:ext uri="{BB962C8B-B14F-4D97-AF65-F5344CB8AC3E}">
        <p14:creationId xmlns:p14="http://schemas.microsoft.com/office/powerpoint/2010/main" val="9897838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642918"/>
            <a:ext cx="8501122" cy="4401205"/>
          </a:xfrm>
          <a:prstGeom prst="rect">
            <a:avLst/>
          </a:prstGeom>
        </p:spPr>
        <p:txBody>
          <a:bodyPr wrap="square">
            <a:spAutoFit/>
          </a:bodyPr>
          <a:lstStyle/>
          <a:p>
            <a:pPr algn="just" fontAlgn="base"/>
            <a:r>
              <a:rPr lang="en-US" sz="2000" dirty="0" smtClean="0">
                <a:latin typeface="Times New Roman" pitchFamily="18" charset="0"/>
                <a:cs typeface="Times New Roman" pitchFamily="18" charset="0"/>
              </a:rPr>
              <a:t>All securities with excess return to Beta ratio above the cut-off rate C*, say 3.0 in the above table will be chosen in the portfolio. The calculation of cut-off point is also explained. In arriving at the optimal portfolio, the emphasis of Sharpe Model is on Beta and on the Market Index. Sharpe’s optimal portfolio would thus consist of those securities only which have excess return to Beta ratio above a cut-off point.</a:t>
            </a:r>
          </a:p>
          <a:p>
            <a:pPr algn="just" fontAlgn="base"/>
            <a:r>
              <a:rPr lang="en-US" sz="2000" dirty="0" smtClean="0">
                <a:latin typeface="Times New Roman" pitchFamily="18" charset="0"/>
                <a:cs typeface="Times New Roman" pitchFamily="18" charset="0"/>
              </a:rPr>
              <a:t>By this method, selection of the portfolio has become easier due to the ranking of the securities in the order of their excess return and applying the yardstick of a required cut-off point for selection of securities. That cut-off point is related to the excess return to Beta ratio on the one hand and variance of the market index σm</a:t>
            </a:r>
            <a:r>
              <a:rPr lang="en-US" sz="2000" baseline="30000" dirty="0" smtClean="0">
                <a:latin typeface="Times New Roman" pitchFamily="18" charset="0"/>
                <a:cs typeface="Times New Roman" pitchFamily="18" charset="0"/>
              </a:rPr>
              <a:t>2</a:t>
            </a:r>
            <a:r>
              <a:rPr lang="en-US" sz="2000" dirty="0" smtClean="0">
                <a:latin typeface="Times New Roman" pitchFamily="18" charset="0"/>
                <a:cs typeface="Times New Roman" pitchFamily="18" charset="0"/>
              </a:rPr>
              <a:t> and variance of the stock’s movement which is related to the unsystematic risk, namely, σei</a:t>
            </a:r>
            <a:r>
              <a:rPr lang="en-US" sz="2000" baseline="30000" dirty="0" smtClean="0">
                <a:latin typeface="Times New Roman" pitchFamily="18" charset="0"/>
                <a:cs typeface="Times New Roman" pitchFamily="18" charset="0"/>
              </a:rPr>
              <a:t>2</a:t>
            </a:r>
            <a:r>
              <a:rPr lang="en-US" sz="2000" dirty="0" smtClean="0">
                <a:latin typeface="Times New Roman" pitchFamily="18" charset="0"/>
                <a:cs typeface="Times New Roman" pitchFamily="18" charset="0"/>
              </a:rPr>
              <a:t>.</a:t>
            </a:r>
          </a:p>
          <a:p>
            <a:pPr algn="just" fontAlgn="base"/>
            <a:r>
              <a:rPr lang="en-US" sz="2000" dirty="0" smtClean="0">
                <a:latin typeface="Times New Roman" pitchFamily="18" charset="0"/>
                <a:cs typeface="Times New Roman" pitchFamily="18" charset="0"/>
              </a:rPr>
              <a:t>It is thus seen that Sharpe’s Portfolio takes into account both the systematic market related risk and unsystematic risk and residual risk.</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128912556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16</TotalTime>
  <Words>584</Words>
  <Application>Microsoft Office PowerPoint</Application>
  <PresentationFormat>On-screen Show (4:3)</PresentationFormat>
  <Paragraphs>38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Trek</vt:lpstr>
      <vt:lpstr>Portfolio Management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Portfolio Management</dc:title>
  <dc:creator>HP</dc:creator>
  <cp:lastModifiedBy>HP</cp:lastModifiedBy>
  <cp:revision>11</cp:revision>
  <dcterms:created xsi:type="dcterms:W3CDTF">2021-07-20T19:46:39Z</dcterms:created>
  <dcterms:modified xsi:type="dcterms:W3CDTF">2021-11-10T01:34:43Z</dcterms:modified>
</cp:coreProperties>
</file>