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0" r:id="rId2"/>
    <p:sldId id="257" r:id="rId3"/>
    <p:sldId id="258" r:id="rId4"/>
    <p:sldId id="259" r:id="rId5"/>
    <p:sldId id="260" r:id="rId6"/>
    <p:sldId id="261" r:id="rId7"/>
    <p:sldId id="262" r:id="rId8"/>
    <p:sldId id="263" r:id="rId9"/>
    <p:sldId id="264" r:id="rId10"/>
    <p:sldId id="265" r:id="rId11"/>
    <p:sldId id="267" r:id="rId12"/>
    <p:sldId id="271" r:id="rId13"/>
    <p:sldId id="268" r:id="rId14"/>
    <p:sldId id="273" r:id="rId15"/>
    <p:sldId id="272" r:id="rId16"/>
    <p:sldId id="274" r:id="rId17"/>
    <p:sldId id="269" r:id="rId18"/>
    <p:sldId id="275"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8D3344A2-58C3-40AF-84CB-23754D1BF8E3}" type="datetimeFigureOut">
              <a:rPr lang="en-IN" smtClean="0"/>
              <a:t>09-11-2021</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E385E84B-F819-4263-BA87-68EBBEDE5631}" type="slidenum">
              <a:rPr lang="en-IN" smtClean="0"/>
              <a:t>‹#›</a:t>
            </a:fld>
            <a:endParaRPr lang="en-IN" dirty="0"/>
          </a:p>
        </p:txBody>
      </p:sp>
    </p:spTree>
    <p:extLst>
      <p:ext uri="{BB962C8B-B14F-4D97-AF65-F5344CB8AC3E}">
        <p14:creationId xmlns:p14="http://schemas.microsoft.com/office/powerpoint/2010/main" val="1403189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8D3344A2-58C3-40AF-84CB-23754D1BF8E3}" type="datetimeFigureOut">
              <a:rPr lang="en-IN" smtClean="0"/>
              <a:t>09-11-2021</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E385E84B-F819-4263-BA87-68EBBEDE5631}" type="slidenum">
              <a:rPr lang="en-IN" smtClean="0"/>
              <a:t>‹#›</a:t>
            </a:fld>
            <a:endParaRPr lang="en-IN" dirty="0"/>
          </a:p>
        </p:txBody>
      </p:sp>
    </p:spTree>
    <p:extLst>
      <p:ext uri="{BB962C8B-B14F-4D97-AF65-F5344CB8AC3E}">
        <p14:creationId xmlns:p14="http://schemas.microsoft.com/office/powerpoint/2010/main" val="35423209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8D3344A2-58C3-40AF-84CB-23754D1BF8E3}" type="datetimeFigureOut">
              <a:rPr lang="en-IN" smtClean="0"/>
              <a:t>09-11-2021</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E385E84B-F819-4263-BA87-68EBBEDE5631}" type="slidenum">
              <a:rPr lang="en-IN" smtClean="0"/>
              <a:t>‹#›</a:t>
            </a:fld>
            <a:endParaRPr lang="en-IN" dirty="0"/>
          </a:p>
        </p:txBody>
      </p:sp>
    </p:spTree>
    <p:extLst>
      <p:ext uri="{BB962C8B-B14F-4D97-AF65-F5344CB8AC3E}">
        <p14:creationId xmlns:p14="http://schemas.microsoft.com/office/powerpoint/2010/main" val="42466443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8D3344A2-58C3-40AF-84CB-23754D1BF8E3}" type="datetimeFigureOut">
              <a:rPr lang="en-IN" smtClean="0"/>
              <a:t>09-11-2021</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E385E84B-F819-4263-BA87-68EBBEDE5631}" type="slidenum">
              <a:rPr lang="en-IN" smtClean="0"/>
              <a:t>‹#›</a:t>
            </a:fld>
            <a:endParaRPr lang="en-IN" dirty="0"/>
          </a:p>
        </p:txBody>
      </p:sp>
    </p:spTree>
    <p:extLst>
      <p:ext uri="{BB962C8B-B14F-4D97-AF65-F5344CB8AC3E}">
        <p14:creationId xmlns:p14="http://schemas.microsoft.com/office/powerpoint/2010/main" val="41888376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D3344A2-58C3-40AF-84CB-23754D1BF8E3}" type="datetimeFigureOut">
              <a:rPr lang="en-IN" smtClean="0"/>
              <a:t>09-11-2021</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E385E84B-F819-4263-BA87-68EBBEDE5631}" type="slidenum">
              <a:rPr lang="en-IN" smtClean="0"/>
              <a:t>‹#›</a:t>
            </a:fld>
            <a:endParaRPr lang="en-IN" dirty="0"/>
          </a:p>
        </p:txBody>
      </p:sp>
    </p:spTree>
    <p:extLst>
      <p:ext uri="{BB962C8B-B14F-4D97-AF65-F5344CB8AC3E}">
        <p14:creationId xmlns:p14="http://schemas.microsoft.com/office/powerpoint/2010/main" val="920635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8D3344A2-58C3-40AF-84CB-23754D1BF8E3}" type="datetimeFigureOut">
              <a:rPr lang="en-IN" smtClean="0"/>
              <a:t>09-11-2021</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E385E84B-F819-4263-BA87-68EBBEDE5631}" type="slidenum">
              <a:rPr lang="en-IN" smtClean="0"/>
              <a:t>‹#›</a:t>
            </a:fld>
            <a:endParaRPr lang="en-IN" dirty="0"/>
          </a:p>
        </p:txBody>
      </p:sp>
    </p:spTree>
    <p:extLst>
      <p:ext uri="{BB962C8B-B14F-4D97-AF65-F5344CB8AC3E}">
        <p14:creationId xmlns:p14="http://schemas.microsoft.com/office/powerpoint/2010/main" val="38225322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8D3344A2-58C3-40AF-84CB-23754D1BF8E3}" type="datetimeFigureOut">
              <a:rPr lang="en-IN" smtClean="0"/>
              <a:t>09-11-2021</a:t>
            </a:fld>
            <a:endParaRPr lang="en-IN" dirty="0"/>
          </a:p>
        </p:txBody>
      </p:sp>
      <p:sp>
        <p:nvSpPr>
          <p:cNvPr id="8" name="Footer Placeholder 7"/>
          <p:cNvSpPr>
            <a:spLocks noGrp="1"/>
          </p:cNvSpPr>
          <p:nvPr>
            <p:ph type="ftr" sz="quarter" idx="11"/>
          </p:nvPr>
        </p:nvSpPr>
        <p:spPr/>
        <p:txBody>
          <a:bodyPr/>
          <a:lstStyle/>
          <a:p>
            <a:endParaRPr lang="en-IN" dirty="0"/>
          </a:p>
        </p:txBody>
      </p:sp>
      <p:sp>
        <p:nvSpPr>
          <p:cNvPr id="9" name="Slide Number Placeholder 8"/>
          <p:cNvSpPr>
            <a:spLocks noGrp="1"/>
          </p:cNvSpPr>
          <p:nvPr>
            <p:ph type="sldNum" sz="quarter" idx="12"/>
          </p:nvPr>
        </p:nvSpPr>
        <p:spPr/>
        <p:txBody>
          <a:bodyPr/>
          <a:lstStyle/>
          <a:p>
            <a:fld id="{E385E84B-F819-4263-BA87-68EBBEDE5631}" type="slidenum">
              <a:rPr lang="en-IN" smtClean="0"/>
              <a:t>‹#›</a:t>
            </a:fld>
            <a:endParaRPr lang="en-IN" dirty="0"/>
          </a:p>
        </p:txBody>
      </p:sp>
    </p:spTree>
    <p:extLst>
      <p:ext uri="{BB962C8B-B14F-4D97-AF65-F5344CB8AC3E}">
        <p14:creationId xmlns:p14="http://schemas.microsoft.com/office/powerpoint/2010/main" val="21418206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8D3344A2-58C3-40AF-84CB-23754D1BF8E3}" type="datetimeFigureOut">
              <a:rPr lang="en-IN" smtClean="0"/>
              <a:t>09-11-2021</a:t>
            </a:fld>
            <a:endParaRPr lang="en-IN" dirty="0"/>
          </a:p>
        </p:txBody>
      </p:sp>
      <p:sp>
        <p:nvSpPr>
          <p:cNvPr id="4" name="Footer Placeholder 3"/>
          <p:cNvSpPr>
            <a:spLocks noGrp="1"/>
          </p:cNvSpPr>
          <p:nvPr>
            <p:ph type="ftr" sz="quarter" idx="11"/>
          </p:nvPr>
        </p:nvSpPr>
        <p:spPr/>
        <p:txBody>
          <a:bodyPr/>
          <a:lstStyle/>
          <a:p>
            <a:endParaRPr lang="en-IN" dirty="0"/>
          </a:p>
        </p:txBody>
      </p:sp>
      <p:sp>
        <p:nvSpPr>
          <p:cNvPr id="5" name="Slide Number Placeholder 4"/>
          <p:cNvSpPr>
            <a:spLocks noGrp="1"/>
          </p:cNvSpPr>
          <p:nvPr>
            <p:ph type="sldNum" sz="quarter" idx="12"/>
          </p:nvPr>
        </p:nvSpPr>
        <p:spPr/>
        <p:txBody>
          <a:bodyPr/>
          <a:lstStyle/>
          <a:p>
            <a:fld id="{E385E84B-F819-4263-BA87-68EBBEDE5631}" type="slidenum">
              <a:rPr lang="en-IN" smtClean="0"/>
              <a:t>‹#›</a:t>
            </a:fld>
            <a:endParaRPr lang="en-IN" dirty="0"/>
          </a:p>
        </p:txBody>
      </p:sp>
    </p:spTree>
    <p:extLst>
      <p:ext uri="{BB962C8B-B14F-4D97-AF65-F5344CB8AC3E}">
        <p14:creationId xmlns:p14="http://schemas.microsoft.com/office/powerpoint/2010/main" val="2132503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3344A2-58C3-40AF-84CB-23754D1BF8E3}" type="datetimeFigureOut">
              <a:rPr lang="en-IN" smtClean="0"/>
              <a:t>09-11-2021</a:t>
            </a:fld>
            <a:endParaRPr lang="en-IN" dirty="0"/>
          </a:p>
        </p:txBody>
      </p:sp>
      <p:sp>
        <p:nvSpPr>
          <p:cNvPr id="3" name="Footer Placeholder 2"/>
          <p:cNvSpPr>
            <a:spLocks noGrp="1"/>
          </p:cNvSpPr>
          <p:nvPr>
            <p:ph type="ftr" sz="quarter" idx="11"/>
          </p:nvPr>
        </p:nvSpPr>
        <p:spPr/>
        <p:txBody>
          <a:bodyPr/>
          <a:lstStyle/>
          <a:p>
            <a:endParaRPr lang="en-IN" dirty="0"/>
          </a:p>
        </p:txBody>
      </p:sp>
      <p:sp>
        <p:nvSpPr>
          <p:cNvPr id="4" name="Slide Number Placeholder 3"/>
          <p:cNvSpPr>
            <a:spLocks noGrp="1"/>
          </p:cNvSpPr>
          <p:nvPr>
            <p:ph type="sldNum" sz="quarter" idx="12"/>
          </p:nvPr>
        </p:nvSpPr>
        <p:spPr/>
        <p:txBody>
          <a:bodyPr/>
          <a:lstStyle/>
          <a:p>
            <a:fld id="{E385E84B-F819-4263-BA87-68EBBEDE5631}" type="slidenum">
              <a:rPr lang="en-IN" smtClean="0"/>
              <a:t>‹#›</a:t>
            </a:fld>
            <a:endParaRPr lang="en-IN" dirty="0"/>
          </a:p>
        </p:txBody>
      </p:sp>
    </p:spTree>
    <p:extLst>
      <p:ext uri="{BB962C8B-B14F-4D97-AF65-F5344CB8AC3E}">
        <p14:creationId xmlns:p14="http://schemas.microsoft.com/office/powerpoint/2010/main" val="4177610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3344A2-58C3-40AF-84CB-23754D1BF8E3}" type="datetimeFigureOut">
              <a:rPr lang="en-IN" smtClean="0"/>
              <a:t>09-11-2021</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E385E84B-F819-4263-BA87-68EBBEDE5631}" type="slidenum">
              <a:rPr lang="en-IN" smtClean="0"/>
              <a:t>‹#›</a:t>
            </a:fld>
            <a:endParaRPr lang="en-IN" dirty="0"/>
          </a:p>
        </p:txBody>
      </p:sp>
    </p:spTree>
    <p:extLst>
      <p:ext uri="{BB962C8B-B14F-4D97-AF65-F5344CB8AC3E}">
        <p14:creationId xmlns:p14="http://schemas.microsoft.com/office/powerpoint/2010/main" val="23735024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3344A2-58C3-40AF-84CB-23754D1BF8E3}" type="datetimeFigureOut">
              <a:rPr lang="en-IN" smtClean="0"/>
              <a:t>09-11-2021</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E385E84B-F819-4263-BA87-68EBBEDE5631}" type="slidenum">
              <a:rPr lang="en-IN" smtClean="0"/>
              <a:t>‹#›</a:t>
            </a:fld>
            <a:endParaRPr lang="en-IN" dirty="0"/>
          </a:p>
        </p:txBody>
      </p:sp>
    </p:spTree>
    <p:extLst>
      <p:ext uri="{BB962C8B-B14F-4D97-AF65-F5344CB8AC3E}">
        <p14:creationId xmlns:p14="http://schemas.microsoft.com/office/powerpoint/2010/main" val="21818173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3344A2-58C3-40AF-84CB-23754D1BF8E3}" type="datetimeFigureOut">
              <a:rPr lang="en-IN" smtClean="0"/>
              <a:t>09-11-2021</a:t>
            </a:fld>
            <a:endParaRPr lang="en-IN"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85E84B-F819-4263-BA87-68EBBEDE5631}" type="slidenum">
              <a:rPr lang="en-IN" smtClean="0"/>
              <a:t>‹#›</a:t>
            </a:fld>
            <a:endParaRPr lang="en-IN" dirty="0"/>
          </a:p>
        </p:txBody>
      </p:sp>
    </p:spTree>
    <p:extLst>
      <p:ext uri="{BB962C8B-B14F-4D97-AF65-F5344CB8AC3E}">
        <p14:creationId xmlns:p14="http://schemas.microsoft.com/office/powerpoint/2010/main" val="22274740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348880"/>
            <a:ext cx="8229600" cy="1143000"/>
          </a:xfrm>
        </p:spPr>
        <p:txBody>
          <a:bodyPr/>
          <a:lstStyle/>
          <a:p>
            <a:r>
              <a:rPr lang="en-US" b="1" dirty="0" smtClean="0">
                <a:latin typeface="Times New Roman" pitchFamily="18" charset="0"/>
                <a:cs typeface="Times New Roman" pitchFamily="18" charset="0"/>
              </a:rPr>
              <a:t>PORTFOLIO MANAGEMENT</a:t>
            </a:r>
            <a:endParaRPr lang="en-IN" b="1" dirty="0">
              <a:latin typeface="Times New Roman" pitchFamily="18" charset="0"/>
              <a:cs typeface="Times New Roman" pitchFamily="18" charset="0"/>
            </a:endParaRPr>
          </a:p>
        </p:txBody>
      </p:sp>
      <p:sp>
        <p:nvSpPr>
          <p:cNvPr id="3" name="TextBox 2"/>
          <p:cNvSpPr txBox="1"/>
          <p:nvPr/>
        </p:nvSpPr>
        <p:spPr>
          <a:xfrm>
            <a:off x="2699792" y="4725144"/>
            <a:ext cx="3600400" cy="584775"/>
          </a:xfrm>
          <a:prstGeom prst="rect">
            <a:avLst/>
          </a:prstGeom>
          <a:noFill/>
        </p:spPr>
        <p:txBody>
          <a:bodyPr wrap="square" rtlCol="0">
            <a:spAutoFit/>
          </a:bodyPr>
          <a:lstStyle/>
          <a:p>
            <a:pPr algn="ctr"/>
            <a:r>
              <a:rPr lang="en-US" sz="3200" b="1" dirty="0" smtClean="0">
                <a:latin typeface="Times New Roman" pitchFamily="18" charset="0"/>
                <a:cs typeface="Times New Roman" pitchFamily="18" charset="0"/>
              </a:rPr>
              <a:t>Prof. Anil Kothari</a:t>
            </a:r>
            <a:endParaRPr lang="en-IN" sz="3200" b="1" dirty="0">
              <a:latin typeface="Times New Roman" pitchFamily="18" charset="0"/>
              <a:cs typeface="Times New Roman" pitchFamily="18" charset="0"/>
            </a:endParaRPr>
          </a:p>
        </p:txBody>
      </p:sp>
    </p:spTree>
    <p:extLst>
      <p:ext uri="{BB962C8B-B14F-4D97-AF65-F5344CB8AC3E}">
        <p14:creationId xmlns:p14="http://schemas.microsoft.com/office/powerpoint/2010/main" val="35950959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13640" y="3586376"/>
            <a:ext cx="8230826" cy="3046988"/>
          </a:xfrm>
          <a:prstGeom prst="rect">
            <a:avLst/>
          </a:prstGeom>
        </p:spPr>
        <p:txBody>
          <a:bodyPr wrap="square">
            <a:spAutoFit/>
          </a:bodyPr>
          <a:lstStyle/>
          <a:p>
            <a:pPr algn="just"/>
            <a:r>
              <a:rPr lang="en-US" sz="2400" dirty="0">
                <a:latin typeface="Times New Roman" pitchFamily="18" charset="0"/>
                <a:cs typeface="Times New Roman" pitchFamily="18" charset="0"/>
              </a:rPr>
              <a:t>Prior to the development of MPT, investing processes were centered on individual stocks; investors would look through available assets and find “sure bets”—assets that would produce decent returns without subjecting the investor to too much risk. Expected net present value (NPV) was used to distinguish these “sure bet” stocks, while securities were valued by discounting their future cash flows. Stocks that were capable of generating more money at a quicker rate were given great value.</a:t>
            </a:r>
          </a:p>
        </p:txBody>
      </p:sp>
      <p:sp>
        <p:nvSpPr>
          <p:cNvPr id="4" name="Rectangle 3"/>
          <p:cNvSpPr/>
          <p:nvPr/>
        </p:nvSpPr>
        <p:spPr>
          <a:xfrm>
            <a:off x="537545" y="908720"/>
            <a:ext cx="8064896" cy="2677656"/>
          </a:xfrm>
          <a:prstGeom prst="rect">
            <a:avLst/>
          </a:prstGeom>
        </p:spPr>
        <p:txBody>
          <a:bodyPr wrap="square">
            <a:spAutoFit/>
          </a:bodyPr>
          <a:lstStyle/>
          <a:p>
            <a:pPr algn="just"/>
            <a:r>
              <a:rPr lang="en-US" sz="2400" dirty="0">
                <a:latin typeface="Times New Roman" pitchFamily="18" charset="0"/>
                <a:cs typeface="Times New Roman" pitchFamily="18" charset="0"/>
              </a:rPr>
              <a:t>Markowitz disagreed with this thinking. The “present value” theory had shortcomings; selecting the “best” portfolio under this logic meant selecting a single stock with the highest expected NPV. That approach was risky by nature, and while economic experts believed a good portfolio was a diversified one, there was no methodology available for investors to achieve this diversity.</a:t>
            </a:r>
          </a:p>
        </p:txBody>
      </p:sp>
      <p:sp>
        <p:nvSpPr>
          <p:cNvPr id="5" name="Slide Number Placeholder 4"/>
          <p:cNvSpPr>
            <a:spLocks noGrp="1"/>
          </p:cNvSpPr>
          <p:nvPr>
            <p:ph type="sldNum" sz="quarter" idx="12"/>
          </p:nvPr>
        </p:nvSpPr>
        <p:spPr/>
        <p:txBody>
          <a:bodyPr/>
          <a:lstStyle/>
          <a:p>
            <a:fld id="{5AB69918-C6A8-4236-8AAE-C6B0FD021418}" type="slidenum">
              <a:rPr lang="en-US" smtClean="0"/>
              <a:pPr/>
              <a:t>10</a:t>
            </a:fld>
            <a:endParaRPr lang="en-US" dirty="0"/>
          </a:p>
        </p:txBody>
      </p:sp>
    </p:spTree>
    <p:extLst>
      <p:ext uri="{BB962C8B-B14F-4D97-AF65-F5344CB8AC3E}">
        <p14:creationId xmlns:p14="http://schemas.microsoft.com/office/powerpoint/2010/main" val="33502487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pitchFamily="18" charset="0"/>
                <a:cs typeface="Times New Roman" pitchFamily="18" charset="0"/>
              </a:rPr>
              <a:t>What is MPT?</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Rectangle 2"/>
          <p:cNvSpPr/>
          <p:nvPr/>
        </p:nvSpPr>
        <p:spPr>
          <a:xfrm>
            <a:off x="357158" y="1428736"/>
            <a:ext cx="8501122" cy="4955203"/>
          </a:xfrm>
          <a:prstGeom prst="rect">
            <a:avLst/>
          </a:prstGeom>
        </p:spPr>
        <p:txBody>
          <a:bodyPr wrap="square">
            <a:spAutoFit/>
          </a:bodyPr>
          <a:lstStyle/>
          <a:p>
            <a:pPr algn="just"/>
            <a:r>
              <a:rPr lang="en-US" sz="2400" dirty="0" smtClean="0">
                <a:latin typeface="Times New Roman" pitchFamily="18" charset="0"/>
                <a:cs typeface="Times New Roman" pitchFamily="18" charset="0"/>
              </a:rPr>
              <a:t>Markowitz </a:t>
            </a:r>
            <a:r>
              <a:rPr lang="en-US" sz="2400" dirty="0">
                <a:latin typeface="Times New Roman" pitchFamily="18" charset="0"/>
                <a:cs typeface="Times New Roman" pitchFamily="18" charset="0"/>
              </a:rPr>
              <a:t>created a formula that allows an investor to mathematically trade off risk tolerance and reward expectations, resulting in the ideal portfolio.</a:t>
            </a:r>
          </a:p>
          <a:p>
            <a:pPr algn="just"/>
            <a:r>
              <a:rPr lang="en-US" sz="2400" dirty="0">
                <a:latin typeface="Times New Roman" pitchFamily="18" charset="0"/>
                <a:cs typeface="Times New Roman" pitchFamily="18" charset="0"/>
              </a:rPr>
              <a:t>This theory was based on two main concepts:</a:t>
            </a:r>
          </a:p>
          <a:p>
            <a:pPr algn="just"/>
            <a:r>
              <a:rPr lang="en-US" sz="2400" dirty="0">
                <a:latin typeface="Times New Roman" pitchFamily="18" charset="0"/>
                <a:cs typeface="Times New Roman" pitchFamily="18" charset="0"/>
              </a:rPr>
              <a:t>1</a:t>
            </a:r>
            <a:r>
              <a:rPr lang="en-US" sz="2800" b="1" dirty="0">
                <a:latin typeface="Times New Roman" pitchFamily="18" charset="0"/>
                <a:cs typeface="Times New Roman" pitchFamily="18" charset="0"/>
              </a:rPr>
              <a:t>. Every investor’s goal is to maximize return for any level of risk</a:t>
            </a:r>
            <a:r>
              <a:rPr lang="en-US" sz="2400" dirty="0">
                <a:latin typeface="Times New Roman" pitchFamily="18" charset="0"/>
                <a:cs typeface="Times New Roman" pitchFamily="18" charset="0"/>
              </a:rPr>
              <a:t/>
            </a:r>
            <a:br>
              <a:rPr lang="en-US" sz="2400" dirty="0">
                <a:latin typeface="Times New Roman" pitchFamily="18" charset="0"/>
                <a:cs typeface="Times New Roman" pitchFamily="18" charset="0"/>
              </a:rPr>
            </a:br>
            <a:r>
              <a:rPr lang="en-US" sz="2400" dirty="0">
                <a:latin typeface="Times New Roman" pitchFamily="18" charset="0"/>
                <a:cs typeface="Times New Roman" pitchFamily="18" charset="0"/>
              </a:rPr>
              <a:t>2</a:t>
            </a:r>
            <a:r>
              <a:rPr lang="en-US" sz="2800" b="1" dirty="0">
                <a:latin typeface="Times New Roman" pitchFamily="18" charset="0"/>
                <a:cs typeface="Times New Roman" pitchFamily="18" charset="0"/>
              </a:rPr>
              <a:t>. Risk can be reduced by diversifying a portfolio through individual, unrelated securities</a:t>
            </a:r>
            <a:endParaRPr lang="en-US" sz="2400" b="1" dirty="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MPT works under the assumption that </a:t>
            </a:r>
            <a:r>
              <a:rPr lang="en-US" sz="2800" b="1" dirty="0">
                <a:latin typeface="Times New Roman" pitchFamily="18" charset="0"/>
                <a:cs typeface="Times New Roman" pitchFamily="18" charset="0"/>
              </a:rPr>
              <a:t>investors are risk-averse, preferring a portfolio with less risk for a given level of return. </a:t>
            </a:r>
            <a:r>
              <a:rPr lang="en-US" sz="2400" dirty="0">
                <a:latin typeface="Times New Roman" pitchFamily="18" charset="0"/>
                <a:cs typeface="Times New Roman" pitchFamily="18" charset="0"/>
              </a:rPr>
              <a:t>Under this assumption, investors will only take on high-risk investments if they can expect a larger reward.</a:t>
            </a:r>
          </a:p>
        </p:txBody>
      </p:sp>
      <p:sp>
        <p:nvSpPr>
          <p:cNvPr id="4" name="Slide Number Placeholder 3"/>
          <p:cNvSpPr>
            <a:spLocks noGrp="1"/>
          </p:cNvSpPr>
          <p:nvPr>
            <p:ph type="sldNum" sz="quarter" idx="12"/>
          </p:nvPr>
        </p:nvSpPr>
        <p:spPr/>
        <p:txBody>
          <a:bodyPr/>
          <a:lstStyle/>
          <a:p>
            <a:fld id="{5AB69918-C6A8-4236-8AAE-C6B0FD021418}" type="slidenum">
              <a:rPr lang="en-US" smtClean="0"/>
              <a:pPr/>
              <a:t>11</a:t>
            </a:fld>
            <a:endParaRPr lang="en-US" dirty="0"/>
          </a:p>
        </p:txBody>
      </p:sp>
    </p:spTree>
    <p:extLst>
      <p:ext uri="{BB962C8B-B14F-4D97-AF65-F5344CB8AC3E}">
        <p14:creationId xmlns:p14="http://schemas.microsoft.com/office/powerpoint/2010/main" val="20261151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95536" y="764704"/>
            <a:ext cx="8280920" cy="5847755"/>
          </a:xfrm>
          <a:prstGeom prst="rect">
            <a:avLst/>
          </a:prstGeom>
          <a:noFill/>
        </p:spPr>
        <p:txBody>
          <a:bodyPr wrap="square" rtlCol="0">
            <a:spAutoFit/>
          </a:bodyPr>
          <a:lstStyle/>
          <a:p>
            <a:pPr lvl="0" algn="just" fontAlgn="base">
              <a:spcBef>
                <a:spcPct val="0"/>
              </a:spcBef>
              <a:spcAft>
                <a:spcPct val="0"/>
              </a:spcAft>
            </a:pPr>
            <a:r>
              <a:rPr kumimoji="0" lang="en-US" sz="3600" b="1" i="0" u="none" strike="noStrike" cap="none" normalizeH="0" baseline="0" dirty="0" smtClean="0">
                <a:ln>
                  <a:noFill/>
                </a:ln>
                <a:effectLst/>
                <a:latin typeface="Times New Roman" pitchFamily="18" charset="0"/>
                <a:cs typeface="Times New Roman" pitchFamily="18" charset="0"/>
              </a:rPr>
              <a:t>What is Modern Portfolio Theory?</a:t>
            </a:r>
          </a:p>
          <a:p>
            <a:pPr lvl="0" algn="just" eaLnBrk="0" fontAlgn="base" hangingPunct="0">
              <a:spcBef>
                <a:spcPct val="0"/>
              </a:spcBef>
              <a:spcAft>
                <a:spcPct val="0"/>
              </a:spcAft>
            </a:pPr>
            <a:r>
              <a:rPr kumimoji="0" lang="en-US" sz="2000" b="0" i="0" u="none" strike="noStrike" cap="none" normalizeH="0" baseline="0" dirty="0" smtClean="0">
                <a:ln>
                  <a:noFill/>
                </a:ln>
                <a:effectLst/>
                <a:latin typeface="Times New Roman" pitchFamily="18" charset="0"/>
                <a:cs typeface="Times New Roman" pitchFamily="18" charset="0"/>
              </a:rPr>
              <a:t>An investment model like modern portfolio theory or MPT allows investors to choose from a variety of investment options comprising of a single portfolio for earning maximum benefits and that too at a market risk which is way lower than the various underlying investments or assets.</a:t>
            </a:r>
            <a:endParaRPr kumimoji="0" lang="en-US" sz="3600" b="1" i="0" u="none" strike="noStrike" cap="none" normalizeH="0" baseline="0" dirty="0" smtClean="0">
              <a:ln>
                <a:noFill/>
              </a:ln>
              <a:effectLst/>
              <a:latin typeface="Times New Roman" pitchFamily="18" charset="0"/>
              <a:cs typeface="Times New Roman" pitchFamily="18" charset="0"/>
            </a:endParaRPr>
          </a:p>
          <a:p>
            <a:pPr lvl="0" algn="just" eaLnBrk="0" fontAlgn="base" hangingPunct="0">
              <a:spcBef>
                <a:spcPct val="0"/>
              </a:spcBef>
              <a:spcAft>
                <a:spcPct val="0"/>
              </a:spcAft>
            </a:pPr>
            <a:r>
              <a:rPr kumimoji="0" lang="en-US" sz="3200" b="1" i="0" u="none" strike="noStrike" cap="none" normalizeH="0" baseline="0" dirty="0" smtClean="0">
                <a:ln>
                  <a:noFill/>
                </a:ln>
                <a:effectLst/>
                <a:latin typeface="Times New Roman" pitchFamily="18" charset="0"/>
                <a:cs typeface="Times New Roman" pitchFamily="18" charset="0"/>
              </a:rPr>
              <a:t>Explanation</a:t>
            </a:r>
          </a:p>
          <a:p>
            <a:pPr lvl="0" algn="just" eaLnBrk="0" fontAlgn="base" hangingPunct="0">
              <a:spcBef>
                <a:spcPct val="0"/>
              </a:spcBef>
              <a:spcAft>
                <a:spcPct val="0"/>
              </a:spcAft>
            </a:pPr>
            <a:r>
              <a:rPr kumimoji="0" lang="en-US" sz="2000" b="0" i="0" u="none" strike="noStrike" cap="none" normalizeH="0" baseline="0" dirty="0" smtClean="0">
                <a:ln>
                  <a:noFill/>
                </a:ln>
                <a:effectLst/>
                <a:latin typeface="Times New Roman" pitchFamily="18" charset="0"/>
                <a:cs typeface="Times New Roman" pitchFamily="18" charset="0"/>
              </a:rPr>
              <a:t>Modern Portfolio Theory (MPT) is an investing model in which investors invest with the motive of taking the minimum level of risk and earning the maximum amount of return for that level of acquired risk. The modern portfolio theory is a helpful tool for the investors as it helps them in choosing the different types of investments for the purpose of the diversification of the investment and then making one portfolio by considering all the investments.</a:t>
            </a:r>
            <a:endParaRPr kumimoji="0" lang="en-US" sz="800" b="0" i="0" u="none" strike="noStrike" cap="none" normalizeH="0" baseline="0" dirty="0" smtClean="0">
              <a:ln>
                <a:noFill/>
              </a:ln>
              <a:effectLst/>
              <a:latin typeface="Times New Roman" pitchFamily="18" charset="0"/>
              <a:cs typeface="Times New Roman" pitchFamily="18" charset="0"/>
            </a:endParaRPr>
          </a:p>
          <a:p>
            <a:pPr lvl="0" algn="just" eaLnBrk="0" fontAlgn="base" hangingPunct="0">
              <a:spcBef>
                <a:spcPct val="0"/>
              </a:spcBef>
              <a:spcAft>
                <a:spcPct val="0"/>
              </a:spcAft>
            </a:pPr>
            <a:r>
              <a:rPr kumimoji="0" lang="en-US" sz="2000" b="0" i="0" u="none" strike="noStrike" cap="none" normalizeH="0" baseline="0" dirty="0" smtClean="0">
                <a:ln>
                  <a:noFill/>
                </a:ln>
                <a:effectLst/>
                <a:latin typeface="Times New Roman" pitchFamily="18" charset="0"/>
                <a:cs typeface="Times New Roman" pitchFamily="18" charset="0"/>
              </a:rPr>
              <a:t>According to the modern portfolio theory, all the investments that are selected are combined together in a way that reduces the risk in the market through the means of diversification and, at the same time, also generates a good return in the long term to the investors.</a:t>
            </a:r>
            <a:endParaRPr kumimoji="0" lang="en-US" sz="800" b="0" i="0" u="none" strike="noStrike" cap="none" normalizeH="0" baseline="0" dirty="0" smtClean="0">
              <a:ln>
                <a:noFill/>
              </a:ln>
              <a:effectLst/>
              <a:latin typeface="Times New Roman" pitchFamily="18" charset="0"/>
              <a:cs typeface="Times New Roman" pitchFamily="18" charset="0"/>
            </a:endParaRPr>
          </a:p>
          <a:p>
            <a:pPr algn="just"/>
            <a:endParaRPr lang="en-IN" sz="2000" dirty="0">
              <a:latin typeface="Times New Roman" pitchFamily="18" charset="0"/>
              <a:cs typeface="Times New Roman" pitchFamily="18" charset="0"/>
            </a:endParaRPr>
          </a:p>
        </p:txBody>
      </p:sp>
    </p:spTree>
    <p:extLst>
      <p:ext uri="{BB962C8B-B14F-4D97-AF65-F5344CB8AC3E}">
        <p14:creationId xmlns:p14="http://schemas.microsoft.com/office/powerpoint/2010/main" val="21866618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539552" y="980147"/>
            <a:ext cx="7920880" cy="4744848"/>
          </a:xfrm>
          <a:prstGeom prst="rect">
            <a:avLst/>
          </a:prstGeom>
          <a:noFill/>
          <a:ln w="9525">
            <a:noFill/>
            <a:miter lim="800000"/>
            <a:headEnd/>
            <a:tailEnd/>
          </a:ln>
          <a:effectLst/>
        </p:spPr>
        <p:txBody>
          <a:bodyPr vert="horz" wrap="square" lIns="0" tIns="0" rIns="0" bIns="12696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effectLst/>
                <a:latin typeface="Times New Roman" pitchFamily="18" charset="0"/>
                <a:cs typeface="Times New Roman" pitchFamily="18" charset="0"/>
              </a:rPr>
              <a:t>                                                                                                                                 </a:t>
            </a:r>
            <a:endParaRPr kumimoji="0" lang="en-US" sz="3200" b="1" i="0" u="none" strike="noStrike" cap="none" normalizeH="0" baseline="0" dirty="0" smtClean="0">
              <a:ln>
                <a:noFill/>
              </a:ln>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effectLst/>
                <a:latin typeface="Times New Roman" pitchFamily="18" charset="0"/>
                <a:cs typeface="Times New Roman" pitchFamily="18" charset="0"/>
              </a:rPr>
              <a:t>Example of the Modern Portfolio Theory (MPT)</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effectLst/>
                <a:latin typeface="Times New Roman" pitchFamily="18" charset="0"/>
                <a:cs typeface="Times New Roman" pitchFamily="18" charset="0"/>
              </a:rPr>
              <a:t>There is an individual who wants to invest in a portfolio. He got an option of two portfolios, which are as follows:</a:t>
            </a:r>
          </a:p>
          <a:p>
            <a:pPr marL="0" marR="0" lvl="0" indent="0" algn="just" defTabSz="914400" rtl="0" eaLnBrk="0" fontAlgn="base" latinLnBrk="0" hangingPunct="0">
              <a:lnSpc>
                <a:spcPct val="100000"/>
              </a:lnSpc>
              <a:spcBef>
                <a:spcPct val="0"/>
              </a:spcBef>
              <a:spcAft>
                <a:spcPct val="0"/>
              </a:spcAft>
              <a:buClrTx/>
              <a:buSzTx/>
              <a:buFontTx/>
              <a:buAutoNum type="arabicPeriod"/>
              <a:tabLst/>
            </a:pPr>
            <a:r>
              <a:rPr kumimoji="0" lang="en-US" sz="2000" b="0" i="0" u="none" strike="noStrike" cap="none" normalizeH="0" baseline="0" dirty="0" smtClean="0">
                <a:ln>
                  <a:noFill/>
                </a:ln>
                <a:effectLst/>
                <a:latin typeface="Times New Roman" pitchFamily="18" charset="0"/>
                <a:cs typeface="Times New Roman" pitchFamily="18" charset="0"/>
              </a:rPr>
              <a:t>The first portfolio consists of a mix of the bonds and different stocks that gave the return of 10 % annually on an average, but at the same time differed by the range of as much as 15 % annually (returns, in this case, usually differed between -5 % and + 25 %).</a:t>
            </a:r>
          </a:p>
          <a:p>
            <a:pPr marL="0" marR="0" lvl="0" indent="0" algn="just" defTabSz="914400" rtl="0" eaLnBrk="0" fontAlgn="base" latinLnBrk="0" hangingPunct="0">
              <a:lnSpc>
                <a:spcPct val="100000"/>
              </a:lnSpc>
              <a:spcBef>
                <a:spcPct val="0"/>
              </a:spcBef>
              <a:spcAft>
                <a:spcPct val="0"/>
              </a:spcAft>
              <a:buClrTx/>
              <a:buSzTx/>
              <a:buFontTx/>
              <a:buAutoNum type="arabicPeriod" startAt="2"/>
              <a:tabLst/>
            </a:pPr>
            <a:r>
              <a:rPr kumimoji="0" lang="en-US" sz="2000" b="0" i="0" u="none" strike="noStrike" cap="none" normalizeH="0" baseline="0" dirty="0" smtClean="0">
                <a:ln>
                  <a:noFill/>
                </a:ln>
                <a:effectLst/>
                <a:latin typeface="Times New Roman" pitchFamily="18" charset="0"/>
                <a:cs typeface="Times New Roman" pitchFamily="18" charset="0"/>
              </a:rPr>
              <a:t>On the other hand, the second portfolio consists of a mix of the bonds and different stocks that gave the return of 10 % annually on an average, but at the same time differed by a range of only 3 % annually (returns, in this case, usually differed between 7 % and 13 %)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effectLst/>
                <a:latin typeface="Times New Roman" pitchFamily="18" charset="0"/>
                <a:cs typeface="Times New Roman" pitchFamily="18" charset="0"/>
              </a:rPr>
              <a:t>According to modern portfolio theory, which investment portfolio the person should consider?</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smtClean="0">
              <a:ln>
                <a:noFill/>
              </a:ln>
              <a:effectLst/>
              <a:latin typeface="Times New Roman" pitchFamily="18" charset="0"/>
              <a:cs typeface="Times New Roman" pitchFamily="18" charset="0"/>
            </a:endParaRPr>
          </a:p>
        </p:txBody>
      </p:sp>
      <p:sp>
        <p:nvSpPr>
          <p:cNvPr id="26626" name="AutoShape 2" descr="Modern Portfolio Theory"/>
          <p:cNvSpPr>
            <a:spLocks noChangeAspect="1" noChangeArrowheads="1"/>
          </p:cNvSpPr>
          <p:nvPr/>
        </p:nvSpPr>
        <p:spPr bwMode="auto">
          <a:xfrm>
            <a:off x="52388" y="-9091613"/>
            <a:ext cx="7324725" cy="4219575"/>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4" name="Slide Number Placeholder 3"/>
          <p:cNvSpPr>
            <a:spLocks noGrp="1"/>
          </p:cNvSpPr>
          <p:nvPr>
            <p:ph type="sldNum" sz="quarter" idx="12"/>
          </p:nvPr>
        </p:nvSpPr>
        <p:spPr/>
        <p:txBody>
          <a:bodyPr/>
          <a:lstStyle/>
          <a:p>
            <a:fld id="{5AB69918-C6A8-4236-8AAE-C6B0FD021418}" type="slidenum">
              <a:rPr lang="en-US" smtClean="0"/>
              <a:pPr/>
              <a:t>13</a:t>
            </a:fld>
            <a:endParaRPr lang="en-US" dirty="0"/>
          </a:p>
        </p:txBody>
      </p:sp>
    </p:spTree>
    <p:extLst>
      <p:ext uri="{BB962C8B-B14F-4D97-AF65-F5344CB8AC3E}">
        <p14:creationId xmlns:p14="http://schemas.microsoft.com/office/powerpoint/2010/main" val="21272088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99592" y="692696"/>
            <a:ext cx="7056784" cy="5016758"/>
          </a:xfrm>
          <a:prstGeom prst="rect">
            <a:avLst/>
          </a:prstGeom>
        </p:spPr>
        <p:txBody>
          <a:bodyPr wrap="square">
            <a:spAutoFit/>
          </a:bodyPr>
          <a:lstStyle/>
          <a:p>
            <a:pPr lvl="0" algn="just" eaLnBrk="0" fontAlgn="base" hangingPunct="0">
              <a:spcBef>
                <a:spcPct val="0"/>
              </a:spcBef>
              <a:spcAft>
                <a:spcPct val="0"/>
              </a:spcAft>
            </a:pPr>
            <a:r>
              <a:rPr kumimoji="0" lang="en-US" sz="2000" b="1" i="0" u="none" strike="noStrike" cap="none" normalizeH="0" baseline="0" dirty="0" smtClean="0">
                <a:ln>
                  <a:noFill/>
                </a:ln>
                <a:effectLst/>
                <a:latin typeface="Times New Roman" pitchFamily="18" charset="0"/>
                <a:cs typeface="Times New Roman" pitchFamily="18" charset="0"/>
              </a:rPr>
              <a:t>Analysis</a:t>
            </a:r>
            <a:endParaRPr kumimoji="0" lang="en-US" sz="2000" b="0" i="0" u="none" strike="noStrike" cap="none" normalizeH="0" baseline="0" dirty="0" smtClean="0">
              <a:ln>
                <a:noFill/>
              </a:ln>
              <a:effectLst/>
              <a:latin typeface="Times New Roman" pitchFamily="18" charset="0"/>
              <a:cs typeface="Times New Roman" pitchFamily="18" charset="0"/>
            </a:endParaRPr>
          </a:p>
          <a:p>
            <a:pPr lvl="0" algn="just" eaLnBrk="0" fontAlgn="base" hangingPunct="0">
              <a:spcBef>
                <a:spcPct val="0"/>
              </a:spcBef>
              <a:spcAft>
                <a:spcPct val="0"/>
              </a:spcAft>
              <a:buFontTx/>
              <a:buChar char="•"/>
            </a:pPr>
            <a:r>
              <a:rPr kumimoji="0" lang="en-US" sz="2000" b="0" i="0" u="none" strike="noStrike" cap="none" normalizeH="0" baseline="0" dirty="0" smtClean="0">
                <a:ln>
                  <a:noFill/>
                </a:ln>
                <a:effectLst/>
                <a:latin typeface="Times New Roman" pitchFamily="18" charset="0"/>
                <a:cs typeface="Times New Roman" pitchFamily="18" charset="0"/>
              </a:rPr>
              <a:t>In both scenarios, the average expected return on the investment is 10 %. However, in the first portfolio, one could get the return of as much as 25 %, which sounds attractive, but at the same time, there prevails a huge risk where one might lose 5 % as well because the range usually differs between -5 % and + 25 %.</a:t>
            </a:r>
          </a:p>
          <a:p>
            <a:pPr lvl="0" algn="just" eaLnBrk="0" fontAlgn="base" hangingPunct="0">
              <a:spcBef>
                <a:spcPct val="0"/>
              </a:spcBef>
              <a:spcAft>
                <a:spcPct val="0"/>
              </a:spcAft>
              <a:buFontTx/>
              <a:buChar char="•"/>
            </a:pPr>
            <a:r>
              <a:rPr kumimoji="0" lang="en-US" sz="2000" b="0" i="0" u="none" strike="noStrike" cap="none" normalizeH="0" baseline="0" dirty="0" smtClean="0">
                <a:ln>
                  <a:noFill/>
                </a:ln>
                <a:effectLst/>
                <a:latin typeface="Times New Roman" pitchFamily="18" charset="0"/>
                <a:cs typeface="Times New Roman" pitchFamily="18" charset="0"/>
              </a:rPr>
              <a:t>On the other side, in the case of the second portfolio, a less return range of between 7 % and 13 % may be less attractive to the investor, but in that case, it is expected that one will not lose his money, which makes the investment less risky than the first portfolio.</a:t>
            </a:r>
          </a:p>
          <a:p>
            <a:pPr lvl="0" algn="just" eaLnBrk="0" fontAlgn="base" hangingPunct="0">
              <a:spcBef>
                <a:spcPct val="0"/>
              </a:spcBef>
              <a:spcAft>
                <a:spcPct val="0"/>
              </a:spcAft>
              <a:buFontTx/>
              <a:buChar char="•"/>
            </a:pPr>
            <a:r>
              <a:rPr kumimoji="0" lang="en-US" sz="2000" b="0" i="0" u="none" strike="noStrike" cap="none" normalizeH="0" baseline="0" dirty="0" smtClean="0">
                <a:ln>
                  <a:noFill/>
                </a:ln>
                <a:effectLst/>
                <a:latin typeface="Times New Roman" pitchFamily="18" charset="0"/>
                <a:cs typeface="Times New Roman" pitchFamily="18" charset="0"/>
              </a:rPr>
              <a:t>According to the Modern portfolio, theory investor invests with the motive of taking the minimum level of risk and earning the maximum amount of return with that minimum risk taken, so in the present case, one should choose the second portfolio as he is getting the same average expected return with the less level of risk.</a:t>
            </a:r>
            <a:endParaRPr lang="en-IN" sz="2000" dirty="0">
              <a:latin typeface="Times New Roman" pitchFamily="18" charset="0"/>
              <a:cs typeface="Times New Roman" pitchFamily="18" charset="0"/>
            </a:endParaRPr>
          </a:p>
        </p:txBody>
      </p:sp>
    </p:spTree>
    <p:extLst>
      <p:ext uri="{BB962C8B-B14F-4D97-AF65-F5344CB8AC3E}">
        <p14:creationId xmlns:p14="http://schemas.microsoft.com/office/powerpoint/2010/main" val="173885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8299" y="836712"/>
            <a:ext cx="7992888" cy="5478423"/>
          </a:xfrm>
          <a:prstGeom prst="rect">
            <a:avLst/>
          </a:prstGeom>
        </p:spPr>
        <p:txBody>
          <a:bodyPr wrap="square">
            <a:spAutoFit/>
          </a:bodyPr>
          <a:lstStyle/>
          <a:p>
            <a:pPr lvl="0" algn="just" eaLnBrk="0" fontAlgn="base" hangingPunct="0">
              <a:spcBef>
                <a:spcPct val="0"/>
              </a:spcBef>
              <a:spcAft>
                <a:spcPct val="0"/>
              </a:spcAft>
            </a:pPr>
            <a:r>
              <a:rPr kumimoji="0" lang="en-US" sz="3200" b="1" i="0" u="none" strike="noStrike" cap="none" normalizeH="0" baseline="0" dirty="0" smtClean="0">
                <a:ln>
                  <a:noFill/>
                </a:ln>
                <a:effectLst/>
                <a:latin typeface="Times New Roman" pitchFamily="18" charset="0"/>
                <a:cs typeface="Times New Roman" pitchFamily="18" charset="0"/>
              </a:rPr>
              <a:t>Assumptions of Modern Portfolio Theory</a:t>
            </a:r>
          </a:p>
          <a:p>
            <a:pPr lvl="0" algn="just" eaLnBrk="0" fontAlgn="base" hangingPunct="0">
              <a:spcBef>
                <a:spcPct val="0"/>
              </a:spcBef>
              <a:spcAft>
                <a:spcPct val="0"/>
              </a:spcAft>
            </a:pPr>
            <a:r>
              <a:rPr kumimoji="0" lang="en-US" sz="2000" b="0" i="0" u="none" strike="noStrike" cap="none" normalizeH="0" baseline="0" dirty="0" smtClean="0">
                <a:ln>
                  <a:noFill/>
                </a:ln>
                <a:effectLst/>
                <a:latin typeface="Times New Roman" pitchFamily="18" charset="0"/>
                <a:cs typeface="Times New Roman" pitchFamily="18" charset="0"/>
              </a:rPr>
              <a:t>Modern Portfolio theory has a certain assumption that is to be considered while making any decisions in order to arrive at the conclusion that risk, return, and diversification relationships hold true. The different assumptions of the modern portfolio theory are as follows:</a:t>
            </a:r>
          </a:p>
          <a:p>
            <a:pPr lvl="0" algn="just" eaLnBrk="0" fontAlgn="base" hangingPunct="0">
              <a:spcBef>
                <a:spcPct val="0"/>
              </a:spcBef>
              <a:spcAft>
                <a:spcPct val="0"/>
              </a:spcAft>
              <a:buFontTx/>
              <a:buChar char="•"/>
            </a:pPr>
            <a:r>
              <a:rPr kumimoji="0" lang="en-US" sz="2000" b="0" i="0" u="none" strike="noStrike" cap="none" normalizeH="0" baseline="0" dirty="0" smtClean="0">
                <a:ln>
                  <a:noFill/>
                </a:ln>
                <a:effectLst/>
                <a:latin typeface="Times New Roman" pitchFamily="18" charset="0"/>
                <a:cs typeface="Times New Roman" pitchFamily="18" charset="0"/>
              </a:rPr>
              <a:t>Returns from the assets are distributed normally.</a:t>
            </a:r>
          </a:p>
          <a:p>
            <a:pPr lvl="0" algn="just" eaLnBrk="0" fontAlgn="base" hangingPunct="0">
              <a:spcBef>
                <a:spcPct val="0"/>
              </a:spcBef>
              <a:spcAft>
                <a:spcPct val="0"/>
              </a:spcAft>
              <a:buFontTx/>
              <a:buChar char="•"/>
            </a:pPr>
            <a:r>
              <a:rPr kumimoji="0" lang="en-US" sz="2000" b="0" i="0" u="none" strike="noStrike" cap="none" normalizeH="0" baseline="0" dirty="0" smtClean="0">
                <a:ln>
                  <a:noFill/>
                </a:ln>
                <a:effectLst/>
                <a:latin typeface="Times New Roman" pitchFamily="18" charset="0"/>
                <a:cs typeface="Times New Roman" pitchFamily="18" charset="0"/>
              </a:rPr>
              <a:t>The investor making the investment is rational and will avoid all the unnecessary risk associated.</a:t>
            </a:r>
          </a:p>
          <a:p>
            <a:pPr lvl="0" algn="just" eaLnBrk="0" fontAlgn="base" hangingPunct="0">
              <a:spcBef>
                <a:spcPct val="0"/>
              </a:spcBef>
              <a:spcAft>
                <a:spcPct val="0"/>
              </a:spcAft>
              <a:buFontTx/>
              <a:buChar char="•"/>
            </a:pPr>
            <a:r>
              <a:rPr kumimoji="0" lang="en-US" sz="2000" b="0" i="0" u="none" strike="noStrike" cap="none" normalizeH="0" baseline="0" dirty="0" smtClean="0">
                <a:ln>
                  <a:noFill/>
                </a:ln>
                <a:effectLst/>
                <a:latin typeface="Times New Roman" pitchFamily="18" charset="0"/>
                <a:cs typeface="Times New Roman" pitchFamily="18" charset="0"/>
              </a:rPr>
              <a:t>Investors will give their best in order to maximize returns for all the unique situations provided.</a:t>
            </a:r>
          </a:p>
          <a:p>
            <a:pPr lvl="0" algn="just" eaLnBrk="0" fontAlgn="base" hangingPunct="0">
              <a:spcBef>
                <a:spcPct val="0"/>
              </a:spcBef>
              <a:spcAft>
                <a:spcPct val="0"/>
              </a:spcAft>
              <a:buFontTx/>
              <a:buChar char="•"/>
            </a:pPr>
            <a:r>
              <a:rPr kumimoji="0" lang="en-US" sz="2000" b="0" i="0" u="none" strike="noStrike" cap="none" normalizeH="0" baseline="0" dirty="0" smtClean="0">
                <a:ln>
                  <a:noFill/>
                </a:ln>
                <a:effectLst/>
                <a:latin typeface="Times New Roman" pitchFamily="18" charset="0"/>
                <a:cs typeface="Times New Roman" pitchFamily="18" charset="0"/>
              </a:rPr>
              <a:t>All investors are having access to the same information.</a:t>
            </a:r>
          </a:p>
          <a:p>
            <a:pPr lvl="0" algn="just" eaLnBrk="0" fontAlgn="base" hangingPunct="0">
              <a:spcBef>
                <a:spcPct val="0"/>
              </a:spcBef>
              <a:spcAft>
                <a:spcPct val="0"/>
              </a:spcAft>
              <a:buFontTx/>
              <a:buChar char="•"/>
            </a:pPr>
            <a:r>
              <a:rPr kumimoji="0" lang="en-US" sz="2000" b="0" i="0" u="none" strike="noStrike" cap="none" normalizeH="0" baseline="0" dirty="0" smtClean="0">
                <a:ln>
                  <a:noFill/>
                </a:ln>
                <a:effectLst/>
                <a:latin typeface="Times New Roman" pitchFamily="18" charset="0"/>
                <a:cs typeface="Times New Roman" pitchFamily="18" charset="0"/>
              </a:rPr>
              <a:t>The cost pertaining to taxes and trading is not considered while making decisions.</a:t>
            </a:r>
          </a:p>
          <a:p>
            <a:pPr lvl="0" algn="just" eaLnBrk="0" fontAlgn="base" hangingPunct="0">
              <a:spcBef>
                <a:spcPct val="0"/>
              </a:spcBef>
              <a:spcAft>
                <a:spcPct val="0"/>
              </a:spcAft>
              <a:buFontTx/>
              <a:buChar char="•"/>
            </a:pPr>
            <a:r>
              <a:rPr kumimoji="0" lang="en-US" sz="2000" b="0" i="0" u="none" strike="noStrike" cap="none" normalizeH="0" baseline="0" dirty="0" smtClean="0">
                <a:ln>
                  <a:noFill/>
                </a:ln>
                <a:effectLst/>
                <a:latin typeface="Times New Roman" pitchFamily="18" charset="0"/>
                <a:cs typeface="Times New Roman" pitchFamily="18" charset="0"/>
              </a:rPr>
              <a:t>All the investors are having the same views on the rate of return expected.</a:t>
            </a:r>
          </a:p>
          <a:p>
            <a:pPr lvl="0" algn="just" eaLnBrk="0" fontAlgn="base" hangingPunct="0">
              <a:spcBef>
                <a:spcPct val="0"/>
              </a:spcBef>
              <a:spcAft>
                <a:spcPct val="0"/>
              </a:spcAft>
              <a:buFontTx/>
              <a:buChar char="•"/>
            </a:pPr>
            <a:r>
              <a:rPr kumimoji="0" lang="en-US" sz="2000" b="0" i="0" u="none" strike="noStrike" cap="none" normalizeH="0" baseline="0" dirty="0" smtClean="0">
                <a:ln>
                  <a:noFill/>
                </a:ln>
                <a:effectLst/>
                <a:latin typeface="Times New Roman" pitchFamily="18" charset="0"/>
                <a:cs typeface="Times New Roman" pitchFamily="18" charset="0"/>
              </a:rPr>
              <a:t>The single investors along are not sizeable and capable enough to influence the prices prevailing in the market.</a:t>
            </a:r>
          </a:p>
          <a:p>
            <a:pPr lvl="0" algn="just" eaLnBrk="0" fontAlgn="base" hangingPunct="0">
              <a:spcBef>
                <a:spcPct val="0"/>
              </a:spcBef>
              <a:spcAft>
                <a:spcPct val="0"/>
              </a:spcAft>
              <a:buFontTx/>
              <a:buChar char="•"/>
            </a:pPr>
            <a:r>
              <a:rPr kumimoji="0" lang="en-US" sz="2000" b="0" i="0" u="none" strike="noStrike" cap="none" normalizeH="0" baseline="0" dirty="0" smtClean="0">
                <a:ln>
                  <a:noFill/>
                </a:ln>
                <a:effectLst/>
                <a:latin typeface="Times New Roman" pitchFamily="18" charset="0"/>
                <a:cs typeface="Times New Roman" pitchFamily="18" charset="0"/>
              </a:rPr>
              <a:t>Unlimited capital at the risk-free rate of return can be borrowed.</a:t>
            </a:r>
          </a:p>
        </p:txBody>
      </p:sp>
    </p:spTree>
    <p:extLst>
      <p:ext uri="{BB962C8B-B14F-4D97-AF65-F5344CB8AC3E}">
        <p14:creationId xmlns:p14="http://schemas.microsoft.com/office/powerpoint/2010/main" val="592026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980728"/>
            <a:ext cx="8208912" cy="4339650"/>
          </a:xfrm>
          <a:prstGeom prst="rect">
            <a:avLst/>
          </a:prstGeom>
        </p:spPr>
        <p:txBody>
          <a:bodyPr wrap="square">
            <a:spAutoFit/>
          </a:bodyPr>
          <a:lstStyle/>
          <a:p>
            <a:pPr lvl="0" eaLnBrk="0" fontAlgn="base" hangingPunct="0">
              <a:spcBef>
                <a:spcPct val="0"/>
              </a:spcBef>
              <a:spcAft>
                <a:spcPct val="0"/>
              </a:spcAft>
            </a:pPr>
            <a:r>
              <a:rPr kumimoji="0" lang="en-US" sz="2800" b="1" i="0" u="none" strike="noStrike" cap="none" normalizeH="0" baseline="0" dirty="0" smtClean="0">
                <a:ln>
                  <a:noFill/>
                </a:ln>
                <a:effectLst/>
                <a:latin typeface="Times New Roman" pitchFamily="18" charset="0"/>
                <a:cs typeface="Times New Roman" pitchFamily="18" charset="0"/>
              </a:rPr>
              <a:t>Advantages of the Modern Portfolio Theory (MPT)</a:t>
            </a:r>
          </a:p>
          <a:p>
            <a:pPr lvl="0" eaLnBrk="0" fontAlgn="base" hangingPunct="0">
              <a:spcBef>
                <a:spcPct val="0"/>
              </a:spcBef>
              <a:spcAft>
                <a:spcPct val="0"/>
              </a:spcAft>
            </a:pPr>
            <a:endParaRPr kumimoji="0" lang="en-US" sz="2800" b="1" i="0" u="none" strike="noStrike" cap="none" normalizeH="0" baseline="0" dirty="0" smtClean="0">
              <a:ln>
                <a:noFill/>
              </a:ln>
              <a:effectLst/>
              <a:latin typeface="Times New Roman" pitchFamily="18" charset="0"/>
              <a:cs typeface="Times New Roman" pitchFamily="18" charset="0"/>
            </a:endParaRPr>
          </a:p>
          <a:p>
            <a:pPr lvl="0" algn="just" eaLnBrk="0" fontAlgn="base" hangingPunct="0">
              <a:spcBef>
                <a:spcPct val="0"/>
              </a:spcBef>
              <a:spcAft>
                <a:spcPct val="0"/>
              </a:spcAft>
            </a:pPr>
            <a:r>
              <a:rPr kumimoji="0" lang="en-US" sz="2000" b="0" i="0" u="none" strike="noStrike" cap="none" normalizeH="0" baseline="0" dirty="0" smtClean="0">
                <a:ln>
                  <a:noFill/>
                </a:ln>
                <a:effectLst/>
                <a:latin typeface="Times New Roman" pitchFamily="18" charset="0"/>
                <a:cs typeface="Times New Roman" pitchFamily="18" charset="0"/>
              </a:rPr>
              <a:t>There are several different advantages of the Modern portfolio theory providing the opportunity for the investors investing their money in the market. Some of the advantages are of the Modern portfolio theory as follows:</a:t>
            </a:r>
          </a:p>
          <a:p>
            <a:pPr lvl="0" algn="just" eaLnBrk="0" fontAlgn="base" hangingPunct="0">
              <a:spcBef>
                <a:spcPct val="0"/>
              </a:spcBef>
              <a:spcAft>
                <a:spcPct val="0"/>
              </a:spcAft>
              <a:buFontTx/>
              <a:buAutoNum type="arabicPeriod"/>
            </a:pPr>
            <a:r>
              <a:rPr kumimoji="0" lang="en-US" sz="2000" b="0" i="0" u="none" strike="noStrike" cap="none" normalizeH="0" baseline="0" dirty="0" smtClean="0">
                <a:ln>
                  <a:noFill/>
                </a:ln>
                <a:effectLst/>
                <a:latin typeface="Times New Roman" pitchFamily="18" charset="0"/>
                <a:cs typeface="Times New Roman" pitchFamily="18" charset="0"/>
              </a:rPr>
              <a:t>It helps in evaluating and managing risks and returns associated with the investments. With the help of analysis, the assets which are underperforming assets and the assets having an excessive risk with respect to returns can be scrutinized and then replaced with the new one.</a:t>
            </a:r>
          </a:p>
          <a:p>
            <a:pPr lvl="0" algn="just" eaLnBrk="0" fontAlgn="base" hangingPunct="0">
              <a:spcBef>
                <a:spcPct val="0"/>
              </a:spcBef>
              <a:spcAft>
                <a:spcPct val="0"/>
              </a:spcAft>
              <a:buFontTx/>
              <a:buAutoNum type="arabicPeriod" startAt="2"/>
            </a:pPr>
            <a:r>
              <a:rPr kumimoji="0" lang="en-US" sz="2000" b="0" i="0" u="none" strike="noStrike" cap="none" normalizeH="0" baseline="0" dirty="0" smtClean="0">
                <a:ln>
                  <a:noFill/>
                </a:ln>
                <a:effectLst/>
                <a:latin typeface="Times New Roman" pitchFamily="18" charset="0"/>
                <a:cs typeface="Times New Roman" pitchFamily="18" charset="0"/>
              </a:rPr>
              <a:t>The theory is an important tool for avoiding financial ruin because by following these theories, traders don’t rely on only one investment for their financial stability; rather, they diversify their portfolio in order to get the maximum return with minimum risk.</a:t>
            </a:r>
            <a:endParaRPr kumimoji="0" lang="en-US" sz="2000" b="0" i="0" u="none" strike="noStrike" cap="none" normalizeH="0" baseline="0" dirty="0" smtClean="0">
              <a:ln>
                <a:noFill/>
              </a:ln>
              <a:effectLst/>
              <a:latin typeface="Times New Roman" pitchFamily="18" charset="0"/>
              <a:cs typeface="Times New Roman" pitchFamily="18" charset="0"/>
            </a:endParaRPr>
          </a:p>
        </p:txBody>
      </p:sp>
    </p:spTree>
    <p:extLst>
      <p:ext uri="{BB962C8B-B14F-4D97-AF65-F5344CB8AC3E}">
        <p14:creationId xmlns:p14="http://schemas.microsoft.com/office/powerpoint/2010/main" val="33289459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188640"/>
            <a:ext cx="8208912" cy="6617196"/>
          </a:xfrm>
          <a:prstGeom prst="rect">
            <a:avLst/>
          </a:prstGeom>
        </p:spPr>
        <p:txBody>
          <a:bodyPr wrap="square">
            <a:spAutoFit/>
          </a:bodyPr>
          <a:lstStyle/>
          <a:p>
            <a:pPr lvl="0" algn="just" eaLnBrk="0" fontAlgn="base" hangingPunct="0">
              <a:spcBef>
                <a:spcPct val="0"/>
              </a:spcBef>
              <a:spcAft>
                <a:spcPct val="0"/>
              </a:spcAft>
            </a:pPr>
            <a:r>
              <a:rPr lang="en-US" sz="3200" b="1" dirty="0" smtClean="0">
                <a:latin typeface="Times New Roman" pitchFamily="18" charset="0"/>
                <a:cs typeface="Times New Roman" pitchFamily="18" charset="0"/>
              </a:rPr>
              <a:t>Disadvantages of the Modern Portfolio Theory (MPT)</a:t>
            </a:r>
          </a:p>
          <a:p>
            <a:pPr lvl="0" algn="just" eaLnBrk="0" fontAlgn="base" hangingPunct="0">
              <a:spcBef>
                <a:spcPct val="0"/>
              </a:spcBef>
              <a:spcAft>
                <a:spcPct val="0"/>
              </a:spcAft>
            </a:pPr>
            <a:r>
              <a:rPr lang="en-US" dirty="0" smtClean="0">
                <a:latin typeface="Times New Roman" pitchFamily="18" charset="0"/>
                <a:cs typeface="Times New Roman" pitchFamily="18" charset="0"/>
              </a:rPr>
              <a:t>Along with the different advantages, there exist the limitations and drawbacks also of the Modern portfolio theory, which includes the following:</a:t>
            </a:r>
            <a:endParaRPr lang="en-US" sz="700" dirty="0" smtClean="0">
              <a:latin typeface="Times New Roman" pitchFamily="18" charset="0"/>
              <a:cs typeface="Times New Roman" pitchFamily="18" charset="0"/>
            </a:endParaRPr>
          </a:p>
          <a:p>
            <a:pPr lvl="0" algn="just" eaLnBrk="0" fontAlgn="base" hangingPunct="0">
              <a:spcBef>
                <a:spcPct val="0"/>
              </a:spcBef>
              <a:spcAft>
                <a:spcPct val="0"/>
              </a:spcAft>
              <a:buFontTx/>
              <a:buAutoNum type="arabicPeriod"/>
            </a:pPr>
            <a:r>
              <a:rPr lang="en-US" dirty="0" smtClean="0">
                <a:latin typeface="Times New Roman" pitchFamily="18" charset="0"/>
                <a:cs typeface="Times New Roman" pitchFamily="18" charset="0"/>
              </a:rPr>
              <a:t>In the case of the modern portfolio theory, the past performance of the company under consideration is taken. The performance of the past never provides a guarantee for the result that could arise in the future. Considering only the past performances sometimes leads to overpassing the newer circumstances, which might not be there when historical data were considered but could play an important role in making the decision.</a:t>
            </a:r>
          </a:p>
          <a:p>
            <a:pPr lvl="0" algn="just" eaLnBrk="0" fontAlgn="base" hangingPunct="0">
              <a:spcBef>
                <a:spcPct val="0"/>
              </a:spcBef>
              <a:spcAft>
                <a:spcPct val="0"/>
              </a:spcAft>
              <a:buFontTx/>
              <a:buAutoNum type="arabicPeriod" startAt="2"/>
            </a:pPr>
            <a:r>
              <a:rPr lang="en-US" dirty="0" smtClean="0">
                <a:latin typeface="Times New Roman" pitchFamily="18" charset="0"/>
                <a:cs typeface="Times New Roman" pitchFamily="18" charset="0"/>
              </a:rPr>
              <a:t>This theory assumes that there is a </a:t>
            </a:r>
            <a:r>
              <a:rPr lang="en-US" b="1" dirty="0" smtClean="0">
                <a:latin typeface="Times New Roman" pitchFamily="18" charset="0"/>
                <a:cs typeface="Times New Roman" pitchFamily="18" charset="0"/>
              </a:rPr>
              <a:t>normal distribution</a:t>
            </a:r>
            <a:r>
              <a:rPr lang="en-US" dirty="0" smtClean="0">
                <a:latin typeface="Times New Roman" pitchFamily="18" charset="0"/>
                <a:cs typeface="Times New Roman" pitchFamily="18" charset="0"/>
              </a:rPr>
              <a:t> of the return on an asset within a class of assets, which is proved to be wrong for individual equities as the correlations of asset class may change over the period of time.</a:t>
            </a:r>
          </a:p>
          <a:p>
            <a:pPr lvl="0" algn="just" eaLnBrk="0" fontAlgn="base" hangingPunct="0">
              <a:spcBef>
                <a:spcPct val="0"/>
              </a:spcBef>
              <a:spcAft>
                <a:spcPct val="0"/>
              </a:spcAft>
              <a:buFontTx/>
              <a:buAutoNum type="arabicPeriod" startAt="3"/>
            </a:pPr>
            <a:r>
              <a:rPr lang="en-US" dirty="0" smtClean="0">
                <a:latin typeface="Times New Roman" pitchFamily="18" charset="0"/>
                <a:cs typeface="Times New Roman" pitchFamily="18" charset="0"/>
              </a:rPr>
              <a:t>In this theory, there is an assumption that securities of any of the sizes can be bought and sold, which doesn’t hold true as some of the securities have minimum order sizes, which cannot be dealt with in the fraction.</a:t>
            </a:r>
          </a:p>
          <a:p>
            <a:pPr lvl="0" algn="just" eaLnBrk="0" fontAlgn="base" hangingPunct="0">
              <a:spcBef>
                <a:spcPct val="0"/>
              </a:spcBef>
              <a:spcAft>
                <a:spcPct val="0"/>
              </a:spcAft>
              <a:buFontTx/>
              <a:buAutoNum type="arabicPeriod" startAt="4"/>
            </a:pPr>
            <a:r>
              <a:rPr lang="en-US" dirty="0" smtClean="0">
                <a:latin typeface="Times New Roman" pitchFamily="18" charset="0"/>
                <a:cs typeface="Times New Roman" pitchFamily="18" charset="0"/>
              </a:rPr>
              <a:t>Modern Portfolio Theory even though is accepted widely all over the world and also applied by different investment institution, but at the same time it has also been criticized by different persons particularly by representatives of the </a:t>
            </a:r>
            <a:r>
              <a:rPr lang="en-US" b="1" dirty="0" smtClean="0">
                <a:latin typeface="Times New Roman" pitchFamily="18" charset="0"/>
                <a:cs typeface="Times New Roman" pitchFamily="18" charset="0"/>
              </a:rPr>
              <a:t>behavioral economics</a:t>
            </a:r>
            <a:r>
              <a:rPr lang="en-US" dirty="0" smtClean="0">
                <a:latin typeface="Times New Roman" pitchFamily="18" charset="0"/>
                <a:cs typeface="Times New Roman" pitchFamily="18" charset="0"/>
              </a:rPr>
              <a:t> who challenges the assumptions of the Modern portfolio theory on the parameters of investor rationality and the expectations for the return.</a:t>
            </a:r>
          </a:p>
          <a:p>
            <a:pPr lvl="0" algn="just" eaLnBrk="0" fontAlgn="base" hangingPunct="0">
              <a:spcBef>
                <a:spcPct val="0"/>
              </a:spcBef>
              <a:spcAft>
                <a:spcPct val="0"/>
              </a:spcAft>
            </a:pPr>
            <a:endParaRPr lang="en-US" dirty="0" smtClean="0">
              <a:latin typeface="Times New Roman" pitchFamily="18" charset="0"/>
              <a:cs typeface="Times New Roman" pitchFamily="18" charset="0"/>
            </a:endParaRPr>
          </a:p>
        </p:txBody>
      </p:sp>
      <p:sp>
        <p:nvSpPr>
          <p:cNvPr id="3" name="Slide Number Placeholder 2"/>
          <p:cNvSpPr>
            <a:spLocks noGrp="1"/>
          </p:cNvSpPr>
          <p:nvPr>
            <p:ph type="sldNum" sz="quarter" idx="12"/>
          </p:nvPr>
        </p:nvSpPr>
        <p:spPr/>
        <p:txBody>
          <a:bodyPr/>
          <a:lstStyle/>
          <a:p>
            <a:fld id="{5AB69918-C6A8-4236-8AAE-C6B0FD021418}" type="slidenum">
              <a:rPr lang="en-US" smtClean="0"/>
              <a:pPr/>
              <a:t>17</a:t>
            </a:fld>
            <a:endParaRPr lang="en-US" dirty="0"/>
          </a:p>
        </p:txBody>
      </p:sp>
    </p:spTree>
    <p:extLst>
      <p:ext uri="{BB962C8B-B14F-4D97-AF65-F5344CB8AC3E}">
        <p14:creationId xmlns:p14="http://schemas.microsoft.com/office/powerpoint/2010/main" val="36881944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6796" y="908720"/>
            <a:ext cx="8136904" cy="4893647"/>
          </a:xfrm>
          <a:prstGeom prst="rect">
            <a:avLst/>
          </a:prstGeom>
        </p:spPr>
        <p:txBody>
          <a:bodyPr wrap="square">
            <a:spAutoFit/>
          </a:bodyPr>
          <a:lstStyle/>
          <a:p>
            <a:pPr lvl="0" algn="just" eaLnBrk="0" fontAlgn="base" hangingPunct="0">
              <a:spcBef>
                <a:spcPct val="0"/>
              </a:spcBef>
              <a:spcAft>
                <a:spcPct val="0"/>
              </a:spcAft>
            </a:pPr>
            <a:r>
              <a:rPr lang="en-US" sz="3200" b="1" dirty="0" smtClean="0">
                <a:latin typeface="Times New Roman" pitchFamily="18" charset="0"/>
                <a:cs typeface="Times New Roman" pitchFamily="18" charset="0"/>
              </a:rPr>
              <a:t>Conclusion</a:t>
            </a:r>
          </a:p>
          <a:p>
            <a:pPr lvl="0" algn="just" eaLnBrk="0" fontAlgn="base" hangingPunct="0">
              <a:spcBef>
                <a:spcPct val="0"/>
              </a:spcBef>
              <a:spcAft>
                <a:spcPct val="0"/>
              </a:spcAft>
            </a:pPr>
            <a:r>
              <a:rPr lang="en-US" sz="2000" dirty="0" smtClean="0">
                <a:latin typeface="Times New Roman" pitchFamily="18" charset="0"/>
                <a:cs typeface="Times New Roman" pitchFamily="18" charset="0"/>
              </a:rPr>
              <a:t>The main idea or the purpose of the Modern portfolio theory says that the risk is undertaken and return expected linked directly, which means that in order to achieve the greater rate of expected returns, an investor must have to take a higher level of risk. Also, the theory says that the overall risk of the portfolio having securities can be reduced through the means of diversification. In case two different portfolios are given to the investor having the same level of </a:t>
            </a:r>
            <a:r>
              <a:rPr lang="en-US" sz="2000" b="1" dirty="0" smtClean="0">
                <a:latin typeface="Times New Roman" pitchFamily="18" charset="0"/>
                <a:cs typeface="Times New Roman" pitchFamily="18" charset="0"/>
              </a:rPr>
              <a:t>expected return</a:t>
            </a:r>
            <a:r>
              <a:rPr lang="en-US" sz="2000" dirty="0" smtClean="0">
                <a:latin typeface="Times New Roman" pitchFamily="18" charset="0"/>
                <a:cs typeface="Times New Roman" pitchFamily="18" charset="0"/>
              </a:rPr>
              <a:t>, then the rational decision would be to choose the portfolio having lower total risk.</a:t>
            </a:r>
          </a:p>
          <a:p>
            <a:pPr lvl="0" algn="just" eaLnBrk="0" fontAlgn="base" hangingPunct="0">
              <a:spcBef>
                <a:spcPct val="0"/>
              </a:spcBef>
              <a:spcAft>
                <a:spcPct val="0"/>
              </a:spcAft>
            </a:pPr>
            <a:r>
              <a:rPr lang="en-US" sz="2000" dirty="0" smtClean="0">
                <a:latin typeface="Times New Roman" pitchFamily="18" charset="0"/>
                <a:cs typeface="Times New Roman" pitchFamily="18" charset="0"/>
              </a:rPr>
              <a:t>Modern Portfolio Theory, even though it is accepted widely all over the world and also applied by different investment institutions, but at the same time, it has also been criticized by different persons. However, regardless of the different criticism, Modern portfolio theory is a working strategy having a </a:t>
            </a:r>
            <a:r>
              <a:rPr lang="en-US" sz="2000" b="1" dirty="0" smtClean="0">
                <a:latin typeface="Times New Roman" pitchFamily="18" charset="0"/>
                <a:cs typeface="Times New Roman" pitchFamily="18" charset="0"/>
              </a:rPr>
              <a:t>diversified investment</a:t>
            </a:r>
            <a:r>
              <a:rPr lang="en-US" sz="2000" dirty="0" smtClean="0">
                <a:latin typeface="Times New Roman" pitchFamily="18" charset="0"/>
                <a:cs typeface="Times New Roman" pitchFamily="18" charset="0"/>
              </a:rPr>
              <a:t> that is implemented by different risk managers, investment institutions, and related persons.</a:t>
            </a:r>
            <a:endParaRPr lang="en-US" sz="2000" b="1"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31693565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6959" y="548680"/>
            <a:ext cx="8229600" cy="1143000"/>
          </a:xfrm>
        </p:spPr>
        <p:txBody>
          <a:bodyPr>
            <a:normAutofit fontScale="90000"/>
          </a:bodyPr>
          <a:lstStyle/>
          <a:p>
            <a:r>
              <a:rPr lang="en-US" b="1" dirty="0" smtClean="0">
                <a:latin typeface="Times New Roman" pitchFamily="18" charset="0"/>
                <a:cs typeface="Times New Roman" pitchFamily="18" charset="0"/>
              </a:rPr>
              <a:t>What is a Portfolio ?</a:t>
            </a:r>
            <a:br>
              <a:rPr lang="en-US" b="1"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Rectangle 2"/>
          <p:cNvSpPr/>
          <p:nvPr/>
        </p:nvSpPr>
        <p:spPr>
          <a:xfrm>
            <a:off x="539552" y="1484784"/>
            <a:ext cx="8104414" cy="1815882"/>
          </a:xfrm>
          <a:prstGeom prst="rect">
            <a:avLst/>
          </a:prstGeom>
        </p:spPr>
        <p:txBody>
          <a:bodyPr wrap="square">
            <a:spAutoFit/>
          </a:bodyPr>
          <a:lstStyle/>
          <a:p>
            <a:pPr algn="just"/>
            <a:r>
              <a:rPr lang="en-US" sz="2800" dirty="0" smtClean="0">
                <a:latin typeface="Times New Roman" pitchFamily="18" charset="0"/>
                <a:cs typeface="Times New Roman" pitchFamily="18" charset="0"/>
              </a:rPr>
              <a:t>A </a:t>
            </a:r>
            <a:r>
              <a:rPr lang="en-US" sz="2800" dirty="0">
                <a:latin typeface="Times New Roman" pitchFamily="18" charset="0"/>
                <a:cs typeface="Times New Roman" pitchFamily="18" charset="0"/>
              </a:rPr>
              <a:t>portfolio refers to a collection of investment tools such as stocks, shares, mutual funds, bonds, cash and so on depending on the investor’s income, budget and convenient time frame.</a:t>
            </a:r>
          </a:p>
        </p:txBody>
      </p:sp>
      <p:sp>
        <p:nvSpPr>
          <p:cNvPr id="4" name="Slide Number Placeholder 3"/>
          <p:cNvSpPr>
            <a:spLocks noGrp="1"/>
          </p:cNvSpPr>
          <p:nvPr>
            <p:ph type="sldNum" sz="quarter" idx="12"/>
          </p:nvPr>
        </p:nvSpPr>
        <p:spPr/>
        <p:txBody>
          <a:bodyPr/>
          <a:lstStyle/>
          <a:p>
            <a:fld id="{5AB69918-C6A8-4236-8AAE-C6B0FD021418}" type="slidenum">
              <a:rPr lang="en-US" smtClean="0"/>
              <a:pPr/>
              <a:t>2</a:t>
            </a:fld>
            <a:endParaRPr lang="en-US" dirty="0"/>
          </a:p>
        </p:txBody>
      </p:sp>
    </p:spTree>
    <p:extLst>
      <p:ext uri="{BB962C8B-B14F-4D97-AF65-F5344CB8AC3E}">
        <p14:creationId xmlns:p14="http://schemas.microsoft.com/office/powerpoint/2010/main" val="42111224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pitchFamily="18" charset="0"/>
                <a:cs typeface="Times New Roman" pitchFamily="18" charset="0"/>
              </a:rPr>
              <a:t>What is Portfolio Management ?</a:t>
            </a:r>
            <a:br>
              <a:rPr lang="en-US" b="1"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Rectangle 2"/>
          <p:cNvSpPr/>
          <p:nvPr/>
        </p:nvSpPr>
        <p:spPr>
          <a:xfrm>
            <a:off x="539552" y="1340768"/>
            <a:ext cx="7992888" cy="5078313"/>
          </a:xfrm>
          <a:prstGeom prst="rect">
            <a:avLst/>
          </a:prstGeom>
        </p:spPr>
        <p:txBody>
          <a:bodyPr wrap="square">
            <a:spAutoFit/>
          </a:bodyPr>
          <a:lstStyle/>
          <a:p>
            <a:pPr algn="just"/>
            <a:r>
              <a:rPr lang="en-US" sz="2800" b="1" dirty="0" smtClean="0">
                <a:latin typeface="Times New Roman" pitchFamily="18" charset="0"/>
                <a:cs typeface="Times New Roman" pitchFamily="18" charset="0"/>
              </a:rPr>
              <a:t>The </a:t>
            </a:r>
            <a:r>
              <a:rPr lang="en-US" sz="2800" b="1" dirty="0">
                <a:latin typeface="Times New Roman" pitchFamily="18" charset="0"/>
                <a:cs typeface="Times New Roman" pitchFamily="18" charset="0"/>
              </a:rPr>
              <a:t>art of selecting the right investment policy for the individuals in terms of minimum risk and maximum return is called as portfolio management</a:t>
            </a:r>
            <a:r>
              <a:rPr lang="en-US" sz="2800" dirty="0" smtClean="0">
                <a:latin typeface="Times New Roman" pitchFamily="18" charset="0"/>
                <a:cs typeface="Times New Roman" pitchFamily="18" charset="0"/>
              </a:rPr>
              <a:t>.</a:t>
            </a:r>
          </a:p>
          <a:p>
            <a:pPr algn="just"/>
            <a:endParaRPr lang="en-US" sz="2000" dirty="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Portfolio management refers to managing an individual’s investments in the form of bonds, shares, cash, mutual funds etc so that he earns the maximum profits within the stipulated time frame.</a:t>
            </a:r>
          </a:p>
          <a:p>
            <a:pPr algn="just"/>
            <a:r>
              <a:rPr lang="en-US" sz="2400" dirty="0" smtClean="0">
                <a:latin typeface="Times New Roman" pitchFamily="18" charset="0"/>
                <a:cs typeface="Times New Roman" pitchFamily="18" charset="0"/>
              </a:rPr>
              <a:t>Portfolio management refers to managing money of an individual under the expert guidance of portfolio managers.</a:t>
            </a:r>
          </a:p>
          <a:p>
            <a:pPr algn="just"/>
            <a:r>
              <a:rPr lang="en-US" sz="2400" dirty="0" smtClean="0">
                <a:latin typeface="Times New Roman" pitchFamily="18" charset="0"/>
                <a:cs typeface="Times New Roman" pitchFamily="18" charset="0"/>
              </a:rPr>
              <a:t>In </a:t>
            </a:r>
            <a:r>
              <a:rPr lang="en-US" sz="2400" dirty="0">
                <a:latin typeface="Times New Roman" pitchFamily="18" charset="0"/>
                <a:cs typeface="Times New Roman" pitchFamily="18" charset="0"/>
              </a:rPr>
              <a:t>a layman’s language, the art of managing an individual’s investment is called as portfolio </a:t>
            </a:r>
            <a:r>
              <a:rPr lang="en-US" sz="2400" dirty="0" smtClean="0">
                <a:latin typeface="Times New Roman" pitchFamily="18" charset="0"/>
                <a:cs typeface="Times New Roman" pitchFamily="18" charset="0"/>
              </a:rPr>
              <a:t>management.</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5AB69918-C6A8-4236-8AAE-C6B0FD021418}" type="slidenum">
              <a:rPr lang="en-US" smtClean="0"/>
              <a:pPr/>
              <a:t>3</a:t>
            </a:fld>
            <a:endParaRPr lang="en-US" dirty="0"/>
          </a:p>
        </p:txBody>
      </p:sp>
    </p:spTree>
    <p:extLst>
      <p:ext uri="{BB962C8B-B14F-4D97-AF65-F5344CB8AC3E}">
        <p14:creationId xmlns:p14="http://schemas.microsoft.com/office/powerpoint/2010/main" val="29985535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6856" y="497462"/>
            <a:ext cx="8229600" cy="1143000"/>
          </a:xfrm>
        </p:spPr>
        <p:txBody>
          <a:bodyPr>
            <a:normAutofit fontScale="90000"/>
          </a:bodyPr>
          <a:lstStyle/>
          <a:p>
            <a:r>
              <a:rPr lang="en-US" b="1" dirty="0" smtClean="0">
                <a:latin typeface="Times New Roman" pitchFamily="18" charset="0"/>
                <a:cs typeface="Times New Roman" pitchFamily="18" charset="0"/>
              </a:rPr>
              <a:t>Need for Portfolio Management</a:t>
            </a:r>
            <a:br>
              <a:rPr lang="en-US" b="1"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Rectangle 2"/>
          <p:cNvSpPr/>
          <p:nvPr/>
        </p:nvSpPr>
        <p:spPr>
          <a:xfrm>
            <a:off x="571472" y="1643050"/>
            <a:ext cx="8104984" cy="4154984"/>
          </a:xfrm>
          <a:prstGeom prst="rect">
            <a:avLst/>
          </a:prstGeom>
        </p:spPr>
        <p:txBody>
          <a:bodyPr wrap="square">
            <a:spAutoFit/>
          </a:bodyPr>
          <a:lstStyle/>
          <a:p>
            <a:pPr algn="just"/>
            <a:r>
              <a:rPr lang="en-US" sz="2400" dirty="0" smtClean="0">
                <a:latin typeface="Times New Roman" pitchFamily="18" charset="0"/>
                <a:cs typeface="Times New Roman" pitchFamily="18" charset="0"/>
              </a:rPr>
              <a:t>Portfolio </a:t>
            </a:r>
            <a:r>
              <a:rPr lang="en-US" sz="2400" dirty="0">
                <a:latin typeface="Times New Roman" pitchFamily="18" charset="0"/>
                <a:cs typeface="Times New Roman" pitchFamily="18" charset="0"/>
              </a:rPr>
              <a:t>management presents the </a:t>
            </a:r>
            <a:r>
              <a:rPr lang="en-US" sz="2400" b="1" dirty="0">
                <a:latin typeface="Times New Roman" pitchFamily="18" charset="0"/>
                <a:cs typeface="Times New Roman" pitchFamily="18" charset="0"/>
              </a:rPr>
              <a:t>best investment plan</a:t>
            </a:r>
            <a:r>
              <a:rPr lang="en-US" sz="2400" dirty="0">
                <a:latin typeface="Times New Roman" pitchFamily="18" charset="0"/>
                <a:cs typeface="Times New Roman" pitchFamily="18" charset="0"/>
              </a:rPr>
              <a:t> to the individuals as per their income, budget, age and ability to undertake risks.</a:t>
            </a:r>
          </a:p>
          <a:p>
            <a:pPr algn="just"/>
            <a:r>
              <a:rPr lang="en-US" sz="2400" dirty="0">
                <a:latin typeface="Times New Roman" pitchFamily="18" charset="0"/>
                <a:cs typeface="Times New Roman" pitchFamily="18" charset="0"/>
              </a:rPr>
              <a:t>Portfolio management </a:t>
            </a:r>
            <a:r>
              <a:rPr lang="en-US" sz="2400" b="1" dirty="0">
                <a:latin typeface="Times New Roman" pitchFamily="18" charset="0"/>
                <a:cs typeface="Times New Roman" pitchFamily="18" charset="0"/>
              </a:rPr>
              <a:t>minimizes the risks</a:t>
            </a:r>
            <a:r>
              <a:rPr lang="en-US" sz="2400" dirty="0">
                <a:latin typeface="Times New Roman" pitchFamily="18" charset="0"/>
                <a:cs typeface="Times New Roman" pitchFamily="18" charset="0"/>
              </a:rPr>
              <a:t> involved in investing and also increases the chance of making profits.</a:t>
            </a:r>
          </a:p>
          <a:p>
            <a:pPr algn="just"/>
            <a:r>
              <a:rPr lang="en-US" sz="2400" dirty="0">
                <a:latin typeface="Times New Roman" pitchFamily="18" charset="0"/>
                <a:cs typeface="Times New Roman" pitchFamily="18" charset="0"/>
              </a:rPr>
              <a:t>Portfolio managers understand the client’s financial needs and suggest the best and unique investment policy for them with minimum risks involved.</a:t>
            </a:r>
          </a:p>
          <a:p>
            <a:pPr algn="just"/>
            <a:r>
              <a:rPr lang="en-US" sz="2400" dirty="0">
                <a:latin typeface="Times New Roman" pitchFamily="18" charset="0"/>
                <a:cs typeface="Times New Roman" pitchFamily="18" charset="0"/>
              </a:rPr>
              <a:t>Portfolio management enables the portfolio managers to </a:t>
            </a:r>
            <a:r>
              <a:rPr lang="en-US" sz="2400" b="1" dirty="0">
                <a:latin typeface="Times New Roman" pitchFamily="18" charset="0"/>
                <a:cs typeface="Times New Roman" pitchFamily="18" charset="0"/>
              </a:rPr>
              <a:t>provide customized investment solutions</a:t>
            </a:r>
            <a:r>
              <a:rPr lang="en-US" sz="2400" dirty="0">
                <a:latin typeface="Times New Roman" pitchFamily="18" charset="0"/>
                <a:cs typeface="Times New Roman" pitchFamily="18" charset="0"/>
              </a:rPr>
              <a:t> to clients as per their needs and requirements.</a:t>
            </a:r>
          </a:p>
        </p:txBody>
      </p:sp>
      <p:sp>
        <p:nvSpPr>
          <p:cNvPr id="4" name="Slide Number Placeholder 3"/>
          <p:cNvSpPr>
            <a:spLocks noGrp="1"/>
          </p:cNvSpPr>
          <p:nvPr>
            <p:ph type="sldNum" sz="quarter" idx="12"/>
          </p:nvPr>
        </p:nvSpPr>
        <p:spPr/>
        <p:txBody>
          <a:bodyPr/>
          <a:lstStyle/>
          <a:p>
            <a:fld id="{5AB69918-C6A8-4236-8AAE-C6B0FD021418}" type="slidenum">
              <a:rPr lang="en-US" smtClean="0"/>
              <a:pPr/>
              <a:t>4</a:t>
            </a:fld>
            <a:endParaRPr lang="en-US" dirty="0"/>
          </a:p>
        </p:txBody>
      </p:sp>
    </p:spTree>
    <p:extLst>
      <p:ext uri="{BB962C8B-B14F-4D97-AF65-F5344CB8AC3E}">
        <p14:creationId xmlns:p14="http://schemas.microsoft.com/office/powerpoint/2010/main" val="6118318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pitchFamily="18" charset="0"/>
                <a:cs typeface="Times New Roman" pitchFamily="18" charset="0"/>
              </a:rPr>
              <a:t>Types of Portfolio Management</a:t>
            </a:r>
            <a:br>
              <a:rPr lang="en-US" b="1"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Rectangle 2"/>
          <p:cNvSpPr/>
          <p:nvPr/>
        </p:nvSpPr>
        <p:spPr>
          <a:xfrm>
            <a:off x="467544" y="1196752"/>
            <a:ext cx="8280920" cy="5632311"/>
          </a:xfrm>
          <a:prstGeom prst="rect">
            <a:avLst/>
          </a:prstGeom>
        </p:spPr>
        <p:txBody>
          <a:bodyPr wrap="square">
            <a:spAutoFit/>
          </a:bodyPr>
          <a:lstStyle/>
          <a:p>
            <a:pPr algn="just"/>
            <a:r>
              <a:rPr lang="en-US" sz="2000" dirty="0" smtClean="0">
                <a:latin typeface="Times New Roman" pitchFamily="18" charset="0"/>
                <a:cs typeface="Times New Roman" pitchFamily="18" charset="0"/>
              </a:rPr>
              <a:t>Portfolio </a:t>
            </a:r>
            <a:r>
              <a:rPr lang="en-US" sz="2000" dirty="0">
                <a:latin typeface="Times New Roman" pitchFamily="18" charset="0"/>
                <a:cs typeface="Times New Roman" pitchFamily="18" charset="0"/>
              </a:rPr>
              <a:t>Management is further of the following types:</a:t>
            </a:r>
          </a:p>
          <a:p>
            <a:pPr marL="342900" indent="-342900" algn="just">
              <a:buFont typeface="Arial" pitchFamily="34" charset="0"/>
              <a:buChar char="•"/>
            </a:pPr>
            <a:r>
              <a:rPr lang="en-US" sz="2000" b="1" dirty="0">
                <a:latin typeface="Times New Roman" pitchFamily="18" charset="0"/>
                <a:cs typeface="Times New Roman" pitchFamily="18" charset="0"/>
              </a:rPr>
              <a:t>Active Portfolio Management:</a:t>
            </a:r>
            <a:r>
              <a:rPr lang="en-US" sz="2000" dirty="0">
                <a:latin typeface="Times New Roman" pitchFamily="18" charset="0"/>
                <a:cs typeface="Times New Roman" pitchFamily="18" charset="0"/>
              </a:rPr>
              <a:t> As the name suggests, in an active portfolio management service, the portfolio managers are actively involved in buying and selling of securities to ensure maximum profits to individuals.</a:t>
            </a:r>
          </a:p>
          <a:p>
            <a:pPr marL="342900" indent="-342900" algn="just">
              <a:buFont typeface="Arial" pitchFamily="34" charset="0"/>
              <a:buChar char="•"/>
            </a:pPr>
            <a:r>
              <a:rPr lang="en-US" sz="2000" b="1" dirty="0">
                <a:latin typeface="Times New Roman" pitchFamily="18" charset="0"/>
                <a:cs typeface="Times New Roman" pitchFamily="18" charset="0"/>
              </a:rPr>
              <a:t>Passive Portfolio Management:</a:t>
            </a:r>
            <a:r>
              <a:rPr lang="en-US" sz="2000" dirty="0">
                <a:latin typeface="Times New Roman" pitchFamily="18" charset="0"/>
                <a:cs typeface="Times New Roman" pitchFamily="18" charset="0"/>
              </a:rPr>
              <a:t> In a passive portfolio management, the portfolio manager deals with a fixed portfolio designed to match the current market scenario.</a:t>
            </a:r>
          </a:p>
          <a:p>
            <a:pPr marL="342900" indent="-342900" algn="just">
              <a:buFont typeface="Arial" pitchFamily="34" charset="0"/>
              <a:buChar char="•"/>
            </a:pPr>
            <a:r>
              <a:rPr lang="en-US" sz="2000" b="1" dirty="0">
                <a:latin typeface="Times New Roman" pitchFamily="18" charset="0"/>
                <a:cs typeface="Times New Roman" pitchFamily="18" charset="0"/>
              </a:rPr>
              <a:t>Discretionary Portfolio management services:</a:t>
            </a:r>
            <a:r>
              <a:rPr lang="en-US" sz="2000" dirty="0">
                <a:latin typeface="Times New Roman" pitchFamily="18" charset="0"/>
                <a:cs typeface="Times New Roman" pitchFamily="18" charset="0"/>
              </a:rPr>
              <a:t> In Discretionary portfolio management services, an individual authorizes a portfolio manager to take care of his financial needs on his behalf. The individual issues money to the portfolio manager who in turn takes care of all his investment needs, paper work, documentation, filing and so on. In discretionary portfolio management, the portfolio manager has full rights to take decisions on his client’s behalf.</a:t>
            </a:r>
          </a:p>
          <a:p>
            <a:pPr marL="342900" indent="-342900" algn="just">
              <a:buFont typeface="Arial" pitchFamily="34" charset="0"/>
              <a:buChar char="•"/>
            </a:pPr>
            <a:r>
              <a:rPr lang="en-US" sz="2000" b="1" dirty="0">
                <a:latin typeface="Times New Roman" pitchFamily="18" charset="0"/>
                <a:cs typeface="Times New Roman" pitchFamily="18" charset="0"/>
              </a:rPr>
              <a:t>Non-Discretionary Portfolio management services:</a:t>
            </a:r>
            <a:r>
              <a:rPr lang="en-US" sz="2000" dirty="0">
                <a:latin typeface="Times New Roman" pitchFamily="18" charset="0"/>
                <a:cs typeface="Times New Roman" pitchFamily="18" charset="0"/>
              </a:rPr>
              <a:t> In non discretionary portfolio management services, the portfolio manager can merely advise the client what is good and bad for him but the client reserves full right to take his own decisions.</a:t>
            </a:r>
          </a:p>
        </p:txBody>
      </p:sp>
      <p:sp>
        <p:nvSpPr>
          <p:cNvPr id="4" name="Slide Number Placeholder 3"/>
          <p:cNvSpPr>
            <a:spLocks noGrp="1"/>
          </p:cNvSpPr>
          <p:nvPr>
            <p:ph type="sldNum" sz="quarter" idx="12"/>
          </p:nvPr>
        </p:nvSpPr>
        <p:spPr/>
        <p:txBody>
          <a:bodyPr/>
          <a:lstStyle/>
          <a:p>
            <a:fld id="{5AB69918-C6A8-4236-8AAE-C6B0FD021418}" type="slidenum">
              <a:rPr lang="en-US" smtClean="0"/>
              <a:pPr/>
              <a:t>5</a:t>
            </a:fld>
            <a:endParaRPr lang="en-US" dirty="0"/>
          </a:p>
        </p:txBody>
      </p:sp>
    </p:spTree>
    <p:extLst>
      <p:ext uri="{BB962C8B-B14F-4D97-AF65-F5344CB8AC3E}">
        <p14:creationId xmlns:p14="http://schemas.microsoft.com/office/powerpoint/2010/main" val="14549478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p:txBody>
          <a:bodyPr>
            <a:normAutofit fontScale="92500" lnSpcReduction="10000"/>
          </a:bodyPr>
          <a:lstStyle/>
          <a:p>
            <a:pPr algn="just"/>
            <a:r>
              <a:rPr lang="en-US" dirty="0" smtClean="0">
                <a:latin typeface="Times New Roman" pitchFamily="18" charset="0"/>
                <a:cs typeface="Times New Roman" pitchFamily="18" charset="0"/>
              </a:rPr>
              <a:t>TRADITIONAL PORTFOLIO analysis </a:t>
            </a:r>
            <a:r>
              <a:rPr lang="en-US" dirty="0" smtClean="0">
                <a:latin typeface="Times New Roman" pitchFamily="18" charset="0"/>
                <a:cs typeface="Times New Roman" pitchFamily="18" charset="0"/>
              </a:rPr>
              <a:t>has been of a very </a:t>
            </a:r>
            <a:r>
              <a:rPr lang="en-US" b="1" dirty="0" smtClean="0">
                <a:latin typeface="Times New Roman" pitchFamily="18" charset="0"/>
                <a:cs typeface="Times New Roman" pitchFamily="18" charset="0"/>
              </a:rPr>
              <a:t>subjective nature </a:t>
            </a:r>
            <a:r>
              <a:rPr lang="en-US" dirty="0" smtClean="0">
                <a:latin typeface="Times New Roman" pitchFamily="18" charset="0"/>
                <a:cs typeface="Times New Roman" pitchFamily="18" charset="0"/>
              </a:rPr>
              <a:t>but it has provided success to some persons who have made their investments by making analysis of </a:t>
            </a:r>
            <a:r>
              <a:rPr lang="en-US" b="1" dirty="0" smtClean="0">
                <a:latin typeface="Times New Roman" pitchFamily="18" charset="0"/>
                <a:cs typeface="Times New Roman" pitchFamily="18" charset="0"/>
              </a:rPr>
              <a:t>individual securities </a:t>
            </a:r>
            <a:r>
              <a:rPr lang="en-US" dirty="0" smtClean="0">
                <a:latin typeface="Times New Roman" pitchFamily="18" charset="0"/>
                <a:cs typeface="Times New Roman" pitchFamily="18" charset="0"/>
              </a:rPr>
              <a:t>through evaluation of return and risk conditions in each security.</a:t>
            </a:r>
            <a:endParaRPr lang="en-US" dirty="0">
              <a:latin typeface="Times New Roman" pitchFamily="18" charset="0"/>
              <a:cs typeface="Times New Roman" pitchFamily="18" charset="0"/>
            </a:endParaRPr>
          </a:p>
        </p:txBody>
      </p:sp>
      <p:sp>
        <p:nvSpPr>
          <p:cNvPr id="4" name="Content Placeholder 3"/>
          <p:cNvSpPr>
            <a:spLocks noGrp="1"/>
          </p:cNvSpPr>
          <p:nvPr>
            <p:ph sz="half" idx="2"/>
          </p:nvPr>
        </p:nvSpPr>
        <p:spPr/>
        <p:txBody>
          <a:bodyPr>
            <a:normAutofit fontScale="92500" lnSpcReduction="10000"/>
          </a:bodyPr>
          <a:lstStyle/>
          <a:p>
            <a:pPr algn="just"/>
            <a:r>
              <a:rPr lang="en-US" dirty="0" smtClean="0">
                <a:latin typeface="Times New Roman" pitchFamily="18" charset="0"/>
                <a:cs typeface="Times New Roman" pitchFamily="18" charset="0"/>
              </a:rPr>
              <a:t>The </a:t>
            </a:r>
            <a:r>
              <a:rPr lang="en-US" dirty="0" smtClean="0">
                <a:latin typeface="Times New Roman" pitchFamily="18" charset="0"/>
                <a:cs typeface="Times New Roman" pitchFamily="18" charset="0"/>
              </a:rPr>
              <a:t>MODERN PORTFOLIO theory </a:t>
            </a:r>
            <a:r>
              <a:rPr lang="en-US" dirty="0" smtClean="0">
                <a:latin typeface="Times New Roman" pitchFamily="18" charset="0"/>
                <a:cs typeface="Times New Roman" pitchFamily="18" charset="0"/>
              </a:rPr>
              <a:t>believes in the maximization of return through a </a:t>
            </a:r>
            <a:r>
              <a:rPr lang="en-US" b="1" dirty="0" smtClean="0">
                <a:latin typeface="Times New Roman" pitchFamily="18" charset="0"/>
                <a:cs typeface="Times New Roman" pitchFamily="18" charset="0"/>
              </a:rPr>
              <a:t>combination of securities</a:t>
            </a:r>
            <a:r>
              <a:rPr lang="en-US" dirty="0" smtClean="0">
                <a:latin typeface="Times New Roman" pitchFamily="18" charset="0"/>
                <a:cs typeface="Times New Roman" pitchFamily="18" charset="0"/>
              </a:rPr>
              <a:t>. The modern portfolio theory discusses the relationship between different securities and then draws inter-relationships of risks between them.</a:t>
            </a:r>
            <a:endParaRPr lang="en-US"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5AB69918-C6A8-4236-8AAE-C6B0FD021418}" type="slidenum">
              <a:rPr lang="en-US" smtClean="0"/>
              <a:pPr/>
              <a:t>6</a:t>
            </a:fld>
            <a:endParaRPr lang="en-US" dirty="0"/>
          </a:p>
        </p:txBody>
      </p:sp>
      <p:sp>
        <p:nvSpPr>
          <p:cNvPr id="6" name="TextBox 5"/>
          <p:cNvSpPr txBox="1"/>
          <p:nvPr/>
        </p:nvSpPr>
        <p:spPr>
          <a:xfrm>
            <a:off x="1907704" y="424916"/>
            <a:ext cx="5456430" cy="646331"/>
          </a:xfrm>
          <a:prstGeom prst="rect">
            <a:avLst/>
          </a:prstGeom>
          <a:noFill/>
        </p:spPr>
        <p:txBody>
          <a:bodyPr wrap="none" rtlCol="0">
            <a:spAutoFit/>
          </a:bodyPr>
          <a:lstStyle/>
          <a:p>
            <a:r>
              <a:rPr lang="en-IN" sz="3600" b="1" dirty="0" smtClean="0">
                <a:latin typeface="Times New Roman" pitchFamily="18" charset="0"/>
                <a:cs typeface="Times New Roman" pitchFamily="18" charset="0"/>
              </a:rPr>
              <a:t>PORTFOLIO THEORIES</a:t>
            </a:r>
            <a:endParaRPr lang="en-IN" sz="3600" b="1" dirty="0">
              <a:latin typeface="Times New Roman" pitchFamily="18" charset="0"/>
              <a:cs typeface="Times New Roman" pitchFamily="18" charset="0"/>
            </a:endParaRPr>
          </a:p>
        </p:txBody>
      </p:sp>
    </p:spTree>
    <p:extLst>
      <p:ext uri="{BB962C8B-B14F-4D97-AF65-F5344CB8AC3E}">
        <p14:creationId xmlns:p14="http://schemas.microsoft.com/office/powerpoint/2010/main" val="25308375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p:txBody>
          <a:bodyPr>
            <a:normAutofit fontScale="77500" lnSpcReduction="20000"/>
          </a:bodyPr>
          <a:lstStyle/>
          <a:p>
            <a:pPr algn="just"/>
            <a:r>
              <a:rPr lang="en-US" dirty="0" smtClean="0">
                <a:latin typeface="Times New Roman" pitchFamily="18" charset="0"/>
                <a:cs typeface="Times New Roman" pitchFamily="18" charset="0"/>
              </a:rPr>
              <a:t>TRADITIONAL THEORY was </a:t>
            </a:r>
            <a:r>
              <a:rPr lang="en-US" dirty="0" smtClean="0">
                <a:latin typeface="Times New Roman" pitchFamily="18" charset="0"/>
                <a:cs typeface="Times New Roman" pitchFamily="18" charset="0"/>
              </a:rPr>
              <a:t>based on the fact that risk could be measured on each individual security through the process of finding out the standard deviation and that security should be chosen where the deviation was the lowest. Greater variability and higher deviations showed more risk than those securities which had lower variation.</a:t>
            </a:r>
            <a:endParaRPr lang="en-US" dirty="0">
              <a:latin typeface="Times New Roman" pitchFamily="18" charset="0"/>
              <a:cs typeface="Times New Roman" pitchFamily="18" charset="0"/>
            </a:endParaRPr>
          </a:p>
        </p:txBody>
      </p:sp>
      <p:sp>
        <p:nvSpPr>
          <p:cNvPr id="4" name="Content Placeholder 3"/>
          <p:cNvSpPr>
            <a:spLocks noGrp="1"/>
          </p:cNvSpPr>
          <p:nvPr>
            <p:ph sz="half" idx="2"/>
          </p:nvPr>
        </p:nvSpPr>
        <p:spPr/>
        <p:txBody>
          <a:bodyPr>
            <a:normAutofit fontScale="77500" lnSpcReduction="20000"/>
          </a:bodyPr>
          <a:lstStyle/>
          <a:p>
            <a:pPr algn="just"/>
            <a:r>
              <a:rPr lang="en-US" dirty="0" smtClean="0">
                <a:latin typeface="Times New Roman" pitchFamily="18" charset="0"/>
                <a:cs typeface="Times New Roman" pitchFamily="18" charset="0"/>
              </a:rPr>
              <a:t>THE MODERN THEORY is </a:t>
            </a:r>
            <a:r>
              <a:rPr lang="en-US" dirty="0" smtClean="0">
                <a:latin typeface="Times New Roman" pitchFamily="18" charset="0"/>
                <a:cs typeface="Times New Roman" pitchFamily="18" charset="0"/>
              </a:rPr>
              <a:t>of the view that by diversification risk can be reduced. Diversification can be made by the investor either by having a large number of shares of companies in different regions,. Diversification is important but the modern theory states that there cannot be only diversification to achieve the maximum return. The theory of diversification was based on the research work by Harry Markowitz.</a:t>
            </a:r>
            <a:endParaRPr lang="en-US"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5AB69918-C6A8-4236-8AAE-C6B0FD021418}" type="slidenum">
              <a:rPr lang="en-US" smtClean="0"/>
              <a:pPr/>
              <a:t>7</a:t>
            </a:fld>
            <a:endParaRPr lang="en-US" dirty="0"/>
          </a:p>
        </p:txBody>
      </p:sp>
      <p:sp>
        <p:nvSpPr>
          <p:cNvPr id="6" name="TextBox 5"/>
          <p:cNvSpPr txBox="1"/>
          <p:nvPr/>
        </p:nvSpPr>
        <p:spPr>
          <a:xfrm>
            <a:off x="1907704" y="424916"/>
            <a:ext cx="5456430" cy="646331"/>
          </a:xfrm>
          <a:prstGeom prst="rect">
            <a:avLst/>
          </a:prstGeom>
          <a:noFill/>
        </p:spPr>
        <p:txBody>
          <a:bodyPr wrap="none" rtlCol="0">
            <a:spAutoFit/>
          </a:bodyPr>
          <a:lstStyle/>
          <a:p>
            <a:r>
              <a:rPr lang="en-IN" sz="3600" b="1" dirty="0" smtClean="0">
                <a:latin typeface="Times New Roman" pitchFamily="18" charset="0"/>
                <a:cs typeface="Times New Roman" pitchFamily="18" charset="0"/>
              </a:rPr>
              <a:t>PORTFOLIO THEORIES</a:t>
            </a:r>
            <a:endParaRPr lang="en-IN" sz="3600" b="1" dirty="0">
              <a:latin typeface="Times New Roman" pitchFamily="18" charset="0"/>
              <a:cs typeface="Times New Roman" pitchFamily="18" charset="0"/>
            </a:endParaRPr>
          </a:p>
        </p:txBody>
      </p:sp>
    </p:spTree>
    <p:extLst>
      <p:ext uri="{BB962C8B-B14F-4D97-AF65-F5344CB8AC3E}">
        <p14:creationId xmlns:p14="http://schemas.microsoft.com/office/powerpoint/2010/main" val="25668662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p:txBody>
          <a:bodyPr>
            <a:normAutofit fontScale="77500" lnSpcReduction="20000"/>
          </a:bodyPr>
          <a:lstStyle/>
          <a:p>
            <a:pPr algn="just"/>
            <a:r>
              <a:rPr lang="en-US" dirty="0" smtClean="0">
                <a:latin typeface="Times New Roman" pitchFamily="18" charset="0"/>
                <a:cs typeface="Times New Roman" pitchFamily="18" charset="0"/>
              </a:rPr>
              <a:t>TRADITIONAL THEORY believes </a:t>
            </a:r>
            <a:r>
              <a:rPr lang="en-US" dirty="0" smtClean="0">
                <a:latin typeface="Times New Roman" pitchFamily="18" charset="0"/>
                <a:cs typeface="Times New Roman" pitchFamily="18" charset="0"/>
              </a:rPr>
              <a:t>that the market is inefficient and the fundamental analyst can take advantage of the situation. By analysing internal financial statements of the company, he can make superior profits through higher returns. The technical analyst believed in the market behaviour and past trends to forecast the future of the securities. These analyses were mainly under the risk and return criteria of single security analysis.</a:t>
            </a:r>
            <a:endParaRPr lang="en-US" dirty="0">
              <a:latin typeface="Times New Roman" pitchFamily="18" charset="0"/>
              <a:cs typeface="Times New Roman" pitchFamily="18" charset="0"/>
            </a:endParaRPr>
          </a:p>
        </p:txBody>
      </p:sp>
      <p:sp>
        <p:nvSpPr>
          <p:cNvPr id="4" name="Content Placeholder 3"/>
          <p:cNvSpPr>
            <a:spLocks noGrp="1"/>
          </p:cNvSpPr>
          <p:nvPr>
            <p:ph sz="half" idx="2"/>
          </p:nvPr>
        </p:nvSpPr>
        <p:spPr/>
        <p:txBody>
          <a:bodyPr>
            <a:normAutofit fontScale="77500" lnSpcReduction="20000"/>
          </a:bodyPr>
          <a:lstStyle/>
          <a:p>
            <a:pPr fontAlgn="base"/>
            <a:r>
              <a:rPr lang="en-US" dirty="0" smtClean="0">
                <a:latin typeface="Times New Roman" pitchFamily="18" charset="0"/>
                <a:cs typeface="Times New Roman" pitchFamily="18" charset="0"/>
              </a:rPr>
              <a:t>MODERN PORTFOLIO THEORY, </a:t>
            </a:r>
            <a:r>
              <a:rPr lang="en-US" dirty="0" smtClean="0">
                <a:latin typeface="Times New Roman" pitchFamily="18" charset="0"/>
                <a:cs typeface="Times New Roman" pitchFamily="18" charset="0"/>
              </a:rPr>
              <a:t>as brought out by Markowitz and Sharpe, is the combination of the securities to get the most efficient portfolio. Combination of securities can be made in many ways. Markowitz developed the theory of diversification through scientific reasoning and method.</a:t>
            </a:r>
          </a:p>
          <a:p>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5AB69918-C6A8-4236-8AAE-C6B0FD021418}" type="slidenum">
              <a:rPr lang="en-US" smtClean="0"/>
              <a:pPr/>
              <a:t>8</a:t>
            </a:fld>
            <a:endParaRPr lang="en-US" dirty="0"/>
          </a:p>
        </p:txBody>
      </p:sp>
      <p:sp>
        <p:nvSpPr>
          <p:cNvPr id="6" name="TextBox 5"/>
          <p:cNvSpPr txBox="1"/>
          <p:nvPr/>
        </p:nvSpPr>
        <p:spPr>
          <a:xfrm>
            <a:off x="1907704" y="424916"/>
            <a:ext cx="5456430" cy="646331"/>
          </a:xfrm>
          <a:prstGeom prst="rect">
            <a:avLst/>
          </a:prstGeom>
          <a:noFill/>
        </p:spPr>
        <p:txBody>
          <a:bodyPr wrap="none" rtlCol="0">
            <a:spAutoFit/>
          </a:bodyPr>
          <a:lstStyle/>
          <a:p>
            <a:r>
              <a:rPr lang="en-IN" sz="3600" b="1" dirty="0" smtClean="0">
                <a:latin typeface="Times New Roman" pitchFamily="18" charset="0"/>
                <a:cs typeface="Times New Roman" pitchFamily="18" charset="0"/>
              </a:rPr>
              <a:t>PORTFOLIO THEORIES</a:t>
            </a:r>
            <a:endParaRPr lang="en-IN" sz="3600" b="1" dirty="0">
              <a:latin typeface="Times New Roman" pitchFamily="18" charset="0"/>
              <a:cs typeface="Times New Roman" pitchFamily="18" charset="0"/>
            </a:endParaRPr>
          </a:p>
        </p:txBody>
      </p:sp>
    </p:spTree>
    <p:extLst>
      <p:ext uri="{BB962C8B-B14F-4D97-AF65-F5344CB8AC3E}">
        <p14:creationId xmlns:p14="http://schemas.microsoft.com/office/powerpoint/2010/main" val="34936790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332656"/>
            <a:ext cx="7488832" cy="1084982"/>
          </a:xfrm>
        </p:spPr>
        <p:txBody>
          <a:bodyPr>
            <a:normAutofit fontScale="90000"/>
          </a:bodyPr>
          <a:lstStyle/>
          <a:p>
            <a:r>
              <a:rPr lang="en-US" dirty="0">
                <a:latin typeface="Times New Roman" pitchFamily="18" charset="0"/>
                <a:cs typeface="Times New Roman" pitchFamily="18" charset="0"/>
              </a:rPr>
              <a:t>Harry Markowitz’s Modern Portfolio Theory</a:t>
            </a:r>
            <a:br>
              <a:rPr lang="en-US" dirty="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Rectangle 2"/>
          <p:cNvSpPr/>
          <p:nvPr/>
        </p:nvSpPr>
        <p:spPr>
          <a:xfrm>
            <a:off x="428596" y="1142984"/>
            <a:ext cx="8358246" cy="5509200"/>
          </a:xfrm>
          <a:prstGeom prst="rect">
            <a:avLst/>
          </a:prstGeom>
        </p:spPr>
        <p:txBody>
          <a:bodyPr wrap="square">
            <a:spAutoFit/>
          </a:bodyPr>
          <a:lstStyle/>
          <a:p>
            <a:pPr algn="just"/>
            <a:r>
              <a:rPr lang="en-US" sz="2200" dirty="0" smtClean="0">
                <a:latin typeface="Times New Roman" pitchFamily="18" charset="0"/>
                <a:cs typeface="Times New Roman" pitchFamily="18" charset="0"/>
              </a:rPr>
              <a:t>I</a:t>
            </a:r>
            <a:r>
              <a:rPr lang="en-US" sz="2200" dirty="0" smtClean="0">
                <a:latin typeface="Times New Roman" pitchFamily="18" charset="0"/>
                <a:cs typeface="Times New Roman" pitchFamily="18" charset="0"/>
              </a:rPr>
              <a:t>n </a:t>
            </a:r>
            <a:r>
              <a:rPr lang="en-US" sz="2200" dirty="0">
                <a:latin typeface="Times New Roman" pitchFamily="18" charset="0"/>
                <a:cs typeface="Times New Roman" pitchFamily="18" charset="0"/>
              </a:rPr>
              <a:t>1952, an economist named Harry Markowitz wrote his dissertation on “Portfolio Selection”, a paper that contained theories which transformed the landscape of portfolio management—a paper which would earn him the Nobel Prize in Economics nearly four decades later.</a:t>
            </a:r>
          </a:p>
          <a:p>
            <a:pPr algn="just"/>
            <a:r>
              <a:rPr lang="en-US" sz="2200" dirty="0">
                <a:latin typeface="Times New Roman" pitchFamily="18" charset="0"/>
                <a:cs typeface="Times New Roman" pitchFamily="18" charset="0"/>
              </a:rPr>
              <a:t>As the philosophical antithesis of traditional stock selection, his Modern Portfolio Theory (MPT) continues to be a popular investment strategy, and this portfolio management tool—if used correctly—can result in a diverse, profitable investment portfolio.</a:t>
            </a:r>
          </a:p>
          <a:p>
            <a:pPr algn="just"/>
            <a:r>
              <a:rPr lang="en-US" sz="2200" dirty="0">
                <a:latin typeface="Times New Roman" pitchFamily="18" charset="0"/>
                <a:cs typeface="Times New Roman" pitchFamily="18" charset="0"/>
              </a:rPr>
              <a:t>Instead of focusing on the risk of each individual asset, Markowitz demonstrated that a diversified portfolio is less volatile than the total sum of its individual parts. While each asset itself might be quite volatile, the volatility of the entire portfolio can actually be quite low.</a:t>
            </a:r>
          </a:p>
          <a:p>
            <a:pPr algn="just"/>
            <a:r>
              <a:rPr lang="en-US" sz="2200" dirty="0">
                <a:latin typeface="Times New Roman" pitchFamily="18" charset="0"/>
                <a:cs typeface="Times New Roman" pitchFamily="18" charset="0"/>
              </a:rPr>
              <a:t>More than 60 years after its introduction, the fundamentals of MPT ring true. Let’s delve into this popular portfolio management strategy, and discover what makes the principles of this revolutionary theory so effective.</a:t>
            </a:r>
          </a:p>
        </p:txBody>
      </p:sp>
      <p:sp>
        <p:nvSpPr>
          <p:cNvPr id="4" name="Slide Number Placeholder 3"/>
          <p:cNvSpPr>
            <a:spLocks noGrp="1"/>
          </p:cNvSpPr>
          <p:nvPr>
            <p:ph type="sldNum" sz="quarter" idx="12"/>
          </p:nvPr>
        </p:nvSpPr>
        <p:spPr/>
        <p:txBody>
          <a:bodyPr/>
          <a:lstStyle/>
          <a:p>
            <a:fld id="{5AB69918-C6A8-4236-8AAE-C6B0FD021418}" type="slidenum">
              <a:rPr lang="en-US" smtClean="0"/>
              <a:pPr/>
              <a:t>9</a:t>
            </a:fld>
            <a:endParaRPr lang="en-US" dirty="0"/>
          </a:p>
        </p:txBody>
      </p:sp>
    </p:spTree>
    <p:extLst>
      <p:ext uri="{BB962C8B-B14F-4D97-AF65-F5344CB8AC3E}">
        <p14:creationId xmlns:p14="http://schemas.microsoft.com/office/powerpoint/2010/main" val="220267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186</TotalTime>
  <Words>1723</Words>
  <Application>Microsoft Office PowerPoint</Application>
  <PresentationFormat>On-screen Show (4:3)</PresentationFormat>
  <Paragraphs>94</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PORTFOLIO MANAGEMENT</vt:lpstr>
      <vt:lpstr>What is a Portfolio ? </vt:lpstr>
      <vt:lpstr>What is Portfolio Management ? </vt:lpstr>
      <vt:lpstr>Need for Portfolio Management </vt:lpstr>
      <vt:lpstr>Types of Portfolio Management </vt:lpstr>
      <vt:lpstr>PowerPoint Presentation</vt:lpstr>
      <vt:lpstr>PowerPoint Presentation</vt:lpstr>
      <vt:lpstr>PowerPoint Presentation</vt:lpstr>
      <vt:lpstr>Harry Markowitz’s Modern Portfolio Theory </vt:lpstr>
      <vt:lpstr>PowerPoint Presentation</vt:lpstr>
      <vt:lpstr>What is MPT?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a Portfolio ?</dc:title>
  <dc:creator>HP</dc:creator>
  <cp:lastModifiedBy>HP</cp:lastModifiedBy>
  <cp:revision>16</cp:revision>
  <dcterms:created xsi:type="dcterms:W3CDTF">2021-11-09T18:48:12Z</dcterms:created>
  <dcterms:modified xsi:type="dcterms:W3CDTF">2021-11-09T21:54:55Z</dcterms:modified>
</cp:coreProperties>
</file>