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57"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64687D0-7FC6-4FD7-8A3E-53DB1A58A902}" type="datetimeFigureOut">
              <a:rPr lang="en-IN" smtClean="0"/>
              <a:t>06-01-2022</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a:lstStyle/>
          <a:p>
            <a:fld id="{0B09F956-0D9F-4955-9010-F327A190C493}" type="slidenum">
              <a:rPr lang="en-IN" smtClean="0"/>
              <a:t>‹#›</a:t>
            </a:fld>
            <a:endParaRPr lang="en-IN"/>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4687D0-7FC6-4FD7-8A3E-53DB1A58A902}" type="datetimeFigureOut">
              <a:rPr lang="en-IN" smtClean="0"/>
              <a:t>06-01-2022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09F956-0D9F-4955-9010-F327A190C493}"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4687D0-7FC6-4FD7-8A3E-53DB1A58A902}" type="datetimeFigureOut">
              <a:rPr lang="en-IN" smtClean="0"/>
              <a:t>06-01-2022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09F956-0D9F-4955-9010-F327A190C493}"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4687D0-7FC6-4FD7-8A3E-53DB1A58A902}" type="datetimeFigureOut">
              <a:rPr lang="en-IN" smtClean="0"/>
              <a:t>06-01-2022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09F956-0D9F-4955-9010-F327A190C493}"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4687D0-7FC6-4FD7-8A3E-53DB1A58A902}" type="datetimeFigureOut">
              <a:rPr lang="en-IN" smtClean="0"/>
              <a:t>06-01-2022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7924800" y="6416675"/>
            <a:ext cx="762000" cy="365125"/>
          </a:xfrm>
        </p:spPr>
        <p:txBody>
          <a:bodyPr/>
          <a:lstStyle/>
          <a:p>
            <a:fld id="{0B09F956-0D9F-4955-9010-F327A190C493}"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4687D0-7FC6-4FD7-8A3E-53DB1A58A902}" type="datetimeFigureOut">
              <a:rPr lang="en-IN" smtClean="0"/>
              <a:t>06-01-2022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09F956-0D9F-4955-9010-F327A190C493}"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4687D0-7FC6-4FD7-8A3E-53DB1A58A902}" type="datetimeFigureOut">
              <a:rPr lang="en-IN" smtClean="0"/>
              <a:t>06-01-2022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B09F956-0D9F-4955-9010-F327A190C493}"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4687D0-7FC6-4FD7-8A3E-53DB1A58A902}" type="datetimeFigureOut">
              <a:rPr lang="en-IN" smtClean="0"/>
              <a:t>06-01-2022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B09F956-0D9F-4955-9010-F327A190C493}"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687D0-7FC6-4FD7-8A3E-53DB1A58A902}" type="datetimeFigureOut">
              <a:rPr lang="en-IN" smtClean="0"/>
              <a:t>06-01-2022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B09F956-0D9F-4955-9010-F327A190C493}"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4687D0-7FC6-4FD7-8A3E-53DB1A58A902}" type="datetimeFigureOut">
              <a:rPr lang="en-IN" smtClean="0"/>
              <a:t>06-01-2022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09F956-0D9F-4955-9010-F327A190C493}"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4687D0-7FC6-4FD7-8A3E-53DB1A58A902}" type="datetimeFigureOut">
              <a:rPr lang="en-IN" smtClean="0"/>
              <a:t>06-01-2022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09F956-0D9F-4955-9010-F327A190C493}"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64687D0-7FC6-4FD7-8A3E-53DB1A58A902}" type="datetimeFigureOut">
              <a:rPr lang="en-IN" smtClean="0"/>
              <a:t>06-01-2022</a:t>
            </a:fld>
            <a:endParaRPr lang="en-IN"/>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IN"/>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B09F956-0D9F-4955-9010-F327A190C493}"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oleObject" Target="../embeddings/oleObject1.bin"/><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oleObject" Target="../embeddings/Microsoft_Excel_97-2003_Worksheet1.xls"/></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oleObject" Target="../embeddings/Microsoft_Excel_97-2003_Worksheet2.xls"/></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oleObject" Target="../embeddings/Microsoft_Excel_97-2003_Worksheet3.xls"/></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investopedia.com/terms/u/unsystematicrisk.asp" TargetMode="External"/><Relationship Id="rId2" Type="http://schemas.openxmlformats.org/officeDocument/2006/relationships/hyperlink" Target="https://www.investopedia.com/terms/s/systematicrisk.asp" TargetMode="External"/><Relationship Id="rId1" Type="http://schemas.openxmlformats.org/officeDocument/2006/relationships/slideLayout" Target="../slideLayouts/slideLayout7.xml"/><Relationship Id="rId5" Type="http://schemas.openxmlformats.org/officeDocument/2006/relationships/hyperlink" Target="https://www.investopedia.com/terms/d/diversification.asp" TargetMode="External"/><Relationship Id="rId4" Type="http://schemas.openxmlformats.org/officeDocument/2006/relationships/hyperlink" Target="https://www.investopedia.com/terms/m/modernportfoliotheory.asp"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investopedia.com/ask/answers/061615/how-companys-share-price-determined.asp" TargetMode="External"/><Relationship Id="rId2" Type="http://schemas.openxmlformats.org/officeDocument/2006/relationships/hyperlink" Target="https://www.investopedia.com/terms/v/volatility.asp" TargetMode="External"/><Relationship Id="rId1" Type="http://schemas.openxmlformats.org/officeDocument/2006/relationships/slideLayout" Target="../slideLayouts/slideLayout7.xml"/><Relationship Id="rId5" Type="http://schemas.openxmlformats.org/officeDocument/2006/relationships/hyperlink" Target="https://www.investopedia.com/terms/c/currentprice.asp" TargetMode="External"/><Relationship Id="rId4" Type="http://schemas.openxmlformats.org/officeDocument/2006/relationships/hyperlink" Target="https://www.investopedia.com/ask/answers/040915/how-riskfree-rate-determined-when-calculating-market-risk-premium.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Portfolio Management</a:t>
            </a:r>
            <a:endParaRPr lang="en-US" dirty="0"/>
          </a:p>
        </p:txBody>
      </p:sp>
      <p:sp>
        <p:nvSpPr>
          <p:cNvPr id="4" name="Slide Number Placeholder 3"/>
          <p:cNvSpPr>
            <a:spLocks noGrp="1"/>
          </p:cNvSpPr>
          <p:nvPr>
            <p:ph type="sldNum" sz="quarter" idx="12"/>
          </p:nvPr>
        </p:nvSpPr>
        <p:spPr/>
        <p:txBody>
          <a:bodyPr/>
          <a:lstStyle/>
          <a:p>
            <a:fld id="{5AB69918-C6A8-4236-8AAE-C6B0FD021418}" type="slidenum">
              <a:rPr lang="en-US" smtClean="0"/>
              <a:pPr/>
              <a:t>1</a:t>
            </a:fld>
            <a:endParaRPr lang="en-US"/>
          </a:p>
        </p:txBody>
      </p:sp>
      <p:sp>
        <p:nvSpPr>
          <p:cNvPr id="3" name="Subtitle 2"/>
          <p:cNvSpPr>
            <a:spLocks noGrp="1"/>
          </p:cNvSpPr>
          <p:nvPr>
            <p:ph type="subTitle" idx="1"/>
          </p:nvPr>
        </p:nvSpPr>
        <p:spPr/>
        <p:txBody>
          <a:bodyPr/>
          <a:lstStyle/>
          <a:p>
            <a:r>
              <a:rPr lang="en-US" dirty="0" smtClean="0"/>
              <a:t>Prof Anil K </a:t>
            </a:r>
            <a:r>
              <a:rPr lang="en-US" dirty="0" err="1" smtClean="0"/>
              <a:t>kothari</a:t>
            </a:r>
            <a:endParaRPr lang="en-US" dirty="0"/>
          </a:p>
        </p:txBody>
      </p:sp>
    </p:spTree>
    <p:extLst>
      <p:ext uri="{BB962C8B-B14F-4D97-AF65-F5344CB8AC3E}">
        <p14:creationId xmlns:p14="http://schemas.microsoft.com/office/powerpoint/2010/main" val="725234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CAPM illustration"/>
          <p:cNvPicPr>
            <a:picLocks noChangeAspect="1" noChangeArrowheads="1"/>
          </p:cNvPicPr>
          <p:nvPr/>
        </p:nvPicPr>
        <p:blipFill>
          <a:blip r:embed="rId2"/>
          <a:srcRect/>
          <a:stretch>
            <a:fillRect/>
          </a:stretch>
        </p:blipFill>
        <p:spPr bwMode="auto">
          <a:xfrm>
            <a:off x="0" y="0"/>
            <a:ext cx="9144000" cy="6800850"/>
          </a:xfrm>
          <a:prstGeom prst="rect">
            <a:avLst/>
          </a:prstGeom>
          <a:noFill/>
        </p:spPr>
      </p:pic>
      <p:sp>
        <p:nvSpPr>
          <p:cNvPr id="3" name="Slide Number Placeholder 2"/>
          <p:cNvSpPr>
            <a:spLocks noGrp="1"/>
          </p:cNvSpPr>
          <p:nvPr>
            <p:ph type="sldNum" sz="quarter" idx="12"/>
          </p:nvPr>
        </p:nvSpPr>
        <p:spPr/>
        <p:txBody>
          <a:bodyPr/>
          <a:lstStyle/>
          <a:p>
            <a:fld id="{5AB69918-C6A8-4236-8AAE-C6B0FD021418}" type="slidenum">
              <a:rPr lang="en-US" smtClean="0"/>
              <a:pPr/>
              <a:t>10</a:t>
            </a:fld>
            <a:endParaRPr lang="en-US"/>
          </a:p>
        </p:txBody>
      </p:sp>
    </p:spTree>
    <p:extLst>
      <p:ext uri="{BB962C8B-B14F-4D97-AF65-F5344CB8AC3E}">
        <p14:creationId xmlns:p14="http://schemas.microsoft.com/office/powerpoint/2010/main" val="3283567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801314"/>
          </a:xfrm>
          <a:prstGeom prst="rect">
            <a:avLst/>
          </a:prstGeom>
        </p:spPr>
        <p:txBody>
          <a:bodyPr wrap="square">
            <a:spAutoFit/>
          </a:bodyPr>
          <a:lstStyle/>
          <a:p>
            <a:r>
              <a:rPr lang="en-US" b="1" dirty="0" smtClean="0"/>
              <a:t>Portfolio diversification</a:t>
            </a:r>
          </a:p>
          <a:p>
            <a:r>
              <a:rPr lang="en-US" dirty="0" smtClean="0"/>
              <a:t>CAPM deals with the risks and returns on financial securities and defines them precisely, if arbitrarily. The rate of return an investor receives from buying a common stock and holding it for a given period of time is equal to the cash dividends received plus the capital gain (or minus the capital loss) during the holding period divided by the purchase price of the security.</a:t>
            </a:r>
          </a:p>
          <a:p>
            <a:r>
              <a:rPr lang="en-US" dirty="0" smtClean="0"/>
              <a:t>Although investors may expect a particular return when they buy a particular stock, they may be disappointed or pleasantly surprised, because fluctuations in stock prices result in fluctuating returns. Therefore common stocks are considered risky securities. (In contrast, because the returns on some securities, such as Treasury bills, do not differ from their expected returns, they are considered riskless securities.) Financial theory defines risk as the possibility that actual returns will deviate from expected returns, and the degree of potential fluctuation determines the degree of risk.</a:t>
            </a:r>
          </a:p>
          <a:p>
            <a:r>
              <a:rPr lang="en-US" dirty="0" smtClean="0"/>
              <a:t>An underpinning of CAPM is the observation that risky stocks can be combined so that the combination (the portfolio) is less risky than any of its components. Although such diversification is a familiar notion, it may be worthwhile to review the manner in which diversification reduces risk.</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11</a:t>
            </a:fld>
            <a:endParaRPr lang="en-US"/>
          </a:p>
        </p:txBody>
      </p:sp>
    </p:spTree>
    <p:extLst>
      <p:ext uri="{BB962C8B-B14F-4D97-AF65-F5344CB8AC3E}">
        <p14:creationId xmlns:p14="http://schemas.microsoft.com/office/powerpoint/2010/main" val="430796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US" b="1" dirty="0" smtClean="0"/>
              <a:t>The security market line</a:t>
            </a:r>
          </a:p>
          <a:p>
            <a:r>
              <a:rPr lang="en-US" dirty="0" smtClean="0"/>
              <a:t>The culmination of the sequence of conceptual building blocks is CAPM’s risk/expected return relationship. This fundamental result follows from the proposition that only systematic risk, measured by beta (β), matters. Securities are priced such that:</a:t>
            </a:r>
          </a:p>
          <a:p>
            <a:r>
              <a:rPr lang="en-US" dirty="0" smtClean="0"/>
              <a:t>R</a:t>
            </a:r>
            <a:r>
              <a:rPr lang="en-US" baseline="-25000" dirty="0" smtClean="0"/>
              <a:t>s</a:t>
            </a:r>
            <a:r>
              <a:rPr lang="en-US" dirty="0" smtClean="0"/>
              <a:t> = </a:t>
            </a:r>
            <a:r>
              <a:rPr lang="en-US" dirty="0" err="1" smtClean="0"/>
              <a:t>R</a:t>
            </a:r>
            <a:r>
              <a:rPr lang="en-US" baseline="-25000" dirty="0" err="1" smtClean="0"/>
              <a:t>f</a:t>
            </a:r>
            <a:r>
              <a:rPr lang="en-US" dirty="0" smtClean="0"/>
              <a:t> + risk premium</a:t>
            </a:r>
          </a:p>
          <a:p>
            <a:r>
              <a:rPr lang="en-US" dirty="0" smtClean="0"/>
              <a:t>R</a:t>
            </a:r>
            <a:r>
              <a:rPr lang="en-US" baseline="-25000" dirty="0" smtClean="0"/>
              <a:t>s</a:t>
            </a:r>
            <a:r>
              <a:rPr lang="en-US" dirty="0" smtClean="0"/>
              <a:t> = </a:t>
            </a:r>
            <a:r>
              <a:rPr lang="en-US" dirty="0" err="1" smtClean="0"/>
              <a:t>R</a:t>
            </a:r>
            <a:r>
              <a:rPr lang="en-US" baseline="-25000" dirty="0" err="1" smtClean="0"/>
              <a:t>f</a:t>
            </a:r>
            <a:r>
              <a:rPr lang="en-US" dirty="0" smtClean="0"/>
              <a:t> + </a:t>
            </a:r>
            <a:r>
              <a:rPr lang="en-US" dirty="0" err="1" smtClean="0"/>
              <a:t>β</a:t>
            </a:r>
            <a:r>
              <a:rPr lang="en-US" baseline="-25000" dirty="0" err="1" smtClean="0"/>
              <a:t>s</a:t>
            </a:r>
            <a:r>
              <a:rPr lang="en-US" dirty="0" smtClean="0"/>
              <a:t> (</a:t>
            </a:r>
            <a:r>
              <a:rPr lang="en-US" dirty="0" err="1" smtClean="0"/>
              <a:t>R</a:t>
            </a:r>
            <a:r>
              <a:rPr lang="en-US" baseline="-25000" dirty="0" err="1" smtClean="0"/>
              <a:t>m</a:t>
            </a:r>
            <a:r>
              <a:rPr lang="en-US" dirty="0" smtClean="0"/>
              <a:t> – </a:t>
            </a:r>
            <a:r>
              <a:rPr lang="en-US" dirty="0" err="1" smtClean="0"/>
              <a:t>R</a:t>
            </a:r>
            <a:r>
              <a:rPr lang="en-US" baseline="-25000" dirty="0" err="1" smtClean="0"/>
              <a:t>f</a:t>
            </a:r>
            <a:r>
              <a:rPr lang="en-US" dirty="0" smtClean="0"/>
              <a:t>)</a:t>
            </a:r>
          </a:p>
          <a:p>
            <a:r>
              <a:rPr lang="en-US" dirty="0" smtClean="0"/>
              <a:t>Where: R</a:t>
            </a:r>
            <a:r>
              <a:rPr lang="en-US" baseline="-25000" dirty="0" smtClean="0"/>
              <a:t>s</a:t>
            </a:r>
            <a:r>
              <a:rPr lang="en-US" dirty="0" smtClean="0"/>
              <a:t> = the stock’s expected return (and the company’s cost of equity capital).</a:t>
            </a:r>
          </a:p>
          <a:p>
            <a:r>
              <a:rPr lang="en-US" dirty="0" err="1" smtClean="0"/>
              <a:t>R</a:t>
            </a:r>
            <a:r>
              <a:rPr lang="en-US" baseline="-25000" dirty="0" err="1" smtClean="0"/>
              <a:t>f</a:t>
            </a:r>
            <a:r>
              <a:rPr lang="en-US" dirty="0" smtClean="0"/>
              <a:t> = the risk-free rate.</a:t>
            </a:r>
          </a:p>
          <a:p>
            <a:r>
              <a:rPr lang="en-US" dirty="0" err="1" smtClean="0"/>
              <a:t>R</a:t>
            </a:r>
            <a:r>
              <a:rPr lang="en-US" baseline="-25000" dirty="0" err="1" smtClean="0"/>
              <a:t>m</a:t>
            </a:r>
            <a:r>
              <a:rPr lang="en-US" dirty="0" smtClean="0"/>
              <a:t> = the expected return on the stock market as a whole.</a:t>
            </a:r>
          </a:p>
          <a:p>
            <a:r>
              <a:rPr lang="en-US" dirty="0" smtClean="0"/>
              <a:t>β </a:t>
            </a:r>
            <a:r>
              <a:rPr lang="en-US" baseline="-25000" dirty="0" smtClean="0"/>
              <a:t>s</a:t>
            </a:r>
            <a:r>
              <a:rPr lang="en-US" dirty="0" smtClean="0"/>
              <a:t> = the stock’s beta.</a:t>
            </a:r>
          </a:p>
          <a:p>
            <a:r>
              <a:rPr lang="en-US" dirty="0" smtClean="0"/>
              <a:t>This risk/expected return relationship is called the security market line (SML). I have illustrated it graphically in Exhibit III. As I indicated before, the expected return on a security generally equals the risk-free rate plus a risk premium. In CAPM the risk premium is measured as beta times the expected return on the market minus the risk-free rate. The risk premium of a security is a function of the risk premium on the market, </a:t>
            </a:r>
            <a:r>
              <a:rPr lang="en-US" dirty="0" err="1" smtClean="0"/>
              <a:t>R</a:t>
            </a:r>
            <a:r>
              <a:rPr lang="en-US" baseline="-25000" dirty="0" err="1" smtClean="0"/>
              <a:t>m</a:t>
            </a:r>
            <a:r>
              <a:rPr lang="en-US" dirty="0" smtClean="0"/>
              <a:t> – </a:t>
            </a:r>
            <a:r>
              <a:rPr lang="en-US" dirty="0" err="1" smtClean="0"/>
              <a:t>R</a:t>
            </a:r>
            <a:r>
              <a:rPr lang="en-US" baseline="-25000" dirty="0" err="1" smtClean="0"/>
              <a:t>f</a:t>
            </a:r>
            <a:r>
              <a:rPr lang="en-US" dirty="0" smtClean="0"/>
              <a:t>, and varies directly with the level of beta. (No measure of unsystematic risk appears in the risk premium, of course, for in the world of CAPM diversification has eliminated it.)</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12</a:t>
            </a:fld>
            <a:endParaRPr lang="en-US"/>
          </a:p>
        </p:txBody>
      </p:sp>
      <p:sp>
        <p:nvSpPr>
          <p:cNvPr id="4" name="Rectangle 3"/>
          <p:cNvSpPr/>
          <p:nvPr/>
        </p:nvSpPr>
        <p:spPr>
          <a:xfrm>
            <a:off x="0" y="5072074"/>
            <a:ext cx="9001156" cy="1754326"/>
          </a:xfrm>
          <a:prstGeom prst="rect">
            <a:avLst/>
          </a:prstGeom>
        </p:spPr>
        <p:txBody>
          <a:bodyPr wrap="square">
            <a:spAutoFit/>
          </a:bodyPr>
          <a:lstStyle/>
          <a:p>
            <a:r>
              <a:rPr lang="en-US" dirty="0" smtClean="0"/>
              <a:t>Security Market Line Slope</a:t>
            </a:r>
          </a:p>
          <a:p>
            <a:r>
              <a:rPr lang="en-US" dirty="0" smtClean="0"/>
              <a:t>The slope of the security market line represents the market risk premium, i.e. the excess return over the market return. The market risk premium compensates for the additional systematic risk associated with the security. Therefore, the higher the risk, the higher the market risk premium for the security, and the higher the expected overall return for the security.</a:t>
            </a:r>
            <a:endParaRPr lang="en-US" dirty="0"/>
          </a:p>
        </p:txBody>
      </p:sp>
    </p:spTree>
    <p:extLst>
      <p:ext uri="{BB962C8B-B14F-4D97-AF65-F5344CB8AC3E}">
        <p14:creationId xmlns:p14="http://schemas.microsoft.com/office/powerpoint/2010/main" val="4089080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2" name="Picture 2" descr="https://hbr.org/resources/images/article_assets/hbr/8201/82106_C.gif"/>
          <p:cNvPicPr>
            <a:picLocks noChangeAspect="1" noChangeArrowheads="1"/>
          </p:cNvPicPr>
          <p:nvPr/>
        </p:nvPicPr>
        <p:blipFill>
          <a:blip r:embed="rId2"/>
          <a:srcRect/>
          <a:stretch>
            <a:fillRect/>
          </a:stretch>
        </p:blipFill>
        <p:spPr bwMode="auto">
          <a:xfrm>
            <a:off x="1000100" y="0"/>
            <a:ext cx="6643734" cy="4500574"/>
          </a:xfrm>
          <a:prstGeom prst="rect">
            <a:avLst/>
          </a:prstGeom>
          <a:noFill/>
        </p:spPr>
      </p:pic>
      <p:sp>
        <p:nvSpPr>
          <p:cNvPr id="3" name="Rectangle 2"/>
          <p:cNvSpPr/>
          <p:nvPr/>
        </p:nvSpPr>
        <p:spPr>
          <a:xfrm>
            <a:off x="0" y="4469509"/>
            <a:ext cx="9144000" cy="2031325"/>
          </a:xfrm>
          <a:prstGeom prst="rect">
            <a:avLst/>
          </a:prstGeom>
        </p:spPr>
        <p:txBody>
          <a:bodyPr wrap="square">
            <a:spAutoFit/>
          </a:bodyPr>
          <a:lstStyle/>
          <a:p>
            <a:r>
              <a:rPr lang="en-US" dirty="0" smtClean="0"/>
              <a:t>In the freely competitive financial markets described by CAPM, no security can sell for long at prices low enough to yield more than its appropriate return on the SML. The security would then be very attractive compared with other securities of similar risk, and investors would bid its price up until its expected return fell to the appropriate position on the SML. Conversely, investors would sell off any stock selling at a price high enough to put its expected return below its appropriate position. The resulting reduction in price would continue until the stock’s expected return rose to the level justified by its systematic risk.</a:t>
            </a:r>
            <a:endParaRPr lang="en-US" dirty="0"/>
          </a:p>
        </p:txBody>
      </p:sp>
      <p:sp>
        <p:nvSpPr>
          <p:cNvPr id="4" name="Slide Number Placeholder 3"/>
          <p:cNvSpPr>
            <a:spLocks noGrp="1"/>
          </p:cNvSpPr>
          <p:nvPr>
            <p:ph type="sldNum" sz="quarter" idx="12"/>
          </p:nvPr>
        </p:nvSpPr>
        <p:spPr/>
        <p:txBody>
          <a:bodyPr/>
          <a:lstStyle/>
          <a:p>
            <a:fld id="{5AB69918-C6A8-4236-8AAE-C6B0FD021418}" type="slidenum">
              <a:rPr lang="en-US" smtClean="0"/>
              <a:pPr/>
              <a:t>13</a:t>
            </a:fld>
            <a:endParaRPr lang="en-US"/>
          </a:p>
        </p:txBody>
      </p:sp>
    </p:spTree>
    <p:extLst>
      <p:ext uri="{BB962C8B-B14F-4D97-AF65-F5344CB8AC3E}">
        <p14:creationId xmlns:p14="http://schemas.microsoft.com/office/powerpoint/2010/main" val="44663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7166"/>
            <a:ext cx="9144000" cy="4431983"/>
          </a:xfrm>
          <a:prstGeom prst="rect">
            <a:avLst/>
          </a:prstGeom>
        </p:spPr>
        <p:txBody>
          <a:bodyPr wrap="square">
            <a:spAutoFit/>
          </a:bodyPr>
          <a:lstStyle/>
          <a:p>
            <a:r>
              <a:rPr lang="en-US" dirty="0" smtClean="0"/>
              <a:t>Capital Market Line is a theoretical concept that represents all the portfolios that optimally combine the risk-free rate of return and the market portfolio of risky assets. Security Market Line measures the risk through beta, which helps to find the security’s risk contribution to the portfolio.</a:t>
            </a:r>
          </a:p>
          <a:p>
            <a:r>
              <a:rPr lang="en-US" dirty="0" smtClean="0"/>
              <a:t>The differences between the capital market line and the security market line:</a:t>
            </a:r>
          </a:p>
          <a:p>
            <a:r>
              <a:rPr lang="en-US" b="1" dirty="0" smtClean="0"/>
              <a:t>Capital market line:</a:t>
            </a:r>
            <a:endParaRPr lang="en-US" dirty="0" smtClean="0"/>
          </a:p>
          <a:p>
            <a:r>
              <a:rPr lang="en-US" dirty="0" smtClean="0"/>
              <a:t>CML shows the tradeoff between expected return and total risk.</a:t>
            </a:r>
          </a:p>
          <a:p>
            <a:r>
              <a:rPr lang="en-US" dirty="0" smtClean="0"/>
              <a:t>CML considers both systematic and unsystematic risk.</a:t>
            </a:r>
          </a:p>
          <a:p>
            <a:r>
              <a:rPr lang="en-US" dirty="0" smtClean="0"/>
              <a:t>CML is the graphical presentation of the equilibrium relationship between expected return and total risk for efficiency diversified portfolios.</a:t>
            </a:r>
          </a:p>
          <a:p>
            <a:r>
              <a:rPr lang="en-US" dirty="0" smtClean="0"/>
              <a:t>The slope of the CML shows the market price of risk for efficient portfolios.</a:t>
            </a:r>
          </a:p>
          <a:p>
            <a:r>
              <a:rPr lang="en-US" dirty="0" smtClean="0"/>
              <a:t>The CML is a line that is used to show the rates of return, which depends on risk-free rates of return and levels of risk for a specific portfolio.</a:t>
            </a:r>
          </a:p>
          <a:p>
            <a:r>
              <a:rPr lang="en-US" dirty="0" smtClean="0"/>
              <a:t>Slope of the CML = (</a:t>
            </a:r>
            <a:r>
              <a:rPr lang="en-US" dirty="0" err="1" smtClean="0"/>
              <a:t>R</a:t>
            </a:r>
            <a:r>
              <a:rPr lang="en-US" baseline="-25000" dirty="0" err="1" smtClean="0"/>
              <a:t>m</a:t>
            </a:r>
            <a:r>
              <a:rPr lang="en-US" dirty="0" smtClean="0"/>
              <a:t> – </a:t>
            </a:r>
            <a:r>
              <a:rPr lang="en-US" dirty="0" err="1" smtClean="0"/>
              <a:t>R</a:t>
            </a:r>
            <a:r>
              <a:rPr lang="en-US" baseline="-25000" dirty="0" err="1" smtClean="0"/>
              <a:t>f</a:t>
            </a:r>
            <a:r>
              <a:rPr lang="en-US" dirty="0" smtClean="0"/>
              <a:t>) / </a:t>
            </a:r>
            <a:r>
              <a:rPr lang="en-US" dirty="0" err="1" smtClean="0"/>
              <a:t>σ</a:t>
            </a:r>
            <a:r>
              <a:rPr lang="en-US" baseline="-25000" dirty="0" err="1" smtClean="0"/>
              <a:t>m</a:t>
            </a:r>
            <a:endParaRPr lang="en-US" baseline="-25000" dirty="0" smtClean="0"/>
          </a:p>
          <a:p>
            <a:endParaRPr lang="en-US" baseline="-25000" dirty="0" smtClean="0"/>
          </a:p>
          <a:p>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14</a:t>
            </a:fld>
            <a:endParaRPr lang="en-US"/>
          </a:p>
        </p:txBody>
      </p:sp>
    </p:spTree>
    <p:extLst>
      <p:ext uri="{BB962C8B-B14F-4D97-AF65-F5344CB8AC3E}">
        <p14:creationId xmlns:p14="http://schemas.microsoft.com/office/powerpoint/2010/main" val="1529225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71480"/>
            <a:ext cx="8501122" cy="6740307"/>
          </a:xfrm>
          <a:prstGeom prst="rect">
            <a:avLst/>
          </a:prstGeom>
        </p:spPr>
        <p:txBody>
          <a:bodyPr wrap="square">
            <a:spAutoFit/>
          </a:bodyPr>
          <a:lstStyle/>
          <a:p>
            <a:r>
              <a:rPr lang="en-US" sz="2400" b="1" dirty="0" smtClean="0"/>
              <a:t>Security market line:</a:t>
            </a:r>
            <a:endParaRPr lang="en-US" sz="2400" dirty="0" smtClean="0"/>
          </a:p>
          <a:p>
            <a:r>
              <a:rPr lang="en-US" sz="2400" dirty="0" smtClean="0"/>
              <a:t>SML shows the tradeoff between the required rate of return and systematic risk.</a:t>
            </a:r>
          </a:p>
          <a:p>
            <a:r>
              <a:rPr lang="en-US" sz="2400" dirty="0" smtClean="0"/>
              <a:t>SML considers only systematic risk.</a:t>
            </a:r>
          </a:p>
          <a:p>
            <a:r>
              <a:rPr lang="en-US" sz="2400" dirty="0" smtClean="0"/>
              <a:t>SML is the graphical presentation of CAPM.</a:t>
            </a:r>
          </a:p>
          <a:p>
            <a:r>
              <a:rPr lang="en-US" sz="2400" dirty="0" smtClean="0"/>
              <a:t>The slope of the SML shows the differences between the required rate of return on the market index and the risk-free rate.</a:t>
            </a:r>
          </a:p>
          <a:p>
            <a:r>
              <a:rPr lang="en-US" sz="2400" dirty="0" smtClean="0"/>
              <a:t>SML is a graphical representation of the market’s risk and returns at a given time.</a:t>
            </a:r>
          </a:p>
          <a:p>
            <a:r>
              <a:rPr lang="en-US" sz="2400" dirty="0" smtClean="0"/>
              <a:t>The slope of the SML = (</a:t>
            </a:r>
            <a:r>
              <a:rPr lang="en-US" sz="2400" dirty="0" err="1" smtClean="0"/>
              <a:t>R</a:t>
            </a:r>
            <a:r>
              <a:rPr lang="en-US" sz="2400" baseline="-25000" dirty="0" err="1" smtClean="0"/>
              <a:t>m</a:t>
            </a:r>
            <a:r>
              <a:rPr lang="en-US" sz="2400" dirty="0" smtClean="0"/>
              <a:t> – </a:t>
            </a:r>
            <a:r>
              <a:rPr lang="en-US" sz="2400" dirty="0" err="1" smtClean="0"/>
              <a:t>R</a:t>
            </a:r>
            <a:r>
              <a:rPr lang="en-US" sz="2400" baseline="-25000" dirty="0" err="1" smtClean="0"/>
              <a:t>f</a:t>
            </a:r>
            <a:r>
              <a:rPr lang="en-US" sz="2400" dirty="0" smtClean="0"/>
              <a:t>). </a:t>
            </a:r>
          </a:p>
          <a:p>
            <a:r>
              <a:rPr lang="en-US" sz="2400" dirty="0" smtClean="0"/>
              <a:t>Most importantly, SML is used to determine whether more assets/investments can be added to the existing market portfolio. The risk running individually in these diverse market portfolios tells the investor about his undervalued and overvalued investments and thus this system of calculation is known as systematic risk.</a:t>
            </a:r>
          </a:p>
          <a:p>
            <a:endParaRPr lang="en-US" sz="2400"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15</a:t>
            </a:fld>
            <a:endParaRPr lang="en-US"/>
          </a:p>
        </p:txBody>
      </p:sp>
    </p:spTree>
    <p:extLst>
      <p:ext uri="{BB962C8B-B14F-4D97-AF65-F5344CB8AC3E}">
        <p14:creationId xmlns:p14="http://schemas.microsoft.com/office/powerpoint/2010/main" val="3111942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381000" y="762000"/>
            <a:ext cx="8534400" cy="838200"/>
          </a:xfrm>
        </p:spPr>
        <p:txBody>
          <a:bodyPr>
            <a:normAutofit fontScale="90000"/>
          </a:bodyPr>
          <a:lstStyle/>
          <a:p>
            <a:r>
              <a:rPr lang="en-US" sz="4000" dirty="0"/>
              <a:t>Determining the </a:t>
            </a:r>
            <a:r>
              <a:rPr lang="en-US" sz="4000" dirty="0" smtClean="0"/>
              <a:t>Expected Rate </a:t>
            </a:r>
            <a:r>
              <a:rPr lang="en-US" sz="4000" dirty="0"/>
              <a:t>of Return for a Risky Asset</a:t>
            </a:r>
          </a:p>
        </p:txBody>
      </p:sp>
      <p:sp>
        <p:nvSpPr>
          <p:cNvPr id="205827" name="Rectangle 3"/>
          <p:cNvSpPr>
            <a:spLocks noGrp="1" noChangeArrowheads="1"/>
          </p:cNvSpPr>
          <p:nvPr>
            <p:ph idx="1"/>
          </p:nvPr>
        </p:nvSpPr>
        <p:spPr>
          <a:xfrm>
            <a:off x="3124200" y="1600200"/>
            <a:ext cx="6019800" cy="1447800"/>
          </a:xfrm>
        </p:spPr>
        <p:txBody>
          <a:bodyPr/>
          <a:lstStyle/>
          <a:p>
            <a:pPr algn="r">
              <a:buFont typeface="Monotype Sorts" pitchFamily="2" charset="2"/>
              <a:buNone/>
            </a:pPr>
            <a:r>
              <a:rPr lang="en-US" sz="2000" dirty="0"/>
              <a:t>Assume:</a:t>
            </a:r>
            <a:r>
              <a:rPr lang="en-US" sz="2400" dirty="0"/>
              <a:t>     RFR =   6%    (0.06)  </a:t>
            </a:r>
          </a:p>
          <a:p>
            <a:pPr algn="r">
              <a:buFont typeface="Monotype Sorts" pitchFamily="2" charset="2"/>
              <a:buNone/>
            </a:pPr>
            <a:r>
              <a:rPr lang="en-US" sz="2400" dirty="0"/>
              <a:t>                R</a:t>
            </a:r>
            <a:r>
              <a:rPr lang="en-US" sz="2400" baseline="-25000" dirty="0"/>
              <a:t>M</a:t>
            </a:r>
            <a:r>
              <a:rPr lang="en-US" sz="2400" dirty="0"/>
              <a:t> = 12%    (0.12)</a:t>
            </a:r>
          </a:p>
          <a:p>
            <a:pPr algn="r">
              <a:buFont typeface="Monotype Sorts" pitchFamily="2" charset="2"/>
              <a:buNone/>
            </a:pPr>
            <a:r>
              <a:rPr lang="en-US" sz="2000" dirty="0"/>
              <a:t>Implied market risk premium</a:t>
            </a:r>
            <a:r>
              <a:rPr lang="en-US" sz="2400" dirty="0"/>
              <a:t> =    6%   (0.06)</a:t>
            </a:r>
          </a:p>
        </p:txBody>
      </p:sp>
      <p:sp>
        <p:nvSpPr>
          <p:cNvPr id="10" name="Slide Number Placeholder 5"/>
          <p:cNvSpPr>
            <a:spLocks noGrp="1"/>
          </p:cNvSpPr>
          <p:nvPr>
            <p:ph type="sldNum" sz="quarter" idx="12"/>
          </p:nvPr>
        </p:nvSpPr>
        <p:spPr/>
        <p:txBody>
          <a:bodyPr/>
          <a:lstStyle/>
          <a:p>
            <a:fld id="{4A2F9C18-8609-4502-A683-D03A1642699A}" type="slidenum">
              <a:rPr lang="en-US"/>
              <a:pPr/>
              <a:t>16</a:t>
            </a:fld>
            <a:endParaRPr lang="en-US"/>
          </a:p>
        </p:txBody>
      </p:sp>
      <p:graphicFrame>
        <p:nvGraphicFramePr>
          <p:cNvPr id="205828" name="Object 4"/>
          <p:cNvGraphicFramePr>
            <a:graphicFrameLocks noChangeAspect="1"/>
          </p:cNvGraphicFramePr>
          <p:nvPr/>
        </p:nvGraphicFramePr>
        <p:xfrm>
          <a:off x="1219200" y="1524000"/>
          <a:ext cx="3048000" cy="2176463"/>
        </p:xfrm>
        <a:graphic>
          <a:graphicData uri="http://schemas.openxmlformats.org/presentationml/2006/ole">
            <mc:AlternateContent xmlns:mc="http://schemas.openxmlformats.org/markup-compatibility/2006">
              <mc:Choice xmlns:v="urn:schemas-microsoft-com:vml" Requires="v">
                <p:oleObj spid="_x0000_s1026" name="Worksheet" r:id="rId4" imgW="1823040" imgH="1298880" progId="Excel.Sheet.8">
                  <p:embed/>
                </p:oleObj>
              </mc:Choice>
              <mc:Fallback>
                <p:oleObj name="Worksheet" r:id="rId4" imgW="1823040" imgH="129888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1524000"/>
                        <a:ext cx="3048000" cy="217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829" name="Object 5"/>
          <p:cNvGraphicFramePr>
            <a:graphicFrameLocks noChangeAspect="1"/>
          </p:cNvGraphicFramePr>
          <p:nvPr/>
        </p:nvGraphicFramePr>
        <p:xfrm>
          <a:off x="3886200" y="3048000"/>
          <a:ext cx="5024438" cy="608013"/>
        </p:xfrm>
        <a:graphic>
          <a:graphicData uri="http://schemas.openxmlformats.org/presentationml/2006/ole">
            <mc:AlternateContent xmlns:mc="http://schemas.openxmlformats.org/markup-compatibility/2006">
              <mc:Choice xmlns:v="urn:schemas-microsoft-com:vml" Requires="v">
                <p:oleObj spid="_x0000_s1027" name="Equation" r:id="rId6" imgW="1892160" imgH="228600" progId="Equation.3">
                  <p:embed/>
                </p:oleObj>
              </mc:Choice>
              <mc:Fallback>
                <p:oleObj name="Equation" r:id="rId6" imgW="189216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86200" y="3048000"/>
                        <a:ext cx="5024438" cy="608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830" name="Text Box 6"/>
          <p:cNvSpPr txBox="1">
            <a:spLocks noChangeArrowheads="1"/>
          </p:cNvSpPr>
          <p:nvPr/>
        </p:nvSpPr>
        <p:spPr bwMode="auto">
          <a:xfrm>
            <a:off x="838200" y="3810000"/>
            <a:ext cx="8305800" cy="2647950"/>
          </a:xfrm>
          <a:prstGeom prst="rect">
            <a:avLst/>
          </a:prstGeom>
          <a:noFill/>
          <a:ln w="12700">
            <a:noFill/>
            <a:miter lim="800000"/>
            <a:headEnd type="none" w="sm" len="sm"/>
            <a:tailEnd type="none" w="sm" len="sm"/>
          </a:ln>
          <a:effectLst/>
        </p:spPr>
        <p:txBody>
          <a:bodyPr>
            <a:spAutoFit/>
          </a:bodyPr>
          <a:lstStyle/>
          <a:p>
            <a:pPr>
              <a:spcBef>
                <a:spcPct val="50000"/>
              </a:spcBef>
            </a:pPr>
            <a:r>
              <a:rPr lang="en-US"/>
              <a:t>E(R</a:t>
            </a:r>
            <a:r>
              <a:rPr lang="en-US" baseline="-25000"/>
              <a:t>A</a:t>
            </a:r>
            <a:r>
              <a:rPr lang="en-US"/>
              <a:t>) = 0.06 + 0.70 (0.12-0.06) = 0.102 = 10.2%</a:t>
            </a:r>
          </a:p>
          <a:p>
            <a:pPr>
              <a:spcBef>
                <a:spcPct val="50000"/>
              </a:spcBef>
            </a:pPr>
            <a:r>
              <a:rPr lang="en-US"/>
              <a:t>E(R</a:t>
            </a:r>
            <a:r>
              <a:rPr lang="en-US" baseline="-25000"/>
              <a:t>B</a:t>
            </a:r>
            <a:r>
              <a:rPr lang="en-US"/>
              <a:t>) = 0.06 + 1.00 (0.12-0.06) = 0.120 = 12.0%</a:t>
            </a:r>
          </a:p>
          <a:p>
            <a:pPr>
              <a:spcBef>
                <a:spcPct val="50000"/>
              </a:spcBef>
            </a:pPr>
            <a:r>
              <a:rPr lang="en-US"/>
              <a:t>E(R</a:t>
            </a:r>
            <a:r>
              <a:rPr lang="en-US" baseline="-25000"/>
              <a:t>C</a:t>
            </a:r>
            <a:r>
              <a:rPr lang="en-US"/>
              <a:t>) = 0.06 + 1.15 (0.12-0.06) = 0.129 = 12.9%</a:t>
            </a:r>
          </a:p>
          <a:p>
            <a:pPr>
              <a:spcBef>
                <a:spcPct val="50000"/>
              </a:spcBef>
            </a:pPr>
            <a:r>
              <a:rPr lang="en-US"/>
              <a:t>E(R</a:t>
            </a:r>
            <a:r>
              <a:rPr lang="en-US" baseline="-25000"/>
              <a:t>D</a:t>
            </a:r>
            <a:r>
              <a:rPr lang="en-US"/>
              <a:t>) = 0.06 + 1.40 (0.12-0.06) = 0.144 = 14.4%</a:t>
            </a:r>
          </a:p>
          <a:p>
            <a:pPr>
              <a:spcBef>
                <a:spcPct val="50000"/>
              </a:spcBef>
            </a:pPr>
            <a:r>
              <a:rPr lang="en-US"/>
              <a:t>E(R</a:t>
            </a:r>
            <a:r>
              <a:rPr lang="en-US" baseline="-25000"/>
              <a:t>E</a:t>
            </a:r>
            <a:r>
              <a:rPr lang="en-US"/>
              <a:t>) = 0.06 + -0.30 (0.12-0.06) = 0.042 =  4.2%</a:t>
            </a:r>
          </a:p>
        </p:txBody>
      </p:sp>
      <p:pic>
        <p:nvPicPr>
          <p:cNvPr id="205831" name="Picture 7"/>
          <p:cNvPicPr>
            <a:picLocks noChangeAspect="1" noChangeArrowheads="1"/>
          </p:cNvPicPr>
          <p:nvPr/>
        </p:nvPicPr>
        <p:blipFill>
          <a:blip r:embed="rId8" cstate="print"/>
          <a:srcRect/>
          <a:stretch>
            <a:fillRect/>
          </a:stretch>
        </p:blipFill>
        <p:spPr bwMode="auto">
          <a:xfrm>
            <a:off x="6786578" y="6362725"/>
            <a:ext cx="685800" cy="566737"/>
          </a:xfrm>
          <a:prstGeom prst="rect">
            <a:avLst/>
          </a:prstGeom>
          <a:noFill/>
          <a:ln w="9525">
            <a:noFill/>
            <a:miter lim="800000"/>
            <a:headEnd/>
            <a:tailEnd/>
          </a:ln>
          <a:effectLst/>
        </p:spPr>
      </p:pic>
    </p:spTree>
    <p:extLst>
      <p:ext uri="{BB962C8B-B14F-4D97-AF65-F5344CB8AC3E}">
        <p14:creationId xmlns:p14="http://schemas.microsoft.com/office/powerpoint/2010/main" val="2189579247"/>
      </p:ext>
    </p:extLst>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58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58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58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058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058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0583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05830">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05830">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05830">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205830">
                                            <p:txEl>
                                              <p:pRg st="4" end="4"/>
                                            </p:txEl>
                                          </p:spTgt>
                                        </p:tgtEl>
                                        <p:attrNameLst>
                                          <p:attrName>style.visibility</p:attrName>
                                        </p:attrNameLst>
                                      </p:cBhvr>
                                      <p:to>
                                        <p:strVal val="visible"/>
                                      </p:to>
                                    </p:set>
                                  </p:childTnLst>
                                </p:cTn>
                              </p:par>
                            </p:childTnLst>
                          </p:cTn>
                        </p:par>
                        <p:par>
                          <p:cTn id="43" fill="hold">
                            <p:stCondLst>
                              <p:cond delay="500"/>
                            </p:stCondLst>
                            <p:childTnLst>
                              <p:par>
                                <p:cTn id="44" presetID="1" presetClass="entr" presetSubtype="0" fill="hold" nodeType="afterEffect">
                                  <p:stCondLst>
                                    <p:cond delay="0"/>
                                  </p:stCondLst>
                                  <p:childTnLst>
                                    <p:set>
                                      <p:cBhvr>
                                        <p:cTn id="45" dur="1" fill="hold">
                                          <p:stCondLst>
                                            <p:cond delay="499"/>
                                          </p:stCondLst>
                                        </p:cTn>
                                        <p:tgtEl>
                                          <p:spTgt spid="2058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autoUpdateAnimBg="0"/>
      <p:bldP spid="205830"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685800" y="533400"/>
            <a:ext cx="7772400" cy="1143000"/>
          </a:xfrm>
        </p:spPr>
        <p:txBody>
          <a:bodyPr>
            <a:normAutofit fontScale="90000"/>
          </a:bodyPr>
          <a:lstStyle/>
          <a:p>
            <a:r>
              <a:rPr lang="en-US" sz="4000" smtClean="0"/>
              <a:t>Price, Dividend, and Rate of Return Estimates</a:t>
            </a:r>
            <a:endParaRPr lang="en-US" sz="4000" dirty="0"/>
          </a:p>
        </p:txBody>
      </p:sp>
      <p:sp>
        <p:nvSpPr>
          <p:cNvPr id="8" name="Slide Number Placeholder 5"/>
          <p:cNvSpPr>
            <a:spLocks noGrp="1"/>
          </p:cNvSpPr>
          <p:nvPr>
            <p:ph type="sldNum" sz="quarter" idx="12"/>
          </p:nvPr>
        </p:nvSpPr>
        <p:spPr/>
        <p:txBody>
          <a:bodyPr/>
          <a:lstStyle/>
          <a:p>
            <a:fld id="{3C80EA67-F552-43BD-B356-35F26C6BEB49}" type="slidenum">
              <a:rPr lang="en-US" smtClean="0"/>
              <a:pPr/>
              <a:t>17</a:t>
            </a:fld>
            <a:endParaRPr lang="en-US"/>
          </a:p>
        </p:txBody>
      </p:sp>
      <p:graphicFrame>
        <p:nvGraphicFramePr>
          <p:cNvPr id="208899" name="Object 3"/>
          <p:cNvGraphicFramePr>
            <a:graphicFrameLocks noChangeAspect="1"/>
          </p:cNvGraphicFramePr>
          <p:nvPr/>
        </p:nvGraphicFramePr>
        <p:xfrm>
          <a:off x="428596" y="2346334"/>
          <a:ext cx="8458200" cy="2368550"/>
        </p:xfrm>
        <a:graphic>
          <a:graphicData uri="http://schemas.openxmlformats.org/presentationml/2006/ole">
            <mc:AlternateContent xmlns:mc="http://schemas.openxmlformats.org/markup-compatibility/2006">
              <mc:Choice xmlns:v="urn:schemas-microsoft-com:vml" Requires="v">
                <p:oleObj spid="_x0000_s2050" name="Worksheet" r:id="rId4" imgW="6124320" imgH="1583280" progId="Excel.Sheet.8">
                  <p:embed/>
                </p:oleObj>
              </mc:Choice>
              <mc:Fallback>
                <p:oleObj name="Worksheet" r:id="rId4" imgW="6124320" imgH="158328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596" y="2346334"/>
                        <a:ext cx="8458200" cy="236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8901" name="Picture 5"/>
          <p:cNvPicPr>
            <a:picLocks noChangeAspect="1" noChangeArrowheads="1"/>
          </p:cNvPicPr>
          <p:nvPr/>
        </p:nvPicPr>
        <p:blipFill>
          <a:blip r:embed="rId6" cstate="print"/>
          <a:srcRect/>
          <a:stretch>
            <a:fillRect/>
          </a:stretch>
        </p:blipFill>
        <p:spPr bwMode="auto">
          <a:xfrm>
            <a:off x="8451850" y="6291263"/>
            <a:ext cx="685800" cy="566737"/>
          </a:xfrm>
          <a:prstGeom prst="rect">
            <a:avLst/>
          </a:prstGeom>
          <a:noFill/>
          <a:ln w="9525">
            <a:noFill/>
            <a:miter lim="800000"/>
            <a:headEnd/>
            <a:tailEnd/>
          </a:ln>
          <a:effectLst/>
        </p:spPr>
      </p:pic>
    </p:spTree>
    <p:extLst>
      <p:ext uri="{BB962C8B-B14F-4D97-AF65-F5344CB8AC3E}">
        <p14:creationId xmlns:p14="http://schemas.microsoft.com/office/powerpoint/2010/main" val="23578416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089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381000" y="533400"/>
            <a:ext cx="8458200" cy="1143000"/>
          </a:xfrm>
        </p:spPr>
        <p:txBody>
          <a:bodyPr>
            <a:normAutofit fontScale="90000"/>
          </a:bodyPr>
          <a:lstStyle/>
          <a:p>
            <a:r>
              <a:rPr lang="en-US" sz="4000" dirty="0"/>
              <a:t>Comparison of Required Rate of Return to Estimated Rate of Return</a:t>
            </a:r>
          </a:p>
        </p:txBody>
      </p:sp>
      <p:sp>
        <p:nvSpPr>
          <p:cNvPr id="8" name="Slide Number Placeholder 5"/>
          <p:cNvSpPr>
            <a:spLocks noGrp="1"/>
          </p:cNvSpPr>
          <p:nvPr>
            <p:ph type="sldNum" sz="quarter" idx="12"/>
          </p:nvPr>
        </p:nvSpPr>
        <p:spPr/>
        <p:txBody>
          <a:bodyPr/>
          <a:lstStyle/>
          <a:p>
            <a:fld id="{D7C7F0CE-7048-490C-83C4-E20D22A1208F}" type="slidenum">
              <a:rPr lang="en-US"/>
              <a:pPr/>
              <a:t>18</a:t>
            </a:fld>
            <a:endParaRPr lang="en-US"/>
          </a:p>
        </p:txBody>
      </p:sp>
      <p:graphicFrame>
        <p:nvGraphicFramePr>
          <p:cNvPr id="209923" name="Object 3"/>
          <p:cNvGraphicFramePr>
            <a:graphicFrameLocks noChangeAspect="1"/>
          </p:cNvGraphicFramePr>
          <p:nvPr/>
        </p:nvGraphicFramePr>
        <p:xfrm>
          <a:off x="304800" y="2514600"/>
          <a:ext cx="8839200" cy="2708275"/>
        </p:xfrm>
        <a:graphic>
          <a:graphicData uri="http://schemas.openxmlformats.org/presentationml/2006/ole">
            <mc:AlternateContent xmlns:mc="http://schemas.openxmlformats.org/markup-compatibility/2006">
              <mc:Choice xmlns:v="urn:schemas-microsoft-com:vml" Requires="v">
                <p:oleObj spid="_x0000_s3074" name="Worksheet" r:id="rId4" imgW="6760440" imgH="2000160" progId="Excel.Sheet.8">
                  <p:embed/>
                </p:oleObj>
              </mc:Choice>
              <mc:Fallback>
                <p:oleObj name="Worksheet" r:id="rId4" imgW="6760440" imgH="200016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514600"/>
                        <a:ext cx="8839200" cy="270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9925" name="Picture 5"/>
          <p:cNvPicPr>
            <a:picLocks noChangeAspect="1" noChangeArrowheads="1"/>
          </p:cNvPicPr>
          <p:nvPr/>
        </p:nvPicPr>
        <p:blipFill>
          <a:blip r:embed="rId6" cstate="print"/>
          <a:srcRect/>
          <a:stretch>
            <a:fillRect/>
          </a:stretch>
        </p:blipFill>
        <p:spPr bwMode="auto">
          <a:xfrm>
            <a:off x="857224" y="6219849"/>
            <a:ext cx="685800" cy="566737"/>
          </a:xfrm>
          <a:prstGeom prst="rect">
            <a:avLst/>
          </a:prstGeom>
          <a:noFill/>
          <a:ln w="9525">
            <a:noFill/>
            <a:miter lim="800000"/>
            <a:headEnd/>
            <a:tailEnd/>
          </a:ln>
          <a:effectLst/>
        </p:spPr>
      </p:pic>
    </p:spTree>
    <p:extLst>
      <p:ext uri="{BB962C8B-B14F-4D97-AF65-F5344CB8AC3E}">
        <p14:creationId xmlns:p14="http://schemas.microsoft.com/office/powerpoint/2010/main" val="34895062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099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19</a:t>
            </a:fld>
            <a:endParaRPr lang="en-US"/>
          </a:p>
        </p:txBody>
      </p:sp>
      <p:graphicFrame>
        <p:nvGraphicFramePr>
          <p:cNvPr id="3" name="Table 2"/>
          <p:cNvGraphicFramePr>
            <a:graphicFrameLocks noGrp="1"/>
          </p:cNvGraphicFramePr>
          <p:nvPr/>
        </p:nvGraphicFramePr>
        <p:xfrm>
          <a:off x="285720" y="357166"/>
          <a:ext cx="8286807" cy="6103941"/>
        </p:xfrm>
        <a:graphic>
          <a:graphicData uri="http://schemas.openxmlformats.org/drawingml/2006/table">
            <a:tbl>
              <a:tblPr/>
              <a:tblGrid>
                <a:gridCol w="2762269"/>
                <a:gridCol w="2762269"/>
                <a:gridCol w="2762269"/>
              </a:tblGrid>
              <a:tr h="715480">
                <a:tc>
                  <a:txBody>
                    <a:bodyPr/>
                    <a:lstStyle/>
                    <a:p>
                      <a:pPr algn="l" fontAlgn="base"/>
                      <a:r>
                        <a:rPr lang="en-US" sz="1300" b="1"/>
                        <a:t>Parameters of Comparison</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b="1"/>
                        <a:t>CML</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b="1"/>
                        <a:t>SML</a:t>
                      </a:r>
                    </a:p>
                  </a:txBody>
                  <a:tcPr marL="37216" marR="37216" marT="37216" marB="37216" anchor="ctr">
                    <a:lnL w="12700" cap="flat" cmpd="sng" algn="ctr">
                      <a:solidFill>
                        <a:srgbClr val="509AD5"/>
                      </a:solidFill>
                      <a:prstDash val="solid"/>
                      <a:round/>
                      <a:headEnd type="none" w="med" len="med"/>
                      <a:tailEnd type="none" w="med" len="med"/>
                    </a:lnL>
                    <a:lnR w="635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r>
              <a:tr h="715480">
                <a:tc>
                  <a:txBody>
                    <a:bodyPr/>
                    <a:lstStyle/>
                    <a:p>
                      <a:pPr algn="l" fontAlgn="base"/>
                      <a:r>
                        <a:rPr lang="en-US" sz="1300"/>
                        <a:t>Full form</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a:t>Capital Market Line</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c>
                  <a:txBody>
                    <a:bodyPr/>
                    <a:lstStyle/>
                    <a:p>
                      <a:pPr algn="l" fontAlgn="base"/>
                      <a:r>
                        <a:rPr lang="en-US" sz="1300"/>
                        <a:t>Security Market Line</a:t>
                      </a:r>
                    </a:p>
                  </a:txBody>
                  <a:tcPr marL="37216" marR="37216" marT="37216" marB="37216" anchor="ctr">
                    <a:lnL w="12700" cap="flat" cmpd="sng" algn="ctr">
                      <a:solidFill>
                        <a:srgbClr val="509AD5"/>
                      </a:solidFill>
                      <a:prstDash val="solid"/>
                      <a:round/>
                      <a:headEnd type="none" w="med" len="med"/>
                      <a:tailEnd type="none" w="med" len="med"/>
                    </a:lnL>
                    <a:lnR w="635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r>
              <a:tr h="1621010">
                <a:tc>
                  <a:txBody>
                    <a:bodyPr/>
                    <a:lstStyle/>
                    <a:p>
                      <a:pPr algn="l" fontAlgn="base"/>
                      <a:r>
                        <a:rPr lang="en-US" sz="1300"/>
                        <a:t>Definition</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2881BD"/>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c>
                  <a:txBody>
                    <a:bodyPr/>
                    <a:lstStyle/>
                    <a:p>
                      <a:pPr algn="l" fontAlgn="base"/>
                      <a:r>
                        <a:rPr lang="en-US" sz="1300"/>
                        <a:t>CML determines your average rate of success or loss in the market share.</a:t>
                      </a:r>
                    </a:p>
                  </a:txBody>
                  <a:tcPr marL="37216" marR="37216" marT="37216" marB="37216" anchor="ctr">
                    <a:lnL w="12700" cap="flat" cmpd="sng" algn="ctr">
                      <a:solidFill>
                        <a:srgbClr val="2881BD"/>
                      </a:solidFill>
                      <a:prstDash val="solid"/>
                      <a:round/>
                      <a:headEnd type="none" w="med" len="med"/>
                      <a:tailEnd type="none" w="med" len="med"/>
                    </a:lnL>
                    <a:lnR w="12700" cap="flat" cmpd="sng" algn="ctr">
                      <a:solidFill>
                        <a:srgbClr val="2881BD"/>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D0DA48"/>
                      </a:solidFill>
                      <a:prstDash val="solid"/>
                      <a:round/>
                      <a:headEnd type="none" w="med" len="med"/>
                      <a:tailEnd type="none" w="med" len="med"/>
                    </a:lnB>
                  </a:tcPr>
                </a:tc>
                <a:tc>
                  <a:txBody>
                    <a:bodyPr/>
                    <a:lstStyle/>
                    <a:p>
                      <a:pPr algn="l" fontAlgn="base"/>
                      <a:r>
                        <a:rPr lang="en-US" sz="1300"/>
                        <a:t>SML determines the market risk you are running with your investment.</a:t>
                      </a:r>
                    </a:p>
                  </a:txBody>
                  <a:tcPr marL="37216" marR="37216" marT="37216" marB="37216" anchor="ctr">
                    <a:lnL w="12700" cap="flat" cmpd="sng" algn="ctr">
                      <a:solidFill>
                        <a:srgbClr val="2881BD"/>
                      </a:solidFill>
                      <a:prstDash val="solid"/>
                      <a:round/>
                      <a:headEnd type="none" w="med" len="med"/>
                      <a:tailEnd type="none" w="med" len="med"/>
                    </a:lnL>
                    <a:lnR w="6350" cap="flat" cmpd="sng" algn="ctr">
                      <a:solidFill>
                        <a:srgbClr val="2881BD"/>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D0DA48"/>
                      </a:solidFill>
                      <a:prstDash val="solid"/>
                      <a:round/>
                      <a:headEnd type="none" w="med" len="med"/>
                      <a:tailEnd type="none" w="med" len="med"/>
                    </a:lnB>
                  </a:tcPr>
                </a:tc>
              </a:tr>
              <a:tr h="1319167">
                <a:tc>
                  <a:txBody>
                    <a:bodyPr/>
                    <a:lstStyle/>
                    <a:p>
                      <a:pPr algn="l" fontAlgn="base"/>
                      <a:r>
                        <a:rPr lang="en-US" sz="1300"/>
                        <a:t>Portfolios</a:t>
                      </a:r>
                    </a:p>
                  </a:txBody>
                  <a:tcPr marL="37216" marR="37216" marT="37216" marB="37216" anchor="ctr">
                    <a:lnL w="12700" cap="flat" cmpd="sng" algn="ctr">
                      <a:solidFill>
                        <a:srgbClr val="2881BD"/>
                      </a:solidFill>
                      <a:prstDash val="solid"/>
                      <a:round/>
                      <a:headEnd type="none" w="med" len="med"/>
                      <a:tailEnd type="none" w="med" len="med"/>
                    </a:lnL>
                    <a:lnR w="12700" cap="flat" cmpd="sng" algn="ctr">
                      <a:solidFill>
                        <a:srgbClr val="D0DA48"/>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D0DA48"/>
                      </a:solidFill>
                      <a:prstDash val="solid"/>
                      <a:round/>
                      <a:headEnd type="none" w="med" len="med"/>
                      <a:tailEnd type="none" w="med" len="med"/>
                    </a:lnB>
                  </a:tcPr>
                </a:tc>
                <a:tc>
                  <a:txBody>
                    <a:bodyPr/>
                    <a:lstStyle/>
                    <a:p>
                      <a:pPr algn="l" fontAlgn="base"/>
                      <a:r>
                        <a:rPr lang="en-US" sz="1300"/>
                        <a:t>Defines functioning portfolios.</a:t>
                      </a:r>
                    </a:p>
                  </a:txBody>
                  <a:tcPr marL="37216" marR="37216" marT="37216" marB="37216" anchor="ctr">
                    <a:lnL w="12700" cap="flat" cmpd="sng" algn="ctr">
                      <a:solidFill>
                        <a:srgbClr val="D0DA48"/>
                      </a:solidFill>
                      <a:prstDash val="solid"/>
                      <a:round/>
                      <a:headEnd type="none" w="med" len="med"/>
                      <a:tailEnd type="none" w="med" len="med"/>
                    </a:lnL>
                    <a:lnR w="12700" cap="flat" cmpd="sng" algn="ctr">
                      <a:solidFill>
                        <a:srgbClr val="D0DA48"/>
                      </a:solidFill>
                      <a:prstDash val="solid"/>
                      <a:round/>
                      <a:headEnd type="none" w="med" len="med"/>
                      <a:tailEnd type="none" w="med" len="med"/>
                    </a:lnR>
                    <a:lnT w="12700" cap="flat" cmpd="sng" algn="ctr">
                      <a:solidFill>
                        <a:srgbClr val="D0DA48"/>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a:t>Defines both functioning and non-functioning portfolios.</a:t>
                      </a:r>
                    </a:p>
                  </a:txBody>
                  <a:tcPr marL="37216" marR="37216" marT="37216" marB="37216" anchor="ctr">
                    <a:lnL w="12700" cap="flat" cmpd="sng" algn="ctr">
                      <a:solidFill>
                        <a:srgbClr val="D0DA48"/>
                      </a:solidFill>
                      <a:prstDash val="solid"/>
                      <a:round/>
                      <a:headEnd type="none" w="med" len="med"/>
                      <a:tailEnd type="none" w="med" len="med"/>
                    </a:lnL>
                    <a:lnR w="6350" cap="flat" cmpd="sng" algn="ctr">
                      <a:solidFill>
                        <a:srgbClr val="D0DA48"/>
                      </a:solidFill>
                      <a:prstDash val="solid"/>
                      <a:round/>
                      <a:headEnd type="none" w="med" len="med"/>
                      <a:tailEnd type="none" w="med" len="med"/>
                    </a:lnR>
                    <a:lnT w="12700" cap="flat" cmpd="sng" algn="ctr">
                      <a:solidFill>
                        <a:srgbClr val="D0DA48"/>
                      </a:solidFill>
                      <a:prstDash val="solid"/>
                      <a:round/>
                      <a:headEnd type="none" w="med" len="med"/>
                      <a:tailEnd type="none" w="med" len="med"/>
                    </a:lnT>
                    <a:lnB w="12700" cap="flat" cmpd="sng" algn="ctr">
                      <a:solidFill>
                        <a:srgbClr val="2881BD"/>
                      </a:solidFill>
                      <a:prstDash val="solid"/>
                      <a:round/>
                      <a:headEnd type="none" w="med" len="med"/>
                      <a:tailEnd type="none" w="med" len="med"/>
                    </a:lnB>
                  </a:tcPr>
                </a:tc>
              </a:tr>
              <a:tr h="413637">
                <a:tc>
                  <a:txBody>
                    <a:bodyPr/>
                    <a:lstStyle/>
                    <a:p>
                      <a:pPr algn="l" fontAlgn="base"/>
                      <a:r>
                        <a:rPr lang="en-US" sz="1300"/>
                        <a:t>Functioning</a:t>
                      </a:r>
                    </a:p>
                  </a:txBody>
                  <a:tcPr marL="37216" marR="37216" marT="37216" marB="37216" anchor="ctr">
                    <a:lnL w="12700" cap="flat" cmpd="sng" algn="ctr">
                      <a:solidFill>
                        <a:srgbClr val="D0DA48"/>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D0DA48"/>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a:t>More efficient.</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2881BD"/>
                      </a:solidFill>
                      <a:prstDash val="solid"/>
                      <a:round/>
                      <a:headEnd type="none" w="med" len="med"/>
                      <a:tailEnd type="none" w="med" len="med"/>
                    </a:lnR>
                    <a:lnT w="12700" cap="flat" cmpd="sng" algn="ctr">
                      <a:solidFill>
                        <a:srgbClr val="509AD5"/>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c>
                  <a:txBody>
                    <a:bodyPr/>
                    <a:lstStyle/>
                    <a:p>
                      <a:pPr algn="l" fontAlgn="base"/>
                      <a:r>
                        <a:rPr lang="en-US" sz="1300"/>
                        <a:t>Less efficient.</a:t>
                      </a:r>
                    </a:p>
                  </a:txBody>
                  <a:tcPr marL="37216" marR="37216" marT="37216" marB="37216" anchor="ctr">
                    <a:lnL w="12700" cap="flat" cmpd="sng" algn="ctr">
                      <a:solidFill>
                        <a:srgbClr val="2881BD"/>
                      </a:solidFill>
                      <a:prstDash val="solid"/>
                      <a:round/>
                      <a:headEnd type="none" w="med" len="med"/>
                      <a:tailEnd type="none" w="med" len="med"/>
                    </a:lnL>
                    <a:lnR w="6350" cap="flat" cmpd="sng" algn="ctr">
                      <a:solidFill>
                        <a:srgbClr val="2881BD"/>
                      </a:solidFill>
                      <a:prstDash val="solid"/>
                      <a:round/>
                      <a:headEnd type="none" w="med" len="med"/>
                      <a:tailEnd type="none" w="med" len="med"/>
                    </a:lnR>
                    <a:lnT w="12700" cap="flat" cmpd="sng" algn="ctr">
                      <a:solidFill>
                        <a:srgbClr val="2881BD"/>
                      </a:solidFill>
                      <a:prstDash val="solid"/>
                      <a:round/>
                      <a:headEnd type="none" w="med" len="med"/>
                      <a:tailEnd type="none" w="med" len="med"/>
                    </a:lnT>
                    <a:lnB w="12700" cap="flat" cmpd="sng" algn="ctr">
                      <a:solidFill>
                        <a:srgbClr val="509AD5"/>
                      </a:solidFill>
                      <a:prstDash val="solid"/>
                      <a:round/>
                      <a:headEnd type="none" w="med" len="med"/>
                      <a:tailEnd type="none" w="med" len="med"/>
                    </a:lnB>
                  </a:tcPr>
                </a:tc>
              </a:tr>
              <a:tr h="1319167">
                <a:tc>
                  <a:txBody>
                    <a:bodyPr/>
                    <a:lstStyle/>
                    <a:p>
                      <a:pPr algn="l" fontAlgn="base"/>
                      <a:r>
                        <a:rPr lang="en-US" sz="1300"/>
                        <a:t>Agenda</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6350" cap="flat" cmpd="sng" algn="ctr">
                      <a:solidFill>
                        <a:srgbClr val="509AD5"/>
                      </a:solidFill>
                      <a:prstDash val="solid"/>
                      <a:round/>
                      <a:headEnd type="none" w="med" len="med"/>
                      <a:tailEnd type="none" w="med" len="med"/>
                    </a:lnB>
                  </a:tcPr>
                </a:tc>
                <a:tc>
                  <a:txBody>
                    <a:bodyPr/>
                    <a:lstStyle/>
                    <a:p>
                      <a:pPr algn="l" fontAlgn="base"/>
                      <a:r>
                        <a:rPr lang="en-US" sz="1300"/>
                        <a:t>To describe only market portfolios and risk-free investments.</a:t>
                      </a:r>
                    </a:p>
                  </a:txBody>
                  <a:tcPr marL="37216" marR="37216" marT="37216" marB="37216" anchor="ctr">
                    <a:lnL w="12700" cap="flat" cmpd="sng" algn="ctr">
                      <a:solidFill>
                        <a:srgbClr val="509AD5"/>
                      </a:solidFill>
                      <a:prstDash val="solid"/>
                      <a:round/>
                      <a:headEnd type="none" w="med" len="med"/>
                      <a:tailEnd type="none" w="med" len="med"/>
                    </a:lnL>
                    <a:lnR w="1270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6350" cap="flat" cmpd="sng" algn="ctr">
                      <a:solidFill>
                        <a:srgbClr val="509AD5"/>
                      </a:solidFill>
                      <a:prstDash val="solid"/>
                      <a:round/>
                      <a:headEnd type="none" w="med" len="med"/>
                      <a:tailEnd type="none" w="med" len="med"/>
                    </a:lnB>
                  </a:tcPr>
                </a:tc>
                <a:tc>
                  <a:txBody>
                    <a:bodyPr/>
                    <a:lstStyle/>
                    <a:p>
                      <a:pPr algn="l" fontAlgn="base"/>
                      <a:r>
                        <a:rPr lang="en-US" sz="1300" dirty="0"/>
                        <a:t>To describe overall security factors.</a:t>
                      </a:r>
                    </a:p>
                  </a:txBody>
                  <a:tcPr marL="37216" marR="37216" marT="37216" marB="37216" anchor="ctr">
                    <a:lnL w="12700" cap="flat" cmpd="sng" algn="ctr">
                      <a:solidFill>
                        <a:srgbClr val="509AD5"/>
                      </a:solidFill>
                      <a:prstDash val="solid"/>
                      <a:round/>
                      <a:headEnd type="none" w="med" len="med"/>
                      <a:tailEnd type="none" w="med" len="med"/>
                    </a:lnL>
                    <a:lnR w="6350" cap="flat" cmpd="sng" algn="ctr">
                      <a:solidFill>
                        <a:srgbClr val="509AD5"/>
                      </a:solidFill>
                      <a:prstDash val="solid"/>
                      <a:round/>
                      <a:headEnd type="none" w="med" len="med"/>
                      <a:tailEnd type="none" w="med" len="med"/>
                    </a:lnR>
                    <a:lnT w="12700" cap="flat" cmpd="sng" algn="ctr">
                      <a:solidFill>
                        <a:srgbClr val="509AD5"/>
                      </a:solidFill>
                      <a:prstDash val="solid"/>
                      <a:round/>
                      <a:headEnd type="none" w="med" len="med"/>
                      <a:tailEnd type="none" w="med" len="med"/>
                    </a:lnT>
                    <a:lnB w="6350" cap="flat" cmpd="sng" algn="ctr">
                      <a:solidFill>
                        <a:srgbClr val="509AD5"/>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57020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0" y="2500306"/>
            <a:ext cx="9144000" cy="215444"/>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11111"/>
                </a:solidFill>
                <a:effectLst/>
                <a:latin typeface="SourceSansPro"/>
                <a:cs typeface="Arial" pitchFamily="34" charset="0"/>
              </a:rPr>
              <a:t>Systematic Risk vs. Unsystematic Risk</a:t>
            </a:r>
          </a:p>
        </p:txBody>
      </p:sp>
      <p:sp>
        <p:nvSpPr>
          <p:cNvPr id="90114" name="Rectangle 2"/>
          <p:cNvSpPr>
            <a:spLocks noChangeArrowheads="1"/>
          </p:cNvSpPr>
          <p:nvPr/>
        </p:nvSpPr>
        <p:spPr bwMode="auto">
          <a:xfrm>
            <a:off x="114412" y="2786058"/>
            <a:ext cx="9029588" cy="2077492"/>
          </a:xfrm>
          <a:prstGeom prst="rect">
            <a:avLst/>
          </a:prstGeom>
          <a:solidFill>
            <a:srgbClr val="FFFFFF"/>
          </a:solidFill>
          <a:ln w="9525">
            <a:noFill/>
            <a:miter lim="800000"/>
            <a:headEnd/>
            <a:tailEnd/>
          </a:ln>
          <a:effectLst/>
        </p:spPr>
        <p:txBody>
          <a:bodyPr vert="horz" wrap="square" lIns="91440" tIns="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600" b="0" i="1" u="sng" strike="noStrike" cap="none" normalizeH="0" baseline="0" dirty="0" smtClean="0">
                <a:ln>
                  <a:noFill/>
                </a:ln>
                <a:solidFill>
                  <a:srgbClr val="2C40D0"/>
                </a:solidFill>
                <a:effectLst/>
                <a:latin typeface="SourceSansPro"/>
                <a:cs typeface="Arial" pitchFamily="34" charset="0"/>
                <a:hlinkClick r:id="rId2"/>
              </a:rPr>
              <a:t>Systematic Risk</a:t>
            </a:r>
            <a:r>
              <a:rPr kumimoji="0" lang="en-US" sz="1600" b="0" i="0" u="none" strike="noStrike" cap="none" normalizeH="0" baseline="0" dirty="0" smtClean="0">
                <a:ln>
                  <a:noFill/>
                </a:ln>
                <a:solidFill>
                  <a:srgbClr val="111111"/>
                </a:solidFill>
                <a:effectLst/>
                <a:latin typeface="SourceSansPro"/>
                <a:cs typeface="Arial" pitchFamily="34" charset="0"/>
              </a:rPr>
              <a:t> – These are market risks—that is, general perils of investing—that cannot be diversified away.</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1600" b="0" i="0" u="none" strike="noStrike" cap="none" normalizeH="0" baseline="0" dirty="0" smtClean="0">
                <a:ln>
                  <a:noFill/>
                </a:ln>
                <a:solidFill>
                  <a:srgbClr val="111111"/>
                </a:solidFill>
                <a:effectLst/>
                <a:latin typeface="SourceSansPro"/>
                <a:cs typeface="Arial" pitchFamily="34" charset="0"/>
              </a:rPr>
              <a:t> Interest rates, recessions, and wars are examples of systematic risks.</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1600" b="0" i="1" u="sng" strike="noStrike" cap="none" normalizeH="0" baseline="0" dirty="0" smtClean="0">
                <a:ln>
                  <a:noFill/>
                </a:ln>
                <a:solidFill>
                  <a:srgbClr val="2C40D0"/>
                </a:solidFill>
                <a:effectLst/>
                <a:latin typeface="SourceSansPro"/>
                <a:cs typeface="Arial" pitchFamily="34" charset="0"/>
                <a:hlinkClick r:id="rId3"/>
              </a:rPr>
              <a:t>Unsystematic Risk</a:t>
            </a:r>
            <a:r>
              <a:rPr kumimoji="0" lang="en-US" sz="1600" b="0" i="0" u="none" strike="noStrike" cap="none" normalizeH="0" baseline="0" dirty="0" smtClean="0">
                <a:ln>
                  <a:noFill/>
                </a:ln>
                <a:solidFill>
                  <a:srgbClr val="111111"/>
                </a:solidFill>
                <a:effectLst/>
                <a:latin typeface="SourceSansPro"/>
                <a:cs typeface="Arial" pitchFamily="34" charset="0"/>
              </a:rPr>
              <a:t> – Also known as "specific risk," this risk relates to individual stocks. In more technical terms, it represents the </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sz="1600" b="0" i="0" u="none" strike="noStrike" cap="none" normalizeH="0" baseline="0" dirty="0" smtClean="0">
                <a:ln>
                  <a:noFill/>
                </a:ln>
                <a:solidFill>
                  <a:srgbClr val="111111"/>
                </a:solidFill>
                <a:effectLst/>
                <a:latin typeface="SourceSansPro"/>
                <a:cs typeface="Arial" pitchFamily="34" charset="0"/>
              </a:rPr>
              <a:t>component of a stock's return that is not correlated with general market moves.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0115" name="Rectangle 3"/>
          <p:cNvSpPr>
            <a:spLocks noChangeArrowheads="1"/>
          </p:cNvSpPr>
          <p:nvPr/>
        </p:nvSpPr>
        <p:spPr bwMode="auto">
          <a:xfrm>
            <a:off x="0" y="4857760"/>
            <a:ext cx="9144000" cy="14773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sng" strike="noStrike" cap="none" normalizeH="0" baseline="0" dirty="0" smtClean="0">
                <a:ln>
                  <a:noFill/>
                </a:ln>
                <a:solidFill>
                  <a:srgbClr val="2C40D0"/>
                </a:solidFill>
                <a:effectLst/>
                <a:latin typeface="SourceSansPro"/>
                <a:cs typeface="Arial" pitchFamily="34" charset="0"/>
                <a:hlinkClick r:id="rId4"/>
              </a:rPr>
              <a:t>Modern portfolio theory</a:t>
            </a:r>
            <a:r>
              <a:rPr kumimoji="0" lang="en-US" b="0" i="0" u="none" strike="noStrike" cap="none" normalizeH="0" baseline="0" dirty="0" smtClean="0">
                <a:ln>
                  <a:noFill/>
                </a:ln>
                <a:solidFill>
                  <a:srgbClr val="111111"/>
                </a:solidFill>
                <a:effectLst/>
                <a:latin typeface="SourceSansPro"/>
                <a:cs typeface="Arial" pitchFamily="34" charset="0"/>
              </a:rPr>
              <a:t> shows that specific risk can be removed or at least mitigated through </a:t>
            </a:r>
            <a:r>
              <a:rPr kumimoji="0" lang="en-US" b="0" i="0" u="sng" strike="noStrike" cap="none" normalizeH="0" baseline="0" dirty="0" smtClean="0">
                <a:ln>
                  <a:noFill/>
                </a:ln>
                <a:solidFill>
                  <a:srgbClr val="2C40D0"/>
                </a:solidFill>
                <a:effectLst/>
                <a:latin typeface="SourceSansPro"/>
                <a:cs typeface="Arial" pitchFamily="34" charset="0"/>
                <a:hlinkClick r:id="rId5"/>
              </a:rPr>
              <a:t>diversification</a:t>
            </a:r>
            <a:r>
              <a:rPr kumimoji="0" lang="en-US" b="0" i="0" u="none" strike="noStrike" cap="none" normalizeH="0" baseline="0" dirty="0" smtClean="0">
                <a:ln>
                  <a:noFill/>
                </a:ln>
                <a:solidFill>
                  <a:srgbClr val="111111"/>
                </a:solidFill>
                <a:effectLst/>
                <a:latin typeface="SourceSansPro"/>
                <a:cs typeface="Arial" pitchFamily="34" charset="0"/>
              </a:rPr>
              <a:t> of a portfolio. The trouble is that diversification still does not solve the problem of systematic risk; even a portfolio holding all the shares in the stock market can't eliminate that risk. Therefore, when calculating a deserved return, systematic risk is what most plagues investors.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0" y="214290"/>
            <a:ext cx="8715404" cy="1938992"/>
          </a:xfrm>
          <a:prstGeom prst="rect">
            <a:avLst/>
          </a:prstGeom>
        </p:spPr>
        <p:txBody>
          <a:bodyPr wrap="square">
            <a:spAutoFit/>
          </a:bodyPr>
          <a:lstStyle/>
          <a:p>
            <a:r>
              <a:rPr lang="en-US" sz="2400" dirty="0" smtClean="0"/>
              <a:t>The capital asset pricing model was developed by the financial economist (and later, Nobel laureate in economics) William Sharpe, set out in his 1970 book </a:t>
            </a:r>
            <a:r>
              <a:rPr lang="en-US" sz="2400" i="1" dirty="0" smtClean="0"/>
              <a:t>Portfolio Theory and Capital Markets</a:t>
            </a:r>
            <a:r>
              <a:rPr lang="en-US" sz="2400" dirty="0" smtClean="0"/>
              <a:t>. His model starts with the idea that individual investment contains two types of risk</a:t>
            </a:r>
            <a:r>
              <a:rPr lang="en-US" dirty="0" smtClean="0"/>
              <a:t>:</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2</a:t>
            </a:fld>
            <a:endParaRPr lang="en-US"/>
          </a:p>
        </p:txBody>
      </p:sp>
    </p:spTree>
    <p:extLst>
      <p:ext uri="{BB962C8B-B14F-4D97-AF65-F5344CB8AC3E}">
        <p14:creationId xmlns:p14="http://schemas.microsoft.com/office/powerpoint/2010/main" val="32894361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20</a:t>
            </a:fld>
            <a:endParaRPr lang="en-US"/>
          </a:p>
        </p:txBody>
      </p:sp>
      <p:sp>
        <p:nvSpPr>
          <p:cNvPr id="3" name="Rectangle 2"/>
          <p:cNvSpPr/>
          <p:nvPr/>
        </p:nvSpPr>
        <p:spPr>
          <a:xfrm>
            <a:off x="0" y="142852"/>
            <a:ext cx="8929718" cy="2308324"/>
          </a:xfrm>
          <a:prstGeom prst="rect">
            <a:avLst/>
          </a:prstGeom>
        </p:spPr>
        <p:txBody>
          <a:bodyPr wrap="square">
            <a:spAutoFit/>
          </a:bodyPr>
          <a:lstStyle/>
          <a:p>
            <a:r>
              <a:rPr lang="en-US" sz="2400" dirty="0" smtClean="0"/>
              <a:t>The APT is a more flexible and complex alternative to the Capital Asset Pricing Model (CAPM). The theory provides investors and analysts with the opportunity to customize their research. However, it is more difficult to apply, as it takes a considerable amount of time to determine all the various factors that may influence the price of an asset.</a:t>
            </a:r>
            <a:endParaRPr lang="en-US" sz="2400" dirty="0"/>
          </a:p>
        </p:txBody>
      </p:sp>
      <p:sp>
        <p:nvSpPr>
          <p:cNvPr id="4" name="Rectangle 3"/>
          <p:cNvSpPr/>
          <p:nvPr/>
        </p:nvSpPr>
        <p:spPr>
          <a:xfrm>
            <a:off x="0" y="2428868"/>
            <a:ext cx="9144000" cy="4616648"/>
          </a:xfrm>
          <a:prstGeom prst="rect">
            <a:avLst/>
          </a:prstGeom>
        </p:spPr>
        <p:txBody>
          <a:bodyPr wrap="square">
            <a:spAutoFit/>
          </a:bodyPr>
          <a:lstStyle/>
          <a:p>
            <a:r>
              <a:rPr lang="en-US" sz="2100" b="1" dirty="0" smtClean="0"/>
              <a:t>Assumptions in the Arbitrage Pricing Theory</a:t>
            </a:r>
          </a:p>
          <a:p>
            <a:r>
              <a:rPr lang="en-US" sz="2100" dirty="0" smtClean="0"/>
              <a:t>The Arbitrage Pricing Theory operates with a pricing model that factors in many sources of risk and uncertainty. Unlike the Capital Asset Pricing Model (CAPM), which only takes into account the single factor of the risk level of the overall market, the APT model looks at several macroeconomic factors that, according to the theory, determine the risk and return of the specific asset.</a:t>
            </a:r>
          </a:p>
          <a:p>
            <a:r>
              <a:rPr lang="en-US" sz="2100" dirty="0" smtClean="0"/>
              <a:t>These factors provide risk premiums for investors to consider because the factors carry systematic risk that cannot be eliminated by diversifying.</a:t>
            </a:r>
          </a:p>
          <a:p>
            <a:r>
              <a:rPr lang="en-US" sz="2100" dirty="0" smtClean="0"/>
              <a:t>The APT suggests that investors will diversify their portfolios, but that they will also choose their own individual profile of risk and returns based on the premiums and sensitivity of the macroeconomic risk factors. Risk-taking investors will exploit the differences in expected and real returns on the asset by using arbitrage.</a:t>
            </a:r>
            <a:endParaRPr lang="en-US" sz="2100" dirty="0"/>
          </a:p>
        </p:txBody>
      </p:sp>
    </p:spTree>
    <p:extLst>
      <p:ext uri="{BB962C8B-B14F-4D97-AF65-F5344CB8AC3E}">
        <p14:creationId xmlns:p14="http://schemas.microsoft.com/office/powerpoint/2010/main" val="1863068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21</a:t>
            </a:fld>
            <a:endParaRPr lang="en-US"/>
          </a:p>
        </p:txBody>
      </p:sp>
      <p:sp>
        <p:nvSpPr>
          <p:cNvPr id="3" name="Rectangle 2"/>
          <p:cNvSpPr/>
          <p:nvPr/>
        </p:nvSpPr>
        <p:spPr>
          <a:xfrm>
            <a:off x="0" y="214290"/>
            <a:ext cx="9001156" cy="2031325"/>
          </a:xfrm>
          <a:prstGeom prst="rect">
            <a:avLst/>
          </a:prstGeom>
        </p:spPr>
        <p:txBody>
          <a:bodyPr wrap="square">
            <a:spAutoFit/>
          </a:bodyPr>
          <a:lstStyle/>
          <a:p>
            <a:r>
              <a:rPr lang="en-US" b="1" dirty="0" smtClean="0"/>
              <a:t>Arbitrage in the APT</a:t>
            </a:r>
          </a:p>
          <a:p>
            <a:r>
              <a:rPr lang="en-US" dirty="0" smtClean="0"/>
              <a:t>The APT suggests that the returns on assets follow a linear pattern. An investor can leverage deviations in returns from the linear pattern using the arbitrage strategy. </a:t>
            </a:r>
            <a:r>
              <a:rPr lang="en-US" sz="2400" b="1" dirty="0" smtClean="0"/>
              <a:t>Arbitrage is the practice of the simultaneous purchase and sale of an asset on different exchanges, taking advantage of slight pricing discrepancies to lock in a risk-free profit for the trade.</a:t>
            </a:r>
            <a:endParaRPr lang="en-US" b="1" dirty="0"/>
          </a:p>
        </p:txBody>
      </p:sp>
      <p:sp>
        <p:nvSpPr>
          <p:cNvPr id="194561" name="Rectangle 1"/>
          <p:cNvSpPr>
            <a:spLocks noChangeArrowheads="1"/>
          </p:cNvSpPr>
          <p:nvPr/>
        </p:nvSpPr>
        <p:spPr bwMode="auto">
          <a:xfrm>
            <a:off x="1" y="2571744"/>
            <a:ext cx="9143999" cy="3885679"/>
          </a:xfrm>
          <a:prstGeom prst="rect">
            <a:avLst/>
          </a:prstGeom>
          <a:solidFill>
            <a:srgbClr val="F8F9FA"/>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rgbClr val="132E57"/>
                </a:solidFill>
                <a:effectLst/>
                <a:latin typeface="Open Sans"/>
                <a:cs typeface="Arial" pitchFamily="34" charset="0"/>
              </a:rPr>
              <a:t>Mathematical Model of the APT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57595D"/>
                </a:solidFill>
                <a:effectLst/>
                <a:latin typeface="Open Sans"/>
                <a:cs typeface="Arial" pitchFamily="34" charset="0"/>
              </a:rPr>
              <a:t>The Arbitrage Pricing Theory can be expressed as a mathematical model:</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Where:</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smtClean="0">
                <a:ln>
                  <a:noFill/>
                </a:ln>
                <a:solidFill>
                  <a:srgbClr val="57595D"/>
                </a:solidFill>
                <a:effectLst/>
                <a:latin typeface="Open Sans"/>
                <a:cs typeface="Arial" pitchFamily="34" charset="0"/>
              </a:rPr>
              <a:t>ER(x)</a:t>
            </a:r>
            <a:r>
              <a:rPr kumimoji="0" lang="en-US" b="0" i="1" u="none" strike="noStrike" cap="none" normalizeH="0" baseline="0" dirty="0" smtClean="0">
                <a:ln>
                  <a:noFill/>
                </a:ln>
                <a:solidFill>
                  <a:srgbClr val="57595D"/>
                </a:solidFill>
                <a:effectLst/>
                <a:latin typeface="Open Sans"/>
                <a:cs typeface="Arial" pitchFamily="34" charset="0"/>
              </a:rPr>
              <a:t> –</a:t>
            </a:r>
            <a:r>
              <a:rPr kumimoji="0" lang="en-US" b="0" i="0" u="none" strike="noStrike" cap="none" normalizeH="0" baseline="0" dirty="0" smtClean="0">
                <a:ln>
                  <a:noFill/>
                </a:ln>
                <a:solidFill>
                  <a:srgbClr val="57595D"/>
                </a:solidFill>
                <a:effectLst/>
                <a:latin typeface="Open Sans"/>
                <a:cs typeface="Arial" pitchFamily="34" charset="0"/>
              </a:rPr>
              <a:t> Expected return on asset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err="1" smtClean="0">
                <a:ln>
                  <a:noFill/>
                </a:ln>
                <a:solidFill>
                  <a:srgbClr val="57595D"/>
                </a:solidFill>
                <a:effectLst/>
                <a:latin typeface="Open Sans"/>
                <a:cs typeface="Arial" pitchFamily="34" charset="0"/>
              </a:rPr>
              <a:t>Rf</a:t>
            </a:r>
            <a:r>
              <a:rPr kumimoji="0" lang="en-US" b="0" i="1" u="none" strike="noStrike" cap="none" normalizeH="0" baseline="0" dirty="0" smtClean="0">
                <a:ln>
                  <a:noFill/>
                </a:ln>
                <a:solidFill>
                  <a:srgbClr val="57595D"/>
                </a:solidFill>
                <a:effectLst/>
                <a:latin typeface="Open Sans"/>
                <a:cs typeface="Arial" pitchFamily="34" charset="0"/>
              </a:rPr>
              <a:t> – </a:t>
            </a:r>
            <a:r>
              <a:rPr kumimoji="0" lang="en-US" b="0" i="0" u="none" strike="noStrike" cap="none" normalizeH="0" baseline="0" dirty="0" smtClean="0">
                <a:ln>
                  <a:noFill/>
                </a:ln>
                <a:solidFill>
                  <a:srgbClr val="57595D"/>
                </a:solidFill>
                <a:effectLst/>
                <a:latin typeface="Open Sans"/>
                <a:cs typeface="Arial" pitchFamily="34" charset="0"/>
              </a:rPr>
              <a:t>Riskless rate of return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err="1" smtClean="0">
                <a:ln>
                  <a:noFill/>
                </a:ln>
                <a:solidFill>
                  <a:srgbClr val="57595D"/>
                </a:solidFill>
                <a:effectLst/>
                <a:latin typeface="Open Sans"/>
                <a:cs typeface="Arial" pitchFamily="34" charset="0"/>
              </a:rPr>
              <a:t>β</a:t>
            </a:r>
            <a:r>
              <a:rPr kumimoji="0" lang="en-US" b="1" i="1" u="none" strike="noStrike" cap="none" normalizeH="0" baseline="-30000" dirty="0" err="1" smtClean="0">
                <a:ln>
                  <a:noFill/>
                </a:ln>
                <a:solidFill>
                  <a:srgbClr val="57595D"/>
                </a:solidFill>
                <a:effectLst/>
                <a:latin typeface="Open Sans"/>
                <a:cs typeface="Arial" pitchFamily="34" charset="0"/>
              </a:rPr>
              <a:t>n</a:t>
            </a:r>
            <a:r>
              <a:rPr kumimoji="0" lang="en-US" b="1" i="1" u="none" strike="noStrike" cap="none" normalizeH="0" baseline="0" dirty="0" smtClean="0">
                <a:ln>
                  <a:noFill/>
                </a:ln>
                <a:solidFill>
                  <a:srgbClr val="57595D"/>
                </a:solidFill>
                <a:effectLst/>
                <a:latin typeface="Open Sans"/>
                <a:cs typeface="Arial" pitchFamily="34" charset="0"/>
              </a:rPr>
              <a:t> (Beta)</a:t>
            </a:r>
            <a:r>
              <a:rPr kumimoji="0" lang="en-US" b="0" i="1" u="none" strike="noStrike" cap="none" normalizeH="0" baseline="0" dirty="0" smtClean="0">
                <a:ln>
                  <a:noFill/>
                </a:ln>
                <a:solidFill>
                  <a:srgbClr val="57595D"/>
                </a:solidFill>
                <a:effectLst/>
                <a:latin typeface="Open Sans"/>
                <a:cs typeface="Arial" pitchFamily="34" charset="0"/>
              </a:rPr>
              <a:t> – </a:t>
            </a:r>
            <a:r>
              <a:rPr kumimoji="0" lang="en-US" b="0" i="0" u="none" strike="noStrike" cap="none" normalizeH="0" baseline="0" dirty="0" smtClean="0">
                <a:ln>
                  <a:noFill/>
                </a:ln>
                <a:solidFill>
                  <a:srgbClr val="57595D"/>
                </a:solidFill>
                <a:effectLst/>
                <a:latin typeface="Open Sans"/>
                <a:cs typeface="Arial" pitchFamily="34" charset="0"/>
              </a:rPr>
              <a:t>The asset’s price sensitivity to factor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1" i="1" u="none" strike="noStrike" cap="none" normalizeH="0" baseline="0" dirty="0" err="1" smtClean="0">
                <a:ln>
                  <a:noFill/>
                </a:ln>
                <a:solidFill>
                  <a:srgbClr val="57595D"/>
                </a:solidFill>
                <a:effectLst/>
                <a:latin typeface="Open Sans"/>
                <a:cs typeface="Arial" pitchFamily="34" charset="0"/>
              </a:rPr>
              <a:t>RP</a:t>
            </a:r>
            <a:r>
              <a:rPr kumimoji="0" lang="en-US" b="1" i="1" u="none" strike="noStrike" cap="none" normalizeH="0" baseline="-30000" dirty="0" err="1" smtClean="0">
                <a:ln>
                  <a:noFill/>
                </a:ln>
                <a:solidFill>
                  <a:srgbClr val="57595D"/>
                </a:solidFill>
                <a:effectLst/>
                <a:latin typeface="Open Sans"/>
                <a:cs typeface="Arial" pitchFamily="34" charset="0"/>
              </a:rPr>
              <a:t>n</a:t>
            </a:r>
            <a:r>
              <a:rPr kumimoji="0" lang="en-US" b="0" i="1" u="none" strike="noStrike" cap="none" normalizeH="0" baseline="0" dirty="0" smtClean="0">
                <a:ln>
                  <a:noFill/>
                </a:ln>
                <a:solidFill>
                  <a:srgbClr val="57595D"/>
                </a:solidFill>
                <a:effectLst/>
                <a:latin typeface="Open Sans"/>
                <a:cs typeface="Arial" pitchFamily="34" charset="0"/>
              </a:rPr>
              <a:t> – </a:t>
            </a:r>
            <a:r>
              <a:rPr kumimoji="0" lang="en-US" b="0" i="0" u="none" strike="noStrike" cap="none" normalizeH="0" baseline="0" dirty="0" smtClean="0">
                <a:ln>
                  <a:noFill/>
                </a:ln>
                <a:solidFill>
                  <a:srgbClr val="57595D"/>
                </a:solidFill>
                <a:effectLst/>
                <a:latin typeface="Open Sans"/>
                <a:cs typeface="Arial" pitchFamily="34" charset="0"/>
              </a:rPr>
              <a:t>The risk premium associated with factor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57595D"/>
                </a:solidFill>
                <a:effectLst/>
                <a:latin typeface="Open Sans"/>
                <a:cs typeface="Arial" pitchFamily="34" charset="0"/>
              </a:rPr>
              <a:t>Historical returns on securities are analyzed with </a:t>
            </a:r>
            <a:r>
              <a:rPr kumimoji="0" lang="en-US" b="0" i="0" u="none" strike="noStrike" cap="none" normalizeH="0" baseline="0" dirty="0" smtClean="0">
                <a:ln>
                  <a:noFill/>
                </a:ln>
                <a:solidFill>
                  <a:srgbClr val="FA621C"/>
                </a:solidFill>
                <a:effectLst/>
                <a:latin typeface="Open Sans"/>
                <a:cs typeface="Arial" pitchFamily="34" charset="0"/>
              </a:rPr>
              <a:t>linear regression analysis</a:t>
            </a:r>
            <a:r>
              <a:rPr kumimoji="0" lang="en-US" b="0" i="0" u="none" strike="noStrike" cap="none" normalizeH="0" baseline="0" dirty="0" smtClean="0">
                <a:ln>
                  <a:noFill/>
                </a:ln>
                <a:solidFill>
                  <a:srgbClr val="57595D"/>
                </a:solidFill>
                <a:effectLst/>
                <a:latin typeface="Open Sans"/>
                <a:cs typeface="Arial" pitchFamily="34" charset="0"/>
              </a:rPr>
              <a:t> against the macroeconomic factor to estimate beta coefficients for the arbitrage pricing theory formula</a:t>
            </a:r>
            <a:endParaRPr kumimoji="0" lang="en-US" sz="4000" b="0" i="0" u="none" strike="noStrike" cap="none" normalizeH="0" baseline="0" dirty="0" smtClean="0">
              <a:ln>
                <a:noFill/>
              </a:ln>
              <a:solidFill>
                <a:srgbClr val="57595D"/>
              </a:solidFill>
              <a:effectLst/>
              <a:latin typeface="Open Sans"/>
              <a:cs typeface="Arial" pitchFamily="34" charset="0"/>
            </a:endParaRPr>
          </a:p>
        </p:txBody>
      </p:sp>
      <p:pic>
        <p:nvPicPr>
          <p:cNvPr id="6" name="Picture 2" descr="https://cdn.corporatefinanceinstitute.com/assets/arbitrage-pricing-theory-apt.png"/>
          <p:cNvPicPr>
            <a:picLocks noChangeAspect="1" noChangeArrowheads="1"/>
          </p:cNvPicPr>
          <p:nvPr/>
        </p:nvPicPr>
        <p:blipFill>
          <a:blip r:embed="rId2"/>
          <a:srcRect/>
          <a:stretch>
            <a:fillRect/>
          </a:stretch>
        </p:blipFill>
        <p:spPr bwMode="auto">
          <a:xfrm>
            <a:off x="155575" y="3357562"/>
            <a:ext cx="5648325" cy="476250"/>
          </a:xfrm>
          <a:prstGeom prst="rect">
            <a:avLst/>
          </a:prstGeom>
          <a:noFill/>
        </p:spPr>
      </p:pic>
    </p:spTree>
    <p:extLst>
      <p:ext uri="{BB962C8B-B14F-4D97-AF65-F5344CB8AC3E}">
        <p14:creationId xmlns:p14="http://schemas.microsoft.com/office/powerpoint/2010/main" val="1956850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AB69918-C6A8-4236-8AAE-C6B0FD021418}" type="slidenum">
              <a:rPr lang="en-US" smtClean="0"/>
              <a:pPr/>
              <a:t>22</a:t>
            </a:fld>
            <a:endParaRPr lang="en-US"/>
          </a:p>
        </p:txBody>
      </p:sp>
      <p:pic>
        <p:nvPicPr>
          <p:cNvPr id="195586" name="Picture 2" descr="https://cdn.corporatefinanceinstitute.com/assets/arbitrage-pricing-theory-apt.png"/>
          <p:cNvPicPr>
            <a:picLocks noChangeAspect="1" noChangeArrowheads="1"/>
          </p:cNvPicPr>
          <p:nvPr/>
        </p:nvPicPr>
        <p:blipFill>
          <a:blip r:embed="rId2"/>
          <a:srcRect/>
          <a:stretch>
            <a:fillRect/>
          </a:stretch>
        </p:blipFill>
        <p:spPr bwMode="auto">
          <a:xfrm>
            <a:off x="155575" y="881048"/>
            <a:ext cx="5648325" cy="476250"/>
          </a:xfrm>
          <a:prstGeom prst="rect">
            <a:avLst/>
          </a:prstGeom>
          <a:noFill/>
        </p:spPr>
      </p:pic>
    </p:spTree>
    <p:extLst>
      <p:ext uri="{BB962C8B-B14F-4D97-AF65-F5344CB8AC3E}">
        <p14:creationId xmlns:p14="http://schemas.microsoft.com/office/powerpoint/2010/main" val="2841024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428604"/>
            <a:ext cx="8643998" cy="1754326"/>
          </a:xfrm>
          <a:prstGeom prst="rect">
            <a:avLst/>
          </a:prstGeom>
        </p:spPr>
        <p:txBody>
          <a:bodyPr wrap="square">
            <a:spAutoFit/>
          </a:bodyPr>
          <a:lstStyle/>
          <a:p>
            <a:pPr fontAlgn="base"/>
            <a:r>
              <a:rPr lang="en-US" dirty="0" smtClean="0"/>
              <a:t>If thus the market index is used as a surrogate for other individual securities in the portfolio, the relation of any individual security with the Market index can be represented in a Regression line or characteristic line. This is drawn below, with the excess return on the security on the y-axis and excess return on the Market Portfolio on the x-axis.</a:t>
            </a:r>
          </a:p>
          <a:p>
            <a:pPr fontAlgn="base"/>
            <a:r>
              <a:rPr lang="en-US" dirty="0" smtClean="0"/>
              <a:t>The equation of the characteristic line is </a:t>
            </a:r>
            <a:r>
              <a:rPr lang="en-US" dirty="0" err="1" smtClean="0"/>
              <a:t>Ri</a:t>
            </a:r>
            <a:r>
              <a:rPr lang="en-US" dirty="0" smtClean="0"/>
              <a:t> – </a:t>
            </a:r>
            <a:r>
              <a:rPr lang="en-US" dirty="0" err="1" smtClean="0"/>
              <a:t>Rf</a:t>
            </a:r>
            <a:r>
              <a:rPr lang="en-US" dirty="0" smtClean="0"/>
              <a:t> = a + </a:t>
            </a:r>
            <a:r>
              <a:rPr lang="en-US" dirty="0" err="1" smtClean="0"/>
              <a:t>βim</a:t>
            </a:r>
            <a:r>
              <a:rPr lang="en-US" dirty="0" smtClean="0"/>
              <a:t> (</a:t>
            </a:r>
            <a:r>
              <a:rPr lang="en-US" dirty="0" err="1" smtClean="0"/>
              <a:t>Rm</a:t>
            </a:r>
            <a:r>
              <a:rPr lang="en-US" dirty="0" smtClean="0"/>
              <a:t> – </a:t>
            </a:r>
            <a:r>
              <a:rPr lang="en-US" dirty="0" err="1" smtClean="0"/>
              <a:t>Rf</a:t>
            </a:r>
            <a:r>
              <a:rPr lang="en-US" dirty="0" smtClean="0"/>
              <a:t>) + </a:t>
            </a:r>
            <a:r>
              <a:rPr lang="en-US" dirty="0" err="1" smtClean="0"/>
              <a:t>ei</a:t>
            </a:r>
            <a:endParaRPr lang="en-US" dirty="0"/>
          </a:p>
        </p:txBody>
      </p:sp>
      <p:sp>
        <p:nvSpPr>
          <p:cNvPr id="3" name="Rectangle 2"/>
          <p:cNvSpPr/>
          <p:nvPr/>
        </p:nvSpPr>
        <p:spPr>
          <a:xfrm>
            <a:off x="0" y="2500306"/>
            <a:ext cx="8715404" cy="1477328"/>
          </a:xfrm>
          <a:prstGeom prst="rect">
            <a:avLst/>
          </a:prstGeom>
        </p:spPr>
        <p:txBody>
          <a:bodyPr wrap="square">
            <a:spAutoFit/>
          </a:bodyPr>
          <a:lstStyle/>
          <a:p>
            <a:pPr fontAlgn="base"/>
            <a:r>
              <a:rPr lang="en-US" dirty="0" err="1" smtClean="0"/>
              <a:t>Ri</a:t>
            </a:r>
            <a:r>
              <a:rPr lang="en-US" dirty="0" smtClean="0"/>
              <a:t> is the holding period return on security </a:t>
            </a:r>
            <a:r>
              <a:rPr lang="en-US" dirty="0" err="1" smtClean="0"/>
              <a:t>i</a:t>
            </a:r>
            <a:endParaRPr lang="en-US" dirty="0" smtClean="0"/>
          </a:p>
          <a:p>
            <a:pPr fontAlgn="base"/>
            <a:r>
              <a:rPr lang="en-US" dirty="0" err="1" smtClean="0"/>
              <a:t>Rf</a:t>
            </a:r>
            <a:r>
              <a:rPr lang="en-US" dirty="0" smtClean="0"/>
              <a:t> is the riskless rate of interest</a:t>
            </a:r>
          </a:p>
          <a:p>
            <a:pPr fontAlgn="base"/>
            <a:r>
              <a:rPr lang="en-US" dirty="0" smtClean="0"/>
              <a:t>Alpha is the vertical intercept on y-axis representing the return on the security when only unsystematic risk is considered and systematic risk is measured by Beta. </a:t>
            </a:r>
            <a:r>
              <a:rPr lang="en-US" dirty="0" err="1" smtClean="0"/>
              <a:t>c</a:t>
            </a:r>
            <a:r>
              <a:rPr lang="en-US" baseline="-25000" dirty="0" err="1" smtClean="0"/>
              <a:t>i</a:t>
            </a:r>
            <a:r>
              <a:rPr lang="en-US" dirty="0" smtClean="0"/>
              <a:t> is the residual component, not captured by the above variables.</a:t>
            </a:r>
            <a:endParaRPr lang="en-US" dirty="0"/>
          </a:p>
        </p:txBody>
      </p:sp>
      <p:pic>
        <p:nvPicPr>
          <p:cNvPr id="83970" name="Picture 2" descr="https://www.economicsdiscussion.net/wp-content/uploads/2017/12/clip_image039_thumb2_thumb.jpg"/>
          <p:cNvPicPr>
            <a:picLocks noChangeAspect="1" noChangeArrowheads="1"/>
          </p:cNvPicPr>
          <p:nvPr/>
        </p:nvPicPr>
        <p:blipFill>
          <a:blip r:embed="rId2"/>
          <a:srcRect/>
          <a:stretch>
            <a:fillRect/>
          </a:stretch>
        </p:blipFill>
        <p:spPr bwMode="auto">
          <a:xfrm>
            <a:off x="0" y="4143380"/>
            <a:ext cx="8786842" cy="2714620"/>
          </a:xfrm>
          <a:prstGeom prst="rect">
            <a:avLst/>
          </a:prstGeom>
          <a:noFill/>
        </p:spPr>
      </p:pic>
      <p:sp>
        <p:nvSpPr>
          <p:cNvPr id="5" name="Slide Number Placeholder 4"/>
          <p:cNvSpPr>
            <a:spLocks noGrp="1"/>
          </p:cNvSpPr>
          <p:nvPr>
            <p:ph type="sldNum" sz="quarter" idx="12"/>
          </p:nvPr>
        </p:nvSpPr>
        <p:spPr/>
        <p:txBody>
          <a:bodyPr/>
          <a:lstStyle/>
          <a:p>
            <a:fld id="{5AB69918-C6A8-4236-8AAE-C6B0FD021418}" type="slidenum">
              <a:rPr lang="en-US" smtClean="0"/>
              <a:pPr/>
              <a:t>23</a:t>
            </a:fld>
            <a:endParaRPr lang="en-US"/>
          </a:p>
        </p:txBody>
      </p:sp>
    </p:spTree>
    <p:extLst>
      <p:ext uri="{BB962C8B-B14F-4D97-AF65-F5344CB8AC3E}">
        <p14:creationId xmlns:p14="http://schemas.microsoft.com/office/powerpoint/2010/main" val="2051437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5786199"/>
          </a:xfrm>
          <a:prstGeom prst="rect">
            <a:avLst/>
          </a:prstGeom>
        </p:spPr>
        <p:txBody>
          <a:bodyPr wrap="square">
            <a:spAutoFit/>
          </a:bodyPr>
          <a:lstStyle/>
          <a:p>
            <a:pPr fontAlgn="base"/>
            <a:r>
              <a:rPr lang="en-US" sz="2200" dirty="0" smtClean="0"/>
              <a:t>The capital asset pricing model (CAPM) is the equation that describes the relationship between the expected return of a given security and systematic risk as measured by its beta coefficient. Besides risk the model considers the effect of risk-free interest rates and expected market return.</a:t>
            </a:r>
          </a:p>
          <a:p>
            <a:pPr fontAlgn="base"/>
            <a:r>
              <a:rPr lang="en-US" sz="2200" b="1" dirty="0" smtClean="0"/>
              <a:t>Assumptions</a:t>
            </a:r>
          </a:p>
          <a:p>
            <a:pPr fontAlgn="base"/>
            <a:r>
              <a:rPr lang="en-US" sz="2200" dirty="0" smtClean="0"/>
              <a:t>Basic assumptions of the CAPM model are as follows.</a:t>
            </a:r>
          </a:p>
          <a:p>
            <a:pPr fontAlgn="base"/>
            <a:r>
              <a:rPr lang="en-US" sz="2200" dirty="0" smtClean="0"/>
              <a:t>Markets are ideal—no transaction fees, taxes, inflation, or short selling restrictions.</a:t>
            </a:r>
          </a:p>
          <a:p>
            <a:pPr fontAlgn="base"/>
            <a:r>
              <a:rPr lang="en-US" sz="2200" dirty="0" smtClean="0"/>
              <a:t>All investors are averse to risk.</a:t>
            </a:r>
          </a:p>
          <a:p>
            <a:pPr fontAlgn="base"/>
            <a:r>
              <a:rPr lang="en-US" sz="2200" dirty="0" smtClean="0"/>
              <a:t>Markets are highly efficient. All investors have equal access to all available information.</a:t>
            </a:r>
          </a:p>
          <a:p>
            <a:pPr fontAlgn="base"/>
            <a:r>
              <a:rPr lang="en-US" sz="2200" dirty="0" smtClean="0"/>
              <a:t>All investors can borrow and lend unlimited amounts under a risk-free rate.</a:t>
            </a:r>
          </a:p>
          <a:p>
            <a:pPr fontAlgn="base"/>
            <a:r>
              <a:rPr lang="en-US" sz="2200" dirty="0" smtClean="0"/>
              <a:t>Beta coefficient is the only measure of risk.</a:t>
            </a:r>
          </a:p>
          <a:p>
            <a:pPr fontAlgn="base"/>
            <a:r>
              <a:rPr lang="en-US" sz="2200" dirty="0" smtClean="0"/>
              <a:t>All assets are absolutely liquid and infinitely divided.</a:t>
            </a:r>
          </a:p>
          <a:p>
            <a:pPr fontAlgn="base"/>
            <a:r>
              <a:rPr lang="en-US" sz="2200" dirty="0" smtClean="0"/>
              <a:t>The amount of available assets is fixed during a given period of time.</a:t>
            </a:r>
          </a:p>
          <a:p>
            <a:pPr fontAlgn="base"/>
            <a:r>
              <a:rPr lang="en-US" sz="2200" dirty="0" smtClean="0"/>
              <a:t>Markets are in equilibrium. All investors are price takers, not price make</a:t>
            </a:r>
            <a:r>
              <a:rPr lang="en-US" dirty="0" smtClean="0"/>
              <a:t>rs.</a:t>
            </a:r>
          </a:p>
          <a:p>
            <a:pPr fontAlgn="base"/>
            <a:r>
              <a:rPr lang="en-US" dirty="0" smtClean="0"/>
              <a:t>Return of all available assets is subject to normal distribution function.</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3</a:t>
            </a:fld>
            <a:endParaRPr lang="en-US"/>
          </a:p>
        </p:txBody>
      </p:sp>
    </p:spTree>
    <p:extLst>
      <p:ext uri="{BB962C8B-B14F-4D97-AF65-F5344CB8AC3E}">
        <p14:creationId xmlns:p14="http://schemas.microsoft.com/office/powerpoint/2010/main" val="3656485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14290"/>
            <a:ext cx="9001156" cy="3970318"/>
          </a:xfrm>
          <a:prstGeom prst="rect">
            <a:avLst/>
          </a:prstGeom>
        </p:spPr>
        <p:txBody>
          <a:bodyPr wrap="square">
            <a:spAutoFit/>
          </a:bodyPr>
          <a:lstStyle/>
          <a:p>
            <a:pPr fontAlgn="base"/>
            <a:r>
              <a:rPr lang="en-US" sz="2800" dirty="0" smtClean="0"/>
              <a:t>The Capital Asset Pricing Model (CAPM) measures the risk of a security in relation to the portfolio. It considers the required rate of return of a security in the light of its contribution to total portfolio risk. The CAPM holds that only </a:t>
            </a:r>
            <a:r>
              <a:rPr lang="en-US" sz="2800" dirty="0" err="1" smtClean="0"/>
              <a:t>undiversifiable</a:t>
            </a:r>
            <a:r>
              <a:rPr lang="en-US" sz="2800" dirty="0" smtClean="0"/>
              <a:t> risk is relevant to the determination of expected return on any asset.</a:t>
            </a:r>
          </a:p>
          <a:p>
            <a:pPr fontAlgn="base"/>
            <a:r>
              <a:rPr lang="en-US" sz="2800" dirty="0" smtClean="0"/>
              <a:t>Even though the CAPM is competent to examine the risk and return of any capital asset such as individual security, an investment project or a portfolio asset</a:t>
            </a:r>
            <a:endParaRPr lang="en-US" sz="2800"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4</a:t>
            </a:fld>
            <a:endParaRPr lang="en-US"/>
          </a:p>
        </p:txBody>
      </p:sp>
    </p:spTree>
    <p:extLst>
      <p:ext uri="{BB962C8B-B14F-4D97-AF65-F5344CB8AC3E}">
        <p14:creationId xmlns:p14="http://schemas.microsoft.com/office/powerpoint/2010/main" val="2977273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404664"/>
            <a:ext cx="8929718" cy="3970318"/>
          </a:xfrm>
          <a:prstGeom prst="rect">
            <a:avLst/>
          </a:prstGeom>
        </p:spPr>
        <p:txBody>
          <a:bodyPr wrap="square">
            <a:spAutoFit/>
          </a:bodyPr>
          <a:lstStyle/>
          <a:p>
            <a:pPr fontAlgn="base"/>
            <a:r>
              <a:rPr lang="en-US" dirty="0" smtClean="0"/>
              <a:t>Assumptions of Capital Asset Pricing Model</a:t>
            </a:r>
          </a:p>
          <a:p>
            <a:pPr fontAlgn="base"/>
            <a:r>
              <a:rPr lang="en-US" dirty="0" smtClean="0"/>
              <a:t>The CAPM is based on the following assumptions.</a:t>
            </a:r>
          </a:p>
          <a:p>
            <a:pPr fontAlgn="base"/>
            <a:r>
              <a:rPr lang="en-US" dirty="0" smtClean="0"/>
              <a:t>1. Risk-averse investors</a:t>
            </a:r>
          </a:p>
          <a:p>
            <a:pPr fontAlgn="base"/>
            <a:r>
              <a:rPr lang="en-US" dirty="0" smtClean="0"/>
              <a:t>The investors are basically risk averse and diversification is necessary to reduce their risks.</a:t>
            </a:r>
          </a:p>
          <a:p>
            <a:pPr fontAlgn="base"/>
            <a:r>
              <a:rPr lang="en-US" dirty="0" smtClean="0"/>
              <a:t>2. </a:t>
            </a:r>
            <a:r>
              <a:rPr lang="en-US" dirty="0" err="1" smtClean="0"/>
              <a:t>Maximising</a:t>
            </a:r>
            <a:r>
              <a:rPr lang="en-US" dirty="0" smtClean="0"/>
              <a:t> the utility of terminal wealth</a:t>
            </a:r>
          </a:p>
          <a:p>
            <a:pPr fontAlgn="base"/>
            <a:r>
              <a:rPr lang="en-US" dirty="0" smtClean="0"/>
              <a:t>An investor aims at maximizing the utility of his wealth rather than the wealth or return. The term ‘Utility’ describes the differences in individual preferences. Each increment of wealth is enjoyed less than the last as each increment is less important in satisfying the basic needs of the individual. Thus, the diminishing marginal utility is most applicable to wealth.</a:t>
            </a:r>
          </a:p>
          <a:p>
            <a:pPr fontAlgn="base"/>
            <a:r>
              <a:rPr lang="en-US" dirty="0" smtClean="0"/>
              <a:t>There are also other forms of utility functions. Some investors showing a preference for larger risks are those who have increasing marginal utility for wealth. In such cases, each increase in wealth prompts the individual to acquire more wealth. For a risk-neutral investor, each increment in wealth is equally attractive.  In other words, each increment would have the same utility for him.</a:t>
            </a:r>
            <a:endParaRPr lang="en-US" dirty="0"/>
          </a:p>
        </p:txBody>
      </p:sp>
      <p:sp>
        <p:nvSpPr>
          <p:cNvPr id="3" name="Slide Number Placeholder 2"/>
          <p:cNvSpPr>
            <a:spLocks noGrp="1"/>
          </p:cNvSpPr>
          <p:nvPr>
            <p:ph type="sldNum" sz="quarter" idx="12"/>
          </p:nvPr>
        </p:nvSpPr>
        <p:spPr/>
        <p:txBody>
          <a:bodyPr/>
          <a:lstStyle/>
          <a:p>
            <a:fld id="{5AB69918-C6A8-4236-8AAE-C6B0FD021418}" type="slidenum">
              <a:rPr lang="en-US" smtClean="0"/>
              <a:pPr/>
              <a:t>5</a:t>
            </a:fld>
            <a:endParaRPr lang="en-US"/>
          </a:p>
        </p:txBody>
      </p:sp>
    </p:spTree>
    <p:extLst>
      <p:ext uri="{BB962C8B-B14F-4D97-AF65-F5344CB8AC3E}">
        <p14:creationId xmlns:p14="http://schemas.microsoft.com/office/powerpoint/2010/main" val="640908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2308324"/>
          </a:xfrm>
          <a:prstGeom prst="rect">
            <a:avLst/>
          </a:prstGeom>
        </p:spPr>
        <p:txBody>
          <a:bodyPr wrap="square">
            <a:spAutoFit/>
          </a:bodyPr>
          <a:lstStyle/>
          <a:p>
            <a:pPr fontAlgn="base"/>
            <a:r>
              <a:rPr lang="en-US" dirty="0" smtClean="0"/>
              <a:t>3. Choice on the basis of risk and return:</a:t>
            </a:r>
          </a:p>
          <a:p>
            <a:pPr fontAlgn="base"/>
            <a:r>
              <a:rPr lang="en-US" dirty="0" smtClean="0"/>
              <a:t>Investors make investment decisions on the basis of risk and return. Risk and return are measured by the variance and the mean of the portfolio returns. CAPM assumes that the rational investors put away their diversifiable risk, namely, unsystematic risk. But only the systematic risk remains which varies with the Beta of the security.</a:t>
            </a:r>
          </a:p>
          <a:p>
            <a:pPr fontAlgn="base"/>
            <a:r>
              <a:rPr lang="en-US" dirty="0" smtClean="0"/>
              <a:t>Some investors use the beta only to measure the risk while other investors use both beta and variance of returns as the sources of reward. As individuals have varying perceptions towards risk and reward, CAPM gives a series of efficient frontlines.</a:t>
            </a:r>
            <a:endParaRPr lang="en-US" dirty="0"/>
          </a:p>
        </p:txBody>
      </p:sp>
      <p:sp>
        <p:nvSpPr>
          <p:cNvPr id="3" name="Rectangle 2"/>
          <p:cNvSpPr/>
          <p:nvPr/>
        </p:nvSpPr>
        <p:spPr>
          <a:xfrm>
            <a:off x="0" y="2571744"/>
            <a:ext cx="9144000" cy="2031325"/>
          </a:xfrm>
          <a:prstGeom prst="rect">
            <a:avLst/>
          </a:prstGeom>
        </p:spPr>
        <p:txBody>
          <a:bodyPr wrap="square">
            <a:spAutoFit/>
          </a:bodyPr>
          <a:lstStyle/>
          <a:p>
            <a:pPr fontAlgn="base"/>
            <a:r>
              <a:rPr lang="en-US" dirty="0" smtClean="0"/>
              <a:t>4. Similar expectations of risk and return</a:t>
            </a:r>
          </a:p>
          <a:p>
            <a:pPr fontAlgn="base"/>
            <a:r>
              <a:rPr lang="en-US" dirty="0" smtClean="0"/>
              <a:t>All investors have similar expectations of risk and return. In other words, all investors’ estimates of risk and return are the same. When the expectations of the investors differ, the estimates of mean and variance lead to different forecasts.</a:t>
            </a:r>
          </a:p>
          <a:p>
            <a:pPr fontAlgn="base"/>
            <a:r>
              <a:rPr lang="en-US" dirty="0" smtClean="0"/>
              <a:t>As a result, there will be innumerable efficient frontiers and the efficient portfolio of each will be different from that of the others. Varying preferences also imply that the price of an asset will be different for different investors.</a:t>
            </a:r>
            <a:endParaRPr lang="en-US" dirty="0"/>
          </a:p>
        </p:txBody>
      </p:sp>
      <p:sp>
        <p:nvSpPr>
          <p:cNvPr id="4" name="Rectangle 3"/>
          <p:cNvSpPr/>
          <p:nvPr/>
        </p:nvSpPr>
        <p:spPr>
          <a:xfrm>
            <a:off x="0" y="4572008"/>
            <a:ext cx="9144000" cy="1477328"/>
          </a:xfrm>
          <a:prstGeom prst="rect">
            <a:avLst/>
          </a:prstGeom>
        </p:spPr>
        <p:txBody>
          <a:bodyPr wrap="square">
            <a:spAutoFit/>
          </a:bodyPr>
          <a:lstStyle/>
          <a:p>
            <a:pPr fontAlgn="base"/>
            <a:r>
              <a:rPr lang="en-US" dirty="0" smtClean="0"/>
              <a:t>5. Identical time horizon</a:t>
            </a:r>
          </a:p>
          <a:p>
            <a:pPr fontAlgn="base"/>
            <a:r>
              <a:rPr lang="en-US" dirty="0" smtClean="0"/>
              <a:t>The CAPM is based on the assumption that all investors have identical time horizon. The core of this assumption is that investors buy all the assets in their portfolios at one point of time and sell them at some undefined but common point in future. This assumption further implies that investors form portfolios to achieve wealth at a single common terminal rate.</a:t>
            </a:r>
            <a:endParaRPr lang="en-US" dirty="0"/>
          </a:p>
        </p:txBody>
      </p:sp>
      <p:sp>
        <p:nvSpPr>
          <p:cNvPr id="5" name="Slide Number Placeholder 4"/>
          <p:cNvSpPr>
            <a:spLocks noGrp="1"/>
          </p:cNvSpPr>
          <p:nvPr>
            <p:ph type="sldNum" sz="quarter" idx="12"/>
          </p:nvPr>
        </p:nvSpPr>
        <p:spPr/>
        <p:txBody>
          <a:bodyPr/>
          <a:lstStyle/>
          <a:p>
            <a:fld id="{5AB69918-C6A8-4236-8AAE-C6B0FD021418}" type="slidenum">
              <a:rPr lang="en-US" smtClean="0"/>
              <a:pPr/>
              <a:t>6</a:t>
            </a:fld>
            <a:endParaRPr lang="en-US"/>
          </a:p>
        </p:txBody>
      </p:sp>
    </p:spTree>
    <p:extLst>
      <p:ext uri="{BB962C8B-B14F-4D97-AF65-F5344CB8AC3E}">
        <p14:creationId xmlns:p14="http://schemas.microsoft.com/office/powerpoint/2010/main" val="373017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754326"/>
          </a:xfrm>
          <a:prstGeom prst="rect">
            <a:avLst/>
          </a:prstGeom>
        </p:spPr>
        <p:txBody>
          <a:bodyPr wrap="square">
            <a:spAutoFit/>
          </a:bodyPr>
          <a:lstStyle/>
          <a:p>
            <a:pPr fontAlgn="base"/>
            <a:r>
              <a:rPr lang="en-US" dirty="0" smtClean="0"/>
              <a:t>6. Free access to all available information</a:t>
            </a:r>
          </a:p>
          <a:p>
            <a:pPr fontAlgn="base"/>
            <a:r>
              <a:rPr lang="en-US" dirty="0" smtClean="0"/>
              <a:t>One of the important assumptions of the CAPM is that investors have free access to all the available information at no cost. Supposing some investors alone are able to have access to special information which is not readily available to all, then the markets would not be regarded efficient. In other words, if the available information has not reached all, it will be difficult to draw a common efficient frontier line.</a:t>
            </a:r>
            <a:endParaRPr lang="en-US" dirty="0"/>
          </a:p>
        </p:txBody>
      </p:sp>
      <p:sp>
        <p:nvSpPr>
          <p:cNvPr id="3" name="Rectangle 2"/>
          <p:cNvSpPr/>
          <p:nvPr/>
        </p:nvSpPr>
        <p:spPr>
          <a:xfrm>
            <a:off x="0" y="1714488"/>
            <a:ext cx="9144000" cy="2308324"/>
          </a:xfrm>
          <a:prstGeom prst="rect">
            <a:avLst/>
          </a:prstGeom>
        </p:spPr>
        <p:txBody>
          <a:bodyPr wrap="square">
            <a:spAutoFit/>
          </a:bodyPr>
          <a:lstStyle/>
          <a:p>
            <a:pPr fontAlgn="base"/>
            <a:r>
              <a:rPr lang="en-US" dirty="0" smtClean="0"/>
              <a:t>7. There is risk-free asset and there is no restriction on borrowing and lending at the risk free rate</a:t>
            </a:r>
          </a:p>
          <a:p>
            <a:pPr fontAlgn="base"/>
            <a:r>
              <a:rPr lang="en-US" dirty="0" smtClean="0"/>
              <a:t>This is a very important assumption of the CAPM. The risk free asset is essential to simplify the complex </a:t>
            </a:r>
            <a:r>
              <a:rPr lang="en-US" dirty="0" err="1" smtClean="0"/>
              <a:t>pairwise</a:t>
            </a:r>
            <a:r>
              <a:rPr lang="en-US" dirty="0" smtClean="0"/>
              <a:t> covariance of Markowitz’s theory. The risk free asset makes the curved efficient frontier of MPT to the linear efficient frontier of the CAPM simple.</a:t>
            </a:r>
          </a:p>
          <a:p>
            <a:pPr fontAlgn="base"/>
            <a:r>
              <a:rPr lang="en-US" dirty="0" smtClean="0"/>
              <a:t>As a result, the investors will not concentrate on the characteristics of individual assets. By adding a portion of risk-free assets to the portfolio and borrowing the additional funds needed at a risk free rate, the risk is either decreased or increased.</a:t>
            </a:r>
            <a:endParaRPr lang="en-US" dirty="0"/>
          </a:p>
        </p:txBody>
      </p:sp>
      <p:sp>
        <p:nvSpPr>
          <p:cNvPr id="4" name="Rectangle 3"/>
          <p:cNvSpPr/>
          <p:nvPr/>
        </p:nvSpPr>
        <p:spPr>
          <a:xfrm>
            <a:off x="0" y="4094812"/>
            <a:ext cx="9144000" cy="1477328"/>
          </a:xfrm>
          <a:prstGeom prst="rect">
            <a:avLst/>
          </a:prstGeom>
        </p:spPr>
        <p:txBody>
          <a:bodyPr wrap="square">
            <a:spAutoFit/>
          </a:bodyPr>
          <a:lstStyle/>
          <a:p>
            <a:pPr fontAlgn="base"/>
            <a:r>
              <a:rPr lang="en-US" dirty="0" smtClean="0"/>
              <a:t>8. There are no taxes and transaction costs</a:t>
            </a:r>
          </a:p>
          <a:p>
            <a:pPr fontAlgn="base"/>
            <a:r>
              <a:rPr lang="en-US" dirty="0" smtClean="0"/>
              <a:t>According to Roll, there must be either a risk free asset or a portfolio of short sold securities. Then only the capital Market Line (CML) will be straight. When there are no risk free assets, the investor could not create a proxy risk free asset. As a result, the capital market line would not be linear and the direct linear relationship between risk and return would not exist.</a:t>
            </a:r>
            <a:endParaRPr lang="en-US" dirty="0"/>
          </a:p>
        </p:txBody>
      </p:sp>
      <p:sp>
        <p:nvSpPr>
          <p:cNvPr id="5" name="Rectangle 4"/>
          <p:cNvSpPr/>
          <p:nvPr/>
        </p:nvSpPr>
        <p:spPr>
          <a:xfrm>
            <a:off x="0" y="5643578"/>
            <a:ext cx="9144000" cy="923330"/>
          </a:xfrm>
          <a:prstGeom prst="rect">
            <a:avLst/>
          </a:prstGeom>
        </p:spPr>
        <p:txBody>
          <a:bodyPr wrap="square">
            <a:spAutoFit/>
          </a:bodyPr>
          <a:lstStyle/>
          <a:p>
            <a:pPr fontAlgn="base"/>
            <a:r>
              <a:rPr lang="en-US" dirty="0" smtClean="0"/>
              <a:t>9. Total availability of assets is fixed and assets are marketable and divisible</a:t>
            </a:r>
          </a:p>
          <a:p>
            <a:pPr fontAlgn="base"/>
            <a:r>
              <a:rPr lang="en-US" dirty="0" smtClean="0"/>
              <a:t>This assumption holds the view that the total asset quantity is fixed and all assets are marketable.</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7</a:t>
            </a:fld>
            <a:endParaRPr lang="en-US"/>
          </a:p>
        </p:txBody>
      </p:sp>
    </p:spTree>
    <p:extLst>
      <p:ext uri="{BB962C8B-B14F-4D97-AF65-F5344CB8AC3E}">
        <p14:creationId xmlns:p14="http://schemas.microsoft.com/office/powerpoint/2010/main" val="3117718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29718" cy="1754326"/>
          </a:xfrm>
          <a:prstGeom prst="rect">
            <a:avLst/>
          </a:prstGeom>
        </p:spPr>
        <p:txBody>
          <a:bodyPr wrap="square">
            <a:spAutoFit/>
          </a:bodyPr>
          <a:lstStyle/>
          <a:p>
            <a:pPr fontAlgn="base"/>
            <a:r>
              <a:rPr lang="en-US" b="1" dirty="0" smtClean="0"/>
              <a:t>Formula</a:t>
            </a:r>
          </a:p>
          <a:p>
            <a:pPr fontAlgn="base"/>
            <a:r>
              <a:rPr lang="en-US" dirty="0" smtClean="0"/>
              <a:t>The CAPM model allows you to assess the expected return of a given security using the following formula:</a:t>
            </a:r>
          </a:p>
          <a:p>
            <a:pPr fontAlgn="ctr"/>
            <a:r>
              <a:rPr lang="en-US" b="1" dirty="0" smtClean="0"/>
              <a:t>E(</a:t>
            </a:r>
            <a:r>
              <a:rPr lang="en-US" b="1" dirty="0" err="1" smtClean="0"/>
              <a:t>R</a:t>
            </a:r>
            <a:r>
              <a:rPr lang="en-US" b="1" baseline="-25000" dirty="0" err="1" smtClean="0"/>
              <a:t>i</a:t>
            </a:r>
            <a:r>
              <a:rPr lang="en-US" b="1" dirty="0" smtClean="0"/>
              <a:t>) = R</a:t>
            </a:r>
            <a:r>
              <a:rPr lang="en-US" b="1" baseline="-25000" dirty="0" smtClean="0"/>
              <a:t>F</a:t>
            </a:r>
            <a:r>
              <a:rPr lang="en-US" b="1" dirty="0" smtClean="0"/>
              <a:t> + </a:t>
            </a:r>
            <a:r>
              <a:rPr lang="en-US" b="1" dirty="0" err="1" smtClean="0"/>
              <a:t>β</a:t>
            </a:r>
            <a:r>
              <a:rPr lang="en-US" b="1" baseline="-25000" dirty="0" err="1" smtClean="0"/>
              <a:t>i</a:t>
            </a:r>
            <a:r>
              <a:rPr lang="en-US" b="1" dirty="0" smtClean="0"/>
              <a:t> × (E(R</a:t>
            </a:r>
            <a:r>
              <a:rPr lang="en-US" b="1" baseline="-25000" dirty="0" smtClean="0"/>
              <a:t>M</a:t>
            </a:r>
            <a:r>
              <a:rPr lang="en-US" b="1" dirty="0" smtClean="0"/>
              <a:t>) - R</a:t>
            </a:r>
            <a:r>
              <a:rPr lang="en-US" b="1" baseline="-25000" dirty="0" smtClean="0"/>
              <a:t>F</a:t>
            </a:r>
            <a:r>
              <a:rPr lang="en-US" b="1" dirty="0" smtClean="0"/>
              <a:t>)</a:t>
            </a:r>
          </a:p>
          <a:p>
            <a:pPr fontAlgn="base"/>
            <a:r>
              <a:rPr lang="en-US" dirty="0" smtClean="0"/>
              <a:t>where E(</a:t>
            </a:r>
            <a:r>
              <a:rPr lang="en-US" dirty="0" err="1" smtClean="0"/>
              <a:t>R</a:t>
            </a:r>
            <a:r>
              <a:rPr lang="en-US" baseline="-25000" dirty="0" err="1" smtClean="0"/>
              <a:t>i</a:t>
            </a:r>
            <a:r>
              <a:rPr lang="en-US" dirty="0" smtClean="0"/>
              <a:t>) is an expected return of a security, R</a:t>
            </a:r>
            <a:r>
              <a:rPr lang="en-US" baseline="-25000" dirty="0" smtClean="0"/>
              <a:t>F</a:t>
            </a:r>
            <a:r>
              <a:rPr lang="en-US" dirty="0" smtClean="0"/>
              <a:t> is a risk-free rate, </a:t>
            </a:r>
            <a:r>
              <a:rPr lang="en-US" dirty="0" err="1" smtClean="0"/>
              <a:t>β</a:t>
            </a:r>
            <a:r>
              <a:rPr lang="en-US" baseline="-25000" dirty="0" err="1" smtClean="0"/>
              <a:t>i</a:t>
            </a:r>
            <a:r>
              <a:rPr lang="en-US" dirty="0" smtClean="0"/>
              <a:t> is the beta coefficient of a security, and E(R</a:t>
            </a:r>
            <a:r>
              <a:rPr lang="en-US" baseline="-25000" dirty="0" smtClean="0"/>
              <a:t>M</a:t>
            </a:r>
            <a:r>
              <a:rPr lang="en-US" dirty="0" smtClean="0"/>
              <a:t>) is an expected</a:t>
            </a:r>
            <a:endParaRPr lang="en-US" dirty="0"/>
          </a:p>
        </p:txBody>
      </p:sp>
      <p:sp>
        <p:nvSpPr>
          <p:cNvPr id="3" name="Rectangle 2"/>
          <p:cNvSpPr/>
          <p:nvPr/>
        </p:nvSpPr>
        <p:spPr>
          <a:xfrm>
            <a:off x="0" y="1700933"/>
            <a:ext cx="8786842" cy="2585323"/>
          </a:xfrm>
          <a:prstGeom prst="rect">
            <a:avLst/>
          </a:prstGeom>
        </p:spPr>
        <p:txBody>
          <a:bodyPr wrap="square">
            <a:spAutoFit/>
          </a:bodyPr>
          <a:lstStyle/>
          <a:p>
            <a:pPr fontAlgn="base"/>
            <a:r>
              <a:rPr lang="en-US" dirty="0" smtClean="0"/>
              <a:t>Market risk premium (RP</a:t>
            </a:r>
            <a:r>
              <a:rPr lang="en-US" baseline="-25000" dirty="0" smtClean="0"/>
              <a:t>M</a:t>
            </a:r>
            <a:r>
              <a:rPr lang="en-US" dirty="0" smtClean="0"/>
              <a:t>) can be calculated as follows.</a:t>
            </a:r>
          </a:p>
          <a:p>
            <a:pPr fontAlgn="ctr"/>
            <a:r>
              <a:rPr lang="en-US" b="1" dirty="0" smtClean="0"/>
              <a:t>RP</a:t>
            </a:r>
            <a:r>
              <a:rPr lang="en-US" b="1" baseline="-25000" dirty="0" smtClean="0"/>
              <a:t>M</a:t>
            </a:r>
            <a:r>
              <a:rPr lang="en-US" b="1" dirty="0" smtClean="0"/>
              <a:t>) = E(R</a:t>
            </a:r>
            <a:r>
              <a:rPr lang="en-US" b="1" baseline="-25000" dirty="0" smtClean="0"/>
              <a:t>M</a:t>
            </a:r>
            <a:r>
              <a:rPr lang="en-US" b="1" dirty="0" smtClean="0"/>
              <a:t>) - R</a:t>
            </a:r>
            <a:r>
              <a:rPr lang="en-US" b="1" baseline="-25000" dirty="0" smtClean="0"/>
              <a:t>F</a:t>
            </a:r>
            <a:endParaRPr lang="en-US" b="1" dirty="0" smtClean="0"/>
          </a:p>
          <a:p>
            <a:pPr fontAlgn="ctr"/>
            <a:r>
              <a:rPr lang="en-US" dirty="0" smtClean="0"/>
              <a:t>The risk premium of a given security (</a:t>
            </a:r>
            <a:r>
              <a:rPr lang="en-US" dirty="0" err="1" smtClean="0"/>
              <a:t>RP</a:t>
            </a:r>
            <a:r>
              <a:rPr lang="en-US" baseline="-25000" dirty="0" err="1" smtClean="0"/>
              <a:t>i</a:t>
            </a:r>
            <a:r>
              <a:rPr lang="en-US" dirty="0" smtClean="0"/>
              <a:t>) can be assessed as </a:t>
            </a:r>
            <a:r>
              <a:rPr lang="en-US" dirty="0" err="1" smtClean="0"/>
              <a:t>follows:</a:t>
            </a:r>
            <a:r>
              <a:rPr lang="en-US" b="1" dirty="0" err="1" smtClean="0"/>
              <a:t>RP</a:t>
            </a:r>
            <a:r>
              <a:rPr lang="en-US" b="1" baseline="-25000" dirty="0" err="1" smtClean="0"/>
              <a:t>i</a:t>
            </a:r>
            <a:r>
              <a:rPr lang="en-US" b="1" dirty="0" smtClean="0"/>
              <a:t>) = </a:t>
            </a:r>
            <a:r>
              <a:rPr lang="en-US" b="1" dirty="0" err="1" smtClean="0"/>
              <a:t>β</a:t>
            </a:r>
            <a:r>
              <a:rPr lang="en-US" b="1" baseline="-25000" dirty="0" err="1" smtClean="0"/>
              <a:t>i</a:t>
            </a:r>
            <a:r>
              <a:rPr lang="en-US" b="1" dirty="0" smtClean="0"/>
              <a:t> × (E(R</a:t>
            </a:r>
            <a:r>
              <a:rPr lang="en-US" b="1" baseline="-25000" dirty="0" smtClean="0"/>
              <a:t>M</a:t>
            </a:r>
            <a:r>
              <a:rPr lang="en-US" b="1" dirty="0" smtClean="0"/>
              <a:t>) - R</a:t>
            </a:r>
            <a:r>
              <a:rPr lang="en-US" b="1" baseline="-25000" dirty="0" smtClean="0"/>
              <a:t>F</a:t>
            </a:r>
            <a:r>
              <a:rPr lang="en-US" b="1" dirty="0" smtClean="0"/>
              <a:t>)</a:t>
            </a:r>
          </a:p>
          <a:p>
            <a:pPr fontAlgn="base"/>
            <a:r>
              <a:rPr lang="en-US" b="1" dirty="0" smtClean="0"/>
              <a:t>Example</a:t>
            </a:r>
          </a:p>
          <a:p>
            <a:pPr fontAlgn="base"/>
            <a:r>
              <a:rPr lang="en-US" dirty="0" smtClean="0"/>
              <a:t>Let’s assume an investor is thinking of buying one of three stocks: Stock A with a beta of 0.85, Stock B with a beta of 1.25, and Stock C with a beta of 1.65. If the risk-free rate is 4.50% and the expected market return is 12.35%, the expected return of each security can be assessed under CAPM.</a:t>
            </a:r>
            <a:endParaRPr lang="en-US" dirty="0"/>
          </a:p>
        </p:txBody>
      </p:sp>
      <p:sp>
        <p:nvSpPr>
          <p:cNvPr id="4" name="Rectangle 3"/>
          <p:cNvSpPr/>
          <p:nvPr/>
        </p:nvSpPr>
        <p:spPr>
          <a:xfrm>
            <a:off x="0" y="4309126"/>
            <a:ext cx="8715436" cy="1477328"/>
          </a:xfrm>
          <a:prstGeom prst="rect">
            <a:avLst/>
          </a:prstGeom>
        </p:spPr>
        <p:txBody>
          <a:bodyPr wrap="square">
            <a:spAutoFit/>
          </a:bodyPr>
          <a:lstStyle/>
          <a:p>
            <a:pPr fontAlgn="base"/>
            <a:r>
              <a:rPr lang="en-US" dirty="0" smtClean="0"/>
              <a:t>E(R</a:t>
            </a:r>
            <a:r>
              <a:rPr lang="en-US" baseline="-25000" dirty="0" smtClean="0"/>
              <a:t>A</a:t>
            </a:r>
            <a:r>
              <a:rPr lang="en-US" dirty="0" smtClean="0"/>
              <a:t>) = 4.50 + 0.85 × (12.35 - 4.50) = 11.17%</a:t>
            </a:r>
          </a:p>
          <a:p>
            <a:pPr fontAlgn="base"/>
            <a:r>
              <a:rPr lang="en-US" dirty="0" smtClean="0"/>
              <a:t>E(R</a:t>
            </a:r>
            <a:r>
              <a:rPr lang="en-US" baseline="-25000" dirty="0" smtClean="0"/>
              <a:t>B</a:t>
            </a:r>
            <a:r>
              <a:rPr lang="en-US" dirty="0" smtClean="0"/>
              <a:t>) = 4.50 + 0.85 × (12.35 - 4.50) = 14.31%</a:t>
            </a:r>
          </a:p>
          <a:p>
            <a:pPr fontAlgn="base"/>
            <a:r>
              <a:rPr lang="en-US" dirty="0" smtClean="0"/>
              <a:t>E(R</a:t>
            </a:r>
            <a:r>
              <a:rPr lang="en-US" baseline="-25000" dirty="0" smtClean="0"/>
              <a:t>C</a:t>
            </a:r>
            <a:r>
              <a:rPr lang="en-US" dirty="0" smtClean="0"/>
              <a:t>) = 4.50 + 0.85 × (12.35 - 4.50) = 17.45%</a:t>
            </a:r>
          </a:p>
          <a:p>
            <a:pPr fontAlgn="base"/>
            <a:r>
              <a:rPr lang="en-US" dirty="0" smtClean="0"/>
              <a:t>Thus, a relationship exists between risk and the expected return of a security. So, the higher the beta, the higher the expected return and vice versa.</a:t>
            </a:r>
            <a:endParaRPr lang="en-US" dirty="0"/>
          </a:p>
        </p:txBody>
      </p:sp>
      <p:sp>
        <p:nvSpPr>
          <p:cNvPr id="5" name="Slide Number Placeholder 4"/>
          <p:cNvSpPr>
            <a:spLocks noGrp="1"/>
          </p:cNvSpPr>
          <p:nvPr>
            <p:ph type="sldNum" sz="quarter" idx="12"/>
          </p:nvPr>
        </p:nvSpPr>
        <p:spPr/>
        <p:txBody>
          <a:bodyPr/>
          <a:lstStyle/>
          <a:p>
            <a:fld id="{5AB69918-C6A8-4236-8AAE-C6B0FD021418}" type="slidenum">
              <a:rPr lang="en-US" smtClean="0"/>
              <a:pPr/>
              <a:t>8</a:t>
            </a:fld>
            <a:endParaRPr lang="en-US"/>
          </a:p>
        </p:txBody>
      </p:sp>
    </p:spTree>
    <p:extLst>
      <p:ext uri="{BB962C8B-B14F-4D97-AF65-F5344CB8AC3E}">
        <p14:creationId xmlns:p14="http://schemas.microsoft.com/office/powerpoint/2010/main" val="88509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477328"/>
          </a:xfrm>
          <a:prstGeom prst="rect">
            <a:avLst/>
          </a:prstGeom>
        </p:spPr>
        <p:txBody>
          <a:bodyPr wrap="square">
            <a:spAutoFit/>
          </a:bodyPr>
          <a:lstStyle/>
          <a:p>
            <a:r>
              <a:rPr lang="en-US" dirty="0" smtClean="0"/>
              <a:t>CAPM's starting point is the </a:t>
            </a:r>
            <a:r>
              <a:rPr lang="en-US" u="sng" dirty="0" smtClean="0"/>
              <a:t>risk-free rate</a:t>
            </a:r>
            <a:r>
              <a:rPr lang="en-US" dirty="0" smtClean="0"/>
              <a:t>–typically a 10-year government bond yield. A premium is added, one that equity investors demand as compensation for the extra risk they accrue. This </a:t>
            </a:r>
            <a:r>
              <a:rPr lang="en-US" u="sng" dirty="0" smtClean="0"/>
              <a:t>equity market premium</a:t>
            </a:r>
            <a:r>
              <a:rPr lang="en-US" dirty="0" smtClean="0"/>
              <a:t> consists of the expected return from the market as a whole less </a:t>
            </a:r>
            <a:r>
              <a:rPr lang="en-US" u="sng" dirty="0" smtClean="0"/>
              <a:t>the risk-free rate of return</a:t>
            </a:r>
            <a:r>
              <a:rPr lang="en-US" dirty="0" smtClean="0"/>
              <a:t>. The equity risk premium is multiplied by a coefficient that Sharpe called "</a:t>
            </a:r>
            <a:r>
              <a:rPr lang="en-US" u="sng" dirty="0" smtClean="0"/>
              <a:t>beta</a:t>
            </a:r>
            <a:r>
              <a:rPr lang="en-US" dirty="0" smtClean="0"/>
              <a:t>."</a:t>
            </a:r>
            <a:endParaRPr lang="en-US" dirty="0"/>
          </a:p>
        </p:txBody>
      </p:sp>
      <p:sp>
        <p:nvSpPr>
          <p:cNvPr id="3" name="Rectangle 2"/>
          <p:cNvSpPr/>
          <p:nvPr/>
        </p:nvSpPr>
        <p:spPr>
          <a:xfrm>
            <a:off x="0" y="1443841"/>
            <a:ext cx="9144000" cy="2308324"/>
          </a:xfrm>
          <a:prstGeom prst="rect">
            <a:avLst/>
          </a:prstGeom>
        </p:spPr>
        <p:txBody>
          <a:bodyPr wrap="square">
            <a:spAutoFit/>
          </a:bodyPr>
          <a:lstStyle/>
          <a:p>
            <a:r>
              <a:rPr lang="en-US" dirty="0" smtClean="0"/>
              <a:t>Beta's Role in CAPM</a:t>
            </a:r>
          </a:p>
          <a:p>
            <a:r>
              <a:rPr lang="en-US" dirty="0" smtClean="0"/>
              <a:t>According to CAPM, beta is the only relevant measure of a stock's risk. It measures a stock's relative </a:t>
            </a:r>
            <a:r>
              <a:rPr lang="en-US" u="sng" dirty="0" smtClean="0">
                <a:hlinkClick r:id="rId2"/>
              </a:rPr>
              <a:t>volatility</a:t>
            </a:r>
            <a:r>
              <a:rPr lang="en-US" dirty="0" smtClean="0"/>
              <a:t>–that is, it shows how much the price of a particular stock jumps up and down compared with how much the entire stock market jumps up and down. If a </a:t>
            </a:r>
            <a:r>
              <a:rPr lang="en-US" u="sng" dirty="0" smtClean="0">
                <a:hlinkClick r:id="rId3"/>
              </a:rPr>
              <a:t>share price</a:t>
            </a:r>
            <a:r>
              <a:rPr lang="en-US" dirty="0" smtClean="0"/>
              <a:t> moves exactly in line with the market, then the stock's beta is 1. A stock with a beta of 1.5 would rise by 15% if the market rose by 10% and fall by 15% if the market fell by 10%.</a:t>
            </a:r>
          </a:p>
          <a:p>
            <a:r>
              <a:rPr lang="en-US" dirty="0" smtClean="0"/>
              <a:t/>
            </a:r>
            <a:br>
              <a:rPr lang="en-US" dirty="0" smtClean="0"/>
            </a:br>
            <a:endParaRPr lang="en-US" dirty="0"/>
          </a:p>
        </p:txBody>
      </p:sp>
      <p:sp>
        <p:nvSpPr>
          <p:cNvPr id="4" name="Rectangle 3"/>
          <p:cNvSpPr/>
          <p:nvPr/>
        </p:nvSpPr>
        <p:spPr>
          <a:xfrm>
            <a:off x="0" y="3214686"/>
            <a:ext cx="8929718" cy="1754326"/>
          </a:xfrm>
          <a:prstGeom prst="rect">
            <a:avLst/>
          </a:prstGeom>
        </p:spPr>
        <p:txBody>
          <a:bodyPr wrap="square">
            <a:spAutoFit/>
          </a:bodyPr>
          <a:lstStyle/>
          <a:p>
            <a:r>
              <a:rPr lang="en-US" dirty="0" smtClean="0"/>
              <a:t>Beta, compared with the equity risk premium, shows the amount of compensation equity investors need for taking on additional risk. If the stock's beta is 2.0, the risk-free rate is 3%, and the market rate of return is 7%, the market's excess return is 4% (7% - 3%). Accordingly, the stock's excess return is 8% (2 x 4%, multiplying market return by the beta), and the stock's total required return is 11% (8% + 3%, the stock's excess return plus the risk-free rate).</a:t>
            </a:r>
            <a:endParaRPr lang="en-US" dirty="0"/>
          </a:p>
        </p:txBody>
      </p:sp>
      <p:sp>
        <p:nvSpPr>
          <p:cNvPr id="5" name="Rectangle 4"/>
          <p:cNvSpPr/>
          <p:nvPr/>
        </p:nvSpPr>
        <p:spPr>
          <a:xfrm>
            <a:off x="0" y="5000636"/>
            <a:ext cx="9001156" cy="1477328"/>
          </a:xfrm>
          <a:prstGeom prst="rect">
            <a:avLst/>
          </a:prstGeom>
        </p:spPr>
        <p:txBody>
          <a:bodyPr wrap="square">
            <a:spAutoFit/>
          </a:bodyPr>
          <a:lstStyle/>
          <a:p>
            <a:r>
              <a:rPr lang="en-US" dirty="0" smtClean="0"/>
              <a:t>What the beta calculation shows is that a riskier investment should earn a premium over the </a:t>
            </a:r>
            <a:r>
              <a:rPr lang="en-US" u="sng" dirty="0" smtClean="0">
                <a:hlinkClick r:id="rId4"/>
              </a:rPr>
              <a:t>risk-free rate</a:t>
            </a:r>
            <a:r>
              <a:rPr lang="en-US" dirty="0" smtClean="0"/>
              <a:t>. The amount over the risk-free rate is calculated by the equity market premium multiplied by its beta. In other words, it is possible, by knowing the individual parts of the CAPM, to gauge whether or not the </a:t>
            </a:r>
            <a:r>
              <a:rPr lang="en-US" u="sng" dirty="0" smtClean="0">
                <a:hlinkClick r:id="rId5"/>
              </a:rPr>
              <a:t>current price</a:t>
            </a:r>
            <a:r>
              <a:rPr lang="en-US" dirty="0" smtClean="0"/>
              <a:t> of a stock is consistent with its likely return.</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9</a:t>
            </a:fld>
            <a:endParaRPr lang="en-US"/>
          </a:p>
        </p:txBody>
      </p:sp>
    </p:spTree>
    <p:extLst>
      <p:ext uri="{BB962C8B-B14F-4D97-AF65-F5344CB8AC3E}">
        <p14:creationId xmlns:p14="http://schemas.microsoft.com/office/powerpoint/2010/main" val="581243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TotalTime>
  <Words>2417</Words>
  <Application>Microsoft Office PowerPoint</Application>
  <PresentationFormat>On-screen Show (4:3)</PresentationFormat>
  <Paragraphs>176</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26" baseType="lpstr">
      <vt:lpstr>Apex</vt:lpstr>
      <vt:lpstr>Worksheet</vt:lpstr>
      <vt:lpstr>Equation</vt:lpstr>
      <vt:lpstr>Portfolio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Determining the Expected Rate of Return for a Risky Asset</vt:lpstr>
      <vt:lpstr>Price, Dividend, and Rate of Return Estimates</vt:lpstr>
      <vt:lpstr>Comparison of Required Rate of Return to Estimated Rate of Return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Management</dc:title>
  <dc:creator>HP</dc:creator>
  <cp:lastModifiedBy>HP</cp:lastModifiedBy>
  <cp:revision>1</cp:revision>
  <dcterms:created xsi:type="dcterms:W3CDTF">2022-01-06T23:44:14Z</dcterms:created>
  <dcterms:modified xsi:type="dcterms:W3CDTF">2022-01-06T23:45:30Z</dcterms:modified>
</cp:coreProperties>
</file>