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activeX/activeX2.xml" ContentType="application/vnd.ms-office.activeX+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activeX/activeX4.bin" ContentType="application/vnd.ms-office.activeX"/>
  <Override PartName="/ppt/activeX/activeX2.bin" ContentType="application/vnd.ms-office.activeX"/>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activeX/activeX3.xml" ContentType="application/vnd.ms-office.activeX+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activeX/activeX1.xml" ContentType="application/vnd.ms-office.activeX+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activeX/activeX3.bin" ContentType="application/vnd.ms-office.activeX"/>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activeX/activeX1.bin" ContentType="application/vnd.ms-office.activeX"/>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Default Extension="xls" ContentType="application/vnd.ms-exce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6"/>
  </p:notesMasterIdLst>
  <p:sldIdLst>
    <p:sldId id="256" r:id="rId2"/>
    <p:sldId id="328" r:id="rId3"/>
    <p:sldId id="320" r:id="rId4"/>
    <p:sldId id="321" r:id="rId5"/>
    <p:sldId id="325" r:id="rId6"/>
    <p:sldId id="322" r:id="rId7"/>
    <p:sldId id="323" r:id="rId8"/>
    <p:sldId id="324" r:id="rId9"/>
    <p:sldId id="326" r:id="rId10"/>
    <p:sldId id="327" r:id="rId11"/>
    <p:sldId id="329" r:id="rId12"/>
    <p:sldId id="330" r:id="rId13"/>
    <p:sldId id="331" r:id="rId14"/>
    <p:sldId id="332" r:id="rId15"/>
    <p:sldId id="333" r:id="rId16"/>
    <p:sldId id="334" r:id="rId17"/>
    <p:sldId id="335" r:id="rId18"/>
    <p:sldId id="337" r:id="rId19"/>
    <p:sldId id="339" r:id="rId20"/>
    <p:sldId id="340" r:id="rId21"/>
    <p:sldId id="341" r:id="rId22"/>
    <p:sldId id="342" r:id="rId23"/>
    <p:sldId id="343" r:id="rId24"/>
    <p:sldId id="344" r:id="rId25"/>
    <p:sldId id="313" r:id="rId26"/>
    <p:sldId id="312" r:id="rId27"/>
    <p:sldId id="314" r:id="rId28"/>
    <p:sldId id="315" r:id="rId29"/>
    <p:sldId id="316" r:id="rId30"/>
    <p:sldId id="317" r:id="rId31"/>
    <p:sldId id="318" r:id="rId32"/>
    <p:sldId id="319" r:id="rId33"/>
    <p:sldId id="294" r:id="rId34"/>
    <p:sldId id="295" r:id="rId35"/>
    <p:sldId id="310" r:id="rId36"/>
    <p:sldId id="311" r:id="rId37"/>
    <p:sldId id="296" r:id="rId38"/>
    <p:sldId id="297" r:id="rId39"/>
    <p:sldId id="298" r:id="rId40"/>
    <p:sldId id="299" r:id="rId41"/>
    <p:sldId id="300" r:id="rId42"/>
    <p:sldId id="301" r:id="rId43"/>
    <p:sldId id="303" r:id="rId44"/>
    <p:sldId id="302" r:id="rId45"/>
    <p:sldId id="304" r:id="rId46"/>
    <p:sldId id="305" r:id="rId47"/>
    <p:sldId id="306" r:id="rId48"/>
    <p:sldId id="308" r:id="rId49"/>
    <p:sldId id="292" r:id="rId50"/>
    <p:sldId id="293" r:id="rId51"/>
    <p:sldId id="273" r:id="rId52"/>
    <p:sldId id="309" r:id="rId53"/>
    <p:sldId id="275" r:id="rId54"/>
    <p:sldId id="277" r:id="rId55"/>
    <p:sldId id="279" r:id="rId56"/>
    <p:sldId id="281" r:id="rId57"/>
    <p:sldId id="283" r:id="rId58"/>
    <p:sldId id="285" r:id="rId59"/>
    <p:sldId id="287" r:id="rId60"/>
    <p:sldId id="289" r:id="rId61"/>
    <p:sldId id="291" r:id="rId62"/>
    <p:sldId id="257" r:id="rId63"/>
    <p:sldId id="258" r:id="rId64"/>
    <p:sldId id="259" r:id="rId65"/>
    <p:sldId id="260" r:id="rId66"/>
    <p:sldId id="265" r:id="rId67"/>
    <p:sldId id="266" r:id="rId68"/>
    <p:sldId id="267" r:id="rId69"/>
    <p:sldId id="262" r:id="rId70"/>
    <p:sldId id="263" r:id="rId71"/>
    <p:sldId id="268" r:id="rId72"/>
    <p:sldId id="264" r:id="rId73"/>
    <p:sldId id="270" r:id="rId74"/>
    <p:sldId id="271" r:id="rId7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69" d="100"/>
          <a:sy n="69" d="100"/>
        </p:scale>
        <p:origin x="-1796" y="-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5512D124-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16-5CC6-11CF-8D67-00AA00BDCE1D}" ax:persistence="persistStream" r:id="rId1"/>
</file>

<file path=ppt/activeX/activeX4.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98BE1A-34E7-4E39-A5A7-653FDA74D697}" type="datetimeFigureOut">
              <a:rPr lang="en-US" smtClean="0"/>
              <a:pPr/>
              <a:t>7/28/2021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E41972-6907-4870-9724-2F63A0026DE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B56CC01-5E68-470C-B2FD-13E5D62F73AC}" type="datetime1">
              <a:rPr lang="en-US" smtClean="0"/>
              <a:pPr/>
              <a:t>7/28/2021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AB69918-C6A8-4236-8AAE-C6B0FD021418}"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772421-C576-4800-90F7-D2E4639DC8DF}" type="datetime1">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9D884-95CC-42F4-885B-D313FB0BAF97}" type="datetime1">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DCABB4-7F38-4A8B-B91C-AABED5D73C00}" type="datetime1">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E7F4EE-DE5A-4DAB-BAB2-CB638BB66F93}" type="datetime1">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AB69918-C6A8-4236-8AAE-C6B0FD02141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CE4E68-4C22-4D36-B88F-69DDA40181F3}" type="datetime1">
              <a:rPr lang="en-US" smtClean="0"/>
              <a:pPr/>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B77445-C962-4EBD-B3F9-89DB0218F7E4}" type="datetime1">
              <a:rPr lang="en-US" smtClean="0"/>
              <a:pPr/>
              <a:t>7/28/2021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2B2D23A-0BAD-4D42-A94E-C6318792837A}" type="datetime1">
              <a:rPr lang="en-US" smtClean="0"/>
              <a:pPr/>
              <a:t>7/28/2021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7AEE8-3901-405B-9A72-52750A3C97CF}" type="datetime1">
              <a:rPr lang="en-US" smtClean="0"/>
              <a:pPr/>
              <a:t>7/28/2021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75FC06-F844-4CD4-BEFB-A5CC9D5FAA82}" type="datetime1">
              <a:rPr lang="en-US" smtClean="0"/>
              <a:pPr/>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4C0C75-F20D-4617-9A79-169EA1FF6029}" type="datetime1">
              <a:rPr lang="en-US" smtClean="0"/>
              <a:pPr/>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69918-C6A8-4236-8AAE-C6B0FD0214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3660084-A80F-42DB-82DB-9237B50FEB1F}" type="datetime1">
              <a:rPr lang="en-US" smtClean="0"/>
              <a:pPr/>
              <a:t>7/28/2021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AB69918-C6A8-4236-8AAE-C6B0FD02141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investopedia.com/ask/answers/061615/how-companys-share-price-determined.asp" TargetMode="External"/><Relationship Id="rId2" Type="http://schemas.openxmlformats.org/officeDocument/2006/relationships/hyperlink" Target="https://www.investopedia.com/terms/v/volatility.asp" TargetMode="External"/><Relationship Id="rId1" Type="http://schemas.openxmlformats.org/officeDocument/2006/relationships/slideLayout" Target="../slideLayouts/slideLayout7.xml"/><Relationship Id="rId5" Type="http://schemas.openxmlformats.org/officeDocument/2006/relationships/hyperlink" Target="https://www.investopedia.com/terms/c/currentprice.asp" TargetMode="External"/><Relationship Id="rId4" Type="http://schemas.openxmlformats.org/officeDocument/2006/relationships/hyperlink" Target="https://www.investopedia.com/ask/answers/040915/how-riskfree-rate-determined-when-calculating-market-risk-premium.asp"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3" Type="http://schemas.openxmlformats.org/officeDocument/2006/relationships/hyperlink" Target="https://www.investopedia.com/terms/u/unsystematicrisk.asp" TargetMode="External"/><Relationship Id="rId2" Type="http://schemas.openxmlformats.org/officeDocument/2006/relationships/hyperlink" Target="https://www.investopedia.com/terms/s/systematicrisk.asp" TargetMode="External"/><Relationship Id="rId1" Type="http://schemas.openxmlformats.org/officeDocument/2006/relationships/slideLayout" Target="../slideLayouts/slideLayout7.xml"/><Relationship Id="rId5" Type="http://schemas.openxmlformats.org/officeDocument/2006/relationships/hyperlink" Target="https://www.investopedia.com/terms/d/diversification.asp" TargetMode="External"/><Relationship Id="rId4" Type="http://schemas.openxmlformats.org/officeDocument/2006/relationships/hyperlink" Target="https://www.investopedia.com/terms/m/modernportfoliotheory.asp" TargetMode="Externa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www.economicsdiscussion.net/wp-content/uploads/2017/12/clip_image041_thumb2.jpg"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s://www.economicsdiscussion.net/wp-content/uploads/2017/12/clip_image041_thumb2.jpg"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s://en.wikipedia.org/wiki/Indifference_curve" TargetMode="External"/><Relationship Id="rId2" Type="http://schemas.openxmlformats.org/officeDocument/2006/relationships/image" Target="../media/image20.jpeg"/><Relationship Id="rId1" Type="http://schemas.openxmlformats.org/officeDocument/2006/relationships/slideLayout" Target="../slideLayouts/slideLayout4.xml"/><Relationship Id="rId4" Type="http://schemas.openxmlformats.org/officeDocument/2006/relationships/hyperlink" Target="https://en.wikipedia.org/wiki/Utility"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en.wikipedia.org/wiki/Indifference_curve" TargetMode="External"/><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s://en.wikipedia.org/wiki/Indifference_curve" TargetMode="Externa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https://www.ajjacobson.us/portfolio-management/standard-deviation-of-a-portfolio.html" TargetMode="Externa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hyperlink" Target="https://www.portfoliomanagement.in/wp-content/uploads/2011/09/clip_image002.jp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hyperlink" Target="https://www.wallstreetmojo.com/standard-deviation-formula/" TargetMode="Externa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control" Target="../activeX/activeX2.xml"/><Relationship Id="rId2" Type="http://schemas.openxmlformats.org/officeDocument/2006/relationships/control" Target="../activeX/activeX1.xml"/><Relationship Id="rId1" Type="http://schemas.openxmlformats.org/officeDocument/2006/relationships/vmlDrawing" Target="../drawings/vmlDrawing4.vml"/><Relationship Id="rId6" Type="http://schemas.openxmlformats.org/officeDocument/2006/relationships/slideLayout" Target="../slideLayouts/slideLayout7.xml"/><Relationship Id="rId5" Type="http://schemas.openxmlformats.org/officeDocument/2006/relationships/control" Target="../activeX/activeX4.xml"/><Relationship Id="rId4" Type="http://schemas.openxmlformats.org/officeDocument/2006/relationships/control" Target="../activeX/activeX3.xml"/></Relationships>
</file>

<file path=ppt/slides/_rels/slide74.xml.rels><?xml version="1.0" encoding="UTF-8" standalone="yes"?>
<Relationships xmlns="http://schemas.openxmlformats.org/package/2006/relationships"><Relationship Id="rId3" Type="http://schemas.openxmlformats.org/officeDocument/2006/relationships/hyperlink" Target="https://www.wallstreetmojo.com/behavioural-economics-guide/" TargetMode="External"/><Relationship Id="rId2" Type="http://schemas.openxmlformats.org/officeDocument/2006/relationships/hyperlink" Target="https://www.wallstreetmojo.com/normal-distribution/" TargetMode="External"/><Relationship Id="rId1" Type="http://schemas.openxmlformats.org/officeDocument/2006/relationships/slideLayout" Target="../slideLayouts/slideLayout7.xml"/><Relationship Id="rId5" Type="http://schemas.openxmlformats.org/officeDocument/2006/relationships/hyperlink" Target="https://www.wallstreetmojo.com/diversified-investments/" TargetMode="External"/><Relationship Id="rId4" Type="http://schemas.openxmlformats.org/officeDocument/2006/relationships/hyperlink" Target="https://www.wallstreetmojo.com/expected-return-formul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Portfolio Management</a:t>
            </a:r>
            <a:endParaRPr lang="en-US" dirty="0"/>
          </a:p>
        </p:txBody>
      </p:sp>
      <p:sp>
        <p:nvSpPr>
          <p:cNvPr id="3" name="Subtitle 2"/>
          <p:cNvSpPr>
            <a:spLocks noGrp="1"/>
          </p:cNvSpPr>
          <p:nvPr>
            <p:ph type="subTitle" idx="1"/>
          </p:nvPr>
        </p:nvSpPr>
        <p:spPr/>
        <p:txBody>
          <a:bodyPr/>
          <a:lstStyle/>
          <a:p>
            <a:r>
              <a:rPr lang="en-US" dirty="0" smtClean="0"/>
              <a:t>Prof Anil K </a:t>
            </a:r>
            <a:r>
              <a:rPr lang="en-US" dirty="0" err="1" smtClean="0"/>
              <a:t>kothari</a:t>
            </a:r>
            <a:endParaRPr lang="en-US" dirty="0"/>
          </a:p>
        </p:txBody>
      </p:sp>
      <p:sp>
        <p:nvSpPr>
          <p:cNvPr id="4" name="Slide Number Placeholder 3"/>
          <p:cNvSpPr>
            <a:spLocks noGrp="1"/>
          </p:cNvSpPr>
          <p:nvPr>
            <p:ph type="sldNum" sz="quarter" idx="12"/>
          </p:nvPr>
        </p:nvSpPr>
        <p:spPr/>
        <p:txBody>
          <a:bodyPr/>
          <a:lstStyle/>
          <a:p>
            <a:fld id="{5AB69918-C6A8-4236-8AAE-C6B0FD021418}"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9718" cy="1754326"/>
          </a:xfrm>
          <a:prstGeom prst="rect">
            <a:avLst/>
          </a:prstGeom>
        </p:spPr>
        <p:txBody>
          <a:bodyPr wrap="square">
            <a:spAutoFit/>
          </a:bodyPr>
          <a:lstStyle/>
          <a:p>
            <a:pPr fontAlgn="base"/>
            <a:r>
              <a:rPr lang="en-US" b="1" dirty="0" smtClean="0"/>
              <a:t>Formula</a:t>
            </a:r>
          </a:p>
          <a:p>
            <a:pPr fontAlgn="base"/>
            <a:r>
              <a:rPr lang="en-US" dirty="0" smtClean="0"/>
              <a:t>The CAPM model allows you to assess the expected return of a given security using the following formula:</a:t>
            </a:r>
          </a:p>
          <a:p>
            <a:pPr fontAlgn="ctr"/>
            <a:r>
              <a:rPr lang="en-US" b="1" dirty="0" smtClean="0"/>
              <a:t>E(</a:t>
            </a:r>
            <a:r>
              <a:rPr lang="en-US" b="1" dirty="0" err="1" smtClean="0"/>
              <a:t>R</a:t>
            </a:r>
            <a:r>
              <a:rPr lang="en-US" b="1" baseline="-25000" dirty="0" err="1" smtClean="0"/>
              <a:t>i</a:t>
            </a:r>
            <a:r>
              <a:rPr lang="en-US" b="1" dirty="0" smtClean="0"/>
              <a:t>) = R</a:t>
            </a:r>
            <a:r>
              <a:rPr lang="en-US" b="1" baseline="-25000" dirty="0" smtClean="0"/>
              <a:t>F</a:t>
            </a:r>
            <a:r>
              <a:rPr lang="en-US" b="1" dirty="0" smtClean="0"/>
              <a:t> + </a:t>
            </a:r>
            <a:r>
              <a:rPr lang="en-US" b="1" dirty="0" err="1" smtClean="0"/>
              <a:t>β</a:t>
            </a:r>
            <a:r>
              <a:rPr lang="en-US" b="1" baseline="-25000" dirty="0" err="1" smtClean="0"/>
              <a:t>i</a:t>
            </a:r>
            <a:r>
              <a:rPr lang="en-US" b="1" dirty="0" smtClean="0"/>
              <a:t> × (E(R</a:t>
            </a:r>
            <a:r>
              <a:rPr lang="en-US" b="1" baseline="-25000" dirty="0" smtClean="0"/>
              <a:t>M</a:t>
            </a:r>
            <a:r>
              <a:rPr lang="en-US" b="1" dirty="0" smtClean="0"/>
              <a:t>) - R</a:t>
            </a:r>
            <a:r>
              <a:rPr lang="en-US" b="1" baseline="-25000" dirty="0" smtClean="0"/>
              <a:t>F</a:t>
            </a:r>
            <a:r>
              <a:rPr lang="en-US" b="1" dirty="0" smtClean="0"/>
              <a:t>)</a:t>
            </a:r>
          </a:p>
          <a:p>
            <a:pPr fontAlgn="base"/>
            <a:r>
              <a:rPr lang="en-US" dirty="0" smtClean="0"/>
              <a:t>where E(</a:t>
            </a:r>
            <a:r>
              <a:rPr lang="en-US" dirty="0" err="1" smtClean="0"/>
              <a:t>R</a:t>
            </a:r>
            <a:r>
              <a:rPr lang="en-US" baseline="-25000" dirty="0" err="1" smtClean="0"/>
              <a:t>i</a:t>
            </a:r>
            <a:r>
              <a:rPr lang="en-US" dirty="0" smtClean="0"/>
              <a:t>) is an expected return of a security, R</a:t>
            </a:r>
            <a:r>
              <a:rPr lang="en-US" baseline="-25000" dirty="0" smtClean="0"/>
              <a:t>F</a:t>
            </a:r>
            <a:r>
              <a:rPr lang="en-US" dirty="0" smtClean="0"/>
              <a:t> is a risk-free rate, </a:t>
            </a:r>
            <a:r>
              <a:rPr lang="en-US" dirty="0" err="1" smtClean="0"/>
              <a:t>β</a:t>
            </a:r>
            <a:r>
              <a:rPr lang="en-US" baseline="-25000" dirty="0" err="1" smtClean="0"/>
              <a:t>i</a:t>
            </a:r>
            <a:r>
              <a:rPr lang="en-US" dirty="0" smtClean="0"/>
              <a:t> is the beta coefficient of a security, and E(R</a:t>
            </a:r>
            <a:r>
              <a:rPr lang="en-US" baseline="-25000" dirty="0" smtClean="0"/>
              <a:t>M</a:t>
            </a:r>
            <a:r>
              <a:rPr lang="en-US" dirty="0" smtClean="0"/>
              <a:t>) is an expected</a:t>
            </a:r>
            <a:endParaRPr lang="en-US" dirty="0"/>
          </a:p>
        </p:txBody>
      </p:sp>
      <p:sp>
        <p:nvSpPr>
          <p:cNvPr id="3" name="Rectangle 2"/>
          <p:cNvSpPr/>
          <p:nvPr/>
        </p:nvSpPr>
        <p:spPr>
          <a:xfrm>
            <a:off x="0" y="1700933"/>
            <a:ext cx="8786842" cy="2585323"/>
          </a:xfrm>
          <a:prstGeom prst="rect">
            <a:avLst/>
          </a:prstGeom>
        </p:spPr>
        <p:txBody>
          <a:bodyPr wrap="square">
            <a:spAutoFit/>
          </a:bodyPr>
          <a:lstStyle/>
          <a:p>
            <a:pPr fontAlgn="base"/>
            <a:r>
              <a:rPr lang="en-US" dirty="0" smtClean="0"/>
              <a:t>Market risk premium (RP</a:t>
            </a:r>
            <a:r>
              <a:rPr lang="en-US" baseline="-25000" dirty="0" smtClean="0"/>
              <a:t>M</a:t>
            </a:r>
            <a:r>
              <a:rPr lang="en-US" dirty="0" smtClean="0"/>
              <a:t>) can be calculated as follows.</a:t>
            </a:r>
          </a:p>
          <a:p>
            <a:pPr fontAlgn="ctr"/>
            <a:r>
              <a:rPr lang="en-US" b="1" dirty="0" smtClean="0"/>
              <a:t>RP</a:t>
            </a:r>
            <a:r>
              <a:rPr lang="en-US" b="1" baseline="-25000" dirty="0" smtClean="0"/>
              <a:t>M</a:t>
            </a:r>
            <a:r>
              <a:rPr lang="en-US" b="1" dirty="0" smtClean="0"/>
              <a:t>) = E(R</a:t>
            </a:r>
            <a:r>
              <a:rPr lang="en-US" b="1" baseline="-25000" dirty="0" smtClean="0"/>
              <a:t>M</a:t>
            </a:r>
            <a:r>
              <a:rPr lang="en-US" b="1" dirty="0" smtClean="0"/>
              <a:t>) - R</a:t>
            </a:r>
            <a:r>
              <a:rPr lang="en-US" b="1" baseline="-25000" dirty="0" smtClean="0"/>
              <a:t>F</a:t>
            </a:r>
            <a:endParaRPr lang="en-US" b="1" dirty="0" smtClean="0"/>
          </a:p>
          <a:p>
            <a:pPr fontAlgn="ctr"/>
            <a:r>
              <a:rPr lang="en-US" dirty="0" smtClean="0"/>
              <a:t>The risk premium of a given security (</a:t>
            </a:r>
            <a:r>
              <a:rPr lang="en-US" dirty="0" err="1" smtClean="0"/>
              <a:t>RP</a:t>
            </a:r>
            <a:r>
              <a:rPr lang="en-US" baseline="-25000" dirty="0" err="1" smtClean="0"/>
              <a:t>i</a:t>
            </a:r>
            <a:r>
              <a:rPr lang="en-US" dirty="0" smtClean="0"/>
              <a:t>) can be assessed as </a:t>
            </a:r>
            <a:r>
              <a:rPr lang="en-US" dirty="0" err="1" smtClean="0"/>
              <a:t>follows:</a:t>
            </a:r>
            <a:r>
              <a:rPr lang="en-US" b="1" dirty="0" err="1" smtClean="0"/>
              <a:t>RP</a:t>
            </a:r>
            <a:r>
              <a:rPr lang="en-US" b="1" baseline="-25000" dirty="0" err="1" smtClean="0"/>
              <a:t>i</a:t>
            </a:r>
            <a:r>
              <a:rPr lang="en-US" b="1" dirty="0" smtClean="0"/>
              <a:t>) = </a:t>
            </a:r>
            <a:r>
              <a:rPr lang="en-US" b="1" dirty="0" err="1" smtClean="0"/>
              <a:t>β</a:t>
            </a:r>
            <a:r>
              <a:rPr lang="en-US" b="1" baseline="-25000" dirty="0" err="1" smtClean="0"/>
              <a:t>i</a:t>
            </a:r>
            <a:r>
              <a:rPr lang="en-US" b="1" dirty="0" smtClean="0"/>
              <a:t> × (E(R</a:t>
            </a:r>
            <a:r>
              <a:rPr lang="en-US" b="1" baseline="-25000" dirty="0" smtClean="0"/>
              <a:t>M</a:t>
            </a:r>
            <a:r>
              <a:rPr lang="en-US" b="1" dirty="0" smtClean="0"/>
              <a:t>) - R</a:t>
            </a:r>
            <a:r>
              <a:rPr lang="en-US" b="1" baseline="-25000" dirty="0" smtClean="0"/>
              <a:t>F</a:t>
            </a:r>
            <a:r>
              <a:rPr lang="en-US" b="1" dirty="0" smtClean="0"/>
              <a:t>)</a:t>
            </a:r>
          </a:p>
          <a:p>
            <a:pPr fontAlgn="base"/>
            <a:r>
              <a:rPr lang="en-US" b="1" dirty="0" smtClean="0"/>
              <a:t>Example</a:t>
            </a:r>
          </a:p>
          <a:p>
            <a:pPr fontAlgn="base"/>
            <a:r>
              <a:rPr lang="en-US" dirty="0" smtClean="0"/>
              <a:t>Let’s assume an investor is thinking of buying one of three stocks: Stock A with a beta of 0.85, Stock B with a beta of 1.25, and Stock C with a beta of 1.65. If the risk-free rate is 4.50% and the expected market return is 12.35%, the expected return of each security can be assessed under CAPM.</a:t>
            </a:r>
            <a:endParaRPr lang="en-US" dirty="0"/>
          </a:p>
        </p:txBody>
      </p:sp>
      <p:sp>
        <p:nvSpPr>
          <p:cNvPr id="4" name="Rectangle 3"/>
          <p:cNvSpPr/>
          <p:nvPr/>
        </p:nvSpPr>
        <p:spPr>
          <a:xfrm>
            <a:off x="0" y="4309126"/>
            <a:ext cx="8715436" cy="1477328"/>
          </a:xfrm>
          <a:prstGeom prst="rect">
            <a:avLst/>
          </a:prstGeom>
        </p:spPr>
        <p:txBody>
          <a:bodyPr wrap="square">
            <a:spAutoFit/>
          </a:bodyPr>
          <a:lstStyle/>
          <a:p>
            <a:pPr fontAlgn="base"/>
            <a:r>
              <a:rPr lang="en-US" dirty="0" smtClean="0"/>
              <a:t>E(R</a:t>
            </a:r>
            <a:r>
              <a:rPr lang="en-US" baseline="-25000" dirty="0" smtClean="0"/>
              <a:t>A</a:t>
            </a:r>
            <a:r>
              <a:rPr lang="en-US" dirty="0" smtClean="0"/>
              <a:t>) = 4.50 + 0.85 × (12.35 - 4.50) = 11.17%</a:t>
            </a:r>
          </a:p>
          <a:p>
            <a:pPr fontAlgn="base"/>
            <a:r>
              <a:rPr lang="en-US" dirty="0" smtClean="0"/>
              <a:t>E(R</a:t>
            </a:r>
            <a:r>
              <a:rPr lang="en-US" baseline="-25000" dirty="0" smtClean="0"/>
              <a:t>B</a:t>
            </a:r>
            <a:r>
              <a:rPr lang="en-US" dirty="0" smtClean="0"/>
              <a:t>) = 4.50 + 0.85 × (12.35 - 4.50) = 14.31%</a:t>
            </a:r>
          </a:p>
          <a:p>
            <a:pPr fontAlgn="base"/>
            <a:r>
              <a:rPr lang="en-US" dirty="0" smtClean="0"/>
              <a:t>E(R</a:t>
            </a:r>
            <a:r>
              <a:rPr lang="en-US" baseline="-25000" dirty="0" smtClean="0"/>
              <a:t>C</a:t>
            </a:r>
            <a:r>
              <a:rPr lang="en-US" dirty="0" smtClean="0"/>
              <a:t>) = 4.50 + 0.85 × (12.35 - 4.50) = 17.45%</a:t>
            </a:r>
          </a:p>
          <a:p>
            <a:pPr fontAlgn="base"/>
            <a:r>
              <a:rPr lang="en-US" dirty="0" smtClean="0"/>
              <a:t>Thus, a relationship exists between risk and the expected return of a security. So, the higher the beta, the higher the expected return and vice versa.</a:t>
            </a: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477328"/>
          </a:xfrm>
          <a:prstGeom prst="rect">
            <a:avLst/>
          </a:prstGeom>
        </p:spPr>
        <p:txBody>
          <a:bodyPr wrap="square">
            <a:spAutoFit/>
          </a:bodyPr>
          <a:lstStyle/>
          <a:p>
            <a:r>
              <a:rPr lang="en-US" dirty="0" smtClean="0"/>
              <a:t>CAPM's starting point is the </a:t>
            </a:r>
            <a:r>
              <a:rPr lang="en-US" u="sng" dirty="0" smtClean="0"/>
              <a:t>risk-free rate</a:t>
            </a:r>
            <a:r>
              <a:rPr lang="en-US" dirty="0" smtClean="0"/>
              <a:t>–typically a 10-year government bond yield. A premium is added, one that equity investors demand as compensation for the extra risk they accrue. This </a:t>
            </a:r>
            <a:r>
              <a:rPr lang="en-US" u="sng" dirty="0" smtClean="0"/>
              <a:t>equity market premium</a:t>
            </a:r>
            <a:r>
              <a:rPr lang="en-US" dirty="0" smtClean="0"/>
              <a:t> consists of the expected return from the market as a whole less </a:t>
            </a:r>
            <a:r>
              <a:rPr lang="en-US" u="sng" dirty="0" smtClean="0"/>
              <a:t>the risk-free rate of return</a:t>
            </a:r>
            <a:r>
              <a:rPr lang="en-US" dirty="0" smtClean="0"/>
              <a:t>. The equity risk premium is multiplied by a coefficient that Sharpe called "</a:t>
            </a:r>
            <a:r>
              <a:rPr lang="en-US" u="sng" dirty="0" smtClean="0"/>
              <a:t>beta</a:t>
            </a:r>
            <a:r>
              <a:rPr lang="en-US" dirty="0" smtClean="0"/>
              <a:t>."</a:t>
            </a:r>
            <a:endParaRPr lang="en-US" dirty="0"/>
          </a:p>
        </p:txBody>
      </p:sp>
      <p:sp>
        <p:nvSpPr>
          <p:cNvPr id="3" name="Rectangle 2"/>
          <p:cNvSpPr/>
          <p:nvPr/>
        </p:nvSpPr>
        <p:spPr>
          <a:xfrm>
            <a:off x="0" y="1443841"/>
            <a:ext cx="9144000" cy="2308324"/>
          </a:xfrm>
          <a:prstGeom prst="rect">
            <a:avLst/>
          </a:prstGeom>
        </p:spPr>
        <p:txBody>
          <a:bodyPr wrap="square">
            <a:spAutoFit/>
          </a:bodyPr>
          <a:lstStyle/>
          <a:p>
            <a:r>
              <a:rPr lang="en-US" dirty="0" smtClean="0"/>
              <a:t>Beta's Role in CAPM</a:t>
            </a:r>
          </a:p>
          <a:p>
            <a:r>
              <a:rPr lang="en-US" dirty="0" smtClean="0"/>
              <a:t>According to CAPM, beta is the only relevant measure of a stock's risk. It measures a stock's relative </a:t>
            </a:r>
            <a:r>
              <a:rPr lang="en-US" u="sng" dirty="0" smtClean="0">
                <a:hlinkClick r:id="rId2"/>
              </a:rPr>
              <a:t>volatility</a:t>
            </a:r>
            <a:r>
              <a:rPr lang="en-US" dirty="0" smtClean="0"/>
              <a:t>–that is, it shows how much the price of a particular stock jumps up and down compared with how much the entire stock market jumps up and down. If a </a:t>
            </a:r>
            <a:r>
              <a:rPr lang="en-US" u="sng" dirty="0" smtClean="0">
                <a:hlinkClick r:id="rId3"/>
              </a:rPr>
              <a:t>share price</a:t>
            </a:r>
            <a:r>
              <a:rPr lang="en-US" dirty="0" smtClean="0"/>
              <a:t> moves exactly in line with the market, then the stock's beta is 1. A stock with a beta of 1.5 would rise by 15% if the market rose by 10% and fall by 15% if the market fell by 10%.</a:t>
            </a:r>
          </a:p>
          <a:p>
            <a:r>
              <a:rPr lang="en-US" dirty="0" smtClean="0"/>
              <a:t/>
            </a:r>
            <a:br>
              <a:rPr lang="en-US" dirty="0" smtClean="0"/>
            </a:br>
            <a:endParaRPr lang="en-US" dirty="0"/>
          </a:p>
        </p:txBody>
      </p:sp>
      <p:sp>
        <p:nvSpPr>
          <p:cNvPr id="4" name="Rectangle 3"/>
          <p:cNvSpPr/>
          <p:nvPr/>
        </p:nvSpPr>
        <p:spPr>
          <a:xfrm>
            <a:off x="0" y="3214686"/>
            <a:ext cx="8929718" cy="1754326"/>
          </a:xfrm>
          <a:prstGeom prst="rect">
            <a:avLst/>
          </a:prstGeom>
        </p:spPr>
        <p:txBody>
          <a:bodyPr wrap="square">
            <a:spAutoFit/>
          </a:bodyPr>
          <a:lstStyle/>
          <a:p>
            <a:r>
              <a:rPr lang="en-US" dirty="0" smtClean="0"/>
              <a:t>Beta, compared with the equity risk premium, shows the amount of compensation equity investors need for taking on additional risk. If the stock's beta is 2.0, the risk-free rate is 3%, and the market rate of return is 7%, the market's excess return is 4% (7% - 3%). Accordingly, the stock's excess return is 8% (2 x 4%, multiplying market return by the beta), and the stock's total required return is 11% (8% + 3%, the stock's excess return plus the risk-free rate).</a:t>
            </a:r>
            <a:endParaRPr lang="en-US" dirty="0"/>
          </a:p>
        </p:txBody>
      </p:sp>
      <p:sp>
        <p:nvSpPr>
          <p:cNvPr id="5" name="Rectangle 4"/>
          <p:cNvSpPr/>
          <p:nvPr/>
        </p:nvSpPr>
        <p:spPr>
          <a:xfrm>
            <a:off x="0" y="5000636"/>
            <a:ext cx="9001156" cy="1477328"/>
          </a:xfrm>
          <a:prstGeom prst="rect">
            <a:avLst/>
          </a:prstGeom>
        </p:spPr>
        <p:txBody>
          <a:bodyPr wrap="square">
            <a:spAutoFit/>
          </a:bodyPr>
          <a:lstStyle/>
          <a:p>
            <a:r>
              <a:rPr lang="en-US" dirty="0" smtClean="0"/>
              <a:t>What the beta calculation shows is that a riskier investment should earn a premium over the </a:t>
            </a:r>
            <a:r>
              <a:rPr lang="en-US" u="sng" dirty="0" smtClean="0">
                <a:hlinkClick r:id="rId4"/>
              </a:rPr>
              <a:t>risk-free rate</a:t>
            </a:r>
            <a:r>
              <a:rPr lang="en-US" dirty="0" smtClean="0"/>
              <a:t>. The amount over the risk-free rate is calculated by the equity market premium multiplied by its beta. In other words, it is possible, by knowing the individual parts of the CAPM, to gauge whether or not the </a:t>
            </a:r>
            <a:r>
              <a:rPr lang="en-US" u="sng" dirty="0" smtClean="0">
                <a:hlinkClick r:id="rId5"/>
              </a:rPr>
              <a:t>current price</a:t>
            </a:r>
            <a:r>
              <a:rPr lang="en-US" dirty="0" smtClean="0"/>
              <a:t> of a stock is consistent with its likely return.</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CAPM illustration"/>
          <p:cNvPicPr>
            <a:picLocks noChangeAspect="1" noChangeArrowheads="1"/>
          </p:cNvPicPr>
          <p:nvPr/>
        </p:nvPicPr>
        <p:blipFill>
          <a:blip r:embed="rId2"/>
          <a:srcRect/>
          <a:stretch>
            <a:fillRect/>
          </a:stretch>
        </p:blipFill>
        <p:spPr bwMode="auto">
          <a:xfrm>
            <a:off x="0" y="0"/>
            <a:ext cx="9144000" cy="6800850"/>
          </a:xfrm>
          <a:prstGeom prst="rect">
            <a:avLst/>
          </a:prstGeom>
          <a:noFill/>
        </p:spPr>
      </p:pic>
      <p:sp>
        <p:nvSpPr>
          <p:cNvPr id="3" name="Slide Number Placeholder 2"/>
          <p:cNvSpPr>
            <a:spLocks noGrp="1"/>
          </p:cNvSpPr>
          <p:nvPr>
            <p:ph type="sldNum" sz="quarter" idx="12"/>
          </p:nvPr>
        </p:nvSpPr>
        <p:spPr/>
        <p:txBody>
          <a:bodyPr/>
          <a:lstStyle/>
          <a:p>
            <a:fld id="{5AB69918-C6A8-4236-8AAE-C6B0FD021418}"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01314"/>
          </a:xfrm>
          <a:prstGeom prst="rect">
            <a:avLst/>
          </a:prstGeom>
        </p:spPr>
        <p:txBody>
          <a:bodyPr wrap="square">
            <a:spAutoFit/>
          </a:bodyPr>
          <a:lstStyle/>
          <a:p>
            <a:r>
              <a:rPr lang="en-US" b="1" dirty="0" smtClean="0"/>
              <a:t>Portfolio diversification</a:t>
            </a:r>
          </a:p>
          <a:p>
            <a:r>
              <a:rPr lang="en-US" dirty="0" smtClean="0"/>
              <a:t>CAPM deals with the risks and returns on financial securities and defines them precisely, if arbitrarily. The rate of return an investor receives from buying a common stock and holding it for a given period of time is equal to the cash dividends received plus the capital gain (or minus the capital loss) during the holding period divided by the purchase price of the security.</a:t>
            </a:r>
          </a:p>
          <a:p>
            <a:r>
              <a:rPr lang="en-US" dirty="0" smtClean="0"/>
              <a:t>Although investors may expect a particular return when they buy a particular stock, they may be disappointed or pleasantly surprised, because fluctuations in stock prices result in fluctuating returns. Therefore common stocks are considered risky securities. (In contrast, because the returns on some securities, such as Treasury bills, do not differ from their expected returns, they are considered riskless securities.) Financial theory defines risk as the possibility that actual returns will deviate from expected returns, and the degree of potential fluctuation determines the degree of risk.</a:t>
            </a:r>
          </a:p>
          <a:p>
            <a:r>
              <a:rPr lang="en-US" dirty="0" smtClean="0"/>
              <a:t>An underpinning of CAPM is the observation that risky stocks can be combined so that the combination (the portfolio) is less risky than any of its components. Although such diversification is a familiar notion, it may be worthwhile to review the manner in which diversification reduces risk.</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US" b="1" dirty="0" smtClean="0"/>
              <a:t>The security market line</a:t>
            </a:r>
          </a:p>
          <a:p>
            <a:r>
              <a:rPr lang="en-US" dirty="0" smtClean="0"/>
              <a:t>The culmination of the sequence of conceptual building blocks is CAPM’s risk/expected return relationship. This fundamental result follows from the proposition that only systematic risk, measured by beta (β), matters. Securities are priced such that:</a:t>
            </a:r>
          </a:p>
          <a:p>
            <a:r>
              <a:rPr lang="en-US" dirty="0" smtClean="0"/>
              <a:t>R</a:t>
            </a:r>
            <a:r>
              <a:rPr lang="en-US" baseline="-25000" dirty="0" smtClean="0"/>
              <a:t>s</a:t>
            </a:r>
            <a:r>
              <a:rPr lang="en-US" dirty="0" smtClean="0"/>
              <a:t> = </a:t>
            </a:r>
            <a:r>
              <a:rPr lang="en-US" dirty="0" err="1" smtClean="0"/>
              <a:t>R</a:t>
            </a:r>
            <a:r>
              <a:rPr lang="en-US" baseline="-25000" dirty="0" err="1" smtClean="0"/>
              <a:t>f</a:t>
            </a:r>
            <a:r>
              <a:rPr lang="en-US" dirty="0" smtClean="0"/>
              <a:t> + risk premium</a:t>
            </a:r>
          </a:p>
          <a:p>
            <a:r>
              <a:rPr lang="en-US" dirty="0" smtClean="0"/>
              <a:t>R</a:t>
            </a:r>
            <a:r>
              <a:rPr lang="en-US" baseline="-25000" dirty="0" smtClean="0"/>
              <a:t>s</a:t>
            </a:r>
            <a:r>
              <a:rPr lang="en-US" dirty="0" smtClean="0"/>
              <a:t> = </a:t>
            </a:r>
            <a:r>
              <a:rPr lang="en-US" dirty="0" err="1" smtClean="0"/>
              <a:t>R</a:t>
            </a:r>
            <a:r>
              <a:rPr lang="en-US" baseline="-25000" dirty="0" err="1" smtClean="0"/>
              <a:t>f</a:t>
            </a:r>
            <a:r>
              <a:rPr lang="en-US" dirty="0" smtClean="0"/>
              <a:t> + </a:t>
            </a:r>
            <a:r>
              <a:rPr lang="en-US" dirty="0" err="1" smtClean="0"/>
              <a:t>β</a:t>
            </a:r>
            <a:r>
              <a:rPr lang="en-US" baseline="-25000" dirty="0" err="1" smtClean="0"/>
              <a:t>s</a:t>
            </a:r>
            <a:r>
              <a:rPr lang="en-US" dirty="0" smtClean="0"/>
              <a:t> (</a:t>
            </a:r>
            <a:r>
              <a:rPr lang="en-US" dirty="0" err="1" smtClean="0"/>
              <a:t>R</a:t>
            </a:r>
            <a:r>
              <a:rPr lang="en-US" baseline="-25000" dirty="0" err="1" smtClean="0"/>
              <a:t>m</a:t>
            </a:r>
            <a:r>
              <a:rPr lang="en-US" dirty="0" smtClean="0"/>
              <a:t> – </a:t>
            </a:r>
            <a:r>
              <a:rPr lang="en-US" dirty="0" err="1" smtClean="0"/>
              <a:t>R</a:t>
            </a:r>
            <a:r>
              <a:rPr lang="en-US" baseline="-25000" dirty="0" err="1" smtClean="0"/>
              <a:t>f</a:t>
            </a:r>
            <a:r>
              <a:rPr lang="en-US" dirty="0" smtClean="0"/>
              <a:t>)</a:t>
            </a:r>
          </a:p>
          <a:p>
            <a:r>
              <a:rPr lang="en-US" dirty="0" smtClean="0"/>
              <a:t>Where: R</a:t>
            </a:r>
            <a:r>
              <a:rPr lang="en-US" baseline="-25000" dirty="0" smtClean="0"/>
              <a:t>s</a:t>
            </a:r>
            <a:r>
              <a:rPr lang="en-US" dirty="0" smtClean="0"/>
              <a:t> = the stock’s expected return (and the company’s cost of equity capital).</a:t>
            </a:r>
          </a:p>
          <a:p>
            <a:r>
              <a:rPr lang="en-US" dirty="0" err="1" smtClean="0"/>
              <a:t>R</a:t>
            </a:r>
            <a:r>
              <a:rPr lang="en-US" baseline="-25000" dirty="0" err="1" smtClean="0"/>
              <a:t>f</a:t>
            </a:r>
            <a:r>
              <a:rPr lang="en-US" dirty="0" smtClean="0"/>
              <a:t> = the risk-free rate.</a:t>
            </a:r>
          </a:p>
          <a:p>
            <a:r>
              <a:rPr lang="en-US" dirty="0" err="1" smtClean="0"/>
              <a:t>R</a:t>
            </a:r>
            <a:r>
              <a:rPr lang="en-US" baseline="-25000" dirty="0" err="1" smtClean="0"/>
              <a:t>m</a:t>
            </a:r>
            <a:r>
              <a:rPr lang="en-US" dirty="0" smtClean="0"/>
              <a:t> = the expected return on the stock market as a whole.</a:t>
            </a:r>
          </a:p>
          <a:p>
            <a:r>
              <a:rPr lang="en-US" dirty="0" smtClean="0"/>
              <a:t>β </a:t>
            </a:r>
            <a:r>
              <a:rPr lang="en-US" baseline="-25000" dirty="0" smtClean="0"/>
              <a:t>s</a:t>
            </a:r>
            <a:r>
              <a:rPr lang="en-US" dirty="0" smtClean="0"/>
              <a:t> = the stock’s beta.</a:t>
            </a:r>
          </a:p>
          <a:p>
            <a:r>
              <a:rPr lang="en-US" dirty="0" smtClean="0"/>
              <a:t>This risk/expected return relationship is called the security market line (SML). I have illustrated it graphically in Exhibit III. As I indicated before, the expected return on a security generally equals the risk-free rate plus a risk premium. In CAPM the risk premium is measured as beta times the expected return on the market minus the risk-free rate. The risk premium of a security is a function of the risk premium on the market, </a:t>
            </a:r>
            <a:r>
              <a:rPr lang="en-US" dirty="0" err="1" smtClean="0"/>
              <a:t>R</a:t>
            </a:r>
            <a:r>
              <a:rPr lang="en-US" baseline="-25000" dirty="0" err="1" smtClean="0"/>
              <a:t>m</a:t>
            </a:r>
            <a:r>
              <a:rPr lang="en-US" dirty="0" smtClean="0"/>
              <a:t> – </a:t>
            </a:r>
            <a:r>
              <a:rPr lang="en-US" dirty="0" err="1" smtClean="0"/>
              <a:t>R</a:t>
            </a:r>
            <a:r>
              <a:rPr lang="en-US" baseline="-25000" dirty="0" err="1" smtClean="0"/>
              <a:t>f</a:t>
            </a:r>
            <a:r>
              <a:rPr lang="en-US" dirty="0" smtClean="0"/>
              <a:t>, and varies directly with the level of beta. (No measure of unsystematic risk appears in the risk premium, of course, for in the world of CAPM diversification has eliminated it.)</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14</a:t>
            </a:fld>
            <a:endParaRPr lang="en-US"/>
          </a:p>
        </p:txBody>
      </p:sp>
      <p:sp>
        <p:nvSpPr>
          <p:cNvPr id="4" name="Rectangle 3"/>
          <p:cNvSpPr/>
          <p:nvPr/>
        </p:nvSpPr>
        <p:spPr>
          <a:xfrm>
            <a:off x="0" y="5072074"/>
            <a:ext cx="9001156" cy="1754326"/>
          </a:xfrm>
          <a:prstGeom prst="rect">
            <a:avLst/>
          </a:prstGeom>
        </p:spPr>
        <p:txBody>
          <a:bodyPr wrap="square">
            <a:spAutoFit/>
          </a:bodyPr>
          <a:lstStyle/>
          <a:p>
            <a:r>
              <a:rPr lang="en-US" dirty="0" smtClean="0"/>
              <a:t>Security Market Line Slope</a:t>
            </a:r>
          </a:p>
          <a:p>
            <a:r>
              <a:rPr lang="en-US" dirty="0" smtClean="0"/>
              <a:t>The slope of the security market line represents the market risk premium, i.e. the excess return over the market return. The market risk premium compensates for the additional systematic risk associated with the security. Therefore, the higher the risk, the higher the market risk premium for the security, and the higher the expected overall return for the security.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Picture 2" descr="https://hbr.org/resources/images/article_assets/hbr/8201/82106_C.gif"/>
          <p:cNvPicPr>
            <a:picLocks noChangeAspect="1" noChangeArrowheads="1"/>
          </p:cNvPicPr>
          <p:nvPr/>
        </p:nvPicPr>
        <p:blipFill>
          <a:blip r:embed="rId2"/>
          <a:srcRect/>
          <a:stretch>
            <a:fillRect/>
          </a:stretch>
        </p:blipFill>
        <p:spPr bwMode="auto">
          <a:xfrm>
            <a:off x="1000100" y="0"/>
            <a:ext cx="6643734" cy="4500574"/>
          </a:xfrm>
          <a:prstGeom prst="rect">
            <a:avLst/>
          </a:prstGeom>
          <a:noFill/>
        </p:spPr>
      </p:pic>
      <p:sp>
        <p:nvSpPr>
          <p:cNvPr id="3" name="Rectangle 2"/>
          <p:cNvSpPr/>
          <p:nvPr/>
        </p:nvSpPr>
        <p:spPr>
          <a:xfrm>
            <a:off x="0" y="4469509"/>
            <a:ext cx="9144000" cy="2031325"/>
          </a:xfrm>
          <a:prstGeom prst="rect">
            <a:avLst/>
          </a:prstGeom>
        </p:spPr>
        <p:txBody>
          <a:bodyPr wrap="square">
            <a:spAutoFit/>
          </a:bodyPr>
          <a:lstStyle/>
          <a:p>
            <a:r>
              <a:rPr lang="en-US" dirty="0" smtClean="0"/>
              <a:t>In the freely competitive financial markets described by CAPM, no security can sell for long at prices low enough to yield more than its appropriate return on the SML. The security would then be very attractive compared with other securities of similar risk, and investors would bid its price up until its expected return fell to the appropriate position on the SML. Conversely, investors would sell off any stock selling at a price high enough to put its expected return below its appropriate position. The resulting reduction in price would continue until the stock’s expected return rose to the level justified by its systematic risk.</a:t>
            </a:r>
            <a:endParaRPr lang="en-US" dirty="0"/>
          </a:p>
        </p:txBody>
      </p:sp>
      <p:sp>
        <p:nvSpPr>
          <p:cNvPr id="4" name="Slide Number Placeholder 3"/>
          <p:cNvSpPr>
            <a:spLocks noGrp="1"/>
          </p:cNvSpPr>
          <p:nvPr>
            <p:ph type="sldNum" sz="quarter" idx="12"/>
          </p:nvPr>
        </p:nvSpPr>
        <p:spPr/>
        <p:txBody>
          <a:bodyPr/>
          <a:lstStyle/>
          <a:p>
            <a:fld id="{5AB69918-C6A8-4236-8AAE-C6B0FD021418}"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7166"/>
            <a:ext cx="9144000" cy="4431983"/>
          </a:xfrm>
          <a:prstGeom prst="rect">
            <a:avLst/>
          </a:prstGeom>
        </p:spPr>
        <p:txBody>
          <a:bodyPr wrap="square">
            <a:spAutoFit/>
          </a:bodyPr>
          <a:lstStyle/>
          <a:p>
            <a:r>
              <a:rPr lang="en-US" dirty="0" smtClean="0"/>
              <a:t>Capital Market Line is a theoretical concept that represents all the portfolios that optimally combine the risk-free rate of return and the market portfolio of risky assets. Security Market Line measures the risk through beta, which helps to find the security’s risk contribution to the portfolio.</a:t>
            </a:r>
          </a:p>
          <a:p>
            <a:r>
              <a:rPr lang="en-US" dirty="0" smtClean="0"/>
              <a:t>The differences between the capital market line and the security market line:</a:t>
            </a:r>
          </a:p>
          <a:p>
            <a:r>
              <a:rPr lang="en-US" b="1" dirty="0" smtClean="0"/>
              <a:t>Capital market line:</a:t>
            </a:r>
            <a:endParaRPr lang="en-US" dirty="0" smtClean="0"/>
          </a:p>
          <a:p>
            <a:r>
              <a:rPr lang="en-US" dirty="0" smtClean="0"/>
              <a:t>CML shows the tradeoff between expected return and total risk.</a:t>
            </a:r>
          </a:p>
          <a:p>
            <a:r>
              <a:rPr lang="en-US" dirty="0" smtClean="0"/>
              <a:t>CML considers both systematic and unsystematic risk.</a:t>
            </a:r>
          </a:p>
          <a:p>
            <a:r>
              <a:rPr lang="en-US" dirty="0" smtClean="0"/>
              <a:t>CML is the graphical presentation of the equilibrium relationship between expected return and total risk for efficiency diversified portfolios.</a:t>
            </a:r>
          </a:p>
          <a:p>
            <a:r>
              <a:rPr lang="en-US" dirty="0" smtClean="0"/>
              <a:t>The slope of the CML shows the market price of risk for efficient portfolios.</a:t>
            </a:r>
          </a:p>
          <a:p>
            <a:r>
              <a:rPr lang="en-US" dirty="0" smtClean="0"/>
              <a:t>The CML is a line that is used to show the rates of return, which depends on risk-free rates of return and levels of risk for a specific portfolio.</a:t>
            </a:r>
          </a:p>
          <a:p>
            <a:r>
              <a:rPr lang="en-US" dirty="0" smtClean="0"/>
              <a:t>Slope of the CML = (</a:t>
            </a:r>
            <a:r>
              <a:rPr lang="en-US" dirty="0" err="1" smtClean="0"/>
              <a:t>R</a:t>
            </a:r>
            <a:r>
              <a:rPr lang="en-US" baseline="-25000" dirty="0" err="1" smtClean="0"/>
              <a:t>m</a:t>
            </a:r>
            <a:r>
              <a:rPr lang="en-US" dirty="0" smtClean="0"/>
              <a:t> – </a:t>
            </a:r>
            <a:r>
              <a:rPr lang="en-US" dirty="0" err="1" smtClean="0"/>
              <a:t>R</a:t>
            </a:r>
            <a:r>
              <a:rPr lang="en-US" baseline="-25000" dirty="0" err="1" smtClean="0"/>
              <a:t>f</a:t>
            </a:r>
            <a:r>
              <a:rPr lang="en-US" dirty="0" smtClean="0"/>
              <a:t>) / </a:t>
            </a:r>
            <a:r>
              <a:rPr lang="en-US" dirty="0" err="1" smtClean="0"/>
              <a:t>σ</a:t>
            </a:r>
            <a:r>
              <a:rPr lang="en-US" baseline="-25000" dirty="0" err="1" smtClean="0"/>
              <a:t>m</a:t>
            </a:r>
            <a:endParaRPr lang="en-US" baseline="-25000" dirty="0" smtClean="0"/>
          </a:p>
          <a:p>
            <a:endParaRPr lang="en-US" baseline="-25000" dirty="0" smtClean="0"/>
          </a:p>
          <a:p>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71480"/>
            <a:ext cx="8501122" cy="6740307"/>
          </a:xfrm>
          <a:prstGeom prst="rect">
            <a:avLst/>
          </a:prstGeom>
        </p:spPr>
        <p:txBody>
          <a:bodyPr wrap="square">
            <a:spAutoFit/>
          </a:bodyPr>
          <a:lstStyle/>
          <a:p>
            <a:r>
              <a:rPr lang="en-US" sz="2400" b="1" dirty="0" smtClean="0"/>
              <a:t>Security market line:</a:t>
            </a:r>
            <a:endParaRPr lang="en-US" sz="2400" dirty="0" smtClean="0"/>
          </a:p>
          <a:p>
            <a:r>
              <a:rPr lang="en-US" sz="2400" dirty="0" smtClean="0"/>
              <a:t>SML shows the tradeoff between the required rate of return and systematic risk.</a:t>
            </a:r>
          </a:p>
          <a:p>
            <a:r>
              <a:rPr lang="en-US" sz="2400" dirty="0" smtClean="0"/>
              <a:t>SML considers only systematic risk.</a:t>
            </a:r>
          </a:p>
          <a:p>
            <a:r>
              <a:rPr lang="en-US" sz="2400" dirty="0" smtClean="0"/>
              <a:t>SML is the graphical presentation of CAPM.</a:t>
            </a:r>
          </a:p>
          <a:p>
            <a:r>
              <a:rPr lang="en-US" sz="2400" dirty="0" smtClean="0"/>
              <a:t>The slope of the SML shows the differences between the required rate of return on the market index and the risk-free rate.</a:t>
            </a:r>
          </a:p>
          <a:p>
            <a:r>
              <a:rPr lang="en-US" sz="2400" dirty="0" smtClean="0"/>
              <a:t>SML is a graphical representation of the market’s risk and returns at a given time.</a:t>
            </a:r>
          </a:p>
          <a:p>
            <a:r>
              <a:rPr lang="en-US" sz="2400" dirty="0" smtClean="0"/>
              <a:t>The slope of the SML = (</a:t>
            </a:r>
            <a:r>
              <a:rPr lang="en-US" sz="2400" dirty="0" err="1" smtClean="0"/>
              <a:t>R</a:t>
            </a:r>
            <a:r>
              <a:rPr lang="en-US" sz="2400" baseline="-25000" dirty="0" err="1" smtClean="0"/>
              <a:t>m</a:t>
            </a:r>
            <a:r>
              <a:rPr lang="en-US" sz="2400" dirty="0" smtClean="0"/>
              <a:t> – </a:t>
            </a:r>
            <a:r>
              <a:rPr lang="en-US" sz="2400" dirty="0" err="1" smtClean="0"/>
              <a:t>R</a:t>
            </a:r>
            <a:r>
              <a:rPr lang="en-US" sz="2400" baseline="-25000" dirty="0" err="1" smtClean="0"/>
              <a:t>f</a:t>
            </a:r>
            <a:r>
              <a:rPr lang="en-US" sz="2400" dirty="0" smtClean="0"/>
              <a:t>).</a:t>
            </a:r>
            <a:r>
              <a:rPr lang="en-US" sz="2400" dirty="0" smtClean="0"/>
              <a:t> </a:t>
            </a:r>
            <a:endParaRPr lang="en-US" sz="2400" dirty="0" smtClean="0"/>
          </a:p>
          <a:p>
            <a:r>
              <a:rPr lang="en-US" sz="2400" dirty="0" smtClean="0"/>
              <a:t>Most </a:t>
            </a:r>
            <a:r>
              <a:rPr lang="en-US" sz="2400" dirty="0" smtClean="0"/>
              <a:t>importantly, SML is used to determine whether more assets/investments can be added to the existing market portfolio. The risk running individually in these diverse market portfolios tells the investor about his undervalued and overvalued investments and thus this system of calculation is known as systematic risk.</a:t>
            </a:r>
            <a:endParaRPr lang="en-US" sz="2400" dirty="0" smtClean="0"/>
          </a:p>
          <a:p>
            <a:endParaRPr lang="en-US" sz="2400"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381000" y="762000"/>
            <a:ext cx="8534400" cy="838200"/>
          </a:xfrm>
        </p:spPr>
        <p:txBody>
          <a:bodyPr>
            <a:normAutofit fontScale="90000"/>
          </a:bodyPr>
          <a:lstStyle/>
          <a:p>
            <a:r>
              <a:rPr lang="en-US" sz="4000" dirty="0"/>
              <a:t>Determining the </a:t>
            </a:r>
            <a:r>
              <a:rPr lang="en-US" sz="4000" dirty="0" smtClean="0"/>
              <a:t>Expected Rate </a:t>
            </a:r>
            <a:r>
              <a:rPr lang="en-US" sz="4000" dirty="0"/>
              <a:t>of Return for a Risky Asset</a:t>
            </a:r>
          </a:p>
        </p:txBody>
      </p:sp>
      <p:sp>
        <p:nvSpPr>
          <p:cNvPr id="205827" name="Rectangle 3"/>
          <p:cNvSpPr>
            <a:spLocks noGrp="1" noChangeArrowheads="1"/>
          </p:cNvSpPr>
          <p:nvPr>
            <p:ph idx="1"/>
          </p:nvPr>
        </p:nvSpPr>
        <p:spPr>
          <a:xfrm>
            <a:off x="3124200" y="1600200"/>
            <a:ext cx="6019800" cy="1447800"/>
          </a:xfrm>
        </p:spPr>
        <p:txBody>
          <a:bodyPr/>
          <a:lstStyle/>
          <a:p>
            <a:pPr algn="r">
              <a:buFont typeface="Monotype Sorts" pitchFamily="2" charset="2"/>
              <a:buNone/>
            </a:pPr>
            <a:r>
              <a:rPr lang="en-US" sz="2000" dirty="0"/>
              <a:t>Assume:</a:t>
            </a:r>
            <a:r>
              <a:rPr lang="en-US" sz="2400" dirty="0"/>
              <a:t>     RFR =   6%    (0.06)  </a:t>
            </a:r>
          </a:p>
          <a:p>
            <a:pPr algn="r">
              <a:buFont typeface="Monotype Sorts" pitchFamily="2" charset="2"/>
              <a:buNone/>
            </a:pPr>
            <a:r>
              <a:rPr lang="en-US" sz="2400" dirty="0"/>
              <a:t>                R</a:t>
            </a:r>
            <a:r>
              <a:rPr lang="en-US" sz="2400" baseline="-25000" dirty="0"/>
              <a:t>M</a:t>
            </a:r>
            <a:r>
              <a:rPr lang="en-US" sz="2400" dirty="0"/>
              <a:t> = 12%    (0.12)</a:t>
            </a:r>
          </a:p>
          <a:p>
            <a:pPr algn="r">
              <a:buFont typeface="Monotype Sorts" pitchFamily="2" charset="2"/>
              <a:buNone/>
            </a:pPr>
            <a:r>
              <a:rPr lang="en-US" sz="2000" dirty="0"/>
              <a:t>Implied market risk premium</a:t>
            </a:r>
            <a:r>
              <a:rPr lang="en-US" sz="2400" dirty="0"/>
              <a:t> =    6%   (0.06)</a:t>
            </a:r>
          </a:p>
        </p:txBody>
      </p:sp>
      <p:sp>
        <p:nvSpPr>
          <p:cNvPr id="10" name="Slide Number Placeholder 5"/>
          <p:cNvSpPr>
            <a:spLocks noGrp="1"/>
          </p:cNvSpPr>
          <p:nvPr>
            <p:ph type="sldNum" sz="quarter" idx="12"/>
          </p:nvPr>
        </p:nvSpPr>
        <p:spPr/>
        <p:txBody>
          <a:bodyPr/>
          <a:lstStyle/>
          <a:p>
            <a:fld id="{4A2F9C18-8609-4502-A683-D03A1642699A}" type="slidenum">
              <a:rPr lang="en-US"/>
              <a:pPr/>
              <a:t>18</a:t>
            </a:fld>
            <a:endParaRPr lang="en-US"/>
          </a:p>
        </p:txBody>
      </p:sp>
      <p:graphicFrame>
        <p:nvGraphicFramePr>
          <p:cNvPr id="205828" name="Object 4"/>
          <p:cNvGraphicFramePr>
            <a:graphicFrameLocks noChangeAspect="1"/>
          </p:cNvGraphicFramePr>
          <p:nvPr/>
        </p:nvGraphicFramePr>
        <p:xfrm>
          <a:off x="1219200" y="1524000"/>
          <a:ext cx="3048000" cy="2176463"/>
        </p:xfrm>
        <a:graphic>
          <a:graphicData uri="http://schemas.openxmlformats.org/presentationml/2006/ole">
            <p:oleObj spid="_x0000_s108546" name="Worksheet" r:id="rId3" imgW="1823040" imgH="1298880" progId="Excel.Sheet.8">
              <p:embed/>
            </p:oleObj>
          </a:graphicData>
        </a:graphic>
      </p:graphicFrame>
      <p:graphicFrame>
        <p:nvGraphicFramePr>
          <p:cNvPr id="205829" name="Object 5"/>
          <p:cNvGraphicFramePr>
            <a:graphicFrameLocks noChangeAspect="1"/>
          </p:cNvGraphicFramePr>
          <p:nvPr/>
        </p:nvGraphicFramePr>
        <p:xfrm>
          <a:off x="3886200" y="3048000"/>
          <a:ext cx="5024438" cy="608013"/>
        </p:xfrm>
        <a:graphic>
          <a:graphicData uri="http://schemas.openxmlformats.org/presentationml/2006/ole">
            <p:oleObj spid="_x0000_s108547" name="Equation" r:id="rId4" imgW="1892160" imgH="228600" progId="Equation.3">
              <p:embed/>
            </p:oleObj>
          </a:graphicData>
        </a:graphic>
      </p:graphicFrame>
      <p:sp>
        <p:nvSpPr>
          <p:cNvPr id="205830" name="Text Box 6"/>
          <p:cNvSpPr txBox="1">
            <a:spLocks noChangeArrowheads="1"/>
          </p:cNvSpPr>
          <p:nvPr/>
        </p:nvSpPr>
        <p:spPr bwMode="auto">
          <a:xfrm>
            <a:off x="838200" y="3810000"/>
            <a:ext cx="8305800" cy="2647950"/>
          </a:xfrm>
          <a:prstGeom prst="rect">
            <a:avLst/>
          </a:prstGeom>
          <a:noFill/>
          <a:ln w="12700">
            <a:noFill/>
            <a:miter lim="800000"/>
            <a:headEnd type="none" w="sm" len="sm"/>
            <a:tailEnd type="none" w="sm" len="sm"/>
          </a:ln>
          <a:effectLst/>
        </p:spPr>
        <p:txBody>
          <a:bodyPr>
            <a:spAutoFit/>
          </a:bodyPr>
          <a:lstStyle/>
          <a:p>
            <a:pPr>
              <a:spcBef>
                <a:spcPct val="50000"/>
              </a:spcBef>
            </a:pPr>
            <a:r>
              <a:rPr lang="en-US"/>
              <a:t>E(R</a:t>
            </a:r>
            <a:r>
              <a:rPr lang="en-US" baseline="-25000"/>
              <a:t>A</a:t>
            </a:r>
            <a:r>
              <a:rPr lang="en-US"/>
              <a:t>) = 0.06 + 0.70 (0.12-0.06) = 0.102 = 10.2%</a:t>
            </a:r>
          </a:p>
          <a:p>
            <a:pPr>
              <a:spcBef>
                <a:spcPct val="50000"/>
              </a:spcBef>
            </a:pPr>
            <a:r>
              <a:rPr lang="en-US"/>
              <a:t>E(R</a:t>
            </a:r>
            <a:r>
              <a:rPr lang="en-US" baseline="-25000"/>
              <a:t>B</a:t>
            </a:r>
            <a:r>
              <a:rPr lang="en-US"/>
              <a:t>) = 0.06 + 1.00 (0.12-0.06) = 0.120 = 12.0%</a:t>
            </a:r>
          </a:p>
          <a:p>
            <a:pPr>
              <a:spcBef>
                <a:spcPct val="50000"/>
              </a:spcBef>
            </a:pPr>
            <a:r>
              <a:rPr lang="en-US"/>
              <a:t>E(R</a:t>
            </a:r>
            <a:r>
              <a:rPr lang="en-US" baseline="-25000"/>
              <a:t>C</a:t>
            </a:r>
            <a:r>
              <a:rPr lang="en-US"/>
              <a:t>) = 0.06 + 1.15 (0.12-0.06) = 0.129 = 12.9%</a:t>
            </a:r>
          </a:p>
          <a:p>
            <a:pPr>
              <a:spcBef>
                <a:spcPct val="50000"/>
              </a:spcBef>
            </a:pPr>
            <a:r>
              <a:rPr lang="en-US"/>
              <a:t>E(R</a:t>
            </a:r>
            <a:r>
              <a:rPr lang="en-US" baseline="-25000"/>
              <a:t>D</a:t>
            </a:r>
            <a:r>
              <a:rPr lang="en-US"/>
              <a:t>) = 0.06 + 1.40 (0.12-0.06) = 0.144 = 14.4%</a:t>
            </a:r>
          </a:p>
          <a:p>
            <a:pPr>
              <a:spcBef>
                <a:spcPct val="50000"/>
              </a:spcBef>
            </a:pPr>
            <a:r>
              <a:rPr lang="en-US"/>
              <a:t>E(R</a:t>
            </a:r>
            <a:r>
              <a:rPr lang="en-US" baseline="-25000"/>
              <a:t>E</a:t>
            </a:r>
            <a:r>
              <a:rPr lang="en-US"/>
              <a:t>) = 0.06 + -0.30 (0.12-0.06) = 0.042 =  4.2%</a:t>
            </a:r>
          </a:p>
        </p:txBody>
      </p:sp>
      <p:pic>
        <p:nvPicPr>
          <p:cNvPr id="205831" name="Picture 7"/>
          <p:cNvPicPr>
            <a:picLocks noChangeAspect="1" noChangeArrowheads="1"/>
          </p:cNvPicPr>
          <p:nvPr/>
        </p:nvPicPr>
        <p:blipFill>
          <a:blip r:embed="rId5" cstate="print"/>
          <a:srcRect/>
          <a:stretch>
            <a:fillRect/>
          </a:stretch>
        </p:blipFill>
        <p:spPr bwMode="auto">
          <a:xfrm>
            <a:off x="6786578" y="6362725"/>
            <a:ext cx="685800" cy="566737"/>
          </a:xfrm>
          <a:prstGeom prst="rect">
            <a:avLst/>
          </a:prstGeom>
          <a:noFill/>
          <a:ln w="9525">
            <a:noFill/>
            <a:miter lim="800000"/>
            <a:headEnd/>
            <a:tailEnd/>
          </a:ln>
          <a:effectLst/>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58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58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58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058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058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0583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05830">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05830">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05830">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205830">
                                            <p:txEl>
                                              <p:pRg st="4" end="4"/>
                                            </p:txEl>
                                          </p:spTgt>
                                        </p:tgtEl>
                                        <p:attrNameLst>
                                          <p:attrName>style.visibility</p:attrName>
                                        </p:attrNameLst>
                                      </p:cBhvr>
                                      <p:to>
                                        <p:strVal val="visible"/>
                                      </p:to>
                                    </p:set>
                                  </p:childTnLst>
                                </p:cTn>
                              </p:par>
                            </p:childTnLst>
                          </p:cTn>
                        </p:par>
                        <p:par>
                          <p:cTn id="43" fill="hold">
                            <p:stCondLst>
                              <p:cond delay="500"/>
                            </p:stCondLst>
                            <p:childTnLst>
                              <p:par>
                                <p:cTn id="44" presetID="1" presetClass="entr" presetSubtype="0" fill="hold" nodeType="afterEffect">
                                  <p:stCondLst>
                                    <p:cond delay="0"/>
                                  </p:stCondLst>
                                  <p:childTnLst>
                                    <p:set>
                                      <p:cBhvr>
                                        <p:cTn id="45" dur="1" fill="hold">
                                          <p:stCondLst>
                                            <p:cond delay="499"/>
                                          </p:stCondLst>
                                        </p:cTn>
                                        <p:tgtEl>
                                          <p:spTgt spid="2058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autoUpdateAnimBg="0"/>
      <p:bldP spid="205830"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685800" y="533400"/>
            <a:ext cx="7772400" cy="1143000"/>
          </a:xfrm>
        </p:spPr>
        <p:txBody>
          <a:bodyPr>
            <a:normAutofit fontScale="90000"/>
          </a:bodyPr>
          <a:lstStyle/>
          <a:p>
            <a:r>
              <a:rPr lang="en-US" sz="4000" smtClean="0"/>
              <a:t>Price, Dividend, and Rate of Return Estimates</a:t>
            </a:r>
            <a:endParaRPr lang="en-US" sz="4000" dirty="0"/>
          </a:p>
        </p:txBody>
      </p:sp>
      <p:sp>
        <p:nvSpPr>
          <p:cNvPr id="8" name="Slide Number Placeholder 5"/>
          <p:cNvSpPr>
            <a:spLocks noGrp="1"/>
          </p:cNvSpPr>
          <p:nvPr>
            <p:ph type="sldNum" sz="quarter" idx="12"/>
          </p:nvPr>
        </p:nvSpPr>
        <p:spPr/>
        <p:txBody>
          <a:bodyPr/>
          <a:lstStyle/>
          <a:p>
            <a:fld id="{3C80EA67-F552-43BD-B356-35F26C6BEB49}" type="slidenum">
              <a:rPr lang="en-US" smtClean="0"/>
              <a:pPr/>
              <a:t>19</a:t>
            </a:fld>
            <a:endParaRPr lang="en-US"/>
          </a:p>
        </p:txBody>
      </p:sp>
      <p:graphicFrame>
        <p:nvGraphicFramePr>
          <p:cNvPr id="208899" name="Object 3"/>
          <p:cNvGraphicFramePr>
            <a:graphicFrameLocks noChangeAspect="1"/>
          </p:cNvGraphicFramePr>
          <p:nvPr/>
        </p:nvGraphicFramePr>
        <p:xfrm>
          <a:off x="428596" y="2346334"/>
          <a:ext cx="8458200" cy="2368550"/>
        </p:xfrm>
        <a:graphic>
          <a:graphicData uri="http://schemas.openxmlformats.org/presentationml/2006/ole">
            <p:oleObj spid="_x0000_s109570" name="Worksheet" r:id="rId3" imgW="6124320" imgH="1583280" progId="Excel.Sheet.8">
              <p:embed/>
            </p:oleObj>
          </a:graphicData>
        </a:graphic>
      </p:graphicFrame>
      <p:pic>
        <p:nvPicPr>
          <p:cNvPr id="208901" name="Picture 5"/>
          <p:cNvPicPr>
            <a:picLocks noChangeAspect="1" noChangeArrowheads="1"/>
          </p:cNvPicPr>
          <p:nvPr/>
        </p:nvPicPr>
        <p:blipFill>
          <a:blip r:embed="rId4" cstate="print"/>
          <a:srcRect/>
          <a:stretch>
            <a:fillRect/>
          </a:stretch>
        </p:blipFill>
        <p:spPr bwMode="auto">
          <a:xfrm>
            <a:off x="8451850" y="6291263"/>
            <a:ext cx="685800" cy="566737"/>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08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0" y="2500306"/>
            <a:ext cx="9144000" cy="215444"/>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11111"/>
                </a:solidFill>
                <a:effectLst/>
                <a:latin typeface="SourceSansPro"/>
                <a:cs typeface="Arial" pitchFamily="34" charset="0"/>
              </a:rPr>
              <a:t>Systematic Risk vs. Unsystematic Risk</a:t>
            </a:r>
          </a:p>
        </p:txBody>
      </p:sp>
      <p:sp>
        <p:nvSpPr>
          <p:cNvPr id="90114" name="Rectangle 2"/>
          <p:cNvSpPr>
            <a:spLocks noChangeArrowheads="1"/>
          </p:cNvSpPr>
          <p:nvPr/>
        </p:nvSpPr>
        <p:spPr bwMode="auto">
          <a:xfrm>
            <a:off x="114412" y="2786058"/>
            <a:ext cx="9029588" cy="2077492"/>
          </a:xfrm>
          <a:prstGeom prst="rect">
            <a:avLst/>
          </a:prstGeom>
          <a:solidFill>
            <a:srgbClr val="FFFFFF"/>
          </a:solidFill>
          <a:ln w="9525">
            <a:noFill/>
            <a:miter lim="800000"/>
            <a:headEnd/>
            <a:tailEnd/>
          </a:ln>
          <a:effectLst/>
        </p:spPr>
        <p:txBody>
          <a:bodyPr vert="horz" wrap="square" lIns="91440" tIns="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600" b="0" i="1" u="sng" strike="noStrike" cap="none" normalizeH="0" baseline="0" dirty="0" smtClean="0">
                <a:ln>
                  <a:noFill/>
                </a:ln>
                <a:solidFill>
                  <a:srgbClr val="2C40D0"/>
                </a:solidFill>
                <a:effectLst/>
                <a:latin typeface="SourceSansPro"/>
                <a:cs typeface="Arial" pitchFamily="34" charset="0"/>
                <a:hlinkClick r:id="rId2"/>
              </a:rPr>
              <a:t>Systematic Risk</a:t>
            </a:r>
            <a:r>
              <a:rPr kumimoji="0" lang="en-US" sz="1600" b="0" i="0" u="none" strike="noStrike" cap="none" normalizeH="0" baseline="0" dirty="0" smtClean="0">
                <a:ln>
                  <a:noFill/>
                </a:ln>
                <a:solidFill>
                  <a:srgbClr val="111111"/>
                </a:solidFill>
                <a:effectLst/>
                <a:latin typeface="SourceSansPro"/>
                <a:cs typeface="Arial" pitchFamily="34" charset="0"/>
              </a:rPr>
              <a:t> – These are market risks—that is, general perils of investing—that cannot be diversified away.</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smtClean="0">
                <a:ln>
                  <a:noFill/>
                </a:ln>
                <a:solidFill>
                  <a:srgbClr val="111111"/>
                </a:solidFill>
                <a:effectLst/>
                <a:latin typeface="SourceSansPro"/>
                <a:cs typeface="Arial" pitchFamily="34" charset="0"/>
              </a:rPr>
              <a:t> Interest rates, recessions, and wars are examples of systematic risks.</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1600" b="0" i="1" u="sng" strike="noStrike" cap="none" normalizeH="0" baseline="0" dirty="0" smtClean="0">
                <a:ln>
                  <a:noFill/>
                </a:ln>
                <a:solidFill>
                  <a:srgbClr val="2C40D0"/>
                </a:solidFill>
                <a:effectLst/>
                <a:latin typeface="SourceSansPro"/>
                <a:cs typeface="Arial" pitchFamily="34" charset="0"/>
                <a:hlinkClick r:id="rId3"/>
              </a:rPr>
              <a:t>Unsystematic Risk</a:t>
            </a:r>
            <a:r>
              <a:rPr kumimoji="0" lang="en-US" sz="1600" b="0" i="0" u="none" strike="noStrike" cap="none" normalizeH="0" baseline="0" dirty="0" smtClean="0">
                <a:ln>
                  <a:noFill/>
                </a:ln>
                <a:solidFill>
                  <a:srgbClr val="111111"/>
                </a:solidFill>
                <a:effectLst/>
                <a:latin typeface="SourceSansPro"/>
                <a:cs typeface="Arial" pitchFamily="34" charset="0"/>
              </a:rPr>
              <a:t> – Also known as "specific risk," this risk relates to individual stocks. In more technical terms, it represents the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1600" b="0" i="0" u="none" strike="noStrike" cap="none" normalizeH="0" baseline="0" dirty="0" smtClean="0">
                <a:ln>
                  <a:noFill/>
                </a:ln>
                <a:solidFill>
                  <a:srgbClr val="111111"/>
                </a:solidFill>
                <a:effectLst/>
                <a:latin typeface="SourceSansPro"/>
                <a:cs typeface="Arial" pitchFamily="34" charset="0"/>
              </a:rPr>
              <a:t>component of a stock's return that is not correlated with general market moves.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0115" name="Rectangle 3"/>
          <p:cNvSpPr>
            <a:spLocks noChangeArrowheads="1"/>
          </p:cNvSpPr>
          <p:nvPr/>
        </p:nvSpPr>
        <p:spPr bwMode="auto">
          <a:xfrm>
            <a:off x="0" y="4857760"/>
            <a:ext cx="9144000" cy="14773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sng" strike="noStrike" cap="none" normalizeH="0" baseline="0" dirty="0" smtClean="0">
                <a:ln>
                  <a:noFill/>
                </a:ln>
                <a:solidFill>
                  <a:srgbClr val="2C40D0"/>
                </a:solidFill>
                <a:effectLst/>
                <a:latin typeface="SourceSansPro"/>
                <a:cs typeface="Arial" pitchFamily="34" charset="0"/>
                <a:hlinkClick r:id="rId4"/>
              </a:rPr>
              <a:t>Modern portfolio theory</a:t>
            </a:r>
            <a:r>
              <a:rPr kumimoji="0" lang="en-US" b="0" i="0" u="none" strike="noStrike" cap="none" normalizeH="0" baseline="0" dirty="0" smtClean="0">
                <a:ln>
                  <a:noFill/>
                </a:ln>
                <a:solidFill>
                  <a:srgbClr val="111111"/>
                </a:solidFill>
                <a:effectLst/>
                <a:latin typeface="SourceSansPro"/>
                <a:cs typeface="Arial" pitchFamily="34" charset="0"/>
              </a:rPr>
              <a:t> shows that specific risk can be removed or at least mitigated through </a:t>
            </a:r>
            <a:r>
              <a:rPr kumimoji="0" lang="en-US" b="0" i="0" u="sng" strike="noStrike" cap="none" normalizeH="0" baseline="0" dirty="0" smtClean="0">
                <a:ln>
                  <a:noFill/>
                </a:ln>
                <a:solidFill>
                  <a:srgbClr val="2C40D0"/>
                </a:solidFill>
                <a:effectLst/>
                <a:latin typeface="SourceSansPro"/>
                <a:cs typeface="Arial" pitchFamily="34" charset="0"/>
                <a:hlinkClick r:id="rId5"/>
              </a:rPr>
              <a:t>diversification</a:t>
            </a:r>
            <a:r>
              <a:rPr kumimoji="0" lang="en-US" b="0" i="0" u="none" strike="noStrike" cap="none" normalizeH="0" baseline="0" dirty="0" smtClean="0">
                <a:ln>
                  <a:noFill/>
                </a:ln>
                <a:solidFill>
                  <a:srgbClr val="111111"/>
                </a:solidFill>
                <a:effectLst/>
                <a:latin typeface="SourceSansPro"/>
                <a:cs typeface="Arial" pitchFamily="34" charset="0"/>
              </a:rPr>
              <a:t> of a portfolio. The trouble is that diversification still does not solve the problem of systematic risk; even a portfolio holding all the shares in the stock market can't eliminate that risk. Therefore, when calculating a deserved return, systematic risk is what most plagues investors.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0" y="214290"/>
            <a:ext cx="8715404" cy="1938992"/>
          </a:xfrm>
          <a:prstGeom prst="rect">
            <a:avLst/>
          </a:prstGeom>
        </p:spPr>
        <p:txBody>
          <a:bodyPr wrap="square">
            <a:spAutoFit/>
          </a:bodyPr>
          <a:lstStyle/>
          <a:p>
            <a:r>
              <a:rPr lang="en-US" sz="2400" dirty="0" smtClean="0"/>
              <a:t>The capital asset pricing model was developed by the financial economist (and later, Nobel laureate in economics) William Sharpe, set out in his 1970 book </a:t>
            </a:r>
            <a:r>
              <a:rPr lang="en-US" sz="2400" i="1" dirty="0" smtClean="0"/>
              <a:t>Portfolio Theory and Capital Markets</a:t>
            </a:r>
            <a:r>
              <a:rPr lang="en-US" sz="2400" dirty="0" smtClean="0"/>
              <a:t>. His model starts with the idea that individual investment contains two types of risk</a:t>
            </a:r>
            <a:r>
              <a:rPr lang="en-US" dirty="0" smtClean="0"/>
              <a:t>:</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D7C7F0CE-7048-490C-83C4-E20D22A1208F}" type="slidenum">
              <a:rPr lang="en-US"/>
              <a:pPr/>
              <a:t>20</a:t>
            </a:fld>
            <a:endParaRPr lang="en-US"/>
          </a:p>
        </p:txBody>
      </p:sp>
      <p:sp>
        <p:nvSpPr>
          <p:cNvPr id="209922" name="Rectangle 2"/>
          <p:cNvSpPr>
            <a:spLocks noGrp="1" noChangeArrowheads="1"/>
          </p:cNvSpPr>
          <p:nvPr>
            <p:ph type="title"/>
          </p:nvPr>
        </p:nvSpPr>
        <p:spPr>
          <a:xfrm>
            <a:off x="381000" y="533400"/>
            <a:ext cx="8458200" cy="1143000"/>
          </a:xfrm>
        </p:spPr>
        <p:txBody>
          <a:bodyPr>
            <a:normAutofit fontScale="90000"/>
          </a:bodyPr>
          <a:lstStyle/>
          <a:p>
            <a:r>
              <a:rPr lang="en-US" sz="4000" dirty="0"/>
              <a:t>Comparison of Required Rate of Return to Estimated Rate of Return</a:t>
            </a:r>
          </a:p>
        </p:txBody>
      </p:sp>
      <p:graphicFrame>
        <p:nvGraphicFramePr>
          <p:cNvPr id="209923" name="Object 3"/>
          <p:cNvGraphicFramePr>
            <a:graphicFrameLocks noChangeAspect="1"/>
          </p:cNvGraphicFramePr>
          <p:nvPr/>
        </p:nvGraphicFramePr>
        <p:xfrm>
          <a:off x="304800" y="2514600"/>
          <a:ext cx="8839200" cy="2708275"/>
        </p:xfrm>
        <a:graphic>
          <a:graphicData uri="http://schemas.openxmlformats.org/presentationml/2006/ole">
            <p:oleObj spid="_x0000_s110594" name="Worksheet" r:id="rId3" imgW="6760440" imgH="2000160" progId="Excel.Sheet.8">
              <p:embed/>
            </p:oleObj>
          </a:graphicData>
        </a:graphic>
      </p:graphicFrame>
      <p:pic>
        <p:nvPicPr>
          <p:cNvPr id="209925" name="Picture 5"/>
          <p:cNvPicPr>
            <a:picLocks noChangeAspect="1" noChangeArrowheads="1"/>
          </p:cNvPicPr>
          <p:nvPr/>
        </p:nvPicPr>
        <p:blipFill>
          <a:blip r:embed="rId4" cstate="print"/>
          <a:srcRect/>
          <a:stretch>
            <a:fillRect/>
          </a:stretch>
        </p:blipFill>
        <p:spPr bwMode="auto">
          <a:xfrm>
            <a:off x="857224" y="6219849"/>
            <a:ext cx="685800" cy="566737"/>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099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21</a:t>
            </a:fld>
            <a:endParaRPr lang="en-US"/>
          </a:p>
        </p:txBody>
      </p:sp>
      <p:graphicFrame>
        <p:nvGraphicFramePr>
          <p:cNvPr id="3" name="Table 2"/>
          <p:cNvGraphicFramePr>
            <a:graphicFrameLocks noGrp="1"/>
          </p:cNvGraphicFramePr>
          <p:nvPr/>
        </p:nvGraphicFramePr>
        <p:xfrm>
          <a:off x="285720" y="357166"/>
          <a:ext cx="8286807" cy="6103941"/>
        </p:xfrm>
        <a:graphic>
          <a:graphicData uri="http://schemas.openxmlformats.org/drawingml/2006/table">
            <a:tbl>
              <a:tblPr/>
              <a:tblGrid>
                <a:gridCol w="2762269"/>
                <a:gridCol w="2762269"/>
                <a:gridCol w="2762269"/>
              </a:tblGrid>
              <a:tr h="715480">
                <a:tc>
                  <a:txBody>
                    <a:bodyPr/>
                    <a:lstStyle/>
                    <a:p>
                      <a:pPr algn="l" fontAlgn="base"/>
                      <a:r>
                        <a:rPr lang="en-US" sz="1300" b="1"/>
                        <a:t>Parameters of Comparison</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b="1"/>
                        <a:t>CML</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b="1"/>
                        <a:t>SML</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r>
              <a:tr h="715480">
                <a:tc>
                  <a:txBody>
                    <a:bodyPr/>
                    <a:lstStyle/>
                    <a:p>
                      <a:pPr algn="l" fontAlgn="base"/>
                      <a:r>
                        <a:rPr lang="en-US" sz="1300"/>
                        <a:t>Full form</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a:t>Capital Market Line</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c>
                  <a:txBody>
                    <a:bodyPr/>
                    <a:lstStyle/>
                    <a:p>
                      <a:pPr algn="l" fontAlgn="base"/>
                      <a:r>
                        <a:rPr lang="en-US" sz="1300"/>
                        <a:t>Security Market Line</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r>
              <a:tr h="1621010">
                <a:tc>
                  <a:txBody>
                    <a:bodyPr/>
                    <a:lstStyle/>
                    <a:p>
                      <a:pPr algn="l" fontAlgn="base"/>
                      <a:r>
                        <a:rPr lang="en-US" sz="1300"/>
                        <a:t>Definition</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c>
                  <a:txBody>
                    <a:bodyPr/>
                    <a:lstStyle/>
                    <a:p>
                      <a:pPr algn="l" fontAlgn="base"/>
                      <a:r>
                        <a:rPr lang="en-US" sz="1300"/>
                        <a:t>CML determines your average rate of success or loss in the market share.</a:t>
                      </a:r>
                    </a:p>
                  </a:txBody>
                  <a:tcPr marL="37216" marR="37216" marT="37216" marB="37216" anchor="ctr">
                    <a:lnL w="12700" cap="flat" cmpd="sng" algn="ctr">
                      <a:solidFill>
                        <a:srgbClr val="2881BD"/>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c>
                  <a:txBody>
                    <a:bodyPr/>
                    <a:lstStyle/>
                    <a:p>
                      <a:pPr algn="l" fontAlgn="base"/>
                      <a:r>
                        <a:rPr lang="en-US" sz="1300"/>
                        <a:t>SML determines the market risk you are running with your investment.</a:t>
                      </a:r>
                    </a:p>
                  </a:txBody>
                  <a:tcPr marL="37216" marR="37216" marT="37216" marB="37216" anchor="ctr">
                    <a:lnL w="12700" cap="flat" cmpd="sng" algn="ctr">
                      <a:solidFill>
                        <a:srgbClr val="2881BD"/>
                      </a:solidFill>
                      <a:prstDash val="solid"/>
                      <a:round/>
                      <a:headEnd type="none" w="med" len="med"/>
                      <a:tailEnd type="none" w="med" len="med"/>
                    </a:lnL>
                    <a:lnR w="635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r>
              <a:tr h="1319167">
                <a:tc>
                  <a:txBody>
                    <a:bodyPr/>
                    <a:lstStyle/>
                    <a:p>
                      <a:pPr algn="l" fontAlgn="base"/>
                      <a:r>
                        <a:rPr lang="en-US" sz="1300"/>
                        <a:t>Portfolios</a:t>
                      </a:r>
                    </a:p>
                  </a:txBody>
                  <a:tcPr marL="37216" marR="37216" marT="37216" marB="37216" anchor="ctr">
                    <a:lnL w="12700" cap="flat" cmpd="sng" algn="ctr">
                      <a:solidFill>
                        <a:srgbClr val="2881BD"/>
                      </a:solidFill>
                      <a:prstDash val="solid"/>
                      <a:round/>
                      <a:headEnd type="none" w="med" len="med"/>
                      <a:tailEnd type="none" w="med" len="med"/>
                    </a:lnL>
                    <a:lnR w="12700" cap="flat" cmpd="sng" algn="ctr">
                      <a:solidFill>
                        <a:srgbClr val="D0DA48"/>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c>
                  <a:txBody>
                    <a:bodyPr/>
                    <a:lstStyle/>
                    <a:p>
                      <a:pPr algn="l" fontAlgn="base"/>
                      <a:r>
                        <a:rPr lang="en-US" sz="1300"/>
                        <a:t>Defines functioning portfolios.</a:t>
                      </a:r>
                    </a:p>
                  </a:txBody>
                  <a:tcPr marL="37216" marR="37216" marT="37216" marB="37216" anchor="ctr">
                    <a:lnL w="12700" cap="flat" cmpd="sng" algn="ctr">
                      <a:solidFill>
                        <a:srgbClr val="D0DA48"/>
                      </a:solidFill>
                      <a:prstDash val="solid"/>
                      <a:round/>
                      <a:headEnd type="none" w="med" len="med"/>
                      <a:tailEnd type="none" w="med" len="med"/>
                    </a:lnL>
                    <a:lnR w="12700" cap="flat" cmpd="sng" algn="ctr">
                      <a:solidFill>
                        <a:srgbClr val="D0DA48"/>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a:t>Defines both functioning and non-functioning portfolios.</a:t>
                      </a:r>
                    </a:p>
                  </a:txBody>
                  <a:tcPr marL="37216" marR="37216" marT="37216" marB="37216" anchor="ctr">
                    <a:lnL w="12700" cap="flat" cmpd="sng" algn="ctr">
                      <a:solidFill>
                        <a:srgbClr val="D0DA48"/>
                      </a:solidFill>
                      <a:prstDash val="solid"/>
                      <a:round/>
                      <a:headEnd type="none" w="med" len="med"/>
                      <a:tailEnd type="none" w="med" len="med"/>
                    </a:lnL>
                    <a:lnR w="6350" cap="flat" cmpd="sng" algn="ctr">
                      <a:solidFill>
                        <a:srgbClr val="D0DA48"/>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r>
              <a:tr h="413637">
                <a:tc>
                  <a:txBody>
                    <a:bodyPr/>
                    <a:lstStyle/>
                    <a:p>
                      <a:pPr algn="l" fontAlgn="base"/>
                      <a:r>
                        <a:rPr lang="en-US" sz="1300"/>
                        <a:t>Functioning</a:t>
                      </a:r>
                    </a:p>
                  </a:txBody>
                  <a:tcPr marL="37216" marR="37216" marT="37216" marB="37216" anchor="ctr">
                    <a:lnL w="12700" cap="flat" cmpd="sng" algn="ctr">
                      <a:solidFill>
                        <a:srgbClr val="D0DA48"/>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a:t>More efficient.</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a:t>Less efficient.</a:t>
                      </a:r>
                    </a:p>
                  </a:txBody>
                  <a:tcPr marL="37216" marR="37216" marT="37216" marB="37216" anchor="ctr">
                    <a:lnL w="12700" cap="flat" cmpd="sng" algn="ctr">
                      <a:solidFill>
                        <a:srgbClr val="2881BD"/>
                      </a:solidFill>
                      <a:prstDash val="solid"/>
                      <a:round/>
                      <a:headEnd type="none" w="med" len="med"/>
                      <a:tailEnd type="none" w="med" len="med"/>
                    </a:lnL>
                    <a:lnR w="635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r>
              <a:tr h="1319167">
                <a:tc>
                  <a:txBody>
                    <a:bodyPr/>
                    <a:lstStyle/>
                    <a:p>
                      <a:pPr algn="l" fontAlgn="base"/>
                      <a:r>
                        <a:rPr lang="en-US" sz="1300"/>
                        <a:t>Agenda</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c>
                  <a:txBody>
                    <a:bodyPr/>
                    <a:lstStyle/>
                    <a:p>
                      <a:pPr algn="l" fontAlgn="base"/>
                      <a:r>
                        <a:rPr lang="en-US" sz="1300"/>
                        <a:t>To describe only market portfolios and risk-free investments.</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c>
                  <a:txBody>
                    <a:bodyPr/>
                    <a:lstStyle/>
                    <a:p>
                      <a:pPr algn="l" fontAlgn="base"/>
                      <a:r>
                        <a:rPr lang="en-US" sz="1300" dirty="0"/>
                        <a:t>To describe overall security factors.</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22</a:t>
            </a:fld>
            <a:endParaRPr lang="en-US"/>
          </a:p>
        </p:txBody>
      </p:sp>
      <p:sp>
        <p:nvSpPr>
          <p:cNvPr id="3" name="Rectangle 2"/>
          <p:cNvSpPr/>
          <p:nvPr/>
        </p:nvSpPr>
        <p:spPr>
          <a:xfrm>
            <a:off x="0" y="142852"/>
            <a:ext cx="8929718" cy="2308324"/>
          </a:xfrm>
          <a:prstGeom prst="rect">
            <a:avLst/>
          </a:prstGeom>
        </p:spPr>
        <p:txBody>
          <a:bodyPr wrap="square">
            <a:spAutoFit/>
          </a:bodyPr>
          <a:lstStyle/>
          <a:p>
            <a:r>
              <a:rPr lang="en-US" sz="2400" dirty="0" smtClean="0"/>
              <a:t>The APT is a more flexible and complex alternative to the Capital Asset Pricing Model (CAPM). The theory provides investors and analysts with the opportunity to customize their research. However, it is more difficult to apply, as it takes a considerable amount of time to determine all the various factors that may influence the price of an asset.</a:t>
            </a:r>
            <a:endParaRPr lang="en-US" sz="2400" dirty="0"/>
          </a:p>
        </p:txBody>
      </p:sp>
      <p:sp>
        <p:nvSpPr>
          <p:cNvPr id="4" name="Rectangle 3"/>
          <p:cNvSpPr/>
          <p:nvPr/>
        </p:nvSpPr>
        <p:spPr>
          <a:xfrm>
            <a:off x="0" y="2428868"/>
            <a:ext cx="9144000" cy="4616648"/>
          </a:xfrm>
          <a:prstGeom prst="rect">
            <a:avLst/>
          </a:prstGeom>
        </p:spPr>
        <p:txBody>
          <a:bodyPr wrap="square">
            <a:spAutoFit/>
          </a:bodyPr>
          <a:lstStyle/>
          <a:p>
            <a:r>
              <a:rPr lang="en-US" sz="2100" b="1" dirty="0" smtClean="0"/>
              <a:t>Assumptions in the Arbitrage Pricing Theory</a:t>
            </a:r>
          </a:p>
          <a:p>
            <a:r>
              <a:rPr lang="en-US" sz="2100" dirty="0" smtClean="0"/>
              <a:t>The Arbitrage Pricing Theory operates with a pricing model that factors in many sources of risk and uncertainty. Unlike the Capital Asset Pricing Model (CAPM), which only takes into account the single factor of the risk level of the overall market, the APT model looks at several macroeconomic factors that, according to the theory, determine the risk and return of the specific asset.</a:t>
            </a:r>
          </a:p>
          <a:p>
            <a:r>
              <a:rPr lang="en-US" sz="2100" dirty="0" smtClean="0"/>
              <a:t>These factors provide risk premiums for investors to consider because the factors carry systematic risk that cannot be eliminated by diversifying.</a:t>
            </a:r>
          </a:p>
          <a:p>
            <a:r>
              <a:rPr lang="en-US" sz="2100" dirty="0" smtClean="0"/>
              <a:t>The APT suggests that investors will diversify their portfolios, but that they will also choose their own individual profile of risk and returns based on the premiums and sensitivity of the macroeconomic risk factors. Risk-taking investors will exploit the differences in expected and real returns on the asset by using arbitrage.</a:t>
            </a:r>
            <a:endParaRPr lang="en-US" sz="21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23</a:t>
            </a:fld>
            <a:endParaRPr lang="en-US"/>
          </a:p>
        </p:txBody>
      </p:sp>
      <p:sp>
        <p:nvSpPr>
          <p:cNvPr id="3" name="Rectangle 2"/>
          <p:cNvSpPr/>
          <p:nvPr/>
        </p:nvSpPr>
        <p:spPr>
          <a:xfrm>
            <a:off x="0" y="214290"/>
            <a:ext cx="9001156" cy="2031325"/>
          </a:xfrm>
          <a:prstGeom prst="rect">
            <a:avLst/>
          </a:prstGeom>
        </p:spPr>
        <p:txBody>
          <a:bodyPr wrap="square">
            <a:spAutoFit/>
          </a:bodyPr>
          <a:lstStyle/>
          <a:p>
            <a:r>
              <a:rPr lang="en-US" b="1" dirty="0" smtClean="0"/>
              <a:t>Arbitrage in the APT</a:t>
            </a:r>
          </a:p>
          <a:p>
            <a:r>
              <a:rPr lang="en-US" dirty="0" smtClean="0"/>
              <a:t>The APT suggests that the returns on assets follow a linear pattern. An investor can leverage deviations in returns from the linear pattern using the arbitrage strategy. </a:t>
            </a:r>
            <a:r>
              <a:rPr lang="en-US" sz="2400" b="1" dirty="0" smtClean="0"/>
              <a:t>Arbitrage is the practice of the simultaneous purchase and sale of an asset on different exchanges, taking advantage of slight pricing discrepancies to lock in a risk-free profit for the trade.</a:t>
            </a:r>
            <a:endParaRPr lang="en-US" b="1" dirty="0"/>
          </a:p>
        </p:txBody>
      </p:sp>
      <p:sp>
        <p:nvSpPr>
          <p:cNvPr id="194561" name="Rectangle 1"/>
          <p:cNvSpPr>
            <a:spLocks noChangeArrowheads="1"/>
          </p:cNvSpPr>
          <p:nvPr/>
        </p:nvSpPr>
        <p:spPr bwMode="auto">
          <a:xfrm>
            <a:off x="1" y="2571744"/>
            <a:ext cx="9143999" cy="3885679"/>
          </a:xfrm>
          <a:prstGeom prst="rect">
            <a:avLst/>
          </a:prstGeom>
          <a:solidFill>
            <a:srgbClr val="F8F9FA"/>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rgbClr val="132E57"/>
                </a:solidFill>
                <a:effectLst/>
                <a:latin typeface="Open Sans"/>
                <a:cs typeface="Arial" pitchFamily="34" charset="0"/>
              </a:rPr>
              <a:t>Mathematical Model of the APT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57595D"/>
                </a:solidFill>
                <a:effectLst/>
                <a:latin typeface="Open Sans"/>
                <a:cs typeface="Arial" pitchFamily="34" charset="0"/>
              </a:rPr>
              <a:t>The Arbitrage Pricing Theory can be expressed as a mathematical model:</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Where: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smtClean="0">
                <a:ln>
                  <a:noFill/>
                </a:ln>
                <a:solidFill>
                  <a:srgbClr val="57595D"/>
                </a:solidFill>
                <a:effectLst/>
                <a:latin typeface="Open Sans"/>
                <a:cs typeface="Arial" pitchFamily="34" charset="0"/>
              </a:rPr>
              <a:t>ER(x)</a:t>
            </a:r>
            <a:r>
              <a:rPr kumimoji="0" lang="en-US" b="0" i="1" u="none" strike="noStrike" cap="none" normalizeH="0" baseline="0" dirty="0" smtClean="0">
                <a:ln>
                  <a:noFill/>
                </a:ln>
                <a:solidFill>
                  <a:srgbClr val="57595D"/>
                </a:solidFill>
                <a:effectLst/>
                <a:latin typeface="Open Sans"/>
                <a:cs typeface="Arial" pitchFamily="34" charset="0"/>
              </a:rPr>
              <a:t> –</a:t>
            </a:r>
            <a:r>
              <a:rPr kumimoji="0" lang="en-US" b="0" i="0" u="none" strike="noStrike" cap="none" normalizeH="0" baseline="0" dirty="0" smtClean="0">
                <a:ln>
                  <a:noFill/>
                </a:ln>
                <a:solidFill>
                  <a:srgbClr val="57595D"/>
                </a:solidFill>
                <a:effectLst/>
                <a:latin typeface="Open Sans"/>
                <a:cs typeface="Arial" pitchFamily="34" charset="0"/>
              </a:rPr>
              <a:t> Expected return on asset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err="1" smtClean="0">
                <a:ln>
                  <a:noFill/>
                </a:ln>
                <a:solidFill>
                  <a:srgbClr val="57595D"/>
                </a:solidFill>
                <a:effectLst/>
                <a:latin typeface="Open Sans"/>
                <a:cs typeface="Arial" pitchFamily="34" charset="0"/>
              </a:rPr>
              <a:t>Rf</a:t>
            </a:r>
            <a:r>
              <a:rPr kumimoji="0" lang="en-US" b="0" i="1" u="none" strike="noStrike" cap="none" normalizeH="0" baseline="0" dirty="0" smtClean="0">
                <a:ln>
                  <a:noFill/>
                </a:ln>
                <a:solidFill>
                  <a:srgbClr val="57595D"/>
                </a:solidFill>
                <a:effectLst/>
                <a:latin typeface="Open Sans"/>
                <a:cs typeface="Arial" pitchFamily="34" charset="0"/>
              </a:rPr>
              <a:t> – </a:t>
            </a:r>
            <a:r>
              <a:rPr kumimoji="0" lang="en-US" b="0" i="0" u="none" strike="noStrike" cap="none" normalizeH="0" baseline="0" dirty="0" smtClean="0">
                <a:ln>
                  <a:noFill/>
                </a:ln>
                <a:solidFill>
                  <a:srgbClr val="57595D"/>
                </a:solidFill>
                <a:effectLst/>
                <a:latin typeface="Open Sans"/>
                <a:cs typeface="Arial" pitchFamily="34" charset="0"/>
              </a:rPr>
              <a:t>Riskless rate of return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err="1" smtClean="0">
                <a:ln>
                  <a:noFill/>
                </a:ln>
                <a:solidFill>
                  <a:srgbClr val="57595D"/>
                </a:solidFill>
                <a:effectLst/>
                <a:latin typeface="Open Sans"/>
                <a:cs typeface="Arial" pitchFamily="34" charset="0"/>
              </a:rPr>
              <a:t>β</a:t>
            </a:r>
            <a:r>
              <a:rPr kumimoji="0" lang="en-US" b="1" i="1" u="none" strike="noStrike" cap="none" normalizeH="0" baseline="-30000" dirty="0" err="1" smtClean="0">
                <a:ln>
                  <a:noFill/>
                </a:ln>
                <a:solidFill>
                  <a:srgbClr val="57595D"/>
                </a:solidFill>
                <a:effectLst/>
                <a:latin typeface="Open Sans"/>
                <a:cs typeface="Arial" pitchFamily="34" charset="0"/>
              </a:rPr>
              <a:t>n</a:t>
            </a:r>
            <a:r>
              <a:rPr kumimoji="0" lang="en-US" b="1" i="1" u="none" strike="noStrike" cap="none" normalizeH="0" baseline="0" dirty="0" smtClean="0">
                <a:ln>
                  <a:noFill/>
                </a:ln>
                <a:solidFill>
                  <a:srgbClr val="57595D"/>
                </a:solidFill>
                <a:effectLst/>
                <a:latin typeface="Open Sans"/>
                <a:cs typeface="Arial" pitchFamily="34" charset="0"/>
              </a:rPr>
              <a:t> (Beta)</a:t>
            </a:r>
            <a:r>
              <a:rPr kumimoji="0" lang="en-US" b="0" i="1" u="none" strike="noStrike" cap="none" normalizeH="0" baseline="0" dirty="0" smtClean="0">
                <a:ln>
                  <a:noFill/>
                </a:ln>
                <a:solidFill>
                  <a:srgbClr val="57595D"/>
                </a:solidFill>
                <a:effectLst/>
                <a:latin typeface="Open Sans"/>
                <a:cs typeface="Arial" pitchFamily="34" charset="0"/>
              </a:rPr>
              <a:t> – </a:t>
            </a:r>
            <a:r>
              <a:rPr kumimoji="0" lang="en-US" b="0" i="0" u="none" strike="noStrike" cap="none" normalizeH="0" baseline="0" dirty="0" smtClean="0">
                <a:ln>
                  <a:noFill/>
                </a:ln>
                <a:solidFill>
                  <a:srgbClr val="57595D"/>
                </a:solidFill>
                <a:effectLst/>
                <a:latin typeface="Open Sans"/>
                <a:cs typeface="Arial" pitchFamily="34" charset="0"/>
              </a:rPr>
              <a:t>The asset’s price sensitivity to factor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err="1" smtClean="0">
                <a:ln>
                  <a:noFill/>
                </a:ln>
                <a:solidFill>
                  <a:srgbClr val="57595D"/>
                </a:solidFill>
                <a:effectLst/>
                <a:latin typeface="Open Sans"/>
                <a:cs typeface="Arial" pitchFamily="34" charset="0"/>
              </a:rPr>
              <a:t>RP</a:t>
            </a:r>
            <a:r>
              <a:rPr kumimoji="0" lang="en-US" b="1" i="1" u="none" strike="noStrike" cap="none" normalizeH="0" baseline="-30000" dirty="0" err="1" smtClean="0">
                <a:ln>
                  <a:noFill/>
                </a:ln>
                <a:solidFill>
                  <a:srgbClr val="57595D"/>
                </a:solidFill>
                <a:effectLst/>
                <a:latin typeface="Open Sans"/>
                <a:cs typeface="Arial" pitchFamily="34" charset="0"/>
              </a:rPr>
              <a:t>n</a:t>
            </a:r>
            <a:r>
              <a:rPr kumimoji="0" lang="en-US" b="0" i="1" u="none" strike="noStrike" cap="none" normalizeH="0" baseline="0" dirty="0" smtClean="0">
                <a:ln>
                  <a:noFill/>
                </a:ln>
                <a:solidFill>
                  <a:srgbClr val="57595D"/>
                </a:solidFill>
                <a:effectLst/>
                <a:latin typeface="Open Sans"/>
                <a:cs typeface="Arial" pitchFamily="34" charset="0"/>
              </a:rPr>
              <a:t> – </a:t>
            </a:r>
            <a:r>
              <a:rPr kumimoji="0" lang="en-US" b="0" i="0" u="none" strike="noStrike" cap="none" normalizeH="0" baseline="0" dirty="0" smtClean="0">
                <a:ln>
                  <a:noFill/>
                </a:ln>
                <a:solidFill>
                  <a:srgbClr val="57595D"/>
                </a:solidFill>
                <a:effectLst/>
                <a:latin typeface="Open Sans"/>
                <a:cs typeface="Arial" pitchFamily="34" charset="0"/>
              </a:rPr>
              <a:t>The risk premium associated with factor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Historical returns on securities are analyzed with </a:t>
            </a:r>
            <a:r>
              <a:rPr kumimoji="0" lang="en-US" b="0" i="0" u="none" strike="noStrike" cap="none" normalizeH="0" baseline="0" dirty="0" smtClean="0">
                <a:ln>
                  <a:noFill/>
                </a:ln>
                <a:solidFill>
                  <a:srgbClr val="FA621C"/>
                </a:solidFill>
                <a:effectLst/>
                <a:latin typeface="Open Sans"/>
                <a:cs typeface="Arial" pitchFamily="34" charset="0"/>
              </a:rPr>
              <a:t>linear regression analysis</a:t>
            </a:r>
            <a:r>
              <a:rPr kumimoji="0" lang="en-US" b="0" i="0" u="none" strike="noStrike" cap="none" normalizeH="0" baseline="0" dirty="0" smtClean="0">
                <a:ln>
                  <a:noFill/>
                </a:ln>
                <a:solidFill>
                  <a:srgbClr val="57595D"/>
                </a:solidFill>
                <a:effectLst/>
                <a:latin typeface="Open Sans"/>
                <a:cs typeface="Arial" pitchFamily="34" charset="0"/>
              </a:rPr>
              <a:t> against the macroeconomic factor to estimate beta coefficients for the arbitrage pricing theory formula</a:t>
            </a:r>
            <a:endParaRPr kumimoji="0" lang="en-US" sz="4000" b="0" i="0" u="none" strike="noStrike" cap="none" normalizeH="0" baseline="0" dirty="0" smtClean="0">
              <a:ln>
                <a:noFill/>
              </a:ln>
              <a:solidFill>
                <a:srgbClr val="57595D"/>
              </a:solidFill>
              <a:effectLst/>
              <a:latin typeface="Open Sans"/>
              <a:cs typeface="Arial" pitchFamily="34" charset="0"/>
            </a:endParaRPr>
          </a:p>
        </p:txBody>
      </p:sp>
      <p:pic>
        <p:nvPicPr>
          <p:cNvPr id="6" name="Picture 2" descr="https://cdn.corporatefinanceinstitute.com/assets/arbitrage-pricing-theory-apt.png"/>
          <p:cNvPicPr>
            <a:picLocks noChangeAspect="1" noChangeArrowheads="1"/>
          </p:cNvPicPr>
          <p:nvPr/>
        </p:nvPicPr>
        <p:blipFill>
          <a:blip r:embed="rId2"/>
          <a:srcRect/>
          <a:stretch>
            <a:fillRect/>
          </a:stretch>
        </p:blipFill>
        <p:spPr bwMode="auto">
          <a:xfrm>
            <a:off x="155575" y="3357562"/>
            <a:ext cx="5648325" cy="47625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24</a:t>
            </a:fld>
            <a:endParaRPr lang="en-US"/>
          </a:p>
        </p:txBody>
      </p:sp>
      <p:pic>
        <p:nvPicPr>
          <p:cNvPr id="195586" name="Picture 2" descr="https://cdn.corporatefinanceinstitute.com/assets/arbitrage-pricing-theory-apt.png"/>
          <p:cNvPicPr>
            <a:picLocks noChangeAspect="1" noChangeArrowheads="1"/>
          </p:cNvPicPr>
          <p:nvPr/>
        </p:nvPicPr>
        <p:blipFill>
          <a:blip r:embed="rId2"/>
          <a:srcRect/>
          <a:stretch>
            <a:fillRect/>
          </a:stretch>
        </p:blipFill>
        <p:spPr bwMode="auto">
          <a:xfrm>
            <a:off x="155575" y="881048"/>
            <a:ext cx="5648325" cy="47625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28604"/>
            <a:ext cx="8643998" cy="1754326"/>
          </a:xfrm>
          <a:prstGeom prst="rect">
            <a:avLst/>
          </a:prstGeom>
        </p:spPr>
        <p:txBody>
          <a:bodyPr wrap="square">
            <a:spAutoFit/>
          </a:bodyPr>
          <a:lstStyle/>
          <a:p>
            <a:pPr fontAlgn="base"/>
            <a:r>
              <a:rPr lang="en-US" dirty="0" smtClean="0"/>
              <a:t>If thus the market index is used as a surrogate for other individual securities in the portfolio, the relation of any individual security with the Market index can be represented in a Regression line or characteristic line. This is drawn below, with the excess return on the security on the y-axis and excess return on the Market Portfolio on the x-axis.</a:t>
            </a:r>
          </a:p>
          <a:p>
            <a:pPr fontAlgn="base"/>
            <a:r>
              <a:rPr lang="en-US" dirty="0" smtClean="0"/>
              <a:t>The equation of the characteristic line is </a:t>
            </a:r>
            <a:r>
              <a:rPr lang="en-US" dirty="0" err="1" smtClean="0"/>
              <a:t>Ri</a:t>
            </a:r>
            <a:r>
              <a:rPr lang="en-US" dirty="0" smtClean="0"/>
              <a:t> – </a:t>
            </a:r>
            <a:r>
              <a:rPr lang="en-US" dirty="0" err="1" smtClean="0"/>
              <a:t>Rf</a:t>
            </a:r>
            <a:r>
              <a:rPr lang="en-US" dirty="0" smtClean="0"/>
              <a:t> = a + </a:t>
            </a:r>
            <a:r>
              <a:rPr lang="en-US" dirty="0" err="1" smtClean="0"/>
              <a:t>βim</a:t>
            </a:r>
            <a:r>
              <a:rPr lang="en-US" dirty="0" smtClean="0"/>
              <a:t> (</a:t>
            </a:r>
            <a:r>
              <a:rPr lang="en-US" dirty="0" err="1" smtClean="0"/>
              <a:t>Rm</a:t>
            </a:r>
            <a:r>
              <a:rPr lang="en-US" dirty="0" smtClean="0"/>
              <a:t> – </a:t>
            </a:r>
            <a:r>
              <a:rPr lang="en-US" dirty="0" err="1" smtClean="0"/>
              <a:t>Rf</a:t>
            </a:r>
            <a:r>
              <a:rPr lang="en-US" dirty="0" smtClean="0"/>
              <a:t>) + </a:t>
            </a:r>
            <a:r>
              <a:rPr lang="en-US" dirty="0" err="1" smtClean="0"/>
              <a:t>ei</a:t>
            </a:r>
            <a:endParaRPr lang="en-US" dirty="0"/>
          </a:p>
        </p:txBody>
      </p:sp>
      <p:sp>
        <p:nvSpPr>
          <p:cNvPr id="3" name="Rectangle 2"/>
          <p:cNvSpPr/>
          <p:nvPr/>
        </p:nvSpPr>
        <p:spPr>
          <a:xfrm>
            <a:off x="0" y="2500306"/>
            <a:ext cx="8715404" cy="1477328"/>
          </a:xfrm>
          <a:prstGeom prst="rect">
            <a:avLst/>
          </a:prstGeom>
        </p:spPr>
        <p:txBody>
          <a:bodyPr wrap="square">
            <a:spAutoFit/>
          </a:bodyPr>
          <a:lstStyle/>
          <a:p>
            <a:pPr fontAlgn="base"/>
            <a:r>
              <a:rPr lang="en-US" dirty="0" err="1" smtClean="0"/>
              <a:t>Ri</a:t>
            </a:r>
            <a:r>
              <a:rPr lang="en-US" dirty="0" smtClean="0"/>
              <a:t> is the holding period return on security </a:t>
            </a:r>
            <a:r>
              <a:rPr lang="en-US" dirty="0" err="1" smtClean="0"/>
              <a:t>i</a:t>
            </a:r>
            <a:endParaRPr lang="en-US" dirty="0" smtClean="0"/>
          </a:p>
          <a:p>
            <a:pPr fontAlgn="base"/>
            <a:r>
              <a:rPr lang="en-US" dirty="0" err="1" smtClean="0"/>
              <a:t>Rf</a:t>
            </a:r>
            <a:r>
              <a:rPr lang="en-US" dirty="0" smtClean="0"/>
              <a:t> is the riskless rate of interest</a:t>
            </a:r>
          </a:p>
          <a:p>
            <a:pPr fontAlgn="base"/>
            <a:r>
              <a:rPr lang="en-US" dirty="0" smtClean="0"/>
              <a:t>Alpha is the vertical intercept on y-axis representing the return on the security when only unsystematic risk is considered and systematic risk is measured by Beta. </a:t>
            </a:r>
            <a:r>
              <a:rPr lang="en-US" dirty="0" err="1" smtClean="0"/>
              <a:t>c</a:t>
            </a:r>
            <a:r>
              <a:rPr lang="en-US" baseline="-25000" dirty="0" err="1" smtClean="0"/>
              <a:t>i</a:t>
            </a:r>
            <a:r>
              <a:rPr lang="en-US" dirty="0" smtClean="0"/>
              <a:t> is the residual component, not captured by the above variables.</a:t>
            </a:r>
            <a:endParaRPr lang="en-US" dirty="0"/>
          </a:p>
        </p:txBody>
      </p:sp>
      <p:pic>
        <p:nvPicPr>
          <p:cNvPr id="83970" name="Picture 2" descr="https://www.economicsdiscussion.net/wp-content/uploads/2017/12/clip_image039_thumb2_thumb.jpg"/>
          <p:cNvPicPr>
            <a:picLocks noChangeAspect="1" noChangeArrowheads="1"/>
          </p:cNvPicPr>
          <p:nvPr/>
        </p:nvPicPr>
        <p:blipFill>
          <a:blip r:embed="rId2"/>
          <a:srcRect/>
          <a:stretch>
            <a:fillRect/>
          </a:stretch>
        </p:blipFill>
        <p:spPr bwMode="auto">
          <a:xfrm>
            <a:off x="0" y="4143380"/>
            <a:ext cx="8786842" cy="2714620"/>
          </a:xfrm>
          <a:prstGeom prst="rect">
            <a:avLst/>
          </a:prstGeom>
          <a:noFill/>
        </p:spPr>
      </p:pic>
      <p:sp>
        <p:nvSpPr>
          <p:cNvPr id="5" name="Slide Number Placeholder 4"/>
          <p:cNvSpPr>
            <a:spLocks noGrp="1"/>
          </p:cNvSpPr>
          <p:nvPr>
            <p:ph type="sldNum" sz="quarter" idx="12"/>
          </p:nvPr>
        </p:nvSpPr>
        <p:spPr/>
        <p:txBody>
          <a:bodyPr/>
          <a:lstStyle/>
          <a:p>
            <a:fld id="{5AB69918-C6A8-4236-8AAE-C6B0FD021418}"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82341"/>
            <a:ext cx="4572000" cy="3693319"/>
          </a:xfrm>
          <a:prstGeom prst="rect">
            <a:avLst/>
          </a:prstGeom>
        </p:spPr>
        <p:txBody>
          <a:bodyPr>
            <a:spAutoFit/>
          </a:bodyPr>
          <a:lstStyle/>
          <a:p>
            <a:r>
              <a:rPr lang="en-US" dirty="0" smtClean="0"/>
              <a:t>Markowitz Model had serious practical limitations due to the </a:t>
            </a:r>
            <a:r>
              <a:rPr lang="en-US" dirty="0" err="1" smtClean="0"/>
              <a:t>rigours</a:t>
            </a:r>
            <a:r>
              <a:rPr lang="en-US" dirty="0" smtClean="0"/>
              <a:t> involved in compiling the expected returns, standard deviation, variance, covariance of each security to every other security in the portfolio. Sharpe Model has simplified this process by relating the return in a security to a single Market index. Firstly, this will theoretically reflect all well traded securities in the market. Secondly, it will reduce and simplify the work involved in compiling elaborate matrices of variances as between individual securities.</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ChangeArrowheads="1"/>
          </p:cNvSpPr>
          <p:nvPr/>
        </p:nvSpPr>
        <p:spPr bwMode="auto">
          <a:xfrm>
            <a:off x="571472" y="642918"/>
            <a:ext cx="7715304" cy="1538883"/>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ln>
                  <a:noFill/>
                </a:ln>
                <a:solidFill>
                  <a:srgbClr val="424142"/>
                </a:solidFill>
                <a:effectLst/>
                <a:latin typeface="Georgia" pitchFamily="18" charset="0"/>
                <a:cs typeface="Arial" pitchFamily="34" charset="0"/>
              </a:rPr>
              <a:t>R</a:t>
            </a:r>
            <a:r>
              <a:rPr kumimoji="0" lang="en-US" sz="1400" b="0" i="0" u="none" strike="noStrike" cap="none" normalizeH="0" baseline="-30000" dirty="0" err="1" smtClean="0">
                <a:ln>
                  <a:noFill/>
                </a:ln>
                <a:solidFill>
                  <a:srgbClr val="424142"/>
                </a:solidFill>
                <a:effectLst/>
                <a:latin typeface="Georgia" pitchFamily="18" charset="0"/>
                <a:cs typeface="Arial" pitchFamily="34" charset="0"/>
              </a:rPr>
              <a:t>j</a:t>
            </a:r>
            <a:r>
              <a:rPr kumimoji="0" lang="en-US" b="0" i="0" u="none" strike="noStrike" cap="none" normalizeH="0" baseline="0" dirty="0" smtClean="0">
                <a:ln>
                  <a:noFill/>
                </a:ln>
                <a:solidFill>
                  <a:srgbClr val="424142"/>
                </a:solidFill>
                <a:effectLst/>
                <a:latin typeface="Georgia" pitchFamily="18" charset="0"/>
                <a:cs typeface="Arial" pitchFamily="34" charset="0"/>
              </a:rPr>
              <a:t> = </a:t>
            </a:r>
            <a:r>
              <a:rPr kumimoji="0" lang="en-US" b="0" i="0" u="none" strike="noStrike" cap="none" normalizeH="0" baseline="0" dirty="0" err="1" smtClean="0">
                <a:ln>
                  <a:noFill/>
                </a:ln>
                <a:solidFill>
                  <a:srgbClr val="424142"/>
                </a:solidFill>
                <a:effectLst/>
                <a:latin typeface="Georgia" pitchFamily="18" charset="0"/>
                <a:cs typeface="Arial" pitchFamily="34" charset="0"/>
              </a:rPr>
              <a:t>α</a:t>
            </a:r>
            <a:r>
              <a:rPr kumimoji="0" lang="en-US" sz="1400" b="0" i="0" u="none" strike="noStrike" cap="none" normalizeH="0" baseline="-30000" dirty="0" err="1" smtClean="0">
                <a:ln>
                  <a:noFill/>
                </a:ln>
                <a:solidFill>
                  <a:srgbClr val="424142"/>
                </a:solidFill>
                <a:effectLst/>
                <a:latin typeface="Georgia" pitchFamily="18" charset="0"/>
                <a:cs typeface="Arial" pitchFamily="34" charset="0"/>
              </a:rPr>
              <a:t>j</a:t>
            </a:r>
            <a:r>
              <a:rPr kumimoji="0" lang="en-US" b="0" i="0" u="none" strike="noStrike" cap="none" normalizeH="0" baseline="0" dirty="0" smtClean="0">
                <a:ln>
                  <a:noFill/>
                </a:ln>
                <a:solidFill>
                  <a:srgbClr val="424142"/>
                </a:solidFill>
                <a:effectLst/>
                <a:latin typeface="Georgia" pitchFamily="18" charset="0"/>
                <a:cs typeface="Arial" pitchFamily="34" charset="0"/>
              </a:rPr>
              <a:t> + </a:t>
            </a:r>
            <a:r>
              <a:rPr kumimoji="0" lang="en-US" b="0" i="0" u="none" strike="noStrike" cap="none" normalizeH="0" baseline="0" dirty="0" err="1" smtClean="0">
                <a:ln>
                  <a:noFill/>
                </a:ln>
                <a:solidFill>
                  <a:srgbClr val="424142"/>
                </a:solidFill>
                <a:effectLst/>
                <a:latin typeface="Georgia" pitchFamily="18" charset="0"/>
                <a:cs typeface="Arial" pitchFamily="34" charset="0"/>
              </a:rPr>
              <a:t>β</a:t>
            </a:r>
            <a:r>
              <a:rPr kumimoji="0" lang="en-US" sz="1400" b="0" i="0" u="none" strike="noStrike" cap="none" normalizeH="0" baseline="-30000" dirty="0" err="1" smtClean="0">
                <a:ln>
                  <a:noFill/>
                </a:ln>
                <a:solidFill>
                  <a:srgbClr val="424142"/>
                </a:solidFill>
                <a:effectLst/>
                <a:latin typeface="Georgia" pitchFamily="18" charset="0"/>
                <a:cs typeface="Arial" pitchFamily="34" charset="0"/>
              </a:rPr>
              <a:t>j</a:t>
            </a:r>
            <a:r>
              <a:rPr kumimoji="0" lang="en-US" b="0" i="0" u="none" strike="noStrike" cap="none" normalizeH="0" baseline="0" dirty="0" smtClean="0">
                <a:ln>
                  <a:noFill/>
                </a:ln>
                <a:solidFill>
                  <a:srgbClr val="424142"/>
                </a:solidFill>
                <a:effectLst/>
                <a:latin typeface="Georgia" pitchFamily="18" charset="0"/>
                <a:cs typeface="Arial" pitchFamily="34" charset="0"/>
              </a:rPr>
              <a:t> I+ </a:t>
            </a:r>
            <a:r>
              <a:rPr kumimoji="0" lang="en-US" b="0" i="0" u="none" strike="noStrike" cap="none" normalizeH="0" baseline="0" dirty="0" err="1" smtClean="0">
                <a:ln>
                  <a:noFill/>
                </a:ln>
                <a:solidFill>
                  <a:srgbClr val="424142"/>
                </a:solidFill>
                <a:effectLst/>
                <a:latin typeface="Georgia" pitchFamily="18" charset="0"/>
                <a:cs typeface="Arial" pitchFamily="34" charset="0"/>
              </a:rPr>
              <a:t>e</a:t>
            </a:r>
            <a:r>
              <a:rPr kumimoji="0" lang="en-US" sz="1400" b="0" i="0" u="none" strike="noStrike" cap="none" normalizeH="0" baseline="-30000" dirty="0" err="1" smtClean="0">
                <a:ln>
                  <a:noFill/>
                </a:ln>
                <a:solidFill>
                  <a:srgbClr val="424142"/>
                </a:solidFill>
                <a:effectLst/>
                <a:latin typeface="Georgia" pitchFamily="18" charset="0"/>
                <a:cs typeface="Arial" pitchFamily="34" charset="0"/>
              </a:rPr>
              <a:t>j</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424142"/>
                </a:solidFill>
                <a:effectLst/>
                <a:latin typeface="Georgia" pitchFamily="18" charset="0"/>
                <a:cs typeface="Arial" pitchFamily="34" charset="0"/>
              </a:rPr>
              <a:t>Where </a:t>
            </a:r>
            <a:r>
              <a:rPr kumimoji="0" lang="en-US" b="0" i="0" u="none" strike="noStrike" cap="none" normalizeH="0" baseline="0" dirty="0" err="1" smtClean="0">
                <a:ln>
                  <a:noFill/>
                </a:ln>
                <a:solidFill>
                  <a:srgbClr val="424142"/>
                </a:solidFill>
                <a:effectLst/>
                <a:latin typeface="Georgia" pitchFamily="18" charset="0"/>
                <a:cs typeface="Arial" pitchFamily="34" charset="0"/>
              </a:rPr>
              <a:t>α</a:t>
            </a:r>
            <a:r>
              <a:rPr kumimoji="0" lang="en-US" sz="1400" b="0" i="0" u="none" strike="noStrike" cap="none" normalizeH="0" baseline="-30000" dirty="0" err="1" smtClean="0">
                <a:ln>
                  <a:noFill/>
                </a:ln>
                <a:solidFill>
                  <a:srgbClr val="424142"/>
                </a:solidFill>
                <a:effectLst/>
                <a:latin typeface="Georgia" pitchFamily="18" charset="0"/>
                <a:cs typeface="Arial" pitchFamily="34" charset="0"/>
              </a:rPr>
              <a:t>j</a:t>
            </a:r>
            <a:r>
              <a:rPr kumimoji="0" lang="en-US" b="0" i="0" u="none" strike="noStrike" cap="none" normalizeH="0" baseline="0" dirty="0" smtClean="0">
                <a:ln>
                  <a:noFill/>
                </a:ln>
                <a:solidFill>
                  <a:srgbClr val="424142"/>
                </a:solidFill>
                <a:effectLst/>
                <a:latin typeface="Georgia" pitchFamily="18" charset="0"/>
                <a:cs typeface="Arial" pitchFamily="34" charset="0"/>
              </a:rPr>
              <a:t> is some constant, say risk free return</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err="1" smtClean="0">
                <a:ln>
                  <a:noFill/>
                </a:ln>
                <a:solidFill>
                  <a:srgbClr val="424142"/>
                </a:solidFill>
                <a:effectLst/>
                <a:latin typeface="Georgia" pitchFamily="18" charset="0"/>
                <a:cs typeface="Arial" pitchFamily="34" charset="0"/>
              </a:rPr>
              <a:t>β</a:t>
            </a:r>
            <a:r>
              <a:rPr kumimoji="0" lang="en-US" sz="1400" b="0" i="0" u="none" strike="noStrike" cap="none" normalizeH="0" baseline="-30000" dirty="0" err="1" smtClean="0">
                <a:ln>
                  <a:noFill/>
                </a:ln>
                <a:solidFill>
                  <a:srgbClr val="424142"/>
                </a:solidFill>
                <a:effectLst/>
                <a:latin typeface="Georgia" pitchFamily="18" charset="0"/>
                <a:cs typeface="Arial" pitchFamily="34" charset="0"/>
              </a:rPr>
              <a:t>j</a:t>
            </a:r>
            <a:r>
              <a:rPr kumimoji="0" lang="en-US" b="0" i="0" u="none" strike="noStrike" cap="none" normalizeH="0" baseline="0" dirty="0" smtClean="0">
                <a:ln>
                  <a:noFill/>
                </a:ln>
                <a:solidFill>
                  <a:srgbClr val="424142"/>
                </a:solidFill>
                <a:effectLst/>
                <a:latin typeface="Georgia" pitchFamily="18" charset="0"/>
                <a:cs typeface="Arial" pitchFamily="34" charset="0"/>
              </a:rPr>
              <a:t> is the Beta which is a risk measure of the market called systematic risk</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24142"/>
                </a:solidFill>
                <a:effectLst/>
                <a:latin typeface="Arial" pitchFamily="34" charset="0"/>
                <a:cs typeface="Arial" pitchFamily="34" charset="0"/>
              </a:rPr>
              <a:t>ADVERTISEMENTS: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424142"/>
                </a:solidFill>
                <a:effectLst/>
                <a:latin typeface="Georgia" pitchFamily="18" charset="0"/>
                <a:cs typeface="Arial" pitchFamily="34" charset="0"/>
              </a:rPr>
              <a:t>I is the value or return on the stock index.</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err="1" smtClean="0">
                <a:ln>
                  <a:noFill/>
                </a:ln>
                <a:solidFill>
                  <a:srgbClr val="424142"/>
                </a:solidFill>
                <a:effectLst/>
                <a:latin typeface="Georgia" pitchFamily="18" charset="0"/>
                <a:cs typeface="Arial" pitchFamily="34" charset="0"/>
              </a:rPr>
              <a:t>e</a:t>
            </a:r>
            <a:r>
              <a:rPr kumimoji="0" lang="en-US" sz="1400" b="0" i="0" u="none" strike="noStrike" cap="none" normalizeH="0" baseline="-30000" dirty="0" err="1" smtClean="0">
                <a:ln>
                  <a:noFill/>
                </a:ln>
                <a:solidFill>
                  <a:srgbClr val="424142"/>
                </a:solidFill>
                <a:effectLst/>
                <a:latin typeface="Georgia" pitchFamily="18" charset="0"/>
                <a:cs typeface="Arial" pitchFamily="34" charset="0"/>
              </a:rPr>
              <a:t>j</a:t>
            </a:r>
            <a:r>
              <a:rPr kumimoji="0" lang="en-US" b="0" i="0" u="none" strike="noStrike" cap="none" normalizeH="0" baseline="0" dirty="0" smtClean="0">
                <a:ln>
                  <a:noFill/>
                </a:ln>
                <a:solidFill>
                  <a:srgbClr val="424142"/>
                </a:solidFill>
                <a:effectLst/>
                <a:latin typeface="Georgia" pitchFamily="18" charset="0"/>
                <a:cs typeface="Arial" pitchFamily="34" charset="0"/>
              </a:rPr>
              <a:t> is the residual factor which cannot be specified</a:t>
            </a:r>
            <a:r>
              <a:rPr kumimoji="0" lang="en-US" sz="1500" b="0" i="0" u="none" strike="noStrike" cap="none" normalizeH="0" baseline="0" dirty="0" smtClean="0">
                <a:ln>
                  <a:noFill/>
                </a:ln>
                <a:solidFill>
                  <a:srgbClr val="424142"/>
                </a:solidFill>
                <a:effectLst/>
                <a:latin typeface="Georgia"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6018" name="Rectangle 2"/>
          <p:cNvSpPr>
            <a:spLocks noChangeArrowheads="1"/>
          </p:cNvSpPr>
          <p:nvPr/>
        </p:nvSpPr>
        <p:spPr bwMode="auto">
          <a:xfrm>
            <a:off x="500034" y="2285992"/>
            <a:ext cx="6500858" cy="4262705"/>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This optimal portfolio of Sharpe is called the Single Index Model. The optimal portfolio is directly related to the Beta. If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Ri</a:t>
            </a:r>
            <a:r>
              <a:rPr kumimoji="0" lang="en-US" sz="1500" b="0" i="0" u="none" strike="noStrike" cap="none" normalizeH="0" baseline="0" dirty="0" smtClean="0">
                <a:ln>
                  <a:noFill/>
                </a:ln>
                <a:solidFill>
                  <a:srgbClr val="424142"/>
                </a:solidFill>
                <a:effectLst/>
                <a:latin typeface="Georgia" pitchFamily="18" charset="0"/>
                <a:cs typeface="Arial" pitchFamily="34" charset="0"/>
              </a:rPr>
              <a:t> is expected return on stock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i</a:t>
            </a:r>
            <a:r>
              <a:rPr kumimoji="0" lang="en-US" sz="1500" b="0" i="0" u="none" strike="noStrike" cap="none" normalizeH="0" baseline="0" dirty="0" smtClean="0">
                <a:ln>
                  <a:noFill/>
                </a:ln>
                <a:solidFill>
                  <a:srgbClr val="424142"/>
                </a:solidFill>
                <a:effectLst/>
                <a:latin typeface="Georgia" pitchFamily="18" charset="0"/>
                <a:cs typeface="Arial" pitchFamily="34" charset="0"/>
              </a:rPr>
              <a:t> and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Rf</a:t>
            </a:r>
            <a:r>
              <a:rPr kumimoji="0" lang="en-US" sz="1500" b="0" i="0" u="none" strike="noStrike" cap="none" normalizeH="0" baseline="0" dirty="0" smtClean="0">
                <a:ln>
                  <a:noFill/>
                </a:ln>
                <a:solidFill>
                  <a:srgbClr val="424142"/>
                </a:solidFill>
                <a:effectLst/>
                <a:latin typeface="Georgia" pitchFamily="18" charset="0"/>
                <a:cs typeface="Arial" pitchFamily="34" charset="0"/>
              </a:rPr>
              <a:t> is Risk free Rate, then the excess return =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Ri</a:t>
            </a:r>
            <a:r>
              <a:rPr kumimoji="0" lang="en-US" sz="1500" b="0" i="0" u="none" strike="noStrike" cap="none" normalizeH="0" baseline="0" dirty="0" smtClean="0">
                <a:ln>
                  <a:noFill/>
                </a:ln>
                <a:solidFill>
                  <a:srgbClr val="424142"/>
                </a:solidFill>
                <a:effectLst/>
                <a:latin typeface="Georgia" pitchFamily="18" charset="0"/>
                <a:cs typeface="Arial" pitchFamily="34" charset="0"/>
              </a:rPr>
              <a:t> –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Rf</a:t>
            </a:r>
            <a:r>
              <a:rPr kumimoji="0" lang="en-US" sz="1500" b="0" i="0" u="none" strike="noStrike" cap="none" normalizeH="0" baseline="0" dirty="0" smtClean="0">
                <a:ln>
                  <a:noFill/>
                </a:ln>
                <a:solidFill>
                  <a:srgbClr val="424142"/>
                </a:solidFill>
                <a:effectLst/>
                <a:latin typeface="Georgia" pitchFamily="18" charset="0"/>
                <a:cs typeface="Arial" pitchFamily="34" charset="0"/>
              </a:rPr>
              <a:t> This has to be adjusted to Bi, namely,</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err="1" smtClean="0">
                <a:ln>
                  <a:noFill/>
                </a:ln>
                <a:solidFill>
                  <a:srgbClr val="424142"/>
                </a:solidFill>
                <a:effectLst/>
                <a:latin typeface="Georgia" pitchFamily="18" charset="0"/>
                <a:cs typeface="Arial" pitchFamily="34" charset="0"/>
              </a:rPr>
              <a:t>Ri</a:t>
            </a:r>
            <a:r>
              <a:rPr kumimoji="0" lang="en-US" sz="1500" b="0" i="0" u="none" strike="noStrike" cap="none" normalizeH="0" baseline="0" dirty="0" smtClean="0">
                <a:ln>
                  <a:noFill/>
                </a:ln>
                <a:solidFill>
                  <a:srgbClr val="424142"/>
                </a:solidFill>
                <a:effectLst/>
                <a:latin typeface="Georgia" pitchFamily="18" charset="0"/>
                <a:cs typeface="Arial" pitchFamily="34" charset="0"/>
              </a:rPr>
              <a:t> –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Rf</a:t>
            </a:r>
            <a:r>
              <a:rPr kumimoji="0" lang="en-US" sz="1500" b="0" i="0" u="none" strike="noStrike" cap="none" normalizeH="0" baseline="0" dirty="0" smtClean="0">
                <a:ln>
                  <a:noFill/>
                </a:ln>
                <a:solidFill>
                  <a:srgbClr val="424142"/>
                </a:solidFill>
                <a:effectLst/>
                <a:latin typeface="Georgia" pitchFamily="18" charset="0"/>
                <a:cs typeface="Arial" pitchFamily="34" charset="0"/>
              </a:rPr>
              <a:t>/</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β</a:t>
            </a:r>
            <a:r>
              <a:rPr kumimoji="0" lang="en-US" sz="1100" b="0" i="0" u="none" strike="noStrike" cap="none" normalizeH="0" baseline="-30000" dirty="0" err="1" smtClean="0">
                <a:ln>
                  <a:noFill/>
                </a:ln>
                <a:solidFill>
                  <a:srgbClr val="424142"/>
                </a:solidFill>
                <a:effectLst/>
                <a:latin typeface="Georgia" pitchFamily="18" charset="0"/>
                <a:cs typeface="Arial" pitchFamily="34" charset="0"/>
              </a:rPr>
              <a:t>i</a:t>
            </a:r>
            <a:r>
              <a:rPr kumimoji="0" lang="en-US" sz="1500" b="0" i="0" u="none" strike="noStrike" cap="none" normalizeH="0" baseline="0" dirty="0" smtClean="0">
                <a:ln>
                  <a:noFill/>
                </a:ln>
                <a:solidFill>
                  <a:srgbClr val="424142"/>
                </a:solidFill>
                <a:effectLst/>
                <a:latin typeface="Georgia" pitchFamily="18" charset="0"/>
                <a:cs typeface="Arial" pitchFamily="34" charset="0"/>
              </a:rPr>
              <a:t> which is the equation for ranking Stocks in the order of their return adjusted for risk.</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The method involves selecting a cut-off rate for inclusion of securities in a portfolio. For this purpose, excess return to Beta ratio given above has to be calculated for each stock and rank them from highest to lowest. Then only those securities which have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Ri</a:t>
            </a:r>
            <a:r>
              <a:rPr kumimoji="0" lang="en-US" sz="1500" b="0" i="0" u="none" strike="noStrike" cap="none" normalizeH="0" baseline="0" dirty="0" smtClean="0">
                <a:ln>
                  <a:noFill/>
                </a:ln>
                <a:solidFill>
                  <a:srgbClr val="424142"/>
                </a:solidFill>
                <a:effectLst/>
                <a:latin typeface="Georgia" pitchFamily="18" charset="0"/>
                <a:cs typeface="Arial" pitchFamily="34" charset="0"/>
              </a:rPr>
              <a:t> –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Rf</a:t>
            </a:r>
            <a:r>
              <a:rPr kumimoji="0" lang="en-US" sz="1500" b="0" i="0" u="none" strike="noStrike" cap="none" normalizeH="0" baseline="0" dirty="0" smtClean="0">
                <a:ln>
                  <a:noFill/>
                </a:ln>
                <a:solidFill>
                  <a:srgbClr val="424142"/>
                </a:solidFill>
                <a:effectLst/>
                <a:latin typeface="Georgia" pitchFamily="18" charset="0"/>
                <a:cs typeface="Arial" pitchFamily="34" charset="0"/>
              </a:rPr>
              <a:t>/</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β</a:t>
            </a:r>
            <a:r>
              <a:rPr kumimoji="0" lang="en-US" sz="1100" b="0" i="0" u="none" strike="noStrike" cap="none" normalizeH="0" baseline="-30000" dirty="0" err="1" smtClean="0">
                <a:ln>
                  <a:noFill/>
                </a:ln>
                <a:solidFill>
                  <a:srgbClr val="424142"/>
                </a:solidFill>
                <a:effectLst/>
                <a:latin typeface="Georgia" pitchFamily="18" charset="0"/>
                <a:cs typeface="Arial" pitchFamily="34" charset="0"/>
              </a:rPr>
              <a:t>i</a:t>
            </a:r>
            <a:r>
              <a:rPr kumimoji="0" lang="en-US" sz="1500" b="0" i="0" u="none" strike="noStrike" cap="none" normalizeH="0" baseline="0" dirty="0" smtClean="0">
                <a:ln>
                  <a:noFill/>
                </a:ln>
                <a:solidFill>
                  <a:srgbClr val="424142"/>
                </a:solidFill>
                <a:effectLst/>
                <a:latin typeface="Georgia" pitchFamily="18" charset="0"/>
                <a:cs typeface="Arial" pitchFamily="34" charset="0"/>
              </a:rPr>
              <a:t>, greater than cut-off point, fixed in advance can be selected.</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424142"/>
                </a:solidFill>
                <a:effectLst/>
                <a:latin typeface="Georgia" pitchFamily="18" charset="0"/>
                <a:cs typeface="Arial" pitchFamily="34" charset="0"/>
              </a:rPr>
              <a:t>The basis for finding the cut-off Rate </a:t>
            </a:r>
            <a:r>
              <a:rPr kumimoji="0" lang="en-US" sz="1500" b="1" i="0" u="none" strike="noStrike" cap="none" normalizeH="0" baseline="0" dirty="0" err="1" smtClean="0">
                <a:ln>
                  <a:noFill/>
                </a:ln>
                <a:solidFill>
                  <a:srgbClr val="424142"/>
                </a:solidFill>
                <a:effectLst/>
                <a:latin typeface="Georgia" pitchFamily="18" charset="0"/>
                <a:cs typeface="Arial" pitchFamily="34" charset="0"/>
              </a:rPr>
              <a:t>C</a:t>
            </a:r>
            <a:r>
              <a:rPr kumimoji="0" lang="en-US" sz="1100" b="1" i="0" u="none" strike="noStrike" cap="none" normalizeH="0" baseline="-30000" dirty="0" err="1" smtClean="0">
                <a:ln>
                  <a:noFill/>
                </a:ln>
                <a:solidFill>
                  <a:srgbClr val="424142"/>
                </a:solidFill>
                <a:effectLst/>
                <a:latin typeface="Georgia" pitchFamily="18" charset="0"/>
                <a:cs typeface="Arial" pitchFamily="34" charset="0"/>
              </a:rPr>
              <a:t>i</a:t>
            </a:r>
            <a:r>
              <a:rPr kumimoji="0" lang="en-US" sz="1500" b="1" i="0" u="none" strike="noStrike" cap="none" normalizeH="0" baseline="0" dirty="0" smtClean="0">
                <a:ln>
                  <a:noFill/>
                </a:ln>
                <a:solidFill>
                  <a:srgbClr val="424142"/>
                </a:solidFill>
                <a:effectLst/>
                <a:latin typeface="Georgia" pitchFamily="18" charset="0"/>
                <a:cs typeface="Arial" pitchFamily="34" charset="0"/>
              </a:rPr>
              <a:t> is as follows: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424142"/>
                </a:solidFill>
                <a:effectLst/>
                <a:latin typeface="Georgia" pitchFamily="18" charset="0"/>
                <a:cs typeface="Arial" pitchFamily="34" charset="0"/>
              </a:rPr>
              <a:t>Basis for Cut-off Rate:</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For a portfolio of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i</a:t>
            </a:r>
            <a:r>
              <a:rPr kumimoji="0" lang="en-US" sz="1500" b="0" i="0" u="none" strike="noStrike" cap="none" normalizeH="0" baseline="0" dirty="0" smtClean="0">
                <a:ln>
                  <a:noFill/>
                </a:ln>
                <a:solidFill>
                  <a:srgbClr val="424142"/>
                </a:solidFill>
                <a:effectLst/>
                <a:latin typeface="Georgia" pitchFamily="18" charset="0"/>
                <a:cs typeface="Arial" pitchFamily="34" charset="0"/>
              </a:rPr>
              <a:t> stocks,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Ci</a:t>
            </a:r>
            <a:r>
              <a:rPr kumimoji="0" lang="en-US" sz="1500" b="0" i="0" u="none" strike="noStrike" cap="none" normalizeH="0" baseline="0" dirty="0" smtClean="0">
                <a:ln>
                  <a:noFill/>
                </a:ln>
                <a:solidFill>
                  <a:srgbClr val="424142"/>
                </a:solidFill>
                <a:effectLst/>
                <a:latin typeface="Georgia" pitchFamily="18" charset="0"/>
                <a:cs typeface="Arial" pitchFamily="34" charset="0"/>
              </a:rPr>
              <a:t> is given by cut-off rate-</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996E6"/>
                </a:solidFill>
                <a:effectLst/>
                <a:latin typeface="Georgia" pitchFamily="18" charset="0"/>
                <a:cs typeface="Arial" pitchFamily="34" charset="0"/>
                <a:hlinkClick r:id="rId2"/>
              </a:rPr>
              <a:t>  </a:t>
            </a:r>
            <a:r>
              <a:rPr kumimoji="0" lang="en-US" sz="6700" b="0" i="0" u="none" strike="noStrike" cap="none" normalizeH="0" baseline="0" dirty="0" smtClean="0">
                <a:ln>
                  <a:noFill/>
                </a:ln>
                <a:solidFill>
                  <a:srgbClr val="1996E6"/>
                </a:solidFill>
                <a:effectLst/>
                <a:latin typeface="Georgia" pitchFamily="18" charset="0"/>
                <a:cs typeface="Arial" pitchFamily="34" charset="0"/>
              </a:rPr>
              <a:t> </a:t>
            </a:r>
            <a:r>
              <a:rPr kumimoji="0" lang="en-US" sz="1500" b="0" i="0" u="none" strike="noStrike" cap="none" normalizeH="0" baseline="0" dirty="0" smtClean="0">
                <a:ln>
                  <a:noFill/>
                </a:ln>
                <a:solidFill>
                  <a:srgbClr val="1996E6"/>
                </a:solidFill>
                <a:effectLst/>
                <a:latin typeface="Georgia" pitchFamily="18" charset="0"/>
                <a:cs typeface="Arial" pitchFamily="34" charset="0"/>
              </a:rPr>
              <a:t>                                                             </a:t>
            </a:r>
          </a:p>
        </p:txBody>
      </p:sp>
      <p:sp>
        <p:nvSpPr>
          <p:cNvPr id="4" name="Slide Number Placeholder 3"/>
          <p:cNvSpPr>
            <a:spLocks noGrp="1"/>
          </p:cNvSpPr>
          <p:nvPr>
            <p:ph type="sldNum" sz="quarter" idx="12"/>
          </p:nvPr>
        </p:nvSpPr>
        <p:spPr/>
        <p:txBody>
          <a:bodyPr/>
          <a:lstStyle/>
          <a:p>
            <a:fld id="{5AB69918-C6A8-4236-8AAE-C6B0FD021418}"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500034" y="1714488"/>
            <a:ext cx="5786478" cy="815608"/>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σm</a:t>
            </a:r>
            <a:r>
              <a:rPr kumimoji="0" lang="en-US" sz="1100" b="0" i="0" u="none" strike="noStrike" cap="none" normalizeH="0" baseline="30000" dirty="0" smtClean="0">
                <a:ln>
                  <a:noFill/>
                </a:ln>
                <a:solidFill>
                  <a:srgbClr val="424142"/>
                </a:solidFill>
                <a:effectLst/>
                <a:latin typeface="Georgia" pitchFamily="18" charset="0"/>
                <a:cs typeface="Arial" pitchFamily="34" charset="0"/>
              </a:rPr>
              <a:t>2</a:t>
            </a:r>
            <a:r>
              <a:rPr kumimoji="0" lang="en-US" sz="1500" b="0" i="0" u="none" strike="noStrike" cap="none" normalizeH="0" baseline="0" dirty="0" smtClean="0">
                <a:ln>
                  <a:noFill/>
                </a:ln>
                <a:solidFill>
                  <a:srgbClr val="424142"/>
                </a:solidFill>
                <a:effectLst/>
                <a:latin typeface="Georgia" pitchFamily="18" charset="0"/>
                <a:cs typeface="Arial" pitchFamily="34" charset="0"/>
              </a:rPr>
              <a:t> = variance in the market Index</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424142"/>
                </a:solidFill>
                <a:effectLst/>
                <a:latin typeface="Arial" pitchFamily="34" charset="0"/>
                <a:cs typeface="Arial" pitchFamily="34" charset="0"/>
              </a:rPr>
              <a:t>ADVERTISEMENTS: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σei</a:t>
            </a:r>
            <a:r>
              <a:rPr kumimoji="0" lang="en-US" sz="1100" b="0" i="0" u="none" strike="noStrike" cap="none" normalizeH="0" baseline="30000" dirty="0" smtClean="0">
                <a:ln>
                  <a:noFill/>
                </a:ln>
                <a:solidFill>
                  <a:srgbClr val="424142"/>
                </a:solidFill>
                <a:effectLst/>
                <a:latin typeface="Georgia" pitchFamily="18" charset="0"/>
                <a:cs typeface="Arial" pitchFamily="34" charset="0"/>
              </a:rPr>
              <a:t>2</a:t>
            </a:r>
            <a:r>
              <a:rPr kumimoji="0" lang="en-US" sz="1500" b="0" i="0" u="none" strike="noStrike" cap="none" normalizeH="0" baseline="0" dirty="0" smtClean="0">
                <a:ln>
                  <a:noFill/>
                </a:ln>
                <a:solidFill>
                  <a:srgbClr val="424142"/>
                </a:solidFill>
                <a:effectLst/>
                <a:latin typeface="Georgia" pitchFamily="18" charset="0"/>
                <a:cs typeface="Arial" pitchFamily="34" charset="0"/>
              </a:rPr>
              <a:t> = variance in the Stock movement in unsystematic Risk.</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err="1" smtClean="0">
                <a:ln>
                  <a:noFill/>
                </a:ln>
                <a:solidFill>
                  <a:srgbClr val="424142"/>
                </a:solidFill>
                <a:effectLst/>
                <a:latin typeface="Georgia" pitchFamily="18" charset="0"/>
                <a:cs typeface="Arial" pitchFamily="34" charset="0"/>
              </a:rPr>
              <a:t>Ri</a:t>
            </a:r>
            <a:r>
              <a:rPr kumimoji="0" lang="en-US" sz="1500" b="0" i="0" u="none" strike="noStrike" cap="none" normalizeH="0" baseline="0" dirty="0" smtClean="0">
                <a:ln>
                  <a:noFill/>
                </a:ln>
                <a:solidFill>
                  <a:srgbClr val="424142"/>
                </a:solidFill>
                <a:effectLst/>
                <a:latin typeface="Georgia" pitchFamily="18" charset="0"/>
                <a:cs typeface="Arial" pitchFamily="34" charset="0"/>
              </a:rPr>
              <a:t>,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Rf</a:t>
            </a:r>
            <a:r>
              <a:rPr kumimoji="0" lang="en-US" sz="1500" b="0" i="0" u="none" strike="noStrike" cap="none" normalizeH="0" baseline="0" dirty="0" smtClean="0">
                <a:ln>
                  <a:noFill/>
                </a:ln>
                <a:solidFill>
                  <a:srgbClr val="424142"/>
                </a:solidFill>
                <a:effectLst/>
                <a:latin typeface="Georgia" pitchFamily="18" charset="0"/>
                <a:cs typeface="Arial" pitchFamily="34" charset="0"/>
              </a:rPr>
              <a:t>, Bi have the same meanings as referred to above.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3" descr="https://www.economicsdiscussion.net/wp-content/uploads/2017/12/clip_image041_thumb2_thumb.jpg">
            <a:hlinkClick r:id="rId2"/>
          </p:cNvPr>
          <p:cNvPicPr>
            <a:picLocks noChangeAspect="1" noChangeArrowheads="1"/>
          </p:cNvPicPr>
          <p:nvPr/>
        </p:nvPicPr>
        <p:blipFill>
          <a:blip r:embed="rId3"/>
          <a:srcRect/>
          <a:stretch>
            <a:fillRect/>
          </a:stretch>
        </p:blipFill>
        <p:spPr bwMode="auto">
          <a:xfrm>
            <a:off x="500034" y="571480"/>
            <a:ext cx="5000660" cy="1076325"/>
          </a:xfrm>
          <a:prstGeom prst="rect">
            <a:avLst/>
          </a:prstGeom>
          <a:noFill/>
        </p:spPr>
      </p:pic>
      <p:sp>
        <p:nvSpPr>
          <p:cNvPr id="4" name="Rectangle 3"/>
          <p:cNvSpPr/>
          <p:nvPr/>
        </p:nvSpPr>
        <p:spPr>
          <a:xfrm>
            <a:off x="428596" y="2643182"/>
            <a:ext cx="8143932" cy="1200329"/>
          </a:xfrm>
          <a:prstGeom prst="rect">
            <a:avLst/>
          </a:prstGeom>
        </p:spPr>
        <p:txBody>
          <a:bodyPr wrap="square">
            <a:spAutoFit/>
          </a:bodyPr>
          <a:lstStyle/>
          <a:p>
            <a:r>
              <a:rPr lang="en-US" dirty="0" smtClean="0"/>
              <a:t>We have to see that for the optimum </a:t>
            </a:r>
            <a:r>
              <a:rPr lang="en-US" dirty="0" err="1" smtClean="0"/>
              <a:t>Ci</a:t>
            </a:r>
            <a:r>
              <a:rPr lang="en-US" dirty="0" smtClean="0"/>
              <a:t> that is C*, to be selected, the securities should have excess return to Betas above </a:t>
            </a:r>
            <a:r>
              <a:rPr lang="en-US" dirty="0" err="1" smtClean="0"/>
              <a:t>Ci</a:t>
            </a:r>
            <a:r>
              <a:rPr lang="en-US" dirty="0" smtClean="0"/>
              <a:t>. Excess return to Beta ratio should be above </a:t>
            </a:r>
            <a:r>
              <a:rPr lang="en-US" dirty="0" err="1" smtClean="0"/>
              <a:t>Ci</a:t>
            </a:r>
            <a:r>
              <a:rPr lang="en-US" dirty="0" smtClean="0"/>
              <a:t> to be included in the portfolio, to be precise. This </a:t>
            </a:r>
            <a:r>
              <a:rPr lang="en-US" dirty="0" err="1" smtClean="0"/>
              <a:t>C</a:t>
            </a:r>
            <a:r>
              <a:rPr lang="en-US" baseline="-25000" dirty="0" err="1" smtClean="0"/>
              <a:t>i</a:t>
            </a:r>
            <a:r>
              <a:rPr lang="en-US" dirty="0" smtClean="0"/>
              <a:t> is that point which shows the cut-off point among those excess returns to Beta ratios.</a:t>
            </a: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6" name="Picture 2" descr="https://www.economicsdiscussion.net/wp-content/uploads/2017/12/clip_image045_thumb2_thumb.jpg"/>
          <p:cNvPicPr>
            <a:picLocks noChangeAspect="1" noChangeArrowheads="1"/>
          </p:cNvPicPr>
          <p:nvPr/>
        </p:nvPicPr>
        <p:blipFill>
          <a:blip r:embed="rId2"/>
          <a:srcRect/>
          <a:stretch>
            <a:fillRect/>
          </a:stretch>
        </p:blipFill>
        <p:spPr bwMode="auto">
          <a:xfrm>
            <a:off x="1142976" y="2143116"/>
            <a:ext cx="7715304" cy="1743076"/>
          </a:xfrm>
          <a:prstGeom prst="rect">
            <a:avLst/>
          </a:prstGeom>
          <a:noFill/>
        </p:spPr>
      </p:pic>
      <p:sp>
        <p:nvSpPr>
          <p:cNvPr id="3" name="Rectangle 2"/>
          <p:cNvSpPr/>
          <p:nvPr/>
        </p:nvSpPr>
        <p:spPr>
          <a:xfrm>
            <a:off x="1214414" y="1214422"/>
            <a:ext cx="4572000" cy="923330"/>
          </a:xfrm>
          <a:prstGeom prst="rect">
            <a:avLst/>
          </a:prstGeom>
        </p:spPr>
        <p:txBody>
          <a:bodyPr>
            <a:spAutoFit/>
          </a:bodyPr>
          <a:lstStyle/>
          <a:p>
            <a:pPr fontAlgn="base"/>
            <a:r>
              <a:rPr lang="en-US" b="1" dirty="0" smtClean="0"/>
              <a:t>The calculation of C requires data, which are shown below:</a:t>
            </a:r>
            <a:endParaRPr lang="en-US" dirty="0" smtClean="0"/>
          </a:p>
          <a:p>
            <a:pPr fontAlgn="base"/>
            <a:r>
              <a:rPr lang="en-US" dirty="0" err="1" smtClean="0"/>
              <a:t>Rf</a:t>
            </a:r>
            <a:r>
              <a:rPr lang="en-US" dirty="0" smtClean="0"/>
              <a:t> = Risk free Return = 5%</a:t>
            </a:r>
            <a:endParaRPr lang="en-US" dirty="0"/>
          </a:p>
        </p:txBody>
      </p:sp>
      <p:sp>
        <p:nvSpPr>
          <p:cNvPr id="4" name="Rectangle 3"/>
          <p:cNvSpPr/>
          <p:nvPr/>
        </p:nvSpPr>
        <p:spPr>
          <a:xfrm>
            <a:off x="1000100" y="3929066"/>
            <a:ext cx="7929618" cy="923330"/>
          </a:xfrm>
          <a:prstGeom prst="rect">
            <a:avLst/>
          </a:prstGeom>
        </p:spPr>
        <p:txBody>
          <a:bodyPr wrap="square">
            <a:spAutoFit/>
          </a:bodyPr>
          <a:lstStyle/>
          <a:p>
            <a:pPr fontAlgn="base"/>
            <a:r>
              <a:rPr lang="en-US" dirty="0" smtClean="0"/>
              <a:t>Based on the above data, we have to calculate the ‘C’ values for each security for inclusion in the optimum portfolio.</a:t>
            </a:r>
          </a:p>
          <a:p>
            <a:pPr fontAlgn="base"/>
            <a:r>
              <a:rPr lang="en-US" b="1" dirty="0" smtClean="0"/>
              <a:t>The following table gives the example:</a:t>
            </a: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https://www.economicsdiscussion.net/wp-content/uploads/2017/12/clip_image047_thumb2.jpg"/>
          <p:cNvPicPr>
            <a:picLocks noChangeAspect="1" noChangeArrowheads="1"/>
          </p:cNvPicPr>
          <p:nvPr/>
        </p:nvPicPr>
        <p:blipFill>
          <a:blip r:embed="rId2"/>
          <a:srcRect/>
          <a:stretch>
            <a:fillRect/>
          </a:stretch>
        </p:blipFill>
        <p:spPr bwMode="auto">
          <a:xfrm>
            <a:off x="0" y="-142900"/>
            <a:ext cx="9144000" cy="7000900"/>
          </a:xfrm>
          <a:prstGeom prst="rect">
            <a:avLst/>
          </a:prstGeom>
          <a:noFill/>
        </p:spPr>
      </p:pic>
      <p:sp>
        <p:nvSpPr>
          <p:cNvPr id="3" name="Slide Number Placeholder 2"/>
          <p:cNvSpPr>
            <a:spLocks noGrp="1"/>
          </p:cNvSpPr>
          <p:nvPr>
            <p:ph type="sldNum" sz="quarter" idx="12"/>
          </p:nvPr>
        </p:nvSpPr>
        <p:spPr/>
        <p:txBody>
          <a:bodyPr/>
          <a:lstStyle/>
          <a:p>
            <a:fld id="{5AB69918-C6A8-4236-8AAE-C6B0FD021418}"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642918"/>
            <a:ext cx="8501122" cy="3416320"/>
          </a:xfrm>
          <a:prstGeom prst="rect">
            <a:avLst/>
          </a:prstGeom>
        </p:spPr>
        <p:txBody>
          <a:bodyPr wrap="square">
            <a:spAutoFit/>
          </a:bodyPr>
          <a:lstStyle/>
          <a:p>
            <a:pPr fontAlgn="base"/>
            <a:r>
              <a:rPr lang="en-US" dirty="0" smtClean="0"/>
              <a:t>All securities with excess return to Beta ratio above the cut-off rate C*, say 3.0 in the above table will be chosen in the portfolio. The calculation of cut-off point is also explained. In arriving at the optimal portfolio, the emphasis of Sharpe Model is on Beta and on the Market Index. Sharpe’s optimal portfolio would thus consist of those securities only which have excess return to Beta ratio above a cut-off point.</a:t>
            </a:r>
          </a:p>
          <a:p>
            <a:pPr fontAlgn="base"/>
            <a:r>
              <a:rPr lang="en-US" dirty="0" smtClean="0"/>
              <a:t>By this method, selection of the portfolio has become easier due to the ranking of the securities in the order of their excess return and applying the yardstick of a required cut-off point for selection of securities. That cut-off point is related to the excess return to Beta ratio on the one hand and variance of the market index σm</a:t>
            </a:r>
            <a:r>
              <a:rPr lang="en-US" baseline="30000" dirty="0" smtClean="0"/>
              <a:t>2</a:t>
            </a:r>
            <a:r>
              <a:rPr lang="en-US" dirty="0" smtClean="0"/>
              <a:t> and variance of the stock’s movement which is related to the unsystematic risk, namely, σei</a:t>
            </a:r>
            <a:r>
              <a:rPr lang="en-US" baseline="30000" dirty="0" smtClean="0"/>
              <a:t>2</a:t>
            </a:r>
            <a:r>
              <a:rPr lang="en-US" dirty="0" smtClean="0"/>
              <a:t>.</a:t>
            </a:r>
          </a:p>
          <a:p>
            <a:pPr fontAlgn="base"/>
            <a:r>
              <a:rPr lang="en-US" dirty="0" smtClean="0"/>
              <a:t>It is thus seen that Sharpe’s Portfolio takes into account both the systematic market related risk and unsystematic risk and residual risk.</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2" descr="https://www.economicsdiscussion.net/wp-content/uploads/2017/12/clip_image051_thumb7_thumb.jpg"/>
          <p:cNvPicPr>
            <a:picLocks noChangeAspect="1" noChangeArrowheads="1"/>
          </p:cNvPicPr>
          <p:nvPr/>
        </p:nvPicPr>
        <p:blipFill>
          <a:blip r:embed="rId2"/>
          <a:srcRect/>
          <a:stretch>
            <a:fillRect/>
          </a:stretch>
        </p:blipFill>
        <p:spPr bwMode="auto">
          <a:xfrm>
            <a:off x="3071802" y="2357430"/>
            <a:ext cx="4762500" cy="4295775"/>
          </a:xfrm>
          <a:prstGeom prst="rect">
            <a:avLst/>
          </a:prstGeom>
          <a:noFill/>
        </p:spPr>
      </p:pic>
      <p:sp>
        <p:nvSpPr>
          <p:cNvPr id="3" name="Rectangle 2"/>
          <p:cNvSpPr/>
          <p:nvPr/>
        </p:nvSpPr>
        <p:spPr>
          <a:xfrm>
            <a:off x="0" y="0"/>
            <a:ext cx="4000496" cy="1200329"/>
          </a:xfrm>
          <a:prstGeom prst="rect">
            <a:avLst/>
          </a:prstGeom>
        </p:spPr>
        <p:txBody>
          <a:bodyPr wrap="square">
            <a:spAutoFit/>
          </a:bodyPr>
          <a:lstStyle/>
          <a:p>
            <a:pPr fontAlgn="base"/>
            <a:r>
              <a:rPr lang="en-US" dirty="0" smtClean="0"/>
              <a:t>The percentage to be invested in each security is-</a:t>
            </a:r>
          </a:p>
          <a:p>
            <a:r>
              <a:rPr lang="en-US" dirty="0" smtClean="0"/>
              <a:t/>
            </a:r>
            <a:br>
              <a:rPr lang="en-US" dirty="0" smtClean="0"/>
            </a:br>
            <a:endParaRPr lang="en-US" dirty="0"/>
          </a:p>
        </p:txBody>
      </p:sp>
      <p:pic>
        <p:nvPicPr>
          <p:cNvPr id="90116" name="Picture 4" descr="https://www.economicsdiscussion.net/wp-content/uploads/2017/12/clip_image049_thumb7.jpg"/>
          <p:cNvPicPr>
            <a:picLocks noChangeAspect="1" noChangeArrowheads="1"/>
          </p:cNvPicPr>
          <p:nvPr/>
        </p:nvPicPr>
        <p:blipFill>
          <a:blip r:embed="rId3"/>
          <a:srcRect/>
          <a:stretch>
            <a:fillRect/>
          </a:stretch>
        </p:blipFill>
        <p:spPr bwMode="auto">
          <a:xfrm>
            <a:off x="4214810" y="0"/>
            <a:ext cx="4143375" cy="1457326"/>
          </a:xfrm>
          <a:prstGeom prst="rect">
            <a:avLst/>
          </a:prstGeom>
          <a:noFill/>
        </p:spPr>
      </p:pic>
      <p:sp>
        <p:nvSpPr>
          <p:cNvPr id="5" name="Rectangle 4"/>
          <p:cNvSpPr/>
          <p:nvPr/>
        </p:nvSpPr>
        <p:spPr>
          <a:xfrm>
            <a:off x="214282" y="1428736"/>
            <a:ext cx="8643998" cy="923330"/>
          </a:xfrm>
          <a:prstGeom prst="rect">
            <a:avLst/>
          </a:prstGeom>
        </p:spPr>
        <p:txBody>
          <a:bodyPr wrap="square">
            <a:spAutoFit/>
          </a:bodyPr>
          <a:lstStyle/>
          <a:p>
            <a:r>
              <a:rPr lang="en-US" dirty="0" smtClean="0"/>
              <a:t>The second expression in the bracket will determine the proportion of funds to be invested in each security. The first expression simply scales the weight on each security, so that the total is summing </a:t>
            </a:r>
            <a:r>
              <a:rPr lang="en-US" dirty="0" err="1" smtClean="0"/>
              <a:t>upto</a:t>
            </a:r>
            <a:r>
              <a:rPr lang="en-US" dirty="0" smtClean="0"/>
              <a:t> 1.</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85728"/>
            <a:ext cx="8929718" cy="2031325"/>
          </a:xfrm>
          <a:prstGeom prst="rect">
            <a:avLst/>
          </a:prstGeom>
        </p:spPr>
        <p:txBody>
          <a:bodyPr wrap="square">
            <a:spAutoFit/>
          </a:bodyPr>
          <a:lstStyle/>
          <a:p>
            <a:pPr fontAlgn="base"/>
            <a:r>
              <a:rPr lang="en-US" b="1" dirty="0" smtClean="0"/>
              <a:t>Portfolio Risk:</a:t>
            </a:r>
            <a:endParaRPr lang="en-US" dirty="0" smtClean="0"/>
          </a:p>
          <a:p>
            <a:pPr fontAlgn="base"/>
            <a:r>
              <a:rPr lang="en-US" dirty="0" smtClean="0"/>
              <a:t>When two or more securities or assets are combined in a portfolio, their covariance or interactive risk is to be considered. Thus, if the returns on two assets move together, their covariance is positive and the risk is more on such portfolios. If on the other hand, the returns move independently or in opposite directions, the covariance is negative and the risk in total will be lower.</a:t>
            </a:r>
          </a:p>
          <a:p>
            <a:pPr fontAlgn="base"/>
            <a:r>
              <a:rPr lang="en-US" dirty="0" smtClean="0"/>
              <a:t>Mathematically, the covariance is defined as-</a:t>
            </a:r>
            <a:endParaRPr lang="en-US" dirty="0"/>
          </a:p>
        </p:txBody>
      </p:sp>
      <p:pic>
        <p:nvPicPr>
          <p:cNvPr id="64514" name="Picture 2" descr="https://www.economicsdiscussion.net/wp-content/uploads/2017/12/clip_image012-1.jpg"/>
          <p:cNvPicPr>
            <a:picLocks noChangeAspect="1" noChangeArrowheads="1"/>
          </p:cNvPicPr>
          <p:nvPr/>
        </p:nvPicPr>
        <p:blipFill>
          <a:blip r:embed="rId2"/>
          <a:srcRect/>
          <a:stretch>
            <a:fillRect/>
          </a:stretch>
        </p:blipFill>
        <p:spPr bwMode="auto">
          <a:xfrm>
            <a:off x="500034" y="2428868"/>
            <a:ext cx="2886075" cy="476250"/>
          </a:xfrm>
          <a:prstGeom prst="rect">
            <a:avLst/>
          </a:prstGeom>
          <a:noFill/>
        </p:spPr>
      </p:pic>
      <p:sp>
        <p:nvSpPr>
          <p:cNvPr id="4" name="Slide Number Placeholder 3"/>
          <p:cNvSpPr>
            <a:spLocks noGrp="1"/>
          </p:cNvSpPr>
          <p:nvPr>
            <p:ph type="sldNum" sz="quarter" idx="12"/>
          </p:nvPr>
        </p:nvSpPr>
        <p:spPr/>
        <p:txBody>
          <a:bodyPr/>
          <a:lstStyle/>
          <a:p>
            <a:fld id="{5AB69918-C6A8-4236-8AAE-C6B0FD021418}"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dirty="0" smtClean="0"/>
              <a:t>o choose the best portfolio from a number of possible portfolios, each with different return and risk, two separate decisions are to be made, </a:t>
            </a:r>
            <a:r>
              <a:rPr lang="en-US" dirty="0" err="1" smtClean="0"/>
              <a:t>det</a:t>
            </a:r>
            <a:endParaRPr lang="en-US" dirty="0" smtClean="0"/>
          </a:p>
          <a:p>
            <a:r>
              <a:rPr lang="en-US" dirty="0" smtClean="0"/>
              <a:t>Determination of a set of efficient portfolios.</a:t>
            </a:r>
          </a:p>
          <a:p>
            <a:r>
              <a:rPr lang="en-US" dirty="0" smtClean="0"/>
              <a:t>Selection of the best portfolio out of the efficient set.</a:t>
            </a:r>
            <a:endParaRPr lang="en-US" dirty="0"/>
          </a:p>
        </p:txBody>
      </p:sp>
      <p:sp>
        <p:nvSpPr>
          <p:cNvPr id="67586" name="AutoShape 2" descr="Modern Portfolio Theory - Markowitz Portfolio Selection Mode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7588" name="AutoShape 4" descr="Modern Portfolio Theory - Markowitz Portfolio Selection Mode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7590" name="AutoShape 6" descr="Modern Portfolio Theory - Markowitz Portfolio Selection Mode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Slide Number Placeholder 5"/>
          <p:cNvSpPr>
            <a:spLocks noGrp="1"/>
          </p:cNvSpPr>
          <p:nvPr>
            <p:ph type="sldNum" sz="quarter" idx="12"/>
          </p:nvPr>
        </p:nvSpPr>
        <p:spPr/>
        <p:txBody>
          <a:bodyPr/>
          <a:lstStyle/>
          <a:p>
            <a:fld id="{5AB69918-C6A8-4236-8AAE-C6B0FD021418}"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2" descr="Modern Portfolio Theory - Markowitz Portfolio Selection Mode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Rectangle 2"/>
          <p:cNvSpPr/>
          <p:nvPr/>
        </p:nvSpPr>
        <p:spPr>
          <a:xfrm>
            <a:off x="214282" y="142852"/>
            <a:ext cx="8929718" cy="6647974"/>
          </a:xfrm>
          <a:prstGeom prst="rect">
            <a:avLst/>
          </a:prstGeom>
        </p:spPr>
        <p:txBody>
          <a:bodyPr wrap="square">
            <a:spAutoFit/>
          </a:bodyPr>
          <a:lstStyle/>
          <a:p>
            <a:r>
              <a:rPr lang="en-US" sz="2000" b="1" dirty="0" smtClean="0"/>
              <a:t>Efficient frontier and Capital Market Line  (CML)</a:t>
            </a:r>
          </a:p>
          <a:p>
            <a:r>
              <a:rPr lang="en-US" sz="2400" dirty="0" smtClean="0"/>
              <a:t>An efficient portfolio is one that produces the highest expected return for any given level of risk.   Markowitz showed how to find the frontier of risk and returns for stocks. Only portfolios on the frontier are efficient.   Sharpe added the riskless asset return and noted that returns on a line connecting </a:t>
            </a:r>
            <a:r>
              <a:rPr lang="en-US" sz="2400" dirty="0" err="1" smtClean="0"/>
              <a:t>r</a:t>
            </a:r>
            <a:r>
              <a:rPr lang="en-US" sz="2400" baseline="-25000" dirty="0" err="1" smtClean="0"/>
              <a:t>rf</a:t>
            </a:r>
            <a:r>
              <a:rPr lang="en-US" sz="2400" dirty="0" smtClean="0"/>
              <a:t> and the tangency point on the efficient frontier was also “feasible” in the sense that portfolios consisting of some of the riskless asset and some of the market portfolio could be developed. The introduction of a risk-free asset in the portfolio changes the Markowitz efficient frontier into a straight line.  He called that straight efficient frontier line  the </a:t>
            </a:r>
            <a:r>
              <a:rPr lang="en-US" sz="2400" u="sng" dirty="0" smtClean="0"/>
              <a:t>Capital Market Line (CML)</a:t>
            </a:r>
            <a:r>
              <a:rPr lang="en-US" sz="2400" dirty="0" smtClean="0"/>
              <a:t>, and he used indifference curves to show how investors with different degrees of risk aversion would choose portfolios with different mixes of stocks and the riskless asset.   Investors who are not at all averse to risk could borrow and buy stocks on margin, and thus move out the CML beyond the tangency point.  Since the line is straight, the math implies that any two assets falling on this line will be perfectly positively correlated with each other.</a:t>
            </a:r>
            <a:endParaRPr lang="en-US" sz="2400" dirty="0"/>
          </a:p>
        </p:txBody>
      </p:sp>
      <p:sp>
        <p:nvSpPr>
          <p:cNvPr id="81924" name="AutoShape 4" descr="Efficient frontier and Capital Market Line (CM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p:cNvSpPr>
            <a:spLocks noGrp="1"/>
          </p:cNvSpPr>
          <p:nvPr>
            <p:ph type="sldNum" sz="quarter" idx="12"/>
          </p:nvPr>
        </p:nvSpPr>
        <p:spPr/>
        <p:txBody>
          <a:bodyPr/>
          <a:lstStyle/>
          <a:p>
            <a:fld id="{5AB69918-C6A8-4236-8AAE-C6B0FD021418}"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2" descr="Efficient frontier and Capital Market Line (CM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Slide Number Placeholder 2"/>
          <p:cNvSpPr>
            <a:spLocks noGrp="1"/>
          </p:cNvSpPr>
          <p:nvPr>
            <p:ph type="sldNum" sz="quarter" idx="12"/>
          </p:nvPr>
        </p:nvSpPr>
        <p:spPr/>
        <p:txBody>
          <a:bodyPr/>
          <a:lstStyle/>
          <a:p>
            <a:fld id="{5AB69918-C6A8-4236-8AAE-C6B0FD021418}"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2954655"/>
          </a:xfrm>
          <a:prstGeom prst="rect">
            <a:avLst/>
          </a:prstGeom>
        </p:spPr>
        <p:txBody>
          <a:bodyPr wrap="square">
            <a:spAutoFit/>
          </a:bodyPr>
          <a:lstStyle/>
          <a:p>
            <a:r>
              <a:rPr lang="en-US" b="1" dirty="0" smtClean="0"/>
              <a:t>Determining the efficient set</a:t>
            </a:r>
          </a:p>
          <a:p>
            <a:r>
              <a:rPr lang="en-US" sz="2400" dirty="0" smtClean="0"/>
              <a:t>A portfolio that gives maximum return for a given risk, or minimum risk for given return is an efficient portfolio. Thus, portfolios are selected as follows:</a:t>
            </a:r>
          </a:p>
          <a:p>
            <a:r>
              <a:rPr lang="en-US" sz="2400" dirty="0" smtClean="0"/>
              <a:t>(a) From the portfolios that have the same return, the investor will prefer the portfolio with lower risk, and </a:t>
            </a:r>
          </a:p>
          <a:p>
            <a:r>
              <a:rPr lang="en-US" sz="2400" dirty="0" smtClean="0"/>
              <a:t>(b) From the portfolios that have the same risk level, an investor will prefer the portfolio with higher rate of return.</a:t>
            </a:r>
            <a:endParaRPr lang="en-US" sz="2400" dirty="0"/>
          </a:p>
        </p:txBody>
      </p:sp>
      <p:pic>
        <p:nvPicPr>
          <p:cNvPr id="66562" name="Picture 2" descr="https://upload.wikimedia.org/wikipedia/commons/thumb/e/ef/Risk-Return_of_Possible_Portfolios.jpg/400px-Risk-Return_of_Possible_Portfolios.jpg"/>
          <p:cNvPicPr>
            <a:picLocks noChangeAspect="1" noChangeArrowheads="1"/>
          </p:cNvPicPr>
          <p:nvPr/>
        </p:nvPicPr>
        <p:blipFill>
          <a:blip r:embed="rId2"/>
          <a:srcRect/>
          <a:stretch>
            <a:fillRect/>
          </a:stretch>
        </p:blipFill>
        <p:spPr bwMode="auto">
          <a:xfrm>
            <a:off x="0" y="3786210"/>
            <a:ext cx="8643966" cy="2857500"/>
          </a:xfrm>
          <a:prstGeom prst="rect">
            <a:avLst/>
          </a:prstGeom>
          <a:noFill/>
        </p:spPr>
      </p:pic>
      <p:sp>
        <p:nvSpPr>
          <p:cNvPr id="4" name="Slide Number Placeholder 3"/>
          <p:cNvSpPr>
            <a:spLocks noGrp="1"/>
          </p:cNvSpPr>
          <p:nvPr>
            <p:ph type="sldNum" sz="quarter" idx="12"/>
          </p:nvPr>
        </p:nvSpPr>
        <p:spPr/>
        <p:txBody>
          <a:bodyPr/>
          <a:lstStyle/>
          <a:p>
            <a:fld id="{5AB69918-C6A8-4236-8AAE-C6B0FD021418}"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Text Placeholder 5"/>
          <p:cNvSpPr>
            <a:spLocks noGrp="1"/>
          </p:cNvSpPr>
          <p:nvPr>
            <p:ph type="body" idx="1"/>
          </p:nvPr>
        </p:nvSpPr>
        <p:spPr/>
        <p:txBody>
          <a:bodyPr/>
          <a:lstStyle/>
          <a:p>
            <a:endParaRPr lang="en-US"/>
          </a:p>
        </p:txBody>
      </p:sp>
      <p:sp>
        <p:nvSpPr>
          <p:cNvPr id="8" name="Text Placeholder 7"/>
          <p:cNvSpPr>
            <a:spLocks noGrp="1"/>
          </p:cNvSpPr>
          <p:nvPr>
            <p:ph type="body" sz="half" idx="3"/>
          </p:nvPr>
        </p:nvSpPr>
        <p:spPr/>
        <p:txBody>
          <a:bodyPr/>
          <a:lstStyle/>
          <a:p>
            <a:endParaRPr lang="en-US" dirty="0"/>
          </a:p>
        </p:txBody>
      </p:sp>
      <p:pic>
        <p:nvPicPr>
          <p:cNvPr id="10" name="Picture 2" descr="https://upload.wikimedia.org/wikipedia/commons/thumb/e/ef/Risk-Return_of_Possible_Portfolios.jpg/400px-Risk-Return_of_Possible_Portfolios.jpg"/>
          <p:cNvPicPr>
            <a:picLocks noGrp="1" noChangeAspect="1" noChangeArrowheads="1"/>
          </p:cNvPicPr>
          <p:nvPr>
            <p:ph sz="quarter" idx="2"/>
          </p:nvPr>
        </p:nvPicPr>
        <p:blipFill>
          <a:blip r:embed="rId2"/>
          <a:stretch>
            <a:fillRect/>
          </a:stretch>
        </p:blipFill>
        <p:spPr bwMode="auto">
          <a:xfrm>
            <a:off x="457200" y="2729111"/>
            <a:ext cx="4040188" cy="3030141"/>
          </a:xfrm>
          <a:prstGeom prst="rect">
            <a:avLst/>
          </a:prstGeom>
          <a:noFill/>
        </p:spPr>
      </p:pic>
      <p:sp>
        <p:nvSpPr>
          <p:cNvPr id="9" name="Content Placeholder 8"/>
          <p:cNvSpPr>
            <a:spLocks noGrp="1"/>
          </p:cNvSpPr>
          <p:nvPr>
            <p:ph sz="quarter" idx="4"/>
          </p:nvPr>
        </p:nvSpPr>
        <p:spPr>
          <a:xfrm>
            <a:off x="4648730" y="1316037"/>
            <a:ext cx="4288536" cy="5541963"/>
          </a:xfrm>
        </p:spPr>
        <p:txBody>
          <a:bodyPr>
            <a:normAutofit fontScale="85000" lnSpcReduction="20000"/>
          </a:bodyPr>
          <a:lstStyle/>
          <a:p>
            <a:r>
              <a:rPr lang="en-US" dirty="0" smtClean="0"/>
              <a:t>As the investor is rational, they would like to have higher return. And as they are risk averse, they want to have lower risk. In Figure 1, the shaded area PVWP includes all the possible securities an investor can invest in. The efficient portfolios are the ones that lie on the boundary of PQVW. For example, at risk level x</a:t>
            </a:r>
            <a:r>
              <a:rPr lang="en-US" baseline="-25000" dirty="0" smtClean="0"/>
              <a:t>2</a:t>
            </a:r>
            <a:r>
              <a:rPr lang="en-US" dirty="0" smtClean="0"/>
              <a:t>, there are three portfolios S, T, U. But portfolio S is called the efficient portfolio as it has the highest return, y</a:t>
            </a:r>
            <a:r>
              <a:rPr lang="en-US" baseline="-25000" dirty="0" smtClean="0"/>
              <a:t>2</a:t>
            </a:r>
            <a:r>
              <a:rPr lang="en-US" dirty="0" smtClean="0"/>
              <a:t>, compared to T and U[needs dot]. All the portfolios that lie on the boundary of PQVW are efficient portfolios for a given risk level.</a:t>
            </a:r>
            <a:endParaRPr lang="en-US" dirty="0"/>
          </a:p>
        </p:txBody>
      </p:sp>
      <p:sp>
        <p:nvSpPr>
          <p:cNvPr id="7" name="Slide Number Placeholder 6"/>
          <p:cNvSpPr>
            <a:spLocks noGrp="1"/>
          </p:cNvSpPr>
          <p:nvPr>
            <p:ph type="sldNum" sz="quarter" idx="12"/>
          </p:nvPr>
        </p:nvSpPr>
        <p:spPr/>
        <p:txBody>
          <a:bodyPr/>
          <a:lstStyle/>
          <a:p>
            <a:fld id="{5AB69918-C6A8-4236-8AAE-C6B0FD021418}"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571480"/>
            <a:ext cx="9001156" cy="5509200"/>
          </a:xfrm>
          <a:prstGeom prst="rect">
            <a:avLst/>
          </a:prstGeom>
        </p:spPr>
        <p:txBody>
          <a:bodyPr wrap="square">
            <a:spAutoFit/>
          </a:bodyPr>
          <a:lstStyle/>
          <a:p>
            <a:r>
              <a:rPr lang="en-US" sz="3200" dirty="0" smtClean="0"/>
              <a:t>The boundary PQVW is called the </a:t>
            </a:r>
            <a:r>
              <a:rPr lang="en-US" sz="3200" b="1" dirty="0" smtClean="0"/>
              <a:t>Efficient Frontier</a:t>
            </a:r>
            <a:r>
              <a:rPr lang="en-US" sz="3200" dirty="0" smtClean="0"/>
              <a:t>. All portfolios that lie below the Efficient Frontier are not good enough because the return would be lower for the given risk. Portfolios that lie to the right of the Efficient Frontier would not be good enough, as there is higher risk for a given rate of return. All portfolios lying on the boundary of PQVW are called Efficient Portfolios. The Efficient Frontier is the same for all investors, as all investors want maximum return with the lowest possible risk and they are risk averse.</a:t>
            </a:r>
            <a:endParaRPr lang="en-US" sz="3200"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5786199"/>
          </a:xfrm>
          <a:prstGeom prst="rect">
            <a:avLst/>
          </a:prstGeom>
        </p:spPr>
        <p:txBody>
          <a:bodyPr wrap="square">
            <a:spAutoFit/>
          </a:bodyPr>
          <a:lstStyle/>
          <a:p>
            <a:pPr fontAlgn="base"/>
            <a:r>
              <a:rPr lang="en-US" sz="2200" dirty="0" smtClean="0"/>
              <a:t>The capital asset pricing model (CAPM) is the equation that describes the relationship between the expected return of a given security and systematic risk as measured by its beta coefficient. Besides risk the model considers the effect of risk-free interest rates and expected market return.</a:t>
            </a:r>
          </a:p>
          <a:p>
            <a:pPr fontAlgn="base"/>
            <a:r>
              <a:rPr lang="en-US" sz="2200" b="1" dirty="0" smtClean="0"/>
              <a:t>Assumptions</a:t>
            </a:r>
          </a:p>
          <a:p>
            <a:pPr fontAlgn="base"/>
            <a:r>
              <a:rPr lang="en-US" sz="2200" dirty="0" smtClean="0"/>
              <a:t>Basic assumptions of the CAPM model are as follows.</a:t>
            </a:r>
          </a:p>
          <a:p>
            <a:pPr fontAlgn="base"/>
            <a:r>
              <a:rPr lang="en-US" sz="2200" dirty="0" smtClean="0"/>
              <a:t>Markets are ideal—no transaction fees, taxes, inflation, or short selling restrictions.</a:t>
            </a:r>
          </a:p>
          <a:p>
            <a:pPr fontAlgn="base"/>
            <a:r>
              <a:rPr lang="en-US" sz="2200" dirty="0" smtClean="0"/>
              <a:t>All investors are averse to risk.</a:t>
            </a:r>
          </a:p>
          <a:p>
            <a:pPr fontAlgn="base"/>
            <a:r>
              <a:rPr lang="en-US" sz="2200" dirty="0" smtClean="0"/>
              <a:t>Markets are highly efficient. All investors have equal access to all available information.</a:t>
            </a:r>
          </a:p>
          <a:p>
            <a:pPr fontAlgn="base"/>
            <a:r>
              <a:rPr lang="en-US" sz="2200" dirty="0" smtClean="0"/>
              <a:t>All investors can borrow and lend unlimited amounts under a risk-free rate.</a:t>
            </a:r>
          </a:p>
          <a:p>
            <a:pPr fontAlgn="base"/>
            <a:r>
              <a:rPr lang="en-US" sz="2200" dirty="0" smtClean="0"/>
              <a:t>Beta coefficient is the only measure of risk.</a:t>
            </a:r>
          </a:p>
          <a:p>
            <a:pPr fontAlgn="base"/>
            <a:r>
              <a:rPr lang="en-US" sz="2200" dirty="0" smtClean="0"/>
              <a:t>All assets are absolutely liquid and infinitely divided.</a:t>
            </a:r>
          </a:p>
          <a:p>
            <a:pPr fontAlgn="base"/>
            <a:r>
              <a:rPr lang="en-US" sz="2200" dirty="0" smtClean="0"/>
              <a:t>The amount of available assets is fixed during a given period of time.</a:t>
            </a:r>
          </a:p>
          <a:p>
            <a:pPr fontAlgn="base"/>
            <a:r>
              <a:rPr lang="en-US" sz="2200" dirty="0" smtClean="0"/>
              <a:t>Markets are in equilibrium. All investors are price takers, not price make</a:t>
            </a:r>
            <a:r>
              <a:rPr lang="en-US" dirty="0" smtClean="0"/>
              <a:t>rs.</a:t>
            </a:r>
          </a:p>
          <a:p>
            <a:pPr fontAlgn="base"/>
            <a:r>
              <a:rPr lang="en-US" dirty="0" smtClean="0"/>
              <a:t>Return of all available assets is subject to normal distribution function.</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2" descr="https://upload.wikimedia.org/wikipedia/commons/thumb/3/39/Risk-Return_Indifference_Curves.jpg/400px-Risk-Return_Indifference_Curves.jpg"/>
          <p:cNvPicPr>
            <a:picLocks noGrp="1" noChangeAspect="1" noChangeArrowheads="1"/>
          </p:cNvPicPr>
          <p:nvPr>
            <p:ph sz="half" idx="1"/>
          </p:nvPr>
        </p:nvPicPr>
        <p:blipFill>
          <a:blip r:embed="rId2"/>
          <a:stretch>
            <a:fillRect/>
          </a:stretch>
        </p:blipFill>
        <p:spPr bwMode="auto">
          <a:xfrm>
            <a:off x="457200" y="2348706"/>
            <a:ext cx="4038600" cy="3028950"/>
          </a:xfrm>
          <a:prstGeom prst="rect">
            <a:avLst/>
          </a:prstGeom>
          <a:noFill/>
        </p:spPr>
      </p:pic>
      <p:sp>
        <p:nvSpPr>
          <p:cNvPr id="4" name="Content Placeholder 3"/>
          <p:cNvSpPr>
            <a:spLocks noGrp="1"/>
          </p:cNvSpPr>
          <p:nvPr>
            <p:ph sz="half" idx="2"/>
          </p:nvPr>
        </p:nvSpPr>
        <p:spPr/>
        <p:txBody>
          <a:bodyPr>
            <a:normAutofit fontScale="62500" lnSpcReduction="20000"/>
          </a:bodyPr>
          <a:lstStyle/>
          <a:p>
            <a:r>
              <a:rPr lang="en-US" dirty="0" smtClean="0"/>
              <a:t>Figure 2 shows the risk-return </a:t>
            </a:r>
            <a:r>
              <a:rPr lang="en-US" dirty="0" smtClean="0">
                <a:hlinkClick r:id="rId3" tooltip="Indifference curve"/>
              </a:rPr>
              <a:t>indifference curve</a:t>
            </a:r>
            <a:r>
              <a:rPr lang="en-US" dirty="0" smtClean="0"/>
              <a:t> for the investors. Indifference curves C</a:t>
            </a:r>
            <a:r>
              <a:rPr lang="en-US" baseline="-25000" dirty="0" smtClean="0"/>
              <a:t>1</a:t>
            </a:r>
            <a:r>
              <a:rPr lang="en-US" dirty="0" smtClean="0"/>
              <a:t>, C</a:t>
            </a:r>
            <a:r>
              <a:rPr lang="en-US" baseline="-25000" dirty="0" smtClean="0"/>
              <a:t>2</a:t>
            </a:r>
            <a:r>
              <a:rPr lang="en-US" dirty="0" smtClean="0"/>
              <a:t> and C</a:t>
            </a:r>
            <a:r>
              <a:rPr lang="en-US" baseline="-25000" dirty="0" smtClean="0"/>
              <a:t>3</a:t>
            </a:r>
            <a:r>
              <a:rPr lang="en-US" dirty="0" smtClean="0"/>
              <a:t> are shown. Each of the different points on a particular indifference curve shows a different combination of risk and return, which provide the same satisfaction to the investors. Each curve to the left represents higher </a:t>
            </a:r>
            <a:r>
              <a:rPr lang="en-US" dirty="0" smtClean="0">
                <a:hlinkClick r:id="rId4" tooltip="Utility"/>
              </a:rPr>
              <a:t>utility</a:t>
            </a:r>
            <a:r>
              <a:rPr lang="en-US" dirty="0" smtClean="0"/>
              <a:t> or satisfaction. The goal of the investor would be to maximize their satisfaction by moving to a curve that is higher. An investor might have satisfaction represented by C</a:t>
            </a:r>
            <a:r>
              <a:rPr lang="en-US" baseline="-25000" dirty="0" smtClean="0"/>
              <a:t>2</a:t>
            </a:r>
            <a:r>
              <a:rPr lang="en-US" dirty="0" smtClean="0"/>
              <a:t>, but if their satisfaction/utility increases, the investor then moves to curve C</a:t>
            </a:r>
            <a:r>
              <a:rPr lang="en-US" baseline="-25000" dirty="0" smtClean="0"/>
              <a:t>3</a:t>
            </a:r>
            <a:r>
              <a:rPr lang="en-US" dirty="0" smtClean="0"/>
              <a:t> Thus, at any point of time, an investor will be indifferent between combinations S</a:t>
            </a:r>
            <a:r>
              <a:rPr lang="en-US" baseline="-25000" dirty="0" smtClean="0"/>
              <a:t>1</a:t>
            </a:r>
            <a:r>
              <a:rPr lang="en-US" dirty="0" smtClean="0"/>
              <a:t> and S</a:t>
            </a:r>
            <a:r>
              <a:rPr lang="en-US" baseline="-25000" dirty="0" smtClean="0"/>
              <a:t>2</a:t>
            </a:r>
            <a:r>
              <a:rPr lang="en-US" dirty="0" smtClean="0"/>
              <a:t>, or S</a:t>
            </a:r>
            <a:r>
              <a:rPr lang="en-US" baseline="-25000" dirty="0" smtClean="0"/>
              <a:t>5</a:t>
            </a:r>
            <a:r>
              <a:rPr lang="en-US" dirty="0" smtClean="0"/>
              <a:t> and S</a:t>
            </a:r>
            <a:r>
              <a:rPr lang="en-US" baseline="-25000" dirty="0" smtClean="0"/>
              <a:t>6</a:t>
            </a:r>
            <a:r>
              <a:rPr lang="en-US" dirty="0" smtClean="0"/>
              <a:t>.</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https://upload.wikimedia.org/wikipedia/commons/thumb/3/39/Risk-Return_Indifference_Curves.jpg/400px-Risk-Return_Indifference_Curves.jpg"/>
          <p:cNvPicPr>
            <a:picLocks noChangeAspect="1" noChangeArrowheads="1"/>
          </p:cNvPicPr>
          <p:nvPr/>
        </p:nvPicPr>
        <p:blipFill>
          <a:blip r:embed="rId2"/>
          <a:srcRect/>
          <a:stretch>
            <a:fillRect/>
          </a:stretch>
        </p:blipFill>
        <p:spPr bwMode="auto">
          <a:xfrm>
            <a:off x="1071538" y="1500174"/>
            <a:ext cx="3810000" cy="2857500"/>
          </a:xfrm>
          <a:prstGeom prst="rect">
            <a:avLst/>
          </a:prstGeom>
          <a:noFill/>
        </p:spPr>
      </p:pic>
      <p:sp>
        <p:nvSpPr>
          <p:cNvPr id="6" name="Rectangle 5"/>
          <p:cNvSpPr/>
          <p:nvPr/>
        </p:nvSpPr>
        <p:spPr>
          <a:xfrm>
            <a:off x="1214414" y="4594878"/>
            <a:ext cx="4572000" cy="1477328"/>
          </a:xfrm>
          <a:prstGeom prst="rect">
            <a:avLst/>
          </a:prstGeom>
        </p:spPr>
        <p:txBody>
          <a:bodyPr>
            <a:spAutoFit/>
          </a:bodyPr>
          <a:lstStyle/>
          <a:p>
            <a:r>
              <a:rPr lang="en-US" dirty="0" smtClean="0"/>
              <a:t>The investor's optimal portfolio is found at the point of tangency of the efficient frontier with the </a:t>
            </a:r>
            <a:r>
              <a:rPr lang="en-US" dirty="0" smtClean="0">
                <a:hlinkClick r:id="rId3"/>
              </a:rPr>
              <a:t>indifference curve</a:t>
            </a:r>
            <a:r>
              <a:rPr lang="en-US" dirty="0" smtClean="0"/>
              <a:t>. This point marks the highest level of satisfaction the investor can obtain. </a:t>
            </a:r>
            <a:endParaRPr lang="en-US" dirty="0"/>
          </a:p>
        </p:txBody>
      </p:sp>
      <p:sp>
        <p:nvSpPr>
          <p:cNvPr id="4" name="Slide Number Placeholder 3"/>
          <p:cNvSpPr>
            <a:spLocks noGrp="1"/>
          </p:cNvSpPr>
          <p:nvPr>
            <p:ph type="sldNum" sz="quarter" idx="12"/>
          </p:nvPr>
        </p:nvSpPr>
        <p:spPr/>
        <p:txBody>
          <a:bodyPr/>
          <a:lstStyle/>
          <a:p>
            <a:fld id="{5AB69918-C6A8-4236-8AAE-C6B0FD021418}"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a:xfrm>
            <a:off x="304800" y="1285860"/>
            <a:ext cx="4191000" cy="5038740"/>
          </a:xfrm>
        </p:spPr>
        <p:txBody>
          <a:bodyPr>
            <a:normAutofit fontScale="40000" lnSpcReduction="20000"/>
          </a:bodyPr>
          <a:lstStyle/>
          <a:p>
            <a:r>
              <a:rPr lang="en-US" sz="2400" dirty="0" smtClean="0"/>
              <a:t>The investor's optimal portfolio is found at the point of tangency of the efficient frontier with the </a:t>
            </a:r>
            <a:r>
              <a:rPr lang="en-US" sz="2400" dirty="0" smtClean="0">
                <a:hlinkClick r:id="rId2"/>
              </a:rPr>
              <a:t>indifference curve</a:t>
            </a:r>
            <a:r>
              <a:rPr lang="en-US" sz="2400" dirty="0" smtClean="0"/>
              <a:t>. This point marks the highest level of satisfaction the investor can obtain. </a:t>
            </a:r>
            <a:endParaRPr lang="en-US" sz="2400" dirty="0"/>
          </a:p>
        </p:txBody>
      </p:sp>
      <p:sp>
        <p:nvSpPr>
          <p:cNvPr id="4" name="Content Placeholder 3"/>
          <p:cNvSpPr>
            <a:spLocks noGrp="1"/>
          </p:cNvSpPr>
          <p:nvPr>
            <p:ph sz="half" idx="2"/>
          </p:nvPr>
        </p:nvSpPr>
        <p:spPr>
          <a:xfrm>
            <a:off x="4648200" y="571480"/>
            <a:ext cx="4343400" cy="6286520"/>
          </a:xfrm>
        </p:spPr>
        <p:txBody>
          <a:bodyPr>
            <a:normAutofit fontScale="40000" lnSpcReduction="20000"/>
          </a:bodyPr>
          <a:lstStyle/>
          <a:p>
            <a:r>
              <a:rPr lang="en-US" sz="3400" dirty="0" smtClean="0"/>
              <a:t>This is shown in Figure 3. R is the </a:t>
            </a:r>
            <a:r>
              <a:rPr lang="en-US" sz="4400" dirty="0" smtClean="0"/>
              <a:t>point where the efficient frontier is tangent to indifference curve C</a:t>
            </a:r>
            <a:r>
              <a:rPr lang="en-US" sz="4400" baseline="-25000" dirty="0" smtClean="0"/>
              <a:t>3</a:t>
            </a:r>
            <a:r>
              <a:rPr lang="en-US" sz="4400" dirty="0" smtClean="0"/>
              <a:t>, and is also an efficient portfolio. With this portfolio, the investor will get highest satisfaction as well as best risk-return combination (a portfolio that provides the highest possible return for a given amount of risk). Any other portfolio, say X, isn't the optimal portfolio even though it lies on the same indifference curve as it is outside the feasible portfolio available in the market. Portfolio Y is also not optimal as it does not lie on the best feasible indifference curve, even though it is a feasible market portfolio. Another investor having other sets of indifference curves might have some different portfolio </a:t>
            </a:r>
            <a:endParaRPr lang="en-US" sz="4400" dirty="0"/>
          </a:p>
        </p:txBody>
      </p:sp>
      <p:pic>
        <p:nvPicPr>
          <p:cNvPr id="5" name="Picture 2" descr="https://upload.wikimedia.org/wikipedia/commons/thumb/4/48/The_Efficient_Portfolio.jpg/400px-The_Efficient_Portfolio.jpg"/>
          <p:cNvPicPr>
            <a:picLocks noChangeAspect="1" noChangeArrowheads="1"/>
          </p:cNvPicPr>
          <p:nvPr/>
        </p:nvPicPr>
        <p:blipFill>
          <a:blip r:embed="rId3"/>
          <a:srcRect/>
          <a:stretch>
            <a:fillRect/>
          </a:stretch>
        </p:blipFill>
        <p:spPr bwMode="auto">
          <a:xfrm>
            <a:off x="428596" y="3714752"/>
            <a:ext cx="3810000" cy="2857500"/>
          </a:xfrm>
          <a:prstGeom prst="rect">
            <a:avLst/>
          </a:prstGeom>
          <a:noFill/>
        </p:spPr>
      </p:pic>
      <p:sp>
        <p:nvSpPr>
          <p:cNvPr id="6" name="Slide Number Placeholder 5"/>
          <p:cNvSpPr>
            <a:spLocks noGrp="1"/>
          </p:cNvSpPr>
          <p:nvPr>
            <p:ph type="sldNum" sz="quarter" idx="12"/>
          </p:nvPr>
        </p:nvSpPr>
        <p:spPr/>
        <p:txBody>
          <a:bodyPr/>
          <a:lstStyle/>
          <a:p>
            <a:fld id="{5AB69918-C6A8-4236-8AAE-C6B0FD021418}"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https://upload.wikimedia.org/wikipedia/commons/thumb/4/48/The_Efficient_Portfolio.jpg/400px-The_Efficient_Portfolio.jpg"/>
          <p:cNvPicPr>
            <a:picLocks noChangeAspect="1" noChangeArrowheads="1"/>
          </p:cNvPicPr>
          <p:nvPr/>
        </p:nvPicPr>
        <p:blipFill>
          <a:blip r:embed="rId2"/>
          <a:srcRect/>
          <a:stretch>
            <a:fillRect/>
          </a:stretch>
        </p:blipFill>
        <p:spPr bwMode="auto">
          <a:xfrm>
            <a:off x="0" y="4000500"/>
            <a:ext cx="3810000" cy="2857500"/>
          </a:xfrm>
          <a:prstGeom prst="rect">
            <a:avLst/>
          </a:prstGeom>
          <a:noFill/>
        </p:spPr>
      </p:pic>
      <p:sp>
        <p:nvSpPr>
          <p:cNvPr id="3" name="Slide Number Placeholder 2"/>
          <p:cNvSpPr>
            <a:spLocks noGrp="1"/>
          </p:cNvSpPr>
          <p:nvPr>
            <p:ph type="sldNum" sz="quarter" idx="12"/>
          </p:nvPr>
        </p:nvSpPr>
        <p:spPr/>
        <p:txBody>
          <a:bodyPr/>
          <a:lstStyle/>
          <a:p>
            <a:fld id="{5AB69918-C6A8-4236-8AAE-C6B0FD021418}"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descr="https://upload.wikimedia.org/wikipedia/commons/4/48/The_Efficient_Portfolio.jpg"/>
          <p:cNvPicPr>
            <a:picLocks noChangeAspect="1" noChangeArrowheads="1"/>
          </p:cNvPicPr>
          <p:nvPr/>
        </p:nvPicPr>
        <p:blipFill>
          <a:blip r:embed="rId2"/>
          <a:srcRect/>
          <a:stretch>
            <a:fillRect/>
          </a:stretch>
        </p:blipFill>
        <p:spPr bwMode="auto">
          <a:xfrm>
            <a:off x="785786" y="2071678"/>
            <a:ext cx="6096000" cy="3428992"/>
          </a:xfrm>
          <a:prstGeom prst="rect">
            <a:avLst/>
          </a:prstGeom>
          <a:noFill/>
        </p:spPr>
      </p:pic>
      <p:sp>
        <p:nvSpPr>
          <p:cNvPr id="6" name="Title 5"/>
          <p:cNvSpPr>
            <a:spLocks noGrp="1"/>
          </p:cNvSpPr>
          <p:nvPr>
            <p:ph type="title"/>
          </p:nvPr>
        </p:nvSpPr>
        <p:spPr/>
        <p:txBody>
          <a:bodyPr/>
          <a:lstStyle/>
          <a:p>
            <a:endParaRPr lang="en-US"/>
          </a:p>
        </p:txBody>
      </p:sp>
      <p:sp>
        <p:nvSpPr>
          <p:cNvPr id="7" name="Content Placeholder 6"/>
          <p:cNvSpPr>
            <a:spLocks noGrp="1"/>
          </p:cNvSpPr>
          <p:nvPr>
            <p:ph sz="half" idx="1"/>
          </p:nvPr>
        </p:nvSpPr>
        <p:spPr/>
        <p:txBody>
          <a:bodyPr/>
          <a:lstStyle/>
          <a:p>
            <a:endParaRPr lang="en-US" dirty="0"/>
          </a:p>
        </p:txBody>
      </p:sp>
      <p:sp>
        <p:nvSpPr>
          <p:cNvPr id="8" name="Content Placeholder 7"/>
          <p:cNvSpPr>
            <a:spLocks noGrp="1"/>
          </p:cNvSpPr>
          <p:nvPr>
            <p:ph sz="half" idx="2"/>
          </p:nvPr>
        </p:nvSpPr>
        <p:spPr/>
        <p:txBody>
          <a:bodyPr/>
          <a:lstStyle/>
          <a:p>
            <a:endParaRPr lang="en-US" dirty="0"/>
          </a:p>
        </p:txBody>
      </p:sp>
      <p:sp>
        <p:nvSpPr>
          <p:cNvPr id="9" name="Slide Number Placeholder 8"/>
          <p:cNvSpPr>
            <a:spLocks noGrp="1"/>
          </p:cNvSpPr>
          <p:nvPr>
            <p:ph type="sldNum" sz="quarter" idx="12"/>
          </p:nvPr>
        </p:nvSpPr>
        <p:spPr/>
        <p:txBody>
          <a:bodyPr/>
          <a:lstStyle/>
          <a:p>
            <a:fld id="{5AB69918-C6A8-4236-8AAE-C6B0FD021418}"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Portfolio Correlation"/>
          <p:cNvPicPr>
            <a:picLocks noChangeAspect="1" noChangeArrowheads="1"/>
          </p:cNvPicPr>
          <p:nvPr/>
        </p:nvPicPr>
        <p:blipFill>
          <a:blip r:embed="rId2"/>
          <a:srcRect/>
          <a:stretch>
            <a:fillRect/>
          </a:stretch>
        </p:blipFill>
        <p:spPr bwMode="auto">
          <a:xfrm>
            <a:off x="285720" y="1500174"/>
            <a:ext cx="3057525" cy="2152650"/>
          </a:xfrm>
          <a:prstGeom prst="rect">
            <a:avLst/>
          </a:prstGeom>
          <a:noFill/>
        </p:spPr>
      </p:pic>
      <p:sp>
        <p:nvSpPr>
          <p:cNvPr id="3" name="Slide Number Placeholder 2"/>
          <p:cNvSpPr>
            <a:spLocks noGrp="1"/>
          </p:cNvSpPr>
          <p:nvPr>
            <p:ph type="sldNum" sz="quarter" idx="12"/>
          </p:nvPr>
        </p:nvSpPr>
        <p:spPr/>
        <p:txBody>
          <a:bodyPr/>
          <a:lstStyle/>
          <a:p>
            <a:fld id="{5AB69918-C6A8-4236-8AAE-C6B0FD021418}"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2" descr="Portfolio Correlation"/>
          <p:cNvPicPr>
            <a:picLocks noGrp="1" noChangeAspect="1" noChangeArrowheads="1"/>
          </p:cNvPicPr>
          <p:nvPr>
            <p:ph sz="half" idx="1"/>
          </p:nvPr>
        </p:nvPicPr>
        <p:blipFill>
          <a:blip r:embed="rId2"/>
          <a:srcRect/>
          <a:stretch>
            <a:fillRect/>
          </a:stretch>
        </p:blipFill>
        <p:spPr bwMode="auto">
          <a:xfrm>
            <a:off x="642910" y="4286256"/>
            <a:ext cx="3057525" cy="2152650"/>
          </a:xfrm>
          <a:prstGeom prst="rect">
            <a:avLst/>
          </a:prstGeom>
          <a:noFill/>
        </p:spPr>
      </p:pic>
      <p:sp>
        <p:nvSpPr>
          <p:cNvPr id="4" name="Content Placeholder 3"/>
          <p:cNvSpPr>
            <a:spLocks noGrp="1"/>
          </p:cNvSpPr>
          <p:nvPr>
            <p:ph sz="half" idx="2"/>
          </p:nvPr>
        </p:nvSpPr>
        <p:spPr/>
        <p:txBody>
          <a:bodyPr/>
          <a:lstStyle/>
          <a:p>
            <a:endParaRPr lang="en-US"/>
          </a:p>
        </p:txBody>
      </p:sp>
      <p:sp>
        <p:nvSpPr>
          <p:cNvPr id="6" name="Slide Number Placeholder 5"/>
          <p:cNvSpPr>
            <a:spLocks noGrp="1"/>
          </p:cNvSpPr>
          <p:nvPr>
            <p:ph type="sldNum" sz="quarter" idx="12"/>
          </p:nvPr>
        </p:nvSpPr>
        <p:spPr/>
        <p:txBody>
          <a:bodyPr/>
          <a:lstStyle/>
          <a:p>
            <a:fld id="{5AB69918-C6A8-4236-8AAE-C6B0FD021418}"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2" descr="Perfectly Negatively Correlated Stocks"/>
          <p:cNvPicPr>
            <a:picLocks noGrp="1" noChangeAspect="1" noChangeArrowheads="1"/>
          </p:cNvPicPr>
          <p:nvPr>
            <p:ph sz="half" idx="1"/>
          </p:nvPr>
        </p:nvPicPr>
        <p:blipFill>
          <a:blip r:embed="rId2"/>
          <a:stretch>
            <a:fillRect/>
          </a:stretch>
        </p:blipFill>
        <p:spPr bwMode="auto">
          <a:xfrm>
            <a:off x="785812" y="2777331"/>
            <a:ext cx="3381375" cy="2171700"/>
          </a:xfrm>
          <a:prstGeom prst="rect">
            <a:avLst/>
          </a:prstGeom>
          <a:noFill/>
        </p:spPr>
      </p:pic>
      <p:sp>
        <p:nvSpPr>
          <p:cNvPr id="4" name="Content Placeholder 3"/>
          <p:cNvSpPr>
            <a:spLocks noGrp="1"/>
          </p:cNvSpPr>
          <p:nvPr>
            <p:ph sz="half" idx="2"/>
          </p:nvPr>
        </p:nvSpPr>
        <p:spPr/>
        <p:txBody>
          <a:bodyPr>
            <a:normAutofit fontScale="92500" lnSpcReduction="10000"/>
          </a:bodyPr>
          <a:lstStyle/>
          <a:p>
            <a:r>
              <a:rPr lang="en-US" dirty="0" smtClean="0"/>
              <a:t>This Exhibit demonstrates that it is possible to eliminate risk—that is, to achieve zero variance—with a portfolio of two perfectly positively correlated stocks. To do this, it is necessary to be long in one investment and short in the other in proportions that place the portfolio at point C.</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Forming a Riskless Portfolio from Two Perfectly Negatively Correlated Securities</a:t>
            </a:r>
            <a:endParaRPr lang="en-US" sz="2800" dirty="0"/>
          </a:p>
        </p:txBody>
      </p:sp>
      <p:sp>
        <p:nvSpPr>
          <p:cNvPr id="3" name="Rectangle 2"/>
          <p:cNvSpPr/>
          <p:nvPr/>
        </p:nvSpPr>
        <p:spPr>
          <a:xfrm>
            <a:off x="428596" y="1285860"/>
            <a:ext cx="8215370" cy="3139321"/>
          </a:xfrm>
          <a:prstGeom prst="rect">
            <a:avLst/>
          </a:prstGeom>
        </p:spPr>
        <p:txBody>
          <a:bodyPr wrap="square">
            <a:spAutoFit/>
          </a:bodyPr>
          <a:lstStyle/>
          <a:p>
            <a:r>
              <a:rPr lang="en-US" dirty="0" smtClean="0"/>
              <a:t>with perfect positive correlation, </a:t>
            </a:r>
            <a:r>
              <a:rPr lang="en-US" dirty="0" smtClean="0">
                <a:hlinkClick r:id="rId2" tooltip="Standard Deviation of a Portfolio Portfolio Management"/>
              </a:rPr>
              <a:t>the standard deviation of a portfolio</a:t>
            </a:r>
            <a:r>
              <a:rPr lang="en-US" dirty="0" smtClean="0"/>
              <a:t> with positive weights on both stocks equals the portfolio-weighted average of the two standard deviations. Now, consider the case where risky investments have less than perfect correlation (p &lt; 1).The states that the lower the correlation, the lower the portfolio variance. Therefore, the standard deviation of a portfolio with positive weights on both stocks is less than the portfolio-weighted average of the two standard deviations, which gives the curvature to the left shown in Exhibit 4.5. The degree to which this curvature occurs depends on the correlation between the returns. Consistent with Result 4.2, the smaller the correlation, p, the more distended the curvature. The ultimate in curvature is the pair of lines generated with perfect negative correlation, p = -1, which is the smallest correlation possible.</a:t>
            </a:r>
            <a:endParaRPr lang="en-US" dirty="0"/>
          </a:p>
        </p:txBody>
      </p:sp>
      <p:pic>
        <p:nvPicPr>
          <p:cNvPr id="79874" name="Picture 2" descr="Portfolio Correlation"/>
          <p:cNvPicPr>
            <a:picLocks noChangeAspect="1" noChangeArrowheads="1"/>
          </p:cNvPicPr>
          <p:nvPr/>
        </p:nvPicPr>
        <p:blipFill>
          <a:blip r:embed="rId3"/>
          <a:srcRect/>
          <a:stretch>
            <a:fillRect/>
          </a:stretch>
        </p:blipFill>
        <p:spPr bwMode="auto">
          <a:xfrm>
            <a:off x="1714480" y="4429132"/>
            <a:ext cx="5000660" cy="2152650"/>
          </a:xfrm>
          <a:prstGeom prst="rect">
            <a:avLst/>
          </a:prstGeom>
          <a:noFill/>
        </p:spPr>
      </p:pic>
      <p:sp>
        <p:nvSpPr>
          <p:cNvPr id="5" name="Slide Number Placeholder 4"/>
          <p:cNvSpPr>
            <a:spLocks noGrp="1"/>
          </p:cNvSpPr>
          <p:nvPr>
            <p:ph type="sldNum" sz="quarter" idx="12"/>
          </p:nvPr>
        </p:nvSpPr>
        <p:spPr/>
        <p:txBody>
          <a:bodyPr/>
          <a:lstStyle/>
          <a:p>
            <a:fld id="{5AB69918-C6A8-4236-8AAE-C6B0FD021418}"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97346"/>
            <a:ext cx="8001056" cy="3970318"/>
          </a:xfrm>
          <a:prstGeom prst="rect">
            <a:avLst/>
          </a:prstGeom>
        </p:spPr>
        <p:txBody>
          <a:bodyPr wrap="square">
            <a:spAutoFit/>
          </a:bodyPr>
          <a:lstStyle/>
          <a:p>
            <a:r>
              <a:rPr lang="en-US" dirty="0" smtClean="0"/>
              <a:t>An optimal stock portfolio refers to a stock portfolio that incorporates the stocks configured in such a manner that they yield the optimal return statistically possible at a given level of risk accepted by an investor. The modern portfolio theory stresses on the optimal portfolio concept by assuming that the investors try to minimize risk obsessively while looking for the highest return possible. As per this theory, investors should make rational decisions for achieving maximum returns at their acceptable level of risk.</a:t>
            </a:r>
          </a:p>
          <a:p>
            <a:r>
              <a:rPr lang="en-US" dirty="0" smtClean="0"/>
              <a:t>The working of the optimal portfolio can be easily understood by looking at the chart below. The optimal-risk portfolio is generally found in the middle of the curve. If one goes further higher up the curve, it will mean taking more risk proportionately for achieving lower incremental return. Similarly if one goes at lower end of the curve, it will mean low risk/low return portfolios.</a:t>
            </a:r>
          </a:p>
          <a:p>
            <a:r>
              <a:rPr lang="en-US" dirty="0" smtClean="0">
                <a:hlinkClick r:id="rId2"/>
              </a:rPr>
              <a:t/>
            </a:r>
            <a:br>
              <a:rPr lang="en-US" dirty="0" smtClean="0">
                <a:hlinkClick r:id="rId2"/>
              </a:rPr>
            </a:b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clip_image002"/>
          <p:cNvPicPr>
            <a:picLocks noChangeAspect="1" noChangeArrowheads="1"/>
          </p:cNvPicPr>
          <p:nvPr/>
        </p:nvPicPr>
        <p:blipFill>
          <a:blip r:embed="rId2"/>
          <a:srcRect/>
          <a:stretch>
            <a:fillRect/>
          </a:stretch>
        </p:blipFill>
        <p:spPr bwMode="auto">
          <a:xfrm>
            <a:off x="428596" y="714356"/>
            <a:ext cx="8715404" cy="6143644"/>
          </a:xfrm>
          <a:prstGeom prst="rect">
            <a:avLst/>
          </a:prstGeom>
          <a:noFill/>
        </p:spPr>
      </p:pic>
      <p:sp>
        <p:nvSpPr>
          <p:cNvPr id="3" name="Slide Number Placeholder 2"/>
          <p:cNvSpPr>
            <a:spLocks noGrp="1"/>
          </p:cNvSpPr>
          <p:nvPr>
            <p:ph type="sldNum" sz="quarter" idx="12"/>
          </p:nvPr>
        </p:nvSpPr>
        <p:spPr/>
        <p:txBody>
          <a:bodyPr/>
          <a:lstStyle/>
          <a:p>
            <a:fld id="{5AB69918-C6A8-4236-8AAE-C6B0FD021418}"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457200" y="0"/>
            <a:ext cx="8229600" cy="715963"/>
          </a:xfrm>
        </p:spPr>
        <p:txBody>
          <a:bodyPr>
            <a:normAutofit fontScale="90000"/>
          </a:bodyPr>
          <a:lstStyle/>
          <a:p>
            <a:r>
              <a:rPr lang="en-US"/>
              <a:t>Sources and Types of Risk</a:t>
            </a:r>
          </a:p>
        </p:txBody>
      </p:sp>
      <p:sp>
        <p:nvSpPr>
          <p:cNvPr id="20483" name="Rectangle 3"/>
          <p:cNvSpPr>
            <a:spLocks noGrp="1" noChangeArrowheads="1"/>
          </p:cNvSpPr>
          <p:nvPr>
            <p:ph idx="1"/>
          </p:nvPr>
        </p:nvSpPr>
        <p:spPr>
          <a:xfrm>
            <a:off x="457200" y="990600"/>
            <a:ext cx="8229600" cy="5562600"/>
          </a:xfrm>
        </p:spPr>
        <p:txBody>
          <a:bodyPr/>
          <a:lstStyle/>
          <a:p>
            <a:r>
              <a:rPr lang="en-US" dirty="0"/>
              <a:t>Sources of Risk:</a:t>
            </a:r>
          </a:p>
          <a:p>
            <a:pPr lvl="2"/>
            <a:r>
              <a:rPr lang="en-US" dirty="0"/>
              <a:t>Interest rate risk</a:t>
            </a:r>
          </a:p>
          <a:p>
            <a:pPr lvl="2"/>
            <a:r>
              <a:rPr lang="en-US" dirty="0"/>
              <a:t>Market risk</a:t>
            </a:r>
          </a:p>
          <a:p>
            <a:pPr lvl="2"/>
            <a:r>
              <a:rPr lang="en-US" dirty="0"/>
              <a:t>Inflation risk</a:t>
            </a:r>
          </a:p>
          <a:p>
            <a:pPr lvl="2"/>
            <a:r>
              <a:rPr lang="en-US" dirty="0"/>
              <a:t>Business risk</a:t>
            </a:r>
          </a:p>
          <a:p>
            <a:pPr lvl="2"/>
            <a:r>
              <a:rPr lang="en-US" dirty="0"/>
              <a:t>Financial risk</a:t>
            </a:r>
          </a:p>
          <a:p>
            <a:pPr lvl="2"/>
            <a:r>
              <a:rPr lang="en-US" dirty="0"/>
              <a:t>Liquidity risk</a:t>
            </a:r>
          </a:p>
          <a:p>
            <a:pPr lvl="2"/>
            <a:r>
              <a:rPr lang="en-US" dirty="0"/>
              <a:t>Exchange rate risk</a:t>
            </a:r>
          </a:p>
          <a:p>
            <a:pPr lvl="2"/>
            <a:r>
              <a:rPr lang="en-US" dirty="0"/>
              <a:t>Country risk</a:t>
            </a:r>
          </a:p>
          <a:p>
            <a:pPr lvl="1"/>
            <a:r>
              <a:rPr lang="en-US" dirty="0"/>
              <a:t>Broad Types:</a:t>
            </a:r>
          </a:p>
          <a:p>
            <a:pPr lvl="2"/>
            <a:r>
              <a:rPr lang="en-US" dirty="0"/>
              <a:t>Systematic/Market Risk</a:t>
            </a:r>
          </a:p>
          <a:p>
            <a:pPr lvl="2"/>
            <a:r>
              <a:rPr lang="en-US" dirty="0"/>
              <a:t>Non-systematic/Non-market/Company-specific Risk</a:t>
            </a:r>
          </a:p>
        </p:txBody>
      </p:sp>
      <p:sp>
        <p:nvSpPr>
          <p:cNvPr id="4" name="Slide Number Placeholder 3"/>
          <p:cNvSpPr>
            <a:spLocks noGrp="1"/>
          </p:cNvSpPr>
          <p:nvPr>
            <p:ph type="sldNum" sz="quarter" idx="12"/>
          </p:nvPr>
        </p:nvSpPr>
        <p:spPr/>
        <p:txBody>
          <a:bodyPr/>
          <a:lstStyle/>
          <a:p>
            <a:fld id="{5AB69918-C6A8-4236-8AAE-C6B0FD021418}"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0" y="152400"/>
            <a:ext cx="9144000" cy="533400"/>
          </a:xfrm>
        </p:spPr>
        <p:txBody>
          <a:bodyPr>
            <a:normAutofit fontScale="90000"/>
          </a:bodyPr>
          <a:lstStyle/>
          <a:p>
            <a:pPr algn="l"/>
            <a:r>
              <a:rPr lang="en-US" sz="3200"/>
              <a:t>Risk-return trade-off in different types of securities</a:t>
            </a:r>
          </a:p>
        </p:txBody>
      </p:sp>
      <p:sp>
        <p:nvSpPr>
          <p:cNvPr id="23555" name="Rectangle 3"/>
          <p:cNvSpPr>
            <a:spLocks noGrp="1" noChangeArrowheads="1"/>
          </p:cNvSpPr>
          <p:nvPr>
            <p:ph idx="1"/>
          </p:nvPr>
        </p:nvSpPr>
        <p:spPr>
          <a:xfrm>
            <a:off x="228600" y="914400"/>
            <a:ext cx="8686800" cy="5562600"/>
          </a:xfrm>
        </p:spPr>
        <p:txBody>
          <a:bodyPr/>
          <a:lstStyle/>
          <a:p>
            <a:pPr>
              <a:lnSpc>
                <a:spcPct val="90000"/>
              </a:lnSpc>
              <a:buFont typeface="Wingdings" pitchFamily="2" charset="2"/>
              <a:buNone/>
            </a:pPr>
            <a:r>
              <a:rPr lang="en-US" sz="2400" b="1" dirty="0"/>
              <a:t>Various types of securities:</a:t>
            </a:r>
          </a:p>
          <a:p>
            <a:pPr>
              <a:lnSpc>
                <a:spcPct val="90000"/>
              </a:lnSpc>
            </a:pPr>
            <a:r>
              <a:rPr lang="en-US" sz="2400" b="1" dirty="0"/>
              <a:t>Equity securities</a:t>
            </a:r>
            <a:r>
              <a:rPr lang="en-US" sz="2400" dirty="0"/>
              <a:t> may be</a:t>
            </a:r>
          </a:p>
          <a:p>
            <a:pPr lvl="1">
              <a:lnSpc>
                <a:spcPct val="90000"/>
              </a:lnSpc>
            </a:pPr>
            <a:r>
              <a:rPr lang="en-US" sz="2000" dirty="0"/>
              <a:t>-Ordinary share or Common share, gives real ownership because holder bears ultimate risk and enjoy return and have voting rights</a:t>
            </a:r>
          </a:p>
          <a:p>
            <a:pPr lvl="1">
              <a:lnSpc>
                <a:spcPct val="90000"/>
              </a:lnSpc>
            </a:pPr>
            <a:r>
              <a:rPr lang="en-US" sz="2000" dirty="0"/>
              <a:t>-Preferential share, enjoy fixed dividend, avoids risk, do not have voting right.</a:t>
            </a:r>
          </a:p>
          <a:p>
            <a:pPr>
              <a:lnSpc>
                <a:spcPct val="90000"/>
              </a:lnSpc>
            </a:pPr>
            <a:r>
              <a:rPr lang="en-US" sz="2400" b="1" dirty="0"/>
              <a:t>Debt securities</a:t>
            </a:r>
            <a:r>
              <a:rPr lang="en-US" sz="2400" dirty="0"/>
              <a:t> may be</a:t>
            </a:r>
          </a:p>
          <a:p>
            <a:pPr lvl="1">
              <a:lnSpc>
                <a:spcPct val="90000"/>
              </a:lnSpc>
            </a:pPr>
            <a:r>
              <a:rPr lang="en-US" sz="2000" dirty="0"/>
              <a:t>-Bond, a secured debt instrument, payable on first on liquidity</a:t>
            </a:r>
          </a:p>
          <a:p>
            <a:pPr lvl="1">
              <a:lnSpc>
                <a:spcPct val="90000"/>
              </a:lnSpc>
            </a:pPr>
            <a:r>
              <a:rPr lang="en-US" sz="2000" dirty="0"/>
              <a:t>-Debenture, an unsecured debt instrument, </a:t>
            </a:r>
          </a:p>
          <a:p>
            <a:pPr>
              <a:lnSpc>
                <a:spcPct val="90000"/>
              </a:lnSpc>
            </a:pPr>
            <a:r>
              <a:rPr lang="en-US" sz="2400" b="1" dirty="0"/>
              <a:t>Derivative securities</a:t>
            </a:r>
            <a:r>
              <a:rPr lang="en-US" sz="2400" dirty="0"/>
              <a:t> are those that derive their value in whole or in part by having a claim on some underlying value. Options and futures are derivative securities</a:t>
            </a:r>
          </a:p>
        </p:txBody>
      </p:sp>
      <p:sp>
        <p:nvSpPr>
          <p:cNvPr id="23556" name="Line 4"/>
          <p:cNvSpPr>
            <a:spLocks noChangeShapeType="1"/>
          </p:cNvSpPr>
          <p:nvPr/>
        </p:nvSpPr>
        <p:spPr bwMode="auto">
          <a:xfrm>
            <a:off x="1447800" y="6400800"/>
            <a:ext cx="4800600" cy="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57" name="Line 5"/>
          <p:cNvSpPr>
            <a:spLocks noChangeShapeType="1"/>
          </p:cNvSpPr>
          <p:nvPr/>
        </p:nvSpPr>
        <p:spPr bwMode="auto">
          <a:xfrm flipV="1">
            <a:off x="1447800" y="5029200"/>
            <a:ext cx="0" cy="13716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58" name="Line 6"/>
          <p:cNvSpPr>
            <a:spLocks noChangeShapeType="1"/>
          </p:cNvSpPr>
          <p:nvPr/>
        </p:nvSpPr>
        <p:spPr bwMode="auto">
          <a:xfrm flipV="1">
            <a:off x="1447800" y="5029200"/>
            <a:ext cx="4343400" cy="1066800"/>
          </a:xfrm>
          <a:prstGeom prst="line">
            <a:avLst/>
          </a:prstGeom>
          <a:noFill/>
          <a:ln w="9525">
            <a:solidFill>
              <a:schemeClr val="tx1"/>
            </a:solidFill>
            <a:round/>
            <a:headEnd/>
            <a:tailEnd/>
          </a:ln>
          <a:effectLst/>
        </p:spPr>
        <p:txBody>
          <a:bodyPr>
            <a:spAutoFit/>
          </a:bodyPr>
          <a:lstStyle/>
          <a:p>
            <a:endParaRPr lang="en-US"/>
          </a:p>
        </p:txBody>
      </p:sp>
      <p:sp>
        <p:nvSpPr>
          <p:cNvPr id="23560" name="Line 8"/>
          <p:cNvSpPr>
            <a:spLocks noChangeShapeType="1"/>
          </p:cNvSpPr>
          <p:nvPr/>
        </p:nvSpPr>
        <p:spPr bwMode="auto">
          <a:xfrm>
            <a:off x="1981200" y="5638800"/>
            <a:ext cx="0" cy="3048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61" name="Text Box 9"/>
          <p:cNvSpPr txBox="1">
            <a:spLocks noChangeArrowheads="1"/>
          </p:cNvSpPr>
          <p:nvPr/>
        </p:nvSpPr>
        <p:spPr bwMode="auto">
          <a:xfrm>
            <a:off x="1524000" y="5181600"/>
            <a:ext cx="1189038" cy="274638"/>
          </a:xfrm>
          <a:prstGeom prst="rect">
            <a:avLst/>
          </a:prstGeom>
          <a:noFill/>
          <a:ln w="9525">
            <a:noFill/>
            <a:miter lim="800000"/>
            <a:headEnd/>
            <a:tailEnd/>
          </a:ln>
          <a:effectLst/>
        </p:spPr>
        <p:txBody>
          <a:bodyPr wrap="none">
            <a:spAutoFit/>
          </a:bodyPr>
          <a:lstStyle/>
          <a:p>
            <a:r>
              <a:rPr lang="en-US">
                <a:effectLst>
                  <a:outerShdw blurRad="38100" dist="38100" dir="2700000" algn="tl">
                    <a:srgbClr val="000000"/>
                  </a:outerShdw>
                </a:effectLst>
              </a:rPr>
              <a:t>Corporate bonds</a:t>
            </a:r>
          </a:p>
        </p:txBody>
      </p:sp>
      <p:sp>
        <p:nvSpPr>
          <p:cNvPr id="23562" name="Line 10"/>
          <p:cNvSpPr>
            <a:spLocks noChangeShapeType="1"/>
          </p:cNvSpPr>
          <p:nvPr/>
        </p:nvSpPr>
        <p:spPr bwMode="auto">
          <a:xfrm flipV="1">
            <a:off x="3276600" y="5638800"/>
            <a:ext cx="0" cy="4572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63" name="Text Box 11"/>
          <p:cNvSpPr txBox="1">
            <a:spLocks noChangeArrowheads="1"/>
          </p:cNvSpPr>
          <p:nvPr/>
        </p:nvSpPr>
        <p:spPr bwMode="auto">
          <a:xfrm>
            <a:off x="3336925" y="5810250"/>
            <a:ext cx="1317625" cy="304800"/>
          </a:xfrm>
          <a:prstGeom prst="rect">
            <a:avLst/>
          </a:prstGeom>
          <a:noFill/>
          <a:ln w="9525">
            <a:noFill/>
            <a:miter lim="800000"/>
            <a:headEnd/>
            <a:tailEnd/>
          </a:ln>
          <a:effectLst/>
        </p:spPr>
        <p:txBody>
          <a:bodyPr wrap="none">
            <a:spAutoFit/>
          </a:bodyPr>
          <a:lstStyle/>
          <a:p>
            <a:r>
              <a:rPr lang="en-US" sz="1400">
                <a:effectLst>
                  <a:outerShdw blurRad="38100" dist="38100" dir="2700000" algn="tl">
                    <a:srgbClr val="000000"/>
                  </a:outerShdw>
                </a:effectLst>
              </a:rPr>
              <a:t>Common stocks</a:t>
            </a:r>
          </a:p>
        </p:txBody>
      </p:sp>
      <p:sp>
        <p:nvSpPr>
          <p:cNvPr id="23564" name="Line 12"/>
          <p:cNvSpPr>
            <a:spLocks noChangeShapeType="1"/>
          </p:cNvSpPr>
          <p:nvPr/>
        </p:nvSpPr>
        <p:spPr bwMode="auto">
          <a:xfrm>
            <a:off x="3581400" y="5181600"/>
            <a:ext cx="0" cy="3810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65" name="Text Box 13"/>
          <p:cNvSpPr txBox="1">
            <a:spLocks noChangeArrowheads="1"/>
          </p:cNvSpPr>
          <p:nvPr/>
        </p:nvSpPr>
        <p:spPr bwMode="auto">
          <a:xfrm>
            <a:off x="3717925" y="4972050"/>
            <a:ext cx="754063" cy="304800"/>
          </a:xfrm>
          <a:prstGeom prst="rect">
            <a:avLst/>
          </a:prstGeom>
          <a:noFill/>
          <a:ln w="9525">
            <a:noFill/>
            <a:miter lim="800000"/>
            <a:headEnd/>
            <a:tailEnd/>
          </a:ln>
          <a:effectLst/>
        </p:spPr>
        <p:txBody>
          <a:bodyPr wrap="none">
            <a:spAutoFit/>
          </a:bodyPr>
          <a:lstStyle/>
          <a:p>
            <a:r>
              <a:rPr lang="en-US" sz="1400">
                <a:effectLst>
                  <a:outerShdw blurRad="38100" dist="38100" dir="2700000" algn="tl">
                    <a:srgbClr val="000000"/>
                  </a:outerShdw>
                </a:effectLst>
              </a:rPr>
              <a:t>Options</a:t>
            </a:r>
          </a:p>
        </p:txBody>
      </p:sp>
      <p:sp>
        <p:nvSpPr>
          <p:cNvPr id="23566" name="Line 14"/>
          <p:cNvSpPr>
            <a:spLocks noChangeShapeType="1"/>
          </p:cNvSpPr>
          <p:nvPr/>
        </p:nvSpPr>
        <p:spPr bwMode="auto">
          <a:xfrm flipV="1">
            <a:off x="4953000" y="5181600"/>
            <a:ext cx="0" cy="3048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67" name="Text Box 15"/>
          <p:cNvSpPr txBox="1">
            <a:spLocks noChangeArrowheads="1"/>
          </p:cNvSpPr>
          <p:nvPr/>
        </p:nvSpPr>
        <p:spPr bwMode="auto">
          <a:xfrm>
            <a:off x="5089525" y="5276850"/>
            <a:ext cx="709613" cy="304800"/>
          </a:xfrm>
          <a:prstGeom prst="rect">
            <a:avLst/>
          </a:prstGeom>
          <a:noFill/>
          <a:ln w="9525">
            <a:noFill/>
            <a:miter lim="800000"/>
            <a:headEnd/>
            <a:tailEnd/>
          </a:ln>
          <a:effectLst/>
        </p:spPr>
        <p:txBody>
          <a:bodyPr wrap="none">
            <a:spAutoFit/>
          </a:bodyPr>
          <a:lstStyle/>
          <a:p>
            <a:r>
              <a:rPr lang="en-US" sz="1400">
                <a:effectLst>
                  <a:outerShdw blurRad="38100" dist="38100" dir="2700000" algn="tl">
                    <a:srgbClr val="000000"/>
                  </a:outerShdw>
                </a:effectLst>
              </a:rPr>
              <a:t>Futures</a:t>
            </a:r>
          </a:p>
        </p:txBody>
      </p:sp>
      <p:sp>
        <p:nvSpPr>
          <p:cNvPr id="23568" name="Text Box 16"/>
          <p:cNvSpPr txBox="1">
            <a:spLocks noChangeArrowheads="1"/>
          </p:cNvSpPr>
          <p:nvPr/>
        </p:nvSpPr>
        <p:spPr bwMode="auto">
          <a:xfrm>
            <a:off x="1050925" y="5969000"/>
            <a:ext cx="485775" cy="396875"/>
          </a:xfrm>
          <a:prstGeom prst="rect">
            <a:avLst/>
          </a:prstGeom>
          <a:noFill/>
          <a:ln w="9525">
            <a:noFill/>
            <a:miter lim="800000"/>
            <a:headEnd/>
            <a:tailEnd/>
          </a:ln>
          <a:effectLst/>
        </p:spPr>
        <p:txBody>
          <a:bodyPr wrap="none">
            <a:spAutoFit/>
          </a:bodyPr>
          <a:lstStyle/>
          <a:p>
            <a:r>
              <a:rPr lang="en-US" sz="2000">
                <a:effectLst>
                  <a:outerShdw blurRad="38100" dist="38100" dir="2700000" algn="tl">
                    <a:srgbClr val="000000"/>
                  </a:outerShdw>
                </a:effectLst>
              </a:rPr>
              <a:t>RF</a:t>
            </a:r>
          </a:p>
        </p:txBody>
      </p:sp>
      <p:sp>
        <p:nvSpPr>
          <p:cNvPr id="23569" name="Text Box 17"/>
          <p:cNvSpPr txBox="1">
            <a:spLocks noChangeArrowheads="1"/>
          </p:cNvSpPr>
          <p:nvPr/>
        </p:nvSpPr>
        <p:spPr bwMode="auto">
          <a:xfrm>
            <a:off x="228600" y="5257800"/>
            <a:ext cx="1143000" cy="274638"/>
          </a:xfrm>
          <a:prstGeom prst="rect">
            <a:avLst/>
          </a:prstGeom>
          <a:noFill/>
          <a:ln w="9525">
            <a:noFill/>
            <a:miter lim="800000"/>
            <a:headEnd/>
            <a:tailEnd/>
          </a:ln>
          <a:effectLst/>
        </p:spPr>
        <p:txBody>
          <a:bodyPr wrap="none">
            <a:spAutoFit/>
          </a:bodyPr>
          <a:lstStyle/>
          <a:p>
            <a:r>
              <a:rPr lang="en-US">
                <a:effectLst>
                  <a:outerShdw blurRad="38100" dist="38100" dir="2700000" algn="tl">
                    <a:srgbClr val="000000"/>
                  </a:outerShdw>
                </a:effectLst>
              </a:rPr>
              <a:t>Expected return</a:t>
            </a:r>
          </a:p>
        </p:txBody>
      </p:sp>
      <p:sp>
        <p:nvSpPr>
          <p:cNvPr id="23570" name="Text Box 18"/>
          <p:cNvSpPr txBox="1">
            <a:spLocks noChangeArrowheads="1"/>
          </p:cNvSpPr>
          <p:nvPr/>
        </p:nvSpPr>
        <p:spPr bwMode="auto">
          <a:xfrm>
            <a:off x="3108325" y="6443663"/>
            <a:ext cx="441325" cy="274637"/>
          </a:xfrm>
          <a:prstGeom prst="rect">
            <a:avLst/>
          </a:prstGeom>
          <a:noFill/>
          <a:ln w="9525">
            <a:noFill/>
            <a:miter lim="800000"/>
            <a:headEnd/>
            <a:tailEnd/>
          </a:ln>
          <a:effectLst/>
        </p:spPr>
        <p:txBody>
          <a:bodyPr wrap="none">
            <a:spAutoFit/>
          </a:bodyPr>
          <a:lstStyle/>
          <a:p>
            <a:r>
              <a:rPr lang="en-US">
                <a:effectLst>
                  <a:outerShdw blurRad="38100" dist="38100" dir="2700000" algn="tl">
                    <a:srgbClr val="000000"/>
                  </a:outerShdw>
                </a:effectLst>
              </a:rPr>
              <a:t>Risk</a:t>
            </a:r>
          </a:p>
        </p:txBody>
      </p:sp>
      <p:sp>
        <p:nvSpPr>
          <p:cNvPr id="18" name="Slide Number Placeholder 17"/>
          <p:cNvSpPr>
            <a:spLocks noGrp="1"/>
          </p:cNvSpPr>
          <p:nvPr>
            <p:ph type="sldNum" sz="quarter" idx="12"/>
          </p:nvPr>
        </p:nvSpPr>
        <p:spPr/>
        <p:txBody>
          <a:bodyPr/>
          <a:lstStyle/>
          <a:p>
            <a:fld id="{5AB69918-C6A8-4236-8AAE-C6B0FD021418}"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8" name="Rectangle 10"/>
          <p:cNvSpPr>
            <a:spLocks noGrp="1" noRot="1" noChangeArrowheads="1"/>
          </p:cNvSpPr>
          <p:nvPr>
            <p:ph type="title"/>
          </p:nvPr>
        </p:nvSpPr>
        <p:spPr>
          <a:xfrm>
            <a:off x="457200" y="0"/>
            <a:ext cx="8686800" cy="1447800"/>
          </a:xfrm>
          <a:noFill/>
          <a:ln/>
        </p:spPr>
        <p:txBody>
          <a:bodyPr/>
          <a:lstStyle/>
          <a:p>
            <a:pPr algn="l"/>
            <a:r>
              <a:rPr lang="en-US" sz="2800" dirty="0"/>
              <a:t>Risk Diversification- the objective of portfolio formation without affecting the return significantly</a:t>
            </a:r>
          </a:p>
        </p:txBody>
      </p:sp>
      <p:sp>
        <p:nvSpPr>
          <p:cNvPr id="27654" name="Rectangle 6"/>
          <p:cNvSpPr>
            <a:spLocks noGrp="1" noChangeArrowheads="1"/>
          </p:cNvSpPr>
          <p:nvPr>
            <p:ph idx="1"/>
          </p:nvPr>
        </p:nvSpPr>
        <p:spPr>
          <a:xfrm>
            <a:off x="457200" y="1600200"/>
            <a:ext cx="8229600" cy="2971800"/>
          </a:xfrm>
        </p:spPr>
        <p:txBody>
          <a:bodyPr/>
          <a:lstStyle/>
          <a:p>
            <a:endParaRPr lang="en-US"/>
          </a:p>
        </p:txBody>
      </p:sp>
      <p:sp>
        <p:nvSpPr>
          <p:cNvPr id="27657" name="Rectangle 9"/>
          <p:cNvSpPr>
            <a:spLocks noChangeArrowheads="1"/>
          </p:cNvSpPr>
          <p:nvPr/>
        </p:nvSpPr>
        <p:spPr bwMode="auto">
          <a:xfrm>
            <a:off x="228600" y="1600200"/>
            <a:ext cx="8686800" cy="4953000"/>
          </a:xfrm>
          <a:prstGeom prst="rect">
            <a:avLst/>
          </a:prstGeom>
          <a:noFill/>
          <a:ln w="9525">
            <a:noFill/>
            <a:miter lim="800000"/>
            <a:headEnd/>
            <a:tailEnd/>
          </a:ln>
          <a:effectLst/>
        </p:spPr>
        <p:txBody>
          <a:bodyPr/>
          <a:lstStyle/>
          <a:p>
            <a:pPr marL="342900" indent="-342900"/>
            <a:r>
              <a:rPr lang="en-US" sz="3200" dirty="0">
                <a:effectLst>
                  <a:outerShdw blurRad="38100" dist="38100" dir="2700000" algn="tl">
                    <a:srgbClr val="000000"/>
                  </a:outerShdw>
                </a:effectLst>
              </a:rPr>
              <a:t>   I</a:t>
            </a:r>
            <a:r>
              <a:rPr lang="en-US" sz="2400" dirty="0">
                <a:effectLst>
                  <a:outerShdw blurRad="38100" dist="38100" dir="2700000" algn="tl">
                    <a:srgbClr val="000000"/>
                  </a:outerShdw>
                </a:effectLst>
              </a:rPr>
              <a:t>f the rates of return on individual securities are dependent only on company-specific risks of that company and these returns are statistically independent of other securities’ returns, then in that case,  the standard deviation of return of the portfolio (formed by n number of securities) is given by</a:t>
            </a:r>
          </a:p>
          <a:p>
            <a:pPr marL="1143000" lvl="2" indent="-228600">
              <a:buClr>
                <a:schemeClr val="tx2"/>
              </a:buClr>
            </a:pPr>
            <a:r>
              <a:rPr lang="en-US" sz="2400" dirty="0">
                <a:effectLst>
                  <a:outerShdw blurRad="38100" dist="38100" dir="2700000" algn="tl">
                    <a:srgbClr val="000000"/>
                  </a:outerShdw>
                </a:effectLst>
              </a:rPr>
              <a:t>   </a:t>
            </a:r>
            <a:r>
              <a:rPr lang="el-GR" sz="2400" dirty="0">
                <a:effectLst>
                  <a:outerShdw blurRad="38100" dist="38100" dir="2700000" algn="tl">
                    <a:srgbClr val="000000"/>
                  </a:outerShdw>
                </a:effectLst>
              </a:rPr>
              <a:t>σ</a:t>
            </a:r>
            <a:r>
              <a:rPr lang="en-US" sz="1600" dirty="0" err="1">
                <a:effectLst>
                  <a:outerShdw blurRad="38100" dist="38100" dir="2700000" algn="tl">
                    <a:srgbClr val="000000"/>
                  </a:outerShdw>
                </a:effectLst>
              </a:rPr>
              <a:t>i</a:t>
            </a:r>
            <a:endParaRPr lang="el-GR" sz="1600" dirty="0">
              <a:effectLst>
                <a:outerShdw blurRad="38100" dist="38100" dir="2700000" algn="tl">
                  <a:srgbClr val="000000"/>
                </a:outerShdw>
              </a:effectLst>
            </a:endParaRPr>
          </a:p>
          <a:p>
            <a:pPr marL="342900" indent="-342900"/>
            <a:r>
              <a:rPr lang="en-US" sz="2400" dirty="0">
                <a:effectLst>
                  <a:outerShdw blurRad="38100" dist="38100" dir="2700000" algn="tl">
                    <a:srgbClr val="000000"/>
                  </a:outerShdw>
                </a:effectLst>
              </a:rPr>
              <a:t>    </a:t>
            </a:r>
            <a:r>
              <a:rPr lang="el-GR" sz="2400" dirty="0">
                <a:effectLst>
                  <a:outerShdw blurRad="38100" dist="38100" dir="2700000" algn="tl">
                    <a:srgbClr val="000000"/>
                  </a:outerShdw>
                </a:effectLst>
              </a:rPr>
              <a:t>σ</a:t>
            </a:r>
            <a:r>
              <a:rPr lang="en-US" sz="1400" dirty="0">
                <a:effectLst>
                  <a:outerShdw blurRad="38100" dist="38100" dir="2700000" algn="tl">
                    <a:srgbClr val="000000"/>
                  </a:outerShdw>
                </a:effectLst>
              </a:rPr>
              <a:t>p</a:t>
            </a:r>
            <a:r>
              <a:rPr lang="en-US" sz="2400" dirty="0">
                <a:effectLst>
                  <a:outerShdw blurRad="38100" dist="38100" dir="2700000" algn="tl">
                    <a:srgbClr val="000000"/>
                  </a:outerShdw>
                </a:effectLst>
              </a:rPr>
              <a:t>= ------------(1)</a:t>
            </a:r>
          </a:p>
          <a:p>
            <a:pPr marL="342900" indent="-342900"/>
            <a:r>
              <a:rPr lang="en-US" sz="2400" dirty="0">
                <a:effectLst>
                  <a:outerShdw blurRad="38100" dist="38100" dir="2700000" algn="tl">
                    <a:srgbClr val="000000"/>
                  </a:outerShdw>
                </a:effectLst>
              </a:rPr>
              <a:t>		  √n</a:t>
            </a:r>
          </a:p>
          <a:p>
            <a:pPr marL="342900" indent="-342900"/>
            <a:endParaRPr lang="en-US" sz="2400" dirty="0">
              <a:effectLst>
                <a:outerShdw blurRad="38100" dist="38100" dir="2700000" algn="tl">
                  <a:srgbClr val="000000"/>
                </a:outerShdw>
              </a:effectLst>
            </a:endParaRPr>
          </a:p>
        </p:txBody>
      </p:sp>
      <p:sp>
        <p:nvSpPr>
          <p:cNvPr id="27661" name="Line 13"/>
          <p:cNvSpPr>
            <a:spLocks noChangeShapeType="1"/>
          </p:cNvSpPr>
          <p:nvPr/>
        </p:nvSpPr>
        <p:spPr bwMode="auto">
          <a:xfrm>
            <a:off x="4191000" y="6396038"/>
            <a:ext cx="4267200" cy="0"/>
          </a:xfrm>
          <a:prstGeom prst="line">
            <a:avLst/>
          </a:prstGeom>
          <a:noFill/>
          <a:ln w="9525">
            <a:solidFill>
              <a:schemeClr val="tx1"/>
            </a:solidFill>
            <a:round/>
            <a:headEnd/>
            <a:tailEnd type="triangle" w="med" len="med"/>
          </a:ln>
          <a:effectLst/>
        </p:spPr>
        <p:txBody>
          <a:bodyPr>
            <a:spAutoFit/>
          </a:bodyPr>
          <a:lstStyle/>
          <a:p>
            <a:endParaRPr lang="en-US"/>
          </a:p>
        </p:txBody>
      </p:sp>
      <p:sp>
        <p:nvSpPr>
          <p:cNvPr id="27662" name="Line 14"/>
          <p:cNvSpPr>
            <a:spLocks noChangeShapeType="1"/>
          </p:cNvSpPr>
          <p:nvPr/>
        </p:nvSpPr>
        <p:spPr bwMode="auto">
          <a:xfrm flipV="1">
            <a:off x="4191000" y="3881438"/>
            <a:ext cx="0" cy="25146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7668" name="Text Box 20"/>
          <p:cNvSpPr txBox="1">
            <a:spLocks noChangeArrowheads="1"/>
          </p:cNvSpPr>
          <p:nvPr/>
        </p:nvSpPr>
        <p:spPr bwMode="auto">
          <a:xfrm rot="-5400000">
            <a:off x="2534444" y="4925219"/>
            <a:ext cx="2366963" cy="581025"/>
          </a:xfrm>
          <a:prstGeom prst="rect">
            <a:avLst/>
          </a:prstGeom>
          <a:noFill/>
          <a:ln w="9525">
            <a:noFill/>
            <a:miter lim="800000"/>
            <a:headEnd/>
            <a:tailEnd/>
          </a:ln>
          <a:effectLst/>
        </p:spPr>
        <p:txBody>
          <a:bodyPr>
            <a:spAutoFit/>
          </a:bodyPr>
          <a:lstStyle/>
          <a:p>
            <a:pPr eaLnBrk="0" hangingPunct="0">
              <a:spcBef>
                <a:spcPct val="0"/>
              </a:spcBef>
              <a:buClrTx/>
              <a:buSzTx/>
              <a:buFontTx/>
              <a:buNone/>
            </a:pPr>
            <a:r>
              <a:rPr lang="en-US" sz="1600" dirty="0">
                <a:effectLst/>
              </a:rPr>
              <a:t>Standard deviation of portfolio return</a:t>
            </a:r>
          </a:p>
        </p:txBody>
      </p:sp>
      <p:sp>
        <p:nvSpPr>
          <p:cNvPr id="27669" name="Text Box 21"/>
          <p:cNvSpPr txBox="1">
            <a:spLocks noChangeArrowheads="1"/>
          </p:cNvSpPr>
          <p:nvPr/>
        </p:nvSpPr>
        <p:spPr bwMode="auto">
          <a:xfrm>
            <a:off x="6019800" y="6423025"/>
            <a:ext cx="1479550" cy="336550"/>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600">
                <a:effectLst/>
              </a:rPr>
              <a:t>No. of securities</a:t>
            </a:r>
          </a:p>
        </p:txBody>
      </p:sp>
      <p:sp>
        <p:nvSpPr>
          <p:cNvPr id="27670" name="Freeform 22"/>
          <p:cNvSpPr>
            <a:spLocks/>
          </p:cNvSpPr>
          <p:nvPr/>
        </p:nvSpPr>
        <p:spPr bwMode="auto">
          <a:xfrm>
            <a:off x="4419600" y="3962400"/>
            <a:ext cx="3505200" cy="1676400"/>
          </a:xfrm>
          <a:custGeom>
            <a:avLst/>
            <a:gdLst/>
            <a:ahLst/>
            <a:cxnLst>
              <a:cxn ang="0">
                <a:pos x="0" y="0"/>
              </a:cxn>
              <a:cxn ang="0">
                <a:pos x="48" y="480"/>
              </a:cxn>
              <a:cxn ang="0">
                <a:pos x="144" y="912"/>
              </a:cxn>
              <a:cxn ang="0">
                <a:pos x="288" y="1200"/>
              </a:cxn>
              <a:cxn ang="0">
                <a:pos x="624" y="1392"/>
              </a:cxn>
              <a:cxn ang="0">
                <a:pos x="1200" y="1488"/>
              </a:cxn>
              <a:cxn ang="0">
                <a:pos x="3504" y="1632"/>
              </a:cxn>
            </a:cxnLst>
            <a:rect l="0" t="0" r="r" b="b"/>
            <a:pathLst>
              <a:path w="3504" h="1632">
                <a:moveTo>
                  <a:pt x="0" y="0"/>
                </a:moveTo>
                <a:cubicBezTo>
                  <a:pt x="12" y="164"/>
                  <a:pt x="24" y="328"/>
                  <a:pt x="48" y="480"/>
                </a:cubicBezTo>
                <a:cubicBezTo>
                  <a:pt x="72" y="632"/>
                  <a:pt x="104" y="792"/>
                  <a:pt x="144" y="912"/>
                </a:cubicBezTo>
                <a:cubicBezTo>
                  <a:pt x="184" y="1032"/>
                  <a:pt x="208" y="1120"/>
                  <a:pt x="288" y="1200"/>
                </a:cubicBezTo>
                <a:cubicBezTo>
                  <a:pt x="368" y="1280"/>
                  <a:pt x="472" y="1344"/>
                  <a:pt x="624" y="1392"/>
                </a:cubicBezTo>
                <a:cubicBezTo>
                  <a:pt x="776" y="1440"/>
                  <a:pt x="720" y="1448"/>
                  <a:pt x="1200" y="1488"/>
                </a:cubicBezTo>
                <a:cubicBezTo>
                  <a:pt x="1680" y="1528"/>
                  <a:pt x="2592" y="1580"/>
                  <a:pt x="3504" y="1632"/>
                </a:cubicBezTo>
              </a:path>
            </a:pathLst>
          </a:custGeom>
          <a:noFill/>
          <a:ln w="9525">
            <a:solidFill>
              <a:schemeClr val="tx1"/>
            </a:solidFill>
            <a:round/>
            <a:headEnd/>
            <a:tailEnd/>
          </a:ln>
          <a:effectLst/>
        </p:spPr>
        <p:txBody>
          <a:bodyPr/>
          <a:lstStyle/>
          <a:p>
            <a:endParaRPr lang="en-US"/>
          </a:p>
        </p:txBody>
      </p:sp>
      <p:sp>
        <p:nvSpPr>
          <p:cNvPr id="27671" name="Line 23"/>
          <p:cNvSpPr>
            <a:spLocks noChangeShapeType="1"/>
          </p:cNvSpPr>
          <p:nvPr/>
        </p:nvSpPr>
        <p:spPr bwMode="auto">
          <a:xfrm>
            <a:off x="4191000" y="5638800"/>
            <a:ext cx="4191000" cy="0"/>
          </a:xfrm>
          <a:prstGeom prst="line">
            <a:avLst/>
          </a:prstGeom>
          <a:noFill/>
          <a:ln w="9525">
            <a:solidFill>
              <a:schemeClr val="tx1"/>
            </a:solidFill>
            <a:prstDash val="lgDash"/>
            <a:round/>
            <a:headEnd/>
            <a:tailEnd/>
          </a:ln>
          <a:effectLst/>
        </p:spPr>
        <p:txBody>
          <a:bodyPr>
            <a:spAutoFit/>
          </a:bodyPr>
          <a:lstStyle/>
          <a:p>
            <a:endParaRPr lang="en-US"/>
          </a:p>
        </p:txBody>
      </p:sp>
      <p:sp>
        <p:nvSpPr>
          <p:cNvPr id="27672" name="AutoShape 24"/>
          <p:cNvSpPr>
            <a:spLocks/>
          </p:cNvSpPr>
          <p:nvPr/>
        </p:nvSpPr>
        <p:spPr bwMode="auto">
          <a:xfrm>
            <a:off x="5257800" y="5638800"/>
            <a:ext cx="228600" cy="762000"/>
          </a:xfrm>
          <a:prstGeom prst="rightBrace">
            <a:avLst>
              <a:gd name="adj1" fmla="val 27778"/>
              <a:gd name="adj2" fmla="val 50000"/>
            </a:avLst>
          </a:prstGeom>
          <a:noFill/>
          <a:ln w="9525">
            <a:solidFill>
              <a:schemeClr val="tx1"/>
            </a:solidFill>
            <a:round/>
            <a:headEnd/>
            <a:tailEnd/>
          </a:ln>
          <a:effectLst/>
        </p:spPr>
        <p:txBody>
          <a:bodyPr wrap="none" anchor="ctr">
            <a:spAutoFit/>
          </a:bodyPr>
          <a:lstStyle/>
          <a:p>
            <a:endParaRPr lang="en-US"/>
          </a:p>
        </p:txBody>
      </p:sp>
      <p:sp>
        <p:nvSpPr>
          <p:cNvPr id="27673" name="AutoShape 25"/>
          <p:cNvSpPr>
            <a:spLocks/>
          </p:cNvSpPr>
          <p:nvPr/>
        </p:nvSpPr>
        <p:spPr bwMode="auto">
          <a:xfrm>
            <a:off x="4953000" y="5410200"/>
            <a:ext cx="228600" cy="228600"/>
          </a:xfrm>
          <a:prstGeom prst="leftBrace">
            <a:avLst>
              <a:gd name="adj1" fmla="val 8333"/>
              <a:gd name="adj2" fmla="val 50000"/>
            </a:avLst>
          </a:prstGeom>
          <a:noFill/>
          <a:ln w="9525">
            <a:solidFill>
              <a:schemeClr val="tx1"/>
            </a:solidFill>
            <a:round/>
            <a:headEnd/>
            <a:tailEnd/>
          </a:ln>
          <a:effectLst/>
        </p:spPr>
        <p:txBody>
          <a:bodyPr anchor="ctr">
            <a:spAutoFit/>
          </a:bodyPr>
          <a:lstStyle/>
          <a:p>
            <a:endParaRPr lang="en-US"/>
          </a:p>
        </p:txBody>
      </p:sp>
      <p:sp>
        <p:nvSpPr>
          <p:cNvPr id="27674" name="Line 26"/>
          <p:cNvSpPr>
            <a:spLocks noChangeShapeType="1"/>
          </p:cNvSpPr>
          <p:nvPr/>
        </p:nvSpPr>
        <p:spPr bwMode="auto">
          <a:xfrm>
            <a:off x="5181600" y="5410200"/>
            <a:ext cx="0" cy="990600"/>
          </a:xfrm>
          <a:prstGeom prst="line">
            <a:avLst/>
          </a:prstGeom>
          <a:noFill/>
          <a:ln w="9525">
            <a:solidFill>
              <a:schemeClr val="tx1"/>
            </a:solidFill>
            <a:prstDash val="lgDashDot"/>
            <a:round/>
            <a:headEnd/>
            <a:tailEnd/>
          </a:ln>
          <a:effectLst/>
        </p:spPr>
        <p:txBody>
          <a:bodyPr>
            <a:spAutoFit/>
          </a:bodyPr>
          <a:lstStyle/>
          <a:p>
            <a:endParaRPr lang="en-US"/>
          </a:p>
        </p:txBody>
      </p:sp>
      <p:sp>
        <p:nvSpPr>
          <p:cNvPr id="27675" name="Text Box 27"/>
          <p:cNvSpPr txBox="1">
            <a:spLocks noChangeArrowheads="1"/>
          </p:cNvSpPr>
          <p:nvPr/>
        </p:nvSpPr>
        <p:spPr bwMode="auto">
          <a:xfrm>
            <a:off x="5715000" y="5837238"/>
            <a:ext cx="1346200" cy="336550"/>
          </a:xfrm>
          <a:prstGeom prst="rect">
            <a:avLst/>
          </a:prstGeom>
          <a:noFill/>
          <a:ln w="9525">
            <a:noFill/>
            <a:miter lim="800000"/>
            <a:headEnd/>
            <a:tailEnd/>
          </a:ln>
          <a:effectLst/>
        </p:spPr>
        <p:txBody>
          <a:bodyPr wrap="none">
            <a:spAutoFit/>
          </a:bodyPr>
          <a:lstStyle/>
          <a:p>
            <a:r>
              <a:rPr lang="en-US" sz="1600">
                <a:effectLst>
                  <a:outerShdw blurRad="38100" dist="38100" dir="2700000" algn="tl">
                    <a:srgbClr val="000000"/>
                  </a:outerShdw>
                </a:effectLst>
              </a:rPr>
              <a:t>Systematic risk</a:t>
            </a:r>
          </a:p>
        </p:txBody>
      </p:sp>
      <p:sp>
        <p:nvSpPr>
          <p:cNvPr id="27676" name="Text Box 28"/>
          <p:cNvSpPr txBox="1">
            <a:spLocks noChangeArrowheads="1"/>
          </p:cNvSpPr>
          <p:nvPr/>
        </p:nvSpPr>
        <p:spPr bwMode="auto">
          <a:xfrm>
            <a:off x="4724400" y="4724400"/>
            <a:ext cx="1962150" cy="396875"/>
          </a:xfrm>
          <a:prstGeom prst="rect">
            <a:avLst/>
          </a:prstGeom>
          <a:noFill/>
          <a:ln w="9525">
            <a:noFill/>
            <a:miter lim="800000"/>
            <a:headEnd/>
            <a:tailEnd/>
          </a:ln>
          <a:effectLst/>
        </p:spPr>
        <p:txBody>
          <a:bodyPr wrap="none">
            <a:spAutoFit/>
          </a:bodyPr>
          <a:lstStyle/>
          <a:p>
            <a:r>
              <a:rPr lang="en-US" sz="1600">
                <a:effectLst>
                  <a:outerShdw blurRad="38100" dist="38100" dir="2700000" algn="tl">
                    <a:srgbClr val="000000"/>
                  </a:outerShdw>
                </a:effectLst>
              </a:rPr>
              <a:t>Company</a:t>
            </a:r>
            <a:r>
              <a:rPr lang="en-US" sz="2000">
                <a:effectLst>
                  <a:outerShdw blurRad="38100" dist="38100" dir="2700000" algn="tl">
                    <a:srgbClr val="000000"/>
                  </a:outerShdw>
                </a:effectLst>
              </a:rPr>
              <a:t>-</a:t>
            </a:r>
            <a:r>
              <a:rPr lang="en-US" sz="1400">
                <a:effectLst>
                  <a:outerShdw blurRad="38100" dist="38100" dir="2700000" algn="tl">
                    <a:srgbClr val="000000"/>
                  </a:outerShdw>
                </a:effectLst>
              </a:rPr>
              <a:t>specific</a:t>
            </a:r>
            <a:r>
              <a:rPr lang="en-US" sz="2000">
                <a:effectLst>
                  <a:outerShdw blurRad="38100" dist="38100" dir="2700000" algn="tl">
                    <a:srgbClr val="000000"/>
                  </a:outerShdw>
                </a:effectLst>
              </a:rPr>
              <a:t> risk</a:t>
            </a:r>
          </a:p>
        </p:txBody>
      </p:sp>
      <p:sp>
        <p:nvSpPr>
          <p:cNvPr id="27677" name="Line 29"/>
          <p:cNvSpPr>
            <a:spLocks noChangeShapeType="1"/>
          </p:cNvSpPr>
          <p:nvPr/>
        </p:nvSpPr>
        <p:spPr bwMode="auto">
          <a:xfrm flipH="1">
            <a:off x="5029200" y="5181600"/>
            <a:ext cx="228600" cy="3048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7679" name="Text Box 31"/>
          <p:cNvSpPr txBox="1">
            <a:spLocks noChangeArrowheads="1"/>
          </p:cNvSpPr>
          <p:nvPr/>
        </p:nvSpPr>
        <p:spPr bwMode="auto">
          <a:xfrm>
            <a:off x="6918325" y="5124450"/>
            <a:ext cx="844550" cy="304800"/>
          </a:xfrm>
          <a:prstGeom prst="rect">
            <a:avLst/>
          </a:prstGeom>
          <a:noFill/>
          <a:ln w="9525">
            <a:noFill/>
            <a:miter lim="800000"/>
            <a:headEnd/>
            <a:tailEnd/>
          </a:ln>
          <a:effectLst/>
        </p:spPr>
        <p:txBody>
          <a:bodyPr wrap="none">
            <a:spAutoFit/>
          </a:bodyPr>
          <a:lstStyle/>
          <a:p>
            <a:r>
              <a:rPr lang="en-US" sz="1400">
                <a:effectLst>
                  <a:outerShdw blurRad="38100" dist="38100" dir="2700000" algn="tl">
                    <a:srgbClr val="000000"/>
                  </a:outerShdw>
                </a:effectLst>
              </a:rPr>
              <a:t>Total risk</a:t>
            </a:r>
          </a:p>
        </p:txBody>
      </p:sp>
      <p:sp>
        <p:nvSpPr>
          <p:cNvPr id="27680" name="Line 32"/>
          <p:cNvSpPr>
            <a:spLocks noChangeShapeType="1"/>
          </p:cNvSpPr>
          <p:nvPr/>
        </p:nvSpPr>
        <p:spPr bwMode="auto">
          <a:xfrm flipH="1">
            <a:off x="5181600" y="5334000"/>
            <a:ext cx="1752600" cy="6096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7681" name="Line 33"/>
          <p:cNvSpPr>
            <a:spLocks noChangeShapeType="1"/>
          </p:cNvSpPr>
          <p:nvPr/>
        </p:nvSpPr>
        <p:spPr bwMode="auto">
          <a:xfrm flipH="1">
            <a:off x="5410200" y="6096000"/>
            <a:ext cx="609600" cy="762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0" name="Slide Number Placeholder 19"/>
          <p:cNvSpPr>
            <a:spLocks noGrp="1"/>
          </p:cNvSpPr>
          <p:nvPr>
            <p:ph type="sldNum" sz="quarter" idx="12"/>
          </p:nvPr>
        </p:nvSpPr>
        <p:spPr/>
        <p:txBody>
          <a:bodyPr/>
          <a:lstStyle/>
          <a:p>
            <a:fld id="{5AB69918-C6A8-4236-8AAE-C6B0FD021418}"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algn="l"/>
            <a:r>
              <a:rPr lang="en-US"/>
              <a:t>Risk Diversification</a:t>
            </a:r>
          </a:p>
        </p:txBody>
      </p:sp>
      <p:sp>
        <p:nvSpPr>
          <p:cNvPr id="29699" name="Rectangle 3"/>
          <p:cNvSpPr>
            <a:spLocks noGrp="1" noChangeArrowheads="1"/>
          </p:cNvSpPr>
          <p:nvPr>
            <p:ph idx="1"/>
          </p:nvPr>
        </p:nvSpPr>
        <p:spPr/>
        <p:txBody>
          <a:bodyPr/>
          <a:lstStyle/>
          <a:p>
            <a:r>
              <a:rPr lang="en-US" dirty="0"/>
              <a:t>Risk diversification is the key to the management of portfolio risk, because it allows investors to significantly lower the portfolio risk without adversely affecting return.</a:t>
            </a:r>
          </a:p>
          <a:p>
            <a:pPr>
              <a:buFont typeface="Wingdings" pitchFamily="2" charset="2"/>
              <a:buNone/>
            </a:pPr>
            <a:endParaRPr lang="en-US" dirty="0"/>
          </a:p>
          <a:p>
            <a:r>
              <a:rPr lang="en-US" dirty="0"/>
              <a:t>Diversification types:</a:t>
            </a:r>
          </a:p>
          <a:p>
            <a:pPr lvl="1"/>
            <a:r>
              <a:rPr lang="en-US" dirty="0"/>
              <a:t>Random or naive diversification</a:t>
            </a:r>
          </a:p>
          <a:p>
            <a:pPr lvl="1"/>
            <a:r>
              <a:rPr lang="en-US" dirty="0"/>
              <a:t>Efficient diversification</a:t>
            </a:r>
          </a:p>
        </p:txBody>
      </p:sp>
      <p:sp>
        <p:nvSpPr>
          <p:cNvPr id="4" name="Slide Number Placeholder 3"/>
          <p:cNvSpPr>
            <a:spLocks noGrp="1"/>
          </p:cNvSpPr>
          <p:nvPr>
            <p:ph type="sldNum" sz="quarter" idx="12"/>
          </p:nvPr>
        </p:nvSpPr>
        <p:spPr/>
        <p:txBody>
          <a:bodyPr/>
          <a:lstStyle/>
          <a:p>
            <a:fld id="{5AB69918-C6A8-4236-8AAE-C6B0FD021418}"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Grp="1" noRot="1" noChangeArrowheads="1"/>
          </p:cNvSpPr>
          <p:nvPr>
            <p:ph type="title"/>
          </p:nvPr>
        </p:nvSpPr>
        <p:spPr>
          <a:xfrm>
            <a:off x="381000" y="0"/>
            <a:ext cx="8229600" cy="1143000"/>
          </a:xfrm>
          <a:noFill/>
          <a:ln/>
        </p:spPr>
        <p:txBody>
          <a:bodyPr>
            <a:normAutofit fontScale="90000"/>
          </a:bodyPr>
          <a:lstStyle/>
          <a:p>
            <a:r>
              <a:rPr lang="en-US">
                <a:solidFill>
                  <a:schemeClr val="tx1"/>
                </a:solidFill>
              </a:rPr>
              <a:t>Random or naive diversification</a:t>
            </a:r>
            <a:r>
              <a:rPr lang="en-US" b="0">
                <a:solidFill>
                  <a:schemeClr val="tx1"/>
                </a:solidFill>
              </a:rPr>
              <a:t>:</a:t>
            </a:r>
          </a:p>
        </p:txBody>
      </p:sp>
      <p:sp>
        <p:nvSpPr>
          <p:cNvPr id="30726" name="Rectangle 6"/>
          <p:cNvSpPr>
            <a:spLocks noChangeArrowheads="1"/>
          </p:cNvSpPr>
          <p:nvPr/>
        </p:nvSpPr>
        <p:spPr bwMode="auto">
          <a:xfrm>
            <a:off x="609600" y="914400"/>
            <a:ext cx="8229600" cy="5181600"/>
          </a:xfrm>
          <a:prstGeom prst="rect">
            <a:avLst/>
          </a:prstGeom>
          <a:noFill/>
          <a:ln w="9525">
            <a:noFill/>
            <a:miter lim="800000"/>
            <a:headEnd/>
            <a:tailEnd/>
          </a:ln>
          <a:effectLst/>
        </p:spPr>
        <p:txBody>
          <a:bodyPr/>
          <a:lstStyle/>
          <a:p>
            <a:pPr marL="342900" indent="-342900">
              <a:buFont typeface="Wingdings" pitchFamily="2" charset="2"/>
              <a:buChar char="n"/>
            </a:pPr>
            <a:r>
              <a:rPr lang="en-US" sz="3200">
                <a:effectLst>
                  <a:outerShdw blurRad="38100" dist="38100" dir="2700000" algn="tl">
                    <a:srgbClr val="000000"/>
                  </a:outerShdw>
                </a:effectLst>
              </a:rPr>
              <a:t>It refers to the act of randomly diversifying </a:t>
            </a:r>
            <a:r>
              <a:rPr lang="en-US" sz="3200" i="1">
                <a:effectLst>
                  <a:outerShdw blurRad="38100" dist="38100" dir="2700000" algn="tl">
                    <a:srgbClr val="000000"/>
                  </a:outerShdw>
                </a:effectLst>
              </a:rPr>
              <a:t>without regard to relevant investment characteristics such as expected return and industry classification</a:t>
            </a:r>
            <a:r>
              <a:rPr lang="en-US" sz="3200">
                <a:effectLst>
                  <a:outerShdw blurRad="38100" dist="38100" dir="2700000" algn="tl">
                    <a:srgbClr val="000000"/>
                  </a:outerShdw>
                </a:effectLst>
              </a:rPr>
              <a:t>. An investor simply selects  relatively large number of securities randomly. </a:t>
            </a:r>
          </a:p>
          <a:p>
            <a:pPr marL="342900" indent="-342900">
              <a:buFont typeface="Wingdings" pitchFamily="2" charset="2"/>
              <a:buChar char="n"/>
            </a:pPr>
            <a:endParaRPr lang="en-US" sz="3200">
              <a:effectLst>
                <a:outerShdw blurRad="38100" dist="38100" dir="2700000" algn="tl">
                  <a:srgbClr val="000000"/>
                </a:outerShdw>
              </a:effectLst>
            </a:endParaRPr>
          </a:p>
          <a:p>
            <a:pPr marL="342900" indent="-342900">
              <a:buFont typeface="Wingdings" pitchFamily="2" charset="2"/>
              <a:buChar char="n"/>
            </a:pPr>
            <a:r>
              <a:rPr lang="en-US" sz="3200">
                <a:effectLst>
                  <a:outerShdw blurRad="38100" dist="38100" dir="2700000" algn="tl">
                    <a:srgbClr val="000000"/>
                  </a:outerShdw>
                </a:effectLst>
              </a:rPr>
              <a:t>Unfortunately, in such case, the benefits of random diversification do not continue as we add more securities, the reduction becomes smaller and smaller.</a:t>
            </a:r>
          </a:p>
          <a:p>
            <a:pPr marL="342900" indent="-342900">
              <a:buFont typeface="Wingdings" pitchFamily="2" charset="2"/>
              <a:buChar char="n"/>
            </a:pPr>
            <a:endParaRPr lang="en-US" sz="3200">
              <a:effectLst>
                <a:outerShdw blurRad="38100" dist="38100" dir="2700000" algn="tl">
                  <a:srgbClr val="000000"/>
                </a:outerShdw>
              </a:effectLst>
            </a:endParaRPr>
          </a:p>
          <a:p>
            <a:pPr marL="342900" indent="-342900">
              <a:buFont typeface="Wingdings" pitchFamily="2" charset="2"/>
              <a:buChar char="n"/>
            </a:pPr>
            <a:endParaRPr lang="en-US" sz="3200">
              <a:effectLst>
                <a:outerShdw blurRad="38100" dist="38100" dir="2700000" algn="tl">
                  <a:srgbClr val="000000"/>
                </a:outerShdw>
              </a:effectLst>
            </a:endParaRPr>
          </a:p>
        </p:txBody>
      </p:sp>
      <p:sp>
        <p:nvSpPr>
          <p:cNvPr id="4" name="Slide Number Placeholder 3"/>
          <p:cNvSpPr>
            <a:spLocks noGrp="1"/>
          </p:cNvSpPr>
          <p:nvPr>
            <p:ph type="sldNum" sz="quarter" idx="12"/>
          </p:nvPr>
        </p:nvSpPr>
        <p:spPr/>
        <p:txBody>
          <a:bodyPr/>
          <a:lstStyle/>
          <a:p>
            <a:fld id="{5AB69918-C6A8-4236-8AAE-C6B0FD021418}"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Grp="1" noRot="1" noChangeArrowheads="1"/>
          </p:cNvSpPr>
          <p:nvPr>
            <p:ph type="title"/>
          </p:nvPr>
        </p:nvSpPr>
        <p:spPr>
          <a:xfrm>
            <a:off x="533400" y="0"/>
            <a:ext cx="8229600" cy="1143000"/>
          </a:xfrm>
          <a:noFill/>
          <a:ln/>
        </p:spPr>
        <p:txBody>
          <a:bodyPr/>
          <a:lstStyle/>
          <a:p>
            <a:pPr algn="l"/>
            <a:r>
              <a:rPr lang="en-US"/>
              <a:t>Efficient diversification</a:t>
            </a:r>
          </a:p>
        </p:txBody>
      </p:sp>
      <p:sp>
        <p:nvSpPr>
          <p:cNvPr id="31750" name="Rectangle 6"/>
          <p:cNvSpPr>
            <a:spLocks noChangeArrowheads="1"/>
          </p:cNvSpPr>
          <p:nvPr/>
        </p:nvSpPr>
        <p:spPr bwMode="auto">
          <a:xfrm>
            <a:off x="533400" y="1295400"/>
            <a:ext cx="8382000" cy="5334000"/>
          </a:xfrm>
          <a:prstGeom prst="rect">
            <a:avLst/>
          </a:prstGeom>
          <a:noFill/>
          <a:ln w="9525">
            <a:noFill/>
            <a:miter lim="800000"/>
            <a:headEnd/>
            <a:tailEnd/>
          </a:ln>
          <a:effectLst/>
        </p:spPr>
        <p:txBody>
          <a:bodyPr/>
          <a:lstStyle/>
          <a:p>
            <a:pPr marL="342900" indent="-342900">
              <a:buFont typeface="Wingdings" pitchFamily="2" charset="2"/>
              <a:buChar char="n"/>
            </a:pPr>
            <a:r>
              <a:rPr lang="en-US" sz="2800" b="1" dirty="0">
                <a:effectLst>
                  <a:outerShdw blurRad="38100" dist="38100" dir="2700000" algn="tl">
                    <a:srgbClr val="000000"/>
                  </a:outerShdw>
                </a:effectLst>
              </a:rPr>
              <a:t>Efficient diversification </a:t>
            </a:r>
            <a:r>
              <a:rPr lang="en-US" sz="2800" dirty="0">
                <a:effectLst>
                  <a:outerShdw blurRad="38100" dist="38100" dir="2700000" algn="tl">
                    <a:srgbClr val="000000"/>
                  </a:outerShdw>
                </a:effectLst>
              </a:rPr>
              <a:t>takes place in an efficient portfolio that has the smallest portfolio risk for a given level of expected return or the largest expected return for a given level of risk. Investors can specify a portfolio risk level they are willing to assume and maximize the expected return on the portfolio for this level of risk.</a:t>
            </a:r>
          </a:p>
          <a:p>
            <a:pPr marL="342900" indent="-342900">
              <a:buFont typeface="Wingdings" pitchFamily="2" charset="2"/>
              <a:buChar char="n"/>
            </a:pPr>
            <a:endParaRPr lang="en-US" sz="2800" dirty="0">
              <a:effectLst>
                <a:outerShdw blurRad="38100" dist="38100" dir="2700000" algn="tl">
                  <a:srgbClr val="000000"/>
                </a:outerShdw>
              </a:effectLst>
            </a:endParaRPr>
          </a:p>
          <a:p>
            <a:pPr marL="342900" indent="-342900">
              <a:buFont typeface="Wingdings" pitchFamily="2" charset="2"/>
              <a:buChar char="n"/>
            </a:pPr>
            <a:r>
              <a:rPr lang="en-US" sz="2800" b="1" dirty="0">
                <a:effectLst>
                  <a:outerShdw blurRad="38100" dist="38100" dir="2700000" algn="tl">
                    <a:srgbClr val="000000"/>
                  </a:outerShdw>
                </a:effectLst>
              </a:rPr>
              <a:t>Rational investors </a:t>
            </a:r>
            <a:r>
              <a:rPr lang="en-US" sz="2800" dirty="0">
                <a:effectLst>
                  <a:outerShdw blurRad="38100" dist="38100" dir="2700000" algn="tl">
                    <a:srgbClr val="000000"/>
                  </a:outerShdw>
                </a:effectLst>
              </a:rPr>
              <a:t>look for efficient portfolios, because these portfolios are optimized on the two dimensions of most importance to investors- return and risk.</a:t>
            </a:r>
          </a:p>
        </p:txBody>
      </p:sp>
      <p:sp>
        <p:nvSpPr>
          <p:cNvPr id="4" name="Slide Number Placeholder 3"/>
          <p:cNvSpPr>
            <a:spLocks noGrp="1"/>
          </p:cNvSpPr>
          <p:nvPr>
            <p:ph type="sldNum" sz="quarter" idx="12"/>
          </p:nvPr>
        </p:nvSpPr>
        <p:spPr/>
        <p:txBody>
          <a:bodyPr/>
          <a:lstStyle/>
          <a:p>
            <a:fld id="{5AB69918-C6A8-4236-8AAE-C6B0FD021418}"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Rot="1" noChangeArrowheads="1"/>
          </p:cNvSpPr>
          <p:nvPr>
            <p:ph type="title"/>
          </p:nvPr>
        </p:nvSpPr>
        <p:spPr>
          <a:xfrm>
            <a:off x="457200" y="0"/>
            <a:ext cx="8229600" cy="960438"/>
          </a:xfrm>
          <a:noFill/>
          <a:ln/>
        </p:spPr>
        <p:txBody>
          <a:bodyPr/>
          <a:lstStyle/>
          <a:p>
            <a:pPr algn="l"/>
            <a:r>
              <a:rPr lang="en-US" sz="4000" dirty="0"/>
              <a:t>Modern Portfolio Theory</a:t>
            </a:r>
          </a:p>
        </p:txBody>
      </p:sp>
      <p:sp>
        <p:nvSpPr>
          <p:cNvPr id="35845" name="Rectangle 5"/>
          <p:cNvSpPr>
            <a:spLocks noChangeArrowheads="1"/>
          </p:cNvSpPr>
          <p:nvPr/>
        </p:nvSpPr>
        <p:spPr bwMode="auto">
          <a:xfrm>
            <a:off x="0" y="838200"/>
            <a:ext cx="9144000" cy="5715000"/>
          </a:xfrm>
          <a:prstGeom prst="rect">
            <a:avLst/>
          </a:prstGeom>
          <a:noFill/>
          <a:ln w="9525">
            <a:noFill/>
            <a:miter lim="800000"/>
            <a:headEnd/>
            <a:tailEnd/>
          </a:ln>
          <a:effectLst/>
        </p:spPr>
        <p:txBody>
          <a:bodyPr/>
          <a:lstStyle/>
          <a:p>
            <a:pPr marL="342900" indent="-342900">
              <a:lnSpc>
                <a:spcPct val="90000"/>
              </a:lnSpc>
              <a:buFont typeface="Wingdings" pitchFamily="2" charset="2"/>
              <a:buChar char="n"/>
            </a:pPr>
            <a:r>
              <a:rPr lang="en-US" sz="2400" dirty="0"/>
              <a:t>In 1952, Markowitz, the father of modern portfolio theory, developed the basic  principle of  portfolio diversification in a formal way, in quantified form, that shows why and how portfolio diversification works to reduce the risk of a portfolio to an investor. </a:t>
            </a:r>
            <a:r>
              <a:rPr lang="en-US" sz="2400" b="1" i="1" dirty="0"/>
              <a:t>Modern Portfolio theory hypothesizes how investors should behave</a:t>
            </a:r>
            <a:r>
              <a:rPr lang="en-US" sz="2400" b="1" dirty="0"/>
              <a:t>.</a:t>
            </a:r>
          </a:p>
          <a:p>
            <a:pPr marL="342900" indent="-342900">
              <a:lnSpc>
                <a:spcPct val="90000"/>
              </a:lnSpc>
              <a:buFont typeface="Wingdings" pitchFamily="2" charset="2"/>
              <a:buChar char="n"/>
            </a:pPr>
            <a:endParaRPr lang="en-US" sz="2400" b="1" dirty="0"/>
          </a:p>
          <a:p>
            <a:pPr marL="342900" indent="-342900">
              <a:lnSpc>
                <a:spcPct val="90000"/>
              </a:lnSpc>
              <a:buFont typeface="Wingdings" pitchFamily="2" charset="2"/>
              <a:buChar char="n"/>
            </a:pPr>
            <a:r>
              <a:rPr lang="en-US" sz="2000" dirty="0"/>
              <a:t>According to Markowitz, the portfolio risk is not simply a weighted average of the risks brought by individual securities in the portfolio but it also includes the risks that occurs due to correlations among the securities in the portfolio. As the no. of securities in the portfolio increases, contribution of individual security’s risk decreases due to offsetting effect of strong performing and poor performing securities in the portfolio and the importance of covariance relationships among securities increases. Thus the portfolio risk is given by</a:t>
            </a:r>
          </a:p>
          <a:p>
            <a:pPr marL="342900" indent="-342900">
              <a:lnSpc>
                <a:spcPct val="90000"/>
              </a:lnSpc>
            </a:pPr>
            <a:r>
              <a:rPr lang="en-US" sz="2400" dirty="0"/>
              <a:t>	</a:t>
            </a:r>
            <a:r>
              <a:rPr lang="el-GR" sz="2400" dirty="0"/>
              <a:t>σ</a:t>
            </a:r>
            <a:r>
              <a:rPr lang="en-US" sz="2400" baseline="30000" dirty="0"/>
              <a:t>2</a:t>
            </a:r>
            <a:r>
              <a:rPr lang="en-US" dirty="0"/>
              <a:t>p</a:t>
            </a:r>
            <a:r>
              <a:rPr lang="en-US" sz="2400" dirty="0"/>
              <a:t>=∑w</a:t>
            </a:r>
            <a:r>
              <a:rPr lang="en-US" dirty="0"/>
              <a:t>i</a:t>
            </a:r>
            <a:r>
              <a:rPr lang="en-US" sz="2400" baseline="30000" dirty="0"/>
              <a:t>2</a:t>
            </a:r>
            <a:r>
              <a:rPr lang="el-GR" sz="2400" dirty="0"/>
              <a:t>σ</a:t>
            </a:r>
            <a:r>
              <a:rPr lang="en-US" dirty="0"/>
              <a:t>i</a:t>
            </a:r>
            <a:r>
              <a:rPr lang="en-US" sz="2400" baseline="30000" dirty="0"/>
              <a:t>2 </a:t>
            </a:r>
            <a:r>
              <a:rPr lang="en-US" sz="2400" dirty="0"/>
              <a:t> +  ∑ ∑</a:t>
            </a:r>
            <a:r>
              <a:rPr lang="en-US" sz="2400" dirty="0" err="1"/>
              <a:t>w</a:t>
            </a:r>
            <a:r>
              <a:rPr lang="en-US" dirty="0" err="1"/>
              <a:t>i</a:t>
            </a:r>
            <a:r>
              <a:rPr lang="en-US" sz="2400" dirty="0" err="1"/>
              <a:t>w</a:t>
            </a:r>
            <a:r>
              <a:rPr lang="en-US" dirty="0" err="1"/>
              <a:t>j</a:t>
            </a:r>
            <a:r>
              <a:rPr lang="el-GR" sz="2400" dirty="0"/>
              <a:t>ρ</a:t>
            </a:r>
            <a:r>
              <a:rPr lang="en-US" dirty="0" err="1"/>
              <a:t>ij</a:t>
            </a:r>
            <a:r>
              <a:rPr lang="el-GR" sz="2400" dirty="0"/>
              <a:t>σ</a:t>
            </a:r>
            <a:r>
              <a:rPr lang="en-US" dirty="0" err="1"/>
              <a:t>i</a:t>
            </a:r>
            <a:r>
              <a:rPr lang="el-GR" sz="2400" dirty="0"/>
              <a:t>σ</a:t>
            </a:r>
            <a:r>
              <a:rPr lang="en-US" dirty="0"/>
              <a:t>j</a:t>
            </a:r>
          </a:p>
          <a:p>
            <a:pPr marL="742950" lvl="1" indent="-285750">
              <a:lnSpc>
                <a:spcPct val="90000"/>
              </a:lnSpc>
              <a:buClr>
                <a:schemeClr val="accent2"/>
              </a:buClr>
            </a:pPr>
            <a:r>
              <a:rPr lang="en-US" sz="2000" dirty="0"/>
              <a:t>   </a:t>
            </a:r>
          </a:p>
          <a:p>
            <a:pPr marL="742950" lvl="1" indent="-285750">
              <a:lnSpc>
                <a:spcPct val="90000"/>
              </a:lnSpc>
              <a:buClr>
                <a:schemeClr val="accent2"/>
              </a:buClr>
            </a:pPr>
            <a:r>
              <a:rPr lang="en-US" sz="2000" dirty="0"/>
              <a:t>   =∑ ∑</a:t>
            </a:r>
            <a:r>
              <a:rPr lang="en-US" sz="2000" dirty="0" err="1"/>
              <a:t>w</a:t>
            </a:r>
            <a:r>
              <a:rPr lang="en-US" dirty="0" err="1"/>
              <a:t>i</a:t>
            </a:r>
            <a:r>
              <a:rPr lang="en-US" sz="2000" dirty="0" err="1"/>
              <a:t>w</a:t>
            </a:r>
            <a:r>
              <a:rPr lang="en-US" dirty="0" err="1"/>
              <a:t>j</a:t>
            </a:r>
            <a:r>
              <a:rPr lang="el-GR" sz="2000" dirty="0"/>
              <a:t>ρ</a:t>
            </a:r>
            <a:r>
              <a:rPr lang="en-US" sz="1600" dirty="0" err="1"/>
              <a:t>ij</a:t>
            </a:r>
            <a:r>
              <a:rPr lang="el-GR" sz="2000" dirty="0"/>
              <a:t>σ</a:t>
            </a:r>
            <a:r>
              <a:rPr lang="en-US" sz="1400" dirty="0" err="1"/>
              <a:t>i</a:t>
            </a:r>
            <a:r>
              <a:rPr lang="el-GR" sz="2000" dirty="0"/>
              <a:t>σ</a:t>
            </a:r>
            <a:r>
              <a:rPr lang="en-US" sz="1400" dirty="0"/>
              <a:t>j  </a:t>
            </a:r>
            <a:r>
              <a:rPr lang="en-US" sz="2000" dirty="0"/>
              <a:t>               (the 1</a:t>
            </a:r>
            <a:r>
              <a:rPr lang="en-US" sz="2000" baseline="30000" dirty="0"/>
              <a:t>st</a:t>
            </a:r>
            <a:r>
              <a:rPr lang="en-US" sz="2000" dirty="0"/>
              <a:t> term is neglected for large n)</a:t>
            </a:r>
          </a:p>
          <a:p>
            <a:pPr marL="742950" lvl="1" indent="-285750">
              <a:lnSpc>
                <a:spcPct val="90000"/>
              </a:lnSpc>
              <a:buClr>
                <a:schemeClr val="accent2"/>
              </a:buClr>
            </a:pPr>
            <a:endParaRPr lang="en-US" sz="2000" dirty="0">
              <a:effectLst>
                <a:outerShdw blurRad="38100" dist="38100" dir="2700000" algn="tl">
                  <a:srgbClr val="000000"/>
                </a:outerShdw>
              </a:effectLst>
            </a:endParaRPr>
          </a:p>
        </p:txBody>
      </p:sp>
      <p:sp>
        <p:nvSpPr>
          <p:cNvPr id="4" name="Slide Number Placeholder 3"/>
          <p:cNvSpPr>
            <a:spLocks noGrp="1"/>
          </p:cNvSpPr>
          <p:nvPr>
            <p:ph type="sldNum" sz="quarter" idx="12"/>
          </p:nvPr>
        </p:nvSpPr>
        <p:spPr/>
        <p:txBody>
          <a:bodyPr/>
          <a:lstStyle/>
          <a:p>
            <a:fld id="{5AB69918-C6A8-4236-8AAE-C6B0FD021418}"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609600" y="152400"/>
            <a:ext cx="8229600" cy="715963"/>
          </a:xfrm>
        </p:spPr>
        <p:txBody>
          <a:bodyPr/>
          <a:lstStyle/>
          <a:p>
            <a:pPr algn="l"/>
            <a:r>
              <a:rPr lang="en-US" sz="4000"/>
              <a:t>Efficient Frontiers</a:t>
            </a:r>
          </a:p>
        </p:txBody>
      </p:sp>
      <p:sp>
        <p:nvSpPr>
          <p:cNvPr id="32771" name="Rectangle 3"/>
          <p:cNvSpPr>
            <a:spLocks noGrp="1" noChangeArrowheads="1"/>
          </p:cNvSpPr>
          <p:nvPr>
            <p:ph idx="1"/>
          </p:nvPr>
        </p:nvSpPr>
        <p:spPr>
          <a:xfrm>
            <a:off x="228600" y="2209800"/>
            <a:ext cx="8839200" cy="4525963"/>
          </a:xfrm>
        </p:spPr>
        <p:txBody>
          <a:bodyPr/>
          <a:lstStyle/>
          <a:p>
            <a:pPr>
              <a:buFont typeface="Wingdings" pitchFamily="2" charset="2"/>
              <a:buNone/>
            </a:pPr>
            <a:r>
              <a:rPr lang="en-US"/>
              <a:t> </a:t>
            </a:r>
          </a:p>
        </p:txBody>
      </p:sp>
      <p:sp>
        <p:nvSpPr>
          <p:cNvPr id="32773" name="Line 5"/>
          <p:cNvSpPr>
            <a:spLocks noChangeShapeType="1"/>
          </p:cNvSpPr>
          <p:nvPr/>
        </p:nvSpPr>
        <p:spPr bwMode="auto">
          <a:xfrm>
            <a:off x="1371600" y="5867400"/>
            <a:ext cx="6019800" cy="0"/>
          </a:xfrm>
          <a:prstGeom prst="line">
            <a:avLst/>
          </a:prstGeom>
          <a:noFill/>
          <a:ln w="9525">
            <a:solidFill>
              <a:schemeClr val="tx1"/>
            </a:solidFill>
            <a:round/>
            <a:headEnd/>
            <a:tailEnd type="triangle" w="med" len="med"/>
          </a:ln>
          <a:effectLst/>
        </p:spPr>
        <p:txBody>
          <a:bodyPr/>
          <a:lstStyle/>
          <a:p>
            <a:endParaRPr lang="en-US"/>
          </a:p>
        </p:txBody>
      </p:sp>
      <p:sp>
        <p:nvSpPr>
          <p:cNvPr id="32774" name="Freeform 6"/>
          <p:cNvSpPr>
            <a:spLocks/>
          </p:cNvSpPr>
          <p:nvPr/>
        </p:nvSpPr>
        <p:spPr bwMode="auto">
          <a:xfrm>
            <a:off x="2971800" y="2843213"/>
            <a:ext cx="2082800" cy="2057400"/>
          </a:xfrm>
          <a:custGeom>
            <a:avLst/>
            <a:gdLst/>
            <a:ahLst/>
            <a:cxnLst>
              <a:cxn ang="0">
                <a:pos x="1312" y="0"/>
              </a:cxn>
              <a:cxn ang="0">
                <a:pos x="688" y="144"/>
              </a:cxn>
              <a:cxn ang="0">
                <a:pos x="256" y="384"/>
              </a:cxn>
              <a:cxn ang="0">
                <a:pos x="16" y="720"/>
              </a:cxn>
              <a:cxn ang="0">
                <a:pos x="160" y="1056"/>
              </a:cxn>
              <a:cxn ang="0">
                <a:pos x="640" y="1248"/>
              </a:cxn>
              <a:cxn ang="0">
                <a:pos x="976" y="1296"/>
              </a:cxn>
            </a:cxnLst>
            <a:rect l="0" t="0" r="r" b="b"/>
            <a:pathLst>
              <a:path w="1312" h="1296">
                <a:moveTo>
                  <a:pt x="1312" y="0"/>
                </a:moveTo>
                <a:cubicBezTo>
                  <a:pt x="1088" y="40"/>
                  <a:pt x="864" y="80"/>
                  <a:pt x="688" y="144"/>
                </a:cubicBezTo>
                <a:cubicBezTo>
                  <a:pt x="512" y="208"/>
                  <a:pt x="368" y="288"/>
                  <a:pt x="256" y="384"/>
                </a:cubicBezTo>
                <a:cubicBezTo>
                  <a:pt x="144" y="480"/>
                  <a:pt x="32" y="608"/>
                  <a:pt x="16" y="720"/>
                </a:cubicBezTo>
                <a:cubicBezTo>
                  <a:pt x="0" y="832"/>
                  <a:pt x="56" y="968"/>
                  <a:pt x="160" y="1056"/>
                </a:cubicBezTo>
                <a:cubicBezTo>
                  <a:pt x="264" y="1144"/>
                  <a:pt x="504" y="1208"/>
                  <a:pt x="640" y="1248"/>
                </a:cubicBezTo>
                <a:cubicBezTo>
                  <a:pt x="776" y="1288"/>
                  <a:pt x="920" y="1296"/>
                  <a:pt x="976" y="1296"/>
                </a:cubicBezTo>
              </a:path>
            </a:pathLst>
          </a:custGeom>
          <a:noFill/>
          <a:ln w="9525">
            <a:solidFill>
              <a:schemeClr val="tx1"/>
            </a:solidFill>
            <a:round/>
            <a:headEnd/>
            <a:tailEnd/>
          </a:ln>
          <a:effectLst/>
        </p:spPr>
        <p:txBody>
          <a:bodyPr/>
          <a:lstStyle/>
          <a:p>
            <a:endParaRPr lang="en-US"/>
          </a:p>
        </p:txBody>
      </p:sp>
      <p:sp>
        <p:nvSpPr>
          <p:cNvPr id="32775" name="Text Box 7"/>
          <p:cNvSpPr txBox="1">
            <a:spLocks noChangeArrowheads="1"/>
          </p:cNvSpPr>
          <p:nvPr/>
        </p:nvSpPr>
        <p:spPr bwMode="auto">
          <a:xfrm>
            <a:off x="3505200" y="5929313"/>
            <a:ext cx="738188" cy="366712"/>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800">
                <a:effectLst/>
              </a:rPr>
              <a:t>Risk </a:t>
            </a:r>
            <a:r>
              <a:rPr lang="el-GR" sz="1800">
                <a:effectLst/>
              </a:rPr>
              <a:t>σ</a:t>
            </a:r>
          </a:p>
        </p:txBody>
      </p:sp>
      <p:sp>
        <p:nvSpPr>
          <p:cNvPr id="32777" name="Text Box 9"/>
          <p:cNvSpPr txBox="1">
            <a:spLocks noChangeArrowheads="1"/>
          </p:cNvSpPr>
          <p:nvPr/>
        </p:nvSpPr>
        <p:spPr bwMode="auto">
          <a:xfrm>
            <a:off x="609600" y="3924300"/>
            <a:ext cx="782638" cy="366713"/>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800">
                <a:effectLst/>
              </a:rPr>
              <a:t>E ( R )</a:t>
            </a:r>
          </a:p>
        </p:txBody>
      </p:sp>
      <p:sp>
        <p:nvSpPr>
          <p:cNvPr id="32799" name="Text Box 31"/>
          <p:cNvSpPr txBox="1">
            <a:spLocks noChangeArrowheads="1"/>
          </p:cNvSpPr>
          <p:nvPr/>
        </p:nvSpPr>
        <p:spPr bwMode="auto">
          <a:xfrm>
            <a:off x="2667000" y="3910013"/>
            <a:ext cx="533400" cy="366712"/>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effectLst/>
              </a:rPr>
              <a:t>A</a:t>
            </a:r>
          </a:p>
        </p:txBody>
      </p:sp>
      <p:sp>
        <p:nvSpPr>
          <p:cNvPr id="32800" name="Line 32"/>
          <p:cNvSpPr>
            <a:spLocks noChangeShapeType="1"/>
          </p:cNvSpPr>
          <p:nvPr/>
        </p:nvSpPr>
        <p:spPr bwMode="auto">
          <a:xfrm flipV="1">
            <a:off x="2971800" y="3986213"/>
            <a:ext cx="0" cy="1371600"/>
          </a:xfrm>
          <a:prstGeom prst="line">
            <a:avLst/>
          </a:prstGeom>
          <a:noFill/>
          <a:ln w="9525">
            <a:solidFill>
              <a:schemeClr val="tx1"/>
            </a:solidFill>
            <a:round/>
            <a:headEnd/>
            <a:tailEnd type="triangle" w="med" len="med"/>
          </a:ln>
          <a:effectLst/>
        </p:spPr>
        <p:txBody>
          <a:bodyPr/>
          <a:lstStyle/>
          <a:p>
            <a:endParaRPr lang="en-US"/>
          </a:p>
        </p:txBody>
      </p:sp>
      <p:sp>
        <p:nvSpPr>
          <p:cNvPr id="32801" name="Text Box 33"/>
          <p:cNvSpPr txBox="1">
            <a:spLocks noChangeArrowheads="1"/>
          </p:cNvSpPr>
          <p:nvPr/>
        </p:nvSpPr>
        <p:spPr bwMode="auto">
          <a:xfrm>
            <a:off x="1905000" y="5357813"/>
            <a:ext cx="2971800" cy="366712"/>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effectLst/>
              </a:rPr>
              <a:t>Global minimum portfolio</a:t>
            </a:r>
          </a:p>
        </p:txBody>
      </p:sp>
      <p:sp>
        <p:nvSpPr>
          <p:cNvPr id="32802" name="Text Box 34"/>
          <p:cNvSpPr txBox="1">
            <a:spLocks noChangeArrowheads="1"/>
          </p:cNvSpPr>
          <p:nvPr/>
        </p:nvSpPr>
        <p:spPr bwMode="auto">
          <a:xfrm>
            <a:off x="4114800" y="4900613"/>
            <a:ext cx="328613" cy="366712"/>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800">
                <a:effectLst/>
              </a:rPr>
              <a:t>C</a:t>
            </a:r>
          </a:p>
        </p:txBody>
      </p:sp>
      <p:sp>
        <p:nvSpPr>
          <p:cNvPr id="32804" name="Text Box 36"/>
          <p:cNvSpPr txBox="1">
            <a:spLocks noChangeArrowheads="1"/>
          </p:cNvSpPr>
          <p:nvPr/>
        </p:nvSpPr>
        <p:spPr bwMode="auto">
          <a:xfrm>
            <a:off x="5105400" y="2767013"/>
            <a:ext cx="325438" cy="366712"/>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800">
                <a:effectLst/>
              </a:rPr>
              <a:t>B</a:t>
            </a:r>
          </a:p>
        </p:txBody>
      </p:sp>
      <p:sp>
        <p:nvSpPr>
          <p:cNvPr id="32805" name="Text Box 37"/>
          <p:cNvSpPr txBox="1">
            <a:spLocks noChangeArrowheads="1"/>
          </p:cNvSpPr>
          <p:nvPr/>
        </p:nvSpPr>
        <p:spPr bwMode="auto">
          <a:xfrm>
            <a:off x="3733800" y="3276600"/>
            <a:ext cx="4876800" cy="1190625"/>
          </a:xfrm>
          <a:prstGeom prst="rect">
            <a:avLst/>
          </a:prstGeom>
          <a:noFill/>
          <a:ln w="9525">
            <a:noFill/>
            <a:miter lim="800000"/>
            <a:headEnd/>
            <a:tailEnd/>
          </a:ln>
          <a:effectLst/>
        </p:spPr>
        <p:txBody>
          <a:bodyPr>
            <a:spAutoFit/>
          </a:bodyPr>
          <a:lstStyle/>
          <a:p>
            <a:pPr eaLnBrk="0" hangingPunct="0">
              <a:spcBef>
                <a:spcPct val="0"/>
              </a:spcBef>
              <a:buClrTx/>
              <a:buSzTx/>
              <a:buFontTx/>
              <a:buNone/>
            </a:pPr>
            <a:r>
              <a:rPr lang="en-US" sz="1800">
                <a:effectLst/>
              </a:rPr>
              <a:t>Portfolio on AB section are better than  those on AC in risk-return perspective and so portfolios on AB are called efficient portfolios that offers best risk-return combinations to investors</a:t>
            </a:r>
          </a:p>
        </p:txBody>
      </p:sp>
      <p:sp>
        <p:nvSpPr>
          <p:cNvPr id="32832" name="Text Box 64"/>
          <p:cNvSpPr txBox="1">
            <a:spLocks noChangeArrowheads="1"/>
          </p:cNvSpPr>
          <p:nvPr/>
        </p:nvSpPr>
        <p:spPr bwMode="auto">
          <a:xfrm>
            <a:off x="685800" y="762000"/>
            <a:ext cx="7862888" cy="762000"/>
          </a:xfrm>
          <a:prstGeom prst="rect">
            <a:avLst/>
          </a:prstGeom>
          <a:noFill/>
          <a:ln w="9525">
            <a:noFill/>
            <a:miter lim="800000"/>
            <a:headEnd/>
            <a:tailEnd/>
          </a:ln>
          <a:effectLst/>
        </p:spPr>
        <p:txBody>
          <a:bodyPr>
            <a:spAutoFit/>
          </a:bodyPr>
          <a:lstStyle/>
          <a:p>
            <a:r>
              <a:rPr lang="en-US" sz="2000">
                <a:effectLst>
                  <a:outerShdw blurRad="38100" dist="38100" dir="2700000" algn="tl">
                    <a:srgbClr val="000000"/>
                  </a:outerShdw>
                </a:effectLst>
              </a:rPr>
              <a:t>Graph for the risk-return trade-off according to Markowitz portfolio theory is </a:t>
            </a:r>
          </a:p>
          <a:p>
            <a:r>
              <a:rPr lang="en-US" sz="2000">
                <a:effectLst>
                  <a:outerShdw blurRad="38100" dist="38100" dir="2700000" algn="tl">
                    <a:srgbClr val="000000"/>
                  </a:outerShdw>
                </a:effectLst>
              </a:rPr>
              <a:t>drawn below.</a:t>
            </a:r>
          </a:p>
        </p:txBody>
      </p:sp>
      <p:sp>
        <p:nvSpPr>
          <p:cNvPr id="32833" name="Line 65"/>
          <p:cNvSpPr>
            <a:spLocks noChangeShapeType="1"/>
          </p:cNvSpPr>
          <p:nvPr/>
        </p:nvSpPr>
        <p:spPr bwMode="auto">
          <a:xfrm flipV="1">
            <a:off x="1371600" y="2438400"/>
            <a:ext cx="0" cy="3429000"/>
          </a:xfrm>
          <a:prstGeom prst="line">
            <a:avLst/>
          </a:prstGeom>
          <a:noFill/>
          <a:ln w="9525">
            <a:solidFill>
              <a:schemeClr val="tx1"/>
            </a:solidFill>
            <a:round/>
            <a:headEnd/>
            <a:tailEnd type="triangle" w="med" len="med"/>
          </a:ln>
          <a:effectLst/>
        </p:spPr>
        <p:txBody>
          <a:bodyPr>
            <a:spAutoFit/>
          </a:bodyPr>
          <a:lstStyle/>
          <a:p>
            <a:endParaRPr lang="en-US"/>
          </a:p>
        </p:txBody>
      </p:sp>
      <p:sp>
        <p:nvSpPr>
          <p:cNvPr id="16" name="Slide Number Placeholder 15"/>
          <p:cNvSpPr>
            <a:spLocks noGrp="1"/>
          </p:cNvSpPr>
          <p:nvPr>
            <p:ph type="sldNum" sz="quarter" idx="12"/>
          </p:nvPr>
        </p:nvSpPr>
        <p:spPr/>
        <p:txBody>
          <a:bodyPr/>
          <a:lstStyle/>
          <a:p>
            <a:fld id="{5AB69918-C6A8-4236-8AAE-C6B0FD021418}"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290"/>
            <a:ext cx="9001156" cy="3970318"/>
          </a:xfrm>
          <a:prstGeom prst="rect">
            <a:avLst/>
          </a:prstGeom>
        </p:spPr>
        <p:txBody>
          <a:bodyPr wrap="square">
            <a:spAutoFit/>
          </a:bodyPr>
          <a:lstStyle/>
          <a:p>
            <a:pPr fontAlgn="base"/>
            <a:r>
              <a:rPr lang="en-US" sz="2800" dirty="0" smtClean="0"/>
              <a:t>The Capital Asset Pricing Model (CAPM) measures the risk of a security in relation to the portfolio. It considers the required rate of return of a security in the light of its contribution to total portfolio risk. The CAPM holds that only </a:t>
            </a:r>
            <a:r>
              <a:rPr lang="en-US" sz="2800" dirty="0" err="1" smtClean="0"/>
              <a:t>undiversifiable</a:t>
            </a:r>
            <a:r>
              <a:rPr lang="en-US" sz="2800" dirty="0" smtClean="0"/>
              <a:t> risk is relevant to the determination of expected return on any asset.</a:t>
            </a:r>
          </a:p>
          <a:p>
            <a:pPr fontAlgn="base"/>
            <a:r>
              <a:rPr lang="en-US" sz="2800" dirty="0" smtClean="0"/>
              <a:t>Even though the CAPM is competent to examine the risk and return of any capital asset such as individual security, an investment project or a portfolio asset</a:t>
            </a:r>
            <a:endParaRPr lang="en-US" sz="2800"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6"/>
          <p:cNvSpPr>
            <a:spLocks noGrp="1" noRot="1" noChangeArrowheads="1"/>
          </p:cNvSpPr>
          <p:nvPr>
            <p:ph type="title"/>
          </p:nvPr>
        </p:nvSpPr>
        <p:spPr>
          <a:xfrm>
            <a:off x="304800" y="274638"/>
            <a:ext cx="8839200" cy="1143000"/>
          </a:xfrm>
          <a:noFill/>
          <a:ln/>
        </p:spPr>
        <p:txBody>
          <a:bodyPr>
            <a:normAutofit fontScale="90000"/>
          </a:bodyPr>
          <a:lstStyle/>
          <a:p>
            <a:pPr algn="l"/>
            <a:r>
              <a:rPr lang="en-US" sz="3600"/>
              <a:t>Computing Problem with Original Markowitz Theory, and Later Simplification</a:t>
            </a:r>
          </a:p>
        </p:txBody>
      </p:sp>
      <p:sp>
        <p:nvSpPr>
          <p:cNvPr id="36871" name="Rectangle 7"/>
          <p:cNvSpPr>
            <a:spLocks noGrp="1" noChangeArrowheads="1"/>
          </p:cNvSpPr>
          <p:nvPr>
            <p:ph idx="1"/>
          </p:nvPr>
        </p:nvSpPr>
        <p:spPr>
          <a:noFill/>
          <a:ln/>
        </p:spPr>
        <p:txBody>
          <a:bodyPr>
            <a:normAutofit lnSpcReduction="10000"/>
          </a:bodyPr>
          <a:lstStyle/>
          <a:p>
            <a:pPr>
              <a:lnSpc>
                <a:spcPct val="90000"/>
              </a:lnSpc>
            </a:pPr>
            <a:r>
              <a:rPr lang="en-US" sz="2800"/>
              <a:t>As n increases, n(n-1)  covariances (inputs) are required to calculate  under Markowitz model. Due to this complexity of computation, it was mainly used for academic purposes before simplification.</a:t>
            </a:r>
          </a:p>
          <a:p>
            <a:pPr>
              <a:lnSpc>
                <a:spcPct val="90000"/>
              </a:lnSpc>
            </a:pPr>
            <a:endParaRPr lang="en-US" sz="2800"/>
          </a:p>
          <a:p>
            <a:pPr>
              <a:lnSpc>
                <a:spcPct val="90000"/>
              </a:lnSpc>
            </a:pPr>
            <a:r>
              <a:rPr lang="en-US" sz="2800"/>
              <a:t>It was observed that mirror images of covariances were present in Markowitz’s model. So after excluding the mirror images in the simplified form,   n(n-1)/2  unique covariances  are required for using this model and since then it is being used by investors.</a:t>
            </a:r>
          </a:p>
        </p:txBody>
      </p:sp>
      <p:sp>
        <p:nvSpPr>
          <p:cNvPr id="4" name="Slide Number Placeholder 3"/>
          <p:cNvSpPr>
            <a:spLocks noGrp="1"/>
          </p:cNvSpPr>
          <p:nvPr>
            <p:ph type="sldNum" sz="quarter" idx="12"/>
          </p:nvPr>
        </p:nvSpPr>
        <p:spPr/>
        <p:txBody>
          <a:bodyPr/>
          <a:lstStyle/>
          <a:p>
            <a:fld id="{5AB69918-C6A8-4236-8AAE-C6B0FD021418}"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142844" y="1428736"/>
            <a:ext cx="8786874" cy="4175462"/>
          </a:xfrm>
          <a:prstGeom prst="rect">
            <a:avLst/>
          </a:prstGeom>
          <a:noFill/>
          <a:ln w="9525">
            <a:noFill/>
            <a:miter lim="800000"/>
            <a:headEnd/>
            <a:tailEnd/>
          </a:ln>
          <a:effectLst/>
        </p:spPr>
        <p:txBody>
          <a:bodyPr vert="horz" wrap="square" lIns="0" tIns="0" rIns="0" bIns="12696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C4E54"/>
                </a:solidFill>
                <a:effectLst/>
                <a:latin typeface="Poppins"/>
                <a:cs typeface="Arial" pitchFamily="34" charset="0"/>
              </a:rPr>
              <a:t>How to Calculate Portfolio Standard Deviation?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Portfolio Standard Deviation calculation is a multi-step process and involves the below-mentioned process.</a:t>
            </a:r>
            <a:endParaRPr kumimoji="0" lang="en-US" sz="1900" b="1" i="0" u="none" strike="noStrike" cap="none" normalizeH="0" baseline="0" dirty="0" smtClean="0">
              <a:ln>
                <a:noFill/>
              </a:ln>
              <a:solidFill>
                <a:srgbClr val="0C4E54"/>
              </a:solidFill>
              <a:effectLst/>
              <a:latin typeface="Poppi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900" b="1" i="0" u="none" strike="noStrike" cap="none" normalizeH="0" baseline="0" dirty="0" smtClean="0">
                <a:ln>
                  <a:noFill/>
                </a:ln>
                <a:solidFill>
                  <a:srgbClr val="0C4E54"/>
                </a:solidFill>
                <a:effectLst/>
                <a:latin typeface="Poppins"/>
                <a:cs typeface="Arial" pitchFamily="34" charset="0"/>
              </a:rPr>
              <a:t>Portfolio Standard Deviation Formula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Assuming a Portfolio comprising of two assets only, the Standard Deviation of a Two Asset Portfolio can be computed using Portfolio Standard Deviation Formula:</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t>
            </a:r>
            <a:r>
              <a:rPr kumimoji="0" lang="en-US" sz="2100" b="0" i="0" u="none" strike="noStrike" cap="none" normalizeH="0" baseline="0" dirty="0" smtClean="0">
                <a:ln>
                  <a:noFill/>
                </a:ln>
                <a:solidFill>
                  <a:schemeClr val="tx1"/>
                </a:solidFill>
                <a:effectLst/>
                <a:latin typeface="Arial" pitchFamily="34" charset="0"/>
                <a:cs typeface="Arial" pitchFamily="34" charset="0"/>
              </a:rPr>
              <a:t> </a:t>
            </a:r>
            <a:r>
              <a:rPr kumimoji="0" lang="en-US"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Find the Standard Deviation of each asset in the portfolio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Find the weight of each asset in the overall portfolio</a:t>
            </a:r>
          </a:p>
          <a:p>
            <a:r>
              <a:rPr kumimoji="0" lang="en-US" sz="1500" b="0" i="0" u="none" strike="noStrike" cap="none" normalizeH="0" baseline="0" dirty="0" smtClean="0">
                <a:ln>
                  <a:noFill/>
                </a:ln>
                <a:solidFill>
                  <a:srgbClr val="212121"/>
                </a:solidFill>
                <a:effectLst/>
                <a:latin typeface="-apple-system"/>
                <a:cs typeface="Arial" pitchFamily="34" charset="0"/>
              </a:rPr>
              <a:t>Find the correlation between the assets in the portfolio (in the above case </a:t>
            </a:r>
            <a:r>
              <a:rPr lang="en-US" sz="1600" dirty="0" smtClean="0"/>
              <a:t>between the two assets in the portfolio). Correlation can vary in the range of -1 to 1.</a:t>
            </a:r>
          </a:p>
          <a:p>
            <a:r>
              <a:rPr lang="en-US" sz="1600" dirty="0" smtClean="0"/>
              <a:t>Apply the values in the above-mentioned to derive the </a:t>
            </a:r>
            <a:r>
              <a:rPr lang="en-US" sz="1600" b="1" u="sng" dirty="0" smtClean="0">
                <a:hlinkClick r:id="rId2"/>
              </a:rPr>
              <a:t>Standard Deviation formula</a:t>
            </a:r>
            <a:r>
              <a:rPr lang="en-US" sz="1600" dirty="0" smtClean="0"/>
              <a:t> of a Two Asset Portfolio.</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500" b="0" i="0" u="none" strike="noStrike" cap="none" normalizeH="0" baseline="0" dirty="0" smtClean="0">
              <a:ln>
                <a:noFill/>
              </a:ln>
              <a:solidFill>
                <a:srgbClr val="212121"/>
              </a:solidFill>
              <a:effectLst/>
              <a:latin typeface="-apple-system"/>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8130" name="Picture 2" descr="Portfolio Standard Deviation Formula"/>
          <p:cNvPicPr>
            <a:picLocks noChangeAspect="1" noChangeArrowheads="1"/>
          </p:cNvPicPr>
          <p:nvPr/>
        </p:nvPicPr>
        <p:blipFill>
          <a:blip r:embed="rId3"/>
          <a:srcRect/>
          <a:stretch>
            <a:fillRect/>
          </a:stretch>
        </p:blipFill>
        <p:spPr bwMode="auto">
          <a:xfrm>
            <a:off x="285720" y="785794"/>
            <a:ext cx="5076825" cy="342900"/>
          </a:xfrm>
          <a:prstGeom prst="rect">
            <a:avLst/>
          </a:prstGeom>
          <a:noFill/>
        </p:spPr>
      </p:pic>
      <p:sp>
        <p:nvSpPr>
          <p:cNvPr id="4" name="Slide Number Placeholder 3"/>
          <p:cNvSpPr>
            <a:spLocks noGrp="1"/>
          </p:cNvSpPr>
          <p:nvPr>
            <p:ph type="sldNum" sz="quarter" idx="12"/>
          </p:nvPr>
        </p:nvSpPr>
        <p:spPr/>
        <p:txBody>
          <a:bodyPr/>
          <a:lstStyle/>
          <a:p>
            <a:fld id="{5AB69918-C6A8-4236-8AAE-C6B0FD021418}"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a Portfolio ?</a:t>
            </a:r>
            <a:br>
              <a:rPr lang="en-US" b="1" dirty="0" smtClean="0"/>
            </a:br>
            <a:endParaRPr lang="en-US" dirty="0"/>
          </a:p>
        </p:txBody>
      </p:sp>
      <p:sp>
        <p:nvSpPr>
          <p:cNvPr id="3" name="Rectangle 2"/>
          <p:cNvSpPr/>
          <p:nvPr/>
        </p:nvSpPr>
        <p:spPr>
          <a:xfrm>
            <a:off x="357158" y="1327366"/>
            <a:ext cx="8286808" cy="1815882"/>
          </a:xfrm>
          <a:prstGeom prst="rect">
            <a:avLst/>
          </a:prstGeom>
        </p:spPr>
        <p:txBody>
          <a:bodyPr wrap="square">
            <a:spAutoFit/>
          </a:bodyPr>
          <a:lstStyle/>
          <a:p>
            <a:r>
              <a:rPr lang="en-US" sz="2800" dirty="0" smtClean="0"/>
              <a:t>A </a:t>
            </a:r>
            <a:r>
              <a:rPr lang="en-US" sz="2800" dirty="0"/>
              <a:t>portfolio refers to a collection of investment tools such as stocks, shares, mutual funds, bonds, cash and so on depending on the investor’s income, budget and convenient time frame.</a:t>
            </a:r>
          </a:p>
        </p:txBody>
      </p:sp>
      <p:sp>
        <p:nvSpPr>
          <p:cNvPr id="4" name="Slide Number Placeholder 3"/>
          <p:cNvSpPr>
            <a:spLocks noGrp="1"/>
          </p:cNvSpPr>
          <p:nvPr>
            <p:ph type="sldNum" sz="quarter" idx="12"/>
          </p:nvPr>
        </p:nvSpPr>
        <p:spPr/>
        <p:txBody>
          <a:bodyPr/>
          <a:lstStyle/>
          <a:p>
            <a:fld id="{5AB69918-C6A8-4236-8AAE-C6B0FD021418}"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Portfolio Management ?</a:t>
            </a:r>
            <a:br>
              <a:rPr lang="en-US" b="1" dirty="0" smtClean="0"/>
            </a:br>
            <a:endParaRPr lang="en-US" dirty="0"/>
          </a:p>
        </p:txBody>
      </p:sp>
      <p:sp>
        <p:nvSpPr>
          <p:cNvPr id="3" name="Rectangle 2"/>
          <p:cNvSpPr/>
          <p:nvPr/>
        </p:nvSpPr>
        <p:spPr>
          <a:xfrm>
            <a:off x="142844" y="1500174"/>
            <a:ext cx="8858280" cy="4278094"/>
          </a:xfrm>
          <a:prstGeom prst="rect">
            <a:avLst/>
          </a:prstGeom>
        </p:spPr>
        <p:txBody>
          <a:bodyPr wrap="square">
            <a:spAutoFit/>
          </a:bodyPr>
          <a:lstStyle/>
          <a:p>
            <a:r>
              <a:rPr lang="en-US" sz="2800" b="1" dirty="0" smtClean="0"/>
              <a:t>The </a:t>
            </a:r>
            <a:r>
              <a:rPr lang="en-US" sz="2800" b="1" dirty="0"/>
              <a:t>art of selecting the right investment policy for the individuals in terms of minimum risk and maximum return is called as portfolio management</a:t>
            </a:r>
            <a:r>
              <a:rPr lang="en-US" sz="2800" dirty="0" smtClean="0"/>
              <a:t>.</a:t>
            </a:r>
          </a:p>
          <a:p>
            <a:endParaRPr lang="en-US" sz="2000" dirty="0"/>
          </a:p>
          <a:p>
            <a:r>
              <a:rPr lang="en-US" sz="2400" dirty="0" smtClean="0"/>
              <a:t>Portfolio management refers to managing an individual’s investments in the form of bonds, shares, cash, mutual funds etc so that he earns the maximum profits within the stipulated time frame.</a:t>
            </a:r>
          </a:p>
          <a:p>
            <a:r>
              <a:rPr lang="en-US" sz="2400" dirty="0" smtClean="0"/>
              <a:t>Portfolio management refers to managing money of an individual under the expert guidance of portfolio managers.</a:t>
            </a:r>
          </a:p>
          <a:p>
            <a:r>
              <a:rPr lang="en-US" sz="2400" dirty="0" smtClean="0"/>
              <a:t>In </a:t>
            </a:r>
            <a:r>
              <a:rPr lang="en-US" sz="2400" dirty="0"/>
              <a:t>a layman’s language, the art of managing an individual’s investment is called as portfolio </a:t>
            </a:r>
            <a:r>
              <a:rPr lang="en-US" sz="2400" dirty="0" smtClean="0"/>
              <a:t>management.</a:t>
            </a:r>
            <a:endParaRPr lang="en-US" sz="2400" dirty="0"/>
          </a:p>
        </p:txBody>
      </p:sp>
      <p:sp>
        <p:nvSpPr>
          <p:cNvPr id="4" name="Slide Number Placeholder 3"/>
          <p:cNvSpPr>
            <a:spLocks noGrp="1"/>
          </p:cNvSpPr>
          <p:nvPr>
            <p:ph type="sldNum" sz="quarter" idx="12"/>
          </p:nvPr>
        </p:nvSpPr>
        <p:spPr/>
        <p:txBody>
          <a:bodyPr/>
          <a:lstStyle/>
          <a:p>
            <a:fld id="{5AB69918-C6A8-4236-8AAE-C6B0FD021418}"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Need for Portfolio Management</a:t>
            </a:r>
            <a:br>
              <a:rPr lang="en-US" b="1" dirty="0" smtClean="0"/>
            </a:br>
            <a:endParaRPr lang="en-US" dirty="0"/>
          </a:p>
        </p:txBody>
      </p:sp>
      <p:sp>
        <p:nvSpPr>
          <p:cNvPr id="3" name="Rectangle 2"/>
          <p:cNvSpPr/>
          <p:nvPr/>
        </p:nvSpPr>
        <p:spPr>
          <a:xfrm>
            <a:off x="571472" y="1643050"/>
            <a:ext cx="8215370" cy="4154984"/>
          </a:xfrm>
          <a:prstGeom prst="rect">
            <a:avLst/>
          </a:prstGeom>
        </p:spPr>
        <p:txBody>
          <a:bodyPr wrap="square">
            <a:spAutoFit/>
          </a:bodyPr>
          <a:lstStyle/>
          <a:p>
            <a:r>
              <a:rPr lang="en-US" sz="2400" dirty="0" smtClean="0"/>
              <a:t>Portfolio </a:t>
            </a:r>
            <a:r>
              <a:rPr lang="en-US" sz="2400" dirty="0"/>
              <a:t>management presents the </a:t>
            </a:r>
            <a:r>
              <a:rPr lang="en-US" sz="2400" b="1" dirty="0"/>
              <a:t>best investment plan</a:t>
            </a:r>
            <a:r>
              <a:rPr lang="en-US" sz="2400" dirty="0"/>
              <a:t> to the individuals as per their income, budget, age and ability to undertake risks.</a:t>
            </a:r>
          </a:p>
          <a:p>
            <a:r>
              <a:rPr lang="en-US" sz="2400" dirty="0"/>
              <a:t>Portfolio management </a:t>
            </a:r>
            <a:r>
              <a:rPr lang="en-US" sz="2400" b="1" dirty="0"/>
              <a:t>minimizes the risks</a:t>
            </a:r>
            <a:r>
              <a:rPr lang="en-US" sz="2400" dirty="0"/>
              <a:t> involved in investing and also increases the chance of making profits.</a:t>
            </a:r>
          </a:p>
          <a:p>
            <a:r>
              <a:rPr lang="en-US" sz="2400" dirty="0"/>
              <a:t>Portfolio managers understand the client’s financial needs and suggest the best and unique investment policy for them with minimum risks involved.</a:t>
            </a:r>
          </a:p>
          <a:p>
            <a:r>
              <a:rPr lang="en-US" sz="2400" dirty="0"/>
              <a:t>Portfolio management enables the portfolio managers to </a:t>
            </a:r>
            <a:r>
              <a:rPr lang="en-US" sz="2400" b="1" dirty="0"/>
              <a:t>provide customized investment solutions</a:t>
            </a:r>
            <a:r>
              <a:rPr lang="en-US" sz="2400" dirty="0"/>
              <a:t> to clients as per their needs and requirements.</a:t>
            </a:r>
          </a:p>
        </p:txBody>
      </p:sp>
      <p:sp>
        <p:nvSpPr>
          <p:cNvPr id="4" name="Slide Number Placeholder 3"/>
          <p:cNvSpPr>
            <a:spLocks noGrp="1"/>
          </p:cNvSpPr>
          <p:nvPr>
            <p:ph type="sldNum" sz="quarter" idx="12"/>
          </p:nvPr>
        </p:nvSpPr>
        <p:spPr/>
        <p:txBody>
          <a:bodyPr/>
          <a:lstStyle/>
          <a:p>
            <a:fld id="{5AB69918-C6A8-4236-8AAE-C6B0FD021418}"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Portfolio Management</a:t>
            </a:r>
            <a:br>
              <a:rPr lang="en-US" b="1" dirty="0" smtClean="0"/>
            </a:br>
            <a:endParaRPr lang="en-US" dirty="0"/>
          </a:p>
        </p:txBody>
      </p:sp>
      <p:sp>
        <p:nvSpPr>
          <p:cNvPr id="3" name="Rectangle 2"/>
          <p:cNvSpPr/>
          <p:nvPr/>
        </p:nvSpPr>
        <p:spPr>
          <a:xfrm>
            <a:off x="142844" y="1928802"/>
            <a:ext cx="9001156" cy="3970318"/>
          </a:xfrm>
          <a:prstGeom prst="rect">
            <a:avLst/>
          </a:prstGeom>
        </p:spPr>
        <p:txBody>
          <a:bodyPr wrap="square">
            <a:spAutoFit/>
          </a:bodyPr>
          <a:lstStyle/>
          <a:p>
            <a:r>
              <a:rPr lang="en-US" dirty="0" smtClean="0"/>
              <a:t>Portfolio </a:t>
            </a:r>
            <a:r>
              <a:rPr lang="en-US" dirty="0"/>
              <a:t>Management is further of the following types:</a:t>
            </a:r>
          </a:p>
          <a:p>
            <a:r>
              <a:rPr lang="en-US" b="1" dirty="0"/>
              <a:t>Active Portfolio Management:</a:t>
            </a:r>
            <a:r>
              <a:rPr lang="en-US" dirty="0"/>
              <a:t> As the name suggests, in an active portfolio management service, the portfolio managers are actively involved in buying and selling of securities to ensure maximum profits to individuals.</a:t>
            </a:r>
          </a:p>
          <a:p>
            <a:r>
              <a:rPr lang="en-US" b="1" dirty="0"/>
              <a:t>Passive Portfolio Management:</a:t>
            </a:r>
            <a:r>
              <a:rPr lang="en-US" dirty="0"/>
              <a:t> In a passive portfolio management, the portfolio manager deals with a fixed portfolio designed to match the current market scenario.</a:t>
            </a:r>
          </a:p>
          <a:p>
            <a:r>
              <a:rPr lang="en-US" b="1" dirty="0"/>
              <a:t>Discretionary Portfolio management services:</a:t>
            </a:r>
            <a:r>
              <a:rPr lang="en-US" dirty="0"/>
              <a:t> In Discretionary portfolio management services, an individual authorizes a portfolio manager to take care of his financial needs on his behalf. The individual issues money to the portfolio manager who in turn takes care of all his investment needs, paper work, documentation, filing and so on. In discretionary portfolio management, the portfolio manager has full rights to take decisions on his client’s behalf.</a:t>
            </a:r>
          </a:p>
          <a:p>
            <a:r>
              <a:rPr lang="en-US" b="1" dirty="0"/>
              <a:t>Non-Discretionary Portfolio management services:</a:t>
            </a:r>
            <a:r>
              <a:rPr lang="en-US" dirty="0"/>
              <a:t> In non discretionary portfolio management services, the portfolio manager can merely advise the client what is good and bad for him but the client reserves full right to take his own decisions.</a:t>
            </a:r>
          </a:p>
        </p:txBody>
      </p:sp>
      <p:sp>
        <p:nvSpPr>
          <p:cNvPr id="4" name="Slide Number Placeholder 3"/>
          <p:cNvSpPr>
            <a:spLocks noGrp="1"/>
          </p:cNvSpPr>
          <p:nvPr>
            <p:ph type="sldNum" sz="quarter" idx="12"/>
          </p:nvPr>
        </p:nvSpPr>
        <p:spPr/>
        <p:txBody>
          <a:bodyPr/>
          <a:lstStyle/>
          <a:p>
            <a:fld id="{5AB69918-C6A8-4236-8AAE-C6B0FD021418}"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92500"/>
          </a:bodyPr>
          <a:lstStyle/>
          <a:p>
            <a:r>
              <a:rPr lang="en-US" dirty="0" smtClean="0"/>
              <a:t>traditional portfolio analysis has been of a very </a:t>
            </a:r>
            <a:r>
              <a:rPr lang="en-US" b="1" dirty="0" smtClean="0"/>
              <a:t>subjective nature </a:t>
            </a:r>
            <a:r>
              <a:rPr lang="en-US" dirty="0" smtClean="0"/>
              <a:t>but it has provided success to some persons who have made their investments by making analysis of </a:t>
            </a:r>
            <a:r>
              <a:rPr lang="en-US" b="1" dirty="0" smtClean="0"/>
              <a:t>individual securities </a:t>
            </a:r>
            <a:r>
              <a:rPr lang="en-US" dirty="0" smtClean="0"/>
              <a:t>through evaluation of return and risk conditions in each security.</a:t>
            </a:r>
            <a:endParaRPr lang="en-US" dirty="0"/>
          </a:p>
        </p:txBody>
      </p:sp>
      <p:sp>
        <p:nvSpPr>
          <p:cNvPr id="4" name="Content Placeholder 3"/>
          <p:cNvSpPr>
            <a:spLocks noGrp="1"/>
          </p:cNvSpPr>
          <p:nvPr>
            <p:ph sz="half" idx="2"/>
          </p:nvPr>
        </p:nvSpPr>
        <p:spPr/>
        <p:txBody>
          <a:bodyPr>
            <a:normAutofit fontScale="92500"/>
          </a:bodyPr>
          <a:lstStyle/>
          <a:p>
            <a:r>
              <a:rPr lang="en-US" dirty="0" smtClean="0"/>
              <a:t>The modern portfolio theory believes in the maximization of return through a </a:t>
            </a:r>
            <a:r>
              <a:rPr lang="en-US" b="1" dirty="0" smtClean="0"/>
              <a:t>combination of securities</a:t>
            </a:r>
            <a:r>
              <a:rPr lang="en-US" dirty="0" smtClean="0"/>
              <a:t>. The modern portfolio theory discusses the relationship between different securities and then draws inter-relationships of risks between them.</a:t>
            </a: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77500" lnSpcReduction="20000"/>
          </a:bodyPr>
          <a:lstStyle/>
          <a:p>
            <a:r>
              <a:rPr lang="en-US" dirty="0" smtClean="0"/>
              <a:t>Traditional theory was based on the fact that risk could be measured on each individual security through the process of finding out the standard deviation and that security should be chosen where the deviation was the lowest. Greater variability and higher deviations showed more risk than those securities which had lower variation.</a:t>
            </a:r>
            <a:endParaRPr lang="en-US" dirty="0"/>
          </a:p>
        </p:txBody>
      </p:sp>
      <p:sp>
        <p:nvSpPr>
          <p:cNvPr id="4" name="Content Placeholder 3"/>
          <p:cNvSpPr>
            <a:spLocks noGrp="1"/>
          </p:cNvSpPr>
          <p:nvPr>
            <p:ph sz="half" idx="2"/>
          </p:nvPr>
        </p:nvSpPr>
        <p:spPr/>
        <p:txBody>
          <a:bodyPr>
            <a:normAutofit fontScale="77500" lnSpcReduction="20000"/>
          </a:bodyPr>
          <a:lstStyle/>
          <a:p>
            <a:r>
              <a:rPr lang="en-US" dirty="0" smtClean="0"/>
              <a:t>The modern theory is of the view that by diversification risk can be reduced. Diversification can be made by the investor either by having a large number of shares of companies in different regions,. Diversification is important but the modern theory states that there cannot be only diversification to achieve the maximum return. The theory of diversification was based on the research work by Harry Markowitz.</a:t>
            </a: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77500" lnSpcReduction="20000"/>
          </a:bodyPr>
          <a:lstStyle/>
          <a:p>
            <a:r>
              <a:rPr lang="en-US" dirty="0" smtClean="0"/>
              <a:t>Traditional theory believes that the market is inefficient and the fundamental analyst can take advantage of the situation. By </a:t>
            </a:r>
            <a:r>
              <a:rPr lang="en-US" dirty="0" err="1" smtClean="0"/>
              <a:t>analysing</a:t>
            </a:r>
            <a:r>
              <a:rPr lang="en-US" dirty="0" smtClean="0"/>
              <a:t> internal financial statements of the company, he can make superior profits through higher returns. The technical analyst believed in the market </a:t>
            </a:r>
            <a:r>
              <a:rPr lang="en-US" dirty="0" err="1" smtClean="0"/>
              <a:t>behaviour</a:t>
            </a:r>
            <a:r>
              <a:rPr lang="en-US" dirty="0" smtClean="0"/>
              <a:t> and past trends to forecast the future of the securities. These analyses were mainly under the risk and return criteria of single security analysis.</a:t>
            </a:r>
            <a:endParaRPr lang="en-US" dirty="0"/>
          </a:p>
        </p:txBody>
      </p:sp>
      <p:sp>
        <p:nvSpPr>
          <p:cNvPr id="4" name="Content Placeholder 3"/>
          <p:cNvSpPr>
            <a:spLocks noGrp="1"/>
          </p:cNvSpPr>
          <p:nvPr>
            <p:ph sz="half" idx="2"/>
          </p:nvPr>
        </p:nvSpPr>
        <p:spPr/>
        <p:txBody>
          <a:bodyPr>
            <a:normAutofit fontScale="77500" lnSpcReduction="20000"/>
          </a:bodyPr>
          <a:lstStyle/>
          <a:p>
            <a:pPr fontAlgn="base"/>
            <a:r>
              <a:rPr lang="en-US" dirty="0" smtClean="0"/>
              <a:t>Modern portfolio theory, as brought out by Markowitz and Sharpe, is the combination of the securities to get the most efficient portfolio. Combination of securities can be made in many ways. Markowitz developed the theory of diversification through scientific reasoning and method.</a:t>
            </a:r>
          </a:p>
          <a:p>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Harry Markowitz’s Modern Portfolio Theory</a:t>
            </a:r>
            <a:br>
              <a:rPr lang="en-US" dirty="0"/>
            </a:br>
            <a:endParaRPr lang="en-US" dirty="0"/>
          </a:p>
        </p:txBody>
      </p:sp>
      <p:sp>
        <p:nvSpPr>
          <p:cNvPr id="3" name="Rectangle 2"/>
          <p:cNvSpPr/>
          <p:nvPr/>
        </p:nvSpPr>
        <p:spPr>
          <a:xfrm>
            <a:off x="428596" y="1142984"/>
            <a:ext cx="8358246" cy="5847755"/>
          </a:xfrm>
          <a:prstGeom prst="rect">
            <a:avLst/>
          </a:prstGeom>
        </p:spPr>
        <p:txBody>
          <a:bodyPr wrap="square">
            <a:spAutoFit/>
          </a:bodyPr>
          <a:lstStyle/>
          <a:p>
            <a:r>
              <a:rPr lang="en-US" sz="2200" dirty="0" smtClean="0"/>
              <a:t>in </a:t>
            </a:r>
            <a:r>
              <a:rPr lang="en-US" sz="2200" dirty="0"/>
              <a:t>1952, an economist named Harry Markowitz wrote his dissertation on “Portfolio Selection”, a paper that contained theories which transformed the landscape of portfolio management—a paper which would earn him the Nobel Prize in Economics nearly four decades later.</a:t>
            </a:r>
          </a:p>
          <a:p>
            <a:r>
              <a:rPr lang="en-US" sz="2200" dirty="0"/>
              <a:t>As the philosophical antithesis of traditional stock selection, his Modern Portfolio Theory (MPT) continues to be a popular investment strategy, and this portfolio management tool—if used correctly—can result in a diverse, profitable investment portfolio.</a:t>
            </a:r>
          </a:p>
          <a:p>
            <a:r>
              <a:rPr lang="en-US" sz="2200" dirty="0"/>
              <a:t>Instead of focusing on the risk of each individual asset, Markowitz demonstrated that a diversified portfolio is less volatile than the total sum of its individual parts. While each asset itself might be quite volatile, the volatility of the entire portfolio can actually be quite low.</a:t>
            </a:r>
          </a:p>
          <a:p>
            <a:r>
              <a:rPr lang="en-US" sz="2200" dirty="0"/>
              <a:t>More than 60 years after its introduction, the fundamentals of MPT ring true. Let’s delve into this popular portfolio management strategy, and discover what makes the principles of this revolutionary theory so effective.</a:t>
            </a:r>
          </a:p>
        </p:txBody>
      </p:sp>
      <p:sp>
        <p:nvSpPr>
          <p:cNvPr id="4" name="Slide Number Placeholder 3"/>
          <p:cNvSpPr>
            <a:spLocks noGrp="1"/>
          </p:cNvSpPr>
          <p:nvPr>
            <p:ph type="sldNum" sz="quarter" idx="12"/>
          </p:nvPr>
        </p:nvSpPr>
        <p:spPr/>
        <p:txBody>
          <a:bodyPr/>
          <a:lstStyle/>
          <a:p>
            <a:fld id="{5AB69918-C6A8-4236-8AAE-C6B0FD021418}"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6651"/>
            <a:ext cx="8929718" cy="3970318"/>
          </a:xfrm>
          <a:prstGeom prst="rect">
            <a:avLst/>
          </a:prstGeom>
        </p:spPr>
        <p:txBody>
          <a:bodyPr wrap="square">
            <a:spAutoFit/>
          </a:bodyPr>
          <a:lstStyle/>
          <a:p>
            <a:pPr fontAlgn="base"/>
            <a:r>
              <a:rPr lang="en-US" dirty="0" smtClean="0"/>
              <a:t>Assumptions of Capital Asset Pricing Model</a:t>
            </a:r>
          </a:p>
          <a:p>
            <a:pPr fontAlgn="base"/>
            <a:r>
              <a:rPr lang="en-US" dirty="0" smtClean="0"/>
              <a:t>The CAPM is based on the following assumptions.</a:t>
            </a:r>
          </a:p>
          <a:p>
            <a:pPr fontAlgn="base"/>
            <a:r>
              <a:rPr lang="en-US" dirty="0" smtClean="0"/>
              <a:t>1. Risk-averse investors</a:t>
            </a:r>
          </a:p>
          <a:p>
            <a:pPr fontAlgn="base"/>
            <a:r>
              <a:rPr lang="en-US" dirty="0" smtClean="0"/>
              <a:t>The investors are basically risk averse and diversification is necessary to reduce their risks.</a:t>
            </a:r>
          </a:p>
          <a:p>
            <a:pPr fontAlgn="base"/>
            <a:r>
              <a:rPr lang="en-US" dirty="0" smtClean="0"/>
              <a:t>2. </a:t>
            </a:r>
            <a:r>
              <a:rPr lang="en-US" dirty="0" err="1" smtClean="0"/>
              <a:t>Maximising</a:t>
            </a:r>
            <a:r>
              <a:rPr lang="en-US" dirty="0" smtClean="0"/>
              <a:t> the utility of terminal wealth</a:t>
            </a:r>
          </a:p>
          <a:p>
            <a:pPr fontAlgn="base"/>
            <a:r>
              <a:rPr lang="en-US" dirty="0" smtClean="0"/>
              <a:t>An investor aims at maximizing the utility of his wealth rather than the wealth or return. The term ‘Utility’ describes the differences in individual preferences. Each increment of wealth is enjoyed less than the last as each increment is less important in satisfying the basic needs of the individual. Thus, the diminishing marginal utility is most applicable to wealth.</a:t>
            </a:r>
          </a:p>
          <a:p>
            <a:pPr fontAlgn="base"/>
            <a:r>
              <a:rPr lang="en-US" dirty="0" smtClean="0"/>
              <a:t>There are also other forms of utility functions. Some investors showing a preference for larger risks are those who have increasing marginal utility for wealth. In such cases, each increase in wealth prompts the individual to acquire more wealth. For a risk-neutral investor, each increment in wealth is equally attractive.  In other words, each increment would have the same utility for him.</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214282" y="3357562"/>
            <a:ext cx="8929718" cy="1754326"/>
          </a:xfrm>
          <a:prstGeom prst="rect">
            <a:avLst/>
          </a:prstGeom>
        </p:spPr>
        <p:txBody>
          <a:bodyPr wrap="square">
            <a:spAutoFit/>
          </a:bodyPr>
          <a:lstStyle/>
          <a:p>
            <a:r>
              <a:rPr lang="en-US" dirty="0"/>
              <a:t>Prior to the development of MPT, investing processes were centered on individual stocks; investors would look through available assets and find “sure bets”—assets that would produce decent returns without subjecting the investor to too much risk. Expected net present value (NPV) was used to distinguish these “sure bet” stocks, while securities were valued by discounting their future cash flows. Stocks that were capable of generating more money at a quicker rate were given great value.</a:t>
            </a:r>
          </a:p>
        </p:txBody>
      </p:sp>
      <p:sp>
        <p:nvSpPr>
          <p:cNvPr id="4" name="Rectangle 3"/>
          <p:cNvSpPr/>
          <p:nvPr/>
        </p:nvSpPr>
        <p:spPr>
          <a:xfrm>
            <a:off x="357158" y="1571612"/>
            <a:ext cx="8786842" cy="1477328"/>
          </a:xfrm>
          <a:prstGeom prst="rect">
            <a:avLst/>
          </a:prstGeom>
        </p:spPr>
        <p:txBody>
          <a:bodyPr wrap="square">
            <a:spAutoFit/>
          </a:bodyPr>
          <a:lstStyle/>
          <a:p>
            <a:r>
              <a:rPr lang="en-US" dirty="0"/>
              <a:t>Markowitz disagreed with this thinking. The “present value” theory had shortcomings; selecting the “best” portfolio under this logic meant selecting a single stock with the highest expected NPV. That approach was risky by nature, and while economic experts believed a good portfolio was a diversified one, there was no methodology available for investors to achieve this diversity.</a:t>
            </a:r>
          </a:p>
        </p:txBody>
      </p:sp>
      <p:sp>
        <p:nvSpPr>
          <p:cNvPr id="5" name="Slide Number Placeholder 4"/>
          <p:cNvSpPr>
            <a:spLocks noGrp="1"/>
          </p:cNvSpPr>
          <p:nvPr>
            <p:ph type="sldNum" sz="quarter" idx="12"/>
          </p:nvPr>
        </p:nvSpPr>
        <p:spPr/>
        <p:txBody>
          <a:bodyPr/>
          <a:lstStyle/>
          <a:p>
            <a:fld id="{5AB69918-C6A8-4236-8AAE-C6B0FD021418}"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5AB69918-C6A8-4236-8AAE-C6B0FD021418}"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MPT?</a:t>
            </a:r>
            <a:r>
              <a:rPr lang="en-US" dirty="0" smtClean="0"/>
              <a:t/>
            </a:r>
            <a:br>
              <a:rPr lang="en-US" dirty="0" smtClean="0"/>
            </a:br>
            <a:endParaRPr lang="en-US" dirty="0"/>
          </a:p>
        </p:txBody>
      </p:sp>
      <p:sp>
        <p:nvSpPr>
          <p:cNvPr id="3" name="Rectangle 2"/>
          <p:cNvSpPr/>
          <p:nvPr/>
        </p:nvSpPr>
        <p:spPr>
          <a:xfrm>
            <a:off x="357158" y="1428736"/>
            <a:ext cx="8501122" cy="4955203"/>
          </a:xfrm>
          <a:prstGeom prst="rect">
            <a:avLst/>
          </a:prstGeom>
        </p:spPr>
        <p:txBody>
          <a:bodyPr wrap="square">
            <a:spAutoFit/>
          </a:bodyPr>
          <a:lstStyle/>
          <a:p>
            <a:r>
              <a:rPr lang="en-US" sz="2400" dirty="0" smtClean="0"/>
              <a:t>Markowitz </a:t>
            </a:r>
            <a:r>
              <a:rPr lang="en-US" sz="2400" dirty="0"/>
              <a:t>created a formula that allows an investor to mathematically trade off risk tolerance and reward expectations, resulting in the ideal portfolio.</a:t>
            </a:r>
          </a:p>
          <a:p>
            <a:r>
              <a:rPr lang="en-US" sz="2400" dirty="0"/>
              <a:t>This theory was based on two main concepts:</a:t>
            </a:r>
          </a:p>
          <a:p>
            <a:r>
              <a:rPr lang="en-US" sz="2400" dirty="0"/>
              <a:t>1</a:t>
            </a:r>
            <a:r>
              <a:rPr lang="en-US" sz="2800" b="1" dirty="0"/>
              <a:t>. Every investor’s goal is to maximize return for any level of risk</a:t>
            </a:r>
            <a:r>
              <a:rPr lang="en-US" sz="2400" dirty="0"/>
              <a:t/>
            </a:r>
            <a:br>
              <a:rPr lang="en-US" sz="2400" dirty="0"/>
            </a:br>
            <a:r>
              <a:rPr lang="en-US" sz="2400" dirty="0"/>
              <a:t>2</a:t>
            </a:r>
            <a:r>
              <a:rPr lang="en-US" sz="2800" b="1" dirty="0"/>
              <a:t>. Risk can be reduced by diversifying a portfolio through individual, unrelated securities</a:t>
            </a:r>
            <a:endParaRPr lang="en-US" sz="2400" b="1" dirty="0"/>
          </a:p>
          <a:p>
            <a:r>
              <a:rPr lang="en-US" sz="2400" dirty="0"/>
              <a:t>MPT works under the assumption that </a:t>
            </a:r>
            <a:r>
              <a:rPr lang="en-US" sz="2800" b="1" dirty="0"/>
              <a:t>investors are risk-averse, preferring a portfolio with less risk for a given level of return. </a:t>
            </a:r>
            <a:r>
              <a:rPr lang="en-US" sz="2400" dirty="0"/>
              <a:t>Under this assumption, investors will only take on high-risk investments if they can expect a larger reward.</a:t>
            </a:r>
          </a:p>
        </p:txBody>
      </p:sp>
      <p:sp>
        <p:nvSpPr>
          <p:cNvPr id="4" name="Slide Number Placeholder 3"/>
          <p:cNvSpPr>
            <a:spLocks noGrp="1"/>
          </p:cNvSpPr>
          <p:nvPr>
            <p:ph type="sldNum" sz="quarter" idx="12"/>
          </p:nvPr>
        </p:nvSpPr>
        <p:spPr/>
        <p:txBody>
          <a:bodyPr/>
          <a:lstStyle/>
          <a:p>
            <a:fld id="{5AB69918-C6A8-4236-8AAE-C6B0FD021418}"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37871778" cy="11715987"/>
          </a:xfrm>
          <a:prstGeom prst="rect">
            <a:avLst/>
          </a:prstGeom>
          <a:noFill/>
          <a:ln w="9525">
            <a:noFill/>
            <a:miter lim="800000"/>
            <a:headEnd/>
            <a:tailEnd/>
          </a:ln>
          <a:effectLst/>
        </p:spPr>
        <p:txBody>
          <a:bodyPr vert="horz" wrap="none" lIns="0" tIns="0" rIns="0" bIns="12696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100" b="1" i="0" u="none" strike="noStrike" cap="none" normalizeH="0" baseline="0" dirty="0" smtClean="0">
                <a:ln>
                  <a:noFill/>
                </a:ln>
                <a:solidFill>
                  <a:srgbClr val="0C4E54"/>
                </a:solidFill>
                <a:effectLst/>
                <a:latin typeface="Poppins"/>
                <a:cs typeface="Arial" pitchFamily="34" charset="0"/>
              </a:rPr>
              <a:t>What is Modern Portfolio Theory?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An investment model like modern portfolio theory or MPT allows investors to choose from a variety of investment options comprising of a single portfolio for earning maximum benefits and that too at a market risk which is way lower than the various underlying investments or assets.</a:t>
            </a:r>
            <a:endParaRPr kumimoji="0" lang="en-US" sz="2800" b="1" i="0" u="none" strike="noStrike" cap="none" normalizeH="0" baseline="0" dirty="0" smtClean="0">
              <a:ln>
                <a:noFill/>
              </a:ln>
              <a:solidFill>
                <a:srgbClr val="0C4E54"/>
              </a:solidFill>
              <a:effectLst/>
              <a:latin typeface="Poppi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C4E54"/>
                </a:solidFill>
                <a:effectLst/>
                <a:latin typeface="Poppins"/>
                <a:cs typeface="Arial" pitchFamily="34" charset="0"/>
              </a:rPr>
              <a:t>Explanation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Modern Portfolio Theory (MPT) is an investing model in which investors invest with the motive of taking the minimum level of risk and earning the maximum amount of return for that level of acquired risk. The modern portfolio theory is a helpful tool for the investors as it helps them in choosing the different types of investments for the purpose of the diversification of the investment and then making one portfolio by considering all the investments.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According to the modern portfolio theory, all the investments that are selected are combined together in a way that reduces the risk in the market through the means of diversification and, at the same time, also generates a good return in the long term to the investors.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  </a:t>
            </a:r>
            <a:r>
              <a:rPr kumimoji="0" lang="en-US" sz="26500" b="0" i="0" u="none" strike="noStrike" cap="none" normalizeH="0" baseline="0" dirty="0" smtClean="0">
                <a:ln>
                  <a:noFill/>
                </a:ln>
                <a:solidFill>
                  <a:srgbClr val="212121"/>
                </a:solidFill>
                <a:effectLst/>
                <a:latin typeface="-apple-system"/>
                <a:cs typeface="Arial" pitchFamily="34" charset="0"/>
              </a:rPr>
              <a:t> </a:t>
            </a:r>
            <a:r>
              <a:rPr kumimoji="0" lang="en-US" sz="1500" b="0" i="0" u="none" strike="noStrike" cap="none" normalizeH="0" baseline="0" dirty="0" smtClean="0">
                <a:ln>
                  <a:noFill/>
                </a:ln>
                <a:solidFill>
                  <a:srgbClr val="212121"/>
                </a:solidFill>
                <a:effectLst/>
                <a:latin typeface="-apple-system"/>
                <a:cs typeface="Arial" pitchFamily="34" charset="0"/>
              </a:rPr>
              <a:t>                                                                                                                                          </a:t>
            </a:r>
            <a:endParaRPr kumimoji="0" lang="en-US" sz="2800" b="1" i="0" u="none" strike="noStrike" cap="none" normalizeH="0" baseline="0" dirty="0" smtClean="0">
              <a:ln>
                <a:noFill/>
              </a:ln>
              <a:solidFill>
                <a:srgbClr val="0C4E54"/>
              </a:solidFill>
              <a:effectLst/>
              <a:latin typeface="Poppi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C4E54"/>
                </a:solidFill>
                <a:effectLst/>
                <a:latin typeface="Poppins"/>
                <a:cs typeface="Arial" pitchFamily="34" charset="0"/>
              </a:rPr>
              <a:t>Example of the Modern Portfolio Theory (MPT)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There is an individual who wants to invest in a portfolio. He got an option of two portfolios, which are as follows: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500" b="0" i="0" u="none" strike="noStrike" cap="none" normalizeH="0" baseline="0" dirty="0" smtClean="0">
                <a:ln>
                  <a:noFill/>
                </a:ln>
                <a:solidFill>
                  <a:srgbClr val="212121"/>
                </a:solidFill>
                <a:effectLst/>
                <a:latin typeface="-apple-system"/>
                <a:cs typeface="Arial" pitchFamily="34" charset="0"/>
              </a:rPr>
              <a:t>The first portfolio consists of a mix of the bonds and different stocks that gave the return of 10 % annually on an average, but at the same time differed by the range of as much as 15 % annually (returns, in this case, usually differed between -5 % and + 25 %).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1500" b="0" i="0" u="none" strike="noStrike" cap="none" normalizeH="0" baseline="0" dirty="0" smtClean="0">
                <a:ln>
                  <a:noFill/>
                </a:ln>
                <a:solidFill>
                  <a:srgbClr val="212121"/>
                </a:solidFill>
                <a:effectLst/>
                <a:latin typeface="-apple-system"/>
                <a:cs typeface="Arial" pitchFamily="34" charset="0"/>
              </a:rPr>
              <a:t>On the other hand, the second portfolio consists of a mix of the bonds and different stocks that gave the return of 10 % annually on an average, but at the same time differed by a range of only 3 % annually (returns, in this case, usually differed between 7 % and 13 %)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According to modern portfolio theory, which investment portfolio the person should consider?</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212121"/>
                </a:solidFill>
                <a:effectLst/>
                <a:latin typeface="-apple-system"/>
                <a:cs typeface="Arial" pitchFamily="34" charset="0"/>
              </a:rPr>
              <a:t>Analysis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In both scenarios, the average expected return on the investment is 10 %. However, in the first portfolio, one could get the return of as much as 25 %, which sounds attractive, but at the same time, there prevails a huge risk where one might lose 5 % as well because the range usually differs between -5 % and + 25 %.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On the other side, in the case of the second portfolio, a less return range of between 7 % and 13 % may be less attractive to the investor, but in that case, it is expected that one will not lose his money, which makes the investment less risky than the first portfolio.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According to the Modern portfolio, theory investor invests with the motive of taking the minimum level of risk and earning the maximum amount of return with that minimum risk taken, so in the present case, one should choose the second portfolio as he is getting the same average expected return with the less level of risk.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C4E54"/>
                </a:solidFill>
                <a:effectLst/>
                <a:latin typeface="Poppins"/>
                <a:cs typeface="Arial" pitchFamily="34" charset="0"/>
              </a:rPr>
              <a:t>Assumptions of Modern Portfolio Theory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Modern Portfolio theory has a certain assumption that is to be considered while making any decisions in order to arrive at the conclusion that risk, return, and diversification relationships hold true. The different assumptions of the modern portfolio theory are as follows: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Returns from the assets are distributed normally.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The investor making the investment is rational and will avoid all the unnecessary risk associated.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Investors will give their best in order to maximize returns for all the unique situations provided.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All investors are having access to the same information.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The cost pertaining to taxes and trading is not considered while making decisions.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All the investors are having the same views on the rate of return expected.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The single investors along are not sizeable and capable enough to influence the prices prevailing in the market.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500" b="0" i="0" u="none" strike="noStrike" cap="none" normalizeH="0" baseline="0" dirty="0" smtClean="0">
                <a:ln>
                  <a:noFill/>
                </a:ln>
                <a:solidFill>
                  <a:srgbClr val="212121"/>
                </a:solidFill>
                <a:effectLst/>
                <a:latin typeface="-apple-system"/>
                <a:cs typeface="Arial" pitchFamily="34" charset="0"/>
              </a:rPr>
              <a:t>Unlimited capital at the risk-free rate of return can be borrowed.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C4E54"/>
                </a:solidFill>
                <a:effectLst/>
                <a:latin typeface="Poppins"/>
                <a:cs typeface="Arial" pitchFamily="34" charset="0"/>
              </a:rPr>
              <a:t>Advantages of the Modern Portfolio Theory (MPT)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212121"/>
                </a:solidFill>
                <a:effectLst/>
                <a:latin typeface="-apple-system"/>
                <a:cs typeface="Arial" pitchFamily="34" charset="0"/>
              </a:rPr>
              <a:t>There are several different advantages of the Modern portfolio theory providing the opportunity for the investors investing their money in the market. Some of the advantages are of the Modern portfolio theory as follows: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500" b="0" i="0" u="none" strike="noStrike" cap="none" normalizeH="0" baseline="0" dirty="0" smtClean="0">
                <a:ln>
                  <a:noFill/>
                </a:ln>
                <a:solidFill>
                  <a:srgbClr val="212121"/>
                </a:solidFill>
                <a:effectLst/>
                <a:latin typeface="-apple-system"/>
                <a:cs typeface="Arial" pitchFamily="34" charset="0"/>
              </a:rPr>
              <a:t>It helps in evaluating and managing risks and returns associated with the investments. With the help of analysis, the assets which are underperforming assets and the assets having an excessive risk with respect to returns can be scrutinized and then replaced with the new one.</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1500" b="0" i="0" u="none" strike="noStrike" cap="none" normalizeH="0" baseline="0" dirty="0" smtClean="0">
                <a:ln>
                  <a:noFill/>
                </a:ln>
                <a:solidFill>
                  <a:srgbClr val="212121"/>
                </a:solidFill>
                <a:effectLst/>
                <a:latin typeface="-apple-system"/>
                <a:cs typeface="Arial" pitchFamily="34" charset="0"/>
              </a:rPr>
              <a:t>The theory is an important tool for avoiding financial ruin because by following these theories, traders don’t rely on only one investment for their financial stability; rather, they diversify their portfolio in order to get the maximum return with minimum risk.</a:t>
            </a:r>
          </a:p>
        </p:txBody>
      </p:sp>
      <p:sp>
        <p:nvSpPr>
          <p:cNvPr id="26626" name="AutoShape 2" descr="Modern Portfolio Theory"/>
          <p:cNvSpPr>
            <a:spLocks noChangeAspect="1" noChangeArrowheads="1"/>
          </p:cNvSpPr>
          <p:nvPr/>
        </p:nvSpPr>
        <p:spPr bwMode="auto">
          <a:xfrm>
            <a:off x="52388" y="-9091613"/>
            <a:ext cx="7324725" cy="42195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Slide Number Placeholder 3"/>
          <p:cNvSpPr>
            <a:spLocks noGrp="1"/>
          </p:cNvSpPr>
          <p:nvPr>
            <p:ph type="sldNum" sz="quarter" idx="12"/>
          </p:nvPr>
        </p:nvSpPr>
        <p:spPr/>
        <p:txBody>
          <a:bodyPr/>
          <a:lstStyle/>
          <a:p>
            <a:fld id="{5AB69918-C6A8-4236-8AAE-C6B0FD021418}" type="slidenum">
              <a:rPr lang="en-US" smtClean="0"/>
              <a:pPr/>
              <a:t>73</a:t>
            </a:fld>
            <a:endParaRPr lang="en-US"/>
          </a:p>
        </p:txBody>
      </p:sp>
    </p:spTree>
    <p:controls>
      <p:control spid="26627" name="DefaultOcx" r:id="rId2" imgW="3753000" imgH="1917720"/>
      <p:control spid="26628" name="HTMLText1" r:id="rId3" imgW="2438280" imgH="228600"/>
      <p:control spid="26629" name="HTMLCheckbox1" r:id="rId4" imgW="209520" imgH="266760"/>
      <p:control spid="26630" name="HTMLSubmit1" r:id="rId5" imgW="1301760" imgH="317520"/>
    </p:controls>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643758"/>
            <a:ext cx="9144000" cy="10156627"/>
          </a:xfrm>
          <a:prstGeom prst="rect">
            <a:avLst/>
          </a:prstGeom>
        </p:spPr>
        <p:txBody>
          <a:bodyPr wrap="square">
            <a:spAutoFit/>
          </a:bodyPr>
          <a:lstStyle/>
          <a:p>
            <a:pPr lvl="0" eaLnBrk="0" fontAlgn="base" hangingPunct="0">
              <a:spcBef>
                <a:spcPct val="0"/>
              </a:spcBef>
              <a:spcAft>
                <a:spcPct val="0"/>
              </a:spcAft>
            </a:pPr>
            <a:r>
              <a:rPr lang="en-US" sz="3200" b="1" dirty="0" smtClean="0">
                <a:solidFill>
                  <a:srgbClr val="0C4E54"/>
                </a:solidFill>
                <a:latin typeface="Poppins"/>
                <a:cs typeface="Arial" pitchFamily="34" charset="0"/>
              </a:rPr>
              <a:t>Disadvantages of the Modern Portfolio Theory (MPT)</a:t>
            </a:r>
          </a:p>
          <a:p>
            <a:pPr lvl="0" eaLnBrk="0" fontAlgn="base" hangingPunct="0">
              <a:spcBef>
                <a:spcPct val="0"/>
              </a:spcBef>
              <a:spcAft>
                <a:spcPct val="0"/>
              </a:spcAft>
            </a:pPr>
            <a:r>
              <a:rPr lang="en-US" dirty="0" smtClean="0">
                <a:solidFill>
                  <a:srgbClr val="212121"/>
                </a:solidFill>
                <a:latin typeface="-apple-system"/>
                <a:cs typeface="Arial" pitchFamily="34" charset="0"/>
              </a:rPr>
              <a:t>Along with the different advantages, there exist the limitations and drawbacks also of the Modern portfolio theory, which includes the following:</a:t>
            </a:r>
            <a:endParaRPr lang="en-US" sz="700" dirty="0" smtClean="0">
              <a:latin typeface="Arial" pitchFamily="34" charset="0"/>
              <a:cs typeface="Arial" pitchFamily="34" charset="0"/>
            </a:endParaRPr>
          </a:p>
          <a:p>
            <a:pPr lvl="0" eaLnBrk="0" fontAlgn="base" hangingPunct="0">
              <a:spcBef>
                <a:spcPct val="0"/>
              </a:spcBef>
              <a:spcAft>
                <a:spcPct val="0"/>
              </a:spcAft>
              <a:buFontTx/>
              <a:buAutoNum type="arabicPeriod"/>
            </a:pPr>
            <a:r>
              <a:rPr lang="en-US" dirty="0" smtClean="0">
                <a:solidFill>
                  <a:srgbClr val="212121"/>
                </a:solidFill>
                <a:latin typeface="-apple-system"/>
                <a:cs typeface="Arial" pitchFamily="34" charset="0"/>
              </a:rPr>
              <a:t>In the case of the modern portfolio theory, the past performance of the company under consideration is taken. The performance of the past never provides a guarantee for the result that could arise in the future. Considering only the past performances sometimes leads to </a:t>
            </a:r>
            <a:r>
              <a:rPr lang="en-US" dirty="0" err="1" smtClean="0">
                <a:solidFill>
                  <a:srgbClr val="212121"/>
                </a:solidFill>
                <a:latin typeface="-apple-system"/>
                <a:cs typeface="Arial" pitchFamily="34" charset="0"/>
              </a:rPr>
              <a:t>overpassing</a:t>
            </a:r>
            <a:r>
              <a:rPr lang="en-US" dirty="0" smtClean="0">
                <a:solidFill>
                  <a:srgbClr val="212121"/>
                </a:solidFill>
                <a:latin typeface="-apple-system"/>
                <a:cs typeface="Arial" pitchFamily="34" charset="0"/>
              </a:rPr>
              <a:t> the newer circumstances, which might not be there when historical data were considered but could play an important role in making the decision.</a:t>
            </a:r>
          </a:p>
          <a:p>
            <a:pPr lvl="0" eaLnBrk="0" fontAlgn="base" hangingPunct="0">
              <a:spcBef>
                <a:spcPct val="0"/>
              </a:spcBef>
              <a:spcAft>
                <a:spcPct val="0"/>
              </a:spcAft>
              <a:buFontTx/>
              <a:buAutoNum type="arabicPeriod" startAt="2"/>
            </a:pPr>
            <a:r>
              <a:rPr lang="en-US" dirty="0" smtClean="0">
                <a:solidFill>
                  <a:srgbClr val="212121"/>
                </a:solidFill>
                <a:latin typeface="-apple-system"/>
                <a:cs typeface="Arial" pitchFamily="34" charset="0"/>
              </a:rPr>
              <a:t>This theory assumes that there is a </a:t>
            </a:r>
            <a:r>
              <a:rPr lang="en-US" b="1" u="sng" dirty="0" smtClean="0">
                <a:solidFill>
                  <a:srgbClr val="0CA0A0"/>
                </a:solidFill>
                <a:latin typeface="-apple-system"/>
                <a:cs typeface="Arial" pitchFamily="34" charset="0"/>
                <a:hlinkClick r:id="rId2"/>
              </a:rPr>
              <a:t>normal distribution</a:t>
            </a:r>
            <a:r>
              <a:rPr lang="en-US" dirty="0" smtClean="0">
                <a:latin typeface="-apple-system"/>
                <a:cs typeface="Arial" pitchFamily="34" charset="0"/>
              </a:rPr>
              <a:t> </a:t>
            </a:r>
            <a:r>
              <a:rPr lang="en-US" dirty="0" smtClean="0">
                <a:solidFill>
                  <a:srgbClr val="212121"/>
                </a:solidFill>
                <a:latin typeface="-apple-system"/>
                <a:cs typeface="Arial" pitchFamily="34" charset="0"/>
              </a:rPr>
              <a:t>of the return on an asset within a class of assets, which is proved to be wrong for individual equities as the correlations of asset class may change over the period of time.</a:t>
            </a:r>
          </a:p>
          <a:p>
            <a:pPr lvl="0" eaLnBrk="0" fontAlgn="base" hangingPunct="0">
              <a:spcBef>
                <a:spcPct val="0"/>
              </a:spcBef>
              <a:spcAft>
                <a:spcPct val="0"/>
              </a:spcAft>
              <a:buFontTx/>
              <a:buAutoNum type="arabicPeriod" startAt="3"/>
            </a:pPr>
            <a:r>
              <a:rPr lang="en-US" dirty="0" smtClean="0">
                <a:solidFill>
                  <a:srgbClr val="212121"/>
                </a:solidFill>
                <a:latin typeface="-apple-system"/>
                <a:cs typeface="Arial" pitchFamily="34" charset="0"/>
              </a:rPr>
              <a:t>In this theory, there is an assumption that securities of any of the sizes can be bought and sold, which doesn’t hold true as some of the securities have minimum order sizes, which cannot be dealt with in the fraction.</a:t>
            </a:r>
          </a:p>
          <a:p>
            <a:pPr lvl="0" eaLnBrk="0" fontAlgn="base" hangingPunct="0">
              <a:spcBef>
                <a:spcPct val="0"/>
              </a:spcBef>
              <a:spcAft>
                <a:spcPct val="0"/>
              </a:spcAft>
              <a:buFontTx/>
              <a:buAutoNum type="arabicPeriod" startAt="4"/>
            </a:pPr>
            <a:r>
              <a:rPr lang="en-US" dirty="0" smtClean="0">
                <a:solidFill>
                  <a:srgbClr val="212121"/>
                </a:solidFill>
                <a:latin typeface="-apple-system"/>
                <a:cs typeface="Arial" pitchFamily="34" charset="0"/>
              </a:rPr>
              <a:t>Modern Portfolio Theory even though is accepted widely all over the world and also applied by different investment institution, but at the same time it has also been criticized by different persons particularly by representatives of the </a:t>
            </a:r>
            <a:r>
              <a:rPr lang="en-US" b="1" u="sng" dirty="0" smtClean="0">
                <a:solidFill>
                  <a:srgbClr val="0CA0A0"/>
                </a:solidFill>
                <a:latin typeface="-apple-system"/>
                <a:cs typeface="Arial" pitchFamily="34" charset="0"/>
                <a:hlinkClick r:id="rId3"/>
              </a:rPr>
              <a:t>behavioral economics</a:t>
            </a:r>
            <a:r>
              <a:rPr lang="en-US" dirty="0" smtClean="0">
                <a:latin typeface="-apple-system"/>
                <a:cs typeface="Arial" pitchFamily="34" charset="0"/>
              </a:rPr>
              <a:t> </a:t>
            </a:r>
            <a:r>
              <a:rPr lang="en-US" dirty="0" smtClean="0">
                <a:solidFill>
                  <a:srgbClr val="212121"/>
                </a:solidFill>
                <a:latin typeface="-apple-system"/>
                <a:cs typeface="Arial" pitchFamily="34" charset="0"/>
              </a:rPr>
              <a:t>who challenges the assumptions of the Modern portfolio theory on the parameters of investor rationality and the expectations for the return.</a:t>
            </a:r>
          </a:p>
          <a:p>
            <a:pPr lvl="0" eaLnBrk="0" fontAlgn="base" hangingPunct="0">
              <a:spcBef>
                <a:spcPct val="0"/>
              </a:spcBef>
              <a:spcAft>
                <a:spcPct val="0"/>
              </a:spcAft>
            </a:pPr>
            <a:r>
              <a:rPr lang="en-US" sz="3200" b="1" dirty="0" smtClean="0">
                <a:solidFill>
                  <a:srgbClr val="0C4E54"/>
                </a:solidFill>
                <a:latin typeface="Poppins"/>
                <a:cs typeface="Arial" pitchFamily="34" charset="0"/>
              </a:rPr>
              <a:t>Conclusion</a:t>
            </a:r>
          </a:p>
          <a:p>
            <a:pPr lvl="0" eaLnBrk="0" fontAlgn="base" hangingPunct="0">
              <a:spcBef>
                <a:spcPct val="0"/>
              </a:spcBef>
              <a:spcAft>
                <a:spcPct val="0"/>
              </a:spcAft>
            </a:pPr>
            <a:r>
              <a:rPr lang="en-US" dirty="0" smtClean="0">
                <a:solidFill>
                  <a:srgbClr val="212121"/>
                </a:solidFill>
                <a:latin typeface="-apple-system"/>
                <a:cs typeface="Arial" pitchFamily="34" charset="0"/>
              </a:rPr>
              <a:t>The main idea or the purpose of the Modern portfolio theory says that the risk is undertaken and return expected linked directly, which means that in order to achieve the greater rate of expected returns, an investor must have to take a higher level of risk. Also, the theory says that the overall risk of the portfolio having securities can be reduced through the means of diversification. In case two different portfolios are given to the investor having the same level of </a:t>
            </a:r>
            <a:r>
              <a:rPr lang="en-US" b="1" u="sng" dirty="0" smtClean="0">
                <a:solidFill>
                  <a:srgbClr val="0CA0A0"/>
                </a:solidFill>
                <a:latin typeface="-apple-system"/>
                <a:cs typeface="Arial" pitchFamily="34" charset="0"/>
                <a:hlinkClick r:id="rId4"/>
              </a:rPr>
              <a:t>expected return</a:t>
            </a:r>
            <a:r>
              <a:rPr lang="en-US" dirty="0" smtClean="0">
                <a:solidFill>
                  <a:srgbClr val="212121"/>
                </a:solidFill>
                <a:latin typeface="-apple-system"/>
                <a:cs typeface="Arial" pitchFamily="34" charset="0"/>
              </a:rPr>
              <a:t>, then the rational decision would be to choose the portfolio having lower total risk.</a:t>
            </a:r>
            <a:endParaRPr lang="en-US" sz="700" dirty="0" smtClean="0">
              <a:latin typeface="Arial" pitchFamily="34" charset="0"/>
              <a:cs typeface="Arial" pitchFamily="34" charset="0"/>
            </a:endParaRPr>
          </a:p>
          <a:p>
            <a:pPr lvl="0" eaLnBrk="0" fontAlgn="base" hangingPunct="0">
              <a:spcBef>
                <a:spcPct val="0"/>
              </a:spcBef>
              <a:spcAft>
                <a:spcPct val="0"/>
              </a:spcAft>
            </a:pPr>
            <a:r>
              <a:rPr lang="en-US" dirty="0" smtClean="0">
                <a:solidFill>
                  <a:srgbClr val="212121"/>
                </a:solidFill>
                <a:latin typeface="-apple-system"/>
                <a:cs typeface="Arial" pitchFamily="34" charset="0"/>
              </a:rPr>
              <a:t>Modern Portfolio Theory, even though it is accepted widely all over the world and also applied by different investment institutions, but at the same time, it has also been criticized by different persons. However, regardless of the different criticism, Modern portfolio theory is a working strategy having a </a:t>
            </a:r>
            <a:r>
              <a:rPr lang="en-US" b="1" u="sng" dirty="0" smtClean="0">
                <a:solidFill>
                  <a:srgbClr val="0CA0A0"/>
                </a:solidFill>
                <a:latin typeface="-apple-system"/>
                <a:cs typeface="Arial" pitchFamily="34" charset="0"/>
                <a:hlinkClick r:id="rId5"/>
              </a:rPr>
              <a:t>diversified investment</a:t>
            </a:r>
            <a:r>
              <a:rPr lang="en-US" dirty="0" smtClean="0">
                <a:solidFill>
                  <a:srgbClr val="212121"/>
                </a:solidFill>
                <a:latin typeface="-apple-system"/>
                <a:cs typeface="Arial" pitchFamily="34" charset="0"/>
              </a:rPr>
              <a:t> that is implemented by different risk managers, investment institutions, and related persons.</a:t>
            </a:r>
            <a:endParaRPr lang="en-US" sz="3200" b="1" dirty="0" smtClean="0">
              <a:solidFill>
                <a:srgbClr val="0C4E54"/>
              </a:solidFill>
              <a:latin typeface="Poppins"/>
              <a:cs typeface="Arial" pitchFamily="34" charset="0"/>
            </a:endParaRPr>
          </a:p>
          <a:p>
            <a:pPr lvl="0" eaLnBrk="0" fontAlgn="base" hangingPunct="0">
              <a:spcBef>
                <a:spcPct val="0"/>
              </a:spcBef>
              <a:spcAft>
                <a:spcPct val="0"/>
              </a:spcAft>
            </a:pPr>
            <a:endParaRPr lang="en-US" dirty="0" smtClean="0">
              <a:solidFill>
                <a:srgbClr val="212121"/>
              </a:solidFill>
              <a:latin typeface="-apple-system"/>
              <a:cs typeface="Arial" pitchFamily="34" charset="0"/>
            </a:endParaRPr>
          </a:p>
        </p:txBody>
      </p:sp>
      <p:sp>
        <p:nvSpPr>
          <p:cNvPr id="3" name="Slide Number Placeholder 2"/>
          <p:cNvSpPr>
            <a:spLocks noGrp="1"/>
          </p:cNvSpPr>
          <p:nvPr>
            <p:ph type="sldNum" sz="quarter" idx="12"/>
          </p:nvPr>
        </p:nvSpPr>
        <p:spPr/>
        <p:txBody>
          <a:bodyPr/>
          <a:lstStyle/>
          <a:p>
            <a:fld id="{5AB69918-C6A8-4236-8AAE-C6B0FD021418}" type="slidenum">
              <a:rPr lang="en-US" smtClean="0"/>
              <a:pPr/>
              <a:t>74</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2308324"/>
          </a:xfrm>
          <a:prstGeom prst="rect">
            <a:avLst/>
          </a:prstGeom>
        </p:spPr>
        <p:txBody>
          <a:bodyPr wrap="square">
            <a:spAutoFit/>
          </a:bodyPr>
          <a:lstStyle/>
          <a:p>
            <a:pPr fontAlgn="base"/>
            <a:r>
              <a:rPr lang="en-US" dirty="0" smtClean="0"/>
              <a:t>3. Choice on the basis of risk and return:</a:t>
            </a:r>
          </a:p>
          <a:p>
            <a:pPr fontAlgn="base"/>
            <a:r>
              <a:rPr lang="en-US" dirty="0" smtClean="0"/>
              <a:t>Investors make investment decisions on the basis of risk and return. Risk and return are measured by the variance and the mean of the portfolio returns. CAPM assumes that the rational investors put away their diversifiable risk, namely, unsystematic risk. But only the systematic risk remains which varies with the Beta of the security.</a:t>
            </a:r>
          </a:p>
          <a:p>
            <a:pPr fontAlgn="base"/>
            <a:r>
              <a:rPr lang="en-US" dirty="0" smtClean="0"/>
              <a:t>Some investors use the beta only to measure the risk while other investors use both beta and variance of returns as the sources of reward. As individuals have varying perceptions towards risk and reward, CAPM gives a series of efficient frontlines.</a:t>
            </a:r>
            <a:endParaRPr lang="en-US" dirty="0"/>
          </a:p>
        </p:txBody>
      </p:sp>
      <p:sp>
        <p:nvSpPr>
          <p:cNvPr id="3" name="Rectangle 2"/>
          <p:cNvSpPr/>
          <p:nvPr/>
        </p:nvSpPr>
        <p:spPr>
          <a:xfrm>
            <a:off x="0" y="2571744"/>
            <a:ext cx="9144000" cy="2031325"/>
          </a:xfrm>
          <a:prstGeom prst="rect">
            <a:avLst/>
          </a:prstGeom>
        </p:spPr>
        <p:txBody>
          <a:bodyPr wrap="square">
            <a:spAutoFit/>
          </a:bodyPr>
          <a:lstStyle/>
          <a:p>
            <a:pPr fontAlgn="base"/>
            <a:r>
              <a:rPr lang="en-US" dirty="0" smtClean="0"/>
              <a:t>4. Similar expectations of risk and return</a:t>
            </a:r>
          </a:p>
          <a:p>
            <a:pPr fontAlgn="base"/>
            <a:r>
              <a:rPr lang="en-US" dirty="0" smtClean="0"/>
              <a:t>All investors have similar expectations of risk and return. In other words, all investors’ estimates of risk and return are the same. When the expectations of the investors differ, the estimates of mean and variance lead to different forecasts.</a:t>
            </a:r>
          </a:p>
          <a:p>
            <a:pPr fontAlgn="base"/>
            <a:r>
              <a:rPr lang="en-US" dirty="0" smtClean="0"/>
              <a:t>As a result, there will be innumerable efficient frontiers and the efficient portfolio of each will be different from that of the others. Varying preferences also imply that the price of an asset will be different for different investors.</a:t>
            </a:r>
            <a:endParaRPr lang="en-US" dirty="0"/>
          </a:p>
        </p:txBody>
      </p:sp>
      <p:sp>
        <p:nvSpPr>
          <p:cNvPr id="4" name="Rectangle 3"/>
          <p:cNvSpPr/>
          <p:nvPr/>
        </p:nvSpPr>
        <p:spPr>
          <a:xfrm>
            <a:off x="0" y="4572008"/>
            <a:ext cx="9144000" cy="1477328"/>
          </a:xfrm>
          <a:prstGeom prst="rect">
            <a:avLst/>
          </a:prstGeom>
        </p:spPr>
        <p:txBody>
          <a:bodyPr wrap="square">
            <a:spAutoFit/>
          </a:bodyPr>
          <a:lstStyle/>
          <a:p>
            <a:pPr fontAlgn="base"/>
            <a:r>
              <a:rPr lang="en-US" dirty="0" smtClean="0"/>
              <a:t>5. Identical time horizon</a:t>
            </a:r>
          </a:p>
          <a:p>
            <a:pPr fontAlgn="base"/>
            <a:r>
              <a:rPr lang="en-US" dirty="0" smtClean="0"/>
              <a:t>The CAPM is based on the assumption that all investors have identical time horizon. The core of this assumption is that investors buy all the assets in their portfolios at one point of time and sell them at some undefined but common point in future. This assumption further implies that investors form portfolios to achieve wealth at a single common terminal rate.</a:t>
            </a: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754326"/>
          </a:xfrm>
          <a:prstGeom prst="rect">
            <a:avLst/>
          </a:prstGeom>
        </p:spPr>
        <p:txBody>
          <a:bodyPr wrap="square">
            <a:spAutoFit/>
          </a:bodyPr>
          <a:lstStyle/>
          <a:p>
            <a:pPr fontAlgn="base"/>
            <a:r>
              <a:rPr lang="en-US" dirty="0" smtClean="0"/>
              <a:t>6. Free access to all available information</a:t>
            </a:r>
          </a:p>
          <a:p>
            <a:pPr fontAlgn="base"/>
            <a:r>
              <a:rPr lang="en-US" dirty="0" smtClean="0"/>
              <a:t>One of the important assumptions of the CAPM is that investors have free access to all the available information at no cost. Supposing some investors alone are able to have access to special information which is not readily available to all, then the markets would not be regarded efficient. In other words, if the available information has not reached all, it will be difficult to draw a common efficient frontier line.</a:t>
            </a:r>
            <a:endParaRPr lang="en-US" dirty="0"/>
          </a:p>
        </p:txBody>
      </p:sp>
      <p:sp>
        <p:nvSpPr>
          <p:cNvPr id="3" name="Rectangle 2"/>
          <p:cNvSpPr/>
          <p:nvPr/>
        </p:nvSpPr>
        <p:spPr>
          <a:xfrm>
            <a:off x="0" y="1714488"/>
            <a:ext cx="9144000" cy="2308324"/>
          </a:xfrm>
          <a:prstGeom prst="rect">
            <a:avLst/>
          </a:prstGeom>
        </p:spPr>
        <p:txBody>
          <a:bodyPr wrap="square">
            <a:spAutoFit/>
          </a:bodyPr>
          <a:lstStyle/>
          <a:p>
            <a:pPr fontAlgn="base"/>
            <a:r>
              <a:rPr lang="en-US" dirty="0" smtClean="0"/>
              <a:t>7. There is risk-free asset and there is no restriction on borrowing and lending at the risk free rate</a:t>
            </a:r>
          </a:p>
          <a:p>
            <a:pPr fontAlgn="base"/>
            <a:r>
              <a:rPr lang="en-US" dirty="0" smtClean="0"/>
              <a:t>This is a very important assumption of the CAPM. The risk free asset is essential to simplify the complex </a:t>
            </a:r>
            <a:r>
              <a:rPr lang="en-US" dirty="0" err="1" smtClean="0"/>
              <a:t>pairwise</a:t>
            </a:r>
            <a:r>
              <a:rPr lang="en-US" dirty="0" smtClean="0"/>
              <a:t> covariance of Markowitz’s theory. The risk free asset makes the curved efficient frontier of MPT to the linear efficient frontier of the CAPM simple.</a:t>
            </a:r>
          </a:p>
          <a:p>
            <a:pPr fontAlgn="base"/>
            <a:r>
              <a:rPr lang="en-US" dirty="0" smtClean="0"/>
              <a:t>As a result, the investors will not concentrate on the characteristics of individual assets. By adding a portion of risk-free assets to the portfolio and borrowing the additional funds needed at a risk free rate, the risk is either decreased or increased.</a:t>
            </a:r>
            <a:endParaRPr lang="en-US" dirty="0"/>
          </a:p>
        </p:txBody>
      </p:sp>
      <p:sp>
        <p:nvSpPr>
          <p:cNvPr id="4" name="Rectangle 3"/>
          <p:cNvSpPr/>
          <p:nvPr/>
        </p:nvSpPr>
        <p:spPr>
          <a:xfrm>
            <a:off x="0" y="4094812"/>
            <a:ext cx="9144000" cy="1477328"/>
          </a:xfrm>
          <a:prstGeom prst="rect">
            <a:avLst/>
          </a:prstGeom>
        </p:spPr>
        <p:txBody>
          <a:bodyPr wrap="square">
            <a:spAutoFit/>
          </a:bodyPr>
          <a:lstStyle/>
          <a:p>
            <a:pPr fontAlgn="base"/>
            <a:r>
              <a:rPr lang="en-US" dirty="0" smtClean="0"/>
              <a:t>8. There are no taxes and transaction costs</a:t>
            </a:r>
          </a:p>
          <a:p>
            <a:pPr fontAlgn="base"/>
            <a:r>
              <a:rPr lang="en-US" dirty="0" smtClean="0"/>
              <a:t>According to Roll, there must be either a risk free asset or a portfolio of short sold securities. Then only the capital Market Line (CML) will be straight. When there are no risk free assets, the investor could not create a proxy risk free asset. As a result, the capital market line would not be linear and the direct linear relationship between risk and return would not exist.</a:t>
            </a:r>
            <a:endParaRPr lang="en-US" dirty="0"/>
          </a:p>
        </p:txBody>
      </p:sp>
      <p:sp>
        <p:nvSpPr>
          <p:cNvPr id="5" name="Rectangle 4"/>
          <p:cNvSpPr/>
          <p:nvPr/>
        </p:nvSpPr>
        <p:spPr>
          <a:xfrm>
            <a:off x="0" y="5643578"/>
            <a:ext cx="9144000" cy="923330"/>
          </a:xfrm>
          <a:prstGeom prst="rect">
            <a:avLst/>
          </a:prstGeom>
        </p:spPr>
        <p:txBody>
          <a:bodyPr wrap="square">
            <a:spAutoFit/>
          </a:bodyPr>
          <a:lstStyle/>
          <a:p>
            <a:pPr fontAlgn="base"/>
            <a:r>
              <a:rPr lang="en-US" dirty="0" smtClean="0"/>
              <a:t>9. Total availability of assets is fixed and assets are marketable and divisible</a:t>
            </a:r>
          </a:p>
          <a:p>
            <a:pPr fontAlgn="base"/>
            <a:r>
              <a:rPr lang="en-US" dirty="0" smtClean="0"/>
              <a:t>This assumption holds the view that the total asset quantity is fixed and all assets are marketable.</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5781</TotalTime>
  <Words>5476</Words>
  <Application>Microsoft Office PowerPoint</Application>
  <PresentationFormat>On-screen Show (4:3)</PresentationFormat>
  <Paragraphs>440</Paragraphs>
  <Slides>74</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74</vt:i4>
      </vt:variant>
    </vt:vector>
  </HeadingPairs>
  <TitlesOfParts>
    <vt:vector size="77" baseType="lpstr">
      <vt:lpstr>Apex</vt:lpstr>
      <vt:lpstr>Worksheet</vt:lpstr>
      <vt:lpstr>Equation</vt:lpstr>
      <vt:lpstr>Portfolio Management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Determining the Expected Rate of Return for a Risky Asset</vt:lpstr>
      <vt:lpstr>Price, Dividend, and Rate of Return Estimates</vt:lpstr>
      <vt:lpstr>Comparison of Required Rate of Return to Estimated Rate of Return</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Forming a Riskless Portfolio from Two Perfectly Negatively Correlated Securities</vt:lpstr>
      <vt:lpstr>Slide 49</vt:lpstr>
      <vt:lpstr>Slide 50</vt:lpstr>
      <vt:lpstr>Sources and Types of Risk</vt:lpstr>
      <vt:lpstr>Slide 52</vt:lpstr>
      <vt:lpstr>Risk-return trade-off in different types of securities</vt:lpstr>
      <vt:lpstr>Risk Diversification- the objective of portfolio formation without affecting the return significantly</vt:lpstr>
      <vt:lpstr>Risk Diversification</vt:lpstr>
      <vt:lpstr>Random or naive diversification:</vt:lpstr>
      <vt:lpstr>Efficient diversification</vt:lpstr>
      <vt:lpstr>Modern Portfolio Theory</vt:lpstr>
      <vt:lpstr>Efficient Frontiers</vt:lpstr>
      <vt:lpstr>Computing Problem with Original Markowitz Theory, and Later Simplification</vt:lpstr>
      <vt:lpstr>Slide 61</vt:lpstr>
      <vt:lpstr>What is a Portfolio ? </vt:lpstr>
      <vt:lpstr>What is Portfolio Management ? </vt:lpstr>
      <vt:lpstr>Need for Portfolio Management </vt:lpstr>
      <vt:lpstr>Types of Portfolio Management </vt:lpstr>
      <vt:lpstr>Slide 66</vt:lpstr>
      <vt:lpstr>Slide 67</vt:lpstr>
      <vt:lpstr>Slide 68</vt:lpstr>
      <vt:lpstr>Harry Markowitz’s Modern Portfolio Theory </vt:lpstr>
      <vt:lpstr>Slide 70</vt:lpstr>
      <vt:lpstr>Slide 71</vt:lpstr>
      <vt:lpstr>What is MPT? </vt:lpstr>
      <vt:lpstr>Slide 73</vt:lpstr>
      <vt:lpstr>Slide 74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Management</dc:title>
  <dc:creator>user</dc:creator>
  <cp:lastModifiedBy>user</cp:lastModifiedBy>
  <cp:revision>143</cp:revision>
  <dcterms:created xsi:type="dcterms:W3CDTF">2021-07-12T04:51:10Z</dcterms:created>
  <dcterms:modified xsi:type="dcterms:W3CDTF">2021-07-28T04:10:16Z</dcterms:modified>
</cp:coreProperties>
</file>