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96" r:id="rId3"/>
    <p:sldId id="259" r:id="rId4"/>
    <p:sldId id="261" r:id="rId5"/>
    <p:sldId id="262" r:id="rId6"/>
    <p:sldId id="263" r:id="rId7"/>
    <p:sldId id="264" r:id="rId8"/>
    <p:sldId id="265" r:id="rId9"/>
    <p:sldId id="267" r:id="rId10"/>
    <p:sldId id="297" r:id="rId11"/>
    <p:sldId id="269" r:id="rId12"/>
    <p:sldId id="271" r:id="rId13"/>
    <p:sldId id="272" r:id="rId14"/>
    <p:sldId id="273" r:id="rId15"/>
    <p:sldId id="274" r:id="rId16"/>
    <p:sldId id="298" r:id="rId17"/>
    <p:sldId id="275" r:id="rId18"/>
    <p:sldId id="276" r:id="rId19"/>
    <p:sldId id="277" r:id="rId20"/>
    <p:sldId id="278" r:id="rId21"/>
    <p:sldId id="279" r:id="rId22"/>
    <p:sldId id="280" r:id="rId23"/>
    <p:sldId id="281" r:id="rId24"/>
    <p:sldId id="282" r:id="rId25"/>
    <p:sldId id="283" r:id="rId26"/>
    <p:sldId id="285" r:id="rId27"/>
    <p:sldId id="299" r:id="rId28"/>
    <p:sldId id="286" r:id="rId29"/>
    <p:sldId id="287" r:id="rId30"/>
    <p:sldId id="257"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7F6"/>
    <a:srgbClr val="EFEBE8"/>
    <a:srgbClr val="82C8C6"/>
    <a:srgbClr val="A9EDDA"/>
    <a:srgbClr val="4C5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93475" autoAdjust="0"/>
  </p:normalViewPr>
  <p:slideViewPr>
    <p:cSldViewPr snapToGrid="0">
      <p:cViewPr varScale="1">
        <p:scale>
          <a:sx n="111" d="100"/>
          <a:sy n="111" d="100"/>
        </p:scale>
        <p:origin x="248"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B8BC-1102-42B3-BC48-6BB7780E5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DEB5F7A-D5F1-4931-BC1C-4E6F80E1E0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33EE79D-2338-45B7-8474-FC31BB695A0E}"/>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2F283FAA-574C-4457-98EB-46D9036F463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7430F2E-5AE4-41B4-A9EA-80EC809DBC8D}"/>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139171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6B2B-F5F6-46CE-8A63-615F3A1D024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F70D969-DA91-4552-A245-5C5CCE330A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DC849C6-9A1F-4893-B037-4B5DE574E6C4}"/>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26AFE10F-E5A4-4711-8213-AF010CAE35D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422F23-222E-4519-A810-F733B37CFDF8}"/>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3444845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79F21-CC88-4EC8-B407-AA93E34224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F741E0F-92FA-4CBE-97A4-79E7499902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E158C1-AECF-41F7-90DE-9E7D1C73EDF5}"/>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18ACC3FC-1C8B-48C2-9135-004BD8B656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E9550C-ED07-4937-AA86-444E31D6385C}"/>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185009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A15E-8364-43FB-BF55-D3506B8E8E1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07EA504-1B93-42EE-A341-574CE66CD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59E3F1C-EFB9-4DB8-B27D-C255AB484A64}"/>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253C0864-D652-4CC1-8009-407DFD2F00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B98A07B-76A0-44CD-BCE6-B99B3C2360B3}"/>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226762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6FC8-F6FA-400E-BC43-B42FD2B88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3710B9E-A263-4043-A9A7-C1C36DA50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5CCEC-C7AD-44CE-8336-3CF7EFFA08EB}"/>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EFC6D82D-D3E7-4A74-ADB1-7A08016A6AF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5A80522-580F-497E-A761-E26143CC0496}"/>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187936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1271-1BE8-4B35-A4DD-BDA1BF7F2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6FC82B7-BBE9-4E89-8E69-F73633D98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C31AB86-300C-4AF5-8E12-D5FCCAE1C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E529057-D8BB-404C-BD4E-4F620CE9300B}"/>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6" name="Footer Placeholder 5">
            <a:extLst>
              <a:ext uri="{FF2B5EF4-FFF2-40B4-BE49-F238E27FC236}">
                <a16:creationId xmlns:a16="http://schemas.microsoft.com/office/drawing/2014/main" id="{CA5151F0-6455-46E4-9D37-AA9E93C9E8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AF8F168-D448-4877-83E7-40E1CCEA1D31}"/>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972121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BBBF-49A2-4CE6-8C59-DB10E104C48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0C0B1B5-332A-43E6-BB84-27A7E0180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B0A91F-5252-463A-8548-C80782FBF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85858B4-3100-4571-87B0-B150993CE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AD4EF5-8052-4430-997B-54F90BCF2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475DE2B-9176-4B56-8107-8D293371A306}"/>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8" name="Footer Placeholder 7">
            <a:extLst>
              <a:ext uri="{FF2B5EF4-FFF2-40B4-BE49-F238E27FC236}">
                <a16:creationId xmlns:a16="http://schemas.microsoft.com/office/drawing/2014/main" id="{5E3ECB64-405F-4270-99D6-8EDB62A3C9E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E474035-4517-42AC-99C7-F1316483D4C7}"/>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274479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28F-9C14-4767-9C53-6F2D418A3E7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5EF1D53-C33F-4898-8E5C-2C8AA43EB1A9}"/>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4" name="Footer Placeholder 3">
            <a:extLst>
              <a:ext uri="{FF2B5EF4-FFF2-40B4-BE49-F238E27FC236}">
                <a16:creationId xmlns:a16="http://schemas.microsoft.com/office/drawing/2014/main" id="{1B52B68C-65A0-4D73-B3D8-7016A5321CC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FD822D8-4BE2-4A0C-8882-2E94F617DF0C}"/>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216215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0F5A0-E873-44C9-8331-E3F9B8C45497}"/>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3" name="Footer Placeholder 2">
            <a:extLst>
              <a:ext uri="{FF2B5EF4-FFF2-40B4-BE49-F238E27FC236}">
                <a16:creationId xmlns:a16="http://schemas.microsoft.com/office/drawing/2014/main" id="{E9A7BE7C-0335-4A90-8977-2B6D09B31CB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E374F4E-632B-443A-B10A-4C35332A8120}"/>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22768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D71B-DD5E-4BE3-84D6-487A28935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C7FF6F9-73C4-40A4-9C51-337360889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9DB8CE7-77FC-4854-8ECE-B158A75F3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C4A83-FA9A-4022-98AD-75766E023236}"/>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6" name="Footer Placeholder 5">
            <a:extLst>
              <a:ext uri="{FF2B5EF4-FFF2-40B4-BE49-F238E27FC236}">
                <a16:creationId xmlns:a16="http://schemas.microsoft.com/office/drawing/2014/main" id="{09F4365D-3CCC-42A7-8C33-01A7A8DB27C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7952372-C169-4CBC-BC21-995312E450A2}"/>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254344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8EBB-EB71-4BBD-97A6-B11CB0BDC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CC35855-452A-43E1-A3F0-E98A5FA1CC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4C5E4AC-04E5-4909-8B4D-1D5E6985D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3CB1-FC32-4408-A0BC-99FFCC211B47}"/>
              </a:ext>
            </a:extLst>
          </p:cNvPr>
          <p:cNvSpPr>
            <a:spLocks noGrp="1"/>
          </p:cNvSpPr>
          <p:nvPr>
            <p:ph type="dt" sz="half" idx="10"/>
          </p:nvPr>
        </p:nvSpPr>
        <p:spPr/>
        <p:txBody>
          <a:bodyPr/>
          <a:lstStyle/>
          <a:p>
            <a:fld id="{74469AF7-81DF-46E3-9100-20A1E4D10943}" type="datetimeFigureOut">
              <a:rPr lang="en-IN" smtClean="0"/>
              <a:t>31/01/22</a:t>
            </a:fld>
            <a:endParaRPr lang="en-IN"/>
          </a:p>
        </p:txBody>
      </p:sp>
      <p:sp>
        <p:nvSpPr>
          <p:cNvPr id="6" name="Footer Placeholder 5">
            <a:extLst>
              <a:ext uri="{FF2B5EF4-FFF2-40B4-BE49-F238E27FC236}">
                <a16:creationId xmlns:a16="http://schemas.microsoft.com/office/drawing/2014/main" id="{3CAF9A6B-AA16-4B21-8117-7A55FEC85E5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D357E04-2B1E-49F7-8381-DF2C71EE87C9}"/>
              </a:ext>
            </a:extLst>
          </p:cNvPr>
          <p:cNvSpPr>
            <a:spLocks noGrp="1"/>
          </p:cNvSpPr>
          <p:nvPr>
            <p:ph type="sldNum" sz="quarter" idx="12"/>
          </p:nvPr>
        </p:nvSpPr>
        <p:spPr/>
        <p:txBody>
          <a:bodyPr/>
          <a:lstStyle/>
          <a:p>
            <a:fld id="{C32604FB-F08B-49E5-A449-F5CB2AD51EC6}" type="slidenum">
              <a:rPr lang="en-IN" smtClean="0"/>
              <a:t>‹#›</a:t>
            </a:fld>
            <a:endParaRPr lang="en-IN"/>
          </a:p>
        </p:txBody>
      </p:sp>
    </p:spTree>
    <p:extLst>
      <p:ext uri="{BB962C8B-B14F-4D97-AF65-F5344CB8AC3E}">
        <p14:creationId xmlns:p14="http://schemas.microsoft.com/office/powerpoint/2010/main" val="77342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140A9-5690-4553-B389-DA80F8D9F9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35D41E7-2B66-4B08-A2D6-E6B7DA6A2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DDB410-49B3-4932-9504-BD98163A2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9AF7-81DF-46E3-9100-20A1E4D10943}" type="datetimeFigureOut">
              <a:rPr lang="en-IN" smtClean="0"/>
              <a:t>31/01/22</a:t>
            </a:fld>
            <a:endParaRPr lang="en-IN"/>
          </a:p>
        </p:txBody>
      </p:sp>
      <p:sp>
        <p:nvSpPr>
          <p:cNvPr id="5" name="Footer Placeholder 4">
            <a:extLst>
              <a:ext uri="{FF2B5EF4-FFF2-40B4-BE49-F238E27FC236}">
                <a16:creationId xmlns:a16="http://schemas.microsoft.com/office/drawing/2014/main" id="{9666E3FA-B42C-4BCC-BA82-965B03895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D14182B-6CA7-4FEA-9A10-1CDC9AB79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604FB-F08B-49E5-A449-F5CB2AD51EC6}" type="slidenum">
              <a:rPr lang="en-IN" smtClean="0"/>
              <a:t>‹#›</a:t>
            </a:fld>
            <a:endParaRPr lang="en-IN"/>
          </a:p>
        </p:txBody>
      </p:sp>
    </p:spTree>
    <p:extLst>
      <p:ext uri="{BB962C8B-B14F-4D97-AF65-F5344CB8AC3E}">
        <p14:creationId xmlns:p14="http://schemas.microsoft.com/office/powerpoint/2010/main" val="224406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researchgate.net/publication/238103641_Female_Figure_Identification_Technique_FFIT_for_apparel_part_II_Development_of_shape_sorting_software" TargetMode="Externa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ecoursesonline.iasri.res.in/mod/page/view.php?id=29410" TargetMode="External"/><Relationship Id="rId4" Type="http://schemas.openxmlformats.org/officeDocument/2006/relationships/hyperlink" Target="http://ecoursesonline.iasri.res.in/mod/page/view.php?id=2951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sv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www.moodfabrics.com/blog/the-ultimate-guide-to-garment-fit/" TargetMode="External"/><Relationship Id="rId7" Type="http://schemas.openxmlformats.org/officeDocument/2006/relationships/image" Target="../media/image2.png"/><Relationship Id="rId2" Type="http://schemas.openxmlformats.org/officeDocument/2006/relationships/hyperlink" Target="http://ecoursesonline.iasri.res.in/mod/page/view.php?id=29457#:~:text=Ease%20is%20the%20difference%20between,of%20garment%20and%20fabric%20used" TargetMode="External"/><Relationship Id="rId1" Type="http://schemas.openxmlformats.org/officeDocument/2006/relationships/slideLayout" Target="../slideLayouts/slideLayout7.xml"/><Relationship Id="rId6" Type="http://schemas.openxmlformats.org/officeDocument/2006/relationships/hyperlink" Target="https://www.slideshare.net/raiuniversity/dress-for-success-dressing-skills" TargetMode="External"/><Relationship Id="rId5" Type="http://schemas.openxmlformats.org/officeDocument/2006/relationships/hyperlink" Target="https://www.ginareneedesigns.com/download/small-bust-adjustment-pattern-correction/" TargetMode="External"/><Relationship Id="rId4" Type="http://schemas.openxmlformats.org/officeDocument/2006/relationships/hyperlink" Target="https://www.idalia.in/blogs/articles/seasons-and-clothing-how-to-dress-for-every-seas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D125-A4AB-3748-A643-1A2F5F3B73A1}"/>
              </a:ext>
            </a:extLst>
          </p:cNvPr>
          <p:cNvPicPr>
            <a:picLocks noChangeAspect="1"/>
          </p:cNvPicPr>
          <p:nvPr/>
        </p:nvPicPr>
        <p:blipFill rotWithShape="1">
          <a:blip r:embed="rId2">
            <a:extLst>
              <a:ext uri="{28A0092B-C50C-407E-A947-70E740481C1C}">
                <a14:useLocalDpi xmlns:a14="http://schemas.microsoft.com/office/drawing/2010/main" val="0"/>
              </a:ext>
            </a:extLst>
          </a:blip>
          <a:srcRect b="27119"/>
          <a:stretch/>
        </p:blipFill>
        <p:spPr>
          <a:xfrm>
            <a:off x="699515" y="525272"/>
            <a:ext cx="11093319" cy="5777992"/>
          </a:xfrm>
          <a:prstGeom prst="rect">
            <a:avLst/>
          </a:prstGeom>
        </p:spPr>
      </p:pic>
    </p:spTree>
    <p:extLst>
      <p:ext uri="{BB962C8B-B14F-4D97-AF65-F5344CB8AC3E}">
        <p14:creationId xmlns:p14="http://schemas.microsoft.com/office/powerpoint/2010/main" val="90867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E4BED8E-3D17-48C0-A553-5935F23C4F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480"/>
            <a:ext cx="12192001" cy="6852976"/>
          </a:xfrm>
          <a:prstGeom prst="rect">
            <a:avLst/>
          </a:prstGeom>
        </p:spPr>
      </p:pic>
      <p:sp>
        <p:nvSpPr>
          <p:cNvPr id="4" name="TextBox 3">
            <a:extLst>
              <a:ext uri="{FF2B5EF4-FFF2-40B4-BE49-F238E27FC236}">
                <a16:creationId xmlns:a16="http://schemas.microsoft.com/office/drawing/2014/main" id="{6E89AE21-04FA-432C-80E3-EEA56C83DE4A}"/>
              </a:ext>
            </a:extLst>
          </p:cNvPr>
          <p:cNvSpPr txBox="1"/>
          <p:nvPr/>
        </p:nvSpPr>
        <p:spPr>
          <a:xfrm>
            <a:off x="121920" y="2116183"/>
            <a:ext cx="12070080" cy="1938992"/>
          </a:xfrm>
          <a:prstGeom prst="rect">
            <a:avLst/>
          </a:prstGeom>
          <a:noFill/>
        </p:spPr>
        <p:txBody>
          <a:bodyPr wrap="square" rtlCol="0">
            <a:spAutoFit/>
          </a:bodyPr>
          <a:lstStyle/>
          <a:p>
            <a:pPr algn="ctr"/>
            <a:r>
              <a:rPr lang="en-IN" sz="6000" dirty="0">
                <a:latin typeface="Adobe Garamond Pro" panose="02020502060506020403" pitchFamily="18" charset="0"/>
              </a:rPr>
              <a:t>Unit II</a:t>
            </a:r>
          </a:p>
          <a:p>
            <a:pPr algn="ctr"/>
            <a:r>
              <a:rPr lang="en-IN" sz="6000" dirty="0">
                <a:latin typeface="Adobe Garamond Pro" panose="02020502060506020403" pitchFamily="18" charset="0"/>
              </a:rPr>
              <a:t>Body Types</a:t>
            </a:r>
          </a:p>
        </p:txBody>
      </p:sp>
    </p:spTree>
    <p:extLst>
      <p:ext uri="{BB962C8B-B14F-4D97-AF65-F5344CB8AC3E}">
        <p14:creationId xmlns:p14="http://schemas.microsoft.com/office/powerpoint/2010/main" val="124844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6C64C-1D04-485F-A86C-42A3044530C4}"/>
              </a:ext>
            </a:extLst>
          </p:cNvPr>
          <p:cNvPicPr>
            <a:picLocks noChangeAspect="1"/>
          </p:cNvPicPr>
          <p:nvPr/>
        </p:nvPicPr>
        <p:blipFill rotWithShape="1">
          <a:blip r:embed="rId2"/>
          <a:srcRect l="6819" t="32998" r="79994" b="9292"/>
          <a:stretch/>
        </p:blipFill>
        <p:spPr>
          <a:xfrm>
            <a:off x="394150" y="617631"/>
            <a:ext cx="2388807" cy="5880541"/>
          </a:xfrm>
          <a:prstGeom prst="rect">
            <a:avLst/>
          </a:prstGeom>
        </p:spPr>
      </p:pic>
      <p:pic>
        <p:nvPicPr>
          <p:cNvPr id="6" name="Graphic 5">
            <a:extLst>
              <a:ext uri="{FF2B5EF4-FFF2-40B4-BE49-F238E27FC236}">
                <a16:creationId xmlns:a16="http://schemas.microsoft.com/office/drawing/2014/main" id="{037D91F9-31A9-472C-8675-552AF3F25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6936" y="15689"/>
            <a:ext cx="3464560" cy="6852976"/>
          </a:xfrm>
          <a:prstGeom prst="rect">
            <a:avLst/>
          </a:prstGeom>
        </p:spPr>
      </p:pic>
      <p:sp>
        <p:nvSpPr>
          <p:cNvPr id="9" name="TextBox 8">
            <a:extLst>
              <a:ext uri="{FF2B5EF4-FFF2-40B4-BE49-F238E27FC236}">
                <a16:creationId xmlns:a16="http://schemas.microsoft.com/office/drawing/2014/main" id="{E24A7BA4-FE84-4FEA-AE7E-A21D47D5501C}"/>
              </a:ext>
            </a:extLst>
          </p:cNvPr>
          <p:cNvSpPr txBox="1"/>
          <p:nvPr/>
        </p:nvSpPr>
        <p:spPr>
          <a:xfrm>
            <a:off x="3048000" y="814172"/>
            <a:ext cx="6096000" cy="2585323"/>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1.Rectangle, straight, or “banana”</a:t>
            </a:r>
          </a:p>
          <a:p>
            <a:pPr algn="l"/>
            <a:r>
              <a:rPr lang="en-US" dirty="0">
                <a:solidFill>
                  <a:srgbClr val="231F20"/>
                </a:solidFill>
                <a:latin typeface="Adobe Garamond Pro" panose="02020502060506020403" pitchFamily="18" charset="0"/>
              </a:rPr>
              <a:t>When the </a:t>
            </a:r>
            <a:r>
              <a:rPr lang="en-US" b="0" i="0" dirty="0">
                <a:solidFill>
                  <a:srgbClr val="231F20"/>
                </a:solidFill>
                <a:effectLst/>
                <a:latin typeface="Adobe Garamond Pro" panose="02020502060506020403" pitchFamily="18" charset="0"/>
              </a:rPr>
              <a:t>waist measurements are about the same as hip or bust, and shoulders and hips are about the same width, it is what’s called a “banana” or rectangle body type.</a:t>
            </a:r>
          </a:p>
          <a:p>
            <a:pPr algn="l"/>
            <a:endParaRPr lang="en-US" b="0" i="0" dirty="0">
              <a:solidFill>
                <a:srgbClr val="231F20"/>
              </a:solidFill>
              <a:effectLst/>
              <a:latin typeface="Adobe Garamond Pro" panose="02020502060506020403" pitchFamily="18" charset="0"/>
            </a:endParaRPr>
          </a:p>
          <a:p>
            <a:pPr algn="l"/>
            <a:r>
              <a:rPr lang="en-US" b="0" i="0" dirty="0">
                <a:solidFill>
                  <a:srgbClr val="231F20"/>
                </a:solidFill>
                <a:effectLst/>
                <a:latin typeface="Adobe Garamond Pro" panose="02020502060506020403" pitchFamily="18" charset="0"/>
              </a:rPr>
              <a:t>Stylists will probably point </a:t>
            </a:r>
            <a:r>
              <a:rPr lang="en-US" b="0" i="0" dirty="0" err="1">
                <a:solidFill>
                  <a:srgbClr val="231F20"/>
                </a:solidFill>
                <a:effectLst/>
                <a:latin typeface="Adobe Garamond Pro" panose="02020502060506020403" pitchFamily="18" charset="0"/>
              </a:rPr>
              <a:t>towardsoff</a:t>
            </a:r>
            <a:r>
              <a:rPr lang="en-US" b="0" i="0" dirty="0">
                <a:solidFill>
                  <a:srgbClr val="231F20"/>
                </a:solidFill>
                <a:effectLst/>
                <a:latin typeface="Adobe Garamond Pro" panose="02020502060506020403" pitchFamily="18" charset="0"/>
              </a:rPr>
              <a:t>-the-shoulder tops, tube dresses, and belted waists.</a:t>
            </a:r>
          </a:p>
          <a:p>
            <a:pPr algn="l"/>
            <a:endParaRPr lang="en-US" b="1" i="0" dirty="0">
              <a:solidFill>
                <a:srgbClr val="231F20"/>
              </a:solidFill>
              <a:effectLst/>
              <a:latin typeface="Proxima Nova"/>
            </a:endParaRPr>
          </a:p>
          <a:p>
            <a:pPr algn="l"/>
            <a:endParaRPr lang="en-US" b="1" dirty="0">
              <a:solidFill>
                <a:srgbClr val="231F20"/>
              </a:solidFill>
              <a:latin typeface="Proxima Nova"/>
            </a:endParaRPr>
          </a:p>
        </p:txBody>
      </p:sp>
      <p:pic>
        <p:nvPicPr>
          <p:cNvPr id="10" name="Picture 9">
            <a:extLst>
              <a:ext uri="{FF2B5EF4-FFF2-40B4-BE49-F238E27FC236}">
                <a16:creationId xmlns:a16="http://schemas.microsoft.com/office/drawing/2014/main" id="{4B56F45B-94A3-4E1B-8B59-04666ECD3991}"/>
              </a:ext>
            </a:extLst>
          </p:cNvPr>
          <p:cNvPicPr>
            <a:picLocks noChangeAspect="1"/>
          </p:cNvPicPr>
          <p:nvPr/>
        </p:nvPicPr>
        <p:blipFill rotWithShape="1">
          <a:blip r:embed="rId2"/>
          <a:srcRect l="18524" t="36683" r="68289" b="9945"/>
          <a:stretch/>
        </p:blipFill>
        <p:spPr>
          <a:xfrm>
            <a:off x="9265317" y="1300480"/>
            <a:ext cx="2388807" cy="5438547"/>
          </a:xfrm>
          <a:prstGeom prst="rect">
            <a:avLst/>
          </a:prstGeom>
        </p:spPr>
      </p:pic>
      <p:sp>
        <p:nvSpPr>
          <p:cNvPr id="11" name="TextBox 10">
            <a:extLst>
              <a:ext uri="{FF2B5EF4-FFF2-40B4-BE49-F238E27FC236}">
                <a16:creationId xmlns:a16="http://schemas.microsoft.com/office/drawing/2014/main" id="{E6E710D0-C47A-4743-960B-B8C3F5EAF95E}"/>
              </a:ext>
            </a:extLst>
          </p:cNvPr>
          <p:cNvSpPr txBox="1"/>
          <p:nvPr/>
        </p:nvSpPr>
        <p:spPr>
          <a:xfrm>
            <a:off x="3108659" y="4019753"/>
            <a:ext cx="6096000" cy="1477328"/>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2.Triangle or “pear”</a:t>
            </a:r>
          </a:p>
          <a:p>
            <a:pPr algn="l"/>
            <a:r>
              <a:rPr lang="en-US" b="0" i="0" dirty="0">
                <a:solidFill>
                  <a:srgbClr val="231F20"/>
                </a:solidFill>
                <a:effectLst/>
                <a:latin typeface="Adobe Garamond Pro" panose="02020502060506020403" pitchFamily="18" charset="0"/>
              </a:rPr>
              <a:t>With this shape, shoulders and bust are narrower than </a:t>
            </a:r>
            <a:r>
              <a:rPr lang="en-US" dirty="0">
                <a:solidFill>
                  <a:srgbClr val="231F20"/>
                </a:solidFill>
                <a:latin typeface="Adobe Garamond Pro" panose="02020502060506020403" pitchFamily="18" charset="0"/>
              </a:rPr>
              <a:t>the </a:t>
            </a:r>
            <a:r>
              <a:rPr lang="en-US" b="0" i="0" dirty="0">
                <a:solidFill>
                  <a:srgbClr val="231F20"/>
                </a:solidFill>
                <a:effectLst/>
                <a:latin typeface="Adobe Garamond Pro" panose="02020502060506020403" pitchFamily="18" charset="0"/>
              </a:rPr>
              <a:t>hips.</a:t>
            </a:r>
          </a:p>
          <a:p>
            <a:pPr algn="l"/>
            <a:r>
              <a:rPr lang="en-US" dirty="0">
                <a:solidFill>
                  <a:srgbClr val="231F20"/>
                </a:solidFill>
                <a:latin typeface="Adobe Garamond Pro" panose="02020502060506020403" pitchFamily="18" charset="0"/>
              </a:rPr>
              <a:t>One p</a:t>
            </a:r>
            <a:r>
              <a:rPr lang="en-US" b="0" i="0" dirty="0">
                <a:solidFill>
                  <a:srgbClr val="231F20"/>
                </a:solidFill>
                <a:effectLst/>
                <a:latin typeface="Adobe Garamond Pro" panose="02020502060506020403" pitchFamily="18" charset="0"/>
              </a:rPr>
              <a:t>robably have slim arms and a fairly defined waist. </a:t>
            </a:r>
          </a:p>
          <a:p>
            <a:pPr algn="l"/>
            <a:endParaRPr lang="en-US" b="0" i="0" dirty="0">
              <a:solidFill>
                <a:srgbClr val="231F20"/>
              </a:solidFill>
              <a:effectLst/>
              <a:latin typeface="Adobe Garamond Pro" panose="02020502060506020403" pitchFamily="18" charset="0"/>
            </a:endParaRPr>
          </a:p>
          <a:p>
            <a:pPr algn="l"/>
            <a:r>
              <a:rPr lang="en-US" b="0" i="0" dirty="0">
                <a:solidFill>
                  <a:srgbClr val="231F20"/>
                </a:solidFill>
                <a:effectLst/>
                <a:latin typeface="Adobe Garamond Pro" panose="02020502060506020403" pitchFamily="18" charset="0"/>
              </a:rPr>
              <a:t>Stylists often recommend clothing that shows off the waistline.</a:t>
            </a:r>
          </a:p>
        </p:txBody>
      </p:sp>
      <p:sp>
        <p:nvSpPr>
          <p:cNvPr id="8" name="Arrow: Pentagon 7">
            <a:extLst>
              <a:ext uri="{FF2B5EF4-FFF2-40B4-BE49-F238E27FC236}">
                <a16:creationId xmlns:a16="http://schemas.microsoft.com/office/drawing/2014/main" id="{1C558BE4-43B6-4886-A5B2-77F4A57DCD9D}"/>
              </a:ext>
            </a:extLst>
          </p:cNvPr>
          <p:cNvSpPr/>
          <p:nvPr/>
        </p:nvSpPr>
        <p:spPr>
          <a:xfrm flipH="1">
            <a:off x="7508240" y="169723"/>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8E0685D2-4F06-4FF0-99A0-B9F7C1621AA4}"/>
              </a:ext>
            </a:extLst>
          </p:cNvPr>
          <p:cNvSpPr txBox="1"/>
          <p:nvPr/>
        </p:nvSpPr>
        <p:spPr>
          <a:xfrm>
            <a:off x="9395792" y="226297"/>
            <a:ext cx="4175760" cy="461665"/>
          </a:xfrm>
          <a:prstGeom prst="rect">
            <a:avLst/>
          </a:prstGeom>
          <a:noFill/>
        </p:spPr>
        <p:txBody>
          <a:bodyPr wrap="square" rtlCol="0">
            <a:spAutoFit/>
          </a:bodyPr>
          <a:lstStyle/>
          <a:p>
            <a:r>
              <a:rPr lang="en-IN" sz="2400" dirty="0">
                <a:latin typeface="Adobe Garamond Pro" panose="02020502060506020403" pitchFamily="18" charset="0"/>
              </a:rPr>
              <a:t>Different Body Types</a:t>
            </a:r>
          </a:p>
        </p:txBody>
      </p:sp>
    </p:spTree>
    <p:extLst>
      <p:ext uri="{BB962C8B-B14F-4D97-AF65-F5344CB8AC3E}">
        <p14:creationId xmlns:p14="http://schemas.microsoft.com/office/powerpoint/2010/main" val="114027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73E5CF-E3CB-497C-B728-868567B75CD2}"/>
              </a:ext>
            </a:extLst>
          </p:cNvPr>
          <p:cNvSpPr txBox="1"/>
          <p:nvPr/>
        </p:nvSpPr>
        <p:spPr>
          <a:xfrm>
            <a:off x="3048000" y="754657"/>
            <a:ext cx="6096000" cy="2585323"/>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3.Spoon</a:t>
            </a:r>
          </a:p>
          <a:p>
            <a:pPr algn="l"/>
            <a:r>
              <a:rPr lang="en-US" b="0" i="0" dirty="0">
                <a:solidFill>
                  <a:srgbClr val="231F20"/>
                </a:solidFill>
                <a:effectLst/>
                <a:latin typeface="Adobe Garamond Pro" panose="02020502060506020403" pitchFamily="18" charset="0"/>
              </a:rPr>
              <a:t>The spoon body type is pretty similar to the triangle or “pear” shape.</a:t>
            </a:r>
          </a:p>
          <a:p>
            <a:pPr algn="l"/>
            <a:r>
              <a:rPr lang="en-US" dirty="0">
                <a:solidFill>
                  <a:srgbClr val="231F20"/>
                </a:solidFill>
                <a:latin typeface="Adobe Garamond Pro" panose="02020502060506020403" pitchFamily="18" charset="0"/>
              </a:rPr>
              <a:t>h</a:t>
            </a:r>
            <a:r>
              <a:rPr lang="en-US" b="0" i="0" dirty="0">
                <a:solidFill>
                  <a:srgbClr val="231F20"/>
                </a:solidFill>
                <a:effectLst/>
                <a:latin typeface="Adobe Garamond Pro" panose="02020502060506020403" pitchFamily="18" charset="0"/>
              </a:rPr>
              <a:t>ips are larger than </a:t>
            </a:r>
            <a:r>
              <a:rPr lang="en-US" dirty="0">
                <a:solidFill>
                  <a:srgbClr val="231F20"/>
                </a:solidFill>
                <a:latin typeface="Adobe Garamond Pro" panose="02020502060506020403" pitchFamily="18" charset="0"/>
              </a:rPr>
              <a:t>the</a:t>
            </a:r>
            <a:r>
              <a:rPr lang="en-US" b="0" i="0" dirty="0">
                <a:solidFill>
                  <a:srgbClr val="231F20"/>
                </a:solidFill>
                <a:effectLst/>
                <a:latin typeface="Adobe Garamond Pro" panose="02020502060506020403" pitchFamily="18" charset="0"/>
              </a:rPr>
              <a:t> bust or the rest of </a:t>
            </a:r>
            <a:r>
              <a:rPr lang="en-US" dirty="0">
                <a:solidFill>
                  <a:srgbClr val="231F20"/>
                </a:solidFill>
                <a:latin typeface="Adobe Garamond Pro" panose="02020502060506020403" pitchFamily="18" charset="0"/>
              </a:rPr>
              <a:t>the</a:t>
            </a:r>
            <a:r>
              <a:rPr lang="en-US" b="0" i="0" dirty="0">
                <a:solidFill>
                  <a:srgbClr val="231F20"/>
                </a:solidFill>
                <a:effectLst/>
                <a:latin typeface="Adobe Garamond Pro" panose="02020502060506020403" pitchFamily="18" charset="0"/>
              </a:rPr>
              <a:t> body and may have a “shelf”-like appearance.</a:t>
            </a:r>
          </a:p>
          <a:p>
            <a:pPr algn="l"/>
            <a:endParaRPr lang="en-US" b="0" i="0" dirty="0">
              <a:solidFill>
                <a:srgbClr val="231F20"/>
              </a:solidFill>
              <a:effectLst/>
              <a:latin typeface="Adobe Garamond Pro" panose="02020502060506020403" pitchFamily="18" charset="0"/>
            </a:endParaRPr>
          </a:p>
          <a:p>
            <a:pPr algn="l"/>
            <a:r>
              <a:rPr lang="en-US" dirty="0">
                <a:solidFill>
                  <a:srgbClr val="231F20"/>
                </a:solidFill>
                <a:latin typeface="Adobe Garamond Pro" panose="02020502060506020403" pitchFamily="18" charset="0"/>
              </a:rPr>
              <a:t>One </a:t>
            </a:r>
            <a:r>
              <a:rPr lang="en-US" b="0" i="0" dirty="0">
                <a:solidFill>
                  <a:srgbClr val="231F20"/>
                </a:solidFill>
                <a:effectLst/>
                <a:latin typeface="Adobe Garamond Pro" panose="02020502060506020403" pitchFamily="18" charset="0"/>
              </a:rPr>
              <a:t>may be told to look for dresses that have classic “baby doll” cuts or other items with an empire waist.</a:t>
            </a:r>
          </a:p>
          <a:p>
            <a:pPr algn="l"/>
            <a:r>
              <a:rPr lang="en-US" b="0" i="0" dirty="0">
                <a:solidFill>
                  <a:srgbClr val="231F20"/>
                </a:solidFill>
                <a:effectLst/>
                <a:latin typeface="Proxima Nova"/>
              </a:rPr>
              <a:t>.</a:t>
            </a:r>
          </a:p>
        </p:txBody>
      </p:sp>
      <p:pic>
        <p:nvPicPr>
          <p:cNvPr id="6" name="Picture 5">
            <a:extLst>
              <a:ext uri="{FF2B5EF4-FFF2-40B4-BE49-F238E27FC236}">
                <a16:creationId xmlns:a16="http://schemas.microsoft.com/office/drawing/2014/main" id="{800766A3-EFDE-4326-8E15-90431A90094F}"/>
              </a:ext>
            </a:extLst>
          </p:cNvPr>
          <p:cNvPicPr>
            <a:picLocks noChangeAspect="1"/>
          </p:cNvPicPr>
          <p:nvPr/>
        </p:nvPicPr>
        <p:blipFill rotWithShape="1">
          <a:blip r:embed="rId2"/>
          <a:srcRect l="29278" t="32605" r="57535" b="9685"/>
          <a:stretch/>
        </p:blipFill>
        <p:spPr>
          <a:xfrm>
            <a:off x="477078" y="488729"/>
            <a:ext cx="2388807" cy="5880541"/>
          </a:xfrm>
          <a:prstGeom prst="rect">
            <a:avLst/>
          </a:prstGeom>
        </p:spPr>
      </p:pic>
      <p:sp>
        <p:nvSpPr>
          <p:cNvPr id="8" name="TextBox 7">
            <a:extLst>
              <a:ext uri="{FF2B5EF4-FFF2-40B4-BE49-F238E27FC236}">
                <a16:creationId xmlns:a16="http://schemas.microsoft.com/office/drawing/2014/main" id="{3383D3D9-0B30-4973-82B8-190FFF7B81EB}"/>
              </a:ext>
            </a:extLst>
          </p:cNvPr>
          <p:cNvSpPr txBox="1"/>
          <p:nvPr/>
        </p:nvSpPr>
        <p:spPr>
          <a:xfrm>
            <a:off x="3048000" y="3616979"/>
            <a:ext cx="6096000" cy="2585323"/>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4.Hourglass</a:t>
            </a:r>
          </a:p>
          <a:p>
            <a:pPr algn="l"/>
            <a:r>
              <a:rPr lang="en-US" b="0" i="0" dirty="0">
                <a:solidFill>
                  <a:srgbClr val="231F20"/>
                </a:solidFill>
                <a:effectLst/>
                <a:latin typeface="Adobe Garamond Pro" panose="02020502060506020403" pitchFamily="18" charset="0"/>
              </a:rPr>
              <a:t>If </a:t>
            </a:r>
            <a:r>
              <a:rPr lang="en-US" dirty="0">
                <a:solidFill>
                  <a:srgbClr val="231F20"/>
                </a:solidFill>
                <a:latin typeface="Adobe Garamond Pro" panose="02020502060506020403" pitchFamily="18" charset="0"/>
              </a:rPr>
              <a:t>the</a:t>
            </a:r>
            <a:r>
              <a:rPr lang="en-US" b="0" i="0" dirty="0">
                <a:solidFill>
                  <a:srgbClr val="231F20"/>
                </a:solidFill>
                <a:effectLst/>
                <a:latin typeface="Adobe Garamond Pro" panose="02020502060506020403" pitchFamily="18" charset="0"/>
              </a:rPr>
              <a:t> hips and bust are nearly equal in size and </a:t>
            </a:r>
            <a:r>
              <a:rPr lang="en-US" dirty="0">
                <a:solidFill>
                  <a:srgbClr val="231F20"/>
                </a:solidFill>
                <a:latin typeface="Adobe Garamond Pro" panose="02020502060506020403" pitchFamily="18" charset="0"/>
              </a:rPr>
              <a:t>one has </a:t>
            </a:r>
            <a:r>
              <a:rPr lang="en-US" b="0" i="0" dirty="0">
                <a:solidFill>
                  <a:srgbClr val="231F20"/>
                </a:solidFill>
                <a:effectLst/>
                <a:latin typeface="Adobe Garamond Pro" panose="02020502060506020403" pitchFamily="18" charset="0"/>
              </a:rPr>
              <a:t>a well-defined waist that’s narrower than both, </a:t>
            </a:r>
            <a:r>
              <a:rPr lang="en-US" dirty="0">
                <a:solidFill>
                  <a:srgbClr val="231F20"/>
                </a:solidFill>
                <a:latin typeface="Adobe Garamond Pro" panose="02020502060506020403" pitchFamily="18" charset="0"/>
              </a:rPr>
              <a:t>they </a:t>
            </a:r>
            <a:r>
              <a:rPr lang="en-US" b="0" i="0" dirty="0">
                <a:solidFill>
                  <a:srgbClr val="231F20"/>
                </a:solidFill>
                <a:effectLst/>
                <a:latin typeface="Adobe Garamond Pro" panose="02020502060506020403" pitchFamily="18" charset="0"/>
              </a:rPr>
              <a:t>have an hourglass shape.</a:t>
            </a:r>
          </a:p>
          <a:p>
            <a:pPr algn="l"/>
            <a:r>
              <a:rPr lang="en-US" dirty="0">
                <a:solidFill>
                  <a:srgbClr val="231F20"/>
                </a:solidFill>
                <a:latin typeface="Adobe Garamond Pro" panose="02020502060506020403" pitchFamily="18" charset="0"/>
              </a:rPr>
              <a:t>The l</a:t>
            </a:r>
            <a:r>
              <a:rPr lang="en-US" b="0" i="0" dirty="0">
                <a:solidFill>
                  <a:srgbClr val="231F20"/>
                </a:solidFill>
                <a:effectLst/>
                <a:latin typeface="Adobe Garamond Pro" panose="02020502060506020403" pitchFamily="18" charset="0"/>
              </a:rPr>
              <a:t>egs and upper body are probably considered proportionate.</a:t>
            </a:r>
          </a:p>
          <a:p>
            <a:pPr algn="l"/>
            <a:r>
              <a:rPr lang="en-US" dirty="0">
                <a:solidFill>
                  <a:srgbClr val="231F20"/>
                </a:solidFill>
                <a:latin typeface="Adobe Garamond Pro" panose="02020502060506020403" pitchFamily="18" charset="0"/>
              </a:rPr>
              <a:t>S</a:t>
            </a:r>
            <a:r>
              <a:rPr lang="en-US" b="0" i="0" dirty="0">
                <a:solidFill>
                  <a:srgbClr val="231F20"/>
                </a:solidFill>
                <a:effectLst/>
                <a:latin typeface="Adobe Garamond Pro" panose="02020502060506020403" pitchFamily="18" charset="0"/>
              </a:rPr>
              <a:t>houlders may be slightly rounded, and most likely have a rounded buttocks.</a:t>
            </a:r>
          </a:p>
          <a:p>
            <a:pPr algn="l"/>
            <a:r>
              <a:rPr lang="en-US" b="0" i="0" dirty="0">
                <a:solidFill>
                  <a:srgbClr val="231F20"/>
                </a:solidFill>
                <a:effectLst/>
                <a:latin typeface="Adobe Garamond Pro" panose="02020502060506020403" pitchFamily="18" charset="0"/>
              </a:rPr>
              <a:t>Form-fitting or tailored clothing have traditionally been designed with this body type in mind.</a:t>
            </a:r>
            <a:endParaRPr lang="en-IN" dirty="0">
              <a:latin typeface="Adobe Garamond Pro" panose="02020502060506020403" pitchFamily="18" charset="0"/>
            </a:endParaRPr>
          </a:p>
        </p:txBody>
      </p:sp>
      <p:pic>
        <p:nvPicPr>
          <p:cNvPr id="9" name="Picture 8">
            <a:extLst>
              <a:ext uri="{FF2B5EF4-FFF2-40B4-BE49-F238E27FC236}">
                <a16:creationId xmlns:a16="http://schemas.microsoft.com/office/drawing/2014/main" id="{FF5EDA59-0FC7-4744-9208-AD8CA99235C9}"/>
              </a:ext>
            </a:extLst>
          </p:cNvPr>
          <p:cNvPicPr>
            <a:picLocks noChangeAspect="1"/>
          </p:cNvPicPr>
          <p:nvPr/>
        </p:nvPicPr>
        <p:blipFill rotWithShape="1">
          <a:blip r:embed="rId2"/>
          <a:srcRect l="40398" t="32638" r="46415" b="9652"/>
          <a:stretch/>
        </p:blipFill>
        <p:spPr>
          <a:xfrm>
            <a:off x="9326115" y="598760"/>
            <a:ext cx="2388807" cy="5880541"/>
          </a:xfrm>
          <a:prstGeom prst="rect">
            <a:avLst/>
          </a:prstGeom>
        </p:spPr>
      </p:pic>
      <p:pic>
        <p:nvPicPr>
          <p:cNvPr id="10" name="Graphic 9">
            <a:extLst>
              <a:ext uri="{FF2B5EF4-FFF2-40B4-BE49-F238E27FC236}">
                <a16:creationId xmlns:a16="http://schemas.microsoft.com/office/drawing/2014/main" id="{488F6791-16D6-4434-A526-48654C597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6936" y="15689"/>
            <a:ext cx="3464560" cy="6852976"/>
          </a:xfrm>
          <a:prstGeom prst="rect">
            <a:avLst/>
          </a:prstGeom>
        </p:spPr>
      </p:pic>
    </p:spTree>
    <p:extLst>
      <p:ext uri="{BB962C8B-B14F-4D97-AF65-F5344CB8AC3E}">
        <p14:creationId xmlns:p14="http://schemas.microsoft.com/office/powerpoint/2010/main" val="259192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7B66DE-67AA-454D-B0DB-32021334AFAD}"/>
              </a:ext>
            </a:extLst>
          </p:cNvPr>
          <p:cNvSpPr txBox="1"/>
          <p:nvPr/>
        </p:nvSpPr>
        <p:spPr>
          <a:xfrm>
            <a:off x="2859819" y="1119498"/>
            <a:ext cx="6096000" cy="1477328"/>
          </a:xfrm>
          <a:prstGeom prst="rect">
            <a:avLst/>
          </a:prstGeom>
          <a:noFill/>
        </p:spPr>
        <p:txBody>
          <a:bodyPr wrap="square">
            <a:spAutoFit/>
          </a:bodyPr>
          <a:lstStyle/>
          <a:p>
            <a:pPr algn="l"/>
            <a:r>
              <a:rPr lang="en-US" i="0" dirty="0">
                <a:solidFill>
                  <a:srgbClr val="231F20"/>
                </a:solidFill>
                <a:effectLst/>
                <a:highlight>
                  <a:srgbClr val="FFFF00"/>
                </a:highlight>
                <a:latin typeface="Adobe Garamond Pro" panose="02020502060506020403" pitchFamily="18" charset="0"/>
              </a:rPr>
              <a:t>5.Top hourglass</a:t>
            </a:r>
          </a:p>
          <a:p>
            <a:pPr algn="l"/>
            <a:r>
              <a:rPr lang="en-US" b="0" i="0" dirty="0">
                <a:solidFill>
                  <a:srgbClr val="231F20"/>
                </a:solidFill>
                <a:effectLst/>
                <a:latin typeface="Adobe Garamond Pro" panose="02020502060506020403" pitchFamily="18" charset="0"/>
              </a:rPr>
              <a:t>As a </a:t>
            </a:r>
            <a:r>
              <a:rPr lang="en-US" b="0" i="0" strike="noStrike" dirty="0">
                <a:effectLst/>
                <a:latin typeface="Adobe Garamond Pro" panose="02020502060506020403" pitchFamily="18" charset="0"/>
                <a:hlinkClick r:id="rId2">
                  <a:extLst>
                    <a:ext uri="{A12FA001-AC4F-418D-AE19-62706E023703}">
                      <ahyp:hlinkClr xmlns:ahyp="http://schemas.microsoft.com/office/drawing/2018/hyperlinkcolor" val="tx"/>
                    </a:ext>
                  </a:extLst>
                </a:hlinkClick>
              </a:rPr>
              <a:t>top hourglass</a:t>
            </a:r>
            <a:r>
              <a:rPr lang="en-US" b="0" i="0" dirty="0">
                <a:solidFill>
                  <a:srgbClr val="231F20"/>
                </a:solidFill>
                <a:effectLst/>
                <a:latin typeface="Adobe Garamond Pro" panose="02020502060506020403" pitchFamily="18" charset="0"/>
              </a:rPr>
              <a:t>, </a:t>
            </a:r>
            <a:r>
              <a:rPr lang="en-US" dirty="0">
                <a:solidFill>
                  <a:srgbClr val="231F20"/>
                </a:solidFill>
                <a:latin typeface="Adobe Garamond Pro" panose="02020502060506020403" pitchFamily="18" charset="0"/>
              </a:rPr>
              <a:t>one</a:t>
            </a:r>
            <a:r>
              <a:rPr lang="en-US" b="0" i="0" dirty="0">
                <a:solidFill>
                  <a:srgbClr val="231F20"/>
                </a:solidFill>
                <a:effectLst/>
                <a:latin typeface="Adobe Garamond Pro" panose="02020502060506020403" pitchFamily="18" charset="0"/>
              </a:rPr>
              <a:t> has the general hourglass shape, but </a:t>
            </a:r>
            <a:r>
              <a:rPr lang="en-US" dirty="0">
                <a:solidFill>
                  <a:srgbClr val="231F20"/>
                </a:solidFill>
                <a:latin typeface="Adobe Garamond Pro" panose="02020502060506020403" pitchFamily="18" charset="0"/>
              </a:rPr>
              <a:t>the</a:t>
            </a:r>
            <a:r>
              <a:rPr lang="en-US" b="0" i="0" dirty="0">
                <a:solidFill>
                  <a:srgbClr val="231F20"/>
                </a:solidFill>
                <a:effectLst/>
                <a:latin typeface="Adobe Garamond Pro" panose="02020502060506020403" pitchFamily="18" charset="0"/>
              </a:rPr>
              <a:t> bust measurements are slightly larger than your hips.</a:t>
            </a:r>
          </a:p>
          <a:p>
            <a:pPr algn="l"/>
            <a:r>
              <a:rPr lang="en-US" b="0" i="0" dirty="0">
                <a:solidFill>
                  <a:srgbClr val="231F20"/>
                </a:solidFill>
                <a:effectLst/>
                <a:latin typeface="Adobe Garamond Pro" panose="02020502060506020403" pitchFamily="18" charset="0"/>
              </a:rPr>
              <a:t>Boot cut or slightly flared pants probably fit </a:t>
            </a:r>
            <a:r>
              <a:rPr lang="en-US" dirty="0">
                <a:solidFill>
                  <a:srgbClr val="231F20"/>
                </a:solidFill>
                <a:latin typeface="Adobe Garamond Pro" panose="02020502060506020403" pitchFamily="18" charset="0"/>
              </a:rPr>
              <a:t>them </a:t>
            </a:r>
            <a:r>
              <a:rPr lang="en-US" b="0" i="0" dirty="0">
                <a:solidFill>
                  <a:srgbClr val="231F20"/>
                </a:solidFill>
                <a:effectLst/>
                <a:latin typeface="Adobe Garamond Pro" panose="02020502060506020403" pitchFamily="18" charset="0"/>
              </a:rPr>
              <a:t>well, as do full or A-line skirts and tailored jackets.</a:t>
            </a:r>
          </a:p>
        </p:txBody>
      </p:sp>
      <p:pic>
        <p:nvPicPr>
          <p:cNvPr id="4" name="Picture 3">
            <a:extLst>
              <a:ext uri="{FF2B5EF4-FFF2-40B4-BE49-F238E27FC236}">
                <a16:creationId xmlns:a16="http://schemas.microsoft.com/office/drawing/2014/main" id="{039BFE7A-B71A-40D9-ABE0-007BFB711B5F}"/>
              </a:ext>
            </a:extLst>
          </p:cNvPr>
          <p:cNvPicPr>
            <a:picLocks noChangeAspect="1"/>
          </p:cNvPicPr>
          <p:nvPr/>
        </p:nvPicPr>
        <p:blipFill rotWithShape="1">
          <a:blip r:embed="rId3"/>
          <a:srcRect l="51483" t="32378" r="35330" b="9912"/>
          <a:stretch/>
        </p:blipFill>
        <p:spPr>
          <a:xfrm>
            <a:off x="274880" y="488729"/>
            <a:ext cx="2388807" cy="5880541"/>
          </a:xfrm>
          <a:prstGeom prst="rect">
            <a:avLst/>
          </a:prstGeom>
        </p:spPr>
      </p:pic>
      <p:pic>
        <p:nvPicPr>
          <p:cNvPr id="6" name="Picture 5">
            <a:extLst>
              <a:ext uri="{FF2B5EF4-FFF2-40B4-BE49-F238E27FC236}">
                <a16:creationId xmlns:a16="http://schemas.microsoft.com/office/drawing/2014/main" id="{8FD46B87-1F93-46C2-9C23-2BABED13BB13}"/>
              </a:ext>
            </a:extLst>
          </p:cNvPr>
          <p:cNvPicPr>
            <a:picLocks noChangeAspect="1"/>
          </p:cNvPicPr>
          <p:nvPr/>
        </p:nvPicPr>
        <p:blipFill rotWithShape="1">
          <a:blip r:embed="rId4"/>
          <a:srcRect l="8153" t="32077" r="80326" b="11691"/>
          <a:stretch/>
        </p:blipFill>
        <p:spPr>
          <a:xfrm>
            <a:off x="9507110" y="630672"/>
            <a:ext cx="2133600" cy="5857334"/>
          </a:xfrm>
          <a:prstGeom prst="rect">
            <a:avLst/>
          </a:prstGeom>
        </p:spPr>
      </p:pic>
      <p:sp>
        <p:nvSpPr>
          <p:cNvPr id="8" name="TextBox 7">
            <a:extLst>
              <a:ext uri="{FF2B5EF4-FFF2-40B4-BE49-F238E27FC236}">
                <a16:creationId xmlns:a16="http://schemas.microsoft.com/office/drawing/2014/main" id="{6644D203-8F99-4538-BA30-F9EFC3FE3EC4}"/>
              </a:ext>
            </a:extLst>
          </p:cNvPr>
          <p:cNvSpPr txBox="1"/>
          <p:nvPr/>
        </p:nvSpPr>
        <p:spPr>
          <a:xfrm>
            <a:off x="2859819" y="3716324"/>
            <a:ext cx="6096000" cy="1200329"/>
          </a:xfrm>
          <a:prstGeom prst="rect">
            <a:avLst/>
          </a:prstGeom>
          <a:noFill/>
        </p:spPr>
        <p:txBody>
          <a:bodyPr wrap="square">
            <a:spAutoFit/>
          </a:bodyPr>
          <a:lstStyle/>
          <a:p>
            <a:pPr algn="l"/>
            <a:r>
              <a:rPr lang="en-US" b="1" i="0" dirty="0">
                <a:effectLst/>
                <a:highlight>
                  <a:srgbClr val="FFFF00"/>
                </a:highlight>
                <a:latin typeface="Adobe Garamond Pro" panose="02020502060506020403" pitchFamily="18" charset="0"/>
              </a:rPr>
              <a:t>6. Bottom hourglass</a:t>
            </a:r>
          </a:p>
          <a:p>
            <a:pPr algn="l"/>
            <a:r>
              <a:rPr lang="en-US" b="0" i="0" dirty="0">
                <a:effectLst/>
                <a:latin typeface="Adobe Garamond Pro" panose="02020502060506020403" pitchFamily="18" charset="0"/>
              </a:rPr>
              <a:t>As a </a:t>
            </a:r>
            <a:r>
              <a:rPr lang="en-US" b="0" i="0" strike="noStrike" dirty="0">
                <a:effectLst/>
                <a:latin typeface="Adobe Garamond Pro" panose="02020502060506020403" pitchFamily="18" charset="0"/>
                <a:hlinkClick r:id="rId2">
                  <a:extLst>
                    <a:ext uri="{A12FA001-AC4F-418D-AE19-62706E023703}">
                      <ahyp:hlinkClr xmlns:ahyp="http://schemas.microsoft.com/office/drawing/2018/hyperlinkcolor" val="tx"/>
                    </a:ext>
                  </a:extLst>
                </a:hlinkClick>
              </a:rPr>
              <a:t>bottom hourglass</a:t>
            </a:r>
            <a:r>
              <a:rPr lang="en-US" b="0" i="0" dirty="0">
                <a:effectLst/>
                <a:latin typeface="Adobe Garamond Pro" panose="02020502060506020403" pitchFamily="18" charset="0"/>
              </a:rPr>
              <a:t>, </a:t>
            </a:r>
            <a:r>
              <a:rPr lang="en-US" dirty="0">
                <a:latin typeface="Adobe Garamond Pro" panose="02020502060506020403" pitchFamily="18" charset="0"/>
              </a:rPr>
              <a:t>is </a:t>
            </a:r>
            <a:r>
              <a:rPr lang="en-US" b="0" i="0" dirty="0">
                <a:effectLst/>
                <a:latin typeface="Adobe Garamond Pro" panose="02020502060506020403" pitchFamily="18" charset="0"/>
              </a:rPr>
              <a:t>the general hourglass shape, but hip measurements are slightly larger than </a:t>
            </a:r>
            <a:r>
              <a:rPr lang="en-US" dirty="0">
                <a:latin typeface="Adobe Garamond Pro" panose="02020502060506020403" pitchFamily="18" charset="0"/>
              </a:rPr>
              <a:t>the</a:t>
            </a:r>
            <a:r>
              <a:rPr lang="en-US" b="0" i="0" dirty="0">
                <a:effectLst/>
                <a:latin typeface="Adobe Garamond Pro" panose="02020502060506020403" pitchFamily="18" charset="0"/>
              </a:rPr>
              <a:t> bust.</a:t>
            </a:r>
          </a:p>
          <a:p>
            <a:pPr algn="l"/>
            <a:r>
              <a:rPr lang="en-US" b="0" i="0" dirty="0">
                <a:effectLst/>
                <a:latin typeface="Adobe Garamond Pro" panose="02020502060506020403" pitchFamily="18" charset="0"/>
              </a:rPr>
              <a:t>Stylists probably point toward form-fitting knits and dresses.</a:t>
            </a:r>
          </a:p>
        </p:txBody>
      </p:sp>
      <p:pic>
        <p:nvPicPr>
          <p:cNvPr id="9" name="Graphic 8">
            <a:extLst>
              <a:ext uri="{FF2B5EF4-FFF2-40B4-BE49-F238E27FC236}">
                <a16:creationId xmlns:a16="http://schemas.microsoft.com/office/drawing/2014/main" id="{731A8FDC-541C-45DB-A073-22DDB84DA7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6936" y="15689"/>
            <a:ext cx="3464560" cy="6852976"/>
          </a:xfrm>
          <a:prstGeom prst="rect">
            <a:avLst/>
          </a:prstGeom>
        </p:spPr>
      </p:pic>
    </p:spTree>
    <p:extLst>
      <p:ext uri="{BB962C8B-B14F-4D97-AF65-F5344CB8AC3E}">
        <p14:creationId xmlns:p14="http://schemas.microsoft.com/office/powerpoint/2010/main" val="150389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518C9-E4AA-4F2E-AEE4-0FD3BB591536}"/>
              </a:ext>
            </a:extLst>
          </p:cNvPr>
          <p:cNvPicPr>
            <a:picLocks noChangeAspect="1"/>
          </p:cNvPicPr>
          <p:nvPr/>
        </p:nvPicPr>
        <p:blipFill rotWithShape="1">
          <a:blip r:embed="rId2"/>
          <a:srcRect l="19022" t="33815" r="70000" b="11305"/>
          <a:stretch/>
        </p:blipFill>
        <p:spPr>
          <a:xfrm>
            <a:off x="318051" y="357808"/>
            <a:ext cx="2199861" cy="6185747"/>
          </a:xfrm>
          <a:prstGeom prst="rect">
            <a:avLst/>
          </a:prstGeom>
        </p:spPr>
      </p:pic>
      <p:pic>
        <p:nvPicPr>
          <p:cNvPr id="5" name="Picture 4">
            <a:extLst>
              <a:ext uri="{FF2B5EF4-FFF2-40B4-BE49-F238E27FC236}">
                <a16:creationId xmlns:a16="http://schemas.microsoft.com/office/drawing/2014/main" id="{AC4F2B7B-48BE-4AB8-BD36-F2636E1DE6DD}"/>
              </a:ext>
            </a:extLst>
          </p:cNvPr>
          <p:cNvPicPr>
            <a:picLocks noChangeAspect="1"/>
          </p:cNvPicPr>
          <p:nvPr/>
        </p:nvPicPr>
        <p:blipFill rotWithShape="1">
          <a:blip r:embed="rId2"/>
          <a:srcRect l="30543" t="34976" r="57718" b="11884"/>
          <a:stretch/>
        </p:blipFill>
        <p:spPr>
          <a:xfrm>
            <a:off x="9448800" y="357808"/>
            <a:ext cx="2425149" cy="6175145"/>
          </a:xfrm>
          <a:prstGeom prst="rect">
            <a:avLst/>
          </a:prstGeom>
        </p:spPr>
      </p:pic>
      <p:sp>
        <p:nvSpPr>
          <p:cNvPr id="7" name="TextBox 6">
            <a:extLst>
              <a:ext uri="{FF2B5EF4-FFF2-40B4-BE49-F238E27FC236}">
                <a16:creationId xmlns:a16="http://schemas.microsoft.com/office/drawing/2014/main" id="{FDECB62A-D2D2-4B03-8EF1-1A66F099686B}"/>
              </a:ext>
            </a:extLst>
          </p:cNvPr>
          <p:cNvSpPr txBox="1"/>
          <p:nvPr/>
        </p:nvSpPr>
        <p:spPr>
          <a:xfrm>
            <a:off x="2844800" y="884541"/>
            <a:ext cx="6096000" cy="1754326"/>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7.Inverted triangle or “apple”</a:t>
            </a:r>
          </a:p>
          <a:p>
            <a:pPr algn="l"/>
            <a:r>
              <a:rPr lang="en-US" b="0" i="0" dirty="0">
                <a:solidFill>
                  <a:srgbClr val="231F20"/>
                </a:solidFill>
                <a:effectLst/>
                <a:latin typeface="Adobe Garamond Pro" panose="02020502060506020403" pitchFamily="18" charset="0"/>
              </a:rPr>
              <a:t>If </a:t>
            </a:r>
            <a:r>
              <a:rPr lang="en-US" dirty="0">
                <a:solidFill>
                  <a:srgbClr val="231F20"/>
                </a:solidFill>
                <a:latin typeface="Adobe Garamond Pro" panose="02020502060506020403" pitchFamily="18" charset="0"/>
              </a:rPr>
              <a:t>the </a:t>
            </a:r>
            <a:r>
              <a:rPr lang="en-US" b="0" i="0" dirty="0">
                <a:solidFill>
                  <a:srgbClr val="231F20"/>
                </a:solidFill>
                <a:effectLst/>
                <a:latin typeface="Adobe Garamond Pro" panose="02020502060506020403" pitchFamily="18" charset="0"/>
              </a:rPr>
              <a:t>shoulders and bust are larger than your relatively narrow hips, you have what’s known as an inverted triangle or “apple” shape.</a:t>
            </a:r>
          </a:p>
          <a:p>
            <a:pPr algn="l"/>
            <a:r>
              <a:rPr lang="en-US" b="0" i="0" dirty="0">
                <a:solidFill>
                  <a:srgbClr val="231F20"/>
                </a:solidFill>
                <a:effectLst/>
                <a:latin typeface="Adobe Garamond Pro" panose="02020502060506020403" pitchFamily="18" charset="0"/>
              </a:rPr>
              <a:t>Stylists may recommend tops that have some shaping around the waist and more open necklines, or clothing that shows off  legs.</a:t>
            </a:r>
          </a:p>
        </p:txBody>
      </p:sp>
      <p:sp>
        <p:nvSpPr>
          <p:cNvPr id="9" name="TextBox 8">
            <a:extLst>
              <a:ext uri="{FF2B5EF4-FFF2-40B4-BE49-F238E27FC236}">
                <a16:creationId xmlns:a16="http://schemas.microsoft.com/office/drawing/2014/main" id="{7C45741A-B3FD-4850-8D44-7A4BAC6C870D}"/>
              </a:ext>
            </a:extLst>
          </p:cNvPr>
          <p:cNvSpPr txBox="1"/>
          <p:nvPr/>
        </p:nvSpPr>
        <p:spPr>
          <a:xfrm>
            <a:off x="2844800" y="3800406"/>
            <a:ext cx="6096000" cy="1754326"/>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8.Round or oval</a:t>
            </a:r>
          </a:p>
          <a:p>
            <a:pPr algn="l"/>
            <a:r>
              <a:rPr lang="en-US" b="0" i="0" dirty="0">
                <a:solidFill>
                  <a:srgbClr val="231F20"/>
                </a:solidFill>
                <a:effectLst/>
                <a:latin typeface="Adobe Garamond Pro" panose="02020502060506020403" pitchFamily="18" charset="0"/>
              </a:rPr>
              <a:t>If </a:t>
            </a:r>
            <a:r>
              <a:rPr lang="en-US" dirty="0">
                <a:solidFill>
                  <a:srgbClr val="231F20"/>
                </a:solidFill>
                <a:latin typeface="Adobe Garamond Pro" panose="02020502060506020403" pitchFamily="18" charset="0"/>
              </a:rPr>
              <a:t>the </a:t>
            </a:r>
            <a:r>
              <a:rPr lang="en-US" b="0" i="0" dirty="0">
                <a:solidFill>
                  <a:srgbClr val="231F20"/>
                </a:solidFill>
                <a:effectLst/>
                <a:latin typeface="Adobe Garamond Pro" panose="02020502060506020403" pitchFamily="18" charset="0"/>
              </a:rPr>
              <a:t>bust is larger than the rest of your body,  hips are narrow, and midsection is fuller, </a:t>
            </a:r>
            <a:r>
              <a:rPr lang="en-US" dirty="0">
                <a:solidFill>
                  <a:srgbClr val="231F20"/>
                </a:solidFill>
                <a:latin typeface="Adobe Garamond Pro" panose="02020502060506020403" pitchFamily="18" charset="0"/>
              </a:rPr>
              <a:t>it’s </a:t>
            </a:r>
            <a:r>
              <a:rPr lang="en-US" b="0" i="0" dirty="0">
                <a:solidFill>
                  <a:srgbClr val="231F20"/>
                </a:solidFill>
                <a:effectLst/>
                <a:latin typeface="Adobe Garamond Pro" panose="02020502060506020403" pitchFamily="18" charset="0"/>
              </a:rPr>
              <a:t>usually called a round or oval body type.</a:t>
            </a:r>
          </a:p>
          <a:p>
            <a:pPr algn="l"/>
            <a:r>
              <a:rPr lang="en-US" b="0" i="0" dirty="0">
                <a:solidFill>
                  <a:srgbClr val="231F20"/>
                </a:solidFill>
                <a:effectLst/>
                <a:latin typeface="Adobe Garamond Pro" panose="02020502060506020403" pitchFamily="18" charset="0"/>
              </a:rPr>
              <a:t>Stylists usually point people with this body type toward tops that flare at the top or that have vertical details.</a:t>
            </a:r>
          </a:p>
        </p:txBody>
      </p:sp>
      <p:pic>
        <p:nvPicPr>
          <p:cNvPr id="8" name="Graphic 7">
            <a:extLst>
              <a:ext uri="{FF2B5EF4-FFF2-40B4-BE49-F238E27FC236}">
                <a16:creationId xmlns:a16="http://schemas.microsoft.com/office/drawing/2014/main" id="{6129CBBF-4E59-45BE-81C7-F8071606D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6936" y="15689"/>
            <a:ext cx="3464560" cy="6852976"/>
          </a:xfrm>
          <a:prstGeom prst="rect">
            <a:avLst/>
          </a:prstGeom>
        </p:spPr>
      </p:pic>
    </p:spTree>
    <p:extLst>
      <p:ext uri="{BB962C8B-B14F-4D97-AF65-F5344CB8AC3E}">
        <p14:creationId xmlns:p14="http://schemas.microsoft.com/office/powerpoint/2010/main" val="502294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0D569-7FD8-4FE2-9895-E2ADBDD6A5D8}"/>
              </a:ext>
            </a:extLst>
          </p:cNvPr>
          <p:cNvPicPr>
            <a:picLocks noChangeAspect="1"/>
          </p:cNvPicPr>
          <p:nvPr/>
        </p:nvPicPr>
        <p:blipFill rotWithShape="1">
          <a:blip r:embed="rId2"/>
          <a:srcRect l="43417" t="32148" r="45416" b="10074"/>
          <a:stretch/>
        </p:blipFill>
        <p:spPr>
          <a:xfrm>
            <a:off x="254000" y="132079"/>
            <a:ext cx="2225040" cy="6475863"/>
          </a:xfrm>
          <a:prstGeom prst="rect">
            <a:avLst/>
          </a:prstGeom>
        </p:spPr>
      </p:pic>
      <p:pic>
        <p:nvPicPr>
          <p:cNvPr id="5" name="Picture 4">
            <a:extLst>
              <a:ext uri="{FF2B5EF4-FFF2-40B4-BE49-F238E27FC236}">
                <a16:creationId xmlns:a16="http://schemas.microsoft.com/office/drawing/2014/main" id="{BBB7891C-DB29-47E9-8578-D3D07D1990A4}"/>
              </a:ext>
            </a:extLst>
          </p:cNvPr>
          <p:cNvPicPr>
            <a:picLocks noChangeAspect="1"/>
          </p:cNvPicPr>
          <p:nvPr/>
        </p:nvPicPr>
        <p:blipFill rotWithShape="1">
          <a:blip r:embed="rId2"/>
          <a:srcRect l="53833" t="33037" r="35000" b="10370"/>
          <a:stretch/>
        </p:blipFill>
        <p:spPr>
          <a:xfrm>
            <a:off x="9712960" y="132078"/>
            <a:ext cx="2316480" cy="6603697"/>
          </a:xfrm>
          <a:prstGeom prst="rect">
            <a:avLst/>
          </a:prstGeom>
        </p:spPr>
      </p:pic>
      <p:sp>
        <p:nvSpPr>
          <p:cNvPr id="7" name="TextBox 6">
            <a:extLst>
              <a:ext uri="{FF2B5EF4-FFF2-40B4-BE49-F238E27FC236}">
                <a16:creationId xmlns:a16="http://schemas.microsoft.com/office/drawing/2014/main" id="{12176375-142C-4ED6-86A0-D95DD211AFF6}"/>
              </a:ext>
            </a:extLst>
          </p:cNvPr>
          <p:cNvSpPr txBox="1"/>
          <p:nvPr/>
        </p:nvSpPr>
        <p:spPr>
          <a:xfrm>
            <a:off x="2692399" y="1329403"/>
            <a:ext cx="6858000" cy="4524315"/>
          </a:xfrm>
          <a:prstGeom prst="rect">
            <a:avLst/>
          </a:prstGeom>
          <a:noFill/>
        </p:spPr>
        <p:txBody>
          <a:bodyPr wrap="square">
            <a:spAutoFit/>
          </a:bodyPr>
          <a:lstStyle/>
          <a:p>
            <a:pPr algn="l"/>
            <a:r>
              <a:rPr lang="en-US" b="1" i="0" dirty="0">
                <a:solidFill>
                  <a:srgbClr val="231F20"/>
                </a:solidFill>
                <a:effectLst/>
                <a:highlight>
                  <a:srgbClr val="FFFF00"/>
                </a:highlight>
                <a:latin typeface="Adobe Garamond Pro" panose="02020502060506020403" pitchFamily="18" charset="0"/>
              </a:rPr>
              <a:t>9.Diamond</a:t>
            </a:r>
          </a:p>
          <a:p>
            <a:pPr algn="l"/>
            <a:r>
              <a:rPr lang="en-US" b="0" i="0" dirty="0">
                <a:solidFill>
                  <a:srgbClr val="231F20"/>
                </a:solidFill>
                <a:effectLst/>
                <a:latin typeface="Adobe Garamond Pro" panose="02020502060506020403" pitchFamily="18" charset="0"/>
              </a:rPr>
              <a:t>If you have broader hips than shoulders, a narrow bust, and a fuller waistline, it’s called a diamond body shape.</a:t>
            </a:r>
          </a:p>
          <a:p>
            <a:pPr algn="l"/>
            <a:r>
              <a:rPr lang="en-US" b="0" i="0" dirty="0">
                <a:solidFill>
                  <a:srgbClr val="231F20"/>
                </a:solidFill>
                <a:effectLst/>
                <a:latin typeface="Adobe Garamond Pro" panose="02020502060506020403" pitchFamily="18" charset="0"/>
              </a:rPr>
              <a:t>With this type, </a:t>
            </a:r>
            <a:r>
              <a:rPr lang="en-US" dirty="0">
                <a:solidFill>
                  <a:srgbClr val="231F20"/>
                </a:solidFill>
                <a:latin typeface="Adobe Garamond Pro" panose="02020502060506020403" pitchFamily="18" charset="0"/>
              </a:rPr>
              <a:t>one</a:t>
            </a:r>
            <a:r>
              <a:rPr lang="en-US" b="0" i="0" dirty="0">
                <a:solidFill>
                  <a:srgbClr val="231F20"/>
                </a:solidFill>
                <a:effectLst/>
                <a:latin typeface="Adobe Garamond Pro" panose="02020502060506020403" pitchFamily="18" charset="0"/>
              </a:rPr>
              <a:t> may carry a little more weight in your upper legs. </a:t>
            </a:r>
            <a:r>
              <a:rPr lang="en-US" dirty="0">
                <a:solidFill>
                  <a:srgbClr val="231F20"/>
                </a:solidFill>
                <a:latin typeface="Adobe Garamond Pro" panose="02020502060506020403" pitchFamily="18" charset="0"/>
              </a:rPr>
              <a:t>one</a:t>
            </a:r>
            <a:r>
              <a:rPr lang="en-US" b="0" i="0" dirty="0">
                <a:solidFill>
                  <a:srgbClr val="231F20"/>
                </a:solidFill>
                <a:effectLst/>
                <a:latin typeface="Adobe Garamond Pro" panose="02020502060506020403" pitchFamily="18" charset="0"/>
              </a:rPr>
              <a:t> may also have slender arms.</a:t>
            </a:r>
          </a:p>
          <a:p>
            <a:pPr algn="l"/>
            <a:r>
              <a:rPr lang="en-US" b="0" i="0" dirty="0">
                <a:solidFill>
                  <a:srgbClr val="231F20"/>
                </a:solidFill>
                <a:effectLst/>
                <a:latin typeface="Adobe Garamond Pro" panose="02020502060506020403" pitchFamily="18" charset="0"/>
              </a:rPr>
              <a:t>Flowy off-the-shoulder or boat-neck tops are usually recommended for this body type.</a:t>
            </a:r>
          </a:p>
          <a:p>
            <a:pPr algn="l"/>
            <a:endParaRPr lang="en-US" b="1" i="0" dirty="0">
              <a:solidFill>
                <a:srgbClr val="231F20"/>
              </a:solidFill>
              <a:effectLst/>
              <a:latin typeface="Adobe Garamond Pro" panose="02020502060506020403" pitchFamily="18" charset="0"/>
            </a:endParaRPr>
          </a:p>
          <a:p>
            <a:pPr algn="l"/>
            <a:endParaRPr lang="en-US" b="1" dirty="0">
              <a:solidFill>
                <a:srgbClr val="231F20"/>
              </a:solidFill>
              <a:latin typeface="Adobe Garamond Pro" panose="02020502060506020403" pitchFamily="18" charset="0"/>
            </a:endParaRPr>
          </a:p>
          <a:p>
            <a:pPr algn="l"/>
            <a:r>
              <a:rPr lang="en-US" b="1" i="0" dirty="0">
                <a:solidFill>
                  <a:srgbClr val="231F20"/>
                </a:solidFill>
                <a:effectLst/>
                <a:highlight>
                  <a:srgbClr val="FFFF00"/>
                </a:highlight>
                <a:latin typeface="Adobe Garamond Pro" panose="02020502060506020403" pitchFamily="18" charset="0"/>
              </a:rPr>
              <a:t>10. Athletic</a:t>
            </a:r>
          </a:p>
          <a:p>
            <a:pPr algn="l"/>
            <a:r>
              <a:rPr lang="en-US" b="0" i="0" dirty="0">
                <a:solidFill>
                  <a:srgbClr val="231F20"/>
                </a:solidFill>
                <a:effectLst/>
                <a:latin typeface="Adobe Garamond Pro" panose="02020502060506020403" pitchFamily="18" charset="0"/>
              </a:rPr>
              <a:t>If a body is muscular but isn’t particularly curvy, </a:t>
            </a:r>
            <a:r>
              <a:rPr lang="en-US" dirty="0">
                <a:solidFill>
                  <a:srgbClr val="231F20"/>
                </a:solidFill>
                <a:latin typeface="Adobe Garamond Pro" panose="02020502060506020403" pitchFamily="18" charset="0"/>
              </a:rPr>
              <a:t>then they </a:t>
            </a:r>
            <a:r>
              <a:rPr lang="en-US" b="0" i="0" dirty="0">
                <a:solidFill>
                  <a:srgbClr val="231F20"/>
                </a:solidFill>
                <a:effectLst/>
                <a:latin typeface="Adobe Garamond Pro" panose="02020502060506020403" pitchFamily="18" charset="0"/>
              </a:rPr>
              <a:t>might have an athletic body type.</a:t>
            </a:r>
          </a:p>
          <a:p>
            <a:pPr algn="l"/>
            <a:r>
              <a:rPr lang="en-US" b="0" i="0" dirty="0">
                <a:solidFill>
                  <a:srgbClr val="231F20"/>
                </a:solidFill>
                <a:effectLst/>
                <a:latin typeface="Adobe Garamond Pro" panose="02020502060506020403" pitchFamily="18" charset="0"/>
              </a:rPr>
              <a:t>Shoulder and hip measurements are about the same.</a:t>
            </a:r>
          </a:p>
          <a:p>
            <a:pPr algn="l"/>
            <a:r>
              <a:rPr lang="en-US" b="0" i="0" dirty="0">
                <a:solidFill>
                  <a:srgbClr val="231F20"/>
                </a:solidFill>
                <a:effectLst/>
                <a:latin typeface="Adobe Garamond Pro" panose="02020502060506020403" pitchFamily="18" charset="0"/>
              </a:rPr>
              <a:t>Waist is narrower than shoulder and hips, but it isn’t overly-defined and looks more straight up and down.</a:t>
            </a:r>
          </a:p>
          <a:p>
            <a:pPr algn="l"/>
            <a:r>
              <a:rPr lang="en-US" b="0" i="0" dirty="0">
                <a:solidFill>
                  <a:srgbClr val="231F20"/>
                </a:solidFill>
                <a:effectLst/>
                <a:latin typeface="Adobe Garamond Pro" panose="02020502060506020403" pitchFamily="18" charset="0"/>
              </a:rPr>
              <a:t>Stylists often point to halter, strapless, and racerback styles.</a:t>
            </a:r>
          </a:p>
        </p:txBody>
      </p:sp>
      <p:pic>
        <p:nvPicPr>
          <p:cNvPr id="8" name="Graphic 7">
            <a:extLst>
              <a:ext uri="{FF2B5EF4-FFF2-40B4-BE49-F238E27FC236}">
                <a16:creationId xmlns:a16="http://schemas.microsoft.com/office/drawing/2014/main" id="{690A5BDB-7F5C-4C5A-A407-A5F70C2F0D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6936" y="15689"/>
            <a:ext cx="3464560" cy="6852976"/>
          </a:xfrm>
          <a:prstGeom prst="rect">
            <a:avLst/>
          </a:prstGeom>
        </p:spPr>
      </p:pic>
    </p:spTree>
    <p:extLst>
      <p:ext uri="{BB962C8B-B14F-4D97-AF65-F5344CB8AC3E}">
        <p14:creationId xmlns:p14="http://schemas.microsoft.com/office/powerpoint/2010/main" val="215530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5F06D8A-E1D9-4723-B2E4-935B5567C0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1" cy="6852976"/>
          </a:xfrm>
          <a:prstGeom prst="rect">
            <a:avLst/>
          </a:prstGeom>
        </p:spPr>
      </p:pic>
      <p:sp>
        <p:nvSpPr>
          <p:cNvPr id="4" name="TextBox 3">
            <a:extLst>
              <a:ext uri="{FF2B5EF4-FFF2-40B4-BE49-F238E27FC236}">
                <a16:creationId xmlns:a16="http://schemas.microsoft.com/office/drawing/2014/main" id="{2143E60F-47D1-46F1-957F-CFF81E026FB3}"/>
              </a:ext>
            </a:extLst>
          </p:cNvPr>
          <p:cNvSpPr txBox="1"/>
          <p:nvPr/>
        </p:nvSpPr>
        <p:spPr>
          <a:xfrm>
            <a:off x="0" y="2456992"/>
            <a:ext cx="12070080" cy="1938992"/>
          </a:xfrm>
          <a:prstGeom prst="rect">
            <a:avLst/>
          </a:prstGeom>
          <a:noFill/>
        </p:spPr>
        <p:txBody>
          <a:bodyPr wrap="square" rtlCol="0">
            <a:spAutoFit/>
          </a:bodyPr>
          <a:lstStyle/>
          <a:p>
            <a:pPr algn="ctr"/>
            <a:r>
              <a:rPr lang="en-IN" sz="6000" b="1" dirty="0">
                <a:latin typeface="Adobe Garamond Pro" panose="02020502060506020403" pitchFamily="18" charset="0"/>
              </a:rPr>
              <a:t>Unit III</a:t>
            </a:r>
          </a:p>
          <a:p>
            <a:pPr algn="ctr"/>
            <a:r>
              <a:rPr lang="en-IN" sz="6000" dirty="0">
                <a:latin typeface="Adobe Garamond Pro" panose="02020502060506020403" pitchFamily="18" charset="0"/>
              </a:rPr>
              <a:t>Recognizing Correct Fit</a:t>
            </a:r>
          </a:p>
        </p:txBody>
      </p:sp>
    </p:spTree>
    <p:extLst>
      <p:ext uri="{BB962C8B-B14F-4D97-AF65-F5344CB8AC3E}">
        <p14:creationId xmlns:p14="http://schemas.microsoft.com/office/powerpoint/2010/main" val="1723630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984BC6-E4BF-4AA6-81DF-C5A1E8286402}"/>
              </a:ext>
            </a:extLst>
          </p:cNvPr>
          <p:cNvSpPr txBox="1"/>
          <p:nvPr/>
        </p:nvSpPr>
        <p:spPr>
          <a:xfrm>
            <a:off x="172587" y="394127"/>
            <a:ext cx="4836160" cy="2862322"/>
          </a:xfrm>
          <a:prstGeom prst="rect">
            <a:avLst/>
          </a:prstGeom>
          <a:noFill/>
        </p:spPr>
        <p:txBody>
          <a:bodyPr wrap="square">
            <a:spAutoFit/>
          </a:bodyPr>
          <a:lstStyle/>
          <a:p>
            <a:r>
              <a:rPr lang="en-US" sz="1800" b="0" dirty="0">
                <a:effectLst/>
              </a:rPr>
              <a:t>Five standards for good fit – </a:t>
            </a:r>
          </a:p>
          <a:p>
            <a:pPr algn="l"/>
            <a:endParaRPr lang="en-US" sz="1800" b="1" dirty="0">
              <a:effectLst/>
              <a:highlight>
                <a:srgbClr val="FFFF00"/>
              </a:highlight>
            </a:endParaRPr>
          </a:p>
          <a:p>
            <a:pPr algn="l"/>
            <a:r>
              <a:rPr lang="en-US" sz="1800" b="1" dirty="0">
                <a:effectLst/>
                <a:highlight>
                  <a:srgbClr val="FFFF00"/>
                </a:highlight>
                <a:latin typeface="Adobe Garamond Pro" panose="02020502060506020403" pitchFamily="18" charset="0"/>
              </a:rPr>
              <a:t>1. Ease</a:t>
            </a:r>
            <a:endParaRPr lang="en-US" sz="1800" dirty="0">
              <a:effectLst/>
              <a:highlight>
                <a:srgbClr val="FFFF00"/>
              </a:highlight>
              <a:latin typeface="Adobe Garamond Pro" panose="02020502060506020403" pitchFamily="18" charset="0"/>
            </a:endParaRPr>
          </a:p>
          <a:p>
            <a:pPr algn="l"/>
            <a:r>
              <a:rPr lang="en-US" sz="1800" dirty="0">
                <a:effectLst/>
                <a:latin typeface="Adobe Garamond Pro" panose="02020502060506020403" pitchFamily="18" charset="0"/>
              </a:rPr>
              <a:t>Ease is the difference between the circumference measurements of the figure and of the garment. The amount of ease should be sufficient for comfort and in keeping with fashion, the style and type of garment and fabric used.</a:t>
            </a:r>
          </a:p>
          <a:p>
            <a:pPr algn="l"/>
            <a:endParaRPr lang="en-US" dirty="0"/>
          </a:p>
          <a:p>
            <a:pPr algn="l"/>
            <a:endParaRPr lang="en-US" sz="1800" dirty="0">
              <a:effectLst/>
            </a:endParaRPr>
          </a:p>
        </p:txBody>
      </p:sp>
      <p:pic>
        <p:nvPicPr>
          <p:cNvPr id="4098" name="Picture 2" descr="a to z Archives - Crafterways">
            <a:extLst>
              <a:ext uri="{FF2B5EF4-FFF2-40B4-BE49-F238E27FC236}">
                <a16:creationId xmlns:a16="http://schemas.microsoft.com/office/drawing/2014/main" id="{5A096374-A472-4AA5-98C6-0A371B15A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998" y="984737"/>
            <a:ext cx="6364886" cy="227171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9841F0A3-E3FC-44B5-B556-F2C4A9E936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7441" y="0"/>
            <a:ext cx="3464560" cy="6852976"/>
          </a:xfrm>
          <a:prstGeom prst="rect">
            <a:avLst/>
          </a:prstGeom>
        </p:spPr>
      </p:pic>
      <p:sp>
        <p:nvSpPr>
          <p:cNvPr id="7" name="TextBox 6">
            <a:extLst>
              <a:ext uri="{FF2B5EF4-FFF2-40B4-BE49-F238E27FC236}">
                <a16:creationId xmlns:a16="http://schemas.microsoft.com/office/drawing/2014/main" id="{7B4651B5-6520-4093-998C-BA02322F380B}"/>
              </a:ext>
            </a:extLst>
          </p:cNvPr>
          <p:cNvSpPr txBox="1"/>
          <p:nvPr/>
        </p:nvSpPr>
        <p:spPr>
          <a:xfrm>
            <a:off x="172587" y="2862888"/>
            <a:ext cx="5649094" cy="1477328"/>
          </a:xfrm>
          <a:prstGeom prst="rect">
            <a:avLst/>
          </a:prstGeom>
          <a:noFill/>
        </p:spPr>
        <p:txBody>
          <a:bodyPr wrap="square">
            <a:spAutoFit/>
          </a:bodyPr>
          <a:lstStyle/>
          <a:p>
            <a:pPr algn="l"/>
            <a:r>
              <a:rPr lang="en-US" b="1" i="0" dirty="0">
                <a:solidFill>
                  <a:srgbClr val="000000"/>
                </a:solidFill>
                <a:effectLst/>
                <a:highlight>
                  <a:srgbClr val="FFFF00"/>
                </a:highlight>
                <a:latin typeface="Adobe Garamond Pro" panose="02020502060506020403" pitchFamily="18" charset="0"/>
              </a:rPr>
              <a:t>2. Line</a:t>
            </a:r>
            <a:endParaRPr lang="en-US" b="0" i="0" dirty="0">
              <a:solidFill>
                <a:srgbClr val="000000"/>
              </a:solidFill>
              <a:effectLst/>
              <a:highlight>
                <a:srgbClr val="FFFF00"/>
              </a:highlight>
              <a:latin typeface="Adobe Garamond Pro" panose="02020502060506020403" pitchFamily="18" charset="0"/>
            </a:endParaRPr>
          </a:p>
          <a:p>
            <a:pPr algn="l"/>
            <a:r>
              <a:rPr lang="en-US" b="0" i="0" dirty="0">
                <a:solidFill>
                  <a:srgbClr val="000000"/>
                </a:solidFill>
                <a:effectLst/>
                <a:latin typeface="Adobe Garamond Pro" panose="02020502060506020403" pitchFamily="18" charset="0"/>
              </a:rPr>
              <a:t>Line refers to many aspects of fitting, the silhouette of the garment, the proportion of garment to the figure and of various parts of the garment to each other, the shape of curved lines and the placing of the details of the design.</a:t>
            </a:r>
          </a:p>
        </p:txBody>
      </p:sp>
      <p:sp>
        <p:nvSpPr>
          <p:cNvPr id="9" name="TextBox 8">
            <a:extLst>
              <a:ext uri="{FF2B5EF4-FFF2-40B4-BE49-F238E27FC236}">
                <a16:creationId xmlns:a16="http://schemas.microsoft.com/office/drawing/2014/main" id="{6EABD6D2-C959-4187-BB0A-998DB50702D9}"/>
              </a:ext>
            </a:extLst>
          </p:cNvPr>
          <p:cNvSpPr txBox="1"/>
          <p:nvPr/>
        </p:nvSpPr>
        <p:spPr>
          <a:xfrm>
            <a:off x="172587" y="4478715"/>
            <a:ext cx="5923414" cy="2031325"/>
          </a:xfrm>
          <a:prstGeom prst="rect">
            <a:avLst/>
          </a:prstGeom>
          <a:noFill/>
        </p:spPr>
        <p:txBody>
          <a:bodyPr wrap="square">
            <a:spAutoFit/>
          </a:bodyPr>
          <a:lstStyle/>
          <a:p>
            <a:pPr algn="l"/>
            <a:r>
              <a:rPr lang="en-US" b="1" i="0" dirty="0">
                <a:solidFill>
                  <a:srgbClr val="000000"/>
                </a:solidFill>
                <a:effectLst/>
                <a:highlight>
                  <a:srgbClr val="FFFF00"/>
                </a:highlight>
                <a:latin typeface="Adobe Garamond Pro" panose="02020502060506020403" pitchFamily="18" charset="0"/>
              </a:rPr>
              <a:t>3. Set</a:t>
            </a:r>
            <a:endParaRPr lang="en-US" b="0" i="0" dirty="0">
              <a:solidFill>
                <a:srgbClr val="000000"/>
              </a:solidFill>
              <a:effectLst/>
              <a:highlight>
                <a:srgbClr val="FFFF00"/>
              </a:highlight>
              <a:latin typeface="Adobe Garamond Pro" panose="02020502060506020403" pitchFamily="18" charset="0"/>
            </a:endParaRPr>
          </a:p>
          <a:p>
            <a:pPr algn="l"/>
            <a:r>
              <a:rPr lang="en-US" b="0" i="0" dirty="0">
                <a:solidFill>
                  <a:srgbClr val="000000"/>
                </a:solidFill>
                <a:effectLst/>
                <a:latin typeface="Adobe Garamond Pro" panose="02020502060506020403" pitchFamily="18" charset="0"/>
              </a:rPr>
              <a:t>Set refers to the way in which the fabric fits to the contours of the figure: the fabric should be perfectly smooth and free of creases in all areas. Incorrect set is indicated by creases in the fabric which are caused by a curve or hollow of the figure needing more or less width or length. Creases may be tight or loose, and vertical, horizontal or diagonal. </a:t>
            </a:r>
          </a:p>
        </p:txBody>
      </p:sp>
      <p:pic>
        <p:nvPicPr>
          <p:cNvPr id="10" name="Picture 9">
            <a:extLst>
              <a:ext uri="{FF2B5EF4-FFF2-40B4-BE49-F238E27FC236}">
                <a16:creationId xmlns:a16="http://schemas.microsoft.com/office/drawing/2014/main" id="{85421E77-13E2-41A1-B0E0-7F7B04973AA5}"/>
              </a:ext>
            </a:extLst>
          </p:cNvPr>
          <p:cNvPicPr>
            <a:picLocks noChangeAspect="1"/>
          </p:cNvPicPr>
          <p:nvPr/>
        </p:nvPicPr>
        <p:blipFill rotWithShape="1">
          <a:blip r:embed="rId5"/>
          <a:srcRect l="4150" t="42048" r="46307" b="12808"/>
          <a:stretch/>
        </p:blipFill>
        <p:spPr>
          <a:xfrm>
            <a:off x="6187441" y="3429000"/>
            <a:ext cx="5649092" cy="2895514"/>
          </a:xfrm>
          <a:prstGeom prst="rect">
            <a:avLst/>
          </a:prstGeom>
        </p:spPr>
      </p:pic>
      <p:sp>
        <p:nvSpPr>
          <p:cNvPr id="11" name="Arrow: Pentagon 10">
            <a:extLst>
              <a:ext uri="{FF2B5EF4-FFF2-40B4-BE49-F238E27FC236}">
                <a16:creationId xmlns:a16="http://schemas.microsoft.com/office/drawing/2014/main" id="{E5CDAD5C-E0B1-4562-B6EE-B3D6F8D54BE1}"/>
              </a:ext>
            </a:extLst>
          </p:cNvPr>
          <p:cNvSpPr/>
          <p:nvPr/>
        </p:nvSpPr>
        <p:spPr>
          <a:xfrm flipH="1">
            <a:off x="7508240" y="246079"/>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090E92C4-8E17-4A56-8DA0-815595BEE0EB}"/>
              </a:ext>
            </a:extLst>
          </p:cNvPr>
          <p:cNvSpPr txBox="1"/>
          <p:nvPr/>
        </p:nvSpPr>
        <p:spPr>
          <a:xfrm>
            <a:off x="7874000" y="302653"/>
            <a:ext cx="4175760" cy="461665"/>
          </a:xfrm>
          <a:prstGeom prst="rect">
            <a:avLst/>
          </a:prstGeom>
          <a:noFill/>
        </p:spPr>
        <p:txBody>
          <a:bodyPr wrap="square" rtlCol="0">
            <a:spAutoFit/>
          </a:bodyPr>
          <a:lstStyle/>
          <a:p>
            <a:r>
              <a:rPr lang="en-IN" sz="2400" dirty="0">
                <a:latin typeface="Adobe Garamond Pro" panose="02020502060506020403" pitchFamily="18" charset="0"/>
              </a:rPr>
              <a:t>Learning to Fit a Garment</a:t>
            </a:r>
          </a:p>
        </p:txBody>
      </p:sp>
    </p:spTree>
    <p:extLst>
      <p:ext uri="{BB962C8B-B14F-4D97-AF65-F5344CB8AC3E}">
        <p14:creationId xmlns:p14="http://schemas.microsoft.com/office/powerpoint/2010/main" val="88301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3B1EF33-21A5-4666-A5AF-FB2565E5C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5" name="TextBox 4">
            <a:extLst>
              <a:ext uri="{FF2B5EF4-FFF2-40B4-BE49-F238E27FC236}">
                <a16:creationId xmlns:a16="http://schemas.microsoft.com/office/drawing/2014/main" id="{FDE7D04C-9134-4F4A-A32D-6AEFAC1EF941}"/>
              </a:ext>
            </a:extLst>
          </p:cNvPr>
          <p:cNvSpPr txBox="1"/>
          <p:nvPr/>
        </p:nvSpPr>
        <p:spPr>
          <a:xfrm>
            <a:off x="80356" y="953069"/>
            <a:ext cx="6096000" cy="4278094"/>
          </a:xfrm>
          <a:prstGeom prst="rect">
            <a:avLst/>
          </a:prstGeom>
          <a:noFill/>
        </p:spPr>
        <p:txBody>
          <a:bodyPr wrap="square">
            <a:spAutoFit/>
          </a:bodyPr>
          <a:lstStyle/>
          <a:p>
            <a:r>
              <a:rPr lang="en-US" sz="1700" b="1" dirty="0">
                <a:highlight>
                  <a:srgbClr val="FFFF00"/>
                </a:highlight>
                <a:latin typeface="georgia" panose="02040502050405020303" pitchFamily="18" charset="0"/>
              </a:rPr>
              <a:t>4.Balance</a:t>
            </a:r>
          </a:p>
          <a:p>
            <a:r>
              <a:rPr lang="en-US" sz="1700" b="0" i="0" dirty="0">
                <a:effectLst/>
                <a:latin typeface="georgia" panose="02040502050405020303" pitchFamily="18" charset="0"/>
              </a:rPr>
              <a:t>Balance is the relationship between the garment and the figure, and between various parts of the garment. The </a:t>
            </a:r>
            <a:r>
              <a:rPr lang="en-US" sz="1700" b="0" i="0" u="none" strike="noStrike" dirty="0">
                <a:effectLst/>
                <a:latin typeface="georgia" panose="02040502050405020303" pitchFamily="18" charset="0"/>
                <a:hlinkClick r:id="rId4" tooltip="Balance">
                  <a:extLst>
                    <a:ext uri="{A12FA001-AC4F-418D-AE19-62706E023703}">
                      <ahyp:hlinkClr xmlns:ahyp="http://schemas.microsoft.com/office/drawing/2018/hyperlinkcolor" val="tx"/>
                    </a:ext>
                  </a:extLst>
                </a:hlinkClick>
              </a:rPr>
              <a:t>balance</a:t>
            </a:r>
            <a:r>
              <a:rPr lang="en-US" sz="1700" b="0" i="0" dirty="0">
                <a:effectLst/>
                <a:latin typeface="georgia" panose="02040502050405020303" pitchFamily="18" charset="0"/>
              </a:rPr>
              <a:t> is correct when the garment hangs equally either side of the figure at all points when viewed from the front, back or side and with vertical seams perpendicular to the ground</a:t>
            </a:r>
          </a:p>
          <a:p>
            <a:endParaRPr lang="en-US" sz="1700" dirty="0">
              <a:latin typeface="georgia" panose="02040502050405020303" pitchFamily="18" charset="0"/>
            </a:endParaRPr>
          </a:p>
          <a:p>
            <a:pPr algn="l"/>
            <a:r>
              <a:rPr lang="en-US" sz="1700" b="1" i="0" dirty="0">
                <a:effectLst/>
                <a:highlight>
                  <a:srgbClr val="FFFF00"/>
                </a:highlight>
                <a:latin typeface="georgia" panose="02040502050405020303" pitchFamily="18" charset="0"/>
              </a:rPr>
              <a:t>5.Grain</a:t>
            </a:r>
            <a:endParaRPr lang="en-US" sz="1700" b="0" i="0" dirty="0">
              <a:effectLst/>
              <a:highlight>
                <a:srgbClr val="FFFF00"/>
              </a:highlight>
              <a:latin typeface="georgia" panose="02040502050405020303" pitchFamily="18" charset="0"/>
            </a:endParaRPr>
          </a:p>
          <a:p>
            <a:pPr algn="l"/>
            <a:r>
              <a:rPr lang="en-US" sz="1700" b="0" i="0" dirty="0">
                <a:effectLst/>
                <a:latin typeface="georgia" panose="02040502050405020303" pitchFamily="18" charset="0"/>
              </a:rPr>
              <a:t>Refers to the lengthwise and crosswise </a:t>
            </a:r>
            <a:r>
              <a:rPr lang="en-US" sz="1700" b="0" i="0" u="none" strike="noStrike" dirty="0">
                <a:effectLst/>
                <a:latin typeface="georgia" panose="02040502050405020303" pitchFamily="18" charset="0"/>
                <a:hlinkClick r:id="rId5" tooltip="Threads">
                  <a:extLst>
                    <a:ext uri="{A12FA001-AC4F-418D-AE19-62706E023703}">
                      <ahyp:hlinkClr xmlns:ahyp="http://schemas.microsoft.com/office/drawing/2018/hyperlinkcolor" val="tx"/>
                    </a:ext>
                  </a:extLst>
                </a:hlinkClick>
              </a:rPr>
              <a:t>threads</a:t>
            </a:r>
            <a:r>
              <a:rPr lang="en-US" sz="1700" b="0" i="0" dirty="0">
                <a:effectLst/>
                <a:latin typeface="georgia" panose="02040502050405020303" pitchFamily="18" charset="0"/>
              </a:rPr>
              <a:t> from which a woven fabric is constructed. Although straight grain refers to either set of </a:t>
            </a:r>
            <a:r>
              <a:rPr lang="en-US" sz="1700" b="0" i="0" u="none" strike="noStrike" dirty="0">
                <a:effectLst/>
                <a:latin typeface="georgia" panose="02040502050405020303" pitchFamily="18" charset="0"/>
                <a:hlinkClick r:id="rId5" tooltip="Threads">
                  <a:extLst>
                    <a:ext uri="{A12FA001-AC4F-418D-AE19-62706E023703}">
                      <ahyp:hlinkClr xmlns:ahyp="http://schemas.microsoft.com/office/drawing/2018/hyperlinkcolor" val="tx"/>
                    </a:ext>
                  </a:extLst>
                </a:hlinkClick>
              </a:rPr>
              <a:t>threads</a:t>
            </a:r>
            <a:r>
              <a:rPr lang="en-US" sz="1700" b="0" i="0" dirty="0">
                <a:effectLst/>
                <a:latin typeface="georgia" panose="02040502050405020303" pitchFamily="18" charset="0"/>
              </a:rPr>
              <a:t>, the straight grain line on a pattern is always placed parallel to warp </a:t>
            </a:r>
            <a:r>
              <a:rPr lang="en-US" sz="1700" b="0" i="0" u="none" strike="noStrike" dirty="0">
                <a:effectLst/>
                <a:latin typeface="georgia" panose="02040502050405020303" pitchFamily="18" charset="0"/>
                <a:hlinkClick r:id="rId5" tooltip="Threads">
                  <a:extLst>
                    <a:ext uri="{A12FA001-AC4F-418D-AE19-62706E023703}">
                      <ahyp:hlinkClr xmlns:ahyp="http://schemas.microsoft.com/office/drawing/2018/hyperlinkcolor" val="tx"/>
                    </a:ext>
                  </a:extLst>
                </a:hlinkClick>
              </a:rPr>
              <a:t>threads</a:t>
            </a:r>
            <a:r>
              <a:rPr lang="en-US" sz="1700" b="0" i="0" dirty="0">
                <a:effectLst/>
                <a:latin typeface="georgia" panose="02040502050405020303" pitchFamily="18" charset="0"/>
              </a:rPr>
              <a:t>. The warp </a:t>
            </a:r>
            <a:r>
              <a:rPr lang="en-US" sz="1700" b="0" i="0" u="none" strike="noStrike" dirty="0">
                <a:effectLst/>
                <a:latin typeface="georgia" panose="02040502050405020303" pitchFamily="18" charset="0"/>
                <a:hlinkClick r:id="rId5" tooltip="Threads">
                  <a:extLst>
                    <a:ext uri="{A12FA001-AC4F-418D-AE19-62706E023703}">
                      <ahyp:hlinkClr xmlns:ahyp="http://schemas.microsoft.com/office/drawing/2018/hyperlinkcolor" val="tx"/>
                    </a:ext>
                  </a:extLst>
                </a:hlinkClick>
              </a:rPr>
              <a:t>threads</a:t>
            </a:r>
            <a:r>
              <a:rPr lang="en-US" sz="1700" b="0" i="0" dirty="0">
                <a:effectLst/>
                <a:latin typeface="georgia" panose="02040502050405020303" pitchFamily="18" charset="0"/>
              </a:rPr>
              <a:t> which are thicker and stronger in most fabrics than the weft </a:t>
            </a:r>
            <a:r>
              <a:rPr lang="en-US" sz="1700" b="0" i="0" u="none" strike="noStrike" dirty="0">
                <a:effectLst/>
                <a:latin typeface="georgia" panose="02040502050405020303" pitchFamily="18" charset="0"/>
                <a:hlinkClick r:id="rId5" tooltip="Threads">
                  <a:extLst>
                    <a:ext uri="{A12FA001-AC4F-418D-AE19-62706E023703}">
                      <ahyp:hlinkClr xmlns:ahyp="http://schemas.microsoft.com/office/drawing/2018/hyperlinkcolor" val="tx"/>
                    </a:ext>
                  </a:extLst>
                </a:hlinkClick>
              </a:rPr>
              <a:t>threads</a:t>
            </a:r>
            <a:r>
              <a:rPr lang="en-US" sz="1700" b="0" i="0" dirty="0">
                <a:effectLst/>
                <a:latin typeface="georgia" panose="02040502050405020303" pitchFamily="18" charset="0"/>
              </a:rPr>
              <a:t> take most of the strain and also ensure that garment hangs attractively. </a:t>
            </a:r>
            <a:endParaRPr lang="en-US" b="0" i="0" dirty="0">
              <a:effectLst/>
              <a:latin typeface="georgia" panose="02040502050405020303" pitchFamily="18" charset="0"/>
            </a:endParaRPr>
          </a:p>
        </p:txBody>
      </p:sp>
      <p:pic>
        <p:nvPicPr>
          <p:cNvPr id="7" name="Picture 6">
            <a:extLst>
              <a:ext uri="{FF2B5EF4-FFF2-40B4-BE49-F238E27FC236}">
                <a16:creationId xmlns:a16="http://schemas.microsoft.com/office/drawing/2014/main" id="{944C3F3E-288F-4B68-BB34-0A2EC1AB2789}"/>
              </a:ext>
            </a:extLst>
          </p:cNvPr>
          <p:cNvPicPr>
            <a:picLocks noChangeAspect="1"/>
          </p:cNvPicPr>
          <p:nvPr/>
        </p:nvPicPr>
        <p:blipFill rotWithShape="1">
          <a:blip r:embed="rId6"/>
          <a:srcRect l="11333" t="42815" r="61250" b="16444"/>
          <a:stretch/>
        </p:blipFill>
        <p:spPr>
          <a:xfrm>
            <a:off x="6990080" y="142240"/>
            <a:ext cx="3657600" cy="3057264"/>
          </a:xfrm>
          <a:prstGeom prst="rect">
            <a:avLst/>
          </a:prstGeom>
        </p:spPr>
      </p:pic>
      <p:pic>
        <p:nvPicPr>
          <p:cNvPr id="8194" name="Picture 2" descr="Sewing Fundamentals: Fabric Grain — Little Stitch Studio">
            <a:extLst>
              <a:ext uri="{FF2B5EF4-FFF2-40B4-BE49-F238E27FC236}">
                <a16:creationId xmlns:a16="http://schemas.microsoft.com/office/drawing/2014/main" id="{2146CF9A-898D-4371-94B2-D9609969F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0960" y="3315666"/>
            <a:ext cx="5060604" cy="340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7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4BAA84-C22F-435E-9D54-20C7858F0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3" name="TextBox 2">
            <a:extLst>
              <a:ext uri="{FF2B5EF4-FFF2-40B4-BE49-F238E27FC236}">
                <a16:creationId xmlns:a16="http://schemas.microsoft.com/office/drawing/2014/main" id="{55624344-A5AD-4400-92F0-7B3BB1738EBB}"/>
              </a:ext>
            </a:extLst>
          </p:cNvPr>
          <p:cNvSpPr txBox="1"/>
          <p:nvPr/>
        </p:nvSpPr>
        <p:spPr>
          <a:xfrm>
            <a:off x="142240" y="485106"/>
            <a:ext cx="11805920" cy="2031325"/>
          </a:xfrm>
          <a:prstGeom prst="rect">
            <a:avLst/>
          </a:prstGeom>
          <a:noFill/>
        </p:spPr>
        <p:txBody>
          <a:bodyPr wrap="square">
            <a:spAutoFit/>
          </a:bodyPr>
          <a:lstStyle/>
          <a:p>
            <a:pPr algn="l"/>
            <a:r>
              <a:rPr lang="en-US" b="0" i="0" dirty="0">
                <a:solidFill>
                  <a:srgbClr val="313131"/>
                </a:solidFill>
                <a:effectLst/>
                <a:latin typeface="Adobe Garamond Pro" panose="02020502060506020403" pitchFamily="18" charset="0"/>
              </a:rPr>
              <a:t>What’s Garment Fit?</a:t>
            </a:r>
          </a:p>
          <a:p>
            <a:pPr algn="l"/>
            <a:r>
              <a:rPr lang="en-US" b="0" i="0" dirty="0">
                <a:solidFill>
                  <a:srgbClr val="313131"/>
                </a:solidFill>
                <a:effectLst/>
                <a:latin typeface="Adobe Garamond Pro" panose="02020502060506020403" pitchFamily="18" charset="0"/>
              </a:rPr>
              <a:t>Garment fit is how well a garment’s measurements relate to those of the body. There are multiple factors to determine the same, as follows:</a:t>
            </a:r>
          </a:p>
          <a:p>
            <a:pPr algn="l">
              <a:buFont typeface="Arial" panose="020B0604020202020204" pitchFamily="34" charset="0"/>
              <a:buChar char="•"/>
            </a:pPr>
            <a:r>
              <a:rPr lang="en-US" b="0" i="0" dirty="0">
                <a:solidFill>
                  <a:srgbClr val="313131"/>
                </a:solidFill>
                <a:effectLst/>
                <a:latin typeface="Adobe Garamond Pro" panose="02020502060506020403" pitchFamily="18" charset="0"/>
              </a:rPr>
              <a:t>Trends and styles</a:t>
            </a:r>
          </a:p>
          <a:p>
            <a:pPr algn="l">
              <a:buFont typeface="Arial" panose="020B0604020202020204" pitchFamily="34" charset="0"/>
              <a:buChar char="•"/>
            </a:pPr>
            <a:r>
              <a:rPr lang="en-US" b="0" i="0" dirty="0">
                <a:solidFill>
                  <a:srgbClr val="313131"/>
                </a:solidFill>
                <a:effectLst/>
                <a:latin typeface="Adobe Garamond Pro" panose="02020502060506020403" pitchFamily="18" charset="0"/>
              </a:rPr>
              <a:t>Fabrics and their characteristics </a:t>
            </a:r>
          </a:p>
          <a:p>
            <a:pPr algn="l">
              <a:buFont typeface="Arial" panose="020B0604020202020204" pitchFamily="34" charset="0"/>
              <a:buChar char="•"/>
            </a:pPr>
            <a:r>
              <a:rPr lang="en-US" b="0" i="0" dirty="0">
                <a:solidFill>
                  <a:srgbClr val="313131"/>
                </a:solidFill>
                <a:effectLst/>
                <a:latin typeface="Adobe Garamond Pro" panose="02020502060506020403" pitchFamily="18" charset="0"/>
              </a:rPr>
              <a:t>Target consumer</a:t>
            </a:r>
          </a:p>
          <a:p>
            <a:pPr algn="l"/>
            <a:endParaRPr lang="en-US" b="0" i="0" dirty="0">
              <a:solidFill>
                <a:srgbClr val="313131"/>
              </a:solidFill>
              <a:effectLst/>
              <a:latin typeface="Playfair Display" panose="020B0604020202020204" pitchFamily="2" charset="0"/>
            </a:endParaRPr>
          </a:p>
        </p:txBody>
      </p:sp>
      <p:sp>
        <p:nvSpPr>
          <p:cNvPr id="5" name="TextBox 4">
            <a:extLst>
              <a:ext uri="{FF2B5EF4-FFF2-40B4-BE49-F238E27FC236}">
                <a16:creationId xmlns:a16="http://schemas.microsoft.com/office/drawing/2014/main" id="{B03F86EF-B64C-4A73-AB6D-E2DD3FA6B662}"/>
              </a:ext>
            </a:extLst>
          </p:cNvPr>
          <p:cNvSpPr txBox="1"/>
          <p:nvPr/>
        </p:nvSpPr>
        <p:spPr>
          <a:xfrm>
            <a:off x="235617" y="2353871"/>
            <a:ext cx="6096000" cy="1323439"/>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1. Blazers</a:t>
            </a:r>
          </a:p>
          <a:p>
            <a:pPr algn="l">
              <a:buFont typeface="+mj-lt"/>
              <a:buAutoNum type="arabicPeriod"/>
            </a:pPr>
            <a:r>
              <a:rPr lang="en-US" sz="1600" b="0" i="0" dirty="0">
                <a:solidFill>
                  <a:srgbClr val="313131"/>
                </a:solidFill>
                <a:effectLst/>
                <a:latin typeface="Adobe Garamond Pro" panose="02020502060506020403" pitchFamily="18" charset="0"/>
              </a:rPr>
              <a:t>The shoulder seam should meet at the shoulder bone</a:t>
            </a:r>
          </a:p>
          <a:p>
            <a:pPr algn="l">
              <a:buFont typeface="+mj-lt"/>
              <a:buAutoNum type="arabicPeriod"/>
            </a:pPr>
            <a:r>
              <a:rPr lang="en-US" sz="1600" b="0" i="0" dirty="0">
                <a:solidFill>
                  <a:srgbClr val="313131"/>
                </a:solidFill>
                <a:effectLst/>
                <a:latin typeface="Adobe Garamond Pro" panose="02020502060506020403" pitchFamily="18" charset="0"/>
              </a:rPr>
              <a:t>Sleeves should cover the wrist bone</a:t>
            </a:r>
          </a:p>
          <a:p>
            <a:pPr algn="l">
              <a:buFont typeface="+mj-lt"/>
              <a:buAutoNum type="arabicPeriod"/>
            </a:pPr>
            <a:r>
              <a:rPr lang="en-US" sz="1600" b="0" i="0" dirty="0">
                <a:solidFill>
                  <a:srgbClr val="313131"/>
                </a:solidFill>
                <a:effectLst/>
                <a:latin typeface="Adobe Garamond Pro" panose="02020502060506020403" pitchFamily="18" charset="0"/>
              </a:rPr>
              <a:t>The blazer should not pull when buttoned (even when sitting down)</a:t>
            </a:r>
          </a:p>
          <a:p>
            <a:pPr algn="l">
              <a:buFont typeface="+mj-lt"/>
              <a:buAutoNum type="arabicPeriod"/>
            </a:pPr>
            <a:r>
              <a:rPr lang="en-US" sz="1600" b="0" i="0" dirty="0">
                <a:solidFill>
                  <a:srgbClr val="313131"/>
                </a:solidFill>
                <a:effectLst/>
                <a:latin typeface="Adobe Garamond Pro" panose="02020502060506020403" pitchFamily="18" charset="0"/>
              </a:rPr>
              <a:t>Armholes should fit close to the arms while still allowing movement </a:t>
            </a:r>
          </a:p>
        </p:txBody>
      </p:sp>
      <p:pic>
        <p:nvPicPr>
          <p:cNvPr id="6" name="Picture 5">
            <a:extLst>
              <a:ext uri="{FF2B5EF4-FFF2-40B4-BE49-F238E27FC236}">
                <a16:creationId xmlns:a16="http://schemas.microsoft.com/office/drawing/2014/main" id="{902A0114-0F05-44B2-8A3C-F72AB1CF4870}"/>
              </a:ext>
            </a:extLst>
          </p:cNvPr>
          <p:cNvPicPr>
            <a:picLocks noChangeAspect="1"/>
          </p:cNvPicPr>
          <p:nvPr/>
        </p:nvPicPr>
        <p:blipFill rotWithShape="1">
          <a:blip r:embed="rId4"/>
          <a:srcRect l="5416" t="26366" r="57710" b="10531"/>
          <a:stretch/>
        </p:blipFill>
        <p:spPr>
          <a:xfrm>
            <a:off x="6572776" y="1442227"/>
            <a:ext cx="5248847" cy="5052681"/>
          </a:xfrm>
          <a:prstGeom prst="rect">
            <a:avLst/>
          </a:prstGeom>
        </p:spPr>
      </p:pic>
      <p:sp>
        <p:nvSpPr>
          <p:cNvPr id="8" name="TextBox 7">
            <a:extLst>
              <a:ext uri="{FF2B5EF4-FFF2-40B4-BE49-F238E27FC236}">
                <a16:creationId xmlns:a16="http://schemas.microsoft.com/office/drawing/2014/main" id="{9789FA1C-4070-481E-ACC4-8BDE4435B5D2}"/>
              </a:ext>
            </a:extLst>
          </p:cNvPr>
          <p:cNvSpPr txBox="1"/>
          <p:nvPr/>
        </p:nvSpPr>
        <p:spPr>
          <a:xfrm>
            <a:off x="235617" y="3968567"/>
            <a:ext cx="6096000" cy="2308324"/>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2.Outerwear</a:t>
            </a:r>
          </a:p>
          <a:p>
            <a:pPr algn="l">
              <a:buFont typeface="+mj-lt"/>
              <a:buAutoNum type="arabicPeriod"/>
            </a:pPr>
            <a:r>
              <a:rPr lang="en-US" sz="1600" b="0" i="0" dirty="0">
                <a:solidFill>
                  <a:srgbClr val="313131"/>
                </a:solidFill>
                <a:effectLst/>
                <a:latin typeface="Adobe Garamond Pro" panose="02020502060506020403" pitchFamily="18" charset="0"/>
              </a:rPr>
              <a:t>Lapels should sit close to the neck</a:t>
            </a:r>
          </a:p>
          <a:p>
            <a:pPr algn="l">
              <a:buFont typeface="+mj-lt"/>
              <a:buAutoNum type="arabicPeriod"/>
            </a:pPr>
            <a:r>
              <a:rPr lang="en-US" sz="1600" b="0" i="0" dirty="0">
                <a:solidFill>
                  <a:srgbClr val="313131"/>
                </a:solidFill>
                <a:effectLst/>
                <a:latin typeface="Adobe Garamond Pro" panose="02020502060506020403" pitchFamily="18" charset="0"/>
              </a:rPr>
              <a:t>All closures that extend to the neck should fasten comfortably and easily</a:t>
            </a:r>
          </a:p>
          <a:p>
            <a:pPr algn="l">
              <a:buFont typeface="+mj-lt"/>
              <a:buAutoNum type="arabicPeriod"/>
            </a:pPr>
            <a:r>
              <a:rPr lang="en-US" sz="1600" b="0" i="0" dirty="0">
                <a:solidFill>
                  <a:srgbClr val="313131"/>
                </a:solidFill>
                <a:effectLst/>
                <a:latin typeface="Adobe Garamond Pro" panose="02020502060506020403" pitchFamily="18" charset="0"/>
              </a:rPr>
              <a:t>Torso should fit slimly while accounting for layers of clothing under it</a:t>
            </a:r>
          </a:p>
          <a:p>
            <a:pPr algn="l">
              <a:buFont typeface="+mj-lt"/>
              <a:buAutoNum type="arabicPeriod"/>
            </a:pPr>
            <a:r>
              <a:rPr lang="en-US" sz="1600" b="0" i="0" dirty="0">
                <a:solidFill>
                  <a:srgbClr val="313131"/>
                </a:solidFill>
                <a:effectLst/>
                <a:latin typeface="Adobe Garamond Pro" panose="02020502060506020403" pitchFamily="18" charset="0"/>
              </a:rPr>
              <a:t>Coat front should lay flat and free of wrinkles when fastened (wrinkles indicate that the fit is too tight)</a:t>
            </a:r>
          </a:p>
          <a:p>
            <a:pPr algn="l">
              <a:buFont typeface="+mj-lt"/>
              <a:buAutoNum type="arabicPeriod"/>
            </a:pPr>
            <a:r>
              <a:rPr lang="en-US" sz="1600" b="0" i="0" dirty="0">
                <a:solidFill>
                  <a:srgbClr val="313131"/>
                </a:solidFill>
                <a:effectLst/>
                <a:latin typeface="Adobe Garamond Pro" panose="02020502060506020403" pitchFamily="18" charset="0"/>
              </a:rPr>
              <a:t>The shoulder seam should meet at the shoulder bone </a:t>
            </a:r>
          </a:p>
          <a:p>
            <a:pPr algn="l">
              <a:buFont typeface="+mj-lt"/>
              <a:buAutoNum type="arabicPeriod"/>
            </a:pPr>
            <a:r>
              <a:rPr lang="en-US" sz="1600" b="0" i="0" dirty="0">
                <a:solidFill>
                  <a:srgbClr val="313131"/>
                </a:solidFill>
                <a:effectLst/>
                <a:latin typeface="Adobe Garamond Pro" panose="02020502060506020403" pitchFamily="18" charset="0"/>
              </a:rPr>
              <a:t>Sleeve length should cover all under layers and can reach half palms length</a:t>
            </a:r>
          </a:p>
        </p:txBody>
      </p:sp>
      <p:sp>
        <p:nvSpPr>
          <p:cNvPr id="9" name="Arrow: Pentagon 8">
            <a:extLst>
              <a:ext uri="{FF2B5EF4-FFF2-40B4-BE49-F238E27FC236}">
                <a16:creationId xmlns:a16="http://schemas.microsoft.com/office/drawing/2014/main" id="{DC425170-0B5E-4541-BB0E-04608A588734}"/>
              </a:ext>
            </a:extLst>
          </p:cNvPr>
          <p:cNvSpPr/>
          <p:nvPr/>
        </p:nvSpPr>
        <p:spPr>
          <a:xfrm flipH="1">
            <a:off x="7508240" y="197346"/>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A2B3A53E-38F0-4383-A99A-F83D574F6569}"/>
              </a:ext>
            </a:extLst>
          </p:cNvPr>
          <p:cNvSpPr txBox="1"/>
          <p:nvPr/>
        </p:nvSpPr>
        <p:spPr>
          <a:xfrm>
            <a:off x="7874000" y="253920"/>
            <a:ext cx="4175760" cy="461665"/>
          </a:xfrm>
          <a:prstGeom prst="rect">
            <a:avLst/>
          </a:prstGeom>
          <a:noFill/>
        </p:spPr>
        <p:txBody>
          <a:bodyPr wrap="square" rtlCol="0">
            <a:spAutoFit/>
          </a:bodyPr>
          <a:lstStyle/>
          <a:p>
            <a:r>
              <a:rPr lang="en-IN" sz="2400" dirty="0">
                <a:latin typeface="Adobe Garamond Pro" panose="02020502060506020403" pitchFamily="18" charset="0"/>
              </a:rPr>
              <a:t>Basic Fitting Standards</a:t>
            </a:r>
          </a:p>
        </p:txBody>
      </p:sp>
    </p:spTree>
    <p:extLst>
      <p:ext uri="{BB962C8B-B14F-4D97-AF65-F5344CB8AC3E}">
        <p14:creationId xmlns:p14="http://schemas.microsoft.com/office/powerpoint/2010/main" val="202999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E024F38-E88F-4DE5-89D0-49B76818D7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1" cy="6852976"/>
          </a:xfrm>
          <a:prstGeom prst="rect">
            <a:avLst/>
          </a:prstGeom>
        </p:spPr>
      </p:pic>
      <p:sp>
        <p:nvSpPr>
          <p:cNvPr id="5" name="TextBox 4">
            <a:extLst>
              <a:ext uri="{FF2B5EF4-FFF2-40B4-BE49-F238E27FC236}">
                <a16:creationId xmlns:a16="http://schemas.microsoft.com/office/drawing/2014/main" id="{09BA8F3C-570A-49B4-BB07-E62786465807}"/>
              </a:ext>
            </a:extLst>
          </p:cNvPr>
          <p:cNvSpPr txBox="1"/>
          <p:nvPr/>
        </p:nvSpPr>
        <p:spPr>
          <a:xfrm>
            <a:off x="193040" y="1995327"/>
            <a:ext cx="12070080" cy="2862322"/>
          </a:xfrm>
          <a:prstGeom prst="rect">
            <a:avLst/>
          </a:prstGeom>
          <a:noFill/>
        </p:spPr>
        <p:txBody>
          <a:bodyPr wrap="square" rtlCol="0">
            <a:spAutoFit/>
          </a:bodyPr>
          <a:lstStyle/>
          <a:p>
            <a:pPr algn="ctr"/>
            <a:r>
              <a:rPr lang="en-IN" sz="6000" b="1" dirty="0">
                <a:latin typeface="Adobe Garamond Pro" panose="02020502060506020403" pitchFamily="18" charset="0"/>
              </a:rPr>
              <a:t>Unit I</a:t>
            </a:r>
          </a:p>
          <a:p>
            <a:pPr algn="ctr"/>
            <a:r>
              <a:rPr lang="en-IN" sz="6000" dirty="0">
                <a:latin typeface="Adobe Garamond Pro" panose="02020502060506020403" pitchFamily="18" charset="0"/>
              </a:rPr>
              <a:t>Psychological and Sociological Influences of Clothing</a:t>
            </a:r>
          </a:p>
        </p:txBody>
      </p:sp>
    </p:spTree>
    <p:extLst>
      <p:ext uri="{BB962C8B-B14F-4D97-AF65-F5344CB8AC3E}">
        <p14:creationId xmlns:p14="http://schemas.microsoft.com/office/powerpoint/2010/main" val="778044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B59D9-56AB-49BB-8781-F2F16B222B5B}"/>
              </a:ext>
            </a:extLst>
          </p:cNvPr>
          <p:cNvPicPr>
            <a:picLocks noChangeAspect="1"/>
          </p:cNvPicPr>
          <p:nvPr/>
        </p:nvPicPr>
        <p:blipFill rotWithShape="1">
          <a:blip r:embed="rId2"/>
          <a:srcRect l="50583" t="24830" r="36417" b="8148"/>
          <a:stretch/>
        </p:blipFill>
        <p:spPr>
          <a:xfrm>
            <a:off x="6391340" y="558800"/>
            <a:ext cx="1584960" cy="4596448"/>
          </a:xfrm>
          <a:prstGeom prst="rect">
            <a:avLst/>
          </a:prstGeom>
        </p:spPr>
      </p:pic>
      <p:sp>
        <p:nvSpPr>
          <p:cNvPr id="5" name="TextBox 4">
            <a:extLst>
              <a:ext uri="{FF2B5EF4-FFF2-40B4-BE49-F238E27FC236}">
                <a16:creationId xmlns:a16="http://schemas.microsoft.com/office/drawing/2014/main" id="{97D3D5DB-F4EF-4DFD-A5C8-6B575B7A2CE5}"/>
              </a:ext>
            </a:extLst>
          </p:cNvPr>
          <p:cNvSpPr txBox="1"/>
          <p:nvPr/>
        </p:nvSpPr>
        <p:spPr>
          <a:xfrm>
            <a:off x="274320" y="558800"/>
            <a:ext cx="6096000" cy="1323439"/>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3. Dresses</a:t>
            </a:r>
          </a:p>
          <a:p>
            <a:pPr algn="l">
              <a:buFont typeface="+mj-lt"/>
              <a:buAutoNum type="arabicPeriod"/>
            </a:pPr>
            <a:r>
              <a:rPr lang="en-US" sz="1600" b="0" i="0" dirty="0">
                <a:solidFill>
                  <a:srgbClr val="313131"/>
                </a:solidFill>
                <a:effectLst/>
                <a:latin typeface="Adobe Garamond Pro" panose="02020502060506020403" pitchFamily="18" charset="0"/>
              </a:rPr>
              <a:t>The torso should lay flat and should be free of draglines</a:t>
            </a:r>
          </a:p>
          <a:p>
            <a:pPr algn="l">
              <a:buFont typeface="+mj-lt"/>
              <a:buAutoNum type="arabicPeriod"/>
            </a:pPr>
            <a:r>
              <a:rPr lang="en-US" sz="1600" b="0" i="0" dirty="0">
                <a:solidFill>
                  <a:srgbClr val="313131"/>
                </a:solidFill>
                <a:effectLst/>
                <a:latin typeface="Adobe Garamond Pro" panose="02020502060506020403" pitchFamily="18" charset="0"/>
              </a:rPr>
              <a:t>Horizontal shoulder seams should sit across the shoulder (if it leans then the fit is not right)</a:t>
            </a:r>
          </a:p>
          <a:p>
            <a:pPr algn="l">
              <a:buFont typeface="+mj-lt"/>
              <a:buAutoNum type="arabicPeriod"/>
            </a:pPr>
            <a:r>
              <a:rPr lang="en-US" sz="1600" b="0" i="0" dirty="0">
                <a:solidFill>
                  <a:srgbClr val="313131"/>
                </a:solidFill>
                <a:effectLst/>
                <a:latin typeface="Adobe Garamond Pro" panose="02020502060506020403" pitchFamily="18" charset="0"/>
              </a:rPr>
              <a:t>Sleeveless dresses should not expose the bra</a:t>
            </a:r>
          </a:p>
        </p:txBody>
      </p:sp>
      <p:pic>
        <p:nvPicPr>
          <p:cNvPr id="9" name="Graphic 8">
            <a:extLst>
              <a:ext uri="{FF2B5EF4-FFF2-40B4-BE49-F238E27FC236}">
                <a16:creationId xmlns:a16="http://schemas.microsoft.com/office/drawing/2014/main" id="{716A26F1-D757-43B6-BB02-3E1F285D0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9618" y="0"/>
            <a:ext cx="4052382" cy="6852976"/>
          </a:xfrm>
          <a:prstGeom prst="rect">
            <a:avLst/>
          </a:prstGeom>
        </p:spPr>
      </p:pic>
      <p:pic>
        <p:nvPicPr>
          <p:cNvPr id="7" name="Picture 6">
            <a:extLst>
              <a:ext uri="{FF2B5EF4-FFF2-40B4-BE49-F238E27FC236}">
                <a16:creationId xmlns:a16="http://schemas.microsoft.com/office/drawing/2014/main" id="{420FD831-07B4-4E6C-A30C-B86EC54FB6B5}"/>
              </a:ext>
            </a:extLst>
          </p:cNvPr>
          <p:cNvPicPr>
            <a:picLocks noChangeAspect="1"/>
          </p:cNvPicPr>
          <p:nvPr/>
        </p:nvPicPr>
        <p:blipFill rotWithShape="1">
          <a:blip r:embed="rId5"/>
          <a:srcRect l="38833" t="57098" r="38500" b="27432"/>
          <a:stretch/>
        </p:blipFill>
        <p:spPr>
          <a:xfrm>
            <a:off x="8149204" y="159795"/>
            <a:ext cx="3848194" cy="1477328"/>
          </a:xfrm>
          <a:prstGeom prst="rect">
            <a:avLst/>
          </a:prstGeom>
        </p:spPr>
      </p:pic>
      <p:sp>
        <p:nvSpPr>
          <p:cNvPr id="8" name="TextBox 7">
            <a:extLst>
              <a:ext uri="{FF2B5EF4-FFF2-40B4-BE49-F238E27FC236}">
                <a16:creationId xmlns:a16="http://schemas.microsoft.com/office/drawing/2014/main" id="{983295C1-CB36-472E-9FB7-20A4D6F962CE}"/>
              </a:ext>
            </a:extLst>
          </p:cNvPr>
          <p:cNvSpPr txBox="1"/>
          <p:nvPr/>
        </p:nvSpPr>
        <p:spPr>
          <a:xfrm>
            <a:off x="9353345" y="1652401"/>
            <a:ext cx="2995449" cy="261610"/>
          </a:xfrm>
          <a:prstGeom prst="rect">
            <a:avLst/>
          </a:prstGeom>
          <a:noFill/>
        </p:spPr>
        <p:txBody>
          <a:bodyPr wrap="square" rtlCol="0">
            <a:spAutoFit/>
          </a:bodyPr>
          <a:lstStyle/>
          <a:p>
            <a:r>
              <a:rPr lang="en-IN" sz="1100" dirty="0">
                <a:latin typeface="Adobe Garamond Pro" panose="02020502060506020403" pitchFamily="18" charset="0"/>
              </a:rPr>
              <a:t>Draglines across the Bust</a:t>
            </a:r>
            <a:r>
              <a:rPr lang="en-IN" sz="1100" dirty="0"/>
              <a:t>.</a:t>
            </a:r>
          </a:p>
        </p:txBody>
      </p:sp>
      <p:pic>
        <p:nvPicPr>
          <p:cNvPr id="10" name="Picture 9">
            <a:extLst>
              <a:ext uri="{FF2B5EF4-FFF2-40B4-BE49-F238E27FC236}">
                <a16:creationId xmlns:a16="http://schemas.microsoft.com/office/drawing/2014/main" id="{0A0C770B-DEE1-43D9-B9BA-0CA64B36C83F}"/>
              </a:ext>
            </a:extLst>
          </p:cNvPr>
          <p:cNvPicPr>
            <a:picLocks noChangeAspect="1"/>
          </p:cNvPicPr>
          <p:nvPr/>
        </p:nvPicPr>
        <p:blipFill rotWithShape="1">
          <a:blip r:embed="rId6"/>
          <a:srcRect l="25561" t="23551" r="41104" b="9425"/>
          <a:stretch/>
        </p:blipFill>
        <p:spPr>
          <a:xfrm>
            <a:off x="8149204" y="1898733"/>
            <a:ext cx="3890940" cy="4400467"/>
          </a:xfrm>
          <a:prstGeom prst="rect">
            <a:avLst/>
          </a:prstGeom>
        </p:spPr>
      </p:pic>
      <p:sp>
        <p:nvSpPr>
          <p:cNvPr id="12" name="TextBox 11">
            <a:extLst>
              <a:ext uri="{FF2B5EF4-FFF2-40B4-BE49-F238E27FC236}">
                <a16:creationId xmlns:a16="http://schemas.microsoft.com/office/drawing/2014/main" id="{CED252DE-48B3-40F0-9A27-8093C7D97A9D}"/>
              </a:ext>
            </a:extLst>
          </p:cNvPr>
          <p:cNvSpPr txBox="1"/>
          <p:nvPr/>
        </p:nvSpPr>
        <p:spPr>
          <a:xfrm>
            <a:off x="274320" y="2021106"/>
            <a:ext cx="6306206" cy="4031873"/>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4. Button-Up Blouses</a:t>
            </a:r>
          </a:p>
          <a:p>
            <a:pPr algn="l">
              <a:buFont typeface="+mj-lt"/>
              <a:buAutoNum type="arabicPeriod"/>
            </a:pPr>
            <a:r>
              <a:rPr lang="en-US" sz="1600" b="0" i="0" dirty="0">
                <a:solidFill>
                  <a:srgbClr val="313131"/>
                </a:solidFill>
                <a:effectLst/>
                <a:latin typeface="Adobe Garamond Pro" panose="02020502060506020403" pitchFamily="18" charset="0"/>
              </a:rPr>
              <a:t>All seams should lay flat</a:t>
            </a:r>
          </a:p>
          <a:p>
            <a:pPr algn="l">
              <a:buFont typeface="+mj-lt"/>
              <a:buAutoNum type="arabicPeriod"/>
            </a:pPr>
            <a:r>
              <a:rPr lang="en-US" sz="1600" b="0" i="0" dirty="0">
                <a:solidFill>
                  <a:srgbClr val="313131"/>
                </a:solidFill>
                <a:effectLst/>
                <a:latin typeface="Adobe Garamond Pro" panose="02020502060506020403" pitchFamily="18" charset="0"/>
              </a:rPr>
              <a:t>Shoulder seams should meet at the shoulder bone</a:t>
            </a:r>
          </a:p>
          <a:p>
            <a:pPr algn="l">
              <a:buFont typeface="+mj-lt"/>
              <a:buAutoNum type="arabicPeriod"/>
            </a:pPr>
            <a:r>
              <a:rPr lang="en-US" sz="1600" b="0" i="0" dirty="0">
                <a:solidFill>
                  <a:srgbClr val="313131"/>
                </a:solidFill>
                <a:effectLst/>
                <a:latin typeface="Adobe Garamond Pro" panose="02020502060506020403" pitchFamily="18" charset="0"/>
              </a:rPr>
              <a:t>Armholes should be high enough to allow movement</a:t>
            </a:r>
          </a:p>
          <a:p>
            <a:pPr algn="l">
              <a:buFont typeface="+mj-lt"/>
              <a:buAutoNum type="arabicPeriod"/>
            </a:pPr>
            <a:r>
              <a:rPr lang="en-US" sz="1600" b="0" i="0" dirty="0">
                <a:solidFill>
                  <a:srgbClr val="313131"/>
                </a:solidFill>
                <a:effectLst/>
                <a:latin typeface="Adobe Garamond Pro" panose="02020502060506020403" pitchFamily="18" charset="0"/>
              </a:rPr>
              <a:t>The fabric at the torso should not be able to expand more than 2-4” from the body</a:t>
            </a:r>
          </a:p>
          <a:p>
            <a:pPr algn="l">
              <a:buFont typeface="+mj-lt"/>
              <a:buAutoNum type="arabicPeriod"/>
            </a:pPr>
            <a:r>
              <a:rPr lang="en-US" sz="1600" b="0" i="0" dirty="0">
                <a:solidFill>
                  <a:srgbClr val="313131"/>
                </a:solidFill>
                <a:effectLst/>
                <a:latin typeface="Adobe Garamond Pro" panose="02020502060506020403" pitchFamily="18" charset="0"/>
              </a:rPr>
              <a:t>Sleeve length should reach past the wrists and the sleeve fit should be close to the body while still allowing room for movement</a:t>
            </a:r>
          </a:p>
          <a:p>
            <a:pPr algn="l"/>
            <a:endParaRPr lang="en-US" sz="1600" b="0" i="0" dirty="0">
              <a:solidFill>
                <a:srgbClr val="313131"/>
              </a:solidFill>
              <a:effectLst/>
              <a:highlight>
                <a:srgbClr val="FFFF00"/>
              </a:highlight>
              <a:latin typeface="Adobe Garamond Pro" panose="02020502060506020403" pitchFamily="18" charset="0"/>
            </a:endParaRPr>
          </a:p>
          <a:p>
            <a:pPr algn="l"/>
            <a:r>
              <a:rPr lang="en-US" sz="1600" b="0" i="0" dirty="0">
                <a:solidFill>
                  <a:srgbClr val="313131"/>
                </a:solidFill>
                <a:effectLst/>
                <a:highlight>
                  <a:srgbClr val="FFFF00"/>
                </a:highlight>
                <a:latin typeface="Adobe Garamond Pro" panose="02020502060506020403" pitchFamily="18" charset="0"/>
              </a:rPr>
              <a:t>5. T-shirts</a:t>
            </a:r>
          </a:p>
          <a:p>
            <a:pPr algn="l">
              <a:buFont typeface="+mj-lt"/>
              <a:buAutoNum type="arabicPeriod"/>
            </a:pPr>
            <a:r>
              <a:rPr lang="en-US" sz="1600" b="0" i="0" dirty="0">
                <a:solidFill>
                  <a:srgbClr val="313131"/>
                </a:solidFill>
                <a:effectLst/>
                <a:latin typeface="Adobe Garamond Pro" panose="02020502060506020403" pitchFamily="18" charset="0"/>
              </a:rPr>
              <a:t>Sleeve length should reach to bicep following the arm downward</a:t>
            </a:r>
          </a:p>
          <a:p>
            <a:pPr algn="l">
              <a:buFont typeface="+mj-lt"/>
              <a:buAutoNum type="arabicPeriod"/>
            </a:pPr>
            <a:r>
              <a:rPr lang="en-US" sz="1600" b="0" i="0" dirty="0">
                <a:solidFill>
                  <a:srgbClr val="313131"/>
                </a:solidFill>
                <a:effectLst/>
                <a:latin typeface="Adobe Garamond Pro" panose="02020502060506020403" pitchFamily="18" charset="0"/>
              </a:rPr>
              <a:t>The hemline should reach the beltline or extend but below it  </a:t>
            </a:r>
          </a:p>
          <a:p>
            <a:pPr algn="l">
              <a:buFont typeface="+mj-lt"/>
              <a:buAutoNum type="arabicPeriod"/>
            </a:pPr>
            <a:r>
              <a:rPr lang="en-US" sz="1600" b="0" i="0" dirty="0">
                <a:solidFill>
                  <a:srgbClr val="313131"/>
                </a:solidFill>
                <a:effectLst/>
                <a:latin typeface="Adobe Garamond Pro" panose="02020502060506020403" pitchFamily="18" charset="0"/>
              </a:rPr>
              <a:t>The collar should not be too restricting (head should fit through with ease)</a:t>
            </a:r>
          </a:p>
          <a:p>
            <a:pPr algn="l">
              <a:buFont typeface="+mj-lt"/>
              <a:buAutoNum type="arabicPeriod"/>
            </a:pPr>
            <a:r>
              <a:rPr lang="en-US" sz="1600" b="0" i="0" dirty="0">
                <a:solidFill>
                  <a:srgbClr val="313131"/>
                </a:solidFill>
                <a:effectLst/>
                <a:latin typeface="Adobe Garamond Pro" panose="02020502060506020403" pitchFamily="18" charset="0"/>
              </a:rPr>
              <a:t>The torso portion of the fabric should hang smoothly on the body</a:t>
            </a:r>
          </a:p>
          <a:p>
            <a:pPr algn="l">
              <a:buFont typeface="+mj-lt"/>
              <a:buAutoNum type="arabicPeriod"/>
            </a:pPr>
            <a:r>
              <a:rPr lang="en-US" sz="1600" b="0" i="0" dirty="0">
                <a:solidFill>
                  <a:srgbClr val="313131"/>
                </a:solidFill>
                <a:effectLst/>
                <a:latin typeface="Adobe Garamond Pro" panose="02020502060506020403" pitchFamily="18" charset="0"/>
              </a:rPr>
              <a:t>The shoulder seam should meet with the shoulder bone</a:t>
            </a:r>
          </a:p>
          <a:p>
            <a:pPr algn="l"/>
            <a:r>
              <a:rPr lang="en-US" sz="1600" b="0" i="0" dirty="0">
                <a:solidFill>
                  <a:srgbClr val="313131"/>
                </a:solidFill>
                <a:effectLst/>
                <a:latin typeface="Adobe Garamond Pro" panose="02020502060506020403" pitchFamily="18" charset="0"/>
              </a:rPr>
              <a:t>Other</a:t>
            </a:r>
          </a:p>
        </p:txBody>
      </p:sp>
    </p:spTree>
    <p:extLst>
      <p:ext uri="{BB962C8B-B14F-4D97-AF65-F5344CB8AC3E}">
        <p14:creationId xmlns:p14="http://schemas.microsoft.com/office/powerpoint/2010/main" val="395960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6833F8F-7DCB-4D51-87DE-9CD273D8C9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5" name="TextBox 4">
            <a:extLst>
              <a:ext uri="{FF2B5EF4-FFF2-40B4-BE49-F238E27FC236}">
                <a16:creationId xmlns:a16="http://schemas.microsoft.com/office/drawing/2014/main" id="{B452A9AA-4EA9-4934-A26A-06DA63D5D6EF}"/>
              </a:ext>
            </a:extLst>
          </p:cNvPr>
          <p:cNvSpPr txBox="1"/>
          <p:nvPr/>
        </p:nvSpPr>
        <p:spPr>
          <a:xfrm>
            <a:off x="132080" y="138748"/>
            <a:ext cx="7487920" cy="2062103"/>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6.Other</a:t>
            </a:r>
          </a:p>
          <a:p>
            <a:pPr algn="l">
              <a:buFont typeface="+mj-lt"/>
              <a:buAutoNum type="arabicPeriod"/>
            </a:pPr>
            <a:r>
              <a:rPr lang="en-US" sz="1600" b="0" i="0" dirty="0">
                <a:solidFill>
                  <a:srgbClr val="313131"/>
                </a:solidFill>
                <a:effectLst/>
                <a:latin typeface="Adobe Garamond Pro" panose="02020502060506020403" pitchFamily="18" charset="0"/>
              </a:rPr>
              <a:t>There should be no pulls or gaps at button front </a:t>
            </a:r>
          </a:p>
          <a:p>
            <a:pPr algn="l">
              <a:buFont typeface="+mj-lt"/>
              <a:buAutoNum type="arabicPeriod"/>
            </a:pPr>
            <a:r>
              <a:rPr lang="en-US" sz="1600" b="0" i="0" dirty="0">
                <a:solidFill>
                  <a:srgbClr val="313131"/>
                </a:solidFill>
                <a:effectLst/>
                <a:latin typeface="Adobe Garamond Pro" panose="02020502060506020403" pitchFamily="18" charset="0"/>
              </a:rPr>
              <a:t>Arms should be able to move freely</a:t>
            </a:r>
          </a:p>
          <a:p>
            <a:pPr algn="l">
              <a:buFont typeface="+mj-lt"/>
              <a:buAutoNum type="arabicPeriod"/>
            </a:pPr>
            <a:r>
              <a:rPr lang="en-US" sz="1600" b="0" i="0" dirty="0">
                <a:solidFill>
                  <a:srgbClr val="313131"/>
                </a:solidFill>
                <a:effectLst/>
                <a:latin typeface="Adobe Garamond Pro" panose="02020502060506020403" pitchFamily="18" charset="0"/>
              </a:rPr>
              <a:t>Sleeveless tops: bras should not show </a:t>
            </a:r>
          </a:p>
          <a:p>
            <a:pPr algn="l">
              <a:buFont typeface="+mj-lt"/>
              <a:buAutoNum type="arabicPeriod"/>
            </a:pPr>
            <a:r>
              <a:rPr lang="en-US" sz="1600" b="0" i="0" dirty="0">
                <a:solidFill>
                  <a:srgbClr val="313131"/>
                </a:solidFill>
                <a:effectLst/>
                <a:latin typeface="Adobe Garamond Pro" panose="02020502060506020403" pitchFamily="18" charset="0"/>
              </a:rPr>
              <a:t>The shoulder seam should sit at the shoulder line </a:t>
            </a:r>
          </a:p>
          <a:p>
            <a:pPr algn="l">
              <a:buFont typeface="+mj-lt"/>
              <a:buAutoNum type="arabicPeriod"/>
            </a:pPr>
            <a:r>
              <a:rPr lang="en-US" sz="1600" b="0" i="0" dirty="0">
                <a:solidFill>
                  <a:srgbClr val="313131"/>
                </a:solidFill>
                <a:effectLst/>
                <a:latin typeface="Adobe Garamond Pro" panose="02020502060506020403" pitchFamily="18" charset="0"/>
              </a:rPr>
              <a:t>Collared blouses should fit closely to the neck while still allowing two fingers to fit when buttoned </a:t>
            </a:r>
          </a:p>
          <a:p>
            <a:pPr algn="l">
              <a:buFont typeface="+mj-lt"/>
              <a:buAutoNum type="arabicPeriod"/>
            </a:pPr>
            <a:r>
              <a:rPr lang="en-US" sz="1600" b="0" i="0" dirty="0">
                <a:solidFill>
                  <a:srgbClr val="313131"/>
                </a:solidFill>
                <a:effectLst/>
                <a:latin typeface="Adobe Garamond Pro" panose="02020502060506020403" pitchFamily="18" charset="0"/>
              </a:rPr>
              <a:t>When a blouse is tucked in it should not rise when arms are lifted or when sitting down</a:t>
            </a:r>
          </a:p>
        </p:txBody>
      </p:sp>
      <p:pic>
        <p:nvPicPr>
          <p:cNvPr id="6146" name="Picture 2">
            <a:extLst>
              <a:ext uri="{FF2B5EF4-FFF2-40B4-BE49-F238E27FC236}">
                <a16:creationId xmlns:a16="http://schemas.microsoft.com/office/drawing/2014/main" id="{2CC3369C-7D14-4FF5-AAC9-317F1AA9CC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67" r="47334"/>
          <a:stretch/>
        </p:blipFill>
        <p:spPr bwMode="auto">
          <a:xfrm>
            <a:off x="7213600" y="257076"/>
            <a:ext cx="246888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CBB1BE4-A5AA-485A-8F21-BD55119177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00" r="20400"/>
          <a:stretch/>
        </p:blipFill>
        <p:spPr bwMode="auto">
          <a:xfrm>
            <a:off x="9682480" y="1408748"/>
            <a:ext cx="2164080" cy="5076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07C10C3-949B-433E-940A-C2758FC56E8E}"/>
              </a:ext>
            </a:extLst>
          </p:cNvPr>
          <p:cNvSpPr txBox="1"/>
          <p:nvPr/>
        </p:nvSpPr>
        <p:spPr>
          <a:xfrm>
            <a:off x="132080" y="2447072"/>
            <a:ext cx="7081520" cy="3785652"/>
          </a:xfrm>
          <a:prstGeom prst="rect">
            <a:avLst/>
          </a:prstGeom>
          <a:noFill/>
        </p:spPr>
        <p:txBody>
          <a:bodyPr wrap="square">
            <a:spAutoFit/>
          </a:bodyPr>
          <a:lstStyle/>
          <a:p>
            <a:pPr algn="l"/>
            <a:r>
              <a:rPr lang="en-US" sz="1600" b="0" i="0" dirty="0">
                <a:solidFill>
                  <a:srgbClr val="313131"/>
                </a:solidFill>
                <a:effectLst/>
                <a:highlight>
                  <a:srgbClr val="FFFF00"/>
                </a:highlight>
                <a:latin typeface="Adobe Garamond Pro" panose="02020502060506020403" pitchFamily="18" charset="0"/>
              </a:rPr>
              <a:t>7.Trousers </a:t>
            </a:r>
          </a:p>
          <a:p>
            <a:pPr algn="l">
              <a:buFont typeface="+mj-lt"/>
              <a:buAutoNum type="arabicPeriod"/>
            </a:pPr>
            <a:r>
              <a:rPr lang="en-US" sz="1600" b="0" i="0" dirty="0">
                <a:solidFill>
                  <a:srgbClr val="313131"/>
                </a:solidFill>
                <a:effectLst/>
                <a:latin typeface="Adobe Garamond Pro" panose="02020502060506020403" pitchFamily="18" charset="0"/>
              </a:rPr>
              <a:t>The waistband should be able to fit 2 fingers inside of it to ensure proper fit</a:t>
            </a:r>
          </a:p>
          <a:p>
            <a:pPr algn="l">
              <a:buFont typeface="+mj-lt"/>
              <a:buAutoNum type="arabicPeriod"/>
            </a:pPr>
            <a:r>
              <a:rPr lang="en-US" sz="1600" b="0" i="0" dirty="0">
                <a:solidFill>
                  <a:srgbClr val="313131"/>
                </a:solidFill>
                <a:effectLst/>
                <a:latin typeface="Adobe Garamond Pro" panose="02020502060506020403" pitchFamily="18" charset="0"/>
              </a:rPr>
              <a:t>When standing, pants should be free of wrinkles/puckers/excess fabric </a:t>
            </a:r>
          </a:p>
          <a:p>
            <a:pPr algn="l">
              <a:buFont typeface="+mj-lt"/>
              <a:buAutoNum type="arabicPeriod"/>
            </a:pPr>
            <a:r>
              <a:rPr lang="en-US" sz="1600" b="0" i="0" dirty="0">
                <a:solidFill>
                  <a:srgbClr val="313131"/>
                </a:solidFill>
                <a:effectLst/>
                <a:latin typeface="Adobe Garamond Pro" panose="02020502060506020403" pitchFamily="18" charset="0"/>
              </a:rPr>
              <a:t>Trouser hems should hang 1” from the ground, touching your instep and covering half the heel, or hang ¼” form the ground if it’s a floor-skimming style</a:t>
            </a:r>
          </a:p>
          <a:p>
            <a:pPr algn="l">
              <a:buFont typeface="+mj-lt"/>
              <a:buAutoNum type="arabicPeriod"/>
            </a:pPr>
            <a:r>
              <a:rPr lang="en-US" sz="1600" b="0" i="0" dirty="0">
                <a:solidFill>
                  <a:srgbClr val="313131"/>
                </a:solidFill>
                <a:effectLst/>
                <a:latin typeface="Adobe Garamond Pro" panose="02020502060506020403" pitchFamily="18" charset="0"/>
              </a:rPr>
              <a:t>Side seams should hang perpendicular to the floor</a:t>
            </a:r>
          </a:p>
          <a:p>
            <a:pPr algn="l"/>
            <a:endParaRPr lang="en-US" sz="1600" b="0" i="0" dirty="0">
              <a:solidFill>
                <a:srgbClr val="313131"/>
              </a:solidFill>
              <a:effectLst/>
              <a:highlight>
                <a:srgbClr val="FFFF00"/>
              </a:highlight>
              <a:latin typeface="Adobe Garamond Pro" panose="02020502060506020403" pitchFamily="18" charset="0"/>
            </a:endParaRPr>
          </a:p>
          <a:p>
            <a:pPr algn="l"/>
            <a:r>
              <a:rPr lang="en-US" sz="1600" b="0" i="0" dirty="0">
                <a:solidFill>
                  <a:srgbClr val="313131"/>
                </a:solidFill>
                <a:effectLst/>
                <a:highlight>
                  <a:srgbClr val="FFFF00"/>
                </a:highlight>
                <a:latin typeface="Adobe Garamond Pro" panose="02020502060506020403" pitchFamily="18" charset="0"/>
              </a:rPr>
              <a:t>8.Denim</a:t>
            </a:r>
          </a:p>
          <a:p>
            <a:pPr algn="l">
              <a:buFont typeface="+mj-lt"/>
              <a:buAutoNum type="arabicPeriod"/>
            </a:pPr>
            <a:r>
              <a:rPr lang="en-US" sz="1600" b="0" i="0" dirty="0">
                <a:solidFill>
                  <a:srgbClr val="313131"/>
                </a:solidFill>
                <a:effectLst/>
                <a:latin typeface="Adobe Garamond Pro" panose="02020502060506020403" pitchFamily="18" charset="0"/>
              </a:rPr>
              <a:t>Choose a pair that is snug to allow for denim to naturally stretch</a:t>
            </a:r>
          </a:p>
          <a:p>
            <a:pPr algn="l"/>
            <a:endParaRPr lang="en-US" sz="1600" b="0" i="0" dirty="0">
              <a:solidFill>
                <a:srgbClr val="313131"/>
              </a:solidFill>
              <a:effectLst/>
              <a:latin typeface="Adobe Garamond Pro" panose="02020502060506020403" pitchFamily="18" charset="0"/>
            </a:endParaRPr>
          </a:p>
          <a:p>
            <a:pPr algn="l"/>
            <a:r>
              <a:rPr lang="en-US" sz="1600" b="0" i="0" dirty="0">
                <a:solidFill>
                  <a:srgbClr val="313131"/>
                </a:solidFill>
                <a:effectLst/>
                <a:highlight>
                  <a:srgbClr val="FFFF00"/>
                </a:highlight>
                <a:latin typeface="Adobe Garamond Pro" panose="02020502060506020403" pitchFamily="18" charset="0"/>
              </a:rPr>
              <a:t>9.Skirts</a:t>
            </a:r>
          </a:p>
          <a:p>
            <a:pPr algn="l">
              <a:buFont typeface="+mj-lt"/>
              <a:buAutoNum type="arabicPeriod"/>
            </a:pPr>
            <a:r>
              <a:rPr lang="en-US" sz="1600" b="0" i="0" dirty="0">
                <a:solidFill>
                  <a:srgbClr val="313131"/>
                </a:solidFill>
                <a:effectLst/>
                <a:latin typeface="Adobe Garamond Pro" panose="02020502060506020403" pitchFamily="18" charset="0"/>
              </a:rPr>
              <a:t>It should be possible to gather an inch of fabric at the waist when standing </a:t>
            </a:r>
          </a:p>
          <a:p>
            <a:pPr algn="l">
              <a:buFont typeface="+mj-lt"/>
              <a:buAutoNum type="arabicPeriod"/>
            </a:pPr>
            <a:r>
              <a:rPr lang="en-US" sz="1600" b="0" i="0" dirty="0">
                <a:solidFill>
                  <a:srgbClr val="313131"/>
                </a:solidFill>
                <a:effectLst/>
                <a:latin typeface="Adobe Garamond Pro" panose="02020502060506020403" pitchFamily="18" charset="0"/>
              </a:rPr>
              <a:t>Skirt with slits should remain shut when standing still</a:t>
            </a:r>
          </a:p>
          <a:p>
            <a:pPr algn="l">
              <a:buFont typeface="+mj-lt"/>
              <a:buAutoNum type="arabicPeriod"/>
            </a:pPr>
            <a:r>
              <a:rPr lang="en-US" sz="1600" b="0" i="0" dirty="0">
                <a:solidFill>
                  <a:srgbClr val="313131"/>
                </a:solidFill>
                <a:effectLst/>
                <a:latin typeface="Adobe Garamond Pro" panose="02020502060506020403" pitchFamily="18" charset="0"/>
              </a:rPr>
              <a:t>Bias cut skirts should hang smoothly</a:t>
            </a:r>
          </a:p>
          <a:p>
            <a:pPr algn="l">
              <a:buFont typeface="+mj-lt"/>
              <a:buAutoNum type="arabicPeriod"/>
            </a:pPr>
            <a:r>
              <a:rPr lang="en-US" sz="1600" b="0" i="0" dirty="0">
                <a:solidFill>
                  <a:srgbClr val="313131"/>
                </a:solidFill>
                <a:effectLst/>
                <a:latin typeface="Adobe Garamond Pro" panose="02020502060506020403" pitchFamily="18" charset="0"/>
              </a:rPr>
              <a:t>The hemline should fall evenly all-around being free from any rising</a:t>
            </a:r>
          </a:p>
        </p:txBody>
      </p:sp>
    </p:spTree>
    <p:extLst>
      <p:ext uri="{BB962C8B-B14F-4D97-AF65-F5344CB8AC3E}">
        <p14:creationId xmlns:p14="http://schemas.microsoft.com/office/powerpoint/2010/main" val="384470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64A41F8-90E3-434C-AC08-0734DC087C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pic>
        <p:nvPicPr>
          <p:cNvPr id="7174" name="Picture 6">
            <a:extLst>
              <a:ext uri="{FF2B5EF4-FFF2-40B4-BE49-F238E27FC236}">
                <a16:creationId xmlns:a16="http://schemas.microsoft.com/office/drawing/2014/main" id="{8392B8DF-FC82-4CA4-B74C-92C0E20EB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514" y="60960"/>
            <a:ext cx="4149429" cy="27635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900E8CD6-0F81-46E3-9D0B-1862FE4BAA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1534"/>
          <a:stretch/>
        </p:blipFill>
        <p:spPr bwMode="auto">
          <a:xfrm>
            <a:off x="8287221" y="3018380"/>
            <a:ext cx="2482191" cy="3666193"/>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a:extLst>
              <a:ext uri="{FF2B5EF4-FFF2-40B4-BE49-F238E27FC236}">
                <a16:creationId xmlns:a16="http://schemas.microsoft.com/office/drawing/2014/main" id="{C7AC8114-F508-4F3E-8032-737AEF99E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8866" y="3197965"/>
            <a:ext cx="5136891" cy="3660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BC74C7-A33E-4692-923F-4B51C39B74FC}"/>
              </a:ext>
            </a:extLst>
          </p:cNvPr>
          <p:cNvSpPr txBox="1"/>
          <p:nvPr/>
        </p:nvSpPr>
        <p:spPr>
          <a:xfrm>
            <a:off x="308382" y="863436"/>
            <a:ext cx="6923474" cy="2554545"/>
          </a:xfrm>
          <a:prstGeom prst="rect">
            <a:avLst/>
          </a:prstGeom>
          <a:noFill/>
        </p:spPr>
        <p:txBody>
          <a:bodyPr wrap="square">
            <a:spAutoFit/>
          </a:bodyPr>
          <a:lstStyle/>
          <a:p>
            <a:pPr algn="l"/>
            <a:r>
              <a:rPr lang="en-US" sz="1600" b="0" i="0" dirty="0">
                <a:solidFill>
                  <a:srgbClr val="000000"/>
                </a:solidFill>
                <a:effectLst/>
                <a:latin typeface="Adobe Garamond Pro" panose="02020502060506020403" pitchFamily="18" charset="0"/>
              </a:rPr>
              <a:t>Small adjustments improve the shape of the armhole considerably, including </a:t>
            </a:r>
          </a:p>
          <a:p>
            <a:pPr marL="285750" indent="-285750" algn="l">
              <a:buFont typeface="Arial" panose="020B0604020202020204" pitchFamily="34" charset="0"/>
              <a:buChar char="•"/>
            </a:pPr>
            <a:r>
              <a:rPr lang="en-US" sz="1600" b="0" i="0" dirty="0">
                <a:solidFill>
                  <a:srgbClr val="000000"/>
                </a:solidFill>
                <a:effectLst/>
                <a:latin typeface="Adobe Garamond Pro" panose="02020502060506020403" pitchFamily="18" charset="0"/>
              </a:rPr>
              <a:t>90 degree angle at the intersection of the shoulder seam and armhole seam. This 90 degree angle and adjustment to the shape of the armhole is directly connected to the fit and hang of the sleeve</a:t>
            </a:r>
          </a:p>
          <a:p>
            <a:pPr marL="285750" indent="-285750" algn="l">
              <a:buFont typeface="Arial" panose="020B0604020202020204" pitchFamily="34" charset="0"/>
              <a:buChar char="•"/>
            </a:pPr>
            <a:r>
              <a:rPr lang="en-US" sz="1600" dirty="0">
                <a:solidFill>
                  <a:srgbClr val="000000"/>
                </a:solidFill>
                <a:effectLst/>
                <a:latin typeface="Adobe Garamond Pro" panose="02020502060506020403" pitchFamily="18" charset="0"/>
              </a:rPr>
              <a:t>Front Armhole Gaping, </a:t>
            </a:r>
            <a:r>
              <a:rPr lang="en-US" sz="1600" b="0" i="0" dirty="0">
                <a:solidFill>
                  <a:srgbClr val="000000"/>
                </a:solidFill>
                <a:effectLst/>
                <a:latin typeface="Adobe Garamond Pro" panose="02020502060506020403" pitchFamily="18" charset="0"/>
              </a:rPr>
              <a:t>a very common problem, especially for those with larger busts.  This gaping is caused by excess length in the front armhole which is magnified by the prominence of the bust.  The correction is simple in this case, you just need to transfer this volume to one of the darts, or you can choose to share the volume between the two darts if you like. </a:t>
            </a:r>
          </a:p>
          <a:p>
            <a:pPr marL="285750" indent="-285750" algn="l">
              <a:buFont typeface="Arial" panose="020B0604020202020204" pitchFamily="34" charset="0"/>
              <a:buChar char="•"/>
            </a:pPr>
            <a:r>
              <a:rPr lang="en-US" sz="1600" dirty="0">
                <a:solidFill>
                  <a:srgbClr val="000000"/>
                </a:solidFill>
                <a:effectLst/>
                <a:latin typeface="Adobe Garamond Pro" panose="02020502060506020403" pitchFamily="18" charset="0"/>
              </a:rPr>
              <a:t>Excess Fabric Under the Arm</a:t>
            </a:r>
            <a:endParaRPr lang="en-IN" sz="1600" dirty="0">
              <a:latin typeface="Adobe Garamond Pro" panose="02020502060506020403" pitchFamily="18" charset="0"/>
            </a:endParaRPr>
          </a:p>
        </p:txBody>
      </p:sp>
      <p:sp>
        <p:nvSpPr>
          <p:cNvPr id="7" name="Arrow: Pentagon 6">
            <a:extLst>
              <a:ext uri="{FF2B5EF4-FFF2-40B4-BE49-F238E27FC236}">
                <a16:creationId xmlns:a16="http://schemas.microsoft.com/office/drawing/2014/main" id="{A16B492B-AC00-4339-8431-5685FA393DC4}"/>
              </a:ext>
            </a:extLst>
          </p:cNvPr>
          <p:cNvSpPr/>
          <p:nvPr/>
        </p:nvSpPr>
        <p:spPr>
          <a:xfrm>
            <a:off x="-1" y="60960"/>
            <a:ext cx="4567487" cy="594360"/>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B43BF8E1-33B5-460C-B802-BDD62E3A7388}"/>
              </a:ext>
            </a:extLst>
          </p:cNvPr>
          <p:cNvSpPr txBox="1"/>
          <p:nvPr/>
        </p:nvSpPr>
        <p:spPr>
          <a:xfrm>
            <a:off x="-1" y="89247"/>
            <a:ext cx="4149429" cy="461665"/>
          </a:xfrm>
          <a:prstGeom prst="rect">
            <a:avLst/>
          </a:prstGeom>
          <a:noFill/>
        </p:spPr>
        <p:txBody>
          <a:bodyPr wrap="square" rtlCol="0">
            <a:spAutoFit/>
          </a:bodyPr>
          <a:lstStyle/>
          <a:p>
            <a:r>
              <a:rPr lang="en-IN" sz="2400" dirty="0">
                <a:latin typeface="Adobe Garamond Pro" panose="02020502060506020403" pitchFamily="18" charset="0"/>
              </a:rPr>
              <a:t>Armhole and Sleeve Correction</a:t>
            </a:r>
          </a:p>
        </p:txBody>
      </p:sp>
    </p:spTree>
    <p:extLst>
      <p:ext uri="{BB962C8B-B14F-4D97-AF65-F5344CB8AC3E}">
        <p14:creationId xmlns:p14="http://schemas.microsoft.com/office/powerpoint/2010/main" val="418889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0FCE2-53E3-4276-9CA2-D60C6CF61CEB}"/>
              </a:ext>
            </a:extLst>
          </p:cNvPr>
          <p:cNvSpPr txBox="1"/>
          <p:nvPr/>
        </p:nvSpPr>
        <p:spPr>
          <a:xfrm>
            <a:off x="199698" y="1126131"/>
            <a:ext cx="8314125" cy="646331"/>
          </a:xfrm>
          <a:prstGeom prst="rect">
            <a:avLst/>
          </a:prstGeom>
          <a:noFill/>
        </p:spPr>
        <p:txBody>
          <a:bodyPr wrap="square">
            <a:spAutoFit/>
          </a:bodyPr>
          <a:lstStyle/>
          <a:p>
            <a:pPr algn="l"/>
            <a:r>
              <a:rPr lang="en-US" b="0" i="0" dirty="0">
                <a:solidFill>
                  <a:srgbClr val="3A3A3A"/>
                </a:solidFill>
                <a:effectLst/>
                <a:latin typeface="Adobe Garamond Pro" panose="02020502060506020403" pitchFamily="18" charset="0"/>
              </a:rPr>
              <a:t>Follow this correction for styles:</a:t>
            </a:r>
          </a:p>
          <a:p>
            <a:pPr marL="342900" indent="-342900" algn="l">
              <a:buAutoNum type="alphaLcParenR"/>
            </a:pPr>
            <a:r>
              <a:rPr lang="en-US" b="0" i="0" dirty="0">
                <a:solidFill>
                  <a:srgbClr val="3A3A3A"/>
                </a:solidFill>
                <a:effectLst/>
                <a:latin typeface="Adobe Garamond Pro" panose="02020502060506020403" pitchFamily="18" charset="0"/>
              </a:rPr>
              <a:t>identify the issue – The bust is loose, there is excess at the bust area</a:t>
            </a:r>
            <a:r>
              <a:rPr lang="en-US" b="0" i="0" dirty="0">
                <a:solidFill>
                  <a:srgbClr val="3A3A3A"/>
                </a:solidFill>
                <a:effectLst/>
                <a:latin typeface="Poppins" panose="00000500000000000000" pitchFamily="2" charset="0"/>
              </a:rPr>
              <a:t>.</a:t>
            </a:r>
          </a:p>
        </p:txBody>
      </p:sp>
      <p:pic>
        <p:nvPicPr>
          <p:cNvPr id="7" name="Picture 6">
            <a:extLst>
              <a:ext uri="{FF2B5EF4-FFF2-40B4-BE49-F238E27FC236}">
                <a16:creationId xmlns:a16="http://schemas.microsoft.com/office/drawing/2014/main" id="{2113D60C-C371-4D85-AC41-939F5F7E75D3}"/>
              </a:ext>
            </a:extLst>
          </p:cNvPr>
          <p:cNvPicPr>
            <a:picLocks noChangeAspect="1"/>
          </p:cNvPicPr>
          <p:nvPr/>
        </p:nvPicPr>
        <p:blipFill rotWithShape="1">
          <a:blip r:embed="rId2"/>
          <a:srcRect l="37586" t="40153" r="40949" b="37931"/>
          <a:stretch/>
        </p:blipFill>
        <p:spPr>
          <a:xfrm>
            <a:off x="8440249" y="319435"/>
            <a:ext cx="3751751" cy="2154621"/>
          </a:xfrm>
          <a:prstGeom prst="rect">
            <a:avLst/>
          </a:prstGeom>
        </p:spPr>
      </p:pic>
      <p:pic>
        <p:nvPicPr>
          <p:cNvPr id="9" name="Picture 8">
            <a:extLst>
              <a:ext uri="{FF2B5EF4-FFF2-40B4-BE49-F238E27FC236}">
                <a16:creationId xmlns:a16="http://schemas.microsoft.com/office/drawing/2014/main" id="{AFA12915-C02F-4BBE-ADC7-AC6D9F88AD63}"/>
              </a:ext>
            </a:extLst>
          </p:cNvPr>
          <p:cNvPicPr>
            <a:picLocks noChangeAspect="1"/>
          </p:cNvPicPr>
          <p:nvPr/>
        </p:nvPicPr>
        <p:blipFill rotWithShape="1">
          <a:blip r:embed="rId3"/>
          <a:srcRect l="39310" t="19004" r="42845" b="57701"/>
          <a:stretch/>
        </p:blipFill>
        <p:spPr>
          <a:xfrm>
            <a:off x="8881397" y="2526608"/>
            <a:ext cx="3100398" cy="2276620"/>
          </a:xfrm>
          <a:prstGeom prst="rect">
            <a:avLst/>
          </a:prstGeom>
        </p:spPr>
      </p:pic>
      <p:pic>
        <p:nvPicPr>
          <p:cNvPr id="11" name="Picture 10">
            <a:extLst>
              <a:ext uri="{FF2B5EF4-FFF2-40B4-BE49-F238E27FC236}">
                <a16:creationId xmlns:a16="http://schemas.microsoft.com/office/drawing/2014/main" id="{829C4549-7C87-47D6-BC58-700C6FE40757}"/>
              </a:ext>
            </a:extLst>
          </p:cNvPr>
          <p:cNvPicPr>
            <a:picLocks noChangeAspect="1"/>
          </p:cNvPicPr>
          <p:nvPr/>
        </p:nvPicPr>
        <p:blipFill rotWithShape="1">
          <a:blip r:embed="rId4"/>
          <a:srcRect l="35690" t="32184" r="40431" b="37624"/>
          <a:stretch/>
        </p:blipFill>
        <p:spPr>
          <a:xfrm>
            <a:off x="8975913" y="4787462"/>
            <a:ext cx="2911366" cy="2070538"/>
          </a:xfrm>
          <a:prstGeom prst="rect">
            <a:avLst/>
          </a:prstGeom>
        </p:spPr>
      </p:pic>
      <p:pic>
        <p:nvPicPr>
          <p:cNvPr id="8" name="Graphic 7">
            <a:extLst>
              <a:ext uri="{FF2B5EF4-FFF2-40B4-BE49-F238E27FC236}">
                <a16:creationId xmlns:a16="http://schemas.microsoft.com/office/drawing/2014/main" id="{DBDFB484-602D-4676-AC59-F72F37A6CA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7441" y="0"/>
            <a:ext cx="3464560" cy="6852976"/>
          </a:xfrm>
          <a:prstGeom prst="rect">
            <a:avLst/>
          </a:prstGeom>
        </p:spPr>
      </p:pic>
      <p:sp>
        <p:nvSpPr>
          <p:cNvPr id="15" name="TextBox 14">
            <a:extLst>
              <a:ext uri="{FF2B5EF4-FFF2-40B4-BE49-F238E27FC236}">
                <a16:creationId xmlns:a16="http://schemas.microsoft.com/office/drawing/2014/main" id="{43921135-17B3-4729-8616-32D342EE3F60}"/>
              </a:ext>
            </a:extLst>
          </p:cNvPr>
          <p:cNvSpPr txBox="1"/>
          <p:nvPr/>
        </p:nvSpPr>
        <p:spPr>
          <a:xfrm>
            <a:off x="199697" y="2828835"/>
            <a:ext cx="8776215" cy="646331"/>
          </a:xfrm>
          <a:prstGeom prst="rect">
            <a:avLst/>
          </a:prstGeom>
          <a:noFill/>
        </p:spPr>
        <p:txBody>
          <a:bodyPr wrap="square">
            <a:spAutoFit/>
          </a:bodyPr>
          <a:lstStyle/>
          <a:p>
            <a:pPr algn="l"/>
            <a:r>
              <a:rPr lang="en-US" b="0" i="0" dirty="0">
                <a:solidFill>
                  <a:srgbClr val="3A3A3A"/>
                </a:solidFill>
                <a:effectLst/>
                <a:latin typeface="Adobe Garamond Pro" panose="02020502060506020403" pitchFamily="18" charset="0"/>
              </a:rPr>
              <a:t>b) Pinning the problem (when you’ve already sewn a muslin/toile): Pin the excess area you have at the front bust area and measure the amount you’ve pinned.</a:t>
            </a:r>
          </a:p>
        </p:txBody>
      </p:sp>
      <p:sp>
        <p:nvSpPr>
          <p:cNvPr id="17" name="TextBox 16">
            <a:extLst>
              <a:ext uri="{FF2B5EF4-FFF2-40B4-BE49-F238E27FC236}">
                <a16:creationId xmlns:a16="http://schemas.microsoft.com/office/drawing/2014/main" id="{19F8DEB3-8B6B-4CC2-9CCB-679C776EAED6}"/>
              </a:ext>
            </a:extLst>
          </p:cNvPr>
          <p:cNvSpPr txBox="1"/>
          <p:nvPr/>
        </p:nvSpPr>
        <p:spPr>
          <a:xfrm>
            <a:off x="210205" y="4454688"/>
            <a:ext cx="8555498" cy="1477328"/>
          </a:xfrm>
          <a:prstGeom prst="rect">
            <a:avLst/>
          </a:prstGeom>
          <a:noFill/>
        </p:spPr>
        <p:txBody>
          <a:bodyPr wrap="square">
            <a:spAutoFit/>
          </a:bodyPr>
          <a:lstStyle/>
          <a:p>
            <a:pPr algn="l"/>
            <a:r>
              <a:rPr lang="en-US" b="0" i="0" dirty="0">
                <a:solidFill>
                  <a:srgbClr val="3A3A3A"/>
                </a:solidFill>
                <a:effectLst/>
                <a:latin typeface="Adobe Garamond Pro" panose="02020502060506020403" pitchFamily="18" charset="0"/>
              </a:rPr>
              <a:t>C) Correcting the problem: Cut/Slash the pattern as shown.</a:t>
            </a:r>
            <a:br>
              <a:rPr lang="en-US" b="0" i="0" dirty="0">
                <a:solidFill>
                  <a:srgbClr val="3A3A3A"/>
                </a:solidFill>
                <a:effectLst/>
                <a:latin typeface="Adobe Garamond Pro" panose="02020502060506020403" pitchFamily="18" charset="0"/>
              </a:rPr>
            </a:br>
            <a:r>
              <a:rPr lang="en-US" b="0" i="0" dirty="0">
                <a:solidFill>
                  <a:srgbClr val="3A3A3A"/>
                </a:solidFill>
                <a:effectLst/>
                <a:latin typeface="Adobe Garamond Pro" panose="02020502060506020403" pitchFamily="18" charset="0"/>
              </a:rPr>
              <a:t>1. Stop cutting when you get 1/16” the armhole.</a:t>
            </a:r>
            <a:br>
              <a:rPr lang="en-US" b="0" i="0" dirty="0">
                <a:solidFill>
                  <a:srgbClr val="3A3A3A"/>
                </a:solidFill>
                <a:effectLst/>
                <a:latin typeface="Adobe Garamond Pro" panose="02020502060506020403" pitchFamily="18" charset="0"/>
              </a:rPr>
            </a:br>
            <a:r>
              <a:rPr lang="en-US" b="0" i="0" dirty="0">
                <a:solidFill>
                  <a:srgbClr val="3A3A3A"/>
                </a:solidFill>
                <a:effectLst/>
                <a:latin typeface="Adobe Garamond Pro" panose="02020502060506020403" pitchFamily="18" charset="0"/>
              </a:rPr>
              <a:t>2. If you have no dart, then you’ll cut in the area where a dart would normally be.</a:t>
            </a:r>
            <a:br>
              <a:rPr lang="en-US" b="0" i="0" dirty="0">
                <a:solidFill>
                  <a:srgbClr val="3A3A3A"/>
                </a:solidFill>
                <a:effectLst/>
                <a:latin typeface="Adobe Garamond Pro" panose="02020502060506020403" pitchFamily="18" charset="0"/>
              </a:rPr>
            </a:br>
            <a:r>
              <a:rPr lang="en-US" b="0" i="0" dirty="0">
                <a:solidFill>
                  <a:srgbClr val="3A3A3A"/>
                </a:solidFill>
                <a:effectLst/>
                <a:latin typeface="Adobe Garamond Pro" panose="02020502060506020403" pitchFamily="18" charset="0"/>
              </a:rPr>
              <a:t>3. Stop cutting when you get 1/16” from the bust cutting line.</a:t>
            </a:r>
          </a:p>
          <a:p>
            <a:pPr algn="l"/>
            <a:r>
              <a:rPr lang="en-US" b="0" i="0" dirty="0">
                <a:solidFill>
                  <a:srgbClr val="3A3A3A"/>
                </a:solidFill>
                <a:effectLst/>
                <a:latin typeface="Adobe Garamond Pro" panose="02020502060506020403" pitchFamily="18" charset="0"/>
              </a:rPr>
              <a:t>For an easier reference, the pattern will look like the second image this after you’ve cut it</a:t>
            </a:r>
          </a:p>
        </p:txBody>
      </p:sp>
      <p:sp>
        <p:nvSpPr>
          <p:cNvPr id="10" name="Arrow: Pentagon 9">
            <a:extLst>
              <a:ext uri="{FF2B5EF4-FFF2-40B4-BE49-F238E27FC236}">
                <a16:creationId xmlns:a16="http://schemas.microsoft.com/office/drawing/2014/main" id="{1E6B0A64-0483-4588-8C92-AAF080D4AC77}"/>
              </a:ext>
            </a:extLst>
          </p:cNvPr>
          <p:cNvSpPr/>
          <p:nvPr/>
        </p:nvSpPr>
        <p:spPr>
          <a:xfrm>
            <a:off x="-1" y="60960"/>
            <a:ext cx="4567487" cy="594360"/>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72083909-8622-42E8-A614-41EE13FFBC08}"/>
              </a:ext>
            </a:extLst>
          </p:cNvPr>
          <p:cNvSpPr txBox="1"/>
          <p:nvPr/>
        </p:nvSpPr>
        <p:spPr>
          <a:xfrm>
            <a:off x="-1" y="89247"/>
            <a:ext cx="4149429" cy="461665"/>
          </a:xfrm>
          <a:prstGeom prst="rect">
            <a:avLst/>
          </a:prstGeom>
          <a:noFill/>
        </p:spPr>
        <p:txBody>
          <a:bodyPr wrap="square" rtlCol="0">
            <a:spAutoFit/>
          </a:bodyPr>
          <a:lstStyle/>
          <a:p>
            <a:r>
              <a:rPr lang="en-IN" sz="2400" dirty="0">
                <a:latin typeface="Adobe Garamond Pro" panose="02020502060506020403" pitchFamily="18" charset="0"/>
              </a:rPr>
              <a:t>Bust Correction</a:t>
            </a:r>
          </a:p>
        </p:txBody>
      </p:sp>
    </p:spTree>
    <p:extLst>
      <p:ext uri="{BB962C8B-B14F-4D97-AF65-F5344CB8AC3E}">
        <p14:creationId xmlns:p14="http://schemas.microsoft.com/office/powerpoint/2010/main" val="348253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D5277C-C97D-434E-BA87-F80167B42DB6}"/>
              </a:ext>
            </a:extLst>
          </p:cNvPr>
          <p:cNvSpPr txBox="1"/>
          <p:nvPr/>
        </p:nvSpPr>
        <p:spPr>
          <a:xfrm>
            <a:off x="173422" y="793870"/>
            <a:ext cx="7982606" cy="2031325"/>
          </a:xfrm>
          <a:prstGeom prst="rect">
            <a:avLst/>
          </a:prstGeom>
          <a:noFill/>
        </p:spPr>
        <p:txBody>
          <a:bodyPr wrap="square">
            <a:spAutoFit/>
          </a:bodyPr>
          <a:lstStyle/>
          <a:p>
            <a:r>
              <a:rPr lang="en-US" b="0" i="0" dirty="0">
                <a:solidFill>
                  <a:srgbClr val="3A3A3A"/>
                </a:solidFill>
                <a:effectLst/>
                <a:latin typeface="Adobe Garamond Pro" panose="02020502060506020403" pitchFamily="18" charset="0"/>
              </a:rPr>
              <a:t>d)Close the pattern as shown by overlapping the bust the amount you’ve measured on your muslin.</a:t>
            </a:r>
            <a:br>
              <a:rPr lang="en-US" dirty="0">
                <a:latin typeface="Adobe Garamond Pro" panose="02020502060506020403" pitchFamily="18" charset="0"/>
              </a:rPr>
            </a:br>
            <a:r>
              <a:rPr lang="en-US" b="0" i="0" dirty="0">
                <a:solidFill>
                  <a:srgbClr val="3A3A3A"/>
                </a:solidFill>
                <a:effectLst/>
                <a:latin typeface="Adobe Garamond Pro" panose="02020502060506020403" pitchFamily="18" charset="0"/>
              </a:rPr>
              <a:t>1. The amount closed at the dart is automatically determined once you make the vertical bust line parallel.</a:t>
            </a:r>
            <a:br>
              <a:rPr lang="en-US" dirty="0">
                <a:latin typeface="Adobe Garamond Pro" panose="02020502060506020403" pitchFamily="18" charset="0"/>
              </a:rPr>
            </a:br>
            <a:r>
              <a:rPr lang="en-US" b="0" i="0" dirty="0">
                <a:solidFill>
                  <a:srgbClr val="3A3A3A"/>
                </a:solidFill>
                <a:effectLst/>
                <a:latin typeface="Adobe Garamond Pro" panose="02020502060506020403" pitchFamily="18" charset="0"/>
              </a:rPr>
              <a:t>2. The Vertical bust line – in pink (dashed line) –  will be parallel all the way down.</a:t>
            </a:r>
            <a:br>
              <a:rPr lang="en-US" dirty="0">
                <a:latin typeface="Adobe Garamond Pro" panose="02020502060506020403" pitchFamily="18" charset="0"/>
              </a:rPr>
            </a:br>
            <a:r>
              <a:rPr lang="en-US" b="0" i="0" dirty="0">
                <a:solidFill>
                  <a:srgbClr val="3A3A3A"/>
                </a:solidFill>
                <a:effectLst/>
                <a:latin typeface="Adobe Garamond Pro" panose="02020502060506020403" pitchFamily="18" charset="0"/>
              </a:rPr>
              <a:t>3. The amount you close in the blue section is only to get this piece to fit into the other side.</a:t>
            </a:r>
            <a:endParaRPr lang="en-IN" dirty="0">
              <a:latin typeface="Adobe Garamond Pro" panose="02020502060506020403" pitchFamily="18" charset="0"/>
            </a:endParaRPr>
          </a:p>
        </p:txBody>
      </p:sp>
      <p:pic>
        <p:nvPicPr>
          <p:cNvPr id="5" name="Picture 4">
            <a:extLst>
              <a:ext uri="{FF2B5EF4-FFF2-40B4-BE49-F238E27FC236}">
                <a16:creationId xmlns:a16="http://schemas.microsoft.com/office/drawing/2014/main" id="{2D1F4FD8-4AAD-4EA6-B3C9-0535BF5C125C}"/>
              </a:ext>
            </a:extLst>
          </p:cNvPr>
          <p:cNvPicPr>
            <a:picLocks noChangeAspect="1"/>
          </p:cNvPicPr>
          <p:nvPr/>
        </p:nvPicPr>
        <p:blipFill rotWithShape="1">
          <a:blip r:embed="rId2"/>
          <a:srcRect l="42931" t="42605" r="44655" b="27775"/>
          <a:stretch/>
        </p:blipFill>
        <p:spPr>
          <a:xfrm>
            <a:off x="10489324" y="378373"/>
            <a:ext cx="1513489" cy="2031325"/>
          </a:xfrm>
          <a:prstGeom prst="rect">
            <a:avLst/>
          </a:prstGeom>
        </p:spPr>
      </p:pic>
      <p:sp>
        <p:nvSpPr>
          <p:cNvPr id="7" name="TextBox 6">
            <a:extLst>
              <a:ext uri="{FF2B5EF4-FFF2-40B4-BE49-F238E27FC236}">
                <a16:creationId xmlns:a16="http://schemas.microsoft.com/office/drawing/2014/main" id="{323AE2B6-AACB-48C4-A644-1540DFC8AFF9}"/>
              </a:ext>
            </a:extLst>
          </p:cNvPr>
          <p:cNvSpPr txBox="1"/>
          <p:nvPr/>
        </p:nvSpPr>
        <p:spPr>
          <a:xfrm>
            <a:off x="231229" y="3122505"/>
            <a:ext cx="7924799" cy="2308324"/>
          </a:xfrm>
          <a:prstGeom prst="rect">
            <a:avLst/>
          </a:prstGeom>
          <a:noFill/>
        </p:spPr>
        <p:txBody>
          <a:bodyPr wrap="square">
            <a:spAutoFit/>
          </a:bodyPr>
          <a:lstStyle/>
          <a:p>
            <a:pPr algn="l"/>
            <a:r>
              <a:rPr lang="en-US" b="0" i="0" dirty="0">
                <a:solidFill>
                  <a:srgbClr val="3A3A3A"/>
                </a:solidFill>
                <a:effectLst/>
                <a:latin typeface="Adobe Garamond Pro" panose="02020502060506020403" pitchFamily="18" charset="0"/>
              </a:rPr>
              <a:t>e) You’ll mark where your Apex is. Then the dart point will be about 1” away for cup size C, 1 1/2” away for cup sizes D,E and 2” away for cup sizes bigger than E.</a:t>
            </a:r>
          </a:p>
          <a:p>
            <a:pPr algn="l"/>
            <a:r>
              <a:rPr lang="en-US" b="0" i="0" dirty="0">
                <a:solidFill>
                  <a:srgbClr val="3A3A3A"/>
                </a:solidFill>
                <a:effectLst/>
                <a:latin typeface="Adobe Garamond Pro" panose="02020502060506020403" pitchFamily="18" charset="0"/>
              </a:rPr>
              <a:t>After you’ve marked the new dart legs, fold the dart shut. Use your tracing wheel over the dart to get the new dart side seam shaping. If your overlapped pieces show no dart, then you can skip the dart and eliminate it.</a:t>
            </a:r>
          </a:p>
          <a:p>
            <a:pPr algn="l"/>
            <a:r>
              <a:rPr lang="en-US" b="0" i="0" dirty="0">
                <a:solidFill>
                  <a:srgbClr val="3A3A3A"/>
                </a:solidFill>
                <a:effectLst/>
                <a:latin typeface="Adobe Garamond Pro" panose="02020502060506020403" pitchFamily="18" charset="0"/>
              </a:rPr>
              <a:t>Smooth out the armhole for a nice curve. </a:t>
            </a:r>
          </a:p>
          <a:p>
            <a:pPr algn="l"/>
            <a:r>
              <a:rPr lang="en-US" b="0" i="0" dirty="0">
                <a:solidFill>
                  <a:srgbClr val="3A3A3A"/>
                </a:solidFill>
                <a:effectLst/>
                <a:latin typeface="Adobe Garamond Pro" panose="02020502060506020403" pitchFamily="18" charset="0"/>
              </a:rPr>
              <a:t>Your dart depth will now be less deep. In styles where you have no dart, there will be no dart! </a:t>
            </a:r>
          </a:p>
        </p:txBody>
      </p:sp>
      <p:pic>
        <p:nvPicPr>
          <p:cNvPr id="9" name="Picture 8">
            <a:extLst>
              <a:ext uri="{FF2B5EF4-FFF2-40B4-BE49-F238E27FC236}">
                <a16:creationId xmlns:a16="http://schemas.microsoft.com/office/drawing/2014/main" id="{C8F30D99-14C6-4C2D-ACCD-2075E78875AF}"/>
              </a:ext>
            </a:extLst>
          </p:cNvPr>
          <p:cNvPicPr>
            <a:picLocks noChangeAspect="1"/>
          </p:cNvPicPr>
          <p:nvPr/>
        </p:nvPicPr>
        <p:blipFill rotWithShape="1">
          <a:blip r:embed="rId3"/>
          <a:srcRect l="36638" t="31111" r="39569" b="39269"/>
          <a:stretch/>
        </p:blipFill>
        <p:spPr>
          <a:xfrm>
            <a:off x="8156028" y="2951320"/>
            <a:ext cx="3785353" cy="2650694"/>
          </a:xfrm>
          <a:prstGeom prst="rect">
            <a:avLst/>
          </a:prstGeom>
        </p:spPr>
      </p:pic>
      <p:pic>
        <p:nvPicPr>
          <p:cNvPr id="6" name="Graphic 5">
            <a:extLst>
              <a:ext uri="{FF2B5EF4-FFF2-40B4-BE49-F238E27FC236}">
                <a16:creationId xmlns:a16="http://schemas.microsoft.com/office/drawing/2014/main" id="{3F417DFF-70D5-4CF0-A628-151A2C70E8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028" y="0"/>
            <a:ext cx="4035973" cy="6852976"/>
          </a:xfrm>
          <a:prstGeom prst="rect">
            <a:avLst/>
          </a:prstGeom>
        </p:spPr>
      </p:pic>
    </p:spTree>
    <p:extLst>
      <p:ext uri="{BB962C8B-B14F-4D97-AF65-F5344CB8AC3E}">
        <p14:creationId xmlns:p14="http://schemas.microsoft.com/office/powerpoint/2010/main" val="2435822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476DCBB-99CE-4FFF-A28B-7A67C1A6DF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grpSp>
        <p:nvGrpSpPr>
          <p:cNvPr id="6" name="Group 5">
            <a:extLst>
              <a:ext uri="{FF2B5EF4-FFF2-40B4-BE49-F238E27FC236}">
                <a16:creationId xmlns:a16="http://schemas.microsoft.com/office/drawing/2014/main" id="{4948545C-84F0-46B1-A90F-2F26520EEDC3}"/>
              </a:ext>
            </a:extLst>
          </p:cNvPr>
          <p:cNvGrpSpPr/>
          <p:nvPr/>
        </p:nvGrpSpPr>
        <p:grpSpPr>
          <a:xfrm>
            <a:off x="6268720" y="162560"/>
            <a:ext cx="5791200" cy="3454400"/>
            <a:chOff x="396240" y="1696720"/>
            <a:chExt cx="5537200" cy="3149600"/>
          </a:xfrm>
        </p:grpSpPr>
        <p:pic>
          <p:nvPicPr>
            <p:cNvPr id="3" name="Picture 2">
              <a:extLst>
                <a:ext uri="{FF2B5EF4-FFF2-40B4-BE49-F238E27FC236}">
                  <a16:creationId xmlns:a16="http://schemas.microsoft.com/office/drawing/2014/main" id="{E87D95A3-57D8-4A70-A708-1637E294CEF8}"/>
                </a:ext>
              </a:extLst>
            </p:cNvPr>
            <p:cNvPicPr>
              <a:picLocks noChangeAspect="1"/>
            </p:cNvPicPr>
            <p:nvPr/>
          </p:nvPicPr>
          <p:blipFill rotWithShape="1">
            <a:blip r:embed="rId4"/>
            <a:srcRect l="5167" t="42222" r="49417" b="11853"/>
            <a:stretch/>
          </p:blipFill>
          <p:spPr>
            <a:xfrm>
              <a:off x="396240" y="1696720"/>
              <a:ext cx="5537200" cy="3149600"/>
            </a:xfrm>
            <a:prstGeom prst="rect">
              <a:avLst/>
            </a:prstGeom>
          </p:spPr>
        </p:pic>
        <p:sp>
          <p:nvSpPr>
            <p:cNvPr id="5" name="Rectangle 4">
              <a:extLst>
                <a:ext uri="{FF2B5EF4-FFF2-40B4-BE49-F238E27FC236}">
                  <a16:creationId xmlns:a16="http://schemas.microsoft.com/office/drawing/2014/main" id="{BDA1669A-6519-400F-A339-F02461F234FD}"/>
                </a:ext>
              </a:extLst>
            </p:cNvPr>
            <p:cNvSpPr/>
            <p:nvPr/>
          </p:nvSpPr>
          <p:spPr>
            <a:xfrm>
              <a:off x="2448560" y="1696720"/>
              <a:ext cx="482601" cy="213360"/>
            </a:xfrm>
            <a:prstGeom prst="rect">
              <a:avLst/>
            </a:prstGeom>
            <a:solidFill>
              <a:srgbClr val="4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 name="TextBox 7">
            <a:extLst>
              <a:ext uri="{FF2B5EF4-FFF2-40B4-BE49-F238E27FC236}">
                <a16:creationId xmlns:a16="http://schemas.microsoft.com/office/drawing/2014/main" id="{14CFB758-05E9-487F-9BEC-54155BDFD220}"/>
              </a:ext>
            </a:extLst>
          </p:cNvPr>
          <p:cNvSpPr txBox="1"/>
          <p:nvPr/>
        </p:nvSpPr>
        <p:spPr>
          <a:xfrm>
            <a:off x="132080" y="760988"/>
            <a:ext cx="6096000" cy="2308324"/>
          </a:xfrm>
          <a:prstGeom prst="rect">
            <a:avLst/>
          </a:prstGeom>
          <a:noFill/>
        </p:spPr>
        <p:txBody>
          <a:bodyPr wrap="square">
            <a:spAutoFit/>
          </a:bodyPr>
          <a:lstStyle/>
          <a:p>
            <a:r>
              <a:rPr lang="en-US" b="0" i="0" dirty="0">
                <a:solidFill>
                  <a:srgbClr val="313131"/>
                </a:solidFill>
                <a:effectLst/>
                <a:latin typeface="Adobe Garamond Pro" panose="02020502060506020403" pitchFamily="18" charset="0"/>
              </a:rPr>
              <a:t>To adjust a pattern for narrow hips, you will need to take in the pattern to reduce the amount of fabric that will be used. Instead of slashing and spreading, we’ll be pinning and tucking exactly where we need to, to get the desired look of a well fitted garment! So begin by adding dart legs by your armholes, and another extending to the bottom hem of your bodice. Additionally, mark another line going from the top of your skirt, to the hem as well. Pin and tuck, and sew with ample seam allowance. </a:t>
            </a:r>
            <a:endParaRPr lang="en-IN" dirty="0">
              <a:latin typeface="Adobe Garamond Pro" panose="02020502060506020403" pitchFamily="18" charset="0"/>
            </a:endParaRPr>
          </a:p>
        </p:txBody>
      </p:sp>
      <p:grpSp>
        <p:nvGrpSpPr>
          <p:cNvPr id="15" name="Group 14">
            <a:extLst>
              <a:ext uri="{FF2B5EF4-FFF2-40B4-BE49-F238E27FC236}">
                <a16:creationId xmlns:a16="http://schemas.microsoft.com/office/drawing/2014/main" id="{BA81AAA9-FFE2-42A5-AD87-542A0E460581}"/>
              </a:ext>
            </a:extLst>
          </p:cNvPr>
          <p:cNvGrpSpPr/>
          <p:nvPr/>
        </p:nvGrpSpPr>
        <p:grpSpPr>
          <a:xfrm>
            <a:off x="132080" y="3346311"/>
            <a:ext cx="6455885" cy="3349129"/>
            <a:chOff x="132080" y="3346311"/>
            <a:chExt cx="6455885" cy="3349129"/>
          </a:xfrm>
        </p:grpSpPr>
        <p:pic>
          <p:nvPicPr>
            <p:cNvPr id="10" name="Picture 9">
              <a:extLst>
                <a:ext uri="{FF2B5EF4-FFF2-40B4-BE49-F238E27FC236}">
                  <a16:creationId xmlns:a16="http://schemas.microsoft.com/office/drawing/2014/main" id="{DCA8B938-49C7-4A10-8567-12035C53A324}"/>
                </a:ext>
              </a:extLst>
            </p:cNvPr>
            <p:cNvPicPr>
              <a:picLocks noChangeAspect="1"/>
            </p:cNvPicPr>
            <p:nvPr/>
          </p:nvPicPr>
          <p:blipFill rotWithShape="1">
            <a:blip r:embed="rId5"/>
            <a:srcRect l="3795" t="30522" r="43253" b="20643"/>
            <a:stretch/>
          </p:blipFill>
          <p:spPr>
            <a:xfrm>
              <a:off x="132080" y="3346311"/>
              <a:ext cx="6455885" cy="3349129"/>
            </a:xfrm>
            <a:prstGeom prst="rect">
              <a:avLst/>
            </a:prstGeom>
          </p:spPr>
        </p:pic>
        <p:sp>
          <p:nvSpPr>
            <p:cNvPr id="12" name="Rectangle 11">
              <a:extLst>
                <a:ext uri="{FF2B5EF4-FFF2-40B4-BE49-F238E27FC236}">
                  <a16:creationId xmlns:a16="http://schemas.microsoft.com/office/drawing/2014/main" id="{86310DD1-19E6-4327-B471-D0D1AD104C96}"/>
                </a:ext>
              </a:extLst>
            </p:cNvPr>
            <p:cNvSpPr/>
            <p:nvPr/>
          </p:nvSpPr>
          <p:spPr>
            <a:xfrm>
              <a:off x="2387600" y="3360141"/>
              <a:ext cx="670560" cy="165379"/>
            </a:xfrm>
            <a:prstGeom prst="rect">
              <a:avLst/>
            </a:prstGeom>
            <a:solidFill>
              <a:srgbClr val="4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49644C32-11B9-4A5C-8447-037954EF6A95}"/>
                </a:ext>
              </a:extLst>
            </p:cNvPr>
            <p:cNvSpPr/>
            <p:nvPr/>
          </p:nvSpPr>
          <p:spPr>
            <a:xfrm>
              <a:off x="2915920" y="3360141"/>
              <a:ext cx="2316480" cy="82689"/>
            </a:xfrm>
            <a:prstGeom prst="rect">
              <a:avLst/>
            </a:prstGeom>
            <a:solidFill>
              <a:srgbClr val="4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56CCFB83-C1A9-4EA0-82BF-9AD2DA0A17EC}"/>
                </a:ext>
              </a:extLst>
            </p:cNvPr>
            <p:cNvSpPr/>
            <p:nvPr/>
          </p:nvSpPr>
          <p:spPr>
            <a:xfrm>
              <a:off x="5760720" y="3346311"/>
              <a:ext cx="827245" cy="497839"/>
            </a:xfrm>
            <a:prstGeom prst="rect">
              <a:avLst/>
            </a:prstGeom>
            <a:solidFill>
              <a:srgbClr val="4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7" name="TextBox 16">
            <a:extLst>
              <a:ext uri="{FF2B5EF4-FFF2-40B4-BE49-F238E27FC236}">
                <a16:creationId xmlns:a16="http://schemas.microsoft.com/office/drawing/2014/main" id="{81089F5D-B810-44F5-BA0F-511DDB4C8F9C}"/>
              </a:ext>
            </a:extLst>
          </p:cNvPr>
          <p:cNvSpPr txBox="1"/>
          <p:nvPr/>
        </p:nvSpPr>
        <p:spPr>
          <a:xfrm>
            <a:off x="6587965" y="4140537"/>
            <a:ext cx="5471955" cy="2031325"/>
          </a:xfrm>
          <a:prstGeom prst="rect">
            <a:avLst/>
          </a:prstGeom>
          <a:noFill/>
        </p:spPr>
        <p:txBody>
          <a:bodyPr wrap="square">
            <a:spAutoFit/>
          </a:bodyPr>
          <a:lstStyle/>
          <a:p>
            <a:pPr algn="l"/>
            <a:r>
              <a:rPr lang="en-US" b="0" i="0" dirty="0">
                <a:solidFill>
                  <a:srgbClr val="313131"/>
                </a:solidFill>
                <a:effectLst/>
                <a:latin typeface="Adobe Garamond Pro" panose="02020502060506020403" pitchFamily="18" charset="0"/>
              </a:rPr>
              <a:t>If you happen to have wide set hips, you will need to slash and spread the pattern for more room. Simply follow the same lines as indicated above for the narrow hip section, and spread the pattern to pivot at the end of their points. Add your additional pattern drafting paper beneath it, and pin and tape the </a:t>
            </a:r>
            <a:r>
              <a:rPr lang="en-US" b="0" i="0" dirty="0" err="1">
                <a:solidFill>
                  <a:srgbClr val="313131"/>
                </a:solidFill>
                <a:effectLst/>
                <a:latin typeface="Adobe Garamond Pro" panose="02020502060506020403" pitchFamily="18" charset="0"/>
              </a:rPr>
              <a:t>the</a:t>
            </a:r>
            <a:r>
              <a:rPr lang="en-US" b="0" i="0" dirty="0">
                <a:solidFill>
                  <a:srgbClr val="313131"/>
                </a:solidFill>
                <a:effectLst/>
                <a:latin typeface="Adobe Garamond Pro" panose="02020502060506020403" pitchFamily="18" charset="0"/>
              </a:rPr>
              <a:t> additional sections where more room is needed in your garment. </a:t>
            </a:r>
          </a:p>
        </p:txBody>
      </p:sp>
      <p:sp>
        <p:nvSpPr>
          <p:cNvPr id="18" name="Arrow: Pentagon 17">
            <a:extLst>
              <a:ext uri="{FF2B5EF4-FFF2-40B4-BE49-F238E27FC236}">
                <a16:creationId xmlns:a16="http://schemas.microsoft.com/office/drawing/2014/main" id="{E24992EA-F1AB-49F4-85FF-9F5F2850E3E6}"/>
              </a:ext>
            </a:extLst>
          </p:cNvPr>
          <p:cNvSpPr/>
          <p:nvPr/>
        </p:nvSpPr>
        <p:spPr>
          <a:xfrm>
            <a:off x="-1" y="60960"/>
            <a:ext cx="4567487" cy="594360"/>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F1A99E69-462A-4173-AE54-728662C403B2}"/>
              </a:ext>
            </a:extLst>
          </p:cNvPr>
          <p:cNvSpPr txBox="1"/>
          <p:nvPr/>
        </p:nvSpPr>
        <p:spPr>
          <a:xfrm>
            <a:off x="78508" y="127307"/>
            <a:ext cx="4149429" cy="461665"/>
          </a:xfrm>
          <a:prstGeom prst="rect">
            <a:avLst/>
          </a:prstGeom>
          <a:noFill/>
        </p:spPr>
        <p:txBody>
          <a:bodyPr wrap="square" rtlCol="0">
            <a:spAutoFit/>
          </a:bodyPr>
          <a:lstStyle/>
          <a:p>
            <a:r>
              <a:rPr lang="en-IN" sz="2400" dirty="0">
                <a:latin typeface="Adobe Garamond Pro" panose="02020502060506020403" pitchFamily="18" charset="0"/>
              </a:rPr>
              <a:t>Hip Correction</a:t>
            </a:r>
          </a:p>
        </p:txBody>
      </p:sp>
    </p:spTree>
    <p:extLst>
      <p:ext uri="{BB962C8B-B14F-4D97-AF65-F5344CB8AC3E}">
        <p14:creationId xmlns:p14="http://schemas.microsoft.com/office/powerpoint/2010/main" val="398794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4C37AD-1765-4128-93EA-B57DEA958E19}"/>
              </a:ext>
            </a:extLst>
          </p:cNvPr>
          <p:cNvSpPr txBox="1"/>
          <p:nvPr/>
        </p:nvSpPr>
        <p:spPr>
          <a:xfrm>
            <a:off x="91440" y="1157744"/>
            <a:ext cx="6096000" cy="5201424"/>
          </a:xfrm>
          <a:prstGeom prst="rect">
            <a:avLst/>
          </a:prstGeom>
          <a:noFill/>
        </p:spPr>
        <p:txBody>
          <a:bodyPr wrap="square">
            <a:spAutoFit/>
          </a:bodyPr>
          <a:lstStyle/>
          <a:p>
            <a:pPr algn="l" fontAlgn="base"/>
            <a:r>
              <a:rPr lang="en-US" sz="1600" b="0" i="0" dirty="0">
                <a:solidFill>
                  <a:srgbClr val="4C4C4C"/>
                </a:solidFill>
                <a:effectLst/>
                <a:latin typeface="Adobe Garamond Pro" panose="02020502060506020403" pitchFamily="18" charset="0"/>
              </a:rPr>
              <a:t>One of the most common pattern fitting issues is having to fix a gaping neckline. There are lots of reasons why </a:t>
            </a:r>
            <a:r>
              <a:rPr lang="en-US" sz="1600" dirty="0">
                <a:solidFill>
                  <a:srgbClr val="4C4C4C"/>
                </a:solidFill>
                <a:latin typeface="Adobe Garamond Pro" panose="02020502060506020403" pitchFamily="18" charset="0"/>
              </a:rPr>
              <a:t>one</a:t>
            </a:r>
            <a:r>
              <a:rPr lang="en-US" sz="1600" b="0" i="0" dirty="0">
                <a:solidFill>
                  <a:srgbClr val="4C4C4C"/>
                </a:solidFill>
                <a:effectLst/>
                <a:latin typeface="Adobe Garamond Pro" panose="02020502060506020403" pitchFamily="18" charset="0"/>
              </a:rPr>
              <a:t> might have a gaping neckline, including having a hollow chest or narrow shoulders, but it’s a fairly easy fix. </a:t>
            </a:r>
          </a:p>
          <a:p>
            <a:pPr algn="l" fontAlgn="base"/>
            <a:endParaRPr lang="en-US" sz="1600" dirty="0">
              <a:solidFill>
                <a:srgbClr val="4C4C4C"/>
              </a:solidFill>
              <a:latin typeface="Adobe Garamond Pro" panose="02020502060506020403" pitchFamily="18" charset="0"/>
            </a:endParaRPr>
          </a:p>
          <a:p>
            <a:pPr algn="l" fontAlgn="base"/>
            <a:r>
              <a:rPr lang="en-US" sz="1600" b="0" i="0" dirty="0">
                <a:solidFill>
                  <a:srgbClr val="4C4C4C"/>
                </a:solidFill>
                <a:effectLst/>
                <a:latin typeface="Adobe Garamond Pro" panose="02020502060506020403" pitchFamily="18" charset="0"/>
              </a:rPr>
              <a:t>To calculate how much you need to remove from the neckline, the best approach is to first make a muslin. Pinch out the excess at the neckline, and measure the length of the excess neckline. Divide this number by two, and you’ll be making that reduction to the pattern piece.</a:t>
            </a:r>
          </a:p>
          <a:p>
            <a:pPr algn="l" fontAlgn="base">
              <a:buFont typeface="+mj-lt"/>
              <a:buAutoNum type="arabicPeriod"/>
            </a:pPr>
            <a:r>
              <a:rPr lang="en-US" sz="1600" b="0" i="0" dirty="0">
                <a:solidFill>
                  <a:srgbClr val="4C4C4C"/>
                </a:solidFill>
                <a:effectLst/>
                <a:latin typeface="Adobe Garamond Pro" panose="02020502060506020403" pitchFamily="18" charset="0"/>
              </a:rPr>
              <a:t>Draw a line through the center of your dart, to the bust apex (about 2 inches beyond the end of the dart in the case of the Springfield), and then continue the line up to the neckline, as shown. The exact angle doesn’t matter – just make it look roughly like this.</a:t>
            </a:r>
          </a:p>
          <a:p>
            <a:pPr algn="l" fontAlgn="base"/>
            <a:r>
              <a:rPr lang="en-US" sz="1600" b="0" i="0" dirty="0">
                <a:solidFill>
                  <a:srgbClr val="4C4C4C"/>
                </a:solidFill>
                <a:effectLst/>
                <a:latin typeface="Adobe Garamond Pro" panose="02020502060506020403" pitchFamily="18" charset="0"/>
              </a:rPr>
              <a:t>2. Cut along the line, separating the two pieces.</a:t>
            </a:r>
          </a:p>
          <a:p>
            <a:pPr algn="l" fontAlgn="base"/>
            <a:r>
              <a:rPr lang="en-US" sz="1600" dirty="0">
                <a:solidFill>
                  <a:srgbClr val="4C4C4C"/>
                </a:solidFill>
                <a:latin typeface="Adobe Garamond Pro" panose="02020502060506020403" pitchFamily="18" charset="0"/>
              </a:rPr>
              <a:t>3.</a:t>
            </a:r>
            <a:r>
              <a:rPr lang="en-US" sz="1600" b="0" i="0" dirty="0">
                <a:solidFill>
                  <a:srgbClr val="4C4C4C"/>
                </a:solidFill>
                <a:effectLst/>
                <a:latin typeface="Adobe Garamond Pro" panose="02020502060506020403" pitchFamily="18" charset="0"/>
              </a:rPr>
              <a:t> Keeping the inner corners of the two pieces together, pivot the top piece, overlapping the two pieces at the neckline by the amount that you need to remove. This will add additional space in the dart, too.</a:t>
            </a:r>
          </a:p>
          <a:p>
            <a:pPr algn="l" fontAlgn="base"/>
            <a:r>
              <a:rPr lang="en-US" sz="1600" dirty="0">
                <a:solidFill>
                  <a:srgbClr val="4C4C4C"/>
                </a:solidFill>
                <a:latin typeface="Adobe Garamond Pro" panose="02020502060506020403" pitchFamily="18" charset="0"/>
              </a:rPr>
              <a:t>4.</a:t>
            </a:r>
            <a:r>
              <a:rPr lang="en-US" sz="1600" b="0" i="0" dirty="0">
                <a:solidFill>
                  <a:srgbClr val="4C4C4C"/>
                </a:solidFill>
                <a:effectLst/>
                <a:latin typeface="Adobe Garamond Pro" panose="02020502060506020403" pitchFamily="18" charset="0"/>
              </a:rPr>
              <a:t> Place a fresh piece of tracing paper on top of the pattern piece. Trace the new piece, including the new, bigger dart. And you are done!</a:t>
            </a:r>
          </a:p>
          <a:p>
            <a:br>
              <a:rPr lang="en-US" sz="1400" dirty="0"/>
            </a:br>
            <a:endParaRPr lang="en-US" sz="1400" b="0" i="0" dirty="0">
              <a:solidFill>
                <a:srgbClr val="4C4C4C"/>
              </a:solidFill>
              <a:effectLst/>
              <a:latin typeface="inherit"/>
            </a:endParaRPr>
          </a:p>
        </p:txBody>
      </p:sp>
      <p:grpSp>
        <p:nvGrpSpPr>
          <p:cNvPr id="4" name="Group 3">
            <a:extLst>
              <a:ext uri="{FF2B5EF4-FFF2-40B4-BE49-F238E27FC236}">
                <a16:creationId xmlns:a16="http://schemas.microsoft.com/office/drawing/2014/main" id="{7080F865-FB00-4EF7-8AA7-8902D5E602AE}"/>
              </a:ext>
            </a:extLst>
          </p:cNvPr>
          <p:cNvGrpSpPr/>
          <p:nvPr/>
        </p:nvGrpSpPr>
        <p:grpSpPr>
          <a:xfrm>
            <a:off x="6959600" y="111760"/>
            <a:ext cx="4427582" cy="6634480"/>
            <a:chOff x="7504780" y="223520"/>
            <a:chExt cx="3882402" cy="6131560"/>
          </a:xfrm>
        </p:grpSpPr>
        <p:pic>
          <p:nvPicPr>
            <p:cNvPr id="8194" name="Picture 2" descr="GapingNecklineTutorial">
              <a:extLst>
                <a:ext uri="{FF2B5EF4-FFF2-40B4-BE49-F238E27FC236}">
                  <a16:creationId xmlns:a16="http://schemas.microsoft.com/office/drawing/2014/main" id="{8D17D430-9E15-41FC-9E36-3F86C7354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780" y="345440"/>
              <a:ext cx="1588347"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apingNecklineTutorial">
              <a:extLst>
                <a:ext uri="{FF2B5EF4-FFF2-40B4-BE49-F238E27FC236}">
                  <a16:creationId xmlns:a16="http://schemas.microsoft.com/office/drawing/2014/main" id="{A7639F31-4F77-4D01-A0F0-28836250B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978" y="223520"/>
              <a:ext cx="154161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apingNecklineTutorial-2">
              <a:extLst>
                <a:ext uri="{FF2B5EF4-FFF2-40B4-BE49-F238E27FC236}">
                  <a16:creationId xmlns:a16="http://schemas.microsoft.com/office/drawing/2014/main" id="{1F1E4866-A270-404D-BDD5-F2E4AA8DA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780" y="3271520"/>
              <a:ext cx="1609344"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apingNecklineTutorial-3">
              <a:extLst>
                <a:ext uri="{FF2B5EF4-FFF2-40B4-BE49-F238E27FC236}">
                  <a16:creationId xmlns:a16="http://schemas.microsoft.com/office/drawing/2014/main" id="{22E2DB71-4A99-4B4F-A71A-9B82B9951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6387" y="3429000"/>
              <a:ext cx="1870795" cy="292608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a:extLst>
              <a:ext uri="{FF2B5EF4-FFF2-40B4-BE49-F238E27FC236}">
                <a16:creationId xmlns:a16="http://schemas.microsoft.com/office/drawing/2014/main" id="{AC0952B8-E51D-4668-95A0-78D83E2C9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1043" y="0"/>
            <a:ext cx="5480953" cy="6852976"/>
          </a:xfrm>
          <a:prstGeom prst="rect">
            <a:avLst/>
          </a:prstGeom>
        </p:spPr>
      </p:pic>
      <p:sp>
        <p:nvSpPr>
          <p:cNvPr id="9" name="Arrow: Pentagon 8">
            <a:extLst>
              <a:ext uri="{FF2B5EF4-FFF2-40B4-BE49-F238E27FC236}">
                <a16:creationId xmlns:a16="http://schemas.microsoft.com/office/drawing/2014/main" id="{BF752674-B9D0-4D62-A842-95E2AA5D3BCD}"/>
              </a:ext>
            </a:extLst>
          </p:cNvPr>
          <p:cNvSpPr/>
          <p:nvPr/>
        </p:nvSpPr>
        <p:spPr>
          <a:xfrm>
            <a:off x="-1" y="60960"/>
            <a:ext cx="4567487" cy="594360"/>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5AFCF1AB-2F9F-4BD0-94DB-36A4AD4F6CBB}"/>
              </a:ext>
            </a:extLst>
          </p:cNvPr>
          <p:cNvSpPr txBox="1"/>
          <p:nvPr/>
        </p:nvSpPr>
        <p:spPr>
          <a:xfrm>
            <a:off x="-1" y="89247"/>
            <a:ext cx="4149429" cy="461665"/>
          </a:xfrm>
          <a:prstGeom prst="rect">
            <a:avLst/>
          </a:prstGeom>
          <a:noFill/>
        </p:spPr>
        <p:txBody>
          <a:bodyPr wrap="square" rtlCol="0">
            <a:spAutoFit/>
          </a:bodyPr>
          <a:lstStyle/>
          <a:p>
            <a:r>
              <a:rPr lang="en-IN" sz="2400" dirty="0">
                <a:latin typeface="Adobe Garamond Pro" panose="02020502060506020403" pitchFamily="18" charset="0"/>
              </a:rPr>
              <a:t>Neckline Correction</a:t>
            </a:r>
          </a:p>
        </p:txBody>
      </p:sp>
    </p:spTree>
    <p:extLst>
      <p:ext uri="{BB962C8B-B14F-4D97-AF65-F5344CB8AC3E}">
        <p14:creationId xmlns:p14="http://schemas.microsoft.com/office/powerpoint/2010/main" val="3717404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B9D2EA-4CC3-4665-B21D-97402B6AC0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1" cy="6852976"/>
          </a:xfrm>
          <a:prstGeom prst="rect">
            <a:avLst/>
          </a:prstGeom>
        </p:spPr>
      </p:pic>
      <p:sp>
        <p:nvSpPr>
          <p:cNvPr id="4" name="TextBox 3">
            <a:extLst>
              <a:ext uri="{FF2B5EF4-FFF2-40B4-BE49-F238E27FC236}">
                <a16:creationId xmlns:a16="http://schemas.microsoft.com/office/drawing/2014/main" id="{F8B86FB8-EBA9-4B5F-8BDD-7692F70599C6}"/>
              </a:ext>
            </a:extLst>
          </p:cNvPr>
          <p:cNvSpPr txBox="1"/>
          <p:nvPr/>
        </p:nvSpPr>
        <p:spPr>
          <a:xfrm>
            <a:off x="121920" y="2456992"/>
            <a:ext cx="12070080" cy="1938992"/>
          </a:xfrm>
          <a:prstGeom prst="rect">
            <a:avLst/>
          </a:prstGeom>
          <a:noFill/>
        </p:spPr>
        <p:txBody>
          <a:bodyPr wrap="square" rtlCol="0">
            <a:spAutoFit/>
          </a:bodyPr>
          <a:lstStyle/>
          <a:p>
            <a:pPr algn="ctr"/>
            <a:r>
              <a:rPr lang="en-IN" sz="6000" b="1" dirty="0">
                <a:latin typeface="Adobe Garamond Pro" panose="02020502060506020403" pitchFamily="18" charset="0"/>
              </a:rPr>
              <a:t>Unit IV</a:t>
            </a:r>
          </a:p>
          <a:p>
            <a:pPr algn="ctr"/>
            <a:r>
              <a:rPr lang="en-IN" sz="6000" dirty="0">
                <a:latin typeface="Adobe Garamond Pro" panose="02020502060506020403" pitchFamily="18" charset="0"/>
              </a:rPr>
              <a:t>Clothing Suitability</a:t>
            </a:r>
          </a:p>
        </p:txBody>
      </p:sp>
      <p:sp>
        <p:nvSpPr>
          <p:cNvPr id="5" name="TextBox 4">
            <a:extLst>
              <a:ext uri="{FF2B5EF4-FFF2-40B4-BE49-F238E27FC236}">
                <a16:creationId xmlns:a16="http://schemas.microsoft.com/office/drawing/2014/main" id="{90129209-F3E7-4317-A37E-C848DF7EF035}"/>
              </a:ext>
            </a:extLst>
          </p:cNvPr>
          <p:cNvSpPr txBox="1"/>
          <p:nvPr/>
        </p:nvSpPr>
        <p:spPr>
          <a:xfrm>
            <a:off x="121920" y="2459504"/>
            <a:ext cx="12070080" cy="1938992"/>
          </a:xfrm>
          <a:prstGeom prst="rect">
            <a:avLst/>
          </a:prstGeom>
          <a:noFill/>
        </p:spPr>
        <p:txBody>
          <a:bodyPr wrap="square" rtlCol="0">
            <a:spAutoFit/>
          </a:bodyPr>
          <a:lstStyle/>
          <a:p>
            <a:pPr algn="ctr"/>
            <a:r>
              <a:rPr lang="en-IN" sz="6000" b="1" dirty="0">
                <a:latin typeface="Adobe Garamond Pro" panose="02020502060506020403" pitchFamily="18" charset="0"/>
              </a:rPr>
              <a:t>Unit IV</a:t>
            </a:r>
          </a:p>
          <a:p>
            <a:pPr algn="ctr"/>
            <a:r>
              <a:rPr lang="en-IN" sz="6000" dirty="0">
                <a:latin typeface="Adobe Garamond Pro" panose="02020502060506020403" pitchFamily="18" charset="0"/>
              </a:rPr>
              <a:t>Clothing Suitability</a:t>
            </a:r>
          </a:p>
        </p:txBody>
      </p:sp>
    </p:spTree>
    <p:extLst>
      <p:ext uri="{BB962C8B-B14F-4D97-AF65-F5344CB8AC3E}">
        <p14:creationId xmlns:p14="http://schemas.microsoft.com/office/powerpoint/2010/main" val="2184653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BD4E0-C253-48D1-A8E4-D24A1359CBF3}"/>
              </a:ext>
            </a:extLst>
          </p:cNvPr>
          <p:cNvSpPr txBox="1"/>
          <p:nvPr/>
        </p:nvSpPr>
        <p:spPr>
          <a:xfrm>
            <a:off x="140419" y="1106013"/>
            <a:ext cx="5782861" cy="4693593"/>
          </a:xfrm>
          <a:prstGeom prst="rect">
            <a:avLst/>
          </a:prstGeom>
          <a:noFill/>
        </p:spPr>
        <p:txBody>
          <a:bodyPr wrap="square">
            <a:spAutoFit/>
          </a:bodyPr>
          <a:lstStyle/>
          <a:p>
            <a:pPr algn="l" fontAlgn="base"/>
            <a:r>
              <a:rPr lang="en-US" sz="1600" b="0" i="0" dirty="0">
                <a:effectLst/>
                <a:latin typeface="Adobe Garamond Pro" panose="02020502060506020403" pitchFamily="18" charset="0"/>
              </a:rPr>
              <a:t>Picking the right supplies and materials is of the highest quality and must conform to the season. </a:t>
            </a:r>
            <a:br>
              <a:rPr lang="en-US" sz="1600" dirty="0">
                <a:latin typeface="Adobe Garamond Pro" panose="02020502060506020403" pitchFamily="18" charset="0"/>
              </a:rPr>
            </a:br>
            <a:r>
              <a:rPr lang="en-US" sz="1600" b="0" i="0" dirty="0">
                <a:effectLst/>
                <a:latin typeface="Adobe Garamond Pro" panose="02020502060506020403" pitchFamily="18" charset="0"/>
              </a:rPr>
              <a:t>It is necessary to dress according to the weather or season as it not only protects you from the weather but also refreshes and enhances your wardrobe game. </a:t>
            </a:r>
          </a:p>
          <a:p>
            <a:pPr algn="l" fontAlgn="base"/>
            <a:endParaRPr lang="en-US" sz="1600" dirty="0">
              <a:latin typeface="Adobe Garamond Pro" panose="02020502060506020403" pitchFamily="18" charset="0"/>
            </a:endParaRPr>
          </a:p>
          <a:p>
            <a:pPr algn="l" fontAlgn="base"/>
            <a:r>
              <a:rPr lang="en-US" sz="1600" b="1" i="0" dirty="0">
                <a:effectLst/>
                <a:latin typeface="Adobe Garamond Pro" panose="02020502060506020403" pitchFamily="18" charset="0"/>
              </a:rPr>
              <a:t>Summer:</a:t>
            </a:r>
            <a:r>
              <a:rPr lang="en-US" sz="1600" b="0" i="0" dirty="0">
                <a:effectLst/>
                <a:latin typeface="Adobe Garamond Pro" panose="02020502060506020403" pitchFamily="18" charset="0"/>
              </a:rPr>
              <a:t> </a:t>
            </a:r>
          </a:p>
          <a:p>
            <a:pPr algn="l" fontAlgn="base"/>
            <a:r>
              <a:rPr lang="en-US" sz="1600" dirty="0">
                <a:latin typeface="Adobe Garamond Pro" panose="02020502060506020403" pitchFamily="18" charset="0"/>
              </a:rPr>
              <a:t>It’s the time to keep it fresh and  light.</a:t>
            </a:r>
          </a:p>
          <a:p>
            <a:pPr algn="l" fontAlgn="base"/>
            <a:r>
              <a:rPr lang="en-US" sz="1600" b="0" i="0" dirty="0">
                <a:effectLst/>
                <a:latin typeface="Adobe Garamond Pro" panose="02020502060506020403" pitchFamily="18" charset="0"/>
              </a:rPr>
              <a:t>Finer linens to cotton</a:t>
            </a:r>
            <a:r>
              <a:rPr lang="en-US" sz="1600" dirty="0">
                <a:latin typeface="Adobe Garamond Pro" panose="02020502060506020403" pitchFamily="18" charset="0"/>
              </a:rPr>
              <a:t>s and breezy fits.</a:t>
            </a:r>
          </a:p>
          <a:p>
            <a:pPr algn="l" fontAlgn="base"/>
            <a:r>
              <a:rPr lang="en-US" sz="1600" b="0" i="0" dirty="0">
                <a:effectLst/>
                <a:latin typeface="Adobe Garamond Pro" panose="02020502060506020403" pitchFamily="18" charset="0"/>
              </a:rPr>
              <a:t>Classic like whites to florals come into </a:t>
            </a:r>
            <a:r>
              <a:rPr lang="en-US" sz="1600" dirty="0">
                <a:latin typeface="Adobe Garamond Pro" panose="02020502060506020403" pitchFamily="18" charset="0"/>
              </a:rPr>
              <a:t>play at this time. </a:t>
            </a:r>
          </a:p>
          <a:p>
            <a:pPr algn="l" fontAlgn="base"/>
            <a:endParaRPr lang="en-US" sz="1600" b="0" i="0" dirty="0">
              <a:effectLst/>
              <a:latin typeface="Adobe Garamond Pro" panose="02020502060506020403" pitchFamily="18" charset="0"/>
            </a:endParaRPr>
          </a:p>
          <a:p>
            <a:pPr algn="l" fontAlgn="base"/>
            <a:endParaRPr lang="en-US" sz="1600" b="0" i="0" dirty="0">
              <a:effectLst/>
              <a:latin typeface="Adobe Garamond Pro" panose="02020502060506020403" pitchFamily="18" charset="0"/>
            </a:endParaRPr>
          </a:p>
          <a:p>
            <a:pPr algn="l" fontAlgn="base"/>
            <a:r>
              <a:rPr lang="en-US" sz="1600" b="1" i="0" dirty="0">
                <a:effectLst/>
                <a:latin typeface="Adobe Garamond Pro" panose="02020502060506020403" pitchFamily="18" charset="0"/>
              </a:rPr>
              <a:t>Spring:</a:t>
            </a:r>
            <a:r>
              <a:rPr lang="en-US" sz="1600" b="0" i="0" dirty="0">
                <a:effectLst/>
                <a:latin typeface="Adobe Garamond Pro" panose="02020502060506020403" pitchFamily="18" charset="0"/>
              </a:rPr>
              <a:t> </a:t>
            </a:r>
          </a:p>
          <a:p>
            <a:pPr algn="l" fontAlgn="base"/>
            <a:r>
              <a:rPr lang="en-US" sz="1600" b="0" i="0" dirty="0">
                <a:effectLst/>
                <a:latin typeface="Adobe Garamond Pro" panose="02020502060506020403" pitchFamily="18" charset="0"/>
              </a:rPr>
              <a:t>Moving into the spring season, you can patronize the warmer clothes for more moderate coats and long-sleeved covers. </a:t>
            </a:r>
            <a:endParaRPr lang="en-US" sz="1600" dirty="0">
              <a:latin typeface="Adobe Garamond Pro" panose="02020502060506020403" pitchFamily="18" charset="0"/>
            </a:endParaRPr>
          </a:p>
          <a:p>
            <a:pPr algn="l" fontAlgn="base"/>
            <a:r>
              <a:rPr lang="en-US" sz="1600" dirty="0">
                <a:latin typeface="Adobe Garamond Pro" panose="02020502060506020403" pitchFamily="18" charset="0"/>
              </a:rPr>
              <a:t>W</a:t>
            </a:r>
            <a:r>
              <a:rPr lang="en-US" sz="1600" b="0" i="0" dirty="0">
                <a:effectLst/>
                <a:latin typeface="Adobe Garamond Pro" panose="02020502060506020403" pitchFamily="18" charset="0"/>
              </a:rPr>
              <a:t>earing bright and energetic colors is supported. </a:t>
            </a:r>
          </a:p>
          <a:p>
            <a:pPr algn="l" fontAlgn="base"/>
            <a:r>
              <a:rPr lang="en-US" sz="1600" b="0" i="0" dirty="0">
                <a:effectLst/>
                <a:latin typeface="Adobe Garamond Pro" panose="02020502060506020403" pitchFamily="18" charset="0"/>
              </a:rPr>
              <a:t>It is the season of rebirth and meanwhile flowers blossom. Therefore, don’t be hesitant to reveal yourself with interesting colored trappings.</a:t>
            </a:r>
          </a:p>
          <a:p>
            <a:pPr algn="l" fontAlgn="base"/>
            <a:endParaRPr lang="en-US" sz="1100" b="1" dirty="0">
              <a:solidFill>
                <a:srgbClr val="878787"/>
              </a:solidFill>
              <a:latin typeface="inherit"/>
            </a:endParaRPr>
          </a:p>
        </p:txBody>
      </p:sp>
      <p:pic>
        <p:nvPicPr>
          <p:cNvPr id="4" name="Graphic 3">
            <a:extLst>
              <a:ext uri="{FF2B5EF4-FFF2-40B4-BE49-F238E27FC236}">
                <a16:creationId xmlns:a16="http://schemas.microsoft.com/office/drawing/2014/main" id="{BA35FB2F-D5DB-4094-AE9A-250AD48142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6761" y="26321"/>
            <a:ext cx="3464560" cy="6852976"/>
          </a:xfrm>
          <a:prstGeom prst="rect">
            <a:avLst/>
          </a:prstGeom>
        </p:spPr>
      </p:pic>
      <p:sp>
        <p:nvSpPr>
          <p:cNvPr id="5" name="Arrow: Pentagon 4">
            <a:extLst>
              <a:ext uri="{FF2B5EF4-FFF2-40B4-BE49-F238E27FC236}">
                <a16:creationId xmlns:a16="http://schemas.microsoft.com/office/drawing/2014/main" id="{54AB2A79-1520-40A7-88CB-145200F0250A}"/>
              </a:ext>
            </a:extLst>
          </p:cNvPr>
          <p:cNvSpPr/>
          <p:nvPr/>
        </p:nvSpPr>
        <p:spPr>
          <a:xfrm>
            <a:off x="-1" y="60960"/>
            <a:ext cx="4567487" cy="594360"/>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12CEAA8B-A00B-415E-BDD3-4D2065F3B734}"/>
              </a:ext>
            </a:extLst>
          </p:cNvPr>
          <p:cNvSpPr txBox="1"/>
          <p:nvPr/>
        </p:nvSpPr>
        <p:spPr>
          <a:xfrm>
            <a:off x="0" y="188169"/>
            <a:ext cx="4149429" cy="461665"/>
          </a:xfrm>
          <a:prstGeom prst="rect">
            <a:avLst/>
          </a:prstGeom>
          <a:noFill/>
        </p:spPr>
        <p:txBody>
          <a:bodyPr wrap="square" rtlCol="0">
            <a:spAutoFit/>
          </a:bodyPr>
          <a:lstStyle/>
          <a:p>
            <a:r>
              <a:rPr lang="en-IN" sz="2400" dirty="0">
                <a:latin typeface="Adobe Garamond Pro" panose="02020502060506020403" pitchFamily="18" charset="0"/>
              </a:rPr>
              <a:t>Clothing according to season</a:t>
            </a:r>
          </a:p>
        </p:txBody>
      </p:sp>
      <p:pic>
        <p:nvPicPr>
          <p:cNvPr id="11266" name="Picture 2" descr="korean cotton dress off 61% - medpharmres.com">
            <a:extLst>
              <a:ext uri="{FF2B5EF4-FFF2-40B4-BE49-F238E27FC236}">
                <a16:creationId xmlns:a16="http://schemas.microsoft.com/office/drawing/2014/main" id="{5BB80B4F-3969-4327-9968-28A92693BC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96" t="46222"/>
          <a:stretch/>
        </p:blipFill>
        <p:spPr bwMode="auto">
          <a:xfrm>
            <a:off x="6397872" y="60960"/>
            <a:ext cx="2860040" cy="36880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To Wear For Spring: The Best Spring Outfits This Season - Just The  Design">
            <a:extLst>
              <a:ext uri="{FF2B5EF4-FFF2-40B4-BE49-F238E27FC236}">
                <a16:creationId xmlns:a16="http://schemas.microsoft.com/office/drawing/2014/main" id="{F7C3193F-A46D-476F-8FC2-DC6836CCE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764" y="3772633"/>
            <a:ext cx="2423115" cy="302440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veryday Outfits For Spring | POPSUGAR Fashion">
            <a:extLst>
              <a:ext uri="{FF2B5EF4-FFF2-40B4-BE49-F238E27FC236}">
                <a16:creationId xmlns:a16="http://schemas.microsoft.com/office/drawing/2014/main" id="{5F3FF54D-FCA5-4223-9D0D-A4D2304010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909" t="5037" r="17920"/>
          <a:stretch/>
        </p:blipFill>
        <p:spPr bwMode="auto">
          <a:xfrm>
            <a:off x="9341221" y="284480"/>
            <a:ext cx="2582438" cy="651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43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730D05-9A94-498E-A956-10119ED8316D}"/>
              </a:ext>
            </a:extLst>
          </p:cNvPr>
          <p:cNvSpPr txBox="1"/>
          <p:nvPr/>
        </p:nvSpPr>
        <p:spPr>
          <a:xfrm>
            <a:off x="118340" y="112669"/>
            <a:ext cx="5693180" cy="6740307"/>
          </a:xfrm>
          <a:prstGeom prst="rect">
            <a:avLst/>
          </a:prstGeom>
          <a:noFill/>
        </p:spPr>
        <p:txBody>
          <a:bodyPr wrap="square">
            <a:spAutoFit/>
          </a:bodyPr>
          <a:lstStyle/>
          <a:p>
            <a:pPr algn="l" fontAlgn="base"/>
            <a:r>
              <a:rPr lang="en-US" sz="1600" b="1" i="0" dirty="0">
                <a:effectLst/>
                <a:latin typeface="Adobe Garamond Pro" panose="02020502060506020403" pitchFamily="18" charset="0"/>
              </a:rPr>
              <a:t>Winter:</a:t>
            </a:r>
            <a:r>
              <a:rPr lang="en-US" sz="1600" b="0" i="0" dirty="0">
                <a:effectLst/>
                <a:latin typeface="Adobe Garamond Pro" panose="02020502060506020403" pitchFamily="18" charset="0"/>
              </a:rPr>
              <a:t> </a:t>
            </a:r>
          </a:p>
          <a:p>
            <a:pPr algn="l" fontAlgn="base"/>
            <a:r>
              <a:rPr lang="en-US" sz="1600" dirty="0">
                <a:latin typeface="Adobe Garamond Pro" panose="02020502060506020403" pitchFamily="18" charset="0"/>
              </a:rPr>
              <a:t>N</a:t>
            </a:r>
            <a:r>
              <a:rPr lang="en-US" sz="1600" b="0" i="0" dirty="0">
                <a:effectLst/>
                <a:latin typeface="Adobe Garamond Pro" panose="02020502060506020403" pitchFamily="18" charset="0"/>
              </a:rPr>
              <a:t>ecessary to hold yourself covered up in heated clothes so that you do not get cold bites in the winter season.</a:t>
            </a:r>
          </a:p>
          <a:p>
            <a:pPr algn="l" fontAlgn="base"/>
            <a:r>
              <a:rPr lang="en-US" sz="1600" b="0" i="0" dirty="0">
                <a:effectLst/>
                <a:latin typeface="Adobe Garamond Pro" panose="02020502060506020403" pitchFamily="18" charset="0"/>
              </a:rPr>
              <a:t> Wear down coats, jackets, and comfortable sweaters to preserve yourself warm. Shawls, mitts, stockings, caps, and earmuffs can additionally be consumed to add more winter accomplices for further warmth. </a:t>
            </a:r>
          </a:p>
          <a:p>
            <a:pPr algn="l" fontAlgn="base"/>
            <a:r>
              <a:rPr lang="en-US" sz="1600" b="0" i="0" dirty="0">
                <a:effectLst/>
                <a:latin typeface="Adobe Garamond Pro" panose="02020502060506020403" pitchFamily="18" charset="0"/>
              </a:rPr>
              <a:t>Layer clothing because shield against the weather is important.</a:t>
            </a:r>
          </a:p>
          <a:p>
            <a:pPr algn="l" fontAlgn="base"/>
            <a:r>
              <a:rPr lang="en-US" sz="1600" dirty="0">
                <a:latin typeface="Adobe Garamond Pro" panose="02020502060506020403" pitchFamily="18" charset="0"/>
              </a:rPr>
              <a:t>Warmer tones and darker palettes also become a part of winter wear.</a:t>
            </a:r>
            <a:endParaRPr lang="en-US" sz="1600" b="0" i="0" dirty="0">
              <a:effectLst/>
              <a:latin typeface="Adobe Garamond Pro" panose="02020502060506020403" pitchFamily="18" charset="0"/>
            </a:endParaRPr>
          </a:p>
          <a:p>
            <a:pPr algn="l" fontAlgn="base"/>
            <a:endParaRPr lang="en-US" sz="1600" b="1" i="0" dirty="0">
              <a:effectLst/>
              <a:latin typeface="Adobe Garamond Pro" panose="02020502060506020403" pitchFamily="18" charset="0"/>
            </a:endParaRPr>
          </a:p>
          <a:p>
            <a:pPr algn="l" fontAlgn="base"/>
            <a:r>
              <a:rPr lang="en-US" sz="1600" b="1" i="0" dirty="0">
                <a:effectLst/>
                <a:latin typeface="Adobe Garamond Pro" panose="02020502060506020403" pitchFamily="18" charset="0"/>
              </a:rPr>
              <a:t>Fall:</a:t>
            </a:r>
            <a:r>
              <a:rPr lang="en-US" sz="1600" b="0" i="0" dirty="0">
                <a:effectLst/>
                <a:latin typeface="Adobe Garamond Pro" panose="02020502060506020403" pitchFamily="18" charset="0"/>
              </a:rPr>
              <a:t> </a:t>
            </a:r>
          </a:p>
          <a:p>
            <a:pPr algn="l" fontAlgn="base"/>
            <a:r>
              <a:rPr lang="en-US" sz="1600" b="0" i="0" dirty="0">
                <a:effectLst/>
                <a:latin typeface="Adobe Garamond Pro" panose="02020502060506020403" pitchFamily="18" charset="0"/>
              </a:rPr>
              <a:t>When it grows to dress for the fall term, layering is important. </a:t>
            </a:r>
          </a:p>
          <a:p>
            <a:pPr algn="l" fontAlgn="base"/>
            <a:r>
              <a:rPr lang="en-US" sz="1600" b="0" i="0" dirty="0">
                <a:effectLst/>
                <a:latin typeface="Adobe Garamond Pro" panose="02020502060506020403" pitchFamily="18" charset="0"/>
              </a:rPr>
              <a:t>Fall is the period of browns, oranges, as well as different mild and comfortable colors. </a:t>
            </a:r>
          </a:p>
          <a:p>
            <a:pPr algn="l" fontAlgn="base"/>
            <a:r>
              <a:rPr lang="en-US" sz="1600" b="0" i="0" dirty="0">
                <a:effectLst/>
                <a:latin typeface="Adobe Garamond Pro" panose="02020502060506020403" pitchFamily="18" charset="0"/>
              </a:rPr>
              <a:t>Jackets, ponchos, and coats are particularly in fashion in this period called fall. </a:t>
            </a:r>
          </a:p>
          <a:p>
            <a:pPr algn="l" fontAlgn="base"/>
            <a:r>
              <a:rPr lang="en-US" sz="1600" b="0" i="0" dirty="0">
                <a:effectLst/>
                <a:latin typeface="Adobe Garamond Pro" panose="02020502060506020403" pitchFamily="18" charset="0"/>
              </a:rPr>
              <a:t>Consolidate various forms and versatile layers for a contemporary look. </a:t>
            </a:r>
          </a:p>
          <a:p>
            <a:pPr algn="l" fontAlgn="base"/>
            <a:endParaRPr lang="en-US" sz="1600" dirty="0">
              <a:latin typeface="Adobe Garamond Pro" panose="02020502060506020403" pitchFamily="18" charset="0"/>
            </a:endParaRPr>
          </a:p>
          <a:p>
            <a:pPr algn="l" fontAlgn="base"/>
            <a:r>
              <a:rPr lang="en-US" sz="1600" b="1" i="0" dirty="0">
                <a:effectLst/>
                <a:latin typeface="Adobe Garamond Pro" panose="02020502060506020403" pitchFamily="18" charset="0"/>
              </a:rPr>
              <a:t>Rains:</a:t>
            </a:r>
            <a:r>
              <a:rPr lang="en-US" sz="1600" b="0" i="0" dirty="0">
                <a:effectLst/>
                <a:latin typeface="Adobe Garamond Pro" panose="02020502060506020403" pitchFamily="18" charset="0"/>
              </a:rPr>
              <a:t> </a:t>
            </a:r>
          </a:p>
          <a:p>
            <a:pPr algn="l" fontAlgn="base"/>
            <a:r>
              <a:rPr lang="en-US" sz="1600" b="0" i="0" dirty="0">
                <a:effectLst/>
                <a:latin typeface="Adobe Garamond Pro" panose="02020502060506020403" pitchFamily="18" charset="0"/>
              </a:rPr>
              <a:t>During the rainy season, everyone prefers to wear clothes that are not too much but comfortable at the same time.</a:t>
            </a:r>
          </a:p>
          <a:p>
            <a:pPr algn="l" fontAlgn="base"/>
            <a:r>
              <a:rPr lang="en-US" sz="1600" b="0" i="0" dirty="0">
                <a:effectLst/>
                <a:latin typeface="Adobe Garamond Pro" panose="02020502060506020403" pitchFamily="18" charset="0"/>
              </a:rPr>
              <a:t> For this season, one can opt for clothes that are not lengthy but at the same time suits the occasion as well as the dress code. </a:t>
            </a:r>
          </a:p>
          <a:p>
            <a:pPr algn="l" fontAlgn="base"/>
            <a:r>
              <a:rPr lang="en-US" sz="1600" b="0" i="0" dirty="0">
                <a:effectLst/>
                <a:latin typeface="Adobe Garamond Pro" panose="02020502060506020403" pitchFamily="18" charset="0"/>
              </a:rPr>
              <a:t>Especially, when it comes to days where you have to head out during the rains, clothes that are of knee or ankle length are preferable and advised.</a:t>
            </a:r>
          </a:p>
        </p:txBody>
      </p:sp>
      <p:pic>
        <p:nvPicPr>
          <p:cNvPr id="4" name="Graphic 3">
            <a:extLst>
              <a:ext uri="{FF2B5EF4-FFF2-40B4-BE49-F238E27FC236}">
                <a16:creationId xmlns:a16="http://schemas.microsoft.com/office/drawing/2014/main" id="{4F44B2B2-F95C-401E-9B78-27BCF1608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9145" y="7347"/>
            <a:ext cx="3464560" cy="6852976"/>
          </a:xfrm>
          <a:prstGeom prst="rect">
            <a:avLst/>
          </a:prstGeom>
        </p:spPr>
      </p:pic>
      <p:pic>
        <p:nvPicPr>
          <p:cNvPr id="17410" name="Picture 2" descr="Winter Wear For Women: डिफरेंट Styles जिन्हें आप इस Winter Season मिस नहीं  करना चाहेंगी">
            <a:extLst>
              <a:ext uri="{FF2B5EF4-FFF2-40B4-BE49-F238E27FC236}">
                <a16:creationId xmlns:a16="http://schemas.microsoft.com/office/drawing/2014/main" id="{B0F3AE5A-7FFD-4B3C-9092-65B1BBA834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00" r="32667"/>
          <a:stretch/>
        </p:blipFill>
        <p:spPr bwMode="auto">
          <a:xfrm>
            <a:off x="6461760" y="401319"/>
            <a:ext cx="2389665" cy="554303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te Fall Outfit Ideas That You'll Actually Want To Wear">
            <a:extLst>
              <a:ext uri="{FF2B5EF4-FFF2-40B4-BE49-F238E27FC236}">
                <a16:creationId xmlns:a16="http://schemas.microsoft.com/office/drawing/2014/main" id="{7F2E8F88-BAB5-4A7C-94D1-D1DEB1DDA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4768" y="814690"/>
            <a:ext cx="2832578" cy="579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77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2BFDB-8392-4197-B3EB-147AE153A103}"/>
              </a:ext>
            </a:extLst>
          </p:cNvPr>
          <p:cNvSpPr txBox="1"/>
          <p:nvPr/>
        </p:nvSpPr>
        <p:spPr>
          <a:xfrm>
            <a:off x="71120" y="1407228"/>
            <a:ext cx="5567680" cy="4247317"/>
          </a:xfrm>
          <a:prstGeom prst="rect">
            <a:avLst/>
          </a:prstGeom>
          <a:noFill/>
        </p:spPr>
        <p:txBody>
          <a:bodyPr wrap="square" rtlCol="0">
            <a:spAutoFit/>
          </a:bodyPr>
          <a:lstStyle/>
          <a:p>
            <a:r>
              <a:rPr lang="en-IN" dirty="0">
                <a:latin typeface="Adobe Garamond Pro" panose="02020502060506020403" pitchFamily="18" charset="0"/>
              </a:rPr>
              <a:t>“Dressing is a way of Life.” –Yves Saint Laurent</a:t>
            </a:r>
          </a:p>
          <a:p>
            <a:endParaRPr lang="en-IN" dirty="0">
              <a:latin typeface="Adobe Garamond Pro" panose="02020502060506020403" pitchFamily="18" charset="0"/>
            </a:endParaRPr>
          </a:p>
          <a:p>
            <a:r>
              <a:rPr lang="en-IN" dirty="0">
                <a:latin typeface="Adobe Garamond Pro" panose="02020502060506020403" pitchFamily="18" charset="0"/>
              </a:rPr>
              <a:t>Today Dressing well has become an essential factor on professional fronts, much like necessities.</a:t>
            </a:r>
          </a:p>
          <a:p>
            <a:endParaRPr lang="en-IN" dirty="0">
              <a:latin typeface="Adobe Garamond Pro" panose="02020502060506020403" pitchFamily="18" charset="0"/>
            </a:endParaRPr>
          </a:p>
          <a:p>
            <a:r>
              <a:rPr lang="en-IN" dirty="0">
                <a:latin typeface="Adobe Garamond Pro" panose="02020502060506020403" pitchFamily="18" charset="0"/>
              </a:rPr>
              <a:t>A well dressed up individual brings about a certain aura and confidence.</a:t>
            </a:r>
          </a:p>
          <a:p>
            <a:endParaRPr lang="en-IN" dirty="0">
              <a:latin typeface="Adobe Garamond Pro" panose="02020502060506020403" pitchFamily="18" charset="0"/>
            </a:endParaRPr>
          </a:p>
          <a:p>
            <a:r>
              <a:rPr lang="en-IN" dirty="0">
                <a:latin typeface="Adobe Garamond Pro" panose="02020502060506020403" pitchFamily="18" charset="0"/>
              </a:rPr>
              <a:t>Clothing is the primary instruments when creating  a positive first impression.</a:t>
            </a:r>
          </a:p>
          <a:p>
            <a:endParaRPr lang="en-IN" dirty="0">
              <a:latin typeface="Adobe Garamond Pro" panose="02020502060506020403" pitchFamily="18" charset="0"/>
            </a:endParaRPr>
          </a:p>
          <a:p>
            <a:r>
              <a:rPr lang="en-IN" dirty="0">
                <a:latin typeface="Adobe Garamond Pro" panose="02020502060506020403" pitchFamily="18" charset="0"/>
              </a:rPr>
              <a:t>A good dresser focusses on details in others as well as themselves.</a:t>
            </a:r>
          </a:p>
          <a:p>
            <a:endParaRPr lang="en-IN" dirty="0"/>
          </a:p>
          <a:p>
            <a:endParaRPr lang="en-IN" dirty="0"/>
          </a:p>
        </p:txBody>
      </p:sp>
      <p:pic>
        <p:nvPicPr>
          <p:cNvPr id="5" name="Graphic 4">
            <a:extLst>
              <a:ext uri="{FF2B5EF4-FFF2-40B4-BE49-F238E27FC236}">
                <a16:creationId xmlns:a16="http://schemas.microsoft.com/office/drawing/2014/main" id="{DA9EF9F0-4DD2-4A98-BD39-049EF6BA5B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pic>
        <p:nvPicPr>
          <p:cNvPr id="1026" name="Picture 2" descr="5 Ways to boost your style confidence and have more fun when dressing up">
            <a:extLst>
              <a:ext uri="{FF2B5EF4-FFF2-40B4-BE49-F238E27FC236}">
                <a16:creationId xmlns:a16="http://schemas.microsoft.com/office/drawing/2014/main" id="{7A0590EA-D65D-4D44-9E39-98F3A72B2C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76" r="19743"/>
          <a:stretch/>
        </p:blipFill>
        <p:spPr bwMode="auto">
          <a:xfrm>
            <a:off x="5637476" y="475524"/>
            <a:ext cx="3484244" cy="61107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 Outfit Styles For Indian Women Who Have Turned 40!">
            <a:extLst>
              <a:ext uri="{FF2B5EF4-FFF2-40B4-BE49-F238E27FC236}">
                <a16:creationId xmlns:a16="http://schemas.microsoft.com/office/drawing/2014/main" id="{A327EC66-D235-49B0-AAF7-C4F493144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2841" y="726440"/>
            <a:ext cx="2928039" cy="527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96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BBB6D-8722-44AB-88BF-C86340898BA1}"/>
              </a:ext>
            </a:extLst>
          </p:cNvPr>
          <p:cNvSpPr txBox="1"/>
          <p:nvPr/>
        </p:nvSpPr>
        <p:spPr>
          <a:xfrm>
            <a:off x="103739" y="810387"/>
            <a:ext cx="11984522" cy="5232202"/>
          </a:xfrm>
          <a:prstGeom prst="rect">
            <a:avLst/>
          </a:prstGeom>
          <a:noFill/>
        </p:spPr>
        <p:txBody>
          <a:bodyPr wrap="square">
            <a:spAutoFit/>
          </a:bodyPr>
          <a:lstStyle/>
          <a:p>
            <a:r>
              <a:rPr lang="en-IN" sz="2800" dirty="0">
                <a:latin typeface="Adobe Garamond Pro" panose="02020502060506020403" pitchFamily="18" charset="0"/>
              </a:rPr>
              <a:t>References</a:t>
            </a: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hlinkClick r:id="rId2">
                  <a:extLst>
                    <a:ext uri="{A12FA001-AC4F-418D-AE19-62706E023703}">
                      <ahyp:hlinkClr xmlns:ahyp="http://schemas.microsoft.com/office/drawing/2018/hyperlinkcolor" val="tx"/>
                    </a:ext>
                  </a:extLst>
                </a:hlinkClick>
              </a:rPr>
              <a:t>http://ecoursesonline.iasri.res.in/mod/page/view.php?id=29457#:~:text=Ease%20is%20the%20difference%20between,of%20garment%20and%20fabric%20used</a:t>
            </a:r>
            <a:r>
              <a:rPr lang="en-IN" u="sng" dirty="0">
                <a:solidFill>
                  <a:schemeClr val="accent1">
                    <a:lumMod val="75000"/>
                  </a:schemeClr>
                </a:solidFill>
                <a:latin typeface="Adobe Garamond Pro" panose="02020502060506020403" pitchFamily="18" charset="0"/>
              </a:rPr>
              <a:t>.</a:t>
            </a: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hlinkClick r:id="rId3">
                  <a:extLst>
                    <a:ext uri="{A12FA001-AC4F-418D-AE19-62706E023703}">
                      <ahyp:hlinkClr xmlns:ahyp="http://schemas.microsoft.com/office/drawing/2018/hyperlinkcolor" val="tx"/>
                    </a:ext>
                  </a:extLst>
                </a:hlinkClick>
              </a:rPr>
              <a:t>https://www.moodfabrics.com/blog/the-ultimate-guide-to-garment-fit/</a:t>
            </a: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rPr>
              <a:t>https://inhousepatterns.com/blogs/news/5923079-pattern-correction-bust-waist-and-hip-position</a:t>
            </a: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hlinkClick r:id="rId4">
                  <a:extLst>
                    <a:ext uri="{A12FA001-AC4F-418D-AE19-62706E023703}">
                      <ahyp:hlinkClr xmlns:ahyp="http://schemas.microsoft.com/office/drawing/2018/hyperlinkcolor" val="tx"/>
                    </a:ext>
                  </a:extLst>
                </a:hlinkClick>
              </a:rPr>
              <a:t>https://www.idalia.in/blogs/articles/seasons-and-clothing-how-to-dress-for-every-season</a:t>
            </a: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rgbClr val="0563C1"/>
                </a:solidFill>
                <a:latin typeface="Adobe Garamond Pro" panose="02020502060506020403" pitchFamily="18" charset="0"/>
                <a:hlinkClick r:id="rId5">
                  <a:extLst>
                    <a:ext uri="{A12FA001-AC4F-418D-AE19-62706E023703}">
                      <ahyp:hlinkClr xmlns:ahyp="http://schemas.microsoft.com/office/drawing/2018/hyperlinkcolor" val="tx"/>
                    </a:ext>
                  </a:extLst>
                </a:hlinkClick>
              </a:rPr>
              <a:t>https://www.ginareneedesigns.com/download/small-bust-adjustment-pattern-correction</a:t>
            </a:r>
            <a:r>
              <a:rPr lang="en-IN" u="sng" dirty="0">
                <a:solidFill>
                  <a:schemeClr val="accent1">
                    <a:lumMod val="75000"/>
                  </a:schemeClr>
                </a:solidFill>
                <a:latin typeface="Adobe Garamond Pro" panose="02020502060506020403" pitchFamily="18" charset="0"/>
                <a:hlinkClick r:id="rId5">
                  <a:extLst>
                    <a:ext uri="{A12FA001-AC4F-418D-AE19-62706E023703}">
                      <ahyp:hlinkClr xmlns:ahyp="http://schemas.microsoft.com/office/drawing/2018/hyperlinkcolor" val="tx"/>
                    </a:ext>
                  </a:extLst>
                </a:hlinkClick>
              </a:rPr>
              <a:t>/</a:t>
            </a: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rPr>
              <a:t>https://fashionandtextiles.springeropen.com/articles/10.1186/s40691-014-0020-7#Sec16</a:t>
            </a:r>
          </a:p>
          <a:p>
            <a:pPr marL="285750" indent="-285750">
              <a:buFont typeface="Arial" panose="020B0604020202020204" pitchFamily="34" charset="0"/>
              <a:buChar char="•"/>
            </a:pPr>
            <a:endParaRPr lang="en-IN" u="sng" dirty="0">
              <a:solidFill>
                <a:schemeClr val="accent1">
                  <a:lumMod val="75000"/>
                </a:schemeClr>
              </a:solidFill>
              <a:latin typeface="Adobe Garamond Pro" panose="02020502060506020403" pitchFamily="18" charset="0"/>
            </a:endParaRPr>
          </a:p>
          <a:p>
            <a:pPr marL="285750" indent="-285750">
              <a:buFont typeface="Arial" panose="020B0604020202020204" pitchFamily="34" charset="0"/>
              <a:buChar char="•"/>
            </a:pPr>
            <a:r>
              <a:rPr lang="en-IN" u="sng" dirty="0">
                <a:solidFill>
                  <a:schemeClr val="accent1">
                    <a:lumMod val="75000"/>
                  </a:schemeClr>
                </a:solidFill>
                <a:latin typeface="Adobe Garamond Pro" panose="02020502060506020403" pitchFamily="18" charset="0"/>
                <a:hlinkClick r:id="rId6">
                  <a:extLst>
                    <a:ext uri="{A12FA001-AC4F-418D-AE19-62706E023703}">
                      <ahyp:hlinkClr xmlns:ahyp="http://schemas.microsoft.com/office/drawing/2018/hyperlinkcolor" val="tx"/>
                    </a:ext>
                  </a:extLst>
                </a:hlinkClick>
              </a:rPr>
              <a:t>https://www.slideshare.net/raiuniversity/dress-for-success-dressing-skills</a:t>
            </a:r>
            <a:endParaRPr lang="en-IN" u="sng" dirty="0">
              <a:solidFill>
                <a:schemeClr val="accent1">
                  <a:lumMod val="75000"/>
                </a:schemeClr>
              </a:solidFill>
              <a:latin typeface="Adobe Garamond Pro" panose="02020502060506020403" pitchFamily="18" charset="0"/>
            </a:endParaRPr>
          </a:p>
          <a:p>
            <a:endParaRPr lang="en-IN" dirty="0"/>
          </a:p>
          <a:p>
            <a:endParaRPr lang="en-IN" dirty="0"/>
          </a:p>
          <a:p>
            <a:endParaRPr lang="en-IN" dirty="0"/>
          </a:p>
        </p:txBody>
      </p:sp>
      <p:pic>
        <p:nvPicPr>
          <p:cNvPr id="4" name="Graphic 3">
            <a:extLst>
              <a:ext uri="{FF2B5EF4-FFF2-40B4-BE49-F238E27FC236}">
                <a16:creationId xmlns:a16="http://schemas.microsoft.com/office/drawing/2014/main" id="{91D4D175-D37B-4E18-9A5D-6A27146CF7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2192000" cy="6852976"/>
          </a:xfrm>
          <a:prstGeom prst="rect">
            <a:avLst/>
          </a:prstGeom>
        </p:spPr>
      </p:pic>
    </p:spTree>
    <p:extLst>
      <p:ext uri="{BB962C8B-B14F-4D97-AF65-F5344CB8AC3E}">
        <p14:creationId xmlns:p14="http://schemas.microsoft.com/office/powerpoint/2010/main" val="1064574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BE862A-95AA-4557-8B21-E773A846DF0C}"/>
              </a:ext>
            </a:extLst>
          </p:cNvPr>
          <p:cNvSpPr txBox="1"/>
          <p:nvPr/>
        </p:nvSpPr>
        <p:spPr>
          <a:xfrm>
            <a:off x="121920" y="2621280"/>
            <a:ext cx="12070080" cy="769441"/>
          </a:xfrm>
          <a:prstGeom prst="rect">
            <a:avLst/>
          </a:prstGeom>
          <a:noFill/>
        </p:spPr>
        <p:txBody>
          <a:bodyPr wrap="square" rtlCol="0">
            <a:spAutoFit/>
          </a:bodyPr>
          <a:lstStyle/>
          <a:p>
            <a:pPr algn="ctr"/>
            <a:r>
              <a:rPr lang="en-IN" sz="4400" dirty="0">
                <a:latin typeface="Adobe Garamond Pro" panose="02020502060506020403" pitchFamily="18" charset="0"/>
              </a:rPr>
              <a:t>Thank You</a:t>
            </a:r>
          </a:p>
        </p:txBody>
      </p:sp>
    </p:spTree>
    <p:extLst>
      <p:ext uri="{BB962C8B-B14F-4D97-AF65-F5344CB8AC3E}">
        <p14:creationId xmlns:p14="http://schemas.microsoft.com/office/powerpoint/2010/main" val="93883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6BD30-F32F-428D-BB55-445C3ACE0781}"/>
              </a:ext>
            </a:extLst>
          </p:cNvPr>
          <p:cNvSpPr txBox="1"/>
          <p:nvPr/>
        </p:nvSpPr>
        <p:spPr>
          <a:xfrm>
            <a:off x="182880" y="461765"/>
            <a:ext cx="6096000" cy="4801314"/>
          </a:xfrm>
          <a:prstGeom prst="rect">
            <a:avLst/>
          </a:prstGeom>
          <a:noFill/>
        </p:spPr>
        <p:txBody>
          <a:bodyPr wrap="square">
            <a:spAutoFit/>
          </a:bodyPr>
          <a:lstStyle/>
          <a:p>
            <a:r>
              <a:rPr lang="en-US" b="0" i="0" dirty="0">
                <a:solidFill>
                  <a:srgbClr val="333333"/>
                </a:solidFill>
                <a:effectLst/>
                <a:latin typeface="Adobe Garamond Pro" panose="02020502060506020403" pitchFamily="18" charset="0"/>
              </a:rPr>
              <a:t>The social psychology of </a:t>
            </a:r>
            <a:r>
              <a:rPr lang="en-US" dirty="0">
                <a:solidFill>
                  <a:srgbClr val="333333"/>
                </a:solidFill>
                <a:latin typeface="Adobe Garamond Pro" panose="02020502060506020403" pitchFamily="18" charset="0"/>
              </a:rPr>
              <a:t>clothing</a:t>
            </a:r>
            <a:r>
              <a:rPr lang="en-US" b="0" i="0" dirty="0">
                <a:solidFill>
                  <a:srgbClr val="333333"/>
                </a:solidFill>
                <a:effectLst/>
                <a:latin typeface="Adobe Garamond Pro" panose="02020502060506020403" pitchFamily="18" charset="0"/>
              </a:rPr>
              <a:t> is concerned with how an individual’s dress affects the behavior of self as well as the behavior of others toward the self.</a:t>
            </a:r>
          </a:p>
          <a:p>
            <a:endParaRPr lang="en-US" dirty="0">
              <a:solidFill>
                <a:srgbClr val="333333"/>
              </a:solidFill>
              <a:latin typeface="Adobe Garamond Pro" panose="02020502060506020403" pitchFamily="18" charset="0"/>
            </a:endParaRPr>
          </a:p>
          <a:p>
            <a:r>
              <a:rPr lang="en-US" b="0" i="0" dirty="0">
                <a:solidFill>
                  <a:srgbClr val="333333"/>
                </a:solidFill>
                <a:effectLst/>
                <a:latin typeface="Adobe Garamond Pro" panose="02020502060506020403" pitchFamily="18" charset="0"/>
              </a:rPr>
              <a:t>Dress is defined as “an assemblage of modifications of the body and/or supplements to the body” </a:t>
            </a:r>
          </a:p>
          <a:p>
            <a:endParaRPr lang="en-US" dirty="0">
              <a:solidFill>
                <a:srgbClr val="333333"/>
              </a:solidFill>
              <a:latin typeface="Adobe Garamond Pro" panose="02020502060506020403" pitchFamily="18" charset="0"/>
            </a:endParaRPr>
          </a:p>
          <a:p>
            <a:r>
              <a:rPr lang="en-US" b="0" i="0" dirty="0">
                <a:solidFill>
                  <a:srgbClr val="333333"/>
                </a:solidFill>
                <a:effectLst/>
                <a:latin typeface="Adobe Garamond Pro" panose="02020502060506020403" pitchFamily="18" charset="0"/>
              </a:rPr>
              <a:t>Body modifications include cosmetic use, suntanning, piercing, tattooing, dieting, exercising, and cosmetic surgery among others. </a:t>
            </a:r>
          </a:p>
          <a:p>
            <a:endParaRPr lang="en-US" dirty="0">
              <a:solidFill>
                <a:srgbClr val="333333"/>
              </a:solidFill>
              <a:latin typeface="Adobe Garamond Pro" panose="02020502060506020403" pitchFamily="18" charset="0"/>
            </a:endParaRPr>
          </a:p>
          <a:p>
            <a:r>
              <a:rPr lang="en-US" b="0" i="0" dirty="0">
                <a:solidFill>
                  <a:srgbClr val="333333"/>
                </a:solidFill>
                <a:effectLst/>
                <a:latin typeface="Adobe Garamond Pro" panose="02020502060506020403" pitchFamily="18" charset="0"/>
              </a:rPr>
              <a:t>In studying the social psychology of clothing, researchers have often focused on dress as variable; for example, </a:t>
            </a:r>
          </a:p>
          <a:p>
            <a:pPr marL="285750" indent="-285750">
              <a:buFont typeface="Arial" panose="020B0604020202020204" pitchFamily="34" charset="0"/>
              <a:buChar char="•"/>
            </a:pPr>
            <a:r>
              <a:rPr lang="en-US" dirty="0">
                <a:solidFill>
                  <a:srgbClr val="333333"/>
                </a:solidFill>
                <a:latin typeface="Adobe Garamond Pro" panose="02020502060506020403" pitchFamily="18" charset="0"/>
              </a:rPr>
              <a:t>T</a:t>
            </a:r>
            <a:r>
              <a:rPr lang="en-US" b="0" i="0" dirty="0">
                <a:solidFill>
                  <a:srgbClr val="333333"/>
                </a:solidFill>
                <a:effectLst/>
                <a:latin typeface="Adobe Garamond Pro" panose="02020502060506020403" pitchFamily="18" charset="0"/>
              </a:rPr>
              <a:t>he effect of dress on impression</a:t>
            </a:r>
          </a:p>
          <a:p>
            <a:pPr marL="285750" indent="-285750">
              <a:buFont typeface="Arial" panose="020B0604020202020204" pitchFamily="34" charset="0"/>
              <a:buChar char="•"/>
            </a:pPr>
            <a:r>
              <a:rPr lang="en-US" dirty="0">
                <a:solidFill>
                  <a:srgbClr val="333333"/>
                </a:solidFill>
                <a:latin typeface="Adobe Garamond Pro" panose="02020502060506020403" pitchFamily="18" charset="0"/>
              </a:rPr>
              <a:t>An</a:t>
            </a:r>
            <a:r>
              <a:rPr lang="en-US" b="0" i="0" dirty="0">
                <a:solidFill>
                  <a:srgbClr val="333333"/>
                </a:solidFill>
                <a:effectLst/>
                <a:latin typeface="Adobe Garamond Pro" panose="02020502060506020403" pitchFamily="18" charset="0"/>
              </a:rPr>
              <a:t>d social perception </a:t>
            </a:r>
          </a:p>
          <a:p>
            <a:pPr marL="285750" indent="-285750">
              <a:buFont typeface="Arial" panose="020B0604020202020204" pitchFamily="34" charset="0"/>
              <a:buChar char="•"/>
            </a:pPr>
            <a:r>
              <a:rPr lang="en-US" dirty="0">
                <a:solidFill>
                  <a:srgbClr val="333333"/>
                </a:solidFill>
                <a:latin typeface="Adobe Garamond Pro" panose="02020502060506020403" pitchFamily="18" charset="0"/>
              </a:rPr>
              <a:t>B</a:t>
            </a:r>
            <a:r>
              <a:rPr lang="en-US" b="0" i="0" dirty="0">
                <a:solidFill>
                  <a:srgbClr val="333333"/>
                </a:solidFill>
                <a:effectLst/>
                <a:latin typeface="Adobe Garamond Pro" panose="02020502060506020403" pitchFamily="18" charset="0"/>
              </a:rPr>
              <a:t>ehaviors </a:t>
            </a:r>
          </a:p>
          <a:p>
            <a:pPr marL="285750" indent="-285750">
              <a:buFont typeface="Arial" panose="020B0604020202020204" pitchFamily="34" charset="0"/>
              <a:buChar char="•"/>
            </a:pPr>
            <a:endParaRPr lang="en-US" dirty="0">
              <a:solidFill>
                <a:srgbClr val="333333"/>
              </a:solidFill>
              <a:latin typeface="Adobe Garamond Pro" panose="02020502060506020403" pitchFamily="18" charset="0"/>
            </a:endParaRPr>
          </a:p>
          <a:p>
            <a:endParaRPr lang="en-US" b="0" i="0" dirty="0">
              <a:solidFill>
                <a:srgbClr val="333333"/>
              </a:solidFill>
              <a:effectLst/>
              <a:latin typeface="Adobe Garamond Pro" panose="02020502060506020403" pitchFamily="18" charset="0"/>
            </a:endParaRPr>
          </a:p>
        </p:txBody>
      </p:sp>
      <p:pic>
        <p:nvPicPr>
          <p:cNvPr id="4" name="Graphic 3">
            <a:extLst>
              <a:ext uri="{FF2B5EF4-FFF2-40B4-BE49-F238E27FC236}">
                <a16:creationId xmlns:a16="http://schemas.microsoft.com/office/drawing/2014/main" id="{5767DDA1-2BA4-4446-839B-7A24707C5A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2" name="Arrow: Pentagon 1">
            <a:extLst>
              <a:ext uri="{FF2B5EF4-FFF2-40B4-BE49-F238E27FC236}">
                <a16:creationId xmlns:a16="http://schemas.microsoft.com/office/drawing/2014/main" id="{417B48A4-11B9-4EC5-AF4D-CDEACE135552}"/>
              </a:ext>
            </a:extLst>
          </p:cNvPr>
          <p:cNvSpPr/>
          <p:nvPr/>
        </p:nvSpPr>
        <p:spPr>
          <a:xfrm flipH="1">
            <a:off x="7508240" y="197346"/>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A32A1CA3-22A0-489A-9AF8-0B6CAFC1C30D}"/>
              </a:ext>
            </a:extLst>
          </p:cNvPr>
          <p:cNvSpPr txBox="1"/>
          <p:nvPr/>
        </p:nvSpPr>
        <p:spPr>
          <a:xfrm>
            <a:off x="7874000" y="253920"/>
            <a:ext cx="4175760" cy="461665"/>
          </a:xfrm>
          <a:prstGeom prst="rect">
            <a:avLst/>
          </a:prstGeom>
          <a:noFill/>
        </p:spPr>
        <p:txBody>
          <a:bodyPr wrap="square" rtlCol="0">
            <a:spAutoFit/>
          </a:bodyPr>
          <a:lstStyle/>
          <a:p>
            <a:r>
              <a:rPr lang="en-IN" sz="2400" dirty="0">
                <a:latin typeface="Adobe Garamond Pro" panose="02020502060506020403" pitchFamily="18" charset="0"/>
              </a:rPr>
              <a:t>How dress affects Behaviour?</a:t>
            </a:r>
          </a:p>
        </p:txBody>
      </p:sp>
      <p:pic>
        <p:nvPicPr>
          <p:cNvPr id="2054" name="Picture 6" descr="A Comprehensive Guide to All Types of Tattoos">
            <a:extLst>
              <a:ext uri="{FF2B5EF4-FFF2-40B4-BE49-F238E27FC236}">
                <a16:creationId xmlns:a16="http://schemas.microsoft.com/office/drawing/2014/main" id="{0832EF41-99D5-41CB-B723-F33AD03F8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080" y="4132779"/>
            <a:ext cx="22606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st Places For Ear Piercings In Detroit – CBS Detroit">
            <a:extLst>
              <a:ext uri="{FF2B5EF4-FFF2-40B4-BE49-F238E27FC236}">
                <a16:creationId xmlns:a16="http://schemas.microsoft.com/office/drawing/2014/main" id="{827E4338-D7EA-4025-B622-7F53CFC0E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152" y="4541838"/>
            <a:ext cx="2468721" cy="18515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y Does So Much Ethical Fashion Look the Same? - Fashionista">
            <a:extLst>
              <a:ext uri="{FF2B5EF4-FFF2-40B4-BE49-F238E27FC236}">
                <a16:creationId xmlns:a16="http://schemas.microsoft.com/office/drawing/2014/main" id="{B3C40F91-2A6E-4C4C-A023-5B76FF50C5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87" y="969506"/>
            <a:ext cx="5423873" cy="542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59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94E55C-BD54-45E0-B5D9-DAB06772AD85}"/>
              </a:ext>
            </a:extLst>
          </p:cNvPr>
          <p:cNvSpPr txBox="1"/>
          <p:nvPr/>
        </p:nvSpPr>
        <p:spPr>
          <a:xfrm>
            <a:off x="160337" y="302556"/>
            <a:ext cx="7713663" cy="6247864"/>
          </a:xfrm>
          <a:prstGeom prst="rect">
            <a:avLst/>
          </a:prstGeom>
          <a:noFill/>
        </p:spPr>
        <p:txBody>
          <a:bodyPr wrap="square" rtlCol="0">
            <a:spAutoFit/>
          </a:bodyPr>
          <a:lstStyle/>
          <a:p>
            <a:r>
              <a:rPr lang="en-IN" sz="1600" dirty="0">
                <a:latin typeface="Adobe Garamond Pro" panose="02020502060506020403" pitchFamily="18" charset="0"/>
              </a:rPr>
              <a:t>Et al, brothers trio, did experiments over the years to find out the behaviour changes as per various clothing for both men and women, they found as follows,</a:t>
            </a:r>
          </a:p>
          <a:p>
            <a:pPr marL="285750" indent="-285750">
              <a:buFont typeface="Arial" panose="020B0604020202020204" pitchFamily="34" charset="0"/>
              <a:buChar char="•"/>
            </a:pPr>
            <a:r>
              <a:rPr lang="en-IN" sz="1600" dirty="0">
                <a:latin typeface="Adobe Garamond Pro" panose="02020502060506020403" pitchFamily="18" charset="0"/>
              </a:rPr>
              <a:t>Women who wore revealing attire scored poor in a math test as opposed to the same woman </a:t>
            </a:r>
          </a:p>
          <a:p>
            <a:r>
              <a:rPr lang="en-IN" sz="1600" dirty="0">
                <a:latin typeface="Adobe Garamond Pro" panose="02020502060506020403" pitchFamily="18" charset="0"/>
              </a:rPr>
              <a:t>      performing it in a sweat shirt</a:t>
            </a:r>
          </a:p>
          <a:p>
            <a:pPr marL="285750" indent="-285750">
              <a:buFont typeface="Arial" panose="020B0604020202020204" pitchFamily="34" charset="0"/>
              <a:buChar char="•"/>
            </a:pPr>
            <a:endParaRPr lang="en-IN" sz="1600" dirty="0">
              <a:latin typeface="Adobe Garamond Pro" panose="02020502060506020403" pitchFamily="18" charset="0"/>
            </a:endParaRPr>
          </a:p>
          <a:p>
            <a:pPr marL="285750" indent="-285750">
              <a:buFont typeface="Arial" panose="020B0604020202020204" pitchFamily="34" charset="0"/>
              <a:buChar char="•"/>
            </a:pPr>
            <a:r>
              <a:rPr lang="en-IN" sz="1600" dirty="0">
                <a:latin typeface="Adobe Garamond Pro" panose="02020502060506020403" pitchFamily="18" charset="0"/>
              </a:rPr>
              <a:t>Different ethnicities, of both genders performed similarly in revealing to covered attires respectively.</a:t>
            </a:r>
          </a:p>
          <a:p>
            <a:pPr marL="285750" indent="-285750">
              <a:buFont typeface="Arial" panose="020B0604020202020204" pitchFamily="34" charset="0"/>
              <a:buChar char="•"/>
            </a:pPr>
            <a:endParaRPr lang="en-IN" sz="1600" b="0" i="0" dirty="0">
              <a:solidFill>
                <a:srgbClr val="333333"/>
              </a:solidFill>
              <a:effectLst/>
              <a:latin typeface="Adobe Garamond Pro" panose="02020502060506020403" pitchFamily="18" charset="0"/>
            </a:endParaRPr>
          </a:p>
          <a:p>
            <a:pPr marL="285750" indent="-285750">
              <a:buFont typeface="Arial" panose="020B0604020202020204" pitchFamily="34" charset="0"/>
              <a:buChar char="•"/>
            </a:pPr>
            <a:r>
              <a:rPr lang="en-US" sz="1600" dirty="0">
                <a:solidFill>
                  <a:srgbClr val="333333"/>
                </a:solidFill>
                <a:latin typeface="Adobe Garamond Pro" panose="02020502060506020403" pitchFamily="18" charset="0"/>
              </a:rPr>
              <a:t>T</a:t>
            </a:r>
            <a:r>
              <a:rPr lang="en-US" sz="1600" b="0" i="0" dirty="0">
                <a:solidFill>
                  <a:srgbClr val="333333"/>
                </a:solidFill>
                <a:effectLst/>
                <a:latin typeface="Adobe Garamond Pro" panose="02020502060506020403" pitchFamily="18" charset="0"/>
              </a:rPr>
              <a:t>he color black is associated with evil and death in many cultures; extent to which players wearing black uniforms were judged more evil and aggressive than players wearing uniforms of other colors.</a:t>
            </a:r>
            <a:r>
              <a:rPr lang="en-IN" sz="1600" dirty="0">
                <a:latin typeface="Adobe Garamond Pro" panose="02020502060506020403" pitchFamily="18" charset="0"/>
              </a:rPr>
              <a:t> </a:t>
            </a:r>
          </a:p>
          <a:p>
            <a:pPr marL="285750" indent="-285750">
              <a:buFont typeface="Arial" panose="020B0604020202020204" pitchFamily="34" charset="0"/>
              <a:buChar char="•"/>
            </a:pPr>
            <a:endParaRPr lang="en-IN" sz="1600" dirty="0">
              <a:latin typeface="Adobe Garamond Pro" panose="02020502060506020403" pitchFamily="18" charset="0"/>
            </a:endParaRPr>
          </a:p>
          <a:p>
            <a:pPr marL="285750" indent="-285750">
              <a:buFont typeface="Arial" panose="020B0604020202020204" pitchFamily="34" charset="0"/>
              <a:buChar char="•"/>
            </a:pPr>
            <a:r>
              <a:rPr lang="en-IN" sz="1600" dirty="0">
                <a:latin typeface="Adobe Garamond Pro" panose="02020502060506020403" pitchFamily="18" charset="0"/>
              </a:rPr>
              <a:t>Colours also affect the psychology of the wearer</a:t>
            </a:r>
          </a:p>
          <a:p>
            <a:pPr marL="285750" indent="-285750">
              <a:buFont typeface="Arial" panose="020B0604020202020204" pitchFamily="34" charset="0"/>
              <a:buChar char="•"/>
            </a:pPr>
            <a:endParaRPr lang="en-IN" sz="1600" dirty="0">
              <a:latin typeface="Adobe Garamond Pro" panose="02020502060506020403" pitchFamily="18" charset="0"/>
            </a:endParaRPr>
          </a:p>
          <a:p>
            <a:pPr marL="285750" indent="-285750">
              <a:buFont typeface="Arial" panose="020B0604020202020204" pitchFamily="34" charset="0"/>
              <a:buChar char="•"/>
            </a:pPr>
            <a:r>
              <a:rPr lang="en-US" sz="1600" dirty="0">
                <a:solidFill>
                  <a:srgbClr val="333333"/>
                </a:solidFill>
                <a:latin typeface="Adobe Garamond Pro" panose="02020502060506020403" pitchFamily="18" charset="0"/>
              </a:rPr>
              <a:t>T</a:t>
            </a:r>
            <a:r>
              <a:rPr lang="en-US" sz="1600" b="0" i="0" dirty="0">
                <a:solidFill>
                  <a:srgbClr val="333333"/>
                </a:solidFill>
                <a:effectLst/>
                <a:latin typeface="Adobe Garamond Pro" panose="02020502060506020403" pitchFamily="18" charset="0"/>
              </a:rPr>
              <a:t>he color red is associated with a cultural meaning that affects both the wearer and the perceiver of the red dress.</a:t>
            </a:r>
          </a:p>
          <a:p>
            <a:pPr marL="285750" indent="-285750">
              <a:buFont typeface="Arial" panose="020B0604020202020204" pitchFamily="34" charset="0"/>
              <a:buChar char="•"/>
            </a:pPr>
            <a:endParaRPr lang="en-US" sz="1600" dirty="0">
              <a:solidFill>
                <a:srgbClr val="333333"/>
              </a:solidFill>
              <a:latin typeface="Adobe Garamond Pro" panose="02020502060506020403" pitchFamily="18" charset="0"/>
            </a:endParaRPr>
          </a:p>
          <a:p>
            <a:pPr marL="285750" indent="-285750">
              <a:buFont typeface="Arial" panose="020B0604020202020204" pitchFamily="34" charset="0"/>
              <a:buChar char="•"/>
            </a:pPr>
            <a:r>
              <a:rPr lang="en-US" sz="1600" b="0" i="0" dirty="0">
                <a:solidFill>
                  <a:srgbClr val="333333"/>
                </a:solidFill>
                <a:effectLst/>
                <a:latin typeface="Adobe Garamond Pro" panose="02020502060506020403" pitchFamily="18" charset="0"/>
              </a:rPr>
              <a:t>The researchers found that a white lab coat was associated with traits related to attentiveness</a:t>
            </a:r>
          </a:p>
          <a:p>
            <a:pPr marL="285750" indent="-285750">
              <a:buFont typeface="Arial" panose="020B0604020202020204" pitchFamily="34" charset="0"/>
              <a:buChar char="•"/>
            </a:pPr>
            <a:endParaRPr lang="en-US" sz="1600" dirty="0">
              <a:solidFill>
                <a:srgbClr val="333333"/>
              </a:solidFill>
              <a:latin typeface="Adobe Garamond Pro" panose="02020502060506020403" pitchFamily="18" charset="0"/>
            </a:endParaRPr>
          </a:p>
          <a:p>
            <a:pPr marL="285750" indent="-285750">
              <a:buFont typeface="Arial" panose="020B0604020202020204" pitchFamily="34" charset="0"/>
              <a:buChar char="•"/>
            </a:pPr>
            <a:r>
              <a:rPr lang="en-US" sz="1600" dirty="0">
                <a:solidFill>
                  <a:srgbClr val="333333"/>
                </a:solidFill>
                <a:latin typeface="Adobe Garamond Pro" panose="02020502060506020403" pitchFamily="18" charset="0"/>
              </a:rPr>
              <a:t>Uniforms bring about a sense of responsibility and attentiveness.</a:t>
            </a:r>
          </a:p>
          <a:p>
            <a:pPr marL="285750" indent="-285750">
              <a:buFont typeface="Arial" panose="020B0604020202020204" pitchFamily="34" charset="0"/>
              <a:buChar char="•"/>
            </a:pPr>
            <a:endParaRPr lang="en-US" sz="1600" dirty="0">
              <a:solidFill>
                <a:srgbClr val="333333"/>
              </a:solidFill>
              <a:latin typeface="Adobe Garamond Pro" panose="02020502060506020403" pitchFamily="18" charset="0"/>
            </a:endParaRPr>
          </a:p>
          <a:p>
            <a:pPr marL="285750" indent="-285750">
              <a:buFont typeface="Arial" panose="020B0604020202020204" pitchFamily="34" charset="0"/>
              <a:buChar char="•"/>
            </a:pPr>
            <a:r>
              <a:rPr lang="en-US" sz="1600" dirty="0">
                <a:solidFill>
                  <a:srgbClr val="333333"/>
                </a:solidFill>
                <a:latin typeface="Adobe Garamond Pro" panose="02020502060506020403" pitchFamily="18" charset="0"/>
              </a:rPr>
              <a:t>Some clothing items especially accessories enhances on power and status.</a:t>
            </a:r>
          </a:p>
          <a:p>
            <a:pPr marL="285750" indent="-285750">
              <a:buFont typeface="Arial" panose="020B0604020202020204" pitchFamily="34" charset="0"/>
              <a:buChar char="•"/>
            </a:pPr>
            <a:endParaRPr lang="en-US" sz="1600" dirty="0">
              <a:solidFill>
                <a:srgbClr val="333333"/>
              </a:solidFill>
              <a:latin typeface="Adobe Garamond Pro" panose="02020502060506020403" pitchFamily="18" charset="0"/>
            </a:endParaRPr>
          </a:p>
          <a:p>
            <a:pPr marL="285750" indent="-285750">
              <a:buFont typeface="Arial" panose="020B0604020202020204" pitchFamily="34" charset="0"/>
              <a:buChar char="•"/>
            </a:pPr>
            <a:r>
              <a:rPr lang="en-US" sz="1600" dirty="0">
                <a:solidFill>
                  <a:srgbClr val="333333"/>
                </a:solidFill>
                <a:latin typeface="Adobe Garamond Pro" panose="02020502060506020403" pitchFamily="18" charset="0"/>
              </a:rPr>
              <a:t>D</a:t>
            </a:r>
            <a:r>
              <a:rPr lang="en-US" sz="1600" b="0" i="0" dirty="0">
                <a:solidFill>
                  <a:srgbClr val="333333"/>
                </a:solidFill>
                <a:effectLst/>
                <a:latin typeface="Adobe Garamond Pro" panose="02020502060506020403" pitchFamily="18" charset="0"/>
              </a:rPr>
              <a:t>ress affects wearers due to the symbolic meaning of the dress and the physical experience of wearing that dress item.</a:t>
            </a:r>
            <a:endParaRPr lang="en-IN" sz="1600" dirty="0">
              <a:latin typeface="Adobe Garamond Pro" panose="02020502060506020403" pitchFamily="18" charset="0"/>
            </a:endParaRPr>
          </a:p>
        </p:txBody>
      </p:sp>
      <p:pic>
        <p:nvPicPr>
          <p:cNvPr id="5" name="Graphic 4">
            <a:extLst>
              <a:ext uri="{FF2B5EF4-FFF2-40B4-BE49-F238E27FC236}">
                <a16:creationId xmlns:a16="http://schemas.microsoft.com/office/drawing/2014/main" id="{F46707D1-AD57-4092-A970-FA94F30118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pic>
        <p:nvPicPr>
          <p:cNvPr id="3074" name="Picture 2" descr="Buy Lab Coat Women Men, KUMARS White Medical Coat Cotton Polyester  Scientist Lab Coats Protective Workwear Doctor Students School Coat, Unisex  Food Coat Chemistry Laboratory Coat Costume with Pockets, S Online in">
            <a:extLst>
              <a:ext uri="{FF2B5EF4-FFF2-40B4-BE49-F238E27FC236}">
                <a16:creationId xmlns:a16="http://schemas.microsoft.com/office/drawing/2014/main" id="{CEC2EF0C-2085-4F32-BD7E-FF1E90EBDC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2" r="8220"/>
          <a:stretch/>
        </p:blipFill>
        <p:spPr bwMode="auto">
          <a:xfrm>
            <a:off x="8288492" y="1118884"/>
            <a:ext cx="3743171" cy="462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571F006-241F-4327-8835-56441B106F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3" name="TextBox 2">
            <a:extLst>
              <a:ext uri="{FF2B5EF4-FFF2-40B4-BE49-F238E27FC236}">
                <a16:creationId xmlns:a16="http://schemas.microsoft.com/office/drawing/2014/main" id="{4444D9B9-2EE4-43EC-A010-E7B623B79604}"/>
              </a:ext>
            </a:extLst>
          </p:cNvPr>
          <p:cNvSpPr txBox="1"/>
          <p:nvPr/>
        </p:nvSpPr>
        <p:spPr>
          <a:xfrm>
            <a:off x="162587" y="744537"/>
            <a:ext cx="6096000" cy="6617196"/>
          </a:xfrm>
          <a:prstGeom prst="rect">
            <a:avLst/>
          </a:prstGeom>
          <a:noFill/>
        </p:spPr>
        <p:txBody>
          <a:bodyPr wrap="square">
            <a:spAutoFit/>
          </a:bodyPr>
          <a:lstStyle/>
          <a:p>
            <a:r>
              <a:rPr lang="en-US" sz="1600" b="0" i="0" dirty="0">
                <a:effectLst/>
                <a:latin typeface="Adobe Garamond Pro" panose="02020502060506020403" pitchFamily="18" charset="0"/>
              </a:rPr>
              <a:t>Before an impression is made based on what you say or how you act, your value will be judged based on appearance alone.</a:t>
            </a:r>
          </a:p>
          <a:p>
            <a:r>
              <a:rPr lang="en-US" sz="1600" dirty="0">
                <a:latin typeface="Adobe Garamond Pro" panose="02020502060506020403" pitchFamily="18" charset="0"/>
              </a:rPr>
              <a:t>Depending on multiple factors.</a:t>
            </a:r>
            <a:endParaRPr lang="en-US" sz="1600" b="0" i="0" dirty="0">
              <a:effectLst/>
              <a:latin typeface="Adobe Garamond Pro" panose="02020502060506020403" pitchFamily="18" charset="0"/>
            </a:endParaRPr>
          </a:p>
          <a:p>
            <a:endParaRPr lang="en-US" sz="1600" b="0" i="0" dirty="0">
              <a:effectLst/>
              <a:latin typeface="Adobe Garamond Pro" panose="02020502060506020403" pitchFamily="18" charset="0"/>
            </a:endParaRPr>
          </a:p>
          <a:p>
            <a:endParaRPr lang="en-US" sz="1600" b="0" i="0" dirty="0">
              <a:effectLst/>
              <a:highlight>
                <a:srgbClr val="FFFF00"/>
              </a:highlight>
              <a:latin typeface="Adobe Garamond Pro" panose="02020502060506020403" pitchFamily="18" charset="0"/>
            </a:endParaRPr>
          </a:p>
          <a:p>
            <a:r>
              <a:rPr lang="en-US" sz="1600" dirty="0">
                <a:highlight>
                  <a:srgbClr val="FFFF00"/>
                </a:highlight>
                <a:latin typeface="Adobe Garamond Pro" panose="02020502060506020403" pitchFamily="18" charset="0"/>
              </a:rPr>
              <a:t>1.Colour Psychology</a:t>
            </a:r>
          </a:p>
          <a:p>
            <a:r>
              <a:rPr lang="en-US" sz="1600" b="0" i="0" dirty="0">
                <a:effectLst/>
                <a:latin typeface="Adobe Garamond Pro" panose="02020502060506020403" pitchFamily="18" charset="0"/>
              </a:rPr>
              <a:t>The color of your clothes can impact other’s first impressions of you very dramatically. </a:t>
            </a:r>
          </a:p>
          <a:p>
            <a:endParaRPr lang="en-US" sz="1600" b="0" i="0" dirty="0">
              <a:effectLst/>
              <a:latin typeface="Adobe Garamond Pro" panose="02020502060506020403" pitchFamily="18" charset="0"/>
            </a:endParaRPr>
          </a:p>
          <a:p>
            <a:r>
              <a:rPr lang="en-US" sz="1600" b="0" i="0" dirty="0">
                <a:effectLst/>
                <a:latin typeface="Adobe Garamond Pro" panose="02020502060506020403" pitchFamily="18" charset="0"/>
              </a:rPr>
              <a:t>One can utilize this first look to your advantage by selecting the right color. </a:t>
            </a:r>
          </a:p>
          <a:p>
            <a:pPr algn="l"/>
            <a:endParaRPr lang="en-US" sz="1600" dirty="0">
              <a:latin typeface="Adobe Garamond Pro" panose="02020502060506020403" pitchFamily="18" charset="0"/>
            </a:endParaRPr>
          </a:p>
          <a:p>
            <a:pPr algn="l"/>
            <a:r>
              <a:rPr lang="en-US" sz="1600" dirty="0">
                <a:latin typeface="Adobe Garamond Pro" panose="02020502060506020403" pitchFamily="18" charset="0"/>
              </a:rPr>
              <a:t>C</a:t>
            </a:r>
            <a:r>
              <a:rPr lang="en-US" sz="1600" i="0" dirty="0">
                <a:effectLst/>
                <a:latin typeface="Adobe Garamond Pro" panose="02020502060506020403" pitchFamily="18" charset="0"/>
              </a:rPr>
              <a:t>onfidence and authority can be conveyed </a:t>
            </a:r>
            <a:r>
              <a:rPr lang="en-US" sz="1600" b="0" i="0" dirty="0">
                <a:effectLst/>
                <a:latin typeface="Adobe Garamond Pro" panose="02020502060506020403" pitchFamily="18" charset="0"/>
              </a:rPr>
              <a:t>best by wearing strong, vivid, and bold colors.</a:t>
            </a:r>
          </a:p>
          <a:p>
            <a:pPr algn="l"/>
            <a:endParaRPr lang="en-US" sz="1600" dirty="0">
              <a:latin typeface="Adobe Garamond Pro" panose="02020502060506020403" pitchFamily="18" charset="0"/>
            </a:endParaRPr>
          </a:p>
          <a:p>
            <a:pPr algn="l"/>
            <a:r>
              <a:rPr lang="en-US" sz="1600" b="0" i="0" dirty="0">
                <a:effectLst/>
                <a:latin typeface="Adobe Garamond Pro" panose="02020502060506020403" pitchFamily="18" charset="0"/>
              </a:rPr>
              <a:t>You wish to convey bold authority, leaning towards darker colors would do the trick.</a:t>
            </a:r>
          </a:p>
          <a:p>
            <a:pPr algn="l"/>
            <a:endParaRPr lang="en-US" sz="1600" dirty="0">
              <a:latin typeface="Adobe Garamond Pro" panose="02020502060506020403" pitchFamily="18" charset="0"/>
            </a:endParaRPr>
          </a:p>
          <a:p>
            <a:pPr algn="l"/>
            <a:r>
              <a:rPr lang="en-US" sz="1600" dirty="0">
                <a:latin typeface="Adobe Garamond Pro" panose="02020502060506020403" pitchFamily="18" charset="0"/>
              </a:rPr>
              <a:t>On the contrary s</a:t>
            </a:r>
            <a:r>
              <a:rPr lang="en-US" sz="1600" i="0" dirty="0">
                <a:effectLst/>
                <a:latin typeface="Adobe Garamond Pro" panose="02020502060506020403" pitchFamily="18" charset="0"/>
              </a:rPr>
              <a:t>oft colors are often seen as more inviting and less in your face. Light greens, yellows, blues, and coral are some such colors with a friendlier appeal. </a:t>
            </a:r>
          </a:p>
          <a:p>
            <a:pPr algn="l"/>
            <a:endParaRPr lang="en-US" sz="1600" b="0" dirty="0">
              <a:latin typeface="Adobe Garamond Pro" panose="02020502060506020403" pitchFamily="18" charset="0"/>
            </a:endParaRPr>
          </a:p>
          <a:p>
            <a:pPr algn="l"/>
            <a:r>
              <a:rPr lang="en-US" sz="1600" i="0" dirty="0">
                <a:effectLst/>
                <a:latin typeface="Adobe Garamond Pro" panose="02020502060506020403" pitchFamily="18" charset="0"/>
              </a:rPr>
              <a:t>Cool </a:t>
            </a:r>
            <a:r>
              <a:rPr lang="en-US" sz="1600" dirty="0" err="1">
                <a:latin typeface="Adobe Garamond Pro" panose="02020502060506020403" pitchFamily="18" charset="0"/>
              </a:rPr>
              <a:t>c</a:t>
            </a:r>
            <a:r>
              <a:rPr lang="en-US" sz="1600" i="0" dirty="0" err="1">
                <a:effectLst/>
                <a:latin typeface="Adobe Garamond Pro" panose="02020502060506020403" pitchFamily="18" charset="0"/>
              </a:rPr>
              <a:t>olours</a:t>
            </a:r>
            <a:r>
              <a:rPr lang="en-US" sz="1600" i="0" dirty="0">
                <a:effectLst/>
                <a:latin typeface="Adobe Garamond Pro" panose="02020502060506020403" pitchFamily="18" charset="0"/>
              </a:rPr>
              <a:t> will make you look more active and outgoing.</a:t>
            </a:r>
            <a:endParaRPr lang="en-US" sz="1600" b="0" i="0" dirty="0">
              <a:effectLst/>
              <a:latin typeface="Adobe Garamond Pro" panose="02020502060506020403" pitchFamily="18" charset="0"/>
            </a:endParaRPr>
          </a:p>
          <a:p>
            <a:endParaRPr lang="en-US" b="0" i="0" dirty="0">
              <a:effectLst/>
              <a:latin typeface="futura-pt"/>
            </a:endParaRPr>
          </a:p>
          <a:p>
            <a:endParaRPr lang="en-US" b="0" i="0" dirty="0">
              <a:effectLst/>
              <a:latin typeface="futura-pt"/>
            </a:endParaRPr>
          </a:p>
          <a:p>
            <a:endParaRPr lang="en-US" dirty="0">
              <a:latin typeface="futura-pt"/>
            </a:endParaRPr>
          </a:p>
          <a:p>
            <a:endParaRPr lang="en-IN" dirty="0"/>
          </a:p>
        </p:txBody>
      </p:sp>
      <p:sp>
        <p:nvSpPr>
          <p:cNvPr id="5" name="TextBox 4">
            <a:extLst>
              <a:ext uri="{FF2B5EF4-FFF2-40B4-BE49-F238E27FC236}">
                <a16:creationId xmlns:a16="http://schemas.microsoft.com/office/drawing/2014/main" id="{B8365A8C-FF89-4AB7-9273-2785B2804230}"/>
              </a:ext>
            </a:extLst>
          </p:cNvPr>
          <p:cNvSpPr txBox="1"/>
          <p:nvPr/>
        </p:nvSpPr>
        <p:spPr>
          <a:xfrm>
            <a:off x="9090782" y="5651070"/>
            <a:ext cx="2665783" cy="877163"/>
          </a:xfrm>
          <a:prstGeom prst="rect">
            <a:avLst/>
          </a:prstGeom>
          <a:noFill/>
        </p:spPr>
        <p:txBody>
          <a:bodyPr wrap="square">
            <a:spAutoFit/>
          </a:bodyPr>
          <a:lstStyle/>
          <a:p>
            <a:endParaRPr lang="en-US" sz="1100" b="0" i="0" dirty="0">
              <a:effectLst/>
              <a:latin typeface="futura-pt"/>
            </a:endParaRPr>
          </a:p>
          <a:p>
            <a:pPr algn="ctr"/>
            <a:endParaRPr lang="en-US" sz="1100" dirty="0">
              <a:latin typeface="Adobe Garamond Pro" panose="02020502060506020403" pitchFamily="18" charset="0"/>
            </a:endParaRPr>
          </a:p>
          <a:p>
            <a:pPr algn="ctr"/>
            <a:r>
              <a:rPr lang="en-US" sz="1100" dirty="0">
                <a:latin typeface="Adobe Garamond Pro" panose="02020502060506020403" pitchFamily="18" charset="0"/>
              </a:rPr>
              <a:t>B</a:t>
            </a:r>
            <a:r>
              <a:rPr lang="en-US" sz="1100" b="0" i="0" dirty="0">
                <a:effectLst/>
                <a:latin typeface="Adobe Garamond Pro" panose="02020502060506020403" pitchFamily="18" charset="0"/>
              </a:rPr>
              <a:t>lue outfit makes you seem more intelligent and competent</a:t>
            </a:r>
            <a:r>
              <a:rPr lang="en-US" b="0" i="0" dirty="0">
                <a:effectLst/>
                <a:latin typeface="Adobe Garamond Pro" panose="02020502060506020403" pitchFamily="18" charset="0"/>
              </a:rPr>
              <a:t>. </a:t>
            </a:r>
          </a:p>
        </p:txBody>
      </p:sp>
      <p:sp>
        <p:nvSpPr>
          <p:cNvPr id="7" name="TextBox 6">
            <a:extLst>
              <a:ext uri="{FF2B5EF4-FFF2-40B4-BE49-F238E27FC236}">
                <a16:creationId xmlns:a16="http://schemas.microsoft.com/office/drawing/2014/main" id="{ABB11CB6-3176-4CCA-884A-09FADB60973E}"/>
              </a:ext>
            </a:extLst>
          </p:cNvPr>
          <p:cNvSpPr txBox="1"/>
          <p:nvPr/>
        </p:nvSpPr>
        <p:spPr>
          <a:xfrm>
            <a:off x="6288379" y="6013730"/>
            <a:ext cx="2520341" cy="577081"/>
          </a:xfrm>
          <a:prstGeom prst="rect">
            <a:avLst/>
          </a:prstGeom>
          <a:noFill/>
        </p:spPr>
        <p:txBody>
          <a:bodyPr wrap="square">
            <a:spAutoFit/>
          </a:bodyPr>
          <a:lstStyle/>
          <a:p>
            <a:pPr algn="ctr"/>
            <a:r>
              <a:rPr lang="en-US" sz="1050" b="0" i="0" dirty="0">
                <a:effectLst/>
                <a:latin typeface="Adobe Garamond Pro" panose="02020502060506020403" pitchFamily="18" charset="0"/>
              </a:rPr>
              <a:t>You may choose to wear a solid yellow tie, for example, to demonstrate a confident and fun-loving demeanor</a:t>
            </a:r>
            <a:r>
              <a:rPr lang="en-US" sz="1050" b="0" i="0" dirty="0">
                <a:effectLst/>
                <a:latin typeface="futura-pt"/>
              </a:rPr>
              <a:t>.</a:t>
            </a:r>
          </a:p>
        </p:txBody>
      </p:sp>
      <p:pic>
        <p:nvPicPr>
          <p:cNvPr id="1026" name="Picture 2" descr="There’s no shame in adding a few bold pops of color to your outfit. | Socks: Prime Cubes">
            <a:extLst>
              <a:ext uri="{FF2B5EF4-FFF2-40B4-BE49-F238E27FC236}">
                <a16:creationId xmlns:a16="http://schemas.microsoft.com/office/drawing/2014/main" id="{6F6617A4-8647-407E-8488-7C5F82E8E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379" y="1616198"/>
            <a:ext cx="2665783" cy="4350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view Attire: How to Leave a Good First Impression — Professional  Resume Writing Services">
            <a:extLst>
              <a:ext uri="{FF2B5EF4-FFF2-40B4-BE49-F238E27FC236}">
                <a16:creationId xmlns:a16="http://schemas.microsoft.com/office/drawing/2014/main" id="{C2A15E10-CE79-4A08-A99B-39C224C3C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503" y="1637241"/>
            <a:ext cx="2900436" cy="4350654"/>
          </a:xfrm>
          <a:prstGeom prst="rect">
            <a:avLst/>
          </a:prstGeom>
          <a:noFill/>
          <a:extLst>
            <a:ext uri="{909E8E84-426E-40DD-AFC4-6F175D3DCCD1}">
              <a14:hiddenFill xmlns:a14="http://schemas.microsoft.com/office/drawing/2010/main">
                <a:solidFill>
                  <a:srgbClr val="FFFFFF"/>
                </a:solidFill>
              </a14:hiddenFill>
            </a:ext>
          </a:extLst>
        </p:spPr>
      </p:pic>
      <p:sp>
        <p:nvSpPr>
          <p:cNvPr id="9" name="Arrow: Pentagon 8">
            <a:extLst>
              <a:ext uri="{FF2B5EF4-FFF2-40B4-BE49-F238E27FC236}">
                <a16:creationId xmlns:a16="http://schemas.microsoft.com/office/drawing/2014/main" id="{A1A4A15A-3B66-4C3A-8BA3-864DA4187E2D}"/>
              </a:ext>
            </a:extLst>
          </p:cNvPr>
          <p:cNvSpPr/>
          <p:nvPr/>
        </p:nvSpPr>
        <p:spPr>
          <a:xfrm flipH="1">
            <a:off x="7508240" y="169723"/>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7A3350FB-B7FF-4BC5-A486-76CF453E00A6}"/>
              </a:ext>
            </a:extLst>
          </p:cNvPr>
          <p:cNvSpPr txBox="1"/>
          <p:nvPr/>
        </p:nvSpPr>
        <p:spPr>
          <a:xfrm>
            <a:off x="9885733" y="255249"/>
            <a:ext cx="4175760" cy="461665"/>
          </a:xfrm>
          <a:prstGeom prst="rect">
            <a:avLst/>
          </a:prstGeom>
          <a:noFill/>
        </p:spPr>
        <p:txBody>
          <a:bodyPr wrap="square" rtlCol="0">
            <a:spAutoFit/>
          </a:bodyPr>
          <a:lstStyle/>
          <a:p>
            <a:r>
              <a:rPr lang="en-IN" sz="2400" dirty="0">
                <a:latin typeface="Adobe Garamond Pro" panose="02020502060506020403" pitchFamily="18" charset="0"/>
              </a:rPr>
              <a:t>First Impression</a:t>
            </a:r>
          </a:p>
        </p:txBody>
      </p:sp>
    </p:spTree>
    <p:extLst>
      <p:ext uri="{BB962C8B-B14F-4D97-AF65-F5344CB8AC3E}">
        <p14:creationId xmlns:p14="http://schemas.microsoft.com/office/powerpoint/2010/main" val="265661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8EF17-6EE7-4FF7-B882-B23461EA69A8}"/>
              </a:ext>
            </a:extLst>
          </p:cNvPr>
          <p:cNvSpPr txBox="1"/>
          <p:nvPr/>
        </p:nvSpPr>
        <p:spPr>
          <a:xfrm>
            <a:off x="289549" y="2390339"/>
            <a:ext cx="6096000" cy="2308324"/>
          </a:xfrm>
          <a:prstGeom prst="rect">
            <a:avLst/>
          </a:prstGeom>
          <a:noFill/>
        </p:spPr>
        <p:txBody>
          <a:bodyPr wrap="square">
            <a:spAutoFit/>
          </a:bodyPr>
          <a:lstStyle/>
          <a:p>
            <a:r>
              <a:rPr lang="en-US" b="0" i="0" dirty="0">
                <a:effectLst/>
                <a:highlight>
                  <a:srgbClr val="FFFF00"/>
                </a:highlight>
                <a:latin typeface="Adobe Garamond Pro" panose="02020502060506020403" pitchFamily="18" charset="0"/>
              </a:rPr>
              <a:t>2. Eye level- Placements</a:t>
            </a:r>
          </a:p>
          <a:p>
            <a:pPr algn="l"/>
            <a:r>
              <a:rPr lang="en-US" b="0" i="0" dirty="0">
                <a:effectLst/>
                <a:latin typeface="Adobe Garamond Pro" panose="02020502060506020403" pitchFamily="18" charset="0"/>
              </a:rPr>
              <a:t>People will first notice the shirt, tie, or jacket you wear. They will eventually notice the rest of your ensemble.</a:t>
            </a:r>
          </a:p>
          <a:p>
            <a:pPr algn="l"/>
            <a:endParaRPr lang="en-US" b="0" i="0" dirty="0">
              <a:effectLst/>
              <a:latin typeface="Adobe Garamond Pro" panose="02020502060506020403" pitchFamily="18" charset="0"/>
            </a:endParaRPr>
          </a:p>
          <a:p>
            <a:pPr algn="l"/>
            <a:r>
              <a:rPr lang="en-US" dirty="0">
                <a:latin typeface="Adobe Garamond Pro" panose="02020502060506020403" pitchFamily="18" charset="0"/>
              </a:rPr>
              <a:t>Y</a:t>
            </a:r>
            <a:r>
              <a:rPr lang="en-US" i="0" dirty="0">
                <a:effectLst/>
                <a:latin typeface="Adobe Garamond Pro" panose="02020502060506020403" pitchFamily="18" charset="0"/>
              </a:rPr>
              <a:t>ou can be certain that the first thing they see will be the top pieces of clothing. </a:t>
            </a:r>
          </a:p>
          <a:p>
            <a:pPr algn="l"/>
            <a:endParaRPr lang="en-US" b="0" i="0" dirty="0">
              <a:effectLst/>
              <a:latin typeface="futura-pt"/>
            </a:endParaRPr>
          </a:p>
          <a:p>
            <a:pPr algn="l"/>
            <a:endParaRPr lang="en-US" b="0" i="0" dirty="0">
              <a:effectLst/>
              <a:latin typeface="futura-pt"/>
            </a:endParaRPr>
          </a:p>
        </p:txBody>
      </p:sp>
      <p:pic>
        <p:nvPicPr>
          <p:cNvPr id="4" name="Graphic 3">
            <a:extLst>
              <a:ext uri="{FF2B5EF4-FFF2-40B4-BE49-F238E27FC236}">
                <a16:creationId xmlns:a16="http://schemas.microsoft.com/office/drawing/2014/main" id="{B562EC5D-FCAA-4CE2-AAB1-5383D925B2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pic>
        <p:nvPicPr>
          <p:cNvPr id="5122" name="Picture 2" descr="Emily in Paris Outfits You Can Wear IRL (and on a Budget) - E! Online">
            <a:extLst>
              <a:ext uri="{FF2B5EF4-FFF2-40B4-BE49-F238E27FC236}">
                <a16:creationId xmlns:a16="http://schemas.microsoft.com/office/drawing/2014/main" id="{568D952C-0E78-4FB1-9B5A-1C357F79A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317" y="45623"/>
            <a:ext cx="3632247" cy="269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re are the Emily in Paris outfits from? Here&amp;#39;s how you can recreate them">
            <a:extLst>
              <a:ext uri="{FF2B5EF4-FFF2-40B4-BE49-F238E27FC236}">
                <a16:creationId xmlns:a16="http://schemas.microsoft.com/office/drawing/2014/main" id="{A6D9E21C-2EB0-426C-851E-2FE964FEE6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61" r="46387" b="-5161"/>
          <a:stretch/>
        </p:blipFill>
        <p:spPr bwMode="auto">
          <a:xfrm>
            <a:off x="7293611" y="2853574"/>
            <a:ext cx="316611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DDD590-D162-471A-9740-9C3EFAD46EA7}"/>
              </a:ext>
            </a:extLst>
          </p:cNvPr>
          <p:cNvSpPr txBox="1"/>
          <p:nvPr/>
        </p:nvSpPr>
        <p:spPr>
          <a:xfrm>
            <a:off x="6756400" y="6424870"/>
            <a:ext cx="4490720" cy="400110"/>
          </a:xfrm>
          <a:prstGeom prst="rect">
            <a:avLst/>
          </a:prstGeom>
          <a:noFill/>
        </p:spPr>
        <p:txBody>
          <a:bodyPr wrap="square" rtlCol="0">
            <a:spAutoFit/>
          </a:bodyPr>
          <a:lstStyle/>
          <a:p>
            <a:pPr algn="ctr"/>
            <a:r>
              <a:rPr lang="en-IN" sz="1000" dirty="0">
                <a:latin typeface="Adobe Garamond Pro" panose="02020502060506020403" pitchFamily="18" charset="0"/>
              </a:rPr>
              <a:t>The emphasis in this outfit directly goes to the red hat as it brings a certain amount of attention, being vivid and also the placement is such.</a:t>
            </a:r>
          </a:p>
        </p:txBody>
      </p:sp>
    </p:spTree>
    <p:extLst>
      <p:ext uri="{BB962C8B-B14F-4D97-AF65-F5344CB8AC3E}">
        <p14:creationId xmlns:p14="http://schemas.microsoft.com/office/powerpoint/2010/main" val="26872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3472A2-D169-421A-8D1D-CC358BB90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3" name="TextBox 2">
            <a:extLst>
              <a:ext uri="{FF2B5EF4-FFF2-40B4-BE49-F238E27FC236}">
                <a16:creationId xmlns:a16="http://schemas.microsoft.com/office/drawing/2014/main" id="{6D4311E8-D00F-4AA4-96BF-42642525B917}"/>
              </a:ext>
            </a:extLst>
          </p:cNvPr>
          <p:cNvSpPr txBox="1"/>
          <p:nvPr/>
        </p:nvSpPr>
        <p:spPr>
          <a:xfrm>
            <a:off x="0" y="1872216"/>
            <a:ext cx="6096000" cy="3108543"/>
          </a:xfrm>
          <a:prstGeom prst="rect">
            <a:avLst/>
          </a:prstGeom>
          <a:noFill/>
        </p:spPr>
        <p:txBody>
          <a:bodyPr wrap="square">
            <a:spAutoFit/>
          </a:bodyPr>
          <a:lstStyle/>
          <a:p>
            <a:pPr algn="l"/>
            <a:r>
              <a:rPr lang="en-US" sz="1600" i="0" dirty="0">
                <a:effectLst/>
                <a:highlight>
                  <a:srgbClr val="FFFF00"/>
                </a:highlight>
                <a:latin typeface="Adobe Garamond Pro" panose="02020502060506020403" pitchFamily="18" charset="0"/>
              </a:rPr>
              <a:t>3)Right Patterns</a:t>
            </a:r>
          </a:p>
          <a:p>
            <a:pPr algn="l"/>
            <a:r>
              <a:rPr lang="en-US" sz="1600" i="0" dirty="0">
                <a:effectLst/>
                <a:latin typeface="Adobe Garamond Pro" panose="02020502060506020403" pitchFamily="18" charset="0"/>
              </a:rPr>
              <a:t>In many instances, it will play to your advantage to make a lasting impression. This is especially true for first impressions in job interviews. </a:t>
            </a:r>
          </a:p>
          <a:p>
            <a:pPr algn="l"/>
            <a:endParaRPr lang="en-US" sz="1600" dirty="0">
              <a:latin typeface="Adobe Garamond Pro" panose="02020502060506020403" pitchFamily="18" charset="0"/>
            </a:endParaRPr>
          </a:p>
          <a:p>
            <a:pPr algn="l"/>
            <a:r>
              <a:rPr lang="en-US" sz="1600" dirty="0">
                <a:latin typeface="Adobe Garamond Pro" panose="02020502060506020403" pitchFamily="18" charset="0"/>
              </a:rPr>
              <a:t>T</a:t>
            </a:r>
            <a:r>
              <a:rPr lang="en-US" sz="1600" i="0" dirty="0">
                <a:effectLst/>
                <a:latin typeface="Adobe Garamond Pro" panose="02020502060506020403" pitchFamily="18" charset="0"/>
              </a:rPr>
              <a:t>ry wearing a creative and imaginative pattern, </a:t>
            </a:r>
          </a:p>
          <a:p>
            <a:pPr algn="l"/>
            <a:endParaRPr lang="en-US" sz="1600" dirty="0">
              <a:latin typeface="Adobe Garamond Pro" panose="02020502060506020403" pitchFamily="18" charset="0"/>
            </a:endParaRPr>
          </a:p>
          <a:p>
            <a:pPr algn="l"/>
            <a:r>
              <a:rPr lang="en-US" sz="1600" i="0" dirty="0">
                <a:effectLst/>
                <a:latin typeface="Adobe Garamond Pro" panose="02020502060506020403" pitchFamily="18" charset="0"/>
              </a:rPr>
              <a:t>A few examples of such patterns include:</a:t>
            </a:r>
          </a:p>
          <a:p>
            <a:pPr algn="l">
              <a:buFont typeface="Arial" panose="020B0604020202020204" pitchFamily="34" charset="0"/>
              <a:buChar char="•"/>
            </a:pPr>
            <a:r>
              <a:rPr lang="en-US" sz="1600" i="0" dirty="0">
                <a:effectLst/>
                <a:latin typeface="Adobe Garamond Pro" panose="02020502060506020403" pitchFamily="18" charset="0"/>
              </a:rPr>
              <a:t>Paisley- Indicating traditionality, fertility and growth</a:t>
            </a:r>
          </a:p>
          <a:p>
            <a:pPr algn="l">
              <a:buFont typeface="Arial" panose="020B0604020202020204" pitchFamily="34" charset="0"/>
              <a:buChar char="•"/>
            </a:pPr>
            <a:r>
              <a:rPr lang="en-US" sz="1600" i="0" dirty="0">
                <a:effectLst/>
                <a:latin typeface="Adobe Garamond Pro" panose="02020502060506020403" pitchFamily="18" charset="0"/>
              </a:rPr>
              <a:t>Floral-Springs, warmth and summertime</a:t>
            </a:r>
          </a:p>
          <a:p>
            <a:pPr algn="l">
              <a:buFont typeface="Arial" panose="020B0604020202020204" pitchFamily="34" charset="0"/>
              <a:buChar char="•"/>
            </a:pPr>
            <a:r>
              <a:rPr lang="en-US" sz="1600" dirty="0">
                <a:latin typeface="Adobe Garamond Pro" panose="02020502060506020403" pitchFamily="18" charset="0"/>
              </a:rPr>
              <a:t>Stripes- Professionalism and attitude, looking taller and thinner</a:t>
            </a:r>
          </a:p>
          <a:p>
            <a:pPr algn="l">
              <a:buFont typeface="Arial" panose="020B0604020202020204" pitchFamily="34" charset="0"/>
              <a:buChar char="•"/>
            </a:pPr>
            <a:endParaRPr lang="en-US" dirty="0">
              <a:latin typeface="futura-pt"/>
            </a:endParaRPr>
          </a:p>
          <a:p>
            <a:pPr algn="l">
              <a:buFont typeface="Arial" panose="020B0604020202020204" pitchFamily="34" charset="0"/>
              <a:buChar char="•"/>
            </a:pPr>
            <a:endParaRPr lang="en-US" i="0" dirty="0">
              <a:effectLst/>
              <a:latin typeface="futura-pt"/>
            </a:endParaRPr>
          </a:p>
        </p:txBody>
      </p:sp>
      <p:pic>
        <p:nvPicPr>
          <p:cNvPr id="2050" name="Picture 2" descr="Floral Patterns are astonishingly easy to mix and match with other colors. | Socks: Squorange">
            <a:extLst>
              <a:ext uri="{FF2B5EF4-FFF2-40B4-BE49-F238E27FC236}">
                <a16:creationId xmlns:a16="http://schemas.microsoft.com/office/drawing/2014/main" id="{3C1CD56D-37C7-4B11-B393-01E89733C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393" y="132080"/>
            <a:ext cx="3208655" cy="523664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101 Stylish Looks for Women Who Love to Wear Stripes">
            <a:extLst>
              <a:ext uri="{FF2B5EF4-FFF2-40B4-BE49-F238E27FC236}">
                <a16:creationId xmlns:a16="http://schemas.microsoft.com/office/drawing/2014/main" id="{BF33CDD0-51D1-4999-9160-56185AD82A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4" descr="101 Stylish Looks for Women Who Love to Wear Stripes">
            <a:extLst>
              <a:ext uri="{FF2B5EF4-FFF2-40B4-BE49-F238E27FC236}">
                <a16:creationId xmlns:a16="http://schemas.microsoft.com/office/drawing/2014/main" id="{33B1EE41-5037-4E2D-BE62-A80664055C6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150" name="Picture 6" descr="45 Cool and Easy Stripes Outfit to Copy Right Now » SeasonOutfit | Stripe  outfits, Modest outfits, Fashion">
            <a:extLst>
              <a:ext uri="{FF2B5EF4-FFF2-40B4-BE49-F238E27FC236}">
                <a16:creationId xmlns:a16="http://schemas.microsoft.com/office/drawing/2014/main" id="{E8D4CE10-061A-4A62-9F25-9B74B7CD84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36" r="5623"/>
          <a:stretch/>
        </p:blipFill>
        <p:spPr bwMode="auto">
          <a:xfrm>
            <a:off x="9152255" y="1747520"/>
            <a:ext cx="285686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39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62ACAD-88F1-4406-8405-1EBDF8B9B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441" y="0"/>
            <a:ext cx="3464560" cy="6852976"/>
          </a:xfrm>
          <a:prstGeom prst="rect">
            <a:avLst/>
          </a:prstGeom>
        </p:spPr>
      </p:pic>
      <p:sp>
        <p:nvSpPr>
          <p:cNvPr id="3" name="TextBox 2">
            <a:extLst>
              <a:ext uri="{FF2B5EF4-FFF2-40B4-BE49-F238E27FC236}">
                <a16:creationId xmlns:a16="http://schemas.microsoft.com/office/drawing/2014/main" id="{FD11CCD4-DCC6-4BFF-9905-B1DDE7BCFCEA}"/>
              </a:ext>
            </a:extLst>
          </p:cNvPr>
          <p:cNvSpPr txBox="1"/>
          <p:nvPr/>
        </p:nvSpPr>
        <p:spPr>
          <a:xfrm>
            <a:off x="32572" y="273128"/>
            <a:ext cx="6642793" cy="6340197"/>
          </a:xfrm>
          <a:prstGeom prst="rect">
            <a:avLst/>
          </a:prstGeom>
          <a:noFill/>
        </p:spPr>
        <p:txBody>
          <a:bodyPr wrap="square">
            <a:spAutoFit/>
          </a:bodyPr>
          <a:lstStyle/>
          <a:p>
            <a:pPr algn="l" rtl="0"/>
            <a:r>
              <a:rPr lang="en-US" sz="1400" b="0" i="0" dirty="0">
                <a:solidFill>
                  <a:srgbClr val="575354"/>
                </a:solidFill>
                <a:effectLst/>
                <a:latin typeface="Adobe Garamond Pro" panose="02020502060506020403" pitchFamily="18" charset="0"/>
              </a:rPr>
              <a:t>A halo effect is most visible in a professional setting.</a:t>
            </a:r>
          </a:p>
          <a:p>
            <a:pPr algn="l" rtl="0"/>
            <a:r>
              <a:rPr lang="en-US" sz="1400" b="0" i="0" dirty="0">
                <a:solidFill>
                  <a:srgbClr val="575354"/>
                </a:solidFill>
                <a:effectLst/>
                <a:latin typeface="Adobe Garamond Pro" panose="02020502060506020403" pitchFamily="18" charset="0"/>
              </a:rPr>
              <a:t> </a:t>
            </a:r>
          </a:p>
          <a:p>
            <a:pPr algn="l" rtl="0"/>
            <a:r>
              <a:rPr lang="en-US" sz="1400" b="0" i="0" dirty="0">
                <a:solidFill>
                  <a:srgbClr val="575354"/>
                </a:solidFill>
                <a:effectLst/>
                <a:latin typeface="Adobe Garamond Pro" panose="02020502060506020403" pitchFamily="18" charset="0"/>
              </a:rPr>
              <a:t>You have to continuously build your skills, showcase your abilities and maintain relationships. In a high-competition environment.</a:t>
            </a:r>
          </a:p>
          <a:p>
            <a:pPr algn="l" rtl="0"/>
            <a:r>
              <a:rPr lang="en-US" sz="1400" b="0" i="0" dirty="0">
                <a:solidFill>
                  <a:srgbClr val="575354"/>
                </a:solidFill>
                <a:effectLst/>
                <a:latin typeface="Adobe Garamond Pro" panose="02020502060506020403" pitchFamily="18" charset="0"/>
              </a:rPr>
              <a:t>You may not even realize your understanding of someone is solely based on how they speak or look.</a:t>
            </a:r>
          </a:p>
          <a:p>
            <a:pPr algn="l" rtl="0"/>
            <a:r>
              <a:rPr lang="en-US" sz="1400" b="0" i="0" dirty="0">
                <a:solidFill>
                  <a:srgbClr val="575354"/>
                </a:solidFill>
                <a:effectLst/>
                <a:latin typeface="Adobe Garamond Pro" panose="02020502060506020403" pitchFamily="18" charset="0"/>
              </a:rPr>
              <a:t>Here are some common traits that form the halo bias and are examples of a halo effect:</a:t>
            </a:r>
          </a:p>
          <a:p>
            <a:pPr algn="l" rtl="0"/>
            <a:endParaRPr lang="en-US" sz="1400" cap="all" dirty="0">
              <a:latin typeface="Adobe Garamond Pro" panose="02020502060506020403" pitchFamily="18" charset="0"/>
            </a:endParaRPr>
          </a:p>
          <a:p>
            <a:pPr algn="l" rtl="0"/>
            <a:endParaRPr lang="en-US" sz="1400" cap="all" dirty="0">
              <a:latin typeface="Adobe Garamond Pro" panose="02020502060506020403" pitchFamily="18" charset="0"/>
            </a:endParaRPr>
          </a:p>
          <a:p>
            <a:pPr algn="l" rtl="0"/>
            <a:endParaRPr lang="en-US" sz="1400" cap="all" dirty="0">
              <a:latin typeface="Adobe Garamond Pro" panose="02020502060506020403" pitchFamily="18" charset="0"/>
            </a:endParaRPr>
          </a:p>
          <a:p>
            <a:pPr algn="l" rtl="0"/>
            <a:r>
              <a:rPr lang="en-US" sz="1400" b="0" i="0" dirty="0">
                <a:solidFill>
                  <a:srgbClr val="575354"/>
                </a:solidFill>
                <a:effectLst/>
                <a:latin typeface="Adobe Garamond Pro" panose="02020502060506020403" pitchFamily="18" charset="0"/>
              </a:rPr>
              <a:t>Corporate etiquette comprises professional attire, maintaining decorum and respecting boundaries. </a:t>
            </a:r>
          </a:p>
          <a:p>
            <a:pPr algn="l" rtl="0"/>
            <a:r>
              <a:rPr lang="en-US" sz="1400" b="0" i="0" dirty="0">
                <a:solidFill>
                  <a:srgbClr val="575354"/>
                </a:solidFill>
                <a:effectLst/>
                <a:latin typeface="Adobe Garamond Pro" panose="02020502060506020403" pitchFamily="18" charset="0"/>
              </a:rPr>
              <a:t>We assign a lot of weight to how people dress, behave and interact at the workplace. </a:t>
            </a:r>
          </a:p>
          <a:p>
            <a:pPr algn="l" rtl="0"/>
            <a:r>
              <a:rPr lang="en-US" sz="1400" b="0" i="0" dirty="0">
                <a:solidFill>
                  <a:srgbClr val="575354"/>
                </a:solidFill>
                <a:effectLst/>
                <a:latin typeface="Adobe Garamond Pro" panose="02020502060506020403" pitchFamily="18" charset="0"/>
              </a:rPr>
              <a:t>Sharp dressing is associated with professionalism.</a:t>
            </a:r>
          </a:p>
          <a:p>
            <a:pPr algn="l" rtl="0"/>
            <a:r>
              <a:rPr lang="en-US" sz="1400" dirty="0">
                <a:solidFill>
                  <a:srgbClr val="575354"/>
                </a:solidFill>
                <a:latin typeface="Adobe Garamond Pro" panose="02020502060506020403" pitchFamily="18" charset="0"/>
              </a:rPr>
              <a:t>A</a:t>
            </a:r>
            <a:r>
              <a:rPr lang="en-US" sz="1400" b="0" i="0" dirty="0">
                <a:solidFill>
                  <a:srgbClr val="575354"/>
                </a:solidFill>
                <a:effectLst/>
                <a:latin typeface="Adobe Garamond Pro" panose="02020502060506020403" pitchFamily="18" charset="0"/>
              </a:rPr>
              <a:t> firm handshake—rather than high-fives—is widely-accepted and formal greetings.</a:t>
            </a:r>
          </a:p>
          <a:p>
            <a:pPr algn="l" rtl="0"/>
            <a:r>
              <a:rPr lang="en-US" sz="1400" b="0" i="0" dirty="0">
                <a:solidFill>
                  <a:srgbClr val="575354"/>
                </a:solidFill>
                <a:effectLst/>
                <a:latin typeface="Adobe Garamond Pro" panose="02020502060506020403" pitchFamily="18" charset="0"/>
              </a:rPr>
              <a:t>Whether intentionally or unintentionally, we’re inclined to believe that someone who’s sharply dressed exhibits better leadership qualities than someone wearing a </a:t>
            </a:r>
            <a:r>
              <a:rPr lang="en-US" sz="1400" b="0" i="1" dirty="0">
                <a:solidFill>
                  <a:srgbClr val="575354"/>
                </a:solidFill>
                <a:effectLst/>
                <a:latin typeface="Adobe Garamond Pro" panose="02020502060506020403" pitchFamily="18" charset="0"/>
              </a:rPr>
              <a:t>Rolling Stones</a:t>
            </a:r>
            <a:r>
              <a:rPr lang="en-US" sz="1400" b="0" i="0" dirty="0">
                <a:solidFill>
                  <a:srgbClr val="575354"/>
                </a:solidFill>
                <a:effectLst/>
                <a:latin typeface="Adobe Garamond Pro" panose="02020502060506020403" pitchFamily="18" charset="0"/>
              </a:rPr>
              <a:t> t-shirt.</a:t>
            </a:r>
          </a:p>
          <a:p>
            <a:pPr algn="l" rtl="0"/>
            <a:r>
              <a:rPr lang="en-US" sz="1400" b="0" i="0" dirty="0">
                <a:solidFill>
                  <a:srgbClr val="575354"/>
                </a:solidFill>
                <a:effectLst/>
                <a:highlight>
                  <a:srgbClr val="FFFF00"/>
                </a:highlight>
                <a:latin typeface="Adobe Garamond Pro" panose="02020502060506020403" pitchFamily="18" charset="0"/>
              </a:rPr>
              <a:t>2. Communication Skills</a:t>
            </a:r>
          </a:p>
          <a:p>
            <a:pPr algn="l" rtl="0"/>
            <a:r>
              <a:rPr lang="en-US" sz="1400" b="0" i="0" dirty="0">
                <a:solidFill>
                  <a:srgbClr val="575354"/>
                </a:solidFill>
                <a:effectLst/>
                <a:latin typeface="Adobe Garamond Pro" panose="02020502060506020403" pitchFamily="18" charset="0"/>
              </a:rPr>
              <a:t>How someone communicates with their peers, juniors or senior management reflects how well they’re received at work. </a:t>
            </a:r>
          </a:p>
          <a:p>
            <a:pPr algn="l" rtl="0"/>
            <a:r>
              <a:rPr lang="en-US" sz="1400" b="0" i="0" dirty="0">
                <a:solidFill>
                  <a:srgbClr val="575354"/>
                </a:solidFill>
                <a:effectLst/>
                <a:latin typeface="Adobe Garamond Pro" panose="02020502060506020403" pitchFamily="18" charset="0"/>
              </a:rPr>
              <a:t>If your coworker is eloquent—with excellent oration—they may even get more opportunities at work. </a:t>
            </a:r>
          </a:p>
          <a:p>
            <a:pPr algn="l" rtl="0"/>
            <a:r>
              <a:rPr lang="en-US" sz="1400" b="0" i="0" dirty="0">
                <a:solidFill>
                  <a:srgbClr val="575354"/>
                </a:solidFill>
                <a:effectLst/>
                <a:latin typeface="Adobe Garamond Pro" panose="02020502060506020403" pitchFamily="18" charset="0"/>
              </a:rPr>
              <a:t>Many people believe that confidence can help you move past your flaws. The halo effect sheds light on how people tend to portray themselves in public. </a:t>
            </a:r>
          </a:p>
          <a:p>
            <a:pPr algn="l" rtl="0"/>
            <a:r>
              <a:rPr lang="en-US" sz="1400" b="0" i="0" dirty="0">
                <a:solidFill>
                  <a:srgbClr val="575354"/>
                </a:solidFill>
                <a:effectLst/>
                <a:latin typeface="Adobe Garamond Pro" panose="02020502060506020403" pitchFamily="18" charset="0"/>
              </a:rPr>
              <a:t>Someone who’s a smooth talker may simply be diverting attention from their mistakes.</a:t>
            </a:r>
          </a:p>
          <a:p>
            <a:pPr algn="l" rtl="0"/>
            <a:r>
              <a:rPr lang="en-US" sz="1400" b="0" i="0" dirty="0">
                <a:solidFill>
                  <a:srgbClr val="575354"/>
                </a:solidFill>
                <a:effectLst/>
                <a:highlight>
                  <a:srgbClr val="FFFF00"/>
                </a:highlight>
                <a:latin typeface="Adobe Garamond Pro" panose="02020502060506020403" pitchFamily="18" charset="0"/>
              </a:rPr>
              <a:t>3. Interpersonal Skills</a:t>
            </a:r>
          </a:p>
          <a:p>
            <a:pPr algn="l" rtl="0"/>
            <a:r>
              <a:rPr lang="en-US" sz="1400" b="0" i="0" dirty="0">
                <a:solidFill>
                  <a:srgbClr val="575354"/>
                </a:solidFill>
                <a:effectLst/>
                <a:latin typeface="Adobe Garamond Pro" panose="02020502060506020403" pitchFamily="18" charset="0"/>
              </a:rPr>
              <a:t>Maintaining good relationships at work is something everyone is encouraged to do. </a:t>
            </a:r>
          </a:p>
          <a:p>
            <a:pPr algn="l" rtl="0"/>
            <a:r>
              <a:rPr lang="en-US" sz="1400" b="0" i="0" dirty="0">
                <a:solidFill>
                  <a:srgbClr val="575354"/>
                </a:solidFill>
                <a:effectLst/>
                <a:latin typeface="Adobe Garamond Pro" panose="02020502060506020403" pitchFamily="18" charset="0"/>
              </a:rPr>
              <a:t>Lasting relationships help you achieve collective goals with more dexterity. </a:t>
            </a:r>
          </a:p>
          <a:p>
            <a:pPr algn="l" rtl="0"/>
            <a:r>
              <a:rPr lang="en-US" sz="1400" b="0" i="0" dirty="0">
                <a:solidFill>
                  <a:srgbClr val="575354"/>
                </a:solidFill>
                <a:effectLst/>
                <a:latin typeface="Adobe Garamond Pro" panose="02020502060506020403" pitchFamily="18" charset="0"/>
              </a:rPr>
              <a:t>So, if someone’s good at taking initiative, they may be the top choice for managerial roles. </a:t>
            </a:r>
          </a:p>
        </p:txBody>
      </p:sp>
      <p:sp>
        <p:nvSpPr>
          <p:cNvPr id="5" name="Arrow: Pentagon 4">
            <a:extLst>
              <a:ext uri="{FF2B5EF4-FFF2-40B4-BE49-F238E27FC236}">
                <a16:creationId xmlns:a16="http://schemas.microsoft.com/office/drawing/2014/main" id="{FE572795-390D-43C7-85FA-6B4F7B3BD315}"/>
              </a:ext>
            </a:extLst>
          </p:cNvPr>
          <p:cNvSpPr/>
          <p:nvPr/>
        </p:nvSpPr>
        <p:spPr>
          <a:xfrm flipH="1">
            <a:off x="7508240" y="169723"/>
            <a:ext cx="4683760" cy="574814"/>
          </a:xfrm>
          <a:prstGeom prst="homePlate">
            <a:avLst/>
          </a:prstGeom>
          <a:solidFill>
            <a:srgbClr val="82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B0DED58E-6FFD-4564-B85D-F13831529936}"/>
              </a:ext>
            </a:extLst>
          </p:cNvPr>
          <p:cNvSpPr txBox="1"/>
          <p:nvPr/>
        </p:nvSpPr>
        <p:spPr>
          <a:xfrm>
            <a:off x="8636053" y="226297"/>
            <a:ext cx="4175760" cy="461665"/>
          </a:xfrm>
          <a:prstGeom prst="rect">
            <a:avLst/>
          </a:prstGeom>
          <a:noFill/>
        </p:spPr>
        <p:txBody>
          <a:bodyPr wrap="square" rtlCol="0">
            <a:spAutoFit/>
          </a:bodyPr>
          <a:lstStyle/>
          <a:p>
            <a:r>
              <a:rPr lang="en-IN" sz="2400" dirty="0">
                <a:latin typeface="Adobe Garamond Pro" panose="02020502060506020403" pitchFamily="18" charset="0"/>
              </a:rPr>
              <a:t>Halo self concept and Image</a:t>
            </a:r>
          </a:p>
        </p:txBody>
      </p:sp>
      <p:sp>
        <p:nvSpPr>
          <p:cNvPr id="7" name="TextBox 6">
            <a:extLst>
              <a:ext uri="{FF2B5EF4-FFF2-40B4-BE49-F238E27FC236}">
                <a16:creationId xmlns:a16="http://schemas.microsoft.com/office/drawing/2014/main" id="{CD704E4D-11D0-4247-9BC9-6C27ABEA5F9E}"/>
              </a:ext>
            </a:extLst>
          </p:cNvPr>
          <p:cNvSpPr txBox="1"/>
          <p:nvPr/>
        </p:nvSpPr>
        <p:spPr>
          <a:xfrm>
            <a:off x="32570" y="2193116"/>
            <a:ext cx="6405880" cy="338554"/>
          </a:xfrm>
          <a:prstGeom prst="rect">
            <a:avLst/>
          </a:prstGeom>
          <a:noFill/>
        </p:spPr>
        <p:txBody>
          <a:bodyPr wrap="square">
            <a:spAutoFit/>
          </a:bodyPr>
          <a:lstStyle/>
          <a:p>
            <a:pPr algn="l" rtl="0"/>
            <a:r>
              <a:rPr lang="en-US" sz="1600" b="0" i="0" dirty="0">
                <a:solidFill>
                  <a:srgbClr val="575354"/>
                </a:solidFill>
                <a:effectLst/>
                <a:highlight>
                  <a:srgbClr val="FFFF00"/>
                </a:highlight>
                <a:latin typeface="Adobe Garamond Pro" panose="02020502060506020403" pitchFamily="18" charset="0"/>
              </a:rPr>
              <a:t>1.Corporate etiquette</a:t>
            </a:r>
          </a:p>
        </p:txBody>
      </p:sp>
      <p:grpSp>
        <p:nvGrpSpPr>
          <p:cNvPr id="11" name="Group 10">
            <a:extLst>
              <a:ext uri="{FF2B5EF4-FFF2-40B4-BE49-F238E27FC236}">
                <a16:creationId xmlns:a16="http://schemas.microsoft.com/office/drawing/2014/main" id="{1A1390AA-E5D1-45CC-ADDC-17C026AA4334}"/>
              </a:ext>
            </a:extLst>
          </p:cNvPr>
          <p:cNvGrpSpPr/>
          <p:nvPr/>
        </p:nvGrpSpPr>
        <p:grpSpPr>
          <a:xfrm>
            <a:off x="6817308" y="1382000"/>
            <a:ext cx="5232750" cy="4400701"/>
            <a:chOff x="7101838" y="1844455"/>
            <a:chExt cx="4521202" cy="3908603"/>
          </a:xfrm>
        </p:grpSpPr>
        <p:pic>
          <p:nvPicPr>
            <p:cNvPr id="7172" name="Picture 4" descr="How to Dress for Promotion - Look Sharp! — Women On The Ladder">
              <a:extLst>
                <a:ext uri="{FF2B5EF4-FFF2-40B4-BE49-F238E27FC236}">
                  <a16:creationId xmlns:a16="http://schemas.microsoft.com/office/drawing/2014/main" id="{784C0636-BA44-4795-910D-1D41E49ED4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22" t="16593" r="6738" b="7556"/>
            <a:stretch/>
          </p:blipFill>
          <p:spPr bwMode="auto">
            <a:xfrm>
              <a:off x="7101839" y="1844455"/>
              <a:ext cx="4521201" cy="39086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D7A65D1-962B-4155-B58D-42B30C397E25}"/>
                </a:ext>
              </a:extLst>
            </p:cNvPr>
            <p:cNvSpPr/>
            <p:nvPr/>
          </p:nvSpPr>
          <p:spPr>
            <a:xfrm>
              <a:off x="7101838" y="1844455"/>
              <a:ext cx="2306321" cy="870763"/>
            </a:xfrm>
            <a:prstGeom prst="rect">
              <a:avLst/>
            </a:prstGeom>
            <a:solidFill>
              <a:srgbClr val="EF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6B94AF9B-1B75-43B6-96F3-BC06ED39F7D2}"/>
                </a:ext>
              </a:extLst>
            </p:cNvPr>
            <p:cNvSpPr/>
            <p:nvPr/>
          </p:nvSpPr>
          <p:spPr>
            <a:xfrm>
              <a:off x="9408160" y="1844455"/>
              <a:ext cx="650240" cy="870763"/>
            </a:xfrm>
            <a:prstGeom prst="rect">
              <a:avLst/>
            </a:prstGeom>
            <a:solidFill>
              <a:srgbClr val="F5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761856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3852</Words>
  <Application>Microsoft Macintosh PowerPoint</Application>
  <PresentationFormat>Widescreen</PresentationFormat>
  <Paragraphs>299</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Adobe Garamond Pro</vt:lpstr>
      <vt:lpstr>Arial</vt:lpstr>
      <vt:lpstr>Calibri</vt:lpstr>
      <vt:lpstr>Calibri Light</vt:lpstr>
      <vt:lpstr>futura-pt</vt:lpstr>
      <vt:lpstr>georgia</vt:lpstr>
      <vt:lpstr>inherit</vt:lpstr>
      <vt:lpstr>Playfair Display</vt:lpstr>
      <vt:lpstr>Poppins</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vaidehi13mishra@gmail.com</dc:creator>
  <cp:lastModifiedBy>Microsoft Office User</cp:lastModifiedBy>
  <cp:revision>6</cp:revision>
  <dcterms:created xsi:type="dcterms:W3CDTF">2022-01-29T07:22:52Z</dcterms:created>
  <dcterms:modified xsi:type="dcterms:W3CDTF">2022-01-31T07:48:46Z</dcterms:modified>
</cp:coreProperties>
</file>