
<file path=[Content_Types].xml><?xml version="1.0" encoding="utf-8"?>
<Types xmlns="http://schemas.openxmlformats.org/package/2006/content-types">
  <Default Extension="png" ContentType="image/png"/>
  <Default Extension="svg" ContentType="image/svg+xml"/>
  <Default Extension="jfif" ContentType="image/j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56" r:id="rId3"/>
    <p:sldId id="261" r:id="rId4"/>
    <p:sldId id="269" r:id="rId5"/>
    <p:sldId id="258" r:id="rId6"/>
    <p:sldId id="263" r:id="rId7"/>
    <p:sldId id="264" r:id="rId8"/>
    <p:sldId id="265" r:id="rId9"/>
    <p:sldId id="266" r:id="rId10"/>
    <p:sldId id="259" r:id="rId11"/>
    <p:sldId id="262" r:id="rId12"/>
    <p:sldId id="267" r:id="rId13"/>
    <p:sldId id="268"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3" autoAdjust="0"/>
    <p:restoredTop sz="94660"/>
  </p:normalViewPr>
  <p:slideViewPr>
    <p:cSldViewPr snapToGrid="0">
      <p:cViewPr varScale="1">
        <p:scale>
          <a:sx n="113" d="100"/>
          <a:sy n="113" d="100"/>
        </p:scale>
        <p:origin x="560"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D3800D-DE75-48F6-B99C-140D123B6042}"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7B08CD7C-942E-4A4B-964F-2B6048E35A2B}">
      <dgm:prSet/>
      <dgm:spPr/>
      <dgm:t>
        <a:bodyPr/>
        <a:lstStyle/>
        <a:p>
          <a:r>
            <a:rPr lang="en-US"/>
            <a:t>b) Store Layout: Store layout describes the overall look and feel of the interior of a retail store, including the placement of fixtures and products within the store. It is an important part of implementing retail store strategy. Effective layouts are designed to expose customers to the most products possible given the amount of floor space available. It refers to the way the floor space is allocated. It is of four types.</a:t>
          </a:r>
        </a:p>
      </dgm:t>
    </dgm:pt>
    <dgm:pt modelId="{3F1E40C4-DA80-435A-9457-AFB3B7BFFE08}" type="parTrans" cxnId="{D96F7099-EC54-49DB-961F-000ED6BF3270}">
      <dgm:prSet/>
      <dgm:spPr/>
      <dgm:t>
        <a:bodyPr/>
        <a:lstStyle/>
        <a:p>
          <a:endParaRPr lang="en-US"/>
        </a:p>
      </dgm:t>
    </dgm:pt>
    <dgm:pt modelId="{EFEA1F56-486E-4ABA-82A3-57BEA6D600AD}" type="sibTrans" cxnId="{D96F7099-EC54-49DB-961F-000ED6BF3270}">
      <dgm:prSet/>
      <dgm:spPr/>
      <dgm:t>
        <a:bodyPr/>
        <a:lstStyle/>
        <a:p>
          <a:endParaRPr lang="en-US"/>
        </a:p>
      </dgm:t>
    </dgm:pt>
    <dgm:pt modelId="{D2130492-8E1C-4E3E-96F0-840FAF7217F3}">
      <dgm:prSet/>
      <dgm:spPr/>
      <dgm:t>
        <a:bodyPr/>
        <a:lstStyle/>
        <a:p>
          <a:r>
            <a:rPr lang="en-US"/>
            <a:t>● Selling Space: It includes: Interior displays, Sales demonstration areas, Sales transaction areas (wrap desk)</a:t>
          </a:r>
        </a:p>
      </dgm:t>
    </dgm:pt>
    <dgm:pt modelId="{D1950DE2-361E-4125-B124-8ADB6EA94397}" type="parTrans" cxnId="{D67C9C57-13E6-41A1-87E6-FB046A537E22}">
      <dgm:prSet/>
      <dgm:spPr/>
      <dgm:t>
        <a:bodyPr/>
        <a:lstStyle/>
        <a:p>
          <a:endParaRPr lang="en-US"/>
        </a:p>
      </dgm:t>
    </dgm:pt>
    <dgm:pt modelId="{31B7B080-7FCD-4B36-AE5B-3C74A48EE5C2}" type="sibTrans" cxnId="{D67C9C57-13E6-41A1-87E6-FB046A537E22}">
      <dgm:prSet/>
      <dgm:spPr/>
      <dgm:t>
        <a:bodyPr/>
        <a:lstStyle/>
        <a:p>
          <a:endParaRPr lang="en-US"/>
        </a:p>
      </dgm:t>
    </dgm:pt>
    <dgm:pt modelId="{ED4EAEE5-7F26-4BD8-9D50-136B38E987BD}">
      <dgm:prSet/>
      <dgm:spPr/>
      <dgm:t>
        <a:bodyPr/>
        <a:lstStyle/>
        <a:p>
          <a:r>
            <a:rPr lang="en-US"/>
            <a:t>● Merchandise Space: It is allocated to items that are kept in inventory, Selling floor, and Stock room area.</a:t>
          </a:r>
        </a:p>
      </dgm:t>
    </dgm:pt>
    <dgm:pt modelId="{5B56647F-C066-465B-81EC-0C91F787CA69}" type="parTrans" cxnId="{A74A31D0-B4BB-40D3-9858-D9F10E9FB8D0}">
      <dgm:prSet/>
      <dgm:spPr/>
      <dgm:t>
        <a:bodyPr/>
        <a:lstStyle/>
        <a:p>
          <a:endParaRPr lang="en-US"/>
        </a:p>
      </dgm:t>
    </dgm:pt>
    <dgm:pt modelId="{57E19802-1ECE-42B5-84AA-F74B246AB85D}" type="sibTrans" cxnId="{A74A31D0-B4BB-40D3-9858-D9F10E9FB8D0}">
      <dgm:prSet/>
      <dgm:spPr/>
      <dgm:t>
        <a:bodyPr/>
        <a:lstStyle/>
        <a:p>
          <a:endParaRPr lang="en-US"/>
        </a:p>
      </dgm:t>
    </dgm:pt>
    <dgm:pt modelId="{94237010-1448-4166-B2D9-2B1E1242C8E6}">
      <dgm:prSet/>
      <dgm:spPr/>
      <dgm:t>
        <a:bodyPr/>
        <a:lstStyle/>
        <a:p>
          <a:r>
            <a:rPr lang="en-US"/>
            <a:t>● Personnel Space: It refers to space for employees, break rooms, lockers and restrooms.</a:t>
          </a:r>
        </a:p>
      </dgm:t>
    </dgm:pt>
    <dgm:pt modelId="{5C65631A-0C2F-4378-BA91-52FF14C69959}" type="parTrans" cxnId="{798BDD5A-3DE8-46FE-BEA1-3CE061DE6931}">
      <dgm:prSet/>
      <dgm:spPr/>
      <dgm:t>
        <a:bodyPr/>
        <a:lstStyle/>
        <a:p>
          <a:endParaRPr lang="en-US"/>
        </a:p>
      </dgm:t>
    </dgm:pt>
    <dgm:pt modelId="{405BA9E1-D605-447A-ACAB-60E7A55965EA}" type="sibTrans" cxnId="{798BDD5A-3DE8-46FE-BEA1-3CE061DE6931}">
      <dgm:prSet/>
      <dgm:spPr/>
      <dgm:t>
        <a:bodyPr/>
        <a:lstStyle/>
        <a:p>
          <a:endParaRPr lang="en-US"/>
        </a:p>
      </dgm:t>
    </dgm:pt>
    <dgm:pt modelId="{F3EED1CF-512E-4CBC-BAEF-A6545800344A}">
      <dgm:prSet/>
      <dgm:spPr/>
      <dgm:t>
        <a:bodyPr/>
        <a:lstStyle/>
        <a:p>
          <a:r>
            <a:rPr lang="en-US"/>
            <a:t>● Customer Space: It refers the space meant for comfort and convenience of customers. It includes : Restaurants, Dressing rooms, Lounges, Restrooms, and Recreation area for children.</a:t>
          </a:r>
        </a:p>
      </dgm:t>
    </dgm:pt>
    <dgm:pt modelId="{3E0F0B78-9B74-40B4-8677-2CB5118F061C}" type="parTrans" cxnId="{633303B7-7CA9-4B81-BD28-5BFC18F4D39A}">
      <dgm:prSet/>
      <dgm:spPr/>
      <dgm:t>
        <a:bodyPr/>
        <a:lstStyle/>
        <a:p>
          <a:endParaRPr lang="en-US"/>
        </a:p>
      </dgm:t>
    </dgm:pt>
    <dgm:pt modelId="{EACDDF82-BE5A-495D-96F5-88659480B0DB}" type="sibTrans" cxnId="{633303B7-7CA9-4B81-BD28-5BFC18F4D39A}">
      <dgm:prSet/>
      <dgm:spPr/>
      <dgm:t>
        <a:bodyPr/>
        <a:lstStyle/>
        <a:p>
          <a:endParaRPr lang="en-US"/>
        </a:p>
      </dgm:t>
    </dgm:pt>
    <dgm:pt modelId="{779C892B-025E-418C-B327-0D08E347D961}" type="pres">
      <dgm:prSet presAssocID="{FBD3800D-DE75-48F6-B99C-140D123B6042}" presName="outerComposite" presStyleCnt="0">
        <dgm:presLayoutVars>
          <dgm:chMax val="5"/>
          <dgm:dir/>
          <dgm:resizeHandles val="exact"/>
        </dgm:presLayoutVars>
      </dgm:prSet>
      <dgm:spPr/>
    </dgm:pt>
    <dgm:pt modelId="{2C1CD613-F13D-45DE-A256-64F848BAF570}" type="pres">
      <dgm:prSet presAssocID="{FBD3800D-DE75-48F6-B99C-140D123B6042}" presName="dummyMaxCanvas" presStyleCnt="0">
        <dgm:presLayoutVars/>
      </dgm:prSet>
      <dgm:spPr/>
    </dgm:pt>
    <dgm:pt modelId="{C16F9696-EC02-44AF-8681-26EDFCDF4A1B}" type="pres">
      <dgm:prSet presAssocID="{FBD3800D-DE75-48F6-B99C-140D123B6042}" presName="FiveNodes_1" presStyleLbl="node1" presStyleIdx="0" presStyleCnt="5">
        <dgm:presLayoutVars>
          <dgm:bulletEnabled val="1"/>
        </dgm:presLayoutVars>
      </dgm:prSet>
      <dgm:spPr/>
    </dgm:pt>
    <dgm:pt modelId="{BEFF4ED6-41AA-487F-A0D7-EA7151733F3F}" type="pres">
      <dgm:prSet presAssocID="{FBD3800D-DE75-48F6-B99C-140D123B6042}" presName="FiveNodes_2" presStyleLbl="node1" presStyleIdx="1" presStyleCnt="5">
        <dgm:presLayoutVars>
          <dgm:bulletEnabled val="1"/>
        </dgm:presLayoutVars>
      </dgm:prSet>
      <dgm:spPr/>
    </dgm:pt>
    <dgm:pt modelId="{67FDFA11-5EDC-43B0-84FE-4CA559E3FBB7}" type="pres">
      <dgm:prSet presAssocID="{FBD3800D-DE75-48F6-B99C-140D123B6042}" presName="FiveNodes_3" presStyleLbl="node1" presStyleIdx="2" presStyleCnt="5">
        <dgm:presLayoutVars>
          <dgm:bulletEnabled val="1"/>
        </dgm:presLayoutVars>
      </dgm:prSet>
      <dgm:spPr/>
    </dgm:pt>
    <dgm:pt modelId="{A223F739-ED2B-4DFF-8DEE-78C93839647D}" type="pres">
      <dgm:prSet presAssocID="{FBD3800D-DE75-48F6-B99C-140D123B6042}" presName="FiveNodes_4" presStyleLbl="node1" presStyleIdx="3" presStyleCnt="5">
        <dgm:presLayoutVars>
          <dgm:bulletEnabled val="1"/>
        </dgm:presLayoutVars>
      </dgm:prSet>
      <dgm:spPr/>
    </dgm:pt>
    <dgm:pt modelId="{DA0DE286-F1C8-42E7-B137-112CE00EE7BC}" type="pres">
      <dgm:prSet presAssocID="{FBD3800D-DE75-48F6-B99C-140D123B6042}" presName="FiveNodes_5" presStyleLbl="node1" presStyleIdx="4" presStyleCnt="5">
        <dgm:presLayoutVars>
          <dgm:bulletEnabled val="1"/>
        </dgm:presLayoutVars>
      </dgm:prSet>
      <dgm:spPr/>
    </dgm:pt>
    <dgm:pt modelId="{4BFA29CE-60CA-45B1-B7FA-67FFA8073764}" type="pres">
      <dgm:prSet presAssocID="{FBD3800D-DE75-48F6-B99C-140D123B6042}" presName="FiveConn_1-2" presStyleLbl="fgAccFollowNode1" presStyleIdx="0" presStyleCnt="4">
        <dgm:presLayoutVars>
          <dgm:bulletEnabled val="1"/>
        </dgm:presLayoutVars>
      </dgm:prSet>
      <dgm:spPr/>
    </dgm:pt>
    <dgm:pt modelId="{57E82ACA-CA2E-448A-BE47-E8A852BB18D1}" type="pres">
      <dgm:prSet presAssocID="{FBD3800D-DE75-48F6-B99C-140D123B6042}" presName="FiveConn_2-3" presStyleLbl="fgAccFollowNode1" presStyleIdx="1" presStyleCnt="4">
        <dgm:presLayoutVars>
          <dgm:bulletEnabled val="1"/>
        </dgm:presLayoutVars>
      </dgm:prSet>
      <dgm:spPr/>
    </dgm:pt>
    <dgm:pt modelId="{6795963D-74FC-4BDE-B8E5-23F09662EE42}" type="pres">
      <dgm:prSet presAssocID="{FBD3800D-DE75-48F6-B99C-140D123B6042}" presName="FiveConn_3-4" presStyleLbl="fgAccFollowNode1" presStyleIdx="2" presStyleCnt="4">
        <dgm:presLayoutVars>
          <dgm:bulletEnabled val="1"/>
        </dgm:presLayoutVars>
      </dgm:prSet>
      <dgm:spPr/>
    </dgm:pt>
    <dgm:pt modelId="{10121886-391C-47B3-ADC0-B3EE5142A101}" type="pres">
      <dgm:prSet presAssocID="{FBD3800D-DE75-48F6-B99C-140D123B6042}" presName="FiveConn_4-5" presStyleLbl="fgAccFollowNode1" presStyleIdx="3" presStyleCnt="4">
        <dgm:presLayoutVars>
          <dgm:bulletEnabled val="1"/>
        </dgm:presLayoutVars>
      </dgm:prSet>
      <dgm:spPr/>
    </dgm:pt>
    <dgm:pt modelId="{7E11DFA9-4D31-42BB-9A1C-B12852AF4CC6}" type="pres">
      <dgm:prSet presAssocID="{FBD3800D-DE75-48F6-B99C-140D123B6042}" presName="FiveNodes_1_text" presStyleLbl="node1" presStyleIdx="4" presStyleCnt="5">
        <dgm:presLayoutVars>
          <dgm:bulletEnabled val="1"/>
        </dgm:presLayoutVars>
      </dgm:prSet>
      <dgm:spPr/>
    </dgm:pt>
    <dgm:pt modelId="{C780D8A2-375A-4FC7-A08D-DCEE8107B362}" type="pres">
      <dgm:prSet presAssocID="{FBD3800D-DE75-48F6-B99C-140D123B6042}" presName="FiveNodes_2_text" presStyleLbl="node1" presStyleIdx="4" presStyleCnt="5">
        <dgm:presLayoutVars>
          <dgm:bulletEnabled val="1"/>
        </dgm:presLayoutVars>
      </dgm:prSet>
      <dgm:spPr/>
    </dgm:pt>
    <dgm:pt modelId="{9A094F09-7147-433A-92FB-1E1CC873A2A2}" type="pres">
      <dgm:prSet presAssocID="{FBD3800D-DE75-48F6-B99C-140D123B6042}" presName="FiveNodes_3_text" presStyleLbl="node1" presStyleIdx="4" presStyleCnt="5">
        <dgm:presLayoutVars>
          <dgm:bulletEnabled val="1"/>
        </dgm:presLayoutVars>
      </dgm:prSet>
      <dgm:spPr/>
    </dgm:pt>
    <dgm:pt modelId="{6BFCFFC3-0738-438F-B2EA-ED690A858A7C}" type="pres">
      <dgm:prSet presAssocID="{FBD3800D-DE75-48F6-B99C-140D123B6042}" presName="FiveNodes_4_text" presStyleLbl="node1" presStyleIdx="4" presStyleCnt="5">
        <dgm:presLayoutVars>
          <dgm:bulletEnabled val="1"/>
        </dgm:presLayoutVars>
      </dgm:prSet>
      <dgm:spPr/>
    </dgm:pt>
    <dgm:pt modelId="{90A7AED6-A531-426B-BED1-E5BBD1978F9C}" type="pres">
      <dgm:prSet presAssocID="{FBD3800D-DE75-48F6-B99C-140D123B6042}" presName="FiveNodes_5_text" presStyleLbl="node1" presStyleIdx="4" presStyleCnt="5">
        <dgm:presLayoutVars>
          <dgm:bulletEnabled val="1"/>
        </dgm:presLayoutVars>
      </dgm:prSet>
      <dgm:spPr/>
    </dgm:pt>
  </dgm:ptLst>
  <dgm:cxnLst>
    <dgm:cxn modelId="{5A8E520D-C471-4016-B0E8-8DE425BB2034}" type="presOf" srcId="{7B08CD7C-942E-4A4B-964F-2B6048E35A2B}" destId="{7E11DFA9-4D31-42BB-9A1C-B12852AF4CC6}" srcOrd="1" destOrd="0" presId="urn:microsoft.com/office/officeart/2005/8/layout/vProcess5"/>
    <dgm:cxn modelId="{6F981B1F-1550-4DF9-A9FA-4951307B33F3}" type="presOf" srcId="{EFEA1F56-486E-4ABA-82A3-57BEA6D600AD}" destId="{4BFA29CE-60CA-45B1-B7FA-67FFA8073764}" srcOrd="0" destOrd="0" presId="urn:microsoft.com/office/officeart/2005/8/layout/vProcess5"/>
    <dgm:cxn modelId="{B422A132-224E-4C6C-BD24-ECB33ECB04B1}" type="presOf" srcId="{D2130492-8E1C-4E3E-96F0-840FAF7217F3}" destId="{BEFF4ED6-41AA-487F-A0D7-EA7151733F3F}" srcOrd="0" destOrd="0" presId="urn:microsoft.com/office/officeart/2005/8/layout/vProcess5"/>
    <dgm:cxn modelId="{BF917636-BE91-444F-ACF9-78E70B9F58DE}" type="presOf" srcId="{94237010-1448-4166-B2D9-2B1E1242C8E6}" destId="{6BFCFFC3-0738-438F-B2EA-ED690A858A7C}" srcOrd="1" destOrd="0" presId="urn:microsoft.com/office/officeart/2005/8/layout/vProcess5"/>
    <dgm:cxn modelId="{1C979657-E7A7-4B5C-B17C-3C6DCD35E565}" type="presOf" srcId="{405BA9E1-D605-447A-ACAB-60E7A55965EA}" destId="{10121886-391C-47B3-ADC0-B3EE5142A101}" srcOrd="0" destOrd="0" presId="urn:microsoft.com/office/officeart/2005/8/layout/vProcess5"/>
    <dgm:cxn modelId="{D67C9C57-13E6-41A1-87E6-FB046A537E22}" srcId="{FBD3800D-DE75-48F6-B99C-140D123B6042}" destId="{D2130492-8E1C-4E3E-96F0-840FAF7217F3}" srcOrd="1" destOrd="0" parTransId="{D1950DE2-361E-4125-B124-8ADB6EA94397}" sibTransId="{31B7B080-7FCD-4B36-AE5B-3C74A48EE5C2}"/>
    <dgm:cxn modelId="{798BDD5A-3DE8-46FE-BEA1-3CE061DE6931}" srcId="{FBD3800D-DE75-48F6-B99C-140D123B6042}" destId="{94237010-1448-4166-B2D9-2B1E1242C8E6}" srcOrd="3" destOrd="0" parTransId="{5C65631A-0C2F-4378-BA91-52FF14C69959}" sibTransId="{405BA9E1-D605-447A-ACAB-60E7A55965EA}"/>
    <dgm:cxn modelId="{EF2D615B-0BEF-4594-BA67-95F130C7813C}" type="presOf" srcId="{31B7B080-7FCD-4B36-AE5B-3C74A48EE5C2}" destId="{57E82ACA-CA2E-448A-BE47-E8A852BB18D1}" srcOrd="0" destOrd="0" presId="urn:microsoft.com/office/officeart/2005/8/layout/vProcess5"/>
    <dgm:cxn modelId="{0013C67E-FB6F-4D8F-8CDA-9EEFB27CFE83}" type="presOf" srcId="{94237010-1448-4166-B2D9-2B1E1242C8E6}" destId="{A223F739-ED2B-4DFF-8DEE-78C93839647D}" srcOrd="0" destOrd="0" presId="urn:microsoft.com/office/officeart/2005/8/layout/vProcess5"/>
    <dgm:cxn modelId="{4B9F4D8F-4FF7-413A-B5B2-9CA4C9BA7BAB}" type="presOf" srcId="{7B08CD7C-942E-4A4B-964F-2B6048E35A2B}" destId="{C16F9696-EC02-44AF-8681-26EDFCDF4A1B}" srcOrd="0" destOrd="0" presId="urn:microsoft.com/office/officeart/2005/8/layout/vProcess5"/>
    <dgm:cxn modelId="{D96F7099-EC54-49DB-961F-000ED6BF3270}" srcId="{FBD3800D-DE75-48F6-B99C-140D123B6042}" destId="{7B08CD7C-942E-4A4B-964F-2B6048E35A2B}" srcOrd="0" destOrd="0" parTransId="{3F1E40C4-DA80-435A-9457-AFB3B7BFFE08}" sibTransId="{EFEA1F56-486E-4ABA-82A3-57BEA6D600AD}"/>
    <dgm:cxn modelId="{E8E6CAA8-9B39-46C4-B7F9-C1F0EB2FA496}" type="presOf" srcId="{F3EED1CF-512E-4CBC-BAEF-A6545800344A}" destId="{DA0DE286-F1C8-42E7-B137-112CE00EE7BC}" srcOrd="0" destOrd="0" presId="urn:microsoft.com/office/officeart/2005/8/layout/vProcess5"/>
    <dgm:cxn modelId="{633303B7-7CA9-4B81-BD28-5BFC18F4D39A}" srcId="{FBD3800D-DE75-48F6-B99C-140D123B6042}" destId="{F3EED1CF-512E-4CBC-BAEF-A6545800344A}" srcOrd="4" destOrd="0" parTransId="{3E0F0B78-9B74-40B4-8677-2CB5118F061C}" sibTransId="{EACDDF82-BE5A-495D-96F5-88659480B0DB}"/>
    <dgm:cxn modelId="{09D25DBD-BF1D-4B09-83E0-CABCB6F67D58}" type="presOf" srcId="{ED4EAEE5-7F26-4BD8-9D50-136B38E987BD}" destId="{9A094F09-7147-433A-92FB-1E1CC873A2A2}" srcOrd="1" destOrd="0" presId="urn:microsoft.com/office/officeart/2005/8/layout/vProcess5"/>
    <dgm:cxn modelId="{BEA837CE-DC4D-4AE1-8AE6-D663D9904C64}" type="presOf" srcId="{F3EED1CF-512E-4CBC-BAEF-A6545800344A}" destId="{90A7AED6-A531-426B-BED1-E5BBD1978F9C}" srcOrd="1" destOrd="0" presId="urn:microsoft.com/office/officeart/2005/8/layout/vProcess5"/>
    <dgm:cxn modelId="{A74A31D0-B4BB-40D3-9858-D9F10E9FB8D0}" srcId="{FBD3800D-DE75-48F6-B99C-140D123B6042}" destId="{ED4EAEE5-7F26-4BD8-9D50-136B38E987BD}" srcOrd="2" destOrd="0" parTransId="{5B56647F-C066-465B-81EC-0C91F787CA69}" sibTransId="{57E19802-1ECE-42B5-84AA-F74B246AB85D}"/>
    <dgm:cxn modelId="{FF99DFDB-8311-4FA4-B213-4CA12E397299}" type="presOf" srcId="{D2130492-8E1C-4E3E-96F0-840FAF7217F3}" destId="{C780D8A2-375A-4FC7-A08D-DCEE8107B362}" srcOrd="1" destOrd="0" presId="urn:microsoft.com/office/officeart/2005/8/layout/vProcess5"/>
    <dgm:cxn modelId="{155954E1-FA25-49D1-B676-7715A78DA7E3}" type="presOf" srcId="{57E19802-1ECE-42B5-84AA-F74B246AB85D}" destId="{6795963D-74FC-4BDE-B8E5-23F09662EE42}" srcOrd="0" destOrd="0" presId="urn:microsoft.com/office/officeart/2005/8/layout/vProcess5"/>
    <dgm:cxn modelId="{D1302CF3-8B00-4121-A04E-305A4056D6BF}" type="presOf" srcId="{FBD3800D-DE75-48F6-B99C-140D123B6042}" destId="{779C892B-025E-418C-B327-0D08E347D961}" srcOrd="0" destOrd="0" presId="urn:microsoft.com/office/officeart/2005/8/layout/vProcess5"/>
    <dgm:cxn modelId="{A054B5F9-CDC3-4A23-9DF8-E8A9B7BBB5CD}" type="presOf" srcId="{ED4EAEE5-7F26-4BD8-9D50-136B38E987BD}" destId="{67FDFA11-5EDC-43B0-84FE-4CA559E3FBB7}" srcOrd="0" destOrd="0" presId="urn:microsoft.com/office/officeart/2005/8/layout/vProcess5"/>
    <dgm:cxn modelId="{C7FE2325-3E91-4B86-AEF7-059E177972F4}" type="presParOf" srcId="{779C892B-025E-418C-B327-0D08E347D961}" destId="{2C1CD613-F13D-45DE-A256-64F848BAF570}" srcOrd="0" destOrd="0" presId="urn:microsoft.com/office/officeart/2005/8/layout/vProcess5"/>
    <dgm:cxn modelId="{1E0926ED-8E4B-496A-A3CE-66D114C1032C}" type="presParOf" srcId="{779C892B-025E-418C-B327-0D08E347D961}" destId="{C16F9696-EC02-44AF-8681-26EDFCDF4A1B}" srcOrd="1" destOrd="0" presId="urn:microsoft.com/office/officeart/2005/8/layout/vProcess5"/>
    <dgm:cxn modelId="{D226CFEC-C5F8-4708-AD9F-86AC6ACCA9E8}" type="presParOf" srcId="{779C892B-025E-418C-B327-0D08E347D961}" destId="{BEFF4ED6-41AA-487F-A0D7-EA7151733F3F}" srcOrd="2" destOrd="0" presId="urn:microsoft.com/office/officeart/2005/8/layout/vProcess5"/>
    <dgm:cxn modelId="{A46D3FEB-E078-4275-AFDC-134304166D6F}" type="presParOf" srcId="{779C892B-025E-418C-B327-0D08E347D961}" destId="{67FDFA11-5EDC-43B0-84FE-4CA559E3FBB7}" srcOrd="3" destOrd="0" presId="urn:microsoft.com/office/officeart/2005/8/layout/vProcess5"/>
    <dgm:cxn modelId="{0EB6AC1C-5711-4E2D-A2D7-4358A48A3EF2}" type="presParOf" srcId="{779C892B-025E-418C-B327-0D08E347D961}" destId="{A223F739-ED2B-4DFF-8DEE-78C93839647D}" srcOrd="4" destOrd="0" presId="urn:microsoft.com/office/officeart/2005/8/layout/vProcess5"/>
    <dgm:cxn modelId="{FB0FAEA9-2E95-4DE5-9105-057C0B48CBE3}" type="presParOf" srcId="{779C892B-025E-418C-B327-0D08E347D961}" destId="{DA0DE286-F1C8-42E7-B137-112CE00EE7BC}" srcOrd="5" destOrd="0" presId="urn:microsoft.com/office/officeart/2005/8/layout/vProcess5"/>
    <dgm:cxn modelId="{656F0E07-F496-44F4-A789-A7A9DDDDD0EC}" type="presParOf" srcId="{779C892B-025E-418C-B327-0D08E347D961}" destId="{4BFA29CE-60CA-45B1-B7FA-67FFA8073764}" srcOrd="6" destOrd="0" presId="urn:microsoft.com/office/officeart/2005/8/layout/vProcess5"/>
    <dgm:cxn modelId="{2B229FA8-C8E8-4D9E-93D1-DE895E2A1A23}" type="presParOf" srcId="{779C892B-025E-418C-B327-0D08E347D961}" destId="{57E82ACA-CA2E-448A-BE47-E8A852BB18D1}" srcOrd="7" destOrd="0" presId="urn:microsoft.com/office/officeart/2005/8/layout/vProcess5"/>
    <dgm:cxn modelId="{A900A539-1EA3-4063-86DC-67D85B401154}" type="presParOf" srcId="{779C892B-025E-418C-B327-0D08E347D961}" destId="{6795963D-74FC-4BDE-B8E5-23F09662EE42}" srcOrd="8" destOrd="0" presId="urn:microsoft.com/office/officeart/2005/8/layout/vProcess5"/>
    <dgm:cxn modelId="{268FFCC1-CD53-4A80-B6ED-C1520CAE94E2}" type="presParOf" srcId="{779C892B-025E-418C-B327-0D08E347D961}" destId="{10121886-391C-47B3-ADC0-B3EE5142A101}" srcOrd="9" destOrd="0" presId="urn:microsoft.com/office/officeart/2005/8/layout/vProcess5"/>
    <dgm:cxn modelId="{E2ECD4D2-368D-4B73-8857-803E8A158F21}" type="presParOf" srcId="{779C892B-025E-418C-B327-0D08E347D961}" destId="{7E11DFA9-4D31-42BB-9A1C-B12852AF4CC6}" srcOrd="10" destOrd="0" presId="urn:microsoft.com/office/officeart/2005/8/layout/vProcess5"/>
    <dgm:cxn modelId="{32322E56-FC9E-41C2-893C-81A3ACFFEE21}" type="presParOf" srcId="{779C892B-025E-418C-B327-0D08E347D961}" destId="{C780D8A2-375A-4FC7-A08D-DCEE8107B362}" srcOrd="11" destOrd="0" presId="urn:microsoft.com/office/officeart/2005/8/layout/vProcess5"/>
    <dgm:cxn modelId="{49779614-6476-49C8-B9D3-A0E200E9AE83}" type="presParOf" srcId="{779C892B-025E-418C-B327-0D08E347D961}" destId="{9A094F09-7147-433A-92FB-1E1CC873A2A2}" srcOrd="12" destOrd="0" presId="urn:microsoft.com/office/officeart/2005/8/layout/vProcess5"/>
    <dgm:cxn modelId="{D7983A37-0D7C-40F1-86ED-510448A7255C}" type="presParOf" srcId="{779C892B-025E-418C-B327-0D08E347D961}" destId="{6BFCFFC3-0738-438F-B2EA-ED690A858A7C}" srcOrd="13" destOrd="0" presId="urn:microsoft.com/office/officeart/2005/8/layout/vProcess5"/>
    <dgm:cxn modelId="{04F2C1F4-28C9-482D-89EE-A88B5CAE86EC}" type="presParOf" srcId="{779C892B-025E-418C-B327-0D08E347D961}" destId="{90A7AED6-A531-426B-BED1-E5BBD1978F9C}"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F9696-EC02-44AF-8681-26EDFCDF4A1B}">
      <dsp:nvSpPr>
        <dsp:cNvPr id="0" name=""/>
        <dsp:cNvSpPr/>
      </dsp:nvSpPr>
      <dsp:spPr>
        <a:xfrm>
          <a:off x="0" y="0"/>
          <a:ext cx="8493061" cy="100383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b) Store Layout: Store layout describes the overall look and feel of the interior of a retail store, including the placement of fixtures and products within the store. It is an important part of implementing retail store strategy. Effective layouts are designed to expose customers to the most products possible given the amount of floor space available. It refers to the way the floor space is allocated. It is of four types.</a:t>
          </a:r>
        </a:p>
      </dsp:txBody>
      <dsp:txXfrm>
        <a:off x="29401" y="29401"/>
        <a:ext cx="7292391" cy="945037"/>
      </dsp:txXfrm>
    </dsp:sp>
    <dsp:sp modelId="{BEFF4ED6-41AA-487F-A0D7-EA7151733F3F}">
      <dsp:nvSpPr>
        <dsp:cNvPr id="0" name=""/>
        <dsp:cNvSpPr/>
      </dsp:nvSpPr>
      <dsp:spPr>
        <a:xfrm>
          <a:off x="634222" y="1143262"/>
          <a:ext cx="8493061" cy="1003839"/>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 Selling Space: It includes: Interior displays, Sales demonstration areas, Sales transaction areas (wrap desk)</a:t>
          </a:r>
        </a:p>
      </dsp:txBody>
      <dsp:txXfrm>
        <a:off x="663623" y="1172663"/>
        <a:ext cx="7147541" cy="945037"/>
      </dsp:txXfrm>
    </dsp:sp>
    <dsp:sp modelId="{67FDFA11-5EDC-43B0-84FE-4CA559E3FBB7}">
      <dsp:nvSpPr>
        <dsp:cNvPr id="0" name=""/>
        <dsp:cNvSpPr/>
      </dsp:nvSpPr>
      <dsp:spPr>
        <a:xfrm>
          <a:off x="1268444" y="2286524"/>
          <a:ext cx="8493061" cy="1003839"/>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 Merchandise Space: It is allocated to items that are kept in inventory, Selling floor, and Stock room area.</a:t>
          </a:r>
        </a:p>
      </dsp:txBody>
      <dsp:txXfrm>
        <a:off x="1297845" y="2315925"/>
        <a:ext cx="7147541" cy="945037"/>
      </dsp:txXfrm>
    </dsp:sp>
    <dsp:sp modelId="{A223F739-ED2B-4DFF-8DEE-78C93839647D}">
      <dsp:nvSpPr>
        <dsp:cNvPr id="0" name=""/>
        <dsp:cNvSpPr/>
      </dsp:nvSpPr>
      <dsp:spPr>
        <a:xfrm>
          <a:off x="1902666" y="3429786"/>
          <a:ext cx="8493061" cy="1003839"/>
        </a:xfrm>
        <a:prstGeom prst="roundRect">
          <a:avLst>
            <a:gd name="adj" fmla="val 1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 Personnel Space: It refers to space for employees, break rooms, lockers and restrooms.</a:t>
          </a:r>
        </a:p>
      </dsp:txBody>
      <dsp:txXfrm>
        <a:off x="1932067" y="3459187"/>
        <a:ext cx="7147541" cy="945037"/>
      </dsp:txXfrm>
    </dsp:sp>
    <dsp:sp modelId="{DA0DE286-F1C8-42E7-B137-112CE00EE7BC}">
      <dsp:nvSpPr>
        <dsp:cNvPr id="0" name=""/>
        <dsp:cNvSpPr/>
      </dsp:nvSpPr>
      <dsp:spPr>
        <a:xfrm>
          <a:off x="2536888" y="4573048"/>
          <a:ext cx="8493061" cy="1003839"/>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en-US" sz="1300" kern="1200"/>
            <a:t>● Customer Space: It refers the space meant for comfort and convenience of customers. It includes : Restaurants, Dressing rooms, Lounges, Restrooms, and Recreation area for children.</a:t>
          </a:r>
        </a:p>
      </dsp:txBody>
      <dsp:txXfrm>
        <a:off x="2566289" y="4602449"/>
        <a:ext cx="7147541" cy="945037"/>
      </dsp:txXfrm>
    </dsp:sp>
    <dsp:sp modelId="{4BFA29CE-60CA-45B1-B7FA-67FFA8073764}">
      <dsp:nvSpPr>
        <dsp:cNvPr id="0" name=""/>
        <dsp:cNvSpPr/>
      </dsp:nvSpPr>
      <dsp:spPr>
        <a:xfrm>
          <a:off x="7840565" y="733360"/>
          <a:ext cx="652495" cy="652495"/>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7987376" y="733360"/>
        <a:ext cx="358873" cy="491002"/>
      </dsp:txXfrm>
    </dsp:sp>
    <dsp:sp modelId="{57E82ACA-CA2E-448A-BE47-E8A852BB18D1}">
      <dsp:nvSpPr>
        <dsp:cNvPr id="0" name=""/>
        <dsp:cNvSpPr/>
      </dsp:nvSpPr>
      <dsp:spPr>
        <a:xfrm>
          <a:off x="8474787" y="1876622"/>
          <a:ext cx="652495" cy="652495"/>
        </a:xfrm>
        <a:prstGeom prst="downArrow">
          <a:avLst>
            <a:gd name="adj1" fmla="val 55000"/>
            <a:gd name="adj2" fmla="val 45000"/>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8621598" y="1876622"/>
        <a:ext cx="358873" cy="491002"/>
      </dsp:txXfrm>
    </dsp:sp>
    <dsp:sp modelId="{6795963D-74FC-4BDE-B8E5-23F09662EE42}">
      <dsp:nvSpPr>
        <dsp:cNvPr id="0" name=""/>
        <dsp:cNvSpPr/>
      </dsp:nvSpPr>
      <dsp:spPr>
        <a:xfrm>
          <a:off x="9109009" y="3003154"/>
          <a:ext cx="652495" cy="652495"/>
        </a:xfrm>
        <a:prstGeom prst="downArrow">
          <a:avLst>
            <a:gd name="adj1" fmla="val 55000"/>
            <a:gd name="adj2" fmla="val 45000"/>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9255820" y="3003154"/>
        <a:ext cx="358873" cy="491002"/>
      </dsp:txXfrm>
    </dsp:sp>
    <dsp:sp modelId="{10121886-391C-47B3-ADC0-B3EE5142A101}">
      <dsp:nvSpPr>
        <dsp:cNvPr id="0" name=""/>
        <dsp:cNvSpPr/>
      </dsp:nvSpPr>
      <dsp:spPr>
        <a:xfrm>
          <a:off x="9743231" y="4157570"/>
          <a:ext cx="652495" cy="652495"/>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endParaRPr lang="en-US" sz="2900" kern="1200"/>
        </a:p>
      </dsp:txBody>
      <dsp:txXfrm>
        <a:off x="9890042" y="4157570"/>
        <a:ext cx="358873" cy="491002"/>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29C04-B41B-477F-A461-6DCF83CCA16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714F7D68-78BD-4875-88F7-8D699A4D4D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4DA6FA79-FCBA-4FE2-9BCC-20D3F10E5498}"/>
              </a:ext>
            </a:extLst>
          </p:cNvPr>
          <p:cNvSpPr>
            <a:spLocks noGrp="1"/>
          </p:cNvSpPr>
          <p:nvPr>
            <p:ph type="dt" sz="half" idx="10"/>
          </p:nvPr>
        </p:nvSpPr>
        <p:spPr/>
        <p:txBody>
          <a:bodyPr/>
          <a:lstStyle/>
          <a:p>
            <a:fld id="{CE9B3080-0A41-4B00-8067-FD47EF7A9E96}" type="datetimeFigureOut">
              <a:rPr lang="en-IN" smtClean="0"/>
              <a:t>31/01/22</a:t>
            </a:fld>
            <a:endParaRPr lang="en-IN"/>
          </a:p>
        </p:txBody>
      </p:sp>
      <p:sp>
        <p:nvSpPr>
          <p:cNvPr id="5" name="Footer Placeholder 4">
            <a:extLst>
              <a:ext uri="{FF2B5EF4-FFF2-40B4-BE49-F238E27FC236}">
                <a16:creationId xmlns:a16="http://schemas.microsoft.com/office/drawing/2014/main" id="{B2245806-E928-4963-BE51-415E88D8EF5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0225761-4A2A-4F1B-9AE9-CCAE721CF136}"/>
              </a:ext>
            </a:extLst>
          </p:cNvPr>
          <p:cNvSpPr>
            <a:spLocks noGrp="1"/>
          </p:cNvSpPr>
          <p:nvPr>
            <p:ph type="sldNum" sz="quarter" idx="12"/>
          </p:nvPr>
        </p:nvSpPr>
        <p:spPr/>
        <p:txBody>
          <a:bodyPr/>
          <a:lstStyle/>
          <a:p>
            <a:fld id="{ADC7CB91-9C34-4904-B3ED-979F06149F7D}" type="slidenum">
              <a:rPr lang="en-IN" smtClean="0"/>
              <a:t>‹#›</a:t>
            </a:fld>
            <a:endParaRPr lang="en-IN"/>
          </a:p>
        </p:txBody>
      </p:sp>
    </p:spTree>
    <p:extLst>
      <p:ext uri="{BB962C8B-B14F-4D97-AF65-F5344CB8AC3E}">
        <p14:creationId xmlns:p14="http://schemas.microsoft.com/office/powerpoint/2010/main" val="3514457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2496C-30D2-41CE-9F52-DB0574641370}"/>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EF30963F-47BD-4D4C-812D-B8B0EDE3AE0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FD43526-B7B2-4225-9531-772555AB7115}"/>
              </a:ext>
            </a:extLst>
          </p:cNvPr>
          <p:cNvSpPr>
            <a:spLocks noGrp="1"/>
          </p:cNvSpPr>
          <p:nvPr>
            <p:ph type="dt" sz="half" idx="10"/>
          </p:nvPr>
        </p:nvSpPr>
        <p:spPr/>
        <p:txBody>
          <a:bodyPr/>
          <a:lstStyle/>
          <a:p>
            <a:fld id="{CE9B3080-0A41-4B00-8067-FD47EF7A9E96}" type="datetimeFigureOut">
              <a:rPr lang="en-IN" smtClean="0"/>
              <a:t>31/01/22</a:t>
            </a:fld>
            <a:endParaRPr lang="en-IN"/>
          </a:p>
        </p:txBody>
      </p:sp>
      <p:sp>
        <p:nvSpPr>
          <p:cNvPr id="5" name="Footer Placeholder 4">
            <a:extLst>
              <a:ext uri="{FF2B5EF4-FFF2-40B4-BE49-F238E27FC236}">
                <a16:creationId xmlns:a16="http://schemas.microsoft.com/office/drawing/2014/main" id="{8D0EE1DE-A703-4C56-A43A-7F500F199BF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5C3781D0-5F2F-4E67-A2C5-173AD2E3D437}"/>
              </a:ext>
            </a:extLst>
          </p:cNvPr>
          <p:cNvSpPr>
            <a:spLocks noGrp="1"/>
          </p:cNvSpPr>
          <p:nvPr>
            <p:ph type="sldNum" sz="quarter" idx="12"/>
          </p:nvPr>
        </p:nvSpPr>
        <p:spPr/>
        <p:txBody>
          <a:bodyPr/>
          <a:lstStyle/>
          <a:p>
            <a:fld id="{ADC7CB91-9C34-4904-B3ED-979F06149F7D}" type="slidenum">
              <a:rPr lang="en-IN" smtClean="0"/>
              <a:t>‹#›</a:t>
            </a:fld>
            <a:endParaRPr lang="en-IN"/>
          </a:p>
        </p:txBody>
      </p:sp>
    </p:spTree>
    <p:extLst>
      <p:ext uri="{BB962C8B-B14F-4D97-AF65-F5344CB8AC3E}">
        <p14:creationId xmlns:p14="http://schemas.microsoft.com/office/powerpoint/2010/main" val="987651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9EFE9E-828A-4353-B1E4-1B61E348BC0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878ACFC-9D34-48AA-9ACD-039AC9B3D0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B4FBCB1-B4E7-4F78-8F92-01227272A123}"/>
              </a:ext>
            </a:extLst>
          </p:cNvPr>
          <p:cNvSpPr>
            <a:spLocks noGrp="1"/>
          </p:cNvSpPr>
          <p:nvPr>
            <p:ph type="dt" sz="half" idx="10"/>
          </p:nvPr>
        </p:nvSpPr>
        <p:spPr/>
        <p:txBody>
          <a:bodyPr/>
          <a:lstStyle/>
          <a:p>
            <a:fld id="{CE9B3080-0A41-4B00-8067-FD47EF7A9E96}" type="datetimeFigureOut">
              <a:rPr lang="en-IN" smtClean="0"/>
              <a:t>31/01/22</a:t>
            </a:fld>
            <a:endParaRPr lang="en-IN"/>
          </a:p>
        </p:txBody>
      </p:sp>
      <p:sp>
        <p:nvSpPr>
          <p:cNvPr id="5" name="Footer Placeholder 4">
            <a:extLst>
              <a:ext uri="{FF2B5EF4-FFF2-40B4-BE49-F238E27FC236}">
                <a16:creationId xmlns:a16="http://schemas.microsoft.com/office/drawing/2014/main" id="{30ED2E0F-F89B-4514-B7AF-016F8074A7DF}"/>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B5D58BC-D7DD-43FE-9007-EA09C3BF4615}"/>
              </a:ext>
            </a:extLst>
          </p:cNvPr>
          <p:cNvSpPr>
            <a:spLocks noGrp="1"/>
          </p:cNvSpPr>
          <p:nvPr>
            <p:ph type="sldNum" sz="quarter" idx="12"/>
          </p:nvPr>
        </p:nvSpPr>
        <p:spPr/>
        <p:txBody>
          <a:bodyPr/>
          <a:lstStyle/>
          <a:p>
            <a:fld id="{ADC7CB91-9C34-4904-B3ED-979F06149F7D}" type="slidenum">
              <a:rPr lang="en-IN" smtClean="0"/>
              <a:t>‹#›</a:t>
            </a:fld>
            <a:endParaRPr lang="en-IN"/>
          </a:p>
        </p:txBody>
      </p:sp>
    </p:spTree>
    <p:extLst>
      <p:ext uri="{BB962C8B-B14F-4D97-AF65-F5344CB8AC3E}">
        <p14:creationId xmlns:p14="http://schemas.microsoft.com/office/powerpoint/2010/main" val="1454580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EC7BA-01C5-4070-AF5E-4CF8D4D5ACC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FD41AEEE-82B6-41E9-BAF7-B651BBF707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1F92B26-6039-421F-9BC3-4ADAB7339204}"/>
              </a:ext>
            </a:extLst>
          </p:cNvPr>
          <p:cNvSpPr>
            <a:spLocks noGrp="1"/>
          </p:cNvSpPr>
          <p:nvPr>
            <p:ph type="dt" sz="half" idx="10"/>
          </p:nvPr>
        </p:nvSpPr>
        <p:spPr/>
        <p:txBody>
          <a:bodyPr/>
          <a:lstStyle/>
          <a:p>
            <a:fld id="{CE9B3080-0A41-4B00-8067-FD47EF7A9E96}" type="datetimeFigureOut">
              <a:rPr lang="en-IN" smtClean="0"/>
              <a:t>31/01/22</a:t>
            </a:fld>
            <a:endParaRPr lang="en-IN"/>
          </a:p>
        </p:txBody>
      </p:sp>
      <p:sp>
        <p:nvSpPr>
          <p:cNvPr id="5" name="Footer Placeholder 4">
            <a:extLst>
              <a:ext uri="{FF2B5EF4-FFF2-40B4-BE49-F238E27FC236}">
                <a16:creationId xmlns:a16="http://schemas.microsoft.com/office/drawing/2014/main" id="{8A733A89-6D7C-4789-9DB9-D3FFBF94706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DA4C773-8DDD-4B4B-9136-C073C1B4F0C0}"/>
              </a:ext>
            </a:extLst>
          </p:cNvPr>
          <p:cNvSpPr>
            <a:spLocks noGrp="1"/>
          </p:cNvSpPr>
          <p:nvPr>
            <p:ph type="sldNum" sz="quarter" idx="12"/>
          </p:nvPr>
        </p:nvSpPr>
        <p:spPr/>
        <p:txBody>
          <a:bodyPr/>
          <a:lstStyle/>
          <a:p>
            <a:fld id="{ADC7CB91-9C34-4904-B3ED-979F06149F7D}" type="slidenum">
              <a:rPr lang="en-IN" smtClean="0"/>
              <a:t>‹#›</a:t>
            </a:fld>
            <a:endParaRPr lang="en-IN"/>
          </a:p>
        </p:txBody>
      </p:sp>
    </p:spTree>
    <p:extLst>
      <p:ext uri="{BB962C8B-B14F-4D97-AF65-F5344CB8AC3E}">
        <p14:creationId xmlns:p14="http://schemas.microsoft.com/office/powerpoint/2010/main" val="600904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05EE6-4A93-412E-8086-7FBBE5C67CE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474B495B-8736-4724-A81C-E608FCF1E8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917F7B-1C96-4596-9346-70F1DB2967F0}"/>
              </a:ext>
            </a:extLst>
          </p:cNvPr>
          <p:cNvSpPr>
            <a:spLocks noGrp="1"/>
          </p:cNvSpPr>
          <p:nvPr>
            <p:ph type="dt" sz="half" idx="10"/>
          </p:nvPr>
        </p:nvSpPr>
        <p:spPr/>
        <p:txBody>
          <a:bodyPr/>
          <a:lstStyle/>
          <a:p>
            <a:fld id="{CE9B3080-0A41-4B00-8067-FD47EF7A9E96}" type="datetimeFigureOut">
              <a:rPr lang="en-IN" smtClean="0"/>
              <a:t>31/01/22</a:t>
            </a:fld>
            <a:endParaRPr lang="en-IN"/>
          </a:p>
        </p:txBody>
      </p:sp>
      <p:sp>
        <p:nvSpPr>
          <p:cNvPr id="5" name="Footer Placeholder 4">
            <a:extLst>
              <a:ext uri="{FF2B5EF4-FFF2-40B4-BE49-F238E27FC236}">
                <a16:creationId xmlns:a16="http://schemas.microsoft.com/office/drawing/2014/main" id="{4064C793-7DC1-4075-89A9-F3C604A7E0E9}"/>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9065F8E-74E8-4966-BA24-E78EB035B99C}"/>
              </a:ext>
            </a:extLst>
          </p:cNvPr>
          <p:cNvSpPr>
            <a:spLocks noGrp="1"/>
          </p:cNvSpPr>
          <p:nvPr>
            <p:ph type="sldNum" sz="quarter" idx="12"/>
          </p:nvPr>
        </p:nvSpPr>
        <p:spPr/>
        <p:txBody>
          <a:bodyPr/>
          <a:lstStyle/>
          <a:p>
            <a:fld id="{ADC7CB91-9C34-4904-B3ED-979F06149F7D}" type="slidenum">
              <a:rPr lang="en-IN" smtClean="0"/>
              <a:t>‹#›</a:t>
            </a:fld>
            <a:endParaRPr lang="en-IN"/>
          </a:p>
        </p:txBody>
      </p:sp>
    </p:spTree>
    <p:extLst>
      <p:ext uri="{BB962C8B-B14F-4D97-AF65-F5344CB8AC3E}">
        <p14:creationId xmlns:p14="http://schemas.microsoft.com/office/powerpoint/2010/main" val="98914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33EE6-0F65-48BC-9EEE-5A145A58E674}"/>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944A4709-6AC4-49A0-B1A7-F234DBDDEDA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952EAFE8-944F-43CD-83E4-687A4C682BC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093BD0B-B64F-48C1-B129-84D1B0903625}"/>
              </a:ext>
            </a:extLst>
          </p:cNvPr>
          <p:cNvSpPr>
            <a:spLocks noGrp="1"/>
          </p:cNvSpPr>
          <p:nvPr>
            <p:ph type="dt" sz="half" idx="10"/>
          </p:nvPr>
        </p:nvSpPr>
        <p:spPr/>
        <p:txBody>
          <a:bodyPr/>
          <a:lstStyle/>
          <a:p>
            <a:fld id="{CE9B3080-0A41-4B00-8067-FD47EF7A9E96}" type="datetimeFigureOut">
              <a:rPr lang="en-IN" smtClean="0"/>
              <a:t>31/01/22</a:t>
            </a:fld>
            <a:endParaRPr lang="en-IN"/>
          </a:p>
        </p:txBody>
      </p:sp>
      <p:sp>
        <p:nvSpPr>
          <p:cNvPr id="6" name="Footer Placeholder 5">
            <a:extLst>
              <a:ext uri="{FF2B5EF4-FFF2-40B4-BE49-F238E27FC236}">
                <a16:creationId xmlns:a16="http://schemas.microsoft.com/office/drawing/2014/main" id="{746A950D-76E8-4232-87AF-37B3C17BF73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3125410-2FE9-4A8F-BECA-694DE8992ED8}"/>
              </a:ext>
            </a:extLst>
          </p:cNvPr>
          <p:cNvSpPr>
            <a:spLocks noGrp="1"/>
          </p:cNvSpPr>
          <p:nvPr>
            <p:ph type="sldNum" sz="quarter" idx="12"/>
          </p:nvPr>
        </p:nvSpPr>
        <p:spPr/>
        <p:txBody>
          <a:bodyPr/>
          <a:lstStyle/>
          <a:p>
            <a:fld id="{ADC7CB91-9C34-4904-B3ED-979F06149F7D}" type="slidenum">
              <a:rPr lang="en-IN" smtClean="0"/>
              <a:t>‹#›</a:t>
            </a:fld>
            <a:endParaRPr lang="en-IN"/>
          </a:p>
        </p:txBody>
      </p:sp>
    </p:spTree>
    <p:extLst>
      <p:ext uri="{BB962C8B-B14F-4D97-AF65-F5344CB8AC3E}">
        <p14:creationId xmlns:p14="http://schemas.microsoft.com/office/powerpoint/2010/main" val="598222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510394-EC5E-46E5-857F-16611D8AAFB7}"/>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5340645E-0F40-4998-8011-1C74A0F05A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626931-2503-4F50-A25D-A0FD94DB6B2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897C9B63-47D2-443B-926A-12FC16C75F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E5C9AF6-82EB-42A7-92FD-2B537C44B5B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45EEFD7-303E-4DFE-BC70-526AD7497FF4}"/>
              </a:ext>
            </a:extLst>
          </p:cNvPr>
          <p:cNvSpPr>
            <a:spLocks noGrp="1"/>
          </p:cNvSpPr>
          <p:nvPr>
            <p:ph type="dt" sz="half" idx="10"/>
          </p:nvPr>
        </p:nvSpPr>
        <p:spPr/>
        <p:txBody>
          <a:bodyPr/>
          <a:lstStyle/>
          <a:p>
            <a:fld id="{CE9B3080-0A41-4B00-8067-FD47EF7A9E96}" type="datetimeFigureOut">
              <a:rPr lang="en-IN" smtClean="0"/>
              <a:t>31/01/22</a:t>
            </a:fld>
            <a:endParaRPr lang="en-IN"/>
          </a:p>
        </p:txBody>
      </p:sp>
      <p:sp>
        <p:nvSpPr>
          <p:cNvPr id="8" name="Footer Placeholder 7">
            <a:extLst>
              <a:ext uri="{FF2B5EF4-FFF2-40B4-BE49-F238E27FC236}">
                <a16:creationId xmlns:a16="http://schemas.microsoft.com/office/drawing/2014/main" id="{7B4E2298-C524-42A9-B2E4-CA5A735D90DA}"/>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E64558AF-2A8B-4A04-9004-9BA52557FBDC}"/>
              </a:ext>
            </a:extLst>
          </p:cNvPr>
          <p:cNvSpPr>
            <a:spLocks noGrp="1"/>
          </p:cNvSpPr>
          <p:nvPr>
            <p:ph type="sldNum" sz="quarter" idx="12"/>
          </p:nvPr>
        </p:nvSpPr>
        <p:spPr/>
        <p:txBody>
          <a:bodyPr/>
          <a:lstStyle/>
          <a:p>
            <a:fld id="{ADC7CB91-9C34-4904-B3ED-979F06149F7D}" type="slidenum">
              <a:rPr lang="en-IN" smtClean="0"/>
              <a:t>‹#›</a:t>
            </a:fld>
            <a:endParaRPr lang="en-IN"/>
          </a:p>
        </p:txBody>
      </p:sp>
    </p:spTree>
    <p:extLst>
      <p:ext uri="{BB962C8B-B14F-4D97-AF65-F5344CB8AC3E}">
        <p14:creationId xmlns:p14="http://schemas.microsoft.com/office/powerpoint/2010/main" val="3204102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998F7-E595-408D-AF2C-3A3016D510F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290EC51B-B571-4BBC-AB21-565C9468FBE5}"/>
              </a:ext>
            </a:extLst>
          </p:cNvPr>
          <p:cNvSpPr>
            <a:spLocks noGrp="1"/>
          </p:cNvSpPr>
          <p:nvPr>
            <p:ph type="dt" sz="half" idx="10"/>
          </p:nvPr>
        </p:nvSpPr>
        <p:spPr/>
        <p:txBody>
          <a:bodyPr/>
          <a:lstStyle/>
          <a:p>
            <a:fld id="{CE9B3080-0A41-4B00-8067-FD47EF7A9E96}" type="datetimeFigureOut">
              <a:rPr lang="en-IN" smtClean="0"/>
              <a:t>31/01/22</a:t>
            </a:fld>
            <a:endParaRPr lang="en-IN"/>
          </a:p>
        </p:txBody>
      </p:sp>
      <p:sp>
        <p:nvSpPr>
          <p:cNvPr id="4" name="Footer Placeholder 3">
            <a:extLst>
              <a:ext uri="{FF2B5EF4-FFF2-40B4-BE49-F238E27FC236}">
                <a16:creationId xmlns:a16="http://schemas.microsoft.com/office/drawing/2014/main" id="{07DEBEE1-B935-4396-A910-DA634D9218D5}"/>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4054665E-F020-425B-9A89-16D06FFD5EB0}"/>
              </a:ext>
            </a:extLst>
          </p:cNvPr>
          <p:cNvSpPr>
            <a:spLocks noGrp="1"/>
          </p:cNvSpPr>
          <p:nvPr>
            <p:ph type="sldNum" sz="quarter" idx="12"/>
          </p:nvPr>
        </p:nvSpPr>
        <p:spPr/>
        <p:txBody>
          <a:bodyPr/>
          <a:lstStyle/>
          <a:p>
            <a:fld id="{ADC7CB91-9C34-4904-B3ED-979F06149F7D}" type="slidenum">
              <a:rPr lang="en-IN" smtClean="0"/>
              <a:t>‹#›</a:t>
            </a:fld>
            <a:endParaRPr lang="en-IN"/>
          </a:p>
        </p:txBody>
      </p:sp>
    </p:spTree>
    <p:extLst>
      <p:ext uri="{BB962C8B-B14F-4D97-AF65-F5344CB8AC3E}">
        <p14:creationId xmlns:p14="http://schemas.microsoft.com/office/powerpoint/2010/main" val="3430312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BAC31B-7CD5-48A3-8683-12DF4C2A7F9D}"/>
              </a:ext>
            </a:extLst>
          </p:cNvPr>
          <p:cNvSpPr>
            <a:spLocks noGrp="1"/>
          </p:cNvSpPr>
          <p:nvPr>
            <p:ph type="dt" sz="half" idx="10"/>
          </p:nvPr>
        </p:nvSpPr>
        <p:spPr/>
        <p:txBody>
          <a:bodyPr/>
          <a:lstStyle/>
          <a:p>
            <a:fld id="{CE9B3080-0A41-4B00-8067-FD47EF7A9E96}" type="datetimeFigureOut">
              <a:rPr lang="en-IN" smtClean="0"/>
              <a:t>31/01/22</a:t>
            </a:fld>
            <a:endParaRPr lang="en-IN"/>
          </a:p>
        </p:txBody>
      </p:sp>
      <p:sp>
        <p:nvSpPr>
          <p:cNvPr id="3" name="Footer Placeholder 2">
            <a:extLst>
              <a:ext uri="{FF2B5EF4-FFF2-40B4-BE49-F238E27FC236}">
                <a16:creationId xmlns:a16="http://schemas.microsoft.com/office/drawing/2014/main" id="{FB8C213C-039E-4F65-A04F-D07B09E25473}"/>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C23D404-A8E0-4927-AD97-B4D3902F5BB7}"/>
              </a:ext>
            </a:extLst>
          </p:cNvPr>
          <p:cNvSpPr>
            <a:spLocks noGrp="1"/>
          </p:cNvSpPr>
          <p:nvPr>
            <p:ph type="sldNum" sz="quarter" idx="12"/>
          </p:nvPr>
        </p:nvSpPr>
        <p:spPr/>
        <p:txBody>
          <a:bodyPr/>
          <a:lstStyle/>
          <a:p>
            <a:fld id="{ADC7CB91-9C34-4904-B3ED-979F06149F7D}" type="slidenum">
              <a:rPr lang="en-IN" smtClean="0"/>
              <a:t>‹#›</a:t>
            </a:fld>
            <a:endParaRPr lang="en-IN"/>
          </a:p>
        </p:txBody>
      </p:sp>
    </p:spTree>
    <p:extLst>
      <p:ext uri="{BB962C8B-B14F-4D97-AF65-F5344CB8AC3E}">
        <p14:creationId xmlns:p14="http://schemas.microsoft.com/office/powerpoint/2010/main" val="3779597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41A6D-A45F-4371-872E-9BEF138A60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AF8370BF-AAA9-4FD7-B835-EE29645D5F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AFE5CC2E-79D9-4933-B897-FAA8D99D69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FBBB24-ECDE-4BC5-A3E4-6701200D7DFD}"/>
              </a:ext>
            </a:extLst>
          </p:cNvPr>
          <p:cNvSpPr>
            <a:spLocks noGrp="1"/>
          </p:cNvSpPr>
          <p:nvPr>
            <p:ph type="dt" sz="half" idx="10"/>
          </p:nvPr>
        </p:nvSpPr>
        <p:spPr/>
        <p:txBody>
          <a:bodyPr/>
          <a:lstStyle/>
          <a:p>
            <a:fld id="{CE9B3080-0A41-4B00-8067-FD47EF7A9E96}" type="datetimeFigureOut">
              <a:rPr lang="en-IN" smtClean="0"/>
              <a:t>31/01/22</a:t>
            </a:fld>
            <a:endParaRPr lang="en-IN"/>
          </a:p>
        </p:txBody>
      </p:sp>
      <p:sp>
        <p:nvSpPr>
          <p:cNvPr id="6" name="Footer Placeholder 5">
            <a:extLst>
              <a:ext uri="{FF2B5EF4-FFF2-40B4-BE49-F238E27FC236}">
                <a16:creationId xmlns:a16="http://schemas.microsoft.com/office/drawing/2014/main" id="{F89A97FF-8A90-45AC-891E-8B4FCC250FD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9DF944C6-9FEB-4EF7-8CDA-BCDBC234C484}"/>
              </a:ext>
            </a:extLst>
          </p:cNvPr>
          <p:cNvSpPr>
            <a:spLocks noGrp="1"/>
          </p:cNvSpPr>
          <p:nvPr>
            <p:ph type="sldNum" sz="quarter" idx="12"/>
          </p:nvPr>
        </p:nvSpPr>
        <p:spPr/>
        <p:txBody>
          <a:bodyPr/>
          <a:lstStyle/>
          <a:p>
            <a:fld id="{ADC7CB91-9C34-4904-B3ED-979F06149F7D}" type="slidenum">
              <a:rPr lang="en-IN" smtClean="0"/>
              <a:t>‹#›</a:t>
            </a:fld>
            <a:endParaRPr lang="en-IN"/>
          </a:p>
        </p:txBody>
      </p:sp>
    </p:spTree>
    <p:extLst>
      <p:ext uri="{BB962C8B-B14F-4D97-AF65-F5344CB8AC3E}">
        <p14:creationId xmlns:p14="http://schemas.microsoft.com/office/powerpoint/2010/main" val="32238008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2E1E6-4C57-4B15-82A7-A105D4B0A4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864E461-412C-41E3-87C1-E575CD00D7C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05E754DD-95D5-4F51-A6BA-92D54AA974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CD0809-D7F2-4A05-97D4-F111759750B0}"/>
              </a:ext>
            </a:extLst>
          </p:cNvPr>
          <p:cNvSpPr>
            <a:spLocks noGrp="1"/>
          </p:cNvSpPr>
          <p:nvPr>
            <p:ph type="dt" sz="half" idx="10"/>
          </p:nvPr>
        </p:nvSpPr>
        <p:spPr/>
        <p:txBody>
          <a:bodyPr/>
          <a:lstStyle/>
          <a:p>
            <a:fld id="{CE9B3080-0A41-4B00-8067-FD47EF7A9E96}" type="datetimeFigureOut">
              <a:rPr lang="en-IN" smtClean="0"/>
              <a:t>31/01/22</a:t>
            </a:fld>
            <a:endParaRPr lang="en-IN"/>
          </a:p>
        </p:txBody>
      </p:sp>
      <p:sp>
        <p:nvSpPr>
          <p:cNvPr id="6" name="Footer Placeholder 5">
            <a:extLst>
              <a:ext uri="{FF2B5EF4-FFF2-40B4-BE49-F238E27FC236}">
                <a16:creationId xmlns:a16="http://schemas.microsoft.com/office/drawing/2014/main" id="{88655AFD-37F0-4A5D-A4A6-D4FD52932EFC}"/>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40D0429-A47A-4E16-B59D-76DE36B49986}"/>
              </a:ext>
            </a:extLst>
          </p:cNvPr>
          <p:cNvSpPr>
            <a:spLocks noGrp="1"/>
          </p:cNvSpPr>
          <p:nvPr>
            <p:ph type="sldNum" sz="quarter" idx="12"/>
          </p:nvPr>
        </p:nvSpPr>
        <p:spPr/>
        <p:txBody>
          <a:bodyPr/>
          <a:lstStyle/>
          <a:p>
            <a:fld id="{ADC7CB91-9C34-4904-B3ED-979F06149F7D}" type="slidenum">
              <a:rPr lang="en-IN" smtClean="0"/>
              <a:t>‹#›</a:t>
            </a:fld>
            <a:endParaRPr lang="en-IN"/>
          </a:p>
        </p:txBody>
      </p:sp>
    </p:spTree>
    <p:extLst>
      <p:ext uri="{BB962C8B-B14F-4D97-AF65-F5344CB8AC3E}">
        <p14:creationId xmlns:p14="http://schemas.microsoft.com/office/powerpoint/2010/main" val="1910818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ABCFEC-0E58-41E1-8DB9-74D0C3AD8BB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44508A8A-0858-4F52-A4A2-91C30B5A17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92D05759-81DC-4C33-8B85-341983E929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9B3080-0A41-4B00-8067-FD47EF7A9E96}" type="datetimeFigureOut">
              <a:rPr lang="en-IN" smtClean="0"/>
              <a:t>31/01/22</a:t>
            </a:fld>
            <a:endParaRPr lang="en-IN"/>
          </a:p>
        </p:txBody>
      </p:sp>
      <p:sp>
        <p:nvSpPr>
          <p:cNvPr id="5" name="Footer Placeholder 4">
            <a:extLst>
              <a:ext uri="{FF2B5EF4-FFF2-40B4-BE49-F238E27FC236}">
                <a16:creationId xmlns:a16="http://schemas.microsoft.com/office/drawing/2014/main" id="{26232AFD-058F-4FDE-9890-CC86DEF1DA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72FFF966-CFD2-4CF9-9D6C-EADFA9F110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7CB91-9C34-4904-B3ED-979F06149F7D}" type="slidenum">
              <a:rPr lang="en-IN" smtClean="0"/>
              <a:t>‹#›</a:t>
            </a:fld>
            <a:endParaRPr lang="en-IN"/>
          </a:p>
        </p:txBody>
      </p:sp>
    </p:spTree>
    <p:extLst>
      <p:ext uri="{BB962C8B-B14F-4D97-AF65-F5344CB8AC3E}">
        <p14:creationId xmlns:p14="http://schemas.microsoft.com/office/powerpoint/2010/main" val="257550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F4FAD-9352-7444-A830-6AC6F900D1EC}"/>
              </a:ext>
            </a:extLst>
          </p:cNvPr>
          <p:cNvSpPr>
            <a:spLocks noGrp="1"/>
          </p:cNvSpPr>
          <p:nvPr>
            <p:ph type="title"/>
          </p:nvPr>
        </p:nvSpPr>
        <p:spPr>
          <a:xfrm>
            <a:off x="1154289" y="2306814"/>
            <a:ext cx="10515600" cy="1325563"/>
          </a:xfrm>
        </p:spPr>
        <p:txBody>
          <a:bodyPr>
            <a:normAutofit fontScale="90000"/>
          </a:bodyPr>
          <a:lstStyle/>
          <a:p>
            <a:pPr algn="ctr"/>
            <a:br>
              <a:rPr lang="en-IN" b="1" dirty="0"/>
            </a:br>
            <a:br>
              <a:rPr lang="en-IN" b="1" dirty="0"/>
            </a:br>
            <a:r>
              <a:rPr lang="en-IN" b="1" dirty="0"/>
              <a:t>DEPARTMENT NAME:  </a:t>
            </a:r>
            <a:r>
              <a:rPr lang="en-IN" dirty="0"/>
              <a:t>Department of Fashion Technology &amp; Designing</a:t>
            </a:r>
            <a:br>
              <a:rPr lang="en-IN" b="1" dirty="0"/>
            </a:br>
            <a:r>
              <a:rPr lang="en-IN" dirty="0"/>
              <a:t> </a:t>
            </a:r>
            <a:br>
              <a:rPr lang="en-IN" b="1" dirty="0"/>
            </a:br>
            <a:r>
              <a:rPr lang="en-IN" b="1" dirty="0"/>
              <a:t>COURSE NAME: </a:t>
            </a:r>
            <a:r>
              <a:rPr lang="en-IN" dirty="0"/>
              <a:t>Master of Vocation ( </a:t>
            </a:r>
            <a:r>
              <a:rPr lang="en-IN" dirty="0" err="1"/>
              <a:t>M.Voc</a:t>
            </a:r>
            <a:r>
              <a:rPr lang="en-IN" dirty="0"/>
              <a:t>.)</a:t>
            </a:r>
            <a:br>
              <a:rPr lang="en-IN" b="1" dirty="0"/>
            </a:br>
            <a:r>
              <a:rPr lang="en-IN" dirty="0"/>
              <a:t> </a:t>
            </a:r>
            <a:br>
              <a:rPr lang="en-IN" b="1" dirty="0"/>
            </a:br>
            <a:r>
              <a:rPr lang="en-IN" b="1" dirty="0"/>
              <a:t>PAPER NAME: </a:t>
            </a:r>
            <a:r>
              <a:rPr lang="en-IN" dirty="0"/>
              <a:t>Fashion Merchandising</a:t>
            </a:r>
            <a:br>
              <a:rPr lang="en-IN" b="1" dirty="0"/>
            </a:br>
            <a:r>
              <a:rPr lang="en-IN" dirty="0"/>
              <a:t> </a:t>
            </a:r>
            <a:br>
              <a:rPr lang="en-IN" b="1" dirty="0"/>
            </a:br>
            <a:r>
              <a:rPr lang="en-IN" b="1" dirty="0"/>
              <a:t>PAPER CODE: </a:t>
            </a:r>
            <a:r>
              <a:rPr lang="en-IN" cap="all" dirty="0" err="1"/>
              <a:t>mfd</a:t>
            </a:r>
            <a:r>
              <a:rPr lang="en-IN" cap="all" dirty="0"/>
              <a:t>/2/cc/021</a:t>
            </a:r>
            <a:br>
              <a:rPr lang="en-IN" cap="all" dirty="0"/>
            </a:br>
            <a:br>
              <a:rPr lang="en-IN" cap="all" dirty="0"/>
            </a:br>
            <a:r>
              <a:rPr lang="en-IN" b="1" cap="all" dirty="0"/>
              <a:t>UNIT III </a:t>
            </a:r>
            <a:r>
              <a:rPr lang="en-IN" cap="all" dirty="0"/>
              <a:t>: </a:t>
            </a:r>
            <a:r>
              <a:rPr lang="en-IN" cap="all" dirty="0" err="1"/>
              <a:t>ViSUAL</a:t>
            </a:r>
            <a:r>
              <a:rPr lang="en-IN" cap="all" dirty="0"/>
              <a:t> MERCHANDISING</a:t>
            </a:r>
            <a:br>
              <a:rPr lang="en-IN" b="1" dirty="0"/>
            </a:br>
            <a:endParaRPr lang="en-US" dirty="0"/>
          </a:p>
        </p:txBody>
      </p:sp>
    </p:spTree>
    <p:extLst>
      <p:ext uri="{BB962C8B-B14F-4D97-AF65-F5344CB8AC3E}">
        <p14:creationId xmlns:p14="http://schemas.microsoft.com/office/powerpoint/2010/main" val="1908435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chool corridor with lockers">
            <a:extLst>
              <a:ext uri="{FF2B5EF4-FFF2-40B4-BE49-F238E27FC236}">
                <a16:creationId xmlns:a16="http://schemas.microsoft.com/office/drawing/2014/main" id="{CC54D75E-134E-400D-84D0-E88F6765DF12}"/>
              </a:ext>
            </a:extLst>
          </p:cNvPr>
          <p:cNvPicPr>
            <a:picLocks noChangeAspect="1"/>
          </p:cNvPicPr>
          <p:nvPr/>
        </p:nvPicPr>
        <p:blipFill rotWithShape="1">
          <a:blip r:embed="rId2">
            <a:alphaModFix amt="35000"/>
          </a:blip>
          <a:srcRect t="13793"/>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023C5FE4-CF96-496F-BF59-5E5E0FE3E451}"/>
              </a:ext>
            </a:extLst>
          </p:cNvPr>
          <p:cNvSpPr>
            <a:spLocks noGrp="1"/>
          </p:cNvSpPr>
          <p:nvPr>
            <p:ph idx="1"/>
          </p:nvPr>
        </p:nvSpPr>
        <p:spPr>
          <a:xfrm>
            <a:off x="838200" y="1825625"/>
            <a:ext cx="10515600" cy="4351338"/>
          </a:xfrm>
        </p:spPr>
        <p:txBody>
          <a:bodyPr>
            <a:normAutofit/>
          </a:bodyPr>
          <a:lstStyle/>
          <a:p>
            <a:pPr marL="0" indent="0">
              <a:buNone/>
            </a:pPr>
            <a:r>
              <a:rPr lang="en-US" sz="2600" dirty="0">
                <a:solidFill>
                  <a:srgbClr val="FFFFFF"/>
                </a:solidFill>
                <a:highlight>
                  <a:srgbClr val="FFFF00"/>
                </a:highlight>
              </a:rPr>
              <a:t> </a:t>
            </a:r>
            <a:r>
              <a:rPr lang="en-US" sz="2600" dirty="0">
                <a:solidFill>
                  <a:srgbClr val="FFFFFF"/>
                </a:solidFill>
                <a:highlight>
                  <a:srgbClr val="008000"/>
                </a:highlight>
              </a:rPr>
              <a:t>Store Layout interior arrangement of retail facilities</a:t>
            </a:r>
          </a:p>
          <a:p>
            <a:r>
              <a:rPr lang="en-US" sz="2600" dirty="0">
                <a:solidFill>
                  <a:srgbClr val="FFFFFF"/>
                </a:solidFill>
                <a:highlight>
                  <a:srgbClr val="00FFFF"/>
                </a:highlight>
              </a:rPr>
              <a:t>Selling areas</a:t>
            </a:r>
          </a:p>
          <a:p>
            <a:pPr marL="0" indent="0">
              <a:buNone/>
            </a:pPr>
            <a:r>
              <a:rPr lang="en-US" sz="2600" dirty="0">
                <a:solidFill>
                  <a:srgbClr val="FFFFFF"/>
                </a:solidFill>
              </a:rPr>
              <a:t>(75%-80%)</a:t>
            </a:r>
          </a:p>
          <a:p>
            <a:r>
              <a:rPr lang="en-US" sz="2600" dirty="0">
                <a:solidFill>
                  <a:srgbClr val="FFFFFF"/>
                </a:solidFill>
              </a:rPr>
              <a:t>Where merchandise is displayed and customers interact with salespeople</a:t>
            </a:r>
          </a:p>
          <a:p>
            <a:r>
              <a:rPr lang="en-US" sz="2600" dirty="0">
                <a:solidFill>
                  <a:srgbClr val="FFFFFF"/>
                </a:solidFill>
              </a:rPr>
              <a:t>aisles, counters, fitting rooms, merchandise fixtures, displays</a:t>
            </a:r>
          </a:p>
          <a:p>
            <a:r>
              <a:rPr lang="en-US" sz="2600" dirty="0">
                <a:solidFill>
                  <a:srgbClr val="FFFFFF"/>
                </a:solidFill>
                <a:highlight>
                  <a:srgbClr val="00FFFF"/>
                </a:highlight>
              </a:rPr>
              <a:t>Sales support areas</a:t>
            </a:r>
          </a:p>
          <a:p>
            <a:r>
              <a:rPr lang="en-US" sz="2600" dirty="0">
                <a:solidFill>
                  <a:srgbClr val="FFFFFF"/>
                </a:solidFill>
              </a:rPr>
              <a:t>Customer services and all other operations</a:t>
            </a:r>
          </a:p>
          <a:p>
            <a:r>
              <a:rPr lang="en-US" sz="2600" dirty="0">
                <a:solidFill>
                  <a:srgbClr val="FFFFFF"/>
                </a:solidFill>
              </a:rPr>
              <a:t>restrooms, cashiers, gift wrapping</a:t>
            </a:r>
          </a:p>
          <a:p>
            <a:r>
              <a:rPr lang="en-US" sz="2600" dirty="0">
                <a:solidFill>
                  <a:srgbClr val="FFFFFF"/>
                </a:solidFill>
                <a:highlight>
                  <a:srgbClr val="00FFFF"/>
                </a:highlight>
              </a:rPr>
              <a:t>Floor Plan </a:t>
            </a:r>
            <a:r>
              <a:rPr lang="en-US" sz="2600" dirty="0">
                <a:solidFill>
                  <a:srgbClr val="FFFFFF"/>
                </a:solidFill>
              </a:rPr>
              <a:t>– drawn to show selling floor vs sales support areas</a:t>
            </a:r>
          </a:p>
          <a:p>
            <a:endParaRPr lang="en-IN" sz="2600" dirty="0">
              <a:solidFill>
                <a:srgbClr val="FFFFFF"/>
              </a:solidFill>
            </a:endParaRPr>
          </a:p>
        </p:txBody>
      </p:sp>
    </p:spTree>
    <p:extLst>
      <p:ext uri="{BB962C8B-B14F-4D97-AF65-F5344CB8AC3E}">
        <p14:creationId xmlns:p14="http://schemas.microsoft.com/office/powerpoint/2010/main" val="739755501"/>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building, outdoor, store&#10;&#10;Description automatically generated">
            <a:extLst>
              <a:ext uri="{FF2B5EF4-FFF2-40B4-BE49-F238E27FC236}">
                <a16:creationId xmlns:a16="http://schemas.microsoft.com/office/drawing/2014/main" id="{19176D04-1CEA-4A7A-94EE-CC1687A2CD3C}"/>
              </a:ext>
            </a:extLst>
          </p:cNvPr>
          <p:cNvPicPr>
            <a:picLocks noChangeAspect="1"/>
          </p:cNvPicPr>
          <p:nvPr/>
        </p:nvPicPr>
        <p:blipFill rotWithShape="1">
          <a:blip r:embed="rId2">
            <a:extLst>
              <a:ext uri="{28A0092B-C50C-407E-A947-70E740481C1C}">
                <a14:useLocalDpi xmlns:a14="http://schemas.microsoft.com/office/drawing/2010/main" val="0"/>
              </a:ext>
            </a:extLst>
          </a:blip>
          <a:srcRect t="28664" b="30756"/>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24C59B18-3D0F-4650-9B28-E67BF0394D52}"/>
              </a:ext>
            </a:extLst>
          </p:cNvPr>
          <p:cNvSpPr>
            <a:spLocks noGrp="1"/>
          </p:cNvSpPr>
          <p:nvPr>
            <p:ph idx="1"/>
          </p:nvPr>
        </p:nvSpPr>
        <p:spPr>
          <a:xfrm>
            <a:off x="4223982" y="3752850"/>
            <a:ext cx="7485413" cy="2452687"/>
          </a:xfrm>
        </p:spPr>
        <p:txBody>
          <a:bodyPr anchor="ctr">
            <a:normAutofit/>
          </a:bodyPr>
          <a:lstStyle/>
          <a:p>
            <a:r>
              <a:rPr lang="en-US" sz="1300"/>
              <a:t> Props Functional props physically support or hold merchandise</a:t>
            </a:r>
          </a:p>
          <a:p>
            <a:r>
              <a:rPr lang="en-US" sz="1300"/>
              <a:t>Mannequins, stands, pedestals, screens, panels, or forms</a:t>
            </a:r>
          </a:p>
          <a:p>
            <a:r>
              <a:rPr lang="en-US" sz="1300"/>
              <a:t>Decorative props</a:t>
            </a:r>
          </a:p>
          <a:p>
            <a:r>
              <a:rPr lang="en-US" sz="1300"/>
              <a:t>Used for mood or attractive setting</a:t>
            </a:r>
          </a:p>
          <a:p>
            <a:r>
              <a:rPr lang="en-US" sz="1300"/>
              <a:t>Artifical flowers, bicycles, seashells</a:t>
            </a:r>
          </a:p>
          <a:p>
            <a:r>
              <a:rPr lang="en-US" sz="1300"/>
              <a:t>Structural props support and change displays</a:t>
            </a:r>
          </a:p>
          <a:p>
            <a:r>
              <a:rPr lang="en-US" sz="1300"/>
              <a:t>Boxes, cylinders (usually hidden)</a:t>
            </a:r>
          </a:p>
          <a:p>
            <a:r>
              <a:rPr lang="en-US" sz="1300"/>
              <a:t>Decorative and functional prop</a:t>
            </a:r>
            <a:endParaRPr lang="en-IN" sz="1300"/>
          </a:p>
        </p:txBody>
      </p:sp>
    </p:spTree>
    <p:extLst>
      <p:ext uri="{BB962C8B-B14F-4D97-AF65-F5344CB8AC3E}">
        <p14:creationId xmlns:p14="http://schemas.microsoft.com/office/powerpoint/2010/main" val="28009989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bstract blurred background of department store">
            <a:extLst>
              <a:ext uri="{FF2B5EF4-FFF2-40B4-BE49-F238E27FC236}">
                <a16:creationId xmlns:a16="http://schemas.microsoft.com/office/drawing/2014/main" id="{E76C198E-6B81-484D-89E0-83E97F2AB26F}"/>
              </a:ext>
            </a:extLst>
          </p:cNvPr>
          <p:cNvPicPr>
            <a:picLocks noChangeAspect="1"/>
          </p:cNvPicPr>
          <p:nvPr/>
        </p:nvPicPr>
        <p:blipFill rotWithShape="1">
          <a:blip r:embed="rId2">
            <a:alphaModFix amt="35000"/>
          </a:blip>
          <a:srcRect b="15730"/>
          <a:stretch/>
        </p:blipFill>
        <p:spPr>
          <a:xfrm>
            <a:off x="20" y="10"/>
            <a:ext cx="12191980" cy="6857990"/>
          </a:xfrm>
          <a:prstGeom prst="rect">
            <a:avLst/>
          </a:prstGeom>
        </p:spPr>
      </p:pic>
      <p:sp>
        <p:nvSpPr>
          <p:cNvPr id="3" name="Content Placeholder 2">
            <a:extLst>
              <a:ext uri="{FF2B5EF4-FFF2-40B4-BE49-F238E27FC236}">
                <a16:creationId xmlns:a16="http://schemas.microsoft.com/office/drawing/2014/main" id="{A44E1C7B-6C47-454B-87FF-DD3F85D4CEBC}"/>
              </a:ext>
            </a:extLst>
          </p:cNvPr>
          <p:cNvSpPr>
            <a:spLocks noGrp="1"/>
          </p:cNvSpPr>
          <p:nvPr>
            <p:ph idx="1"/>
          </p:nvPr>
        </p:nvSpPr>
        <p:spPr>
          <a:xfrm>
            <a:off x="838200" y="1825625"/>
            <a:ext cx="10515600" cy="4351338"/>
          </a:xfrm>
        </p:spPr>
        <p:txBody>
          <a:bodyPr>
            <a:normAutofit/>
          </a:bodyPr>
          <a:lstStyle/>
          <a:p>
            <a:r>
              <a:rPr lang="en-US">
                <a:solidFill>
                  <a:srgbClr val="FFFFFF"/>
                </a:solidFill>
                <a:highlight>
                  <a:srgbClr val="FFFF00"/>
                </a:highlight>
              </a:rPr>
              <a:t>Exterior Store Design Exterior Store Design </a:t>
            </a:r>
          </a:p>
          <a:p>
            <a:r>
              <a:rPr lang="en-US">
                <a:solidFill>
                  <a:srgbClr val="FFFFFF"/>
                </a:solidFill>
              </a:rPr>
              <a:t> Store design involves formulating and structuring all elements of the physical environment. </a:t>
            </a:r>
          </a:p>
          <a:p>
            <a:r>
              <a:rPr lang="en-US">
                <a:solidFill>
                  <a:srgbClr val="FFFFFF"/>
                </a:solidFill>
              </a:rPr>
              <a:t>The storefront includes all aspects of the front/exterior of the store. </a:t>
            </a:r>
          </a:p>
          <a:p>
            <a:r>
              <a:rPr lang="en-US">
                <a:solidFill>
                  <a:srgbClr val="FFFFFF"/>
                </a:solidFill>
              </a:rPr>
              <a:t>Elements include the marquee (or exterior sign), entrances, windows, banners, planters, awnings and lighting. </a:t>
            </a:r>
          </a:p>
          <a:p>
            <a:r>
              <a:rPr lang="en-US">
                <a:solidFill>
                  <a:srgbClr val="FFFFFF"/>
                </a:solidFill>
              </a:rPr>
              <a:t>Three other important functional aspects of exterior design are customer visibility, store security, and potential for efficiency among staff and associates.</a:t>
            </a:r>
            <a:endParaRPr lang="en-IN">
              <a:solidFill>
                <a:srgbClr val="FFFFFF"/>
              </a:solidFill>
            </a:endParaRPr>
          </a:p>
        </p:txBody>
      </p:sp>
    </p:spTree>
    <p:extLst>
      <p:ext uri="{BB962C8B-B14F-4D97-AF65-F5344CB8AC3E}">
        <p14:creationId xmlns:p14="http://schemas.microsoft.com/office/powerpoint/2010/main" val="358221973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icture containing indoor, floor, ceiling, several&#10;&#10;Description automatically generated">
            <a:extLst>
              <a:ext uri="{FF2B5EF4-FFF2-40B4-BE49-F238E27FC236}">
                <a16:creationId xmlns:a16="http://schemas.microsoft.com/office/drawing/2014/main" id="{F3F7C747-AB62-4928-BC8A-C1917CC89AB7}"/>
              </a:ext>
            </a:extLst>
          </p:cNvPr>
          <p:cNvPicPr>
            <a:picLocks noChangeAspect="1"/>
          </p:cNvPicPr>
          <p:nvPr/>
        </p:nvPicPr>
        <p:blipFill rotWithShape="1">
          <a:blip r:embed="rId2">
            <a:extLst>
              <a:ext uri="{28A0092B-C50C-407E-A947-70E740481C1C}">
                <a14:useLocalDpi xmlns:a14="http://schemas.microsoft.com/office/drawing/2010/main" val="0"/>
              </a:ext>
            </a:extLst>
          </a:blip>
          <a:srcRect r="3580"/>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7613E830-C01F-4B61-9CB7-75E7D8D8CD4E}"/>
              </a:ext>
            </a:extLst>
          </p:cNvPr>
          <p:cNvSpPr>
            <a:spLocks noGrp="1"/>
          </p:cNvSpPr>
          <p:nvPr>
            <p:ph idx="1"/>
          </p:nvPr>
        </p:nvSpPr>
        <p:spPr>
          <a:xfrm>
            <a:off x="6294713" y="580697"/>
            <a:ext cx="5221012" cy="5982028"/>
          </a:xfrm>
        </p:spPr>
        <p:txBody>
          <a:bodyPr>
            <a:normAutofit/>
          </a:bodyPr>
          <a:lstStyle/>
          <a:p>
            <a:pPr marL="0" indent="0">
              <a:buNone/>
            </a:pPr>
            <a:r>
              <a:rPr lang="en-US" sz="2400" dirty="0"/>
              <a:t> </a:t>
            </a:r>
            <a:r>
              <a:rPr lang="en-US" sz="2400" dirty="0">
                <a:highlight>
                  <a:srgbClr val="FFFF00"/>
                </a:highlight>
              </a:rPr>
              <a:t>Signs and Entrances Signs and Entrances </a:t>
            </a:r>
          </a:p>
          <a:p>
            <a:r>
              <a:rPr lang="en-US" sz="2400" dirty="0"/>
              <a:t> A sign is a silent salesperson, and part of a shopper’s first impression of a store. In less than 10 seconds the sign must attract attention, tell who the business is and what it has to sell. </a:t>
            </a:r>
          </a:p>
          <a:p>
            <a:r>
              <a:rPr lang="en-US" sz="2400" dirty="0"/>
              <a:t> Retail entrances are designed to draw customers into the store through visual appeal and physical convenience.</a:t>
            </a:r>
          </a:p>
          <a:p>
            <a:r>
              <a:rPr lang="en-US" sz="2400" dirty="0"/>
              <a:t> The number, and type of entrances used depend on the location, the type and density or traffic, and security considerations. </a:t>
            </a:r>
          </a:p>
          <a:p>
            <a:r>
              <a:rPr lang="en-US" sz="2400" dirty="0"/>
              <a:t> Doors may be revolving, electric, or regular push pull.</a:t>
            </a:r>
            <a:endParaRPr lang="en-IN" sz="2400" dirty="0"/>
          </a:p>
        </p:txBody>
      </p:sp>
    </p:spTree>
    <p:extLst>
      <p:ext uri="{BB962C8B-B14F-4D97-AF65-F5344CB8AC3E}">
        <p14:creationId xmlns:p14="http://schemas.microsoft.com/office/powerpoint/2010/main" val="605507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Urban Outfitters | Fashion displays, Store design boutique, Visual  merchandising fashion">
            <a:extLst>
              <a:ext uri="{FF2B5EF4-FFF2-40B4-BE49-F238E27FC236}">
                <a16:creationId xmlns:a16="http://schemas.microsoft.com/office/drawing/2014/main" id="{E96DFAAD-3210-475C-8B58-F7640E76A1A7}"/>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24763" b="17248"/>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35" name="Rectangle 134">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63C82A5B-365E-4120-9EB1-7DC826AF4DD2}"/>
              </a:ext>
            </a:extLst>
          </p:cNvPr>
          <p:cNvSpPr txBox="1"/>
          <p:nvPr/>
        </p:nvSpPr>
        <p:spPr>
          <a:xfrm>
            <a:off x="523875" y="5317240"/>
            <a:ext cx="11210925" cy="744836"/>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600" dirty="0">
                <a:solidFill>
                  <a:schemeClr val="tx1">
                    <a:lumMod val="85000"/>
                    <a:lumOff val="15000"/>
                  </a:schemeClr>
                </a:solidFill>
                <a:latin typeface="+mj-lt"/>
                <a:ea typeface="+mj-ea"/>
                <a:cs typeface="+mj-cs"/>
              </a:rPr>
              <a:t>Garments display according to theme</a:t>
            </a:r>
          </a:p>
        </p:txBody>
      </p:sp>
      <p:cxnSp>
        <p:nvCxnSpPr>
          <p:cNvPr id="137" name="Straight Connector 136">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487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F1B3478-E962-4158-A68F-2AD9BB5DC817}"/>
              </a:ext>
            </a:extLst>
          </p:cNvPr>
          <p:cNvSpPr>
            <a:spLocks noGrp="1"/>
          </p:cNvSpPr>
          <p:nvPr>
            <p:ph type="title"/>
          </p:nvPr>
        </p:nvSpPr>
        <p:spPr>
          <a:xfrm>
            <a:off x="1198181" y="560881"/>
            <a:ext cx="9795638" cy="1114380"/>
          </a:xfrm>
        </p:spPr>
        <p:txBody>
          <a:bodyPr vert="horz" lIns="91440" tIns="45720" rIns="91440" bIns="45720" rtlCol="0" anchor="b">
            <a:normAutofit/>
          </a:bodyPr>
          <a:lstStyle/>
          <a:p>
            <a:pPr algn="ctr"/>
            <a:r>
              <a:rPr lang="en-US" sz="4800"/>
              <a:t>Categorise according to the products</a:t>
            </a:r>
          </a:p>
        </p:txBody>
      </p:sp>
      <p:pic>
        <p:nvPicPr>
          <p:cNvPr id="5" name="Content Placeholder 4" descr="A group of mannequins wearing different outfits&#10;&#10;Description automatically generated with medium confidence">
            <a:extLst>
              <a:ext uri="{FF2B5EF4-FFF2-40B4-BE49-F238E27FC236}">
                <a16:creationId xmlns:a16="http://schemas.microsoft.com/office/drawing/2014/main" id="{2B7E0539-319F-4EEC-A8D5-F364A16C7B3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2432" r="-2" b="-2"/>
          <a:stretch/>
        </p:blipFill>
        <p:spPr>
          <a:xfrm>
            <a:off x="599444" y="2957665"/>
            <a:ext cx="4991840" cy="3346376"/>
          </a:xfrm>
          <a:prstGeom prst="rect">
            <a:avLst/>
          </a:prstGeom>
        </p:spPr>
      </p:pic>
      <p:pic>
        <p:nvPicPr>
          <p:cNvPr id="7" name="Picture 6" descr="A picture containing wall, indoor, clothes, several&#10;&#10;Description automatically generated">
            <a:extLst>
              <a:ext uri="{FF2B5EF4-FFF2-40B4-BE49-F238E27FC236}">
                <a16:creationId xmlns:a16="http://schemas.microsoft.com/office/drawing/2014/main" id="{556A32CD-D404-4F93-B5B2-79E746059E6D}"/>
              </a:ext>
            </a:extLst>
          </p:cNvPr>
          <p:cNvPicPr>
            <a:picLocks noChangeAspect="1"/>
          </p:cNvPicPr>
          <p:nvPr/>
        </p:nvPicPr>
        <p:blipFill rotWithShape="1">
          <a:blip r:embed="rId3">
            <a:extLst>
              <a:ext uri="{28A0092B-C50C-407E-A947-70E740481C1C}">
                <a14:useLocalDpi xmlns:a14="http://schemas.microsoft.com/office/drawing/2010/main" val="0"/>
              </a:ext>
            </a:extLst>
          </a:blip>
          <a:srcRect l="7278" r="8810" b="-3"/>
          <a:stretch/>
        </p:blipFill>
        <p:spPr>
          <a:xfrm>
            <a:off x="6600700" y="2957665"/>
            <a:ext cx="4991870" cy="3346376"/>
          </a:xfrm>
          <a:prstGeom prst="rect">
            <a:avLst/>
          </a:prstGeom>
        </p:spPr>
      </p:pic>
    </p:spTree>
    <p:extLst>
      <p:ext uri="{BB962C8B-B14F-4D97-AF65-F5344CB8AC3E}">
        <p14:creationId xmlns:p14="http://schemas.microsoft.com/office/powerpoint/2010/main" val="2320422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27D7A02-907B-496F-BA7E-AA3780733C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FBA5268-0AE7-4CAD-9537-D0EB09E764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88D065B-39DA-4077-B9CF-E489CE4C01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C7F34B-5132-42D9-9F41-F24C4F536347}"/>
              </a:ext>
            </a:extLst>
          </p:cNvPr>
          <p:cNvSpPr>
            <a:spLocks noGrp="1"/>
          </p:cNvSpPr>
          <p:nvPr>
            <p:ph type="title"/>
          </p:nvPr>
        </p:nvSpPr>
        <p:spPr>
          <a:xfrm>
            <a:off x="2659529" y="2085788"/>
            <a:ext cx="6884895" cy="1496649"/>
          </a:xfrm>
        </p:spPr>
        <p:txBody>
          <a:bodyPr vert="horz" lIns="91440" tIns="45720" rIns="91440" bIns="45720" rtlCol="0" anchor="b">
            <a:normAutofit/>
          </a:bodyPr>
          <a:lstStyle/>
          <a:p>
            <a:pPr algn="ctr"/>
            <a:r>
              <a:rPr lang="en-US" sz="3200" kern="1200">
                <a:solidFill>
                  <a:schemeClr val="tx1">
                    <a:lumMod val="65000"/>
                    <a:lumOff val="35000"/>
                  </a:schemeClr>
                </a:solidFill>
                <a:latin typeface="+mj-lt"/>
                <a:ea typeface="+mj-ea"/>
                <a:cs typeface="+mj-cs"/>
              </a:rPr>
              <a:t>Thank you</a:t>
            </a:r>
          </a:p>
        </p:txBody>
      </p:sp>
    </p:spTree>
    <p:extLst>
      <p:ext uri="{BB962C8B-B14F-4D97-AF65-F5344CB8AC3E}">
        <p14:creationId xmlns:p14="http://schemas.microsoft.com/office/powerpoint/2010/main" val="4192472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F701746-0657-4467-BBD3-24051A715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ight reflection in a lens">
            <a:extLst>
              <a:ext uri="{FF2B5EF4-FFF2-40B4-BE49-F238E27FC236}">
                <a16:creationId xmlns:a16="http://schemas.microsoft.com/office/drawing/2014/main" id="{81AF6BA1-2568-4502-9696-A669EC61BED0}"/>
              </a:ext>
            </a:extLst>
          </p:cNvPr>
          <p:cNvPicPr>
            <a:picLocks noChangeAspect="1"/>
          </p:cNvPicPr>
          <p:nvPr/>
        </p:nvPicPr>
        <p:blipFill rotWithShape="1">
          <a:blip r:embed="rId2"/>
          <a:srcRect l="5045" r="20670" b="-1"/>
          <a:stretch/>
        </p:blipFill>
        <p:spPr>
          <a:xfrm>
            <a:off x="4559968" y="10"/>
            <a:ext cx="7632032" cy="6857990"/>
          </a:xfrm>
          <a:prstGeom prst="rect">
            <a:avLst/>
          </a:prstGeom>
        </p:spPr>
      </p:pic>
      <p:sp useBgFill="1">
        <p:nvSpPr>
          <p:cNvPr id="22" name="Freeform: Shape 21">
            <a:extLst>
              <a:ext uri="{FF2B5EF4-FFF2-40B4-BE49-F238E27FC236}">
                <a16:creationId xmlns:a16="http://schemas.microsoft.com/office/drawing/2014/main" id="{117BEB00-3E3D-4F08-AF56-DB0D22FB5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rot="10800000">
            <a:off x="1" y="0"/>
            <a:ext cx="4802188" cy="6858000"/>
          </a:xfrm>
          <a:custGeom>
            <a:avLst/>
            <a:gdLst>
              <a:gd name="connsiteX0" fmla="*/ 0 w 4802188"/>
              <a:gd name="connsiteY0" fmla="*/ 0 h 6858000"/>
              <a:gd name="connsiteX1" fmla="*/ 4802188 w 4802188"/>
              <a:gd name="connsiteY1" fmla="*/ 0 h 6858000"/>
              <a:gd name="connsiteX2" fmla="*/ 4802188 w 4802188"/>
              <a:gd name="connsiteY2" fmla="*/ 6858000 h 6858000"/>
              <a:gd name="connsiteX3" fmla="*/ 0 w 4802188"/>
              <a:gd name="connsiteY3" fmla="*/ 6858000 h 6858000"/>
              <a:gd name="connsiteX4" fmla="*/ 4763 w 4802188"/>
              <a:gd name="connsiteY4" fmla="*/ 6791325 h 6858000"/>
              <a:gd name="connsiteX5" fmla="*/ 12700 w 4802188"/>
              <a:gd name="connsiteY5" fmla="*/ 6735762 h 6858000"/>
              <a:gd name="connsiteX6" fmla="*/ 22225 w 4802188"/>
              <a:gd name="connsiteY6" fmla="*/ 6683375 h 6858000"/>
              <a:gd name="connsiteX7" fmla="*/ 38100 w 4802188"/>
              <a:gd name="connsiteY7" fmla="*/ 6640512 h 6858000"/>
              <a:gd name="connsiteX8" fmla="*/ 53975 w 4802188"/>
              <a:gd name="connsiteY8" fmla="*/ 6597650 h 6858000"/>
              <a:gd name="connsiteX9" fmla="*/ 73025 w 4802188"/>
              <a:gd name="connsiteY9" fmla="*/ 6561137 h 6858000"/>
              <a:gd name="connsiteX10" fmla="*/ 92075 w 4802188"/>
              <a:gd name="connsiteY10" fmla="*/ 6523037 h 6858000"/>
              <a:gd name="connsiteX11" fmla="*/ 109538 w 4802188"/>
              <a:gd name="connsiteY11" fmla="*/ 6488112 h 6858000"/>
              <a:gd name="connsiteX12" fmla="*/ 127000 w 4802188"/>
              <a:gd name="connsiteY12" fmla="*/ 6448425 h 6858000"/>
              <a:gd name="connsiteX13" fmla="*/ 142875 w 4802188"/>
              <a:gd name="connsiteY13" fmla="*/ 6407150 h 6858000"/>
              <a:gd name="connsiteX14" fmla="*/ 157163 w 4802188"/>
              <a:gd name="connsiteY14" fmla="*/ 6361112 h 6858000"/>
              <a:gd name="connsiteX15" fmla="*/ 168275 w 4802188"/>
              <a:gd name="connsiteY15" fmla="*/ 6311900 h 6858000"/>
              <a:gd name="connsiteX16" fmla="*/ 176213 w 4802188"/>
              <a:gd name="connsiteY16" fmla="*/ 6251575 h 6858000"/>
              <a:gd name="connsiteX17" fmla="*/ 179388 w 4802188"/>
              <a:gd name="connsiteY17" fmla="*/ 6183312 h 6858000"/>
              <a:gd name="connsiteX18" fmla="*/ 176213 w 4802188"/>
              <a:gd name="connsiteY18" fmla="*/ 6113462 h 6858000"/>
              <a:gd name="connsiteX19" fmla="*/ 168275 w 4802188"/>
              <a:gd name="connsiteY19" fmla="*/ 6056312 h 6858000"/>
              <a:gd name="connsiteX20" fmla="*/ 157163 w 4802188"/>
              <a:gd name="connsiteY20" fmla="*/ 6003925 h 6858000"/>
              <a:gd name="connsiteX21" fmla="*/ 142875 w 4802188"/>
              <a:gd name="connsiteY21" fmla="*/ 5956300 h 6858000"/>
              <a:gd name="connsiteX22" fmla="*/ 127000 w 4802188"/>
              <a:gd name="connsiteY22" fmla="*/ 5915025 h 6858000"/>
              <a:gd name="connsiteX23" fmla="*/ 107950 w 4802188"/>
              <a:gd name="connsiteY23" fmla="*/ 5876925 h 6858000"/>
              <a:gd name="connsiteX24" fmla="*/ 88900 w 4802188"/>
              <a:gd name="connsiteY24" fmla="*/ 5840412 h 6858000"/>
              <a:gd name="connsiteX25" fmla="*/ 69850 w 4802188"/>
              <a:gd name="connsiteY25" fmla="*/ 5802312 h 6858000"/>
              <a:gd name="connsiteX26" fmla="*/ 52388 w 4802188"/>
              <a:gd name="connsiteY26" fmla="*/ 5762625 h 6858000"/>
              <a:gd name="connsiteX27" fmla="*/ 34925 w 4802188"/>
              <a:gd name="connsiteY27" fmla="*/ 5721350 h 6858000"/>
              <a:gd name="connsiteX28" fmla="*/ 20638 w 4802188"/>
              <a:gd name="connsiteY28" fmla="*/ 5675312 h 6858000"/>
              <a:gd name="connsiteX29" fmla="*/ 11113 w 4802188"/>
              <a:gd name="connsiteY29" fmla="*/ 5622925 h 6858000"/>
              <a:gd name="connsiteX30" fmla="*/ 1588 w 4802188"/>
              <a:gd name="connsiteY30" fmla="*/ 5562600 h 6858000"/>
              <a:gd name="connsiteX31" fmla="*/ 0 w 4802188"/>
              <a:gd name="connsiteY31" fmla="*/ 5494337 h 6858000"/>
              <a:gd name="connsiteX32" fmla="*/ 1588 w 4802188"/>
              <a:gd name="connsiteY32" fmla="*/ 5426075 h 6858000"/>
              <a:gd name="connsiteX33" fmla="*/ 11113 w 4802188"/>
              <a:gd name="connsiteY33" fmla="*/ 5365750 h 6858000"/>
              <a:gd name="connsiteX34" fmla="*/ 20638 w 4802188"/>
              <a:gd name="connsiteY34" fmla="*/ 5313362 h 6858000"/>
              <a:gd name="connsiteX35" fmla="*/ 34925 w 4802188"/>
              <a:gd name="connsiteY35" fmla="*/ 5268912 h 6858000"/>
              <a:gd name="connsiteX36" fmla="*/ 52388 w 4802188"/>
              <a:gd name="connsiteY36" fmla="*/ 5226050 h 6858000"/>
              <a:gd name="connsiteX37" fmla="*/ 69850 w 4802188"/>
              <a:gd name="connsiteY37" fmla="*/ 5186362 h 6858000"/>
              <a:gd name="connsiteX38" fmla="*/ 88900 w 4802188"/>
              <a:gd name="connsiteY38" fmla="*/ 5149850 h 6858000"/>
              <a:gd name="connsiteX39" fmla="*/ 107950 w 4802188"/>
              <a:gd name="connsiteY39" fmla="*/ 5114925 h 6858000"/>
              <a:gd name="connsiteX40" fmla="*/ 127000 w 4802188"/>
              <a:gd name="connsiteY40" fmla="*/ 5075237 h 6858000"/>
              <a:gd name="connsiteX41" fmla="*/ 142875 w 4802188"/>
              <a:gd name="connsiteY41" fmla="*/ 5033962 h 6858000"/>
              <a:gd name="connsiteX42" fmla="*/ 157163 w 4802188"/>
              <a:gd name="connsiteY42" fmla="*/ 4987925 h 6858000"/>
              <a:gd name="connsiteX43" fmla="*/ 168275 w 4802188"/>
              <a:gd name="connsiteY43" fmla="*/ 4935537 h 6858000"/>
              <a:gd name="connsiteX44" fmla="*/ 176213 w 4802188"/>
              <a:gd name="connsiteY44" fmla="*/ 4875212 h 6858000"/>
              <a:gd name="connsiteX45" fmla="*/ 179388 w 4802188"/>
              <a:gd name="connsiteY45" fmla="*/ 4806950 h 6858000"/>
              <a:gd name="connsiteX46" fmla="*/ 176213 w 4802188"/>
              <a:gd name="connsiteY46" fmla="*/ 4738687 h 6858000"/>
              <a:gd name="connsiteX47" fmla="*/ 168275 w 4802188"/>
              <a:gd name="connsiteY47" fmla="*/ 4678362 h 6858000"/>
              <a:gd name="connsiteX48" fmla="*/ 157163 w 4802188"/>
              <a:gd name="connsiteY48" fmla="*/ 4625975 h 6858000"/>
              <a:gd name="connsiteX49" fmla="*/ 142875 w 4802188"/>
              <a:gd name="connsiteY49" fmla="*/ 4579937 h 6858000"/>
              <a:gd name="connsiteX50" fmla="*/ 127000 w 4802188"/>
              <a:gd name="connsiteY50" fmla="*/ 4537075 h 6858000"/>
              <a:gd name="connsiteX51" fmla="*/ 107950 w 4802188"/>
              <a:gd name="connsiteY51" fmla="*/ 4498975 h 6858000"/>
              <a:gd name="connsiteX52" fmla="*/ 69850 w 4802188"/>
              <a:gd name="connsiteY52" fmla="*/ 4424362 h 6858000"/>
              <a:gd name="connsiteX53" fmla="*/ 52388 w 4802188"/>
              <a:gd name="connsiteY53" fmla="*/ 4386262 h 6858000"/>
              <a:gd name="connsiteX54" fmla="*/ 34925 w 4802188"/>
              <a:gd name="connsiteY54" fmla="*/ 4343400 h 6858000"/>
              <a:gd name="connsiteX55" fmla="*/ 20638 w 4802188"/>
              <a:gd name="connsiteY55" fmla="*/ 4297362 h 6858000"/>
              <a:gd name="connsiteX56" fmla="*/ 11113 w 4802188"/>
              <a:gd name="connsiteY56" fmla="*/ 4244975 h 6858000"/>
              <a:gd name="connsiteX57" fmla="*/ 1588 w 4802188"/>
              <a:gd name="connsiteY57" fmla="*/ 4186237 h 6858000"/>
              <a:gd name="connsiteX58" fmla="*/ 0 w 4802188"/>
              <a:gd name="connsiteY58" fmla="*/ 4116387 h 6858000"/>
              <a:gd name="connsiteX59" fmla="*/ 1588 w 4802188"/>
              <a:gd name="connsiteY59" fmla="*/ 4048125 h 6858000"/>
              <a:gd name="connsiteX60" fmla="*/ 11113 w 4802188"/>
              <a:gd name="connsiteY60" fmla="*/ 3987800 h 6858000"/>
              <a:gd name="connsiteX61" fmla="*/ 20638 w 4802188"/>
              <a:gd name="connsiteY61" fmla="*/ 3935412 h 6858000"/>
              <a:gd name="connsiteX62" fmla="*/ 34925 w 4802188"/>
              <a:gd name="connsiteY62" fmla="*/ 3890962 h 6858000"/>
              <a:gd name="connsiteX63" fmla="*/ 52388 w 4802188"/>
              <a:gd name="connsiteY63" fmla="*/ 3848100 h 6858000"/>
              <a:gd name="connsiteX64" fmla="*/ 69850 w 4802188"/>
              <a:gd name="connsiteY64" fmla="*/ 3811587 h 6858000"/>
              <a:gd name="connsiteX65" fmla="*/ 107950 w 4802188"/>
              <a:gd name="connsiteY65" fmla="*/ 3736975 h 6858000"/>
              <a:gd name="connsiteX66" fmla="*/ 127000 w 4802188"/>
              <a:gd name="connsiteY66" fmla="*/ 3697287 h 6858000"/>
              <a:gd name="connsiteX67" fmla="*/ 142875 w 4802188"/>
              <a:gd name="connsiteY67" fmla="*/ 3656012 h 6858000"/>
              <a:gd name="connsiteX68" fmla="*/ 157163 w 4802188"/>
              <a:gd name="connsiteY68" fmla="*/ 3609975 h 6858000"/>
              <a:gd name="connsiteX69" fmla="*/ 168275 w 4802188"/>
              <a:gd name="connsiteY69" fmla="*/ 3557587 h 6858000"/>
              <a:gd name="connsiteX70" fmla="*/ 176213 w 4802188"/>
              <a:gd name="connsiteY70" fmla="*/ 3497262 h 6858000"/>
              <a:gd name="connsiteX71" fmla="*/ 179388 w 4802188"/>
              <a:gd name="connsiteY71" fmla="*/ 3427412 h 6858000"/>
              <a:gd name="connsiteX72" fmla="*/ 176213 w 4802188"/>
              <a:gd name="connsiteY72" fmla="*/ 3360737 h 6858000"/>
              <a:gd name="connsiteX73" fmla="*/ 168275 w 4802188"/>
              <a:gd name="connsiteY73" fmla="*/ 3300412 h 6858000"/>
              <a:gd name="connsiteX74" fmla="*/ 157163 w 4802188"/>
              <a:gd name="connsiteY74" fmla="*/ 3248025 h 6858000"/>
              <a:gd name="connsiteX75" fmla="*/ 142875 w 4802188"/>
              <a:gd name="connsiteY75" fmla="*/ 3201987 h 6858000"/>
              <a:gd name="connsiteX76" fmla="*/ 127000 w 4802188"/>
              <a:gd name="connsiteY76" fmla="*/ 3160712 h 6858000"/>
              <a:gd name="connsiteX77" fmla="*/ 107950 w 4802188"/>
              <a:gd name="connsiteY77" fmla="*/ 3121025 h 6858000"/>
              <a:gd name="connsiteX78" fmla="*/ 88900 w 4802188"/>
              <a:gd name="connsiteY78" fmla="*/ 3084512 h 6858000"/>
              <a:gd name="connsiteX79" fmla="*/ 69850 w 4802188"/>
              <a:gd name="connsiteY79" fmla="*/ 3046412 h 6858000"/>
              <a:gd name="connsiteX80" fmla="*/ 52388 w 4802188"/>
              <a:gd name="connsiteY80" fmla="*/ 3009900 h 6858000"/>
              <a:gd name="connsiteX81" fmla="*/ 34925 w 4802188"/>
              <a:gd name="connsiteY81" fmla="*/ 2967037 h 6858000"/>
              <a:gd name="connsiteX82" fmla="*/ 20638 w 4802188"/>
              <a:gd name="connsiteY82" fmla="*/ 2922587 h 6858000"/>
              <a:gd name="connsiteX83" fmla="*/ 11113 w 4802188"/>
              <a:gd name="connsiteY83" fmla="*/ 2868612 h 6858000"/>
              <a:gd name="connsiteX84" fmla="*/ 1588 w 4802188"/>
              <a:gd name="connsiteY84" fmla="*/ 2809875 h 6858000"/>
              <a:gd name="connsiteX85" fmla="*/ 0 w 4802188"/>
              <a:gd name="connsiteY85" fmla="*/ 2741612 h 6858000"/>
              <a:gd name="connsiteX86" fmla="*/ 1588 w 4802188"/>
              <a:gd name="connsiteY86" fmla="*/ 2671762 h 6858000"/>
              <a:gd name="connsiteX87" fmla="*/ 11113 w 4802188"/>
              <a:gd name="connsiteY87" fmla="*/ 2613025 h 6858000"/>
              <a:gd name="connsiteX88" fmla="*/ 20638 w 4802188"/>
              <a:gd name="connsiteY88" fmla="*/ 2560637 h 6858000"/>
              <a:gd name="connsiteX89" fmla="*/ 34925 w 4802188"/>
              <a:gd name="connsiteY89" fmla="*/ 2513012 h 6858000"/>
              <a:gd name="connsiteX90" fmla="*/ 52388 w 4802188"/>
              <a:gd name="connsiteY90" fmla="*/ 2471737 h 6858000"/>
              <a:gd name="connsiteX91" fmla="*/ 69850 w 4802188"/>
              <a:gd name="connsiteY91" fmla="*/ 2433637 h 6858000"/>
              <a:gd name="connsiteX92" fmla="*/ 88900 w 4802188"/>
              <a:gd name="connsiteY92" fmla="*/ 2395537 h 6858000"/>
              <a:gd name="connsiteX93" fmla="*/ 107950 w 4802188"/>
              <a:gd name="connsiteY93" fmla="*/ 2359025 h 6858000"/>
              <a:gd name="connsiteX94" fmla="*/ 127000 w 4802188"/>
              <a:gd name="connsiteY94" fmla="*/ 2319337 h 6858000"/>
              <a:gd name="connsiteX95" fmla="*/ 142875 w 4802188"/>
              <a:gd name="connsiteY95" fmla="*/ 2278062 h 6858000"/>
              <a:gd name="connsiteX96" fmla="*/ 157163 w 4802188"/>
              <a:gd name="connsiteY96" fmla="*/ 2232025 h 6858000"/>
              <a:gd name="connsiteX97" fmla="*/ 168275 w 4802188"/>
              <a:gd name="connsiteY97" fmla="*/ 2179637 h 6858000"/>
              <a:gd name="connsiteX98" fmla="*/ 176213 w 4802188"/>
              <a:gd name="connsiteY98" fmla="*/ 2119312 h 6858000"/>
              <a:gd name="connsiteX99" fmla="*/ 179388 w 4802188"/>
              <a:gd name="connsiteY99" fmla="*/ 2051050 h 6858000"/>
              <a:gd name="connsiteX100" fmla="*/ 176213 w 4802188"/>
              <a:gd name="connsiteY100" fmla="*/ 1982787 h 6858000"/>
              <a:gd name="connsiteX101" fmla="*/ 168275 w 4802188"/>
              <a:gd name="connsiteY101" fmla="*/ 1922462 h 6858000"/>
              <a:gd name="connsiteX102" fmla="*/ 157163 w 4802188"/>
              <a:gd name="connsiteY102" fmla="*/ 1870075 h 6858000"/>
              <a:gd name="connsiteX103" fmla="*/ 142875 w 4802188"/>
              <a:gd name="connsiteY103" fmla="*/ 1824037 h 6858000"/>
              <a:gd name="connsiteX104" fmla="*/ 127000 w 4802188"/>
              <a:gd name="connsiteY104" fmla="*/ 1782762 h 6858000"/>
              <a:gd name="connsiteX105" fmla="*/ 107950 w 4802188"/>
              <a:gd name="connsiteY105" fmla="*/ 1743075 h 6858000"/>
              <a:gd name="connsiteX106" fmla="*/ 88900 w 4802188"/>
              <a:gd name="connsiteY106" fmla="*/ 1708150 h 6858000"/>
              <a:gd name="connsiteX107" fmla="*/ 69850 w 4802188"/>
              <a:gd name="connsiteY107" fmla="*/ 1671637 h 6858000"/>
              <a:gd name="connsiteX108" fmla="*/ 52388 w 4802188"/>
              <a:gd name="connsiteY108" fmla="*/ 1631950 h 6858000"/>
              <a:gd name="connsiteX109" fmla="*/ 34925 w 4802188"/>
              <a:gd name="connsiteY109" fmla="*/ 1589087 h 6858000"/>
              <a:gd name="connsiteX110" fmla="*/ 20638 w 4802188"/>
              <a:gd name="connsiteY110" fmla="*/ 1544637 h 6858000"/>
              <a:gd name="connsiteX111" fmla="*/ 11113 w 4802188"/>
              <a:gd name="connsiteY111" fmla="*/ 1492250 h 6858000"/>
              <a:gd name="connsiteX112" fmla="*/ 1588 w 4802188"/>
              <a:gd name="connsiteY112" fmla="*/ 1431925 h 6858000"/>
              <a:gd name="connsiteX113" fmla="*/ 0 w 4802188"/>
              <a:gd name="connsiteY113" fmla="*/ 1363662 h 6858000"/>
              <a:gd name="connsiteX114" fmla="*/ 1588 w 4802188"/>
              <a:gd name="connsiteY114" fmla="*/ 1295400 h 6858000"/>
              <a:gd name="connsiteX115" fmla="*/ 11113 w 4802188"/>
              <a:gd name="connsiteY115" fmla="*/ 1235075 h 6858000"/>
              <a:gd name="connsiteX116" fmla="*/ 20638 w 4802188"/>
              <a:gd name="connsiteY116" fmla="*/ 1182687 h 6858000"/>
              <a:gd name="connsiteX117" fmla="*/ 34925 w 4802188"/>
              <a:gd name="connsiteY117" fmla="*/ 1136650 h 6858000"/>
              <a:gd name="connsiteX118" fmla="*/ 52388 w 4802188"/>
              <a:gd name="connsiteY118" fmla="*/ 1095375 h 6858000"/>
              <a:gd name="connsiteX119" fmla="*/ 69850 w 4802188"/>
              <a:gd name="connsiteY119" fmla="*/ 1055687 h 6858000"/>
              <a:gd name="connsiteX120" fmla="*/ 88900 w 4802188"/>
              <a:gd name="connsiteY120" fmla="*/ 1017587 h 6858000"/>
              <a:gd name="connsiteX121" fmla="*/ 107950 w 4802188"/>
              <a:gd name="connsiteY121" fmla="*/ 981075 h 6858000"/>
              <a:gd name="connsiteX122" fmla="*/ 127000 w 4802188"/>
              <a:gd name="connsiteY122" fmla="*/ 942975 h 6858000"/>
              <a:gd name="connsiteX123" fmla="*/ 142875 w 4802188"/>
              <a:gd name="connsiteY123" fmla="*/ 901700 h 6858000"/>
              <a:gd name="connsiteX124" fmla="*/ 157163 w 4802188"/>
              <a:gd name="connsiteY124" fmla="*/ 854075 h 6858000"/>
              <a:gd name="connsiteX125" fmla="*/ 168275 w 4802188"/>
              <a:gd name="connsiteY125" fmla="*/ 801687 h 6858000"/>
              <a:gd name="connsiteX126" fmla="*/ 176213 w 4802188"/>
              <a:gd name="connsiteY126" fmla="*/ 744537 h 6858000"/>
              <a:gd name="connsiteX127" fmla="*/ 179388 w 4802188"/>
              <a:gd name="connsiteY127" fmla="*/ 673100 h 6858000"/>
              <a:gd name="connsiteX128" fmla="*/ 176213 w 4802188"/>
              <a:gd name="connsiteY128" fmla="*/ 606425 h 6858000"/>
              <a:gd name="connsiteX129" fmla="*/ 168275 w 4802188"/>
              <a:gd name="connsiteY129" fmla="*/ 546100 h 6858000"/>
              <a:gd name="connsiteX130" fmla="*/ 157163 w 4802188"/>
              <a:gd name="connsiteY130" fmla="*/ 496887 h 6858000"/>
              <a:gd name="connsiteX131" fmla="*/ 142875 w 4802188"/>
              <a:gd name="connsiteY131" fmla="*/ 450850 h 6858000"/>
              <a:gd name="connsiteX132" fmla="*/ 127000 w 4802188"/>
              <a:gd name="connsiteY132" fmla="*/ 409575 h 6858000"/>
              <a:gd name="connsiteX133" fmla="*/ 109538 w 4802188"/>
              <a:gd name="connsiteY133" fmla="*/ 369887 h 6858000"/>
              <a:gd name="connsiteX134" fmla="*/ 92075 w 4802188"/>
              <a:gd name="connsiteY134" fmla="*/ 334962 h 6858000"/>
              <a:gd name="connsiteX135" fmla="*/ 73025 w 4802188"/>
              <a:gd name="connsiteY135" fmla="*/ 296862 h 6858000"/>
              <a:gd name="connsiteX136" fmla="*/ 53975 w 4802188"/>
              <a:gd name="connsiteY136" fmla="*/ 260350 h 6858000"/>
              <a:gd name="connsiteX137" fmla="*/ 38100 w 4802188"/>
              <a:gd name="connsiteY137" fmla="*/ 217487 h 6858000"/>
              <a:gd name="connsiteX138" fmla="*/ 22225 w 4802188"/>
              <a:gd name="connsiteY138" fmla="*/ 174625 h 6858000"/>
              <a:gd name="connsiteX139" fmla="*/ 12700 w 4802188"/>
              <a:gd name="connsiteY139" fmla="*/ 122237 h 6858000"/>
              <a:gd name="connsiteX140" fmla="*/ 4763 w 4802188"/>
              <a:gd name="connsiteY140" fmla="*/ 666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4802188" h="6858000">
                <a:moveTo>
                  <a:pt x="0" y="0"/>
                </a:moveTo>
                <a:lnTo>
                  <a:pt x="4802188" y="0"/>
                </a:lnTo>
                <a:lnTo>
                  <a:pt x="4802188" y="6858000"/>
                </a:lnTo>
                <a:lnTo>
                  <a:pt x="0" y="6858000"/>
                </a:lnTo>
                <a:lnTo>
                  <a:pt x="4763" y="6791325"/>
                </a:lnTo>
                <a:lnTo>
                  <a:pt x="12700" y="6735762"/>
                </a:lnTo>
                <a:lnTo>
                  <a:pt x="22225" y="6683375"/>
                </a:lnTo>
                <a:lnTo>
                  <a:pt x="38100" y="6640512"/>
                </a:lnTo>
                <a:lnTo>
                  <a:pt x="53975" y="6597650"/>
                </a:lnTo>
                <a:lnTo>
                  <a:pt x="73025" y="6561137"/>
                </a:lnTo>
                <a:lnTo>
                  <a:pt x="92075" y="6523037"/>
                </a:lnTo>
                <a:lnTo>
                  <a:pt x="109538" y="6488112"/>
                </a:lnTo>
                <a:lnTo>
                  <a:pt x="127000" y="6448425"/>
                </a:lnTo>
                <a:lnTo>
                  <a:pt x="142875" y="6407150"/>
                </a:lnTo>
                <a:lnTo>
                  <a:pt x="157163" y="6361112"/>
                </a:lnTo>
                <a:lnTo>
                  <a:pt x="168275" y="6311900"/>
                </a:lnTo>
                <a:lnTo>
                  <a:pt x="176213" y="6251575"/>
                </a:lnTo>
                <a:lnTo>
                  <a:pt x="179388" y="6183312"/>
                </a:lnTo>
                <a:lnTo>
                  <a:pt x="176213" y="6113462"/>
                </a:lnTo>
                <a:lnTo>
                  <a:pt x="168275" y="6056312"/>
                </a:lnTo>
                <a:lnTo>
                  <a:pt x="157163" y="6003925"/>
                </a:lnTo>
                <a:lnTo>
                  <a:pt x="142875" y="5956300"/>
                </a:lnTo>
                <a:lnTo>
                  <a:pt x="127000" y="5915025"/>
                </a:lnTo>
                <a:lnTo>
                  <a:pt x="107950" y="5876925"/>
                </a:lnTo>
                <a:lnTo>
                  <a:pt x="88900" y="5840412"/>
                </a:lnTo>
                <a:lnTo>
                  <a:pt x="69850" y="5802312"/>
                </a:lnTo>
                <a:lnTo>
                  <a:pt x="52388" y="5762625"/>
                </a:lnTo>
                <a:lnTo>
                  <a:pt x="34925" y="5721350"/>
                </a:lnTo>
                <a:lnTo>
                  <a:pt x="20638" y="5675312"/>
                </a:lnTo>
                <a:lnTo>
                  <a:pt x="11113" y="5622925"/>
                </a:lnTo>
                <a:lnTo>
                  <a:pt x="1588" y="5562600"/>
                </a:lnTo>
                <a:lnTo>
                  <a:pt x="0" y="5494337"/>
                </a:lnTo>
                <a:lnTo>
                  <a:pt x="1588" y="5426075"/>
                </a:lnTo>
                <a:lnTo>
                  <a:pt x="11113" y="5365750"/>
                </a:lnTo>
                <a:lnTo>
                  <a:pt x="20638" y="5313362"/>
                </a:lnTo>
                <a:lnTo>
                  <a:pt x="34925" y="5268912"/>
                </a:lnTo>
                <a:lnTo>
                  <a:pt x="52388" y="5226050"/>
                </a:lnTo>
                <a:lnTo>
                  <a:pt x="69850" y="5186362"/>
                </a:lnTo>
                <a:lnTo>
                  <a:pt x="88900" y="5149850"/>
                </a:lnTo>
                <a:lnTo>
                  <a:pt x="107950" y="5114925"/>
                </a:lnTo>
                <a:lnTo>
                  <a:pt x="127000" y="5075237"/>
                </a:lnTo>
                <a:lnTo>
                  <a:pt x="142875" y="5033962"/>
                </a:lnTo>
                <a:lnTo>
                  <a:pt x="157163" y="4987925"/>
                </a:lnTo>
                <a:lnTo>
                  <a:pt x="168275" y="4935537"/>
                </a:lnTo>
                <a:lnTo>
                  <a:pt x="176213" y="4875212"/>
                </a:lnTo>
                <a:lnTo>
                  <a:pt x="179388" y="4806950"/>
                </a:lnTo>
                <a:lnTo>
                  <a:pt x="176213" y="4738687"/>
                </a:lnTo>
                <a:lnTo>
                  <a:pt x="168275" y="4678362"/>
                </a:lnTo>
                <a:lnTo>
                  <a:pt x="157163" y="4625975"/>
                </a:lnTo>
                <a:lnTo>
                  <a:pt x="142875" y="4579937"/>
                </a:lnTo>
                <a:lnTo>
                  <a:pt x="127000" y="4537075"/>
                </a:lnTo>
                <a:lnTo>
                  <a:pt x="107950" y="4498975"/>
                </a:lnTo>
                <a:lnTo>
                  <a:pt x="69850" y="4424362"/>
                </a:lnTo>
                <a:lnTo>
                  <a:pt x="52388" y="4386262"/>
                </a:lnTo>
                <a:lnTo>
                  <a:pt x="34925" y="4343400"/>
                </a:lnTo>
                <a:lnTo>
                  <a:pt x="20638" y="4297362"/>
                </a:lnTo>
                <a:lnTo>
                  <a:pt x="11113" y="4244975"/>
                </a:lnTo>
                <a:lnTo>
                  <a:pt x="1588" y="4186237"/>
                </a:lnTo>
                <a:lnTo>
                  <a:pt x="0" y="4116387"/>
                </a:lnTo>
                <a:lnTo>
                  <a:pt x="1588" y="4048125"/>
                </a:lnTo>
                <a:lnTo>
                  <a:pt x="11113" y="3987800"/>
                </a:lnTo>
                <a:lnTo>
                  <a:pt x="20638" y="3935412"/>
                </a:lnTo>
                <a:lnTo>
                  <a:pt x="34925" y="3890962"/>
                </a:lnTo>
                <a:lnTo>
                  <a:pt x="52388" y="3848100"/>
                </a:lnTo>
                <a:lnTo>
                  <a:pt x="69850" y="3811587"/>
                </a:lnTo>
                <a:lnTo>
                  <a:pt x="107950" y="3736975"/>
                </a:lnTo>
                <a:lnTo>
                  <a:pt x="127000" y="3697287"/>
                </a:lnTo>
                <a:lnTo>
                  <a:pt x="142875" y="3656012"/>
                </a:lnTo>
                <a:lnTo>
                  <a:pt x="157163" y="3609975"/>
                </a:lnTo>
                <a:lnTo>
                  <a:pt x="168275" y="3557587"/>
                </a:lnTo>
                <a:lnTo>
                  <a:pt x="176213" y="3497262"/>
                </a:lnTo>
                <a:lnTo>
                  <a:pt x="179388" y="3427412"/>
                </a:lnTo>
                <a:lnTo>
                  <a:pt x="176213" y="3360737"/>
                </a:lnTo>
                <a:lnTo>
                  <a:pt x="168275" y="3300412"/>
                </a:lnTo>
                <a:lnTo>
                  <a:pt x="157163" y="3248025"/>
                </a:lnTo>
                <a:lnTo>
                  <a:pt x="142875" y="3201987"/>
                </a:lnTo>
                <a:lnTo>
                  <a:pt x="127000" y="3160712"/>
                </a:lnTo>
                <a:lnTo>
                  <a:pt x="107950" y="3121025"/>
                </a:lnTo>
                <a:lnTo>
                  <a:pt x="88900" y="3084512"/>
                </a:lnTo>
                <a:lnTo>
                  <a:pt x="69850" y="3046412"/>
                </a:lnTo>
                <a:lnTo>
                  <a:pt x="52388" y="3009900"/>
                </a:lnTo>
                <a:lnTo>
                  <a:pt x="34925" y="2967037"/>
                </a:lnTo>
                <a:lnTo>
                  <a:pt x="20638" y="2922587"/>
                </a:lnTo>
                <a:lnTo>
                  <a:pt x="11113" y="2868612"/>
                </a:lnTo>
                <a:lnTo>
                  <a:pt x="1588" y="2809875"/>
                </a:lnTo>
                <a:lnTo>
                  <a:pt x="0" y="2741612"/>
                </a:lnTo>
                <a:lnTo>
                  <a:pt x="1588" y="2671762"/>
                </a:lnTo>
                <a:lnTo>
                  <a:pt x="11113" y="2613025"/>
                </a:lnTo>
                <a:lnTo>
                  <a:pt x="20638" y="2560637"/>
                </a:lnTo>
                <a:lnTo>
                  <a:pt x="34925" y="2513012"/>
                </a:lnTo>
                <a:lnTo>
                  <a:pt x="52388" y="2471737"/>
                </a:lnTo>
                <a:lnTo>
                  <a:pt x="69850" y="2433637"/>
                </a:lnTo>
                <a:lnTo>
                  <a:pt x="88900" y="2395537"/>
                </a:lnTo>
                <a:lnTo>
                  <a:pt x="107950" y="2359025"/>
                </a:lnTo>
                <a:lnTo>
                  <a:pt x="127000" y="2319337"/>
                </a:lnTo>
                <a:lnTo>
                  <a:pt x="142875" y="2278062"/>
                </a:lnTo>
                <a:lnTo>
                  <a:pt x="157163" y="2232025"/>
                </a:lnTo>
                <a:lnTo>
                  <a:pt x="168275" y="2179637"/>
                </a:lnTo>
                <a:lnTo>
                  <a:pt x="176213" y="2119312"/>
                </a:lnTo>
                <a:lnTo>
                  <a:pt x="179388" y="2051050"/>
                </a:lnTo>
                <a:lnTo>
                  <a:pt x="176213" y="1982787"/>
                </a:lnTo>
                <a:lnTo>
                  <a:pt x="168275" y="1922462"/>
                </a:lnTo>
                <a:lnTo>
                  <a:pt x="157163" y="1870075"/>
                </a:lnTo>
                <a:lnTo>
                  <a:pt x="142875" y="1824037"/>
                </a:lnTo>
                <a:lnTo>
                  <a:pt x="127000" y="1782762"/>
                </a:lnTo>
                <a:lnTo>
                  <a:pt x="107950" y="1743075"/>
                </a:lnTo>
                <a:lnTo>
                  <a:pt x="88900" y="1708150"/>
                </a:lnTo>
                <a:lnTo>
                  <a:pt x="69850" y="1671637"/>
                </a:lnTo>
                <a:lnTo>
                  <a:pt x="52388" y="1631950"/>
                </a:lnTo>
                <a:lnTo>
                  <a:pt x="34925" y="1589087"/>
                </a:lnTo>
                <a:lnTo>
                  <a:pt x="20638" y="1544637"/>
                </a:lnTo>
                <a:lnTo>
                  <a:pt x="11113" y="1492250"/>
                </a:lnTo>
                <a:lnTo>
                  <a:pt x="1588" y="1431925"/>
                </a:lnTo>
                <a:lnTo>
                  <a:pt x="0" y="1363662"/>
                </a:lnTo>
                <a:lnTo>
                  <a:pt x="1588" y="1295400"/>
                </a:lnTo>
                <a:lnTo>
                  <a:pt x="11113" y="1235075"/>
                </a:lnTo>
                <a:lnTo>
                  <a:pt x="20638" y="1182687"/>
                </a:lnTo>
                <a:lnTo>
                  <a:pt x="34925" y="1136650"/>
                </a:lnTo>
                <a:lnTo>
                  <a:pt x="52388" y="1095375"/>
                </a:lnTo>
                <a:lnTo>
                  <a:pt x="69850" y="1055687"/>
                </a:lnTo>
                <a:lnTo>
                  <a:pt x="88900" y="1017587"/>
                </a:lnTo>
                <a:lnTo>
                  <a:pt x="107950" y="981075"/>
                </a:lnTo>
                <a:lnTo>
                  <a:pt x="127000" y="942975"/>
                </a:lnTo>
                <a:lnTo>
                  <a:pt x="142875" y="901700"/>
                </a:lnTo>
                <a:lnTo>
                  <a:pt x="157163" y="854075"/>
                </a:lnTo>
                <a:lnTo>
                  <a:pt x="168275" y="801687"/>
                </a:lnTo>
                <a:lnTo>
                  <a:pt x="176213" y="744537"/>
                </a:lnTo>
                <a:lnTo>
                  <a:pt x="179388" y="673100"/>
                </a:lnTo>
                <a:lnTo>
                  <a:pt x="176213" y="606425"/>
                </a:lnTo>
                <a:lnTo>
                  <a:pt x="168275" y="546100"/>
                </a:lnTo>
                <a:lnTo>
                  <a:pt x="157163" y="496887"/>
                </a:lnTo>
                <a:lnTo>
                  <a:pt x="142875" y="450850"/>
                </a:lnTo>
                <a:lnTo>
                  <a:pt x="127000" y="409575"/>
                </a:lnTo>
                <a:lnTo>
                  <a:pt x="109538" y="369887"/>
                </a:lnTo>
                <a:lnTo>
                  <a:pt x="92075" y="334962"/>
                </a:lnTo>
                <a:lnTo>
                  <a:pt x="73025" y="296862"/>
                </a:lnTo>
                <a:lnTo>
                  <a:pt x="53975" y="260350"/>
                </a:lnTo>
                <a:lnTo>
                  <a:pt x="38100" y="217487"/>
                </a:lnTo>
                <a:lnTo>
                  <a:pt x="22225" y="174625"/>
                </a:lnTo>
                <a:lnTo>
                  <a:pt x="12700" y="122237"/>
                </a:lnTo>
                <a:lnTo>
                  <a:pt x="4763" y="66675"/>
                </a:lnTo>
                <a:close/>
              </a:path>
            </a:pathLst>
          </a:custGeom>
          <a:ln w="0">
            <a:noFill/>
            <a:prstDash val="solid"/>
            <a:round/>
            <a:headEnd/>
            <a:tailEnd/>
          </a:ln>
        </p:spPr>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04DE018-41AD-45FE-BBF8-D9EBE0580E87}"/>
              </a:ext>
            </a:extLst>
          </p:cNvPr>
          <p:cNvSpPr>
            <a:spLocks noGrp="1"/>
          </p:cNvSpPr>
          <p:nvPr>
            <p:ph type="ctrTitle"/>
          </p:nvPr>
        </p:nvSpPr>
        <p:spPr>
          <a:xfrm>
            <a:off x="765051" y="662400"/>
            <a:ext cx="3409200" cy="1492132"/>
          </a:xfrm>
        </p:spPr>
        <p:txBody>
          <a:bodyPr vert="horz" lIns="91440" tIns="45720" rIns="91440" bIns="45720" rtlCol="0" anchor="t">
            <a:normAutofit/>
          </a:bodyPr>
          <a:lstStyle/>
          <a:p>
            <a:pPr algn="l"/>
            <a:r>
              <a:rPr lang="en-US" sz="4100"/>
              <a:t>Visual Merchandising </a:t>
            </a:r>
          </a:p>
        </p:txBody>
      </p:sp>
      <p:sp>
        <p:nvSpPr>
          <p:cNvPr id="3" name="Subtitle 2">
            <a:extLst>
              <a:ext uri="{FF2B5EF4-FFF2-40B4-BE49-F238E27FC236}">
                <a16:creationId xmlns:a16="http://schemas.microsoft.com/office/drawing/2014/main" id="{DB196D78-07E7-461A-AD19-F571E84D5EEA}"/>
              </a:ext>
            </a:extLst>
          </p:cNvPr>
          <p:cNvSpPr>
            <a:spLocks noGrp="1"/>
          </p:cNvSpPr>
          <p:nvPr>
            <p:ph type="subTitle" idx="1"/>
          </p:nvPr>
        </p:nvSpPr>
        <p:spPr>
          <a:xfrm>
            <a:off x="765051" y="2286000"/>
            <a:ext cx="3409200" cy="3844800"/>
          </a:xfrm>
        </p:spPr>
        <p:txBody>
          <a:bodyPr vert="horz" lIns="91440" tIns="45720" rIns="91440" bIns="45720" rtlCol="0">
            <a:normAutofit/>
          </a:bodyPr>
          <a:lstStyle/>
          <a:p>
            <a:pPr indent="-228600" algn="l">
              <a:buFont typeface="Arial" panose="020B0604020202020204" pitchFamily="34" charset="0"/>
              <a:buChar char="•"/>
            </a:pPr>
            <a:r>
              <a:rPr lang="en-US" sz="2000" dirty="0">
                <a:solidFill>
                  <a:schemeClr val="tx1">
                    <a:alpha val="60000"/>
                  </a:schemeClr>
                </a:solidFill>
              </a:rPr>
              <a:t> </a:t>
            </a:r>
            <a:r>
              <a:rPr lang="en-US" sz="2000" dirty="0">
                <a:solidFill>
                  <a:schemeClr val="tx1">
                    <a:alpha val="60000"/>
                  </a:schemeClr>
                </a:solidFill>
                <a:highlight>
                  <a:srgbClr val="FFFF00"/>
                </a:highlight>
              </a:rPr>
              <a:t>VISUAL MEANING </a:t>
            </a:r>
          </a:p>
          <a:p>
            <a:pPr indent="-228600" algn="l">
              <a:buFont typeface="Arial" panose="020B0604020202020204" pitchFamily="34" charset="0"/>
              <a:buChar char="•"/>
            </a:pPr>
            <a:r>
              <a:rPr lang="en-US" sz="2000" dirty="0">
                <a:solidFill>
                  <a:schemeClr val="tx1">
                    <a:alpha val="60000"/>
                  </a:schemeClr>
                </a:solidFill>
              </a:rPr>
              <a:t>Relating to the sense of sight. </a:t>
            </a:r>
          </a:p>
          <a:p>
            <a:pPr indent="-228600" algn="l">
              <a:buFont typeface="Arial" panose="020B0604020202020204" pitchFamily="34" charset="0"/>
              <a:buChar char="•"/>
            </a:pPr>
            <a:r>
              <a:rPr lang="en-US" sz="2000" dirty="0">
                <a:solidFill>
                  <a:schemeClr val="tx1">
                    <a:alpha val="60000"/>
                  </a:schemeClr>
                </a:solidFill>
                <a:highlight>
                  <a:srgbClr val="FFFF00"/>
                </a:highlight>
              </a:rPr>
              <a:t>MERCHANDISING MEANING </a:t>
            </a:r>
          </a:p>
          <a:p>
            <a:pPr indent="-228600" algn="l">
              <a:buFont typeface="Arial" panose="020B0604020202020204" pitchFamily="34" charset="0"/>
              <a:buChar char="•"/>
            </a:pPr>
            <a:r>
              <a:rPr lang="en-US" sz="2000" dirty="0">
                <a:solidFill>
                  <a:schemeClr val="tx1">
                    <a:alpha val="60000"/>
                  </a:schemeClr>
                </a:solidFill>
              </a:rPr>
              <a:t>Merchandising is a marketing practice in which the brand or image from one product or service is used to sell another</a:t>
            </a:r>
          </a:p>
        </p:txBody>
      </p:sp>
    </p:spTree>
    <p:extLst>
      <p:ext uri="{BB962C8B-B14F-4D97-AF65-F5344CB8AC3E}">
        <p14:creationId xmlns:p14="http://schemas.microsoft.com/office/powerpoint/2010/main" val="424586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8">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4" descr="Cardboard boxes on conveyor belt">
            <a:extLst>
              <a:ext uri="{FF2B5EF4-FFF2-40B4-BE49-F238E27FC236}">
                <a16:creationId xmlns:a16="http://schemas.microsoft.com/office/drawing/2014/main" id="{E269C384-11EE-47EE-ADE4-72F144B6ED06}"/>
              </a:ext>
            </a:extLst>
          </p:cNvPr>
          <p:cNvPicPr>
            <a:picLocks noChangeAspect="1"/>
          </p:cNvPicPr>
          <p:nvPr/>
        </p:nvPicPr>
        <p:blipFill rotWithShape="1">
          <a:blip r:embed="rId2"/>
          <a:srcRect l="306" r="15311" b="-1"/>
          <a:stretch/>
        </p:blipFill>
        <p:spPr>
          <a:xfrm>
            <a:off x="3522468" y="10"/>
            <a:ext cx="8669532" cy="6857990"/>
          </a:xfrm>
          <a:prstGeom prst="rect">
            <a:avLst/>
          </a:prstGeom>
        </p:spPr>
      </p:pic>
      <p:sp>
        <p:nvSpPr>
          <p:cNvPr id="53" name="Rectangle 10">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54FFAF-CA7A-47B6-8FA5-498605A4B038}"/>
              </a:ext>
            </a:extLst>
          </p:cNvPr>
          <p:cNvSpPr>
            <a:spLocks noGrp="1"/>
          </p:cNvSpPr>
          <p:nvPr>
            <p:ph type="title"/>
          </p:nvPr>
        </p:nvSpPr>
        <p:spPr>
          <a:xfrm>
            <a:off x="371094" y="1161288"/>
            <a:ext cx="3438144" cy="1124712"/>
          </a:xfrm>
        </p:spPr>
        <p:txBody>
          <a:bodyPr anchor="b">
            <a:normAutofit/>
          </a:bodyPr>
          <a:lstStyle/>
          <a:p>
            <a:r>
              <a:rPr lang="en-IN" sz="2800"/>
              <a:t>PURPOSE OF VISUAL MERCHANDISING </a:t>
            </a:r>
          </a:p>
        </p:txBody>
      </p:sp>
      <p:sp>
        <p:nvSpPr>
          <p:cNvPr id="13" name="Rectangle 12">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Content Placeholder 2">
            <a:extLst>
              <a:ext uri="{FF2B5EF4-FFF2-40B4-BE49-F238E27FC236}">
                <a16:creationId xmlns:a16="http://schemas.microsoft.com/office/drawing/2014/main" id="{7A535BE2-2200-45E2-ADA4-47C97861B4F9}"/>
              </a:ext>
            </a:extLst>
          </p:cNvPr>
          <p:cNvSpPr>
            <a:spLocks noGrp="1"/>
          </p:cNvSpPr>
          <p:nvPr>
            <p:ph idx="1"/>
          </p:nvPr>
        </p:nvSpPr>
        <p:spPr>
          <a:xfrm>
            <a:off x="371094" y="2718054"/>
            <a:ext cx="3438906" cy="3207258"/>
          </a:xfrm>
        </p:spPr>
        <p:txBody>
          <a:bodyPr anchor="t">
            <a:normAutofit/>
          </a:bodyPr>
          <a:lstStyle/>
          <a:p>
            <a:r>
              <a:rPr lang="en-US" sz="1700"/>
              <a:t>The purpose is to attract ,engage, motivate the customers towards making a purchase </a:t>
            </a:r>
          </a:p>
          <a:p>
            <a:r>
              <a:rPr lang="en-US" sz="1700"/>
              <a:t>Both goods and services can be displayed to highlight their features and benefits</a:t>
            </a:r>
            <a:endParaRPr lang="en-IN" sz="1700"/>
          </a:p>
        </p:txBody>
      </p:sp>
    </p:spTree>
    <p:extLst>
      <p:ext uri="{BB962C8B-B14F-4D97-AF65-F5344CB8AC3E}">
        <p14:creationId xmlns:p14="http://schemas.microsoft.com/office/powerpoint/2010/main" val="241970232"/>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Timeline&#10;&#10;Description automatically generated">
            <a:extLst>
              <a:ext uri="{FF2B5EF4-FFF2-40B4-BE49-F238E27FC236}">
                <a16:creationId xmlns:a16="http://schemas.microsoft.com/office/drawing/2014/main" id="{846EBB12-F18F-4A8B-9083-CDF7D31E2DE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3609" r="-3" b="2695"/>
          <a:stretch/>
        </p:blipFill>
        <p:spPr>
          <a:xfrm>
            <a:off x="457200" y="457200"/>
            <a:ext cx="11277600" cy="5943600"/>
          </a:xfrm>
          <a:prstGeom prst="rect">
            <a:avLst/>
          </a:prstGeom>
        </p:spPr>
      </p:pic>
    </p:spTree>
    <p:extLst>
      <p:ext uri="{BB962C8B-B14F-4D97-AF65-F5344CB8AC3E}">
        <p14:creationId xmlns:p14="http://schemas.microsoft.com/office/powerpoint/2010/main" val="711458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1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15" descr="Abstract blurred background of department store">
            <a:extLst>
              <a:ext uri="{FF2B5EF4-FFF2-40B4-BE49-F238E27FC236}">
                <a16:creationId xmlns:a16="http://schemas.microsoft.com/office/drawing/2014/main" id="{E5237AA0-772E-4C03-9E88-4AA236A9A707}"/>
              </a:ext>
            </a:extLst>
          </p:cNvPr>
          <p:cNvPicPr>
            <a:picLocks noChangeAspect="1"/>
          </p:cNvPicPr>
          <p:nvPr/>
        </p:nvPicPr>
        <p:blipFill rotWithShape="1">
          <a:blip r:embed="rId2"/>
          <a:srcRect r="15617" b="-1"/>
          <a:stretch/>
        </p:blipFill>
        <p:spPr>
          <a:xfrm>
            <a:off x="3522468" y="10"/>
            <a:ext cx="8669532" cy="6857990"/>
          </a:xfrm>
          <a:prstGeom prst="rect">
            <a:avLst/>
          </a:prstGeom>
        </p:spPr>
      </p:pic>
      <p:sp>
        <p:nvSpPr>
          <p:cNvPr id="28" name="Rectangle 2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FD0EC86-8136-4C00-AC87-45A982ABF8C2}"/>
              </a:ext>
            </a:extLst>
          </p:cNvPr>
          <p:cNvSpPr>
            <a:spLocks noGrp="1"/>
          </p:cNvSpPr>
          <p:nvPr>
            <p:ph type="title"/>
          </p:nvPr>
        </p:nvSpPr>
        <p:spPr>
          <a:xfrm>
            <a:off x="371094" y="1161288"/>
            <a:ext cx="3438144" cy="1124712"/>
          </a:xfrm>
        </p:spPr>
        <p:txBody>
          <a:bodyPr anchor="b">
            <a:normAutofit/>
          </a:bodyPr>
          <a:lstStyle/>
          <a:p>
            <a:r>
              <a:rPr lang="en-IN" sz="2800"/>
              <a:t>Elements OF VISUAL MERCHANDISING </a:t>
            </a:r>
          </a:p>
        </p:txBody>
      </p:sp>
      <p:sp>
        <p:nvSpPr>
          <p:cNvPr id="24" name="Rectangle 2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6" name="Rectangle 2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DDB336F-9DDD-4BCF-BC0C-D8A33CCCEB86}"/>
              </a:ext>
            </a:extLst>
          </p:cNvPr>
          <p:cNvSpPr>
            <a:spLocks noGrp="1"/>
          </p:cNvSpPr>
          <p:nvPr>
            <p:ph idx="1"/>
          </p:nvPr>
        </p:nvSpPr>
        <p:spPr>
          <a:xfrm>
            <a:off x="371094" y="2718054"/>
            <a:ext cx="3438906" cy="3207258"/>
          </a:xfrm>
        </p:spPr>
        <p:txBody>
          <a:bodyPr anchor="t">
            <a:normAutofit/>
          </a:bodyPr>
          <a:lstStyle/>
          <a:p>
            <a:r>
              <a:rPr lang="en-US" sz="1400"/>
              <a:t>A visual merchandiser has to work with various elements of VM to bring about the desired action (purchase) and reaction (satisfaction, to return for another purchase at a future date) from the customers. </a:t>
            </a:r>
          </a:p>
          <a:p>
            <a:pPr marL="0" indent="0">
              <a:buNone/>
            </a:pPr>
            <a:r>
              <a:rPr lang="en-US" sz="1400"/>
              <a:t>These elements are as follow:</a:t>
            </a:r>
          </a:p>
          <a:p>
            <a:r>
              <a:rPr lang="en-US" sz="1400"/>
              <a:t> a) Store front</a:t>
            </a:r>
          </a:p>
          <a:p>
            <a:r>
              <a:rPr lang="en-US" sz="1400"/>
              <a:t> b) Store layout </a:t>
            </a:r>
          </a:p>
          <a:p>
            <a:r>
              <a:rPr lang="en-US" sz="1400"/>
              <a:t>c) Store interior </a:t>
            </a:r>
          </a:p>
          <a:p>
            <a:r>
              <a:rPr lang="en-US" sz="1400"/>
              <a:t>d) Interior display</a:t>
            </a:r>
            <a:endParaRPr lang="en-IN" sz="1400"/>
          </a:p>
        </p:txBody>
      </p:sp>
    </p:spTree>
    <p:extLst>
      <p:ext uri="{BB962C8B-B14F-4D97-AF65-F5344CB8AC3E}">
        <p14:creationId xmlns:p14="http://schemas.microsoft.com/office/powerpoint/2010/main" val="130406067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4" descr="A closeup of door handles of glass building doors">
            <a:extLst>
              <a:ext uri="{FF2B5EF4-FFF2-40B4-BE49-F238E27FC236}">
                <a16:creationId xmlns:a16="http://schemas.microsoft.com/office/drawing/2014/main" id="{05E1E176-D3DA-4F27-8749-1B08B45CD083}"/>
              </a:ext>
            </a:extLst>
          </p:cNvPr>
          <p:cNvPicPr>
            <a:picLocks noChangeAspect="1"/>
          </p:cNvPicPr>
          <p:nvPr/>
        </p:nvPicPr>
        <p:blipFill rotWithShape="1">
          <a:blip r:embed="rId2">
            <a:alphaModFix amt="35000"/>
          </a:blip>
          <a:srcRect t="9136" b="6594"/>
          <a:stretch/>
        </p:blipFill>
        <p:spPr>
          <a:xfrm>
            <a:off x="20" y="10"/>
            <a:ext cx="12191980" cy="6857990"/>
          </a:xfrm>
          <a:prstGeom prst="rect">
            <a:avLst/>
          </a:prstGeom>
        </p:spPr>
      </p:pic>
      <p:sp>
        <p:nvSpPr>
          <p:cNvPr id="14" name="Content Placeholder 2">
            <a:extLst>
              <a:ext uri="{FF2B5EF4-FFF2-40B4-BE49-F238E27FC236}">
                <a16:creationId xmlns:a16="http://schemas.microsoft.com/office/drawing/2014/main" id="{6F2AE8E8-C6B7-48F7-915D-C025BE9BE7FF}"/>
              </a:ext>
            </a:extLst>
          </p:cNvPr>
          <p:cNvSpPr>
            <a:spLocks noGrp="1"/>
          </p:cNvSpPr>
          <p:nvPr>
            <p:ph idx="1"/>
          </p:nvPr>
        </p:nvSpPr>
        <p:spPr>
          <a:xfrm>
            <a:off x="838200" y="1825625"/>
            <a:ext cx="10515600" cy="4351338"/>
          </a:xfrm>
        </p:spPr>
        <p:txBody>
          <a:bodyPr>
            <a:normAutofit/>
          </a:bodyPr>
          <a:lstStyle/>
          <a:p>
            <a:pPr marL="514350" indent="-514350">
              <a:buAutoNum type="alphaLcParenR"/>
            </a:pPr>
            <a:r>
              <a:rPr lang="en-US" sz="1300" dirty="0">
                <a:solidFill>
                  <a:srgbClr val="FFFFFF"/>
                </a:solidFill>
                <a:highlight>
                  <a:srgbClr val="008000"/>
                </a:highlight>
              </a:rPr>
              <a:t>Store Front: </a:t>
            </a:r>
            <a:r>
              <a:rPr lang="en-US" sz="1300" dirty="0">
                <a:solidFill>
                  <a:srgbClr val="FFFFFF"/>
                </a:solidFill>
              </a:rPr>
              <a:t>The exterior of a business comprises the following:</a:t>
            </a:r>
          </a:p>
          <a:p>
            <a:pPr marL="514350" indent="-514350">
              <a:buAutoNum type="alphaLcParenR"/>
            </a:pPr>
            <a:endParaRPr lang="en-US" sz="1300" dirty="0">
              <a:solidFill>
                <a:srgbClr val="FFFFFF"/>
              </a:solidFill>
            </a:endParaRPr>
          </a:p>
          <a:p>
            <a:pPr marL="0" indent="0">
              <a:buNone/>
            </a:pPr>
            <a:r>
              <a:rPr lang="en-US" sz="1300" dirty="0" err="1">
                <a:solidFill>
                  <a:srgbClr val="FFFFFF"/>
                </a:solidFill>
              </a:rPr>
              <a:t>i</a:t>
            </a:r>
            <a:r>
              <a:rPr lang="en-US" sz="1300" dirty="0">
                <a:solidFill>
                  <a:srgbClr val="FFFFFF"/>
                </a:solidFill>
              </a:rPr>
              <a:t>) </a:t>
            </a:r>
            <a:r>
              <a:rPr lang="en-US" sz="1300" dirty="0">
                <a:solidFill>
                  <a:srgbClr val="FFFFFF"/>
                </a:solidFill>
                <a:highlight>
                  <a:srgbClr val="00FFFF"/>
                </a:highlight>
              </a:rPr>
              <a:t>Marquee</a:t>
            </a:r>
            <a:r>
              <a:rPr lang="en-US" sz="1300" dirty="0">
                <a:solidFill>
                  <a:srgbClr val="FFFFFF"/>
                </a:solidFill>
              </a:rPr>
              <a:t>: It is a sign that is used to display the store name</a:t>
            </a:r>
          </a:p>
          <a:p>
            <a:pPr marL="0" indent="0">
              <a:buNone/>
            </a:pPr>
            <a:r>
              <a:rPr lang="en-US" sz="1300" dirty="0">
                <a:solidFill>
                  <a:srgbClr val="FFFFFF"/>
                </a:solidFill>
              </a:rPr>
              <a:t>ii) </a:t>
            </a:r>
            <a:r>
              <a:rPr lang="en-US" sz="1300" dirty="0">
                <a:solidFill>
                  <a:srgbClr val="FFFFFF"/>
                </a:solidFill>
                <a:highlight>
                  <a:srgbClr val="00FFFF"/>
                </a:highlight>
              </a:rPr>
              <a:t>Entrances</a:t>
            </a:r>
            <a:r>
              <a:rPr lang="en-US" sz="1300" dirty="0">
                <a:solidFill>
                  <a:srgbClr val="FFFFFF"/>
                </a:solidFill>
              </a:rPr>
              <a:t>: These are designed with customer convenience and store security</a:t>
            </a:r>
          </a:p>
          <a:p>
            <a:pPr marL="0" indent="0">
              <a:buNone/>
            </a:pPr>
            <a:r>
              <a:rPr lang="en-US" sz="1300" dirty="0">
                <a:solidFill>
                  <a:srgbClr val="FFFFFF"/>
                </a:solidFill>
              </a:rPr>
              <a:t>in mind. There are several types of entrances each portraying a certain image</a:t>
            </a:r>
          </a:p>
          <a:p>
            <a:r>
              <a:rPr lang="en-US" sz="1300" dirty="0">
                <a:solidFill>
                  <a:srgbClr val="FFFFFF"/>
                </a:solidFill>
              </a:rPr>
              <a:t>Revolving – up scale stores</a:t>
            </a:r>
          </a:p>
          <a:p>
            <a:r>
              <a:rPr lang="en-US" sz="1300" dirty="0">
                <a:solidFill>
                  <a:srgbClr val="FFFFFF"/>
                </a:solidFill>
              </a:rPr>
              <a:t>Push-Pull – full service stores often with fancy handles</a:t>
            </a:r>
          </a:p>
          <a:p>
            <a:r>
              <a:rPr lang="en-US" sz="1300" dirty="0">
                <a:solidFill>
                  <a:srgbClr val="FFFFFF"/>
                </a:solidFill>
              </a:rPr>
              <a:t>Electronic – Self-serve stores, with carts such as Wal-Mart, Kroger etc.</a:t>
            </a:r>
          </a:p>
          <a:p>
            <a:r>
              <a:rPr lang="en-US" sz="1300" dirty="0">
                <a:solidFill>
                  <a:srgbClr val="FFFFFF"/>
                </a:solidFill>
              </a:rPr>
              <a:t>Climate Controlled – shopping malls.</a:t>
            </a:r>
          </a:p>
          <a:p>
            <a:pPr marL="0" indent="0">
              <a:buNone/>
            </a:pPr>
            <a:r>
              <a:rPr lang="en-US" sz="1300" dirty="0">
                <a:solidFill>
                  <a:srgbClr val="FFFFFF"/>
                </a:solidFill>
              </a:rPr>
              <a:t>iii) </a:t>
            </a:r>
            <a:r>
              <a:rPr lang="en-US" sz="1300" dirty="0">
                <a:solidFill>
                  <a:srgbClr val="FFFFFF"/>
                </a:solidFill>
                <a:highlight>
                  <a:srgbClr val="00FFFF"/>
                </a:highlight>
              </a:rPr>
              <a:t>Window Display</a:t>
            </a:r>
            <a:r>
              <a:rPr lang="en-US" sz="1300" dirty="0">
                <a:solidFill>
                  <a:srgbClr val="FFFFFF"/>
                </a:solidFill>
              </a:rPr>
              <a:t>: Window displays acts as an introduction of what will be</a:t>
            </a:r>
          </a:p>
          <a:p>
            <a:pPr marL="0" indent="0">
              <a:buNone/>
            </a:pPr>
            <a:r>
              <a:rPr lang="en-US" sz="1300" dirty="0">
                <a:solidFill>
                  <a:srgbClr val="FFFFFF"/>
                </a:solidFill>
              </a:rPr>
              <a:t>found inside the store. Given the fact that a pedestrian takes only a few seconds to consider a store window, a window display should be well planned to make the most impact. </a:t>
            </a:r>
          </a:p>
          <a:p>
            <a:pPr marL="0" indent="0">
              <a:buNone/>
            </a:pPr>
            <a:r>
              <a:rPr lang="en-US" sz="1300" dirty="0">
                <a:solidFill>
                  <a:srgbClr val="FFFFFF"/>
                </a:solidFill>
              </a:rPr>
              <a:t>Main intension should be to capture the attention of the passersby. It begins with the selling process even before the customer enters the store and suggests the type of merchandise carried in the store</a:t>
            </a:r>
            <a:endParaRPr lang="en-IN" sz="1300" dirty="0">
              <a:solidFill>
                <a:srgbClr val="FFFFFF"/>
              </a:solidFill>
            </a:endParaRPr>
          </a:p>
        </p:txBody>
      </p:sp>
    </p:spTree>
    <p:extLst>
      <p:ext uri="{BB962C8B-B14F-4D97-AF65-F5344CB8AC3E}">
        <p14:creationId xmlns:p14="http://schemas.microsoft.com/office/powerpoint/2010/main" val="365504423"/>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5" descr="Background pattern&#10;&#10;Description automatically generated">
            <a:extLst>
              <a:ext uri="{FF2B5EF4-FFF2-40B4-BE49-F238E27FC236}">
                <a16:creationId xmlns:a16="http://schemas.microsoft.com/office/drawing/2014/main" id="{4786CE26-A99D-4503-977D-6F633A8AE890}"/>
              </a:ext>
            </a:extLst>
          </p:cNvPr>
          <p:cNvPicPr>
            <a:picLocks noChangeAspect="1"/>
          </p:cNvPicPr>
          <p:nvPr/>
        </p:nvPicPr>
        <p:blipFill rotWithShape="1">
          <a:blip r:embed="rId2">
            <a:alphaModFix amt="35000"/>
          </a:blip>
          <a:srcRect t="4015" b="39735"/>
          <a:stretch/>
        </p:blipFill>
        <p:spPr>
          <a:xfrm>
            <a:off x="20" y="-190490"/>
            <a:ext cx="12191980" cy="6857990"/>
          </a:xfrm>
          <a:prstGeom prst="rect">
            <a:avLst/>
          </a:prstGeom>
        </p:spPr>
      </p:pic>
      <p:graphicFrame>
        <p:nvGraphicFramePr>
          <p:cNvPr id="14" name="Content Placeholder 2">
            <a:extLst>
              <a:ext uri="{FF2B5EF4-FFF2-40B4-BE49-F238E27FC236}">
                <a16:creationId xmlns:a16="http://schemas.microsoft.com/office/drawing/2014/main" id="{11A0B738-E2DF-4BAF-9331-5A974DD25EFE}"/>
              </a:ext>
            </a:extLst>
          </p:cNvPr>
          <p:cNvGraphicFramePr>
            <a:graphicFrameLocks noGrp="1"/>
          </p:cNvGraphicFramePr>
          <p:nvPr>
            <p:ph idx="1"/>
            <p:extLst>
              <p:ext uri="{D42A27DB-BD31-4B8C-83A1-F6EECF244321}">
                <p14:modId xmlns:p14="http://schemas.microsoft.com/office/powerpoint/2010/main" val="4187389352"/>
              </p:ext>
            </p:extLst>
          </p:nvPr>
        </p:nvGraphicFramePr>
        <p:xfrm>
          <a:off x="838200" y="600075"/>
          <a:ext cx="11029950" cy="55768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6790017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31BAD53-4E89-4F62-BBB7-26359763E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2756DA2-40EB-4C6F-B962-5822FFB54F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53438" cy="6858000"/>
          </a:xfrm>
          <a:custGeom>
            <a:avLst/>
            <a:gdLst>
              <a:gd name="connsiteX0" fmla="*/ 0 w 6096000"/>
              <a:gd name="connsiteY0" fmla="*/ 0 h 6858000"/>
              <a:gd name="connsiteX1" fmla="*/ 5567517 w 6096000"/>
              <a:gd name="connsiteY1" fmla="*/ 0 h 6858000"/>
              <a:gd name="connsiteX2" fmla="*/ 5566938 w 6096000"/>
              <a:gd name="connsiteY2" fmla="*/ 1705 h 6858000"/>
              <a:gd name="connsiteX3" fmla="*/ 5551594 w 6096000"/>
              <a:gd name="connsiteY3" fmla="*/ 17287 h 6858000"/>
              <a:gd name="connsiteX4" fmla="*/ 5545641 w 6096000"/>
              <a:gd name="connsiteY4" fmla="*/ 130336 h 6858000"/>
              <a:gd name="connsiteX5" fmla="*/ 5538289 w 6096000"/>
              <a:gd name="connsiteY5" fmla="*/ 187093 h 6858000"/>
              <a:gd name="connsiteX6" fmla="*/ 5545790 w 6096000"/>
              <a:gd name="connsiteY6" fmla="*/ 265704 h 6858000"/>
              <a:gd name="connsiteX7" fmla="*/ 5542313 w 6096000"/>
              <a:gd name="connsiteY7" fmla="*/ 354566 h 6858000"/>
              <a:gd name="connsiteX8" fmla="*/ 5524126 w 6096000"/>
              <a:gd name="connsiteY8" fmla="*/ 472000 h 6858000"/>
              <a:gd name="connsiteX9" fmla="*/ 5522170 w 6096000"/>
              <a:gd name="connsiteY9" fmla="*/ 473782 h 6858000"/>
              <a:gd name="connsiteX10" fmla="*/ 5521798 w 6096000"/>
              <a:gd name="connsiteY10" fmla="*/ 491380 h 6858000"/>
              <a:gd name="connsiteX11" fmla="*/ 5536419 w 6096000"/>
              <a:gd name="connsiteY11" fmla="*/ 531675 h 6858000"/>
              <a:gd name="connsiteX12" fmla="*/ 5533435 w 6096000"/>
              <a:gd name="connsiteY12" fmla="*/ 536015 h 6858000"/>
              <a:gd name="connsiteX13" fmla="*/ 5538088 w 6096000"/>
              <a:gd name="connsiteY13" fmla="*/ 572092 h 6858000"/>
              <a:gd name="connsiteX14" fmla="*/ 5536061 w 6096000"/>
              <a:gd name="connsiteY14" fmla="*/ 572511 h 6858000"/>
              <a:gd name="connsiteX15" fmla="*/ 5528218 w 6096000"/>
              <a:gd name="connsiteY15" fmla="*/ 582332 h 6858000"/>
              <a:gd name="connsiteX16" fmla="*/ 5518011 w 6096000"/>
              <a:gd name="connsiteY16" fmla="*/ 601285 h 6858000"/>
              <a:gd name="connsiteX17" fmla="*/ 5473174 w 6096000"/>
              <a:gd name="connsiteY17" fmla="*/ 681608 h 6858000"/>
              <a:gd name="connsiteX18" fmla="*/ 5472963 w 6096000"/>
              <a:gd name="connsiteY18" fmla="*/ 689151 h 6858000"/>
              <a:gd name="connsiteX19" fmla="*/ 5472485 w 6096000"/>
              <a:gd name="connsiteY19" fmla="*/ 689289 h 6858000"/>
              <a:gd name="connsiteX20" fmla="*/ 5471326 w 6096000"/>
              <a:gd name="connsiteY20" fmla="*/ 697222 h 6858000"/>
              <a:gd name="connsiteX21" fmla="*/ 5472164 w 6096000"/>
              <a:gd name="connsiteY21" fmla="*/ 717531 h 6858000"/>
              <a:gd name="connsiteX22" fmla="*/ 5468891 w 6096000"/>
              <a:gd name="connsiteY22" fmla="*/ 722494 h 6858000"/>
              <a:gd name="connsiteX23" fmla="*/ 5463081 w 6096000"/>
              <a:gd name="connsiteY23" fmla="*/ 724368 h 6858000"/>
              <a:gd name="connsiteX24" fmla="*/ 5446981 w 6096000"/>
              <a:gd name="connsiteY24" fmla="*/ 752692 h 6858000"/>
              <a:gd name="connsiteX25" fmla="*/ 5417190 w 6096000"/>
              <a:gd name="connsiteY25" fmla="*/ 816346 h 6858000"/>
              <a:gd name="connsiteX26" fmla="*/ 5388958 w 6096000"/>
              <a:gd name="connsiteY26" fmla="*/ 889417 h 6858000"/>
              <a:gd name="connsiteX27" fmla="*/ 5307044 w 6096000"/>
              <a:gd name="connsiteY27" fmla="*/ 1063288 h 6858000"/>
              <a:gd name="connsiteX28" fmla="*/ 5303837 w 6096000"/>
              <a:gd name="connsiteY28" fmla="*/ 1157176 h 6858000"/>
              <a:gd name="connsiteX29" fmla="*/ 5286494 w 6096000"/>
              <a:gd name="connsiteY29" fmla="*/ 1210776 h 6858000"/>
              <a:gd name="connsiteX30" fmla="*/ 5282463 w 6096000"/>
              <a:gd name="connsiteY30" fmla="*/ 1301993 h 6858000"/>
              <a:gd name="connsiteX31" fmla="*/ 5252235 w 6096000"/>
              <a:gd name="connsiteY31" fmla="*/ 1360879 h 6858000"/>
              <a:gd name="connsiteX32" fmla="*/ 5244497 w 6096000"/>
              <a:gd name="connsiteY32" fmla="*/ 1404045 h 6858000"/>
              <a:gd name="connsiteX33" fmla="*/ 5223823 w 6096000"/>
              <a:gd name="connsiteY33" fmla="*/ 1429568 h 6858000"/>
              <a:gd name="connsiteX34" fmla="*/ 5224851 w 6096000"/>
              <a:gd name="connsiteY34" fmla="*/ 1430305 h 6858000"/>
              <a:gd name="connsiteX35" fmla="*/ 5212394 w 6096000"/>
              <a:gd name="connsiteY35" fmla="*/ 1463304 h 6858000"/>
              <a:gd name="connsiteX36" fmla="*/ 5209958 w 6096000"/>
              <a:gd name="connsiteY36" fmla="*/ 1514846 h 6858000"/>
              <a:gd name="connsiteX37" fmla="*/ 5206417 w 6096000"/>
              <a:gd name="connsiteY37" fmla="*/ 1519731 h 6858000"/>
              <a:gd name="connsiteX38" fmla="*/ 5206640 w 6096000"/>
              <a:gd name="connsiteY38" fmla="*/ 1519929 h 6858000"/>
              <a:gd name="connsiteX39" fmla="*/ 5207632 w 6096000"/>
              <a:gd name="connsiteY39" fmla="*/ 1546022 h 6858000"/>
              <a:gd name="connsiteX40" fmla="*/ 5212030 w 6096000"/>
              <a:gd name="connsiteY40" fmla="*/ 1578752 h 6858000"/>
              <a:gd name="connsiteX41" fmla="*/ 5203533 w 6096000"/>
              <a:gd name="connsiteY41" fmla="*/ 1647555 h 6858000"/>
              <a:gd name="connsiteX42" fmla="*/ 5190877 w 6096000"/>
              <a:gd name="connsiteY42" fmla="*/ 1715685 h 6858000"/>
              <a:gd name="connsiteX43" fmla="*/ 5184235 w 6096000"/>
              <a:gd name="connsiteY43" fmla="*/ 1740358 h 6858000"/>
              <a:gd name="connsiteX44" fmla="*/ 5181475 w 6096000"/>
              <a:gd name="connsiteY44" fmla="*/ 1784314 h 6858000"/>
              <a:gd name="connsiteX45" fmla="*/ 5185845 w 6096000"/>
              <a:gd name="connsiteY45" fmla="*/ 1804434 h 6858000"/>
              <a:gd name="connsiteX46" fmla="*/ 5185068 w 6096000"/>
              <a:gd name="connsiteY46" fmla="*/ 1805316 h 6858000"/>
              <a:gd name="connsiteX47" fmla="*/ 5188593 w 6096000"/>
              <a:gd name="connsiteY47" fmla="*/ 1807109 h 6858000"/>
              <a:gd name="connsiteX48" fmla="*/ 5185920 w 6096000"/>
              <a:gd name="connsiteY48" fmla="*/ 1821003 h 6858000"/>
              <a:gd name="connsiteX49" fmla="*/ 5183543 w 6096000"/>
              <a:gd name="connsiteY49" fmla="*/ 1824832 h 6858000"/>
              <a:gd name="connsiteX50" fmla="*/ 5182235 w 6096000"/>
              <a:gd name="connsiteY50" fmla="*/ 1830429 h 6858000"/>
              <a:gd name="connsiteX51" fmla="*/ 5182525 w 6096000"/>
              <a:gd name="connsiteY51" fmla="*/ 1830569 h 6858000"/>
              <a:gd name="connsiteX52" fmla="*/ 5180663 w 6096000"/>
              <a:gd name="connsiteY52" fmla="*/ 1835810 h 6858000"/>
              <a:gd name="connsiteX53" fmla="*/ 5167452 w 6096000"/>
              <a:gd name="connsiteY53" fmla="*/ 1861483 h 6858000"/>
              <a:gd name="connsiteX54" fmla="*/ 5174266 w 6096000"/>
              <a:gd name="connsiteY54" fmla="*/ 1892417 h 6858000"/>
              <a:gd name="connsiteX55" fmla="*/ 5189262 w 6096000"/>
              <a:gd name="connsiteY55" fmla="*/ 1895114 h 6858000"/>
              <a:gd name="connsiteX56" fmla="*/ 5187100 w 6096000"/>
              <a:gd name="connsiteY56" fmla="*/ 1899379 h 6858000"/>
              <a:gd name="connsiteX57" fmla="*/ 5180471 w 6096000"/>
              <a:gd name="connsiteY57" fmla="*/ 1907867 h 6858000"/>
              <a:gd name="connsiteX58" fmla="*/ 5181361 w 6096000"/>
              <a:gd name="connsiteY58" fmla="*/ 1910265 h 6858000"/>
              <a:gd name="connsiteX59" fmla="*/ 5178268 w 6096000"/>
              <a:gd name="connsiteY59" fmla="*/ 1935584 h 6858000"/>
              <a:gd name="connsiteX60" fmla="*/ 5183619 w 6096000"/>
              <a:gd name="connsiteY60" fmla="*/ 1942021 h 6858000"/>
              <a:gd name="connsiteX61" fmla="*/ 5184480 w 6096000"/>
              <a:gd name="connsiteY61" fmla="*/ 1945112 h 6858000"/>
              <a:gd name="connsiteX62" fmla="*/ 5172776 w 6096000"/>
              <a:gd name="connsiteY62" fmla="*/ 1961162 h 6858000"/>
              <a:gd name="connsiteX63" fmla="*/ 5168513 w 6096000"/>
              <a:gd name="connsiteY63" fmla="*/ 1969445 h 6858000"/>
              <a:gd name="connsiteX64" fmla="*/ 5126597 w 6096000"/>
              <a:gd name="connsiteY64" fmla="*/ 2024270 h 6858000"/>
              <a:gd name="connsiteX65" fmla="*/ 5119528 w 6096000"/>
              <a:gd name="connsiteY65" fmla="*/ 2107942 h 6858000"/>
              <a:gd name="connsiteX66" fmla="*/ 5110356 w 6096000"/>
              <a:gd name="connsiteY66" fmla="*/ 2193455 h 6858000"/>
              <a:gd name="connsiteX67" fmla="*/ 5104992 w 6096000"/>
              <a:gd name="connsiteY67" fmla="*/ 2260088 h 6858000"/>
              <a:gd name="connsiteX68" fmla="*/ 5059439 w 6096000"/>
              <a:gd name="connsiteY68" fmla="*/ 2335735 h 6858000"/>
              <a:gd name="connsiteX69" fmla="*/ 5022061 w 6096000"/>
              <a:gd name="connsiteY69" fmla="*/ 2408995 h 6858000"/>
              <a:gd name="connsiteX70" fmla="*/ 5022253 w 6096000"/>
              <a:gd name="connsiteY70" fmla="*/ 2445869 h 6858000"/>
              <a:gd name="connsiteX71" fmla="*/ 5011426 w 6096000"/>
              <a:gd name="connsiteY71" fmla="*/ 2496499 h 6858000"/>
              <a:gd name="connsiteX72" fmla="*/ 4994224 w 6096000"/>
              <a:gd name="connsiteY72" fmla="*/ 2549900 h 6858000"/>
              <a:gd name="connsiteX73" fmla="*/ 4995245 w 6096000"/>
              <a:gd name="connsiteY73" fmla="*/ 2596456 h 6858000"/>
              <a:gd name="connsiteX74" fmla="*/ 4988570 w 6096000"/>
              <a:gd name="connsiteY74" fmla="*/ 2606088 h 6858000"/>
              <a:gd name="connsiteX75" fmla="*/ 4988371 w 6096000"/>
              <a:gd name="connsiteY75" fmla="*/ 2635351 h 6858000"/>
              <a:gd name="connsiteX76" fmla="*/ 4983212 w 6096000"/>
              <a:gd name="connsiteY76" fmla="*/ 2665666 h 6858000"/>
              <a:gd name="connsiteX77" fmla="*/ 4968234 w 6096000"/>
              <a:gd name="connsiteY77" fmla="*/ 2715895 h 6858000"/>
              <a:gd name="connsiteX78" fmla="*/ 4975888 w 6096000"/>
              <a:gd name="connsiteY78" fmla="*/ 2725052 h 6858000"/>
              <a:gd name="connsiteX79" fmla="*/ 4980195 w 6096000"/>
              <a:gd name="connsiteY79" fmla="*/ 2726489 h 6858000"/>
              <a:gd name="connsiteX80" fmla="*/ 4976218 w 6096000"/>
              <a:gd name="connsiteY80" fmla="*/ 2740278 h 6858000"/>
              <a:gd name="connsiteX81" fmla="*/ 4980571 w 6096000"/>
              <a:gd name="connsiteY81" fmla="*/ 2751112 h 6858000"/>
              <a:gd name="connsiteX82" fmla="*/ 4973893 w 6096000"/>
              <a:gd name="connsiteY82" fmla="*/ 2760208 h 6858000"/>
              <a:gd name="connsiteX83" fmla="*/ 4979005 w 6096000"/>
              <a:gd name="connsiteY83" fmla="*/ 2790136 h 6858000"/>
              <a:gd name="connsiteX84" fmla="*/ 4986137 w 6096000"/>
              <a:gd name="connsiteY84" fmla="*/ 2804183 h 6858000"/>
              <a:gd name="connsiteX85" fmla="*/ 4986175 w 6096000"/>
              <a:gd name="connsiteY85" fmla="*/ 2825860 h 6858000"/>
              <a:gd name="connsiteX86" fmla="*/ 4993936 w 6096000"/>
              <a:gd name="connsiteY86" fmla="*/ 2911749 h 6858000"/>
              <a:gd name="connsiteX87" fmla="*/ 4992563 w 6096000"/>
              <a:gd name="connsiteY87" fmla="*/ 2977278 h 6858000"/>
              <a:gd name="connsiteX88" fmla="*/ 4980516 w 6096000"/>
              <a:gd name="connsiteY88" fmla="*/ 2991092 h 6858000"/>
              <a:gd name="connsiteX89" fmla="*/ 4992801 w 6096000"/>
              <a:gd name="connsiteY89" fmla="*/ 3020247 h 6858000"/>
              <a:gd name="connsiteX90" fmla="*/ 5014805 w 6096000"/>
              <a:gd name="connsiteY90" fmla="*/ 3065434 h 6858000"/>
              <a:gd name="connsiteX91" fmla="*/ 5002733 w 6096000"/>
              <a:gd name="connsiteY91" fmla="*/ 3103777 h 6858000"/>
              <a:gd name="connsiteX92" fmla="*/ 5002941 w 6096000"/>
              <a:gd name="connsiteY92" fmla="*/ 3151828 h 6858000"/>
              <a:gd name="connsiteX93" fmla="*/ 5002883 w 6096000"/>
              <a:gd name="connsiteY93" fmla="*/ 3180546 h 6858000"/>
              <a:gd name="connsiteX94" fmla="*/ 5016711 w 6096000"/>
              <a:gd name="connsiteY94" fmla="*/ 3258677 h 6858000"/>
              <a:gd name="connsiteX95" fmla="*/ 5017918 w 6096000"/>
              <a:gd name="connsiteY95" fmla="*/ 3262610 h 6858000"/>
              <a:gd name="connsiteX96" fmla="*/ 5011672 w 6096000"/>
              <a:gd name="connsiteY96" fmla="*/ 3277179 h 6858000"/>
              <a:gd name="connsiteX97" fmla="*/ 5009344 w 6096000"/>
              <a:gd name="connsiteY97" fmla="*/ 3278130 h 6858000"/>
              <a:gd name="connsiteX98" fmla="*/ 5026770 w 6096000"/>
              <a:gd name="connsiteY98" fmla="*/ 3325671 h 6858000"/>
              <a:gd name="connsiteX99" fmla="*/ 5024571 w 6096000"/>
              <a:gd name="connsiteY99" fmla="*/ 3332072 h 6858000"/>
              <a:gd name="connsiteX100" fmla="*/ 5041705 w 6096000"/>
              <a:gd name="connsiteY100" fmla="*/ 3362948 h 6858000"/>
              <a:gd name="connsiteX101" fmla="*/ 5047477 w 6096000"/>
              <a:gd name="connsiteY101" fmla="*/ 3378959 h 6858000"/>
              <a:gd name="connsiteX102" fmla="*/ 5060758 w 6096000"/>
              <a:gd name="connsiteY102" fmla="*/ 3407057 h 6858000"/>
              <a:gd name="connsiteX103" fmla="*/ 5058968 w 6096000"/>
              <a:gd name="connsiteY103" fmla="*/ 3409825 h 6858000"/>
              <a:gd name="connsiteX104" fmla="*/ 5062667 w 6096000"/>
              <a:gd name="connsiteY104" fmla="*/ 3415218 h 6858000"/>
              <a:gd name="connsiteX105" fmla="*/ 5060928 w 6096000"/>
              <a:gd name="connsiteY105" fmla="*/ 3419880 h 6858000"/>
              <a:gd name="connsiteX106" fmla="*/ 5062923 w 6096000"/>
              <a:gd name="connsiteY106" fmla="*/ 3424545 h 6858000"/>
              <a:gd name="connsiteX107" fmla="*/ 5064623 w 6096000"/>
              <a:gd name="connsiteY107" fmla="*/ 3476412 h 6858000"/>
              <a:gd name="connsiteX108" fmla="*/ 5069684 w 6096000"/>
              <a:gd name="connsiteY108" fmla="*/ 3486850 h 6858000"/>
              <a:gd name="connsiteX109" fmla="*/ 5063339 w 6096000"/>
              <a:gd name="connsiteY109" fmla="*/ 3496391 h 6858000"/>
              <a:gd name="connsiteX110" fmla="*/ 5070139 w 6096000"/>
              <a:gd name="connsiteY110" fmla="*/ 3531201 h 6858000"/>
              <a:gd name="connsiteX111" fmla="*/ 5079896 w 6096000"/>
              <a:gd name="connsiteY111" fmla="*/ 3542019 h 6858000"/>
              <a:gd name="connsiteX112" fmla="*/ 5087540 w 6096000"/>
              <a:gd name="connsiteY112" fmla="*/ 3552249 h 6858000"/>
              <a:gd name="connsiteX113" fmla="*/ 5087902 w 6096000"/>
              <a:gd name="connsiteY113" fmla="*/ 3553678 h 6858000"/>
              <a:gd name="connsiteX114" fmla="*/ 5091509 w 6096000"/>
              <a:gd name="connsiteY114" fmla="*/ 3568021 h 6858000"/>
              <a:gd name="connsiteX115" fmla="*/ 5091934 w 6096000"/>
              <a:gd name="connsiteY115" fmla="*/ 3569719 h 6858000"/>
              <a:gd name="connsiteX116" fmla="*/ 5089362 w 6096000"/>
              <a:gd name="connsiteY116" fmla="*/ 3586412 h 6858000"/>
              <a:gd name="connsiteX117" fmla="*/ 5092358 w 6096000"/>
              <a:gd name="connsiteY117" fmla="*/ 3597336 h 6858000"/>
              <a:gd name="connsiteX118" fmla="*/ 5084254 w 6096000"/>
              <a:gd name="connsiteY118" fmla="*/ 3606007 h 6858000"/>
              <a:gd name="connsiteX119" fmla="*/ 5084281 w 6096000"/>
              <a:gd name="connsiteY119" fmla="*/ 3641228 h 6858000"/>
              <a:gd name="connsiteX120" fmla="*/ 5091848 w 6096000"/>
              <a:gd name="connsiteY120" fmla="*/ 3653088 h 6858000"/>
              <a:gd name="connsiteX121" fmla="*/ 5097436 w 6096000"/>
              <a:gd name="connsiteY121" fmla="*/ 3664114 h 6858000"/>
              <a:gd name="connsiteX122" fmla="*/ 5097518 w 6096000"/>
              <a:gd name="connsiteY122" fmla="*/ 3665569 h 6858000"/>
              <a:gd name="connsiteX123" fmla="*/ 5099829 w 6096000"/>
              <a:gd name="connsiteY123" fmla="*/ 3707357 h 6858000"/>
              <a:gd name="connsiteX124" fmla="*/ 5114696 w 6096000"/>
              <a:gd name="connsiteY124" fmla="*/ 3778166 h 6858000"/>
              <a:gd name="connsiteX125" fmla="*/ 5135379 w 6096000"/>
              <a:gd name="connsiteY125" fmla="*/ 3878222 h 6858000"/>
              <a:gd name="connsiteX126" fmla="*/ 5130138 w 6096000"/>
              <a:gd name="connsiteY126" fmla="*/ 4048117 h 6858000"/>
              <a:gd name="connsiteX127" fmla="*/ 5090040 w 6096000"/>
              <a:gd name="connsiteY127" fmla="*/ 4219510 h 6858000"/>
              <a:gd name="connsiteX128" fmla="*/ 5092812 w 6096000"/>
              <a:gd name="connsiteY128" fmla="*/ 4411258 h 6858000"/>
              <a:gd name="connsiteX129" fmla="*/ 5084599 w 6096000"/>
              <a:gd name="connsiteY129" fmla="*/ 4488531 h 6858000"/>
              <a:gd name="connsiteX130" fmla="*/ 5084072 w 6096000"/>
              <a:gd name="connsiteY130" fmla="*/ 4539168 h 6858000"/>
              <a:gd name="connsiteX131" fmla="*/ 5068936 w 6096000"/>
              <a:gd name="connsiteY131" fmla="*/ 4625153 h 6858000"/>
              <a:gd name="connsiteX132" fmla="*/ 5059114 w 6096000"/>
              <a:gd name="connsiteY132" fmla="*/ 4733115 h 6858000"/>
              <a:gd name="connsiteX133" fmla="*/ 5037209 w 6096000"/>
              <a:gd name="connsiteY133" fmla="*/ 4844323 h 6858000"/>
              <a:gd name="connsiteX134" fmla="*/ 5020638 w 6096000"/>
              <a:gd name="connsiteY134" fmla="*/ 4877992 h 6858000"/>
              <a:gd name="connsiteX135" fmla="*/ 5006413 w 6096000"/>
              <a:gd name="connsiteY135" fmla="*/ 4925805 h 6858000"/>
              <a:gd name="connsiteX136" fmla="*/ 4971037 w 6096000"/>
              <a:gd name="connsiteY136" fmla="*/ 5009272 h 6858000"/>
              <a:gd name="connsiteX137" fmla="*/ 4963105 w 6096000"/>
              <a:gd name="connsiteY137" fmla="*/ 5111369 h 6858000"/>
              <a:gd name="connsiteX138" fmla="*/ 4976341 w 6096000"/>
              <a:gd name="connsiteY138" fmla="*/ 5210876 h 6858000"/>
              <a:gd name="connsiteX139" fmla="*/ 4980617 w 6096000"/>
              <a:gd name="connsiteY139" fmla="*/ 5269726 h 6858000"/>
              <a:gd name="connsiteX140" fmla="*/ 4997733 w 6096000"/>
              <a:gd name="connsiteY140" fmla="*/ 5464225 h 6858000"/>
              <a:gd name="connsiteX141" fmla="*/ 5001400 w 6096000"/>
              <a:gd name="connsiteY141" fmla="*/ 5594585 h 6858000"/>
              <a:gd name="connsiteX142" fmla="*/ 4983700 w 6096000"/>
              <a:gd name="connsiteY142" fmla="*/ 5667896 h 6858000"/>
              <a:gd name="connsiteX143" fmla="*/ 4968506 w 6096000"/>
              <a:gd name="connsiteY143" fmla="*/ 5769225 h 6858000"/>
              <a:gd name="connsiteX144" fmla="*/ 4969765 w 6096000"/>
              <a:gd name="connsiteY144" fmla="*/ 5823324 h 6858000"/>
              <a:gd name="connsiteX145" fmla="*/ 4966129 w 6096000"/>
              <a:gd name="connsiteY145" fmla="*/ 5862699 h 6858000"/>
              <a:gd name="connsiteX146" fmla="*/ 4970695 w 6096000"/>
              <a:gd name="connsiteY146" fmla="*/ 5906467 h 6858000"/>
              <a:gd name="connsiteX147" fmla="*/ 4991568 w 6096000"/>
              <a:gd name="connsiteY147" fmla="*/ 5939847 h 6858000"/>
              <a:gd name="connsiteX148" fmla="*/ 4986815 w 6096000"/>
              <a:gd name="connsiteY148" fmla="*/ 5973994 h 6858000"/>
              <a:gd name="connsiteX149" fmla="*/ 4987776 w 6096000"/>
              <a:gd name="connsiteY149" fmla="*/ 6089693 h 6858000"/>
              <a:gd name="connsiteX150" fmla="*/ 4991621 w 6096000"/>
              <a:gd name="connsiteY150" fmla="*/ 6224938 h 6858000"/>
              <a:gd name="connsiteX151" fmla="*/ 5017157 w 6096000"/>
              <a:gd name="connsiteY151" fmla="*/ 6370251 h 6858000"/>
              <a:gd name="connsiteX152" fmla="*/ 5040797 w 6096000"/>
              <a:gd name="connsiteY152" fmla="*/ 6541313 h 6858000"/>
              <a:gd name="connsiteX153" fmla="*/ 5045375 w 6096000"/>
              <a:gd name="connsiteY153" fmla="*/ 6640957 h 6858000"/>
              <a:gd name="connsiteX154" fmla="*/ 5058442 w 6096000"/>
              <a:gd name="connsiteY154" fmla="*/ 6705297 h 6858000"/>
              <a:gd name="connsiteX155" fmla="*/ 5071125 w 6096000"/>
              <a:gd name="connsiteY155" fmla="*/ 6759582 h 6858000"/>
              <a:gd name="connsiteX156" fmla="*/ 5069172 w 6096000"/>
              <a:gd name="connsiteY156" fmla="*/ 6817746 h 6858000"/>
              <a:gd name="connsiteX157" fmla="*/ 5072322 w 6096000"/>
              <a:gd name="connsiteY157" fmla="*/ 6843646 h 6858000"/>
              <a:gd name="connsiteX158" fmla="*/ 5091388 w 6096000"/>
              <a:gd name="connsiteY158" fmla="*/ 6857998 h 6858000"/>
              <a:gd name="connsiteX159" fmla="*/ 6096000 w 6096000"/>
              <a:gd name="connsiteY159" fmla="*/ 6857998 h 6858000"/>
              <a:gd name="connsiteX160" fmla="*/ 6096000 w 6096000"/>
              <a:gd name="connsiteY160" fmla="*/ 6858000 h 6858000"/>
              <a:gd name="connsiteX161" fmla="*/ 0 w 6096000"/>
              <a:gd name="connsiteY16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096000" h="6858000">
                <a:moveTo>
                  <a:pt x="0" y="0"/>
                </a:moveTo>
                <a:lnTo>
                  <a:pt x="5567517" y="0"/>
                </a:lnTo>
                <a:lnTo>
                  <a:pt x="5566938" y="1705"/>
                </a:lnTo>
                <a:cubicBezTo>
                  <a:pt x="5563126" y="8440"/>
                  <a:pt x="5558112" y="13784"/>
                  <a:pt x="5551594" y="17287"/>
                </a:cubicBezTo>
                <a:cubicBezTo>
                  <a:pt x="5562364" y="82036"/>
                  <a:pt x="5510349" y="69804"/>
                  <a:pt x="5545641" y="130336"/>
                </a:cubicBezTo>
                <a:cubicBezTo>
                  <a:pt x="5526953" y="117589"/>
                  <a:pt x="5536978" y="162458"/>
                  <a:pt x="5538289" y="187093"/>
                </a:cubicBezTo>
                <a:cubicBezTo>
                  <a:pt x="5536205" y="226511"/>
                  <a:pt x="5545722" y="205530"/>
                  <a:pt x="5545790" y="265704"/>
                </a:cubicBezTo>
                <a:cubicBezTo>
                  <a:pt x="5542296" y="317533"/>
                  <a:pt x="5543813" y="325288"/>
                  <a:pt x="5542313" y="354566"/>
                </a:cubicBezTo>
                <a:lnTo>
                  <a:pt x="5524126" y="472000"/>
                </a:lnTo>
                <a:lnTo>
                  <a:pt x="5522170" y="473782"/>
                </a:lnTo>
                <a:cubicBezTo>
                  <a:pt x="5517847" y="482008"/>
                  <a:pt x="5518682" y="487340"/>
                  <a:pt x="5521798" y="491380"/>
                </a:cubicBezTo>
                <a:lnTo>
                  <a:pt x="5536419" y="531675"/>
                </a:lnTo>
                <a:lnTo>
                  <a:pt x="5533435" y="536015"/>
                </a:lnTo>
                <a:lnTo>
                  <a:pt x="5538088" y="572092"/>
                </a:lnTo>
                <a:lnTo>
                  <a:pt x="5536061" y="572511"/>
                </a:lnTo>
                <a:cubicBezTo>
                  <a:pt x="5531611" y="574271"/>
                  <a:pt x="5528529" y="577121"/>
                  <a:pt x="5528218" y="582332"/>
                </a:cubicBezTo>
                <a:cubicBezTo>
                  <a:pt x="5498002" y="573171"/>
                  <a:pt x="5516262" y="585107"/>
                  <a:pt x="5518011" y="601285"/>
                </a:cubicBezTo>
                <a:cubicBezTo>
                  <a:pt x="5508838" y="617831"/>
                  <a:pt x="5480684" y="666964"/>
                  <a:pt x="5473174" y="681608"/>
                </a:cubicBezTo>
                <a:cubicBezTo>
                  <a:pt x="5473102" y="684122"/>
                  <a:pt x="5473033" y="686637"/>
                  <a:pt x="5472963" y="689151"/>
                </a:cubicBezTo>
                <a:lnTo>
                  <a:pt x="5472485" y="689289"/>
                </a:lnTo>
                <a:cubicBezTo>
                  <a:pt x="5471434" y="690905"/>
                  <a:pt x="5470986" y="693376"/>
                  <a:pt x="5471326" y="697222"/>
                </a:cubicBezTo>
                <a:cubicBezTo>
                  <a:pt x="5471606" y="703992"/>
                  <a:pt x="5471884" y="710761"/>
                  <a:pt x="5472164" y="717531"/>
                </a:cubicBezTo>
                <a:lnTo>
                  <a:pt x="5468891" y="722494"/>
                </a:lnTo>
                <a:lnTo>
                  <a:pt x="5463081" y="724368"/>
                </a:lnTo>
                <a:lnTo>
                  <a:pt x="5446981" y="752692"/>
                </a:lnTo>
                <a:cubicBezTo>
                  <a:pt x="5454691" y="764380"/>
                  <a:pt x="5422719" y="808083"/>
                  <a:pt x="5417190" y="816346"/>
                </a:cubicBezTo>
                <a:lnTo>
                  <a:pt x="5388958" y="889417"/>
                </a:lnTo>
                <a:cubicBezTo>
                  <a:pt x="5320491" y="969963"/>
                  <a:pt x="5321907" y="1005331"/>
                  <a:pt x="5307044" y="1063288"/>
                </a:cubicBezTo>
                <a:cubicBezTo>
                  <a:pt x="5313332" y="1111028"/>
                  <a:pt x="5317096" y="1110140"/>
                  <a:pt x="5303837" y="1157176"/>
                </a:cubicBezTo>
                <a:cubicBezTo>
                  <a:pt x="5301103" y="1192124"/>
                  <a:pt x="5301884" y="1197232"/>
                  <a:pt x="5286494" y="1210776"/>
                </a:cubicBezTo>
                <a:lnTo>
                  <a:pt x="5282463" y="1301993"/>
                </a:lnTo>
                <a:lnTo>
                  <a:pt x="5252235" y="1360879"/>
                </a:lnTo>
                <a:lnTo>
                  <a:pt x="5244497" y="1404045"/>
                </a:lnTo>
                <a:lnTo>
                  <a:pt x="5223823" y="1429568"/>
                </a:lnTo>
                <a:lnTo>
                  <a:pt x="5224851" y="1430305"/>
                </a:lnTo>
                <a:cubicBezTo>
                  <a:pt x="5226697" y="1432466"/>
                  <a:pt x="5214738" y="1459891"/>
                  <a:pt x="5212394" y="1463304"/>
                </a:cubicBezTo>
                <a:cubicBezTo>
                  <a:pt x="5209912" y="1477394"/>
                  <a:pt x="5213027" y="1501295"/>
                  <a:pt x="5209958" y="1514846"/>
                </a:cubicBezTo>
                <a:lnTo>
                  <a:pt x="5206417" y="1519731"/>
                </a:lnTo>
                <a:lnTo>
                  <a:pt x="5206640" y="1519929"/>
                </a:lnTo>
                <a:cubicBezTo>
                  <a:pt x="5206490" y="1521210"/>
                  <a:pt x="5209710" y="1543635"/>
                  <a:pt x="5207632" y="1546022"/>
                </a:cubicBezTo>
                <a:lnTo>
                  <a:pt x="5212030" y="1578752"/>
                </a:lnTo>
                <a:cubicBezTo>
                  <a:pt x="5206147" y="1605585"/>
                  <a:pt x="5226381" y="1622803"/>
                  <a:pt x="5203533" y="1647555"/>
                </a:cubicBezTo>
                <a:cubicBezTo>
                  <a:pt x="5198128" y="1672675"/>
                  <a:pt x="5203213" y="1694404"/>
                  <a:pt x="5190877" y="1715685"/>
                </a:cubicBezTo>
                <a:cubicBezTo>
                  <a:pt x="5196815" y="1724301"/>
                  <a:pt x="5198098" y="1732435"/>
                  <a:pt x="5184235" y="1740358"/>
                </a:cubicBezTo>
                <a:cubicBezTo>
                  <a:pt x="5182625" y="1763793"/>
                  <a:pt x="5198368" y="1769422"/>
                  <a:pt x="5181475" y="1784314"/>
                </a:cubicBezTo>
                <a:cubicBezTo>
                  <a:pt x="5205987" y="1797417"/>
                  <a:pt x="5195246" y="1798221"/>
                  <a:pt x="5185845" y="1804434"/>
                </a:cubicBezTo>
                <a:lnTo>
                  <a:pt x="5185068" y="1805316"/>
                </a:lnTo>
                <a:lnTo>
                  <a:pt x="5188593" y="1807109"/>
                </a:lnTo>
                <a:lnTo>
                  <a:pt x="5185920" y="1821003"/>
                </a:lnTo>
                <a:lnTo>
                  <a:pt x="5183543" y="1824832"/>
                </a:lnTo>
                <a:cubicBezTo>
                  <a:pt x="5182284" y="1827468"/>
                  <a:pt x="5181937" y="1829219"/>
                  <a:pt x="5182235" y="1830429"/>
                </a:cubicBezTo>
                <a:lnTo>
                  <a:pt x="5182525" y="1830569"/>
                </a:lnTo>
                <a:lnTo>
                  <a:pt x="5180663" y="1835810"/>
                </a:lnTo>
                <a:cubicBezTo>
                  <a:pt x="5176779" y="1844665"/>
                  <a:pt x="5172297" y="1853278"/>
                  <a:pt x="5167452" y="1861483"/>
                </a:cubicBezTo>
                <a:cubicBezTo>
                  <a:pt x="5179827" y="1866643"/>
                  <a:pt x="5166788" y="1884999"/>
                  <a:pt x="5174266" y="1892417"/>
                </a:cubicBezTo>
                <a:lnTo>
                  <a:pt x="5189262" y="1895114"/>
                </a:lnTo>
                <a:lnTo>
                  <a:pt x="5187100" y="1899379"/>
                </a:lnTo>
                <a:lnTo>
                  <a:pt x="5180471" y="1907867"/>
                </a:lnTo>
                <a:cubicBezTo>
                  <a:pt x="5179609" y="1909162"/>
                  <a:pt x="5179647" y="1909994"/>
                  <a:pt x="5181361" y="1910265"/>
                </a:cubicBezTo>
                <a:cubicBezTo>
                  <a:pt x="5180995" y="1914884"/>
                  <a:pt x="5177893" y="1930292"/>
                  <a:pt x="5178268" y="1935584"/>
                </a:cubicBezTo>
                <a:lnTo>
                  <a:pt x="5183619" y="1942021"/>
                </a:lnTo>
                <a:lnTo>
                  <a:pt x="5184480" y="1945112"/>
                </a:lnTo>
                <a:lnTo>
                  <a:pt x="5172776" y="1961162"/>
                </a:lnTo>
                <a:lnTo>
                  <a:pt x="5168513" y="1969445"/>
                </a:lnTo>
                <a:lnTo>
                  <a:pt x="5126597" y="2024270"/>
                </a:lnTo>
                <a:lnTo>
                  <a:pt x="5119528" y="2107942"/>
                </a:lnTo>
                <a:cubicBezTo>
                  <a:pt x="5089290" y="2138038"/>
                  <a:pt x="5110415" y="2159228"/>
                  <a:pt x="5110356" y="2193455"/>
                </a:cubicBezTo>
                <a:cubicBezTo>
                  <a:pt x="5101302" y="2220953"/>
                  <a:pt x="5110381" y="2224200"/>
                  <a:pt x="5104992" y="2260088"/>
                </a:cubicBezTo>
                <a:cubicBezTo>
                  <a:pt x="5096504" y="2291744"/>
                  <a:pt x="5078225" y="2299003"/>
                  <a:pt x="5059439" y="2335735"/>
                </a:cubicBezTo>
                <a:cubicBezTo>
                  <a:pt x="5029465" y="2329020"/>
                  <a:pt x="5058046" y="2407546"/>
                  <a:pt x="5022061" y="2408995"/>
                </a:cubicBezTo>
                <a:cubicBezTo>
                  <a:pt x="5023289" y="2413465"/>
                  <a:pt x="5019654" y="2441580"/>
                  <a:pt x="5022253" y="2445869"/>
                </a:cubicBezTo>
                <a:cubicBezTo>
                  <a:pt x="5022440" y="2449625"/>
                  <a:pt x="5011241" y="2492743"/>
                  <a:pt x="5011426" y="2496499"/>
                </a:cubicBezTo>
                <a:lnTo>
                  <a:pt x="4994224" y="2549900"/>
                </a:lnTo>
                <a:cubicBezTo>
                  <a:pt x="4992353" y="2564757"/>
                  <a:pt x="4998952" y="2582253"/>
                  <a:pt x="4995245" y="2596456"/>
                </a:cubicBezTo>
                <a:lnTo>
                  <a:pt x="4988570" y="2606088"/>
                </a:lnTo>
                <a:cubicBezTo>
                  <a:pt x="4988504" y="2615842"/>
                  <a:pt x="4988436" y="2625597"/>
                  <a:pt x="4988371" y="2635351"/>
                </a:cubicBezTo>
                <a:lnTo>
                  <a:pt x="4983212" y="2665666"/>
                </a:lnTo>
                <a:lnTo>
                  <a:pt x="4968234" y="2715895"/>
                </a:lnTo>
                <a:lnTo>
                  <a:pt x="4975888" y="2725052"/>
                </a:lnTo>
                <a:lnTo>
                  <a:pt x="4980195" y="2726489"/>
                </a:lnTo>
                <a:lnTo>
                  <a:pt x="4976218" y="2740278"/>
                </a:lnTo>
                <a:lnTo>
                  <a:pt x="4980571" y="2751112"/>
                </a:lnTo>
                <a:lnTo>
                  <a:pt x="4973893" y="2760208"/>
                </a:lnTo>
                <a:lnTo>
                  <a:pt x="4979005" y="2790136"/>
                </a:lnTo>
                <a:lnTo>
                  <a:pt x="4986137" y="2804183"/>
                </a:lnTo>
                <a:cubicBezTo>
                  <a:pt x="4986150" y="2811409"/>
                  <a:pt x="4986162" y="2818634"/>
                  <a:pt x="4986175" y="2825860"/>
                </a:cubicBezTo>
                <a:cubicBezTo>
                  <a:pt x="4987474" y="2843788"/>
                  <a:pt x="4992871" y="2886513"/>
                  <a:pt x="4993936" y="2911749"/>
                </a:cubicBezTo>
                <a:cubicBezTo>
                  <a:pt x="4993313" y="2946689"/>
                  <a:pt x="4980300" y="2954448"/>
                  <a:pt x="4992563" y="2977278"/>
                </a:cubicBezTo>
                <a:cubicBezTo>
                  <a:pt x="4985688" y="2983455"/>
                  <a:pt x="4982051" y="2987749"/>
                  <a:pt x="4980516" y="2991092"/>
                </a:cubicBezTo>
                <a:cubicBezTo>
                  <a:pt x="4975910" y="3001119"/>
                  <a:pt x="4990216" y="3002537"/>
                  <a:pt x="4992801" y="3020247"/>
                </a:cubicBezTo>
                <a:cubicBezTo>
                  <a:pt x="4998517" y="3032637"/>
                  <a:pt x="5013148" y="3051512"/>
                  <a:pt x="5014805" y="3065434"/>
                </a:cubicBezTo>
                <a:cubicBezTo>
                  <a:pt x="4998836" y="3057428"/>
                  <a:pt x="5016840" y="3105196"/>
                  <a:pt x="5002733" y="3103777"/>
                </a:cubicBezTo>
                <a:cubicBezTo>
                  <a:pt x="5022381" y="3124610"/>
                  <a:pt x="4997365" y="3128169"/>
                  <a:pt x="5002941" y="3151828"/>
                </a:cubicBezTo>
                <a:cubicBezTo>
                  <a:pt x="5010264" y="3163902"/>
                  <a:pt x="5011356" y="3171780"/>
                  <a:pt x="5002883" y="3180546"/>
                </a:cubicBezTo>
                <a:cubicBezTo>
                  <a:pt x="5038586" y="3236545"/>
                  <a:pt x="5003723" y="3210316"/>
                  <a:pt x="5016711" y="3258677"/>
                </a:cubicBezTo>
                <a:lnTo>
                  <a:pt x="5017918" y="3262610"/>
                </a:lnTo>
                <a:lnTo>
                  <a:pt x="5011672" y="3277179"/>
                </a:lnTo>
                <a:lnTo>
                  <a:pt x="5009344" y="3278130"/>
                </a:lnTo>
                <a:lnTo>
                  <a:pt x="5026770" y="3325671"/>
                </a:lnTo>
                <a:lnTo>
                  <a:pt x="5024571" y="3332072"/>
                </a:lnTo>
                <a:lnTo>
                  <a:pt x="5041705" y="3362948"/>
                </a:lnTo>
                <a:lnTo>
                  <a:pt x="5047477" y="3378959"/>
                </a:lnTo>
                <a:lnTo>
                  <a:pt x="5060758" y="3407057"/>
                </a:lnTo>
                <a:lnTo>
                  <a:pt x="5058968" y="3409825"/>
                </a:lnTo>
                <a:lnTo>
                  <a:pt x="5062667" y="3415218"/>
                </a:lnTo>
                <a:lnTo>
                  <a:pt x="5060928" y="3419880"/>
                </a:lnTo>
                <a:lnTo>
                  <a:pt x="5062923" y="3424545"/>
                </a:lnTo>
                <a:cubicBezTo>
                  <a:pt x="5063537" y="3433967"/>
                  <a:pt x="5063494" y="3466028"/>
                  <a:pt x="5064623" y="3476412"/>
                </a:cubicBezTo>
                <a:lnTo>
                  <a:pt x="5069684" y="3486850"/>
                </a:lnTo>
                <a:lnTo>
                  <a:pt x="5063339" y="3496391"/>
                </a:lnTo>
                <a:lnTo>
                  <a:pt x="5070139" y="3531201"/>
                </a:lnTo>
                <a:lnTo>
                  <a:pt x="5079896" y="3542019"/>
                </a:lnTo>
                <a:lnTo>
                  <a:pt x="5087540" y="3552249"/>
                </a:lnTo>
                <a:lnTo>
                  <a:pt x="5087902" y="3553678"/>
                </a:lnTo>
                <a:lnTo>
                  <a:pt x="5091509" y="3568021"/>
                </a:lnTo>
                <a:lnTo>
                  <a:pt x="5091934" y="3569719"/>
                </a:lnTo>
                <a:lnTo>
                  <a:pt x="5089362" y="3586412"/>
                </a:lnTo>
                <a:lnTo>
                  <a:pt x="5092358" y="3597336"/>
                </a:lnTo>
                <a:lnTo>
                  <a:pt x="5084254" y="3606007"/>
                </a:lnTo>
                <a:cubicBezTo>
                  <a:pt x="5084262" y="3617747"/>
                  <a:pt x="5084273" y="3629488"/>
                  <a:pt x="5084281" y="3641228"/>
                </a:cubicBezTo>
                <a:lnTo>
                  <a:pt x="5091848" y="3653088"/>
                </a:lnTo>
                <a:lnTo>
                  <a:pt x="5097436" y="3664114"/>
                </a:lnTo>
                <a:cubicBezTo>
                  <a:pt x="5097463" y="3664599"/>
                  <a:pt x="5097491" y="3665084"/>
                  <a:pt x="5097518" y="3665569"/>
                </a:cubicBezTo>
                <a:cubicBezTo>
                  <a:pt x="5097915" y="3672776"/>
                  <a:pt x="5096966" y="3688591"/>
                  <a:pt x="5099829" y="3707357"/>
                </a:cubicBezTo>
                <a:cubicBezTo>
                  <a:pt x="5100505" y="3724716"/>
                  <a:pt x="5118078" y="3760234"/>
                  <a:pt x="5114696" y="3778166"/>
                </a:cubicBezTo>
                <a:cubicBezTo>
                  <a:pt x="5141627" y="3845122"/>
                  <a:pt x="5125427" y="3821305"/>
                  <a:pt x="5135379" y="3878222"/>
                </a:cubicBezTo>
                <a:cubicBezTo>
                  <a:pt x="5161519" y="3905047"/>
                  <a:pt x="5125417" y="4015047"/>
                  <a:pt x="5130138" y="4048117"/>
                </a:cubicBezTo>
                <a:cubicBezTo>
                  <a:pt x="5081804" y="4192084"/>
                  <a:pt x="5096262" y="4158987"/>
                  <a:pt x="5090040" y="4219510"/>
                </a:cubicBezTo>
                <a:cubicBezTo>
                  <a:pt x="5104553" y="4280033"/>
                  <a:pt x="5065380" y="4345686"/>
                  <a:pt x="5092812" y="4411258"/>
                </a:cubicBezTo>
                <a:cubicBezTo>
                  <a:pt x="5090630" y="4437329"/>
                  <a:pt x="5083878" y="4473140"/>
                  <a:pt x="5084599" y="4488531"/>
                </a:cubicBezTo>
                <a:cubicBezTo>
                  <a:pt x="5084423" y="4505410"/>
                  <a:pt x="5084248" y="4522289"/>
                  <a:pt x="5084072" y="4539168"/>
                </a:cubicBezTo>
                <a:cubicBezTo>
                  <a:pt x="5072114" y="4567830"/>
                  <a:pt x="5064305" y="4588197"/>
                  <a:pt x="5068936" y="4625153"/>
                </a:cubicBezTo>
                <a:cubicBezTo>
                  <a:pt x="5077433" y="4662889"/>
                  <a:pt x="5065899" y="4679357"/>
                  <a:pt x="5059114" y="4733115"/>
                </a:cubicBezTo>
                <a:cubicBezTo>
                  <a:pt x="5068687" y="4752352"/>
                  <a:pt x="5055370" y="4832308"/>
                  <a:pt x="5037209" y="4844323"/>
                </a:cubicBezTo>
                <a:cubicBezTo>
                  <a:pt x="5033444" y="4857054"/>
                  <a:pt x="5040194" y="4871554"/>
                  <a:pt x="5020638" y="4877992"/>
                </a:cubicBezTo>
                <a:cubicBezTo>
                  <a:pt x="4997151" y="4888353"/>
                  <a:pt x="5034418" y="4931200"/>
                  <a:pt x="5006413" y="4925805"/>
                </a:cubicBezTo>
                <a:cubicBezTo>
                  <a:pt x="5031964" y="4956261"/>
                  <a:pt x="4982840" y="4982633"/>
                  <a:pt x="4971037" y="5009272"/>
                </a:cubicBezTo>
                <a:cubicBezTo>
                  <a:pt x="4973259" y="5034036"/>
                  <a:pt x="4968375" y="5053859"/>
                  <a:pt x="4963105" y="5111369"/>
                </a:cubicBezTo>
                <a:cubicBezTo>
                  <a:pt x="4973224" y="5141336"/>
                  <a:pt x="4937413" y="5161742"/>
                  <a:pt x="4976341" y="5210876"/>
                </a:cubicBezTo>
                <a:cubicBezTo>
                  <a:pt x="4972455" y="5212581"/>
                  <a:pt x="4977054" y="5227501"/>
                  <a:pt x="4980617" y="5269726"/>
                </a:cubicBezTo>
                <a:cubicBezTo>
                  <a:pt x="4984182" y="5311951"/>
                  <a:pt x="4990390" y="5400671"/>
                  <a:pt x="4997733" y="5464225"/>
                </a:cubicBezTo>
                <a:cubicBezTo>
                  <a:pt x="5001765" y="5536542"/>
                  <a:pt x="4990225" y="5517959"/>
                  <a:pt x="5001400" y="5594585"/>
                </a:cubicBezTo>
                <a:cubicBezTo>
                  <a:pt x="4999908" y="5619318"/>
                  <a:pt x="4974042" y="5647975"/>
                  <a:pt x="4983700" y="5667896"/>
                </a:cubicBezTo>
                <a:cubicBezTo>
                  <a:pt x="4976834" y="5696311"/>
                  <a:pt x="4975579" y="5738356"/>
                  <a:pt x="4968506" y="5769225"/>
                </a:cubicBezTo>
                <a:cubicBezTo>
                  <a:pt x="4968926" y="5787258"/>
                  <a:pt x="4969344" y="5805291"/>
                  <a:pt x="4969765" y="5823324"/>
                </a:cubicBezTo>
                <a:cubicBezTo>
                  <a:pt x="4966122" y="5853058"/>
                  <a:pt x="4965608" y="5838948"/>
                  <a:pt x="4966129" y="5862699"/>
                </a:cubicBezTo>
                <a:lnTo>
                  <a:pt x="4970695" y="5906467"/>
                </a:lnTo>
                <a:lnTo>
                  <a:pt x="4991568" y="5939847"/>
                </a:lnTo>
                <a:cubicBezTo>
                  <a:pt x="4998848" y="5955713"/>
                  <a:pt x="4974731" y="5940131"/>
                  <a:pt x="4986815" y="5973994"/>
                </a:cubicBezTo>
                <a:cubicBezTo>
                  <a:pt x="4961187" y="5997051"/>
                  <a:pt x="4983444" y="6032039"/>
                  <a:pt x="4987776" y="6089693"/>
                </a:cubicBezTo>
                <a:lnTo>
                  <a:pt x="4991621" y="6224938"/>
                </a:lnTo>
                <a:cubicBezTo>
                  <a:pt x="4988442" y="6270972"/>
                  <a:pt x="5008962" y="6317522"/>
                  <a:pt x="5017157" y="6370251"/>
                </a:cubicBezTo>
                <a:cubicBezTo>
                  <a:pt x="5025353" y="6422980"/>
                  <a:pt x="5039938" y="6490855"/>
                  <a:pt x="5040797" y="6541313"/>
                </a:cubicBezTo>
                <a:cubicBezTo>
                  <a:pt x="5039898" y="6576319"/>
                  <a:pt x="5031912" y="6591883"/>
                  <a:pt x="5045375" y="6640957"/>
                </a:cubicBezTo>
                <a:cubicBezTo>
                  <a:pt x="5057505" y="6669536"/>
                  <a:pt x="5052276" y="6675394"/>
                  <a:pt x="5058442" y="6705297"/>
                </a:cubicBezTo>
                <a:cubicBezTo>
                  <a:pt x="5057367" y="6727133"/>
                  <a:pt x="5067901" y="6732087"/>
                  <a:pt x="5071125" y="6759582"/>
                </a:cubicBezTo>
                <a:cubicBezTo>
                  <a:pt x="5055614" y="6796071"/>
                  <a:pt x="5051656" y="6769544"/>
                  <a:pt x="5069172" y="6817746"/>
                </a:cubicBezTo>
                <a:cubicBezTo>
                  <a:pt x="5060956" y="6828354"/>
                  <a:pt x="5064525" y="6836369"/>
                  <a:pt x="5072322" y="6843646"/>
                </a:cubicBezTo>
                <a:lnTo>
                  <a:pt x="5091388" y="6857998"/>
                </a:lnTo>
                <a:lnTo>
                  <a:pt x="6096000" y="6857998"/>
                </a:lnTo>
                <a:lnTo>
                  <a:pt x="6096000"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43AA0ECC-8703-4023-A7B5-CCF5ED7B01BC}"/>
              </a:ext>
            </a:extLst>
          </p:cNvPr>
          <p:cNvSpPr>
            <a:spLocks noGrp="1"/>
          </p:cNvSpPr>
          <p:nvPr>
            <p:ph idx="1"/>
          </p:nvPr>
        </p:nvSpPr>
        <p:spPr>
          <a:xfrm>
            <a:off x="228600" y="771525"/>
            <a:ext cx="4060767" cy="5331163"/>
          </a:xfrm>
        </p:spPr>
        <p:txBody>
          <a:bodyPr>
            <a:normAutofit lnSpcReduction="10000"/>
          </a:bodyPr>
          <a:lstStyle/>
          <a:p>
            <a:pPr marL="0" indent="0">
              <a:buNone/>
            </a:pPr>
            <a:r>
              <a:rPr lang="en-US" sz="1800" dirty="0"/>
              <a:t>c)</a:t>
            </a:r>
            <a:r>
              <a:rPr lang="en-US" sz="1800" dirty="0">
                <a:highlight>
                  <a:srgbClr val="FFFF00"/>
                </a:highlight>
              </a:rPr>
              <a:t> Store Interior</a:t>
            </a:r>
            <a:r>
              <a:rPr lang="en-US" sz="1800" dirty="0"/>
              <a:t>: In-store displays should be in line with the window display in terms of theme and props. In-store displays can be further categorized into:</a:t>
            </a:r>
          </a:p>
          <a:p>
            <a:pPr marL="0" indent="0">
              <a:buNone/>
            </a:pPr>
            <a:r>
              <a:rPr lang="en-US" sz="1800" dirty="0">
                <a:highlight>
                  <a:srgbClr val="00FFFF"/>
                </a:highlight>
              </a:rPr>
              <a:t>High points</a:t>
            </a:r>
            <a:r>
              <a:rPr lang="en-US" sz="1800" dirty="0"/>
              <a:t>: When a display is placed above the eye level to be viewed from a distance is called a high point. They are used to demonstrate the use of this merchandise and inspire the fashion trends. </a:t>
            </a:r>
          </a:p>
          <a:p>
            <a:pPr marL="0" indent="0">
              <a:buNone/>
            </a:pPr>
            <a:r>
              <a:rPr lang="en-US" sz="1800" dirty="0"/>
              <a:t>  </a:t>
            </a:r>
            <a:r>
              <a:rPr lang="en-US" sz="1800" dirty="0">
                <a:highlight>
                  <a:srgbClr val="00FFFF"/>
                </a:highlight>
              </a:rPr>
              <a:t>Focal points</a:t>
            </a:r>
            <a:r>
              <a:rPr lang="en-US" sz="1800" dirty="0"/>
              <a:t>: Focal points are dedicated areas within the store for displays . They display the merchandise stacked around that area which may be from different departments. They are good source to encourage cross merchandising. It affects the store’s image and includes the items such as: </a:t>
            </a:r>
          </a:p>
          <a:p>
            <a:pPr marL="0" indent="0">
              <a:buNone/>
            </a:pPr>
            <a:r>
              <a:rPr lang="en-US" sz="1800" dirty="0"/>
              <a:t>       Floor &amp; wall coverings , Lighting, Colors, and Fixtures. It is important to create a relaxing, comfortable place for customers to shop.</a:t>
            </a:r>
            <a:endParaRPr lang="en-IN" sz="1800" dirty="0"/>
          </a:p>
        </p:txBody>
      </p:sp>
      <p:pic>
        <p:nvPicPr>
          <p:cNvPr id="4" name="Graphic 3">
            <a:extLst>
              <a:ext uri="{FF2B5EF4-FFF2-40B4-BE49-F238E27FC236}">
                <a16:creationId xmlns:a16="http://schemas.microsoft.com/office/drawing/2014/main" id="{5B41477D-DE51-4BAA-9BF4-46E8EAD6A5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45457" y="1741317"/>
            <a:ext cx="6155141" cy="3399107"/>
          </a:xfrm>
          <a:prstGeom prst="rect">
            <a:avLst/>
          </a:prstGeom>
        </p:spPr>
      </p:pic>
    </p:spTree>
    <p:extLst>
      <p:ext uri="{BB962C8B-B14F-4D97-AF65-F5344CB8AC3E}">
        <p14:creationId xmlns:p14="http://schemas.microsoft.com/office/powerpoint/2010/main" val="3541010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picture containing indoor, floor&#10;&#10;Description automatically generated">
            <a:extLst>
              <a:ext uri="{FF2B5EF4-FFF2-40B4-BE49-F238E27FC236}">
                <a16:creationId xmlns:a16="http://schemas.microsoft.com/office/drawing/2014/main" id="{6D9F0320-6235-4713-8B7F-CC0E46D38256}"/>
              </a:ext>
            </a:extLst>
          </p:cNvPr>
          <p:cNvPicPr>
            <a:picLocks noChangeAspect="1"/>
          </p:cNvPicPr>
          <p:nvPr/>
        </p:nvPicPr>
        <p:blipFill rotWithShape="1">
          <a:blip r:embed="rId2">
            <a:extLst>
              <a:ext uri="{28A0092B-C50C-407E-A947-70E740481C1C}">
                <a14:useLocalDpi xmlns:a14="http://schemas.microsoft.com/office/drawing/2010/main" val="0"/>
              </a:ext>
            </a:extLst>
          </a:blip>
          <a:srcRect t="11423" r="9091" b="11968"/>
          <a:stretch/>
        </p:blipFill>
        <p:spPr>
          <a:xfrm>
            <a:off x="20" y="10"/>
            <a:ext cx="12191981" cy="6857990"/>
          </a:xfrm>
          <a:prstGeom prst="rect">
            <a:avLst/>
          </a:prstGeom>
        </p:spPr>
      </p:pic>
      <p:sp>
        <p:nvSpPr>
          <p:cNvPr id="22" name="Rectangle 21">
            <a:extLst>
              <a:ext uri="{FF2B5EF4-FFF2-40B4-BE49-F238E27FC236}">
                <a16:creationId xmlns:a16="http://schemas.microsoft.com/office/drawing/2014/main" id="{86C7B4A1-154A-4DF0-AC46-F88D75A2E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6"/>
            <a:ext cx="7197772" cy="5896743"/>
          </a:xfrm>
          <a:prstGeom prst="rect">
            <a:avLst/>
          </a:prstGeom>
          <a:solidFill>
            <a:schemeClr val="bg1">
              <a:alpha val="90000"/>
            </a:schemeClr>
          </a:solidFill>
          <a:ln w="127000" cap="sq" cmpd="thinThick">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60CD4E5-265F-4AF1-B35A-21AE4C370396}"/>
              </a:ext>
            </a:extLst>
          </p:cNvPr>
          <p:cNvSpPr>
            <a:spLocks noGrp="1"/>
          </p:cNvSpPr>
          <p:nvPr>
            <p:ph idx="1"/>
          </p:nvPr>
        </p:nvSpPr>
        <p:spPr>
          <a:xfrm>
            <a:off x="594109" y="762000"/>
            <a:ext cx="6620505" cy="5132773"/>
          </a:xfrm>
        </p:spPr>
        <p:txBody>
          <a:bodyPr>
            <a:normAutofit/>
          </a:bodyPr>
          <a:lstStyle/>
          <a:p>
            <a:pPr marL="0" indent="0">
              <a:buNone/>
            </a:pPr>
            <a:r>
              <a:rPr lang="en-US" sz="1700" dirty="0">
                <a:highlight>
                  <a:srgbClr val="FFFF00"/>
                </a:highlight>
              </a:rPr>
              <a:t>d) Interior Display</a:t>
            </a:r>
            <a:r>
              <a:rPr lang="en-US" sz="1700" dirty="0"/>
              <a:t>: These are the part of general store interior. It helps the customer to make a selection without personal assistance. Interior displays use fixtures and props to showcase merchandise. Interior display may be of different types.</a:t>
            </a:r>
          </a:p>
          <a:p>
            <a:pPr marL="0" indent="0">
              <a:buNone/>
            </a:pPr>
            <a:r>
              <a:rPr lang="en-US" sz="1700" dirty="0"/>
              <a:t>● </a:t>
            </a:r>
            <a:r>
              <a:rPr lang="en-US" sz="1700" dirty="0">
                <a:highlight>
                  <a:srgbClr val="00FFFF"/>
                </a:highlight>
              </a:rPr>
              <a:t>Closed display</a:t>
            </a:r>
            <a:r>
              <a:rPr lang="en-US" sz="1700" dirty="0"/>
              <a:t>: Examples are Look but don’t touch, require sales person assistance , Expensive or fragile merchandise, and Jewelry cases.</a:t>
            </a:r>
          </a:p>
          <a:p>
            <a:pPr marL="0" indent="0">
              <a:buNone/>
            </a:pPr>
            <a:r>
              <a:rPr lang="en-US" sz="1700" dirty="0"/>
              <a:t>● </a:t>
            </a:r>
            <a:r>
              <a:rPr lang="en-US" sz="1700" dirty="0">
                <a:highlight>
                  <a:srgbClr val="00FFFF"/>
                </a:highlight>
              </a:rPr>
              <a:t>Open Display</a:t>
            </a:r>
            <a:r>
              <a:rPr lang="en-US" sz="1700" dirty="0"/>
              <a:t>: Examples are to handle merchandise without a salesperson, </a:t>
            </a:r>
            <a:r>
              <a:rPr lang="en-US" sz="1700" dirty="0" err="1"/>
              <a:t>Selfservice</a:t>
            </a:r>
            <a:r>
              <a:rPr lang="en-US" sz="1700" dirty="0"/>
              <a:t> , etc.</a:t>
            </a:r>
          </a:p>
          <a:p>
            <a:pPr marL="0" indent="0">
              <a:buNone/>
            </a:pPr>
            <a:r>
              <a:rPr lang="en-US" sz="1700" dirty="0"/>
              <a:t>● </a:t>
            </a:r>
            <a:r>
              <a:rPr lang="en-US" sz="1700" dirty="0">
                <a:highlight>
                  <a:srgbClr val="00FFFF"/>
                </a:highlight>
              </a:rPr>
              <a:t>Architectural Display</a:t>
            </a:r>
            <a:r>
              <a:rPr lang="en-US" sz="1700" dirty="0"/>
              <a:t>: Examples are: Actual room setting and Furniture.</a:t>
            </a:r>
          </a:p>
          <a:p>
            <a:pPr marL="0" indent="0">
              <a:buNone/>
            </a:pPr>
            <a:r>
              <a:rPr lang="en-US" sz="1700" dirty="0"/>
              <a:t>● </a:t>
            </a:r>
            <a:r>
              <a:rPr lang="en-US" sz="1700" dirty="0">
                <a:highlight>
                  <a:srgbClr val="00FFFF"/>
                </a:highlight>
              </a:rPr>
              <a:t>Store Decorations</a:t>
            </a:r>
            <a:r>
              <a:rPr lang="en-US" sz="1700" dirty="0"/>
              <a:t>: It refers to decorations for holidays such as Christmas,</a:t>
            </a:r>
          </a:p>
          <a:p>
            <a:pPr marL="0" indent="0">
              <a:buNone/>
            </a:pPr>
            <a:r>
              <a:rPr lang="en-US" sz="1700" dirty="0"/>
              <a:t>Halloween and Valentine’s Day</a:t>
            </a:r>
            <a:endParaRPr lang="en-IN" sz="1700" dirty="0"/>
          </a:p>
        </p:txBody>
      </p:sp>
    </p:spTree>
    <p:extLst>
      <p:ext uri="{BB962C8B-B14F-4D97-AF65-F5344CB8AC3E}">
        <p14:creationId xmlns:p14="http://schemas.microsoft.com/office/powerpoint/2010/main" val="24052052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1114</Words>
  <Application>Microsoft Macintosh PowerPoint</Application>
  <PresentationFormat>Widescreen</PresentationFormat>
  <Paragraphs>73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  DEPARTMENT NAME:  Department of Fashion Technology &amp; Designing   COURSE NAME: Master of Vocation ( M.Voc.)   PAPER NAME: Fashion Merchandising   PAPER CODE: mfd/2/cc/021  UNIT III : ViSUAL MERCHANDISING </vt:lpstr>
      <vt:lpstr>Visual Merchandising </vt:lpstr>
      <vt:lpstr>PURPOSE OF VISUAL MERCHANDISING </vt:lpstr>
      <vt:lpstr>PowerPoint Presentation</vt:lpstr>
      <vt:lpstr>Elements OF VISUAL MERCHANDISING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Categorise according to the products</vt:lpstr>
      <vt:lpstr>Thank you</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Merchandising </dc:title>
  <dc:creator>MANSI JAIN</dc:creator>
  <cp:lastModifiedBy>Microsoft Office User</cp:lastModifiedBy>
  <cp:revision>3</cp:revision>
  <dcterms:created xsi:type="dcterms:W3CDTF">2022-01-30T04:45:28Z</dcterms:created>
  <dcterms:modified xsi:type="dcterms:W3CDTF">2022-01-31T06:58:53Z</dcterms:modified>
</cp:coreProperties>
</file>