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58" r:id="rId3"/>
    <p:sldId id="259" r:id="rId4"/>
    <p:sldId id="260" r:id="rId5"/>
    <p:sldId id="269" r:id="rId6"/>
    <p:sldId id="261" r:id="rId7"/>
    <p:sldId id="262" r:id="rId8"/>
    <p:sldId id="263" r:id="rId9"/>
    <p:sldId id="288" r:id="rId10"/>
    <p:sldId id="264" r:id="rId11"/>
    <p:sldId id="266" r:id="rId12"/>
    <p:sldId id="267" r:id="rId13"/>
    <p:sldId id="270" r:id="rId14"/>
    <p:sldId id="292" r:id="rId15"/>
    <p:sldId id="272" r:id="rId16"/>
    <p:sldId id="273" r:id="rId17"/>
    <p:sldId id="290" r:id="rId18"/>
    <p:sldId id="275" r:id="rId19"/>
    <p:sldId id="276" r:id="rId20"/>
    <p:sldId id="291" r:id="rId21"/>
    <p:sldId id="277" r:id="rId22"/>
    <p:sldId id="278" r:id="rId23"/>
    <p:sldId id="281" r:id="rId24"/>
    <p:sldId id="283" r:id="rId25"/>
    <p:sldId id="268" r:id="rId26"/>
    <p:sldId id="29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98A1"/>
    <a:srgbClr val="B9D7D2"/>
    <a:srgbClr val="45709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4660"/>
  </p:normalViewPr>
  <p:slideViewPr>
    <p:cSldViewPr snapToGrid="0">
      <p:cViewPr varScale="1">
        <p:scale>
          <a:sx n="64" d="100"/>
          <a:sy n="64" d="100"/>
        </p:scale>
        <p:origin x="-2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661016-8F4C-4F85-BEFB-9A148C004D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7FB5266D-16A0-4992-81D8-2C94C298D3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C83B5757-25B9-453E-B1D8-981CC1479BFC}"/>
              </a:ext>
            </a:extLst>
          </p:cNvPr>
          <p:cNvSpPr>
            <a:spLocks noGrp="1"/>
          </p:cNvSpPr>
          <p:nvPr>
            <p:ph type="dt" sz="half" idx="10"/>
          </p:nvPr>
        </p:nvSpPr>
        <p:spPr/>
        <p:txBody>
          <a:bodyPr/>
          <a:lstStyle/>
          <a:p>
            <a:fld id="{EB38AE3E-C4C2-4FC5-BAE8-215A21F0D500}" type="datetimeFigureOut">
              <a:rPr lang="en-IN" smtClean="0"/>
              <a:pPr/>
              <a:t>09-03-2022</a:t>
            </a:fld>
            <a:endParaRPr lang="en-IN"/>
          </a:p>
        </p:txBody>
      </p:sp>
      <p:sp>
        <p:nvSpPr>
          <p:cNvPr id="5" name="Footer Placeholder 4">
            <a:extLst>
              <a:ext uri="{FF2B5EF4-FFF2-40B4-BE49-F238E27FC236}">
                <a16:creationId xmlns:a16="http://schemas.microsoft.com/office/drawing/2014/main" xmlns="" id="{194ED559-A214-4F3D-87EC-C357698FA6D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238D4EEE-AF2D-4A22-B498-AB00999B3A48}"/>
              </a:ext>
            </a:extLst>
          </p:cNvPr>
          <p:cNvSpPr>
            <a:spLocks noGrp="1"/>
          </p:cNvSpPr>
          <p:nvPr>
            <p:ph type="sldNum" sz="quarter" idx="12"/>
          </p:nvPr>
        </p:nvSpPr>
        <p:spPr/>
        <p:txBody>
          <a:bodyPr/>
          <a:lstStyle/>
          <a:p>
            <a:fld id="{12A59CAA-1C42-434D-ADB1-FCAB1A83AA78}" type="slidenum">
              <a:rPr lang="en-IN" smtClean="0"/>
              <a:pPr/>
              <a:t>‹#›</a:t>
            </a:fld>
            <a:endParaRPr lang="en-IN"/>
          </a:p>
        </p:txBody>
      </p:sp>
    </p:spTree>
    <p:extLst>
      <p:ext uri="{BB962C8B-B14F-4D97-AF65-F5344CB8AC3E}">
        <p14:creationId xmlns:p14="http://schemas.microsoft.com/office/powerpoint/2010/main" xmlns="" val="345357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A41F2-B492-42A2-A660-150514B222E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EEC1E8AF-3FFB-4C53-B6C0-D1A31DF79A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9BEC71D-FF1D-445C-AF5A-05BD3BA79F11}"/>
              </a:ext>
            </a:extLst>
          </p:cNvPr>
          <p:cNvSpPr>
            <a:spLocks noGrp="1"/>
          </p:cNvSpPr>
          <p:nvPr>
            <p:ph type="dt" sz="half" idx="10"/>
          </p:nvPr>
        </p:nvSpPr>
        <p:spPr/>
        <p:txBody>
          <a:bodyPr/>
          <a:lstStyle/>
          <a:p>
            <a:fld id="{EB38AE3E-C4C2-4FC5-BAE8-215A21F0D500}" type="datetimeFigureOut">
              <a:rPr lang="en-IN" smtClean="0"/>
              <a:pPr/>
              <a:t>09-03-2022</a:t>
            </a:fld>
            <a:endParaRPr lang="en-IN"/>
          </a:p>
        </p:txBody>
      </p:sp>
      <p:sp>
        <p:nvSpPr>
          <p:cNvPr id="5" name="Footer Placeholder 4">
            <a:extLst>
              <a:ext uri="{FF2B5EF4-FFF2-40B4-BE49-F238E27FC236}">
                <a16:creationId xmlns:a16="http://schemas.microsoft.com/office/drawing/2014/main" xmlns="" id="{C58310E5-4BF9-4EBA-BDAD-4AD82126B2F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C8466C45-47AD-4E93-B00C-02D6BDD8521C}"/>
              </a:ext>
            </a:extLst>
          </p:cNvPr>
          <p:cNvSpPr>
            <a:spLocks noGrp="1"/>
          </p:cNvSpPr>
          <p:nvPr>
            <p:ph type="sldNum" sz="quarter" idx="12"/>
          </p:nvPr>
        </p:nvSpPr>
        <p:spPr/>
        <p:txBody>
          <a:bodyPr/>
          <a:lstStyle/>
          <a:p>
            <a:fld id="{12A59CAA-1C42-434D-ADB1-FCAB1A83AA78}" type="slidenum">
              <a:rPr lang="en-IN" smtClean="0"/>
              <a:pPr/>
              <a:t>‹#›</a:t>
            </a:fld>
            <a:endParaRPr lang="en-IN"/>
          </a:p>
        </p:txBody>
      </p:sp>
    </p:spTree>
    <p:extLst>
      <p:ext uri="{BB962C8B-B14F-4D97-AF65-F5344CB8AC3E}">
        <p14:creationId xmlns:p14="http://schemas.microsoft.com/office/powerpoint/2010/main" xmlns="" val="351098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1646736-52F1-4E2C-8EE6-397DD4E22E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C9A06B76-0027-41CA-BFAA-05A97B0CB9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31267B7-3944-479E-8C44-76D6E41FB3FC}"/>
              </a:ext>
            </a:extLst>
          </p:cNvPr>
          <p:cNvSpPr>
            <a:spLocks noGrp="1"/>
          </p:cNvSpPr>
          <p:nvPr>
            <p:ph type="dt" sz="half" idx="10"/>
          </p:nvPr>
        </p:nvSpPr>
        <p:spPr/>
        <p:txBody>
          <a:bodyPr/>
          <a:lstStyle/>
          <a:p>
            <a:fld id="{EB38AE3E-C4C2-4FC5-BAE8-215A21F0D500}" type="datetimeFigureOut">
              <a:rPr lang="en-IN" smtClean="0"/>
              <a:pPr/>
              <a:t>09-03-2022</a:t>
            </a:fld>
            <a:endParaRPr lang="en-IN"/>
          </a:p>
        </p:txBody>
      </p:sp>
      <p:sp>
        <p:nvSpPr>
          <p:cNvPr id="5" name="Footer Placeholder 4">
            <a:extLst>
              <a:ext uri="{FF2B5EF4-FFF2-40B4-BE49-F238E27FC236}">
                <a16:creationId xmlns:a16="http://schemas.microsoft.com/office/drawing/2014/main" xmlns="" id="{D6D2B1E8-0216-4DC0-8A16-4980630EB9C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DE6C6394-B2FA-4617-B17D-F7844B611D3D}"/>
              </a:ext>
            </a:extLst>
          </p:cNvPr>
          <p:cNvSpPr>
            <a:spLocks noGrp="1"/>
          </p:cNvSpPr>
          <p:nvPr>
            <p:ph type="sldNum" sz="quarter" idx="12"/>
          </p:nvPr>
        </p:nvSpPr>
        <p:spPr/>
        <p:txBody>
          <a:bodyPr/>
          <a:lstStyle/>
          <a:p>
            <a:fld id="{12A59CAA-1C42-434D-ADB1-FCAB1A83AA78}" type="slidenum">
              <a:rPr lang="en-IN" smtClean="0"/>
              <a:pPr/>
              <a:t>‹#›</a:t>
            </a:fld>
            <a:endParaRPr lang="en-IN"/>
          </a:p>
        </p:txBody>
      </p:sp>
    </p:spTree>
    <p:extLst>
      <p:ext uri="{BB962C8B-B14F-4D97-AF65-F5344CB8AC3E}">
        <p14:creationId xmlns:p14="http://schemas.microsoft.com/office/powerpoint/2010/main" xmlns="" val="283079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AC8038-CA7D-4EDF-8455-8F2700D4936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C3879C6E-B874-4B54-91C9-379313087F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851A2893-08DC-44B2-8395-2A6DD9FD3139}"/>
              </a:ext>
            </a:extLst>
          </p:cNvPr>
          <p:cNvSpPr>
            <a:spLocks noGrp="1"/>
          </p:cNvSpPr>
          <p:nvPr>
            <p:ph type="dt" sz="half" idx="10"/>
          </p:nvPr>
        </p:nvSpPr>
        <p:spPr/>
        <p:txBody>
          <a:bodyPr/>
          <a:lstStyle/>
          <a:p>
            <a:fld id="{EB38AE3E-C4C2-4FC5-BAE8-215A21F0D500}" type="datetimeFigureOut">
              <a:rPr lang="en-IN" smtClean="0"/>
              <a:pPr/>
              <a:t>09-03-2022</a:t>
            </a:fld>
            <a:endParaRPr lang="en-IN"/>
          </a:p>
        </p:txBody>
      </p:sp>
      <p:sp>
        <p:nvSpPr>
          <p:cNvPr id="5" name="Footer Placeholder 4">
            <a:extLst>
              <a:ext uri="{FF2B5EF4-FFF2-40B4-BE49-F238E27FC236}">
                <a16:creationId xmlns:a16="http://schemas.microsoft.com/office/drawing/2014/main" xmlns="" id="{2CD09AED-A5A9-44CC-9A99-56E0EA73A25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C028C1FE-AA8F-40DD-B464-2E14FEF8B1AB}"/>
              </a:ext>
            </a:extLst>
          </p:cNvPr>
          <p:cNvSpPr>
            <a:spLocks noGrp="1"/>
          </p:cNvSpPr>
          <p:nvPr>
            <p:ph type="sldNum" sz="quarter" idx="12"/>
          </p:nvPr>
        </p:nvSpPr>
        <p:spPr/>
        <p:txBody>
          <a:bodyPr/>
          <a:lstStyle/>
          <a:p>
            <a:fld id="{12A59CAA-1C42-434D-ADB1-FCAB1A83AA78}" type="slidenum">
              <a:rPr lang="en-IN" smtClean="0"/>
              <a:pPr/>
              <a:t>‹#›</a:t>
            </a:fld>
            <a:endParaRPr lang="en-IN"/>
          </a:p>
        </p:txBody>
      </p:sp>
    </p:spTree>
    <p:extLst>
      <p:ext uri="{BB962C8B-B14F-4D97-AF65-F5344CB8AC3E}">
        <p14:creationId xmlns:p14="http://schemas.microsoft.com/office/powerpoint/2010/main" xmlns="" val="15033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DC6110-B3CB-4188-B98B-54F0172B88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90506F94-57D7-4B17-A46C-573F0AFB4C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999F561-97A6-4F78-804A-D3BB8538029B}"/>
              </a:ext>
            </a:extLst>
          </p:cNvPr>
          <p:cNvSpPr>
            <a:spLocks noGrp="1"/>
          </p:cNvSpPr>
          <p:nvPr>
            <p:ph type="dt" sz="half" idx="10"/>
          </p:nvPr>
        </p:nvSpPr>
        <p:spPr/>
        <p:txBody>
          <a:bodyPr/>
          <a:lstStyle/>
          <a:p>
            <a:fld id="{EB38AE3E-C4C2-4FC5-BAE8-215A21F0D500}" type="datetimeFigureOut">
              <a:rPr lang="en-IN" smtClean="0"/>
              <a:pPr/>
              <a:t>09-03-2022</a:t>
            </a:fld>
            <a:endParaRPr lang="en-IN"/>
          </a:p>
        </p:txBody>
      </p:sp>
      <p:sp>
        <p:nvSpPr>
          <p:cNvPr id="5" name="Footer Placeholder 4">
            <a:extLst>
              <a:ext uri="{FF2B5EF4-FFF2-40B4-BE49-F238E27FC236}">
                <a16:creationId xmlns:a16="http://schemas.microsoft.com/office/drawing/2014/main" xmlns="" id="{E04FAEC2-257E-4970-A0B3-7FA545CE704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80522652-F770-468A-924A-EFE275699AF1}"/>
              </a:ext>
            </a:extLst>
          </p:cNvPr>
          <p:cNvSpPr>
            <a:spLocks noGrp="1"/>
          </p:cNvSpPr>
          <p:nvPr>
            <p:ph type="sldNum" sz="quarter" idx="12"/>
          </p:nvPr>
        </p:nvSpPr>
        <p:spPr/>
        <p:txBody>
          <a:bodyPr/>
          <a:lstStyle/>
          <a:p>
            <a:fld id="{12A59CAA-1C42-434D-ADB1-FCAB1A83AA78}" type="slidenum">
              <a:rPr lang="en-IN" smtClean="0"/>
              <a:pPr/>
              <a:t>‹#›</a:t>
            </a:fld>
            <a:endParaRPr lang="en-IN"/>
          </a:p>
        </p:txBody>
      </p:sp>
    </p:spTree>
    <p:extLst>
      <p:ext uri="{BB962C8B-B14F-4D97-AF65-F5344CB8AC3E}">
        <p14:creationId xmlns:p14="http://schemas.microsoft.com/office/powerpoint/2010/main" xmlns="" val="70975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AD07DA-E6A8-424F-BFD9-450D1D33BB3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C09D9A83-61CF-4D20-9064-1D503B0EA5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6E3739DF-F96B-4ADF-AC05-F11D44DDC0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88D7B64B-4738-46CE-B0E9-EE99F989FD20}"/>
              </a:ext>
            </a:extLst>
          </p:cNvPr>
          <p:cNvSpPr>
            <a:spLocks noGrp="1"/>
          </p:cNvSpPr>
          <p:nvPr>
            <p:ph type="dt" sz="half" idx="10"/>
          </p:nvPr>
        </p:nvSpPr>
        <p:spPr/>
        <p:txBody>
          <a:bodyPr/>
          <a:lstStyle/>
          <a:p>
            <a:fld id="{EB38AE3E-C4C2-4FC5-BAE8-215A21F0D500}" type="datetimeFigureOut">
              <a:rPr lang="en-IN" smtClean="0"/>
              <a:pPr/>
              <a:t>09-03-2022</a:t>
            </a:fld>
            <a:endParaRPr lang="en-IN"/>
          </a:p>
        </p:txBody>
      </p:sp>
      <p:sp>
        <p:nvSpPr>
          <p:cNvPr id="6" name="Footer Placeholder 5">
            <a:extLst>
              <a:ext uri="{FF2B5EF4-FFF2-40B4-BE49-F238E27FC236}">
                <a16:creationId xmlns:a16="http://schemas.microsoft.com/office/drawing/2014/main" xmlns="" id="{A2C0315A-679D-40FE-BDC6-D65670FC363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7DE280FF-B3D4-4B13-A0BE-C878049E9D95}"/>
              </a:ext>
            </a:extLst>
          </p:cNvPr>
          <p:cNvSpPr>
            <a:spLocks noGrp="1"/>
          </p:cNvSpPr>
          <p:nvPr>
            <p:ph type="sldNum" sz="quarter" idx="12"/>
          </p:nvPr>
        </p:nvSpPr>
        <p:spPr/>
        <p:txBody>
          <a:bodyPr/>
          <a:lstStyle/>
          <a:p>
            <a:fld id="{12A59CAA-1C42-434D-ADB1-FCAB1A83AA78}" type="slidenum">
              <a:rPr lang="en-IN" smtClean="0"/>
              <a:pPr/>
              <a:t>‹#›</a:t>
            </a:fld>
            <a:endParaRPr lang="en-IN"/>
          </a:p>
        </p:txBody>
      </p:sp>
    </p:spTree>
    <p:extLst>
      <p:ext uri="{BB962C8B-B14F-4D97-AF65-F5344CB8AC3E}">
        <p14:creationId xmlns:p14="http://schemas.microsoft.com/office/powerpoint/2010/main" xmlns="" val="318068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B5B87-2D0A-47A2-9E82-51EAB4480A9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0E5EC2CB-2689-404B-BD05-F0F7460FDC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345FC89-FC6B-43D9-8038-AC9D8EE9CD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4540540F-140A-4E4E-AD94-B1A4A29100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7C5B544-3569-4029-84D3-28EA4C39E5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FC8B7BC-CFF7-4F04-92D1-B3ADDCFE309D}"/>
              </a:ext>
            </a:extLst>
          </p:cNvPr>
          <p:cNvSpPr>
            <a:spLocks noGrp="1"/>
          </p:cNvSpPr>
          <p:nvPr>
            <p:ph type="dt" sz="half" idx="10"/>
          </p:nvPr>
        </p:nvSpPr>
        <p:spPr/>
        <p:txBody>
          <a:bodyPr/>
          <a:lstStyle/>
          <a:p>
            <a:fld id="{EB38AE3E-C4C2-4FC5-BAE8-215A21F0D500}" type="datetimeFigureOut">
              <a:rPr lang="en-IN" smtClean="0"/>
              <a:pPr/>
              <a:t>09-03-2022</a:t>
            </a:fld>
            <a:endParaRPr lang="en-IN"/>
          </a:p>
        </p:txBody>
      </p:sp>
      <p:sp>
        <p:nvSpPr>
          <p:cNvPr id="8" name="Footer Placeholder 7">
            <a:extLst>
              <a:ext uri="{FF2B5EF4-FFF2-40B4-BE49-F238E27FC236}">
                <a16:creationId xmlns:a16="http://schemas.microsoft.com/office/drawing/2014/main" xmlns="" id="{919F46EB-5854-4625-A022-4CFA0557985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171C295C-28BC-472D-B8A8-445B948355A8}"/>
              </a:ext>
            </a:extLst>
          </p:cNvPr>
          <p:cNvSpPr>
            <a:spLocks noGrp="1"/>
          </p:cNvSpPr>
          <p:nvPr>
            <p:ph type="sldNum" sz="quarter" idx="12"/>
          </p:nvPr>
        </p:nvSpPr>
        <p:spPr/>
        <p:txBody>
          <a:bodyPr/>
          <a:lstStyle/>
          <a:p>
            <a:fld id="{12A59CAA-1C42-434D-ADB1-FCAB1A83AA78}" type="slidenum">
              <a:rPr lang="en-IN" smtClean="0"/>
              <a:pPr/>
              <a:t>‹#›</a:t>
            </a:fld>
            <a:endParaRPr lang="en-IN"/>
          </a:p>
        </p:txBody>
      </p:sp>
    </p:spTree>
    <p:extLst>
      <p:ext uri="{BB962C8B-B14F-4D97-AF65-F5344CB8AC3E}">
        <p14:creationId xmlns:p14="http://schemas.microsoft.com/office/powerpoint/2010/main" xmlns="" val="1934672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EF5EF-FDEB-4F49-ABC1-CB3AD5E8743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F1BDF0E7-204F-4627-B58B-94DFEF5DD599}"/>
              </a:ext>
            </a:extLst>
          </p:cNvPr>
          <p:cNvSpPr>
            <a:spLocks noGrp="1"/>
          </p:cNvSpPr>
          <p:nvPr>
            <p:ph type="dt" sz="half" idx="10"/>
          </p:nvPr>
        </p:nvSpPr>
        <p:spPr/>
        <p:txBody>
          <a:bodyPr/>
          <a:lstStyle/>
          <a:p>
            <a:fld id="{EB38AE3E-C4C2-4FC5-BAE8-215A21F0D500}" type="datetimeFigureOut">
              <a:rPr lang="en-IN" smtClean="0"/>
              <a:pPr/>
              <a:t>09-03-2022</a:t>
            </a:fld>
            <a:endParaRPr lang="en-IN"/>
          </a:p>
        </p:txBody>
      </p:sp>
      <p:sp>
        <p:nvSpPr>
          <p:cNvPr id="4" name="Footer Placeholder 3">
            <a:extLst>
              <a:ext uri="{FF2B5EF4-FFF2-40B4-BE49-F238E27FC236}">
                <a16:creationId xmlns:a16="http://schemas.microsoft.com/office/drawing/2014/main" xmlns="" id="{6870536D-003A-4F52-8D4C-BECB8F4FE47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E9D85F60-0045-4400-8713-CB850FBC4CEE}"/>
              </a:ext>
            </a:extLst>
          </p:cNvPr>
          <p:cNvSpPr>
            <a:spLocks noGrp="1"/>
          </p:cNvSpPr>
          <p:nvPr>
            <p:ph type="sldNum" sz="quarter" idx="12"/>
          </p:nvPr>
        </p:nvSpPr>
        <p:spPr/>
        <p:txBody>
          <a:bodyPr/>
          <a:lstStyle/>
          <a:p>
            <a:fld id="{12A59CAA-1C42-434D-ADB1-FCAB1A83AA78}" type="slidenum">
              <a:rPr lang="en-IN" smtClean="0"/>
              <a:pPr/>
              <a:t>‹#›</a:t>
            </a:fld>
            <a:endParaRPr lang="en-IN"/>
          </a:p>
        </p:txBody>
      </p:sp>
    </p:spTree>
    <p:extLst>
      <p:ext uri="{BB962C8B-B14F-4D97-AF65-F5344CB8AC3E}">
        <p14:creationId xmlns:p14="http://schemas.microsoft.com/office/powerpoint/2010/main" xmlns="" val="1570044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121831-9AE8-491E-84E5-4ACA539CEF8B}"/>
              </a:ext>
            </a:extLst>
          </p:cNvPr>
          <p:cNvSpPr>
            <a:spLocks noGrp="1"/>
          </p:cNvSpPr>
          <p:nvPr>
            <p:ph type="dt" sz="half" idx="10"/>
          </p:nvPr>
        </p:nvSpPr>
        <p:spPr/>
        <p:txBody>
          <a:bodyPr/>
          <a:lstStyle/>
          <a:p>
            <a:fld id="{EB38AE3E-C4C2-4FC5-BAE8-215A21F0D500}" type="datetimeFigureOut">
              <a:rPr lang="en-IN" smtClean="0"/>
              <a:pPr/>
              <a:t>09-03-2022</a:t>
            </a:fld>
            <a:endParaRPr lang="en-IN"/>
          </a:p>
        </p:txBody>
      </p:sp>
      <p:sp>
        <p:nvSpPr>
          <p:cNvPr id="3" name="Footer Placeholder 2">
            <a:extLst>
              <a:ext uri="{FF2B5EF4-FFF2-40B4-BE49-F238E27FC236}">
                <a16:creationId xmlns:a16="http://schemas.microsoft.com/office/drawing/2014/main" xmlns="" id="{6C2FF437-4B98-4605-A7EC-D3FBA5BA2F3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F0B41668-6F42-4508-879A-5C4935F1FE07}"/>
              </a:ext>
            </a:extLst>
          </p:cNvPr>
          <p:cNvSpPr>
            <a:spLocks noGrp="1"/>
          </p:cNvSpPr>
          <p:nvPr>
            <p:ph type="sldNum" sz="quarter" idx="12"/>
          </p:nvPr>
        </p:nvSpPr>
        <p:spPr/>
        <p:txBody>
          <a:bodyPr/>
          <a:lstStyle/>
          <a:p>
            <a:fld id="{12A59CAA-1C42-434D-ADB1-FCAB1A83AA78}" type="slidenum">
              <a:rPr lang="en-IN" smtClean="0"/>
              <a:pPr/>
              <a:t>‹#›</a:t>
            </a:fld>
            <a:endParaRPr lang="en-IN"/>
          </a:p>
        </p:txBody>
      </p:sp>
    </p:spTree>
    <p:extLst>
      <p:ext uri="{BB962C8B-B14F-4D97-AF65-F5344CB8AC3E}">
        <p14:creationId xmlns:p14="http://schemas.microsoft.com/office/powerpoint/2010/main" xmlns="" val="47796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2AF2B-A3F2-4D20-9C04-B907528587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E7331150-8DD7-4936-AB75-4B2E4CE838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C566ECAC-DAF6-4A9C-B033-B196172E21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48B9FD3-3823-4603-B545-4E3448A624B3}"/>
              </a:ext>
            </a:extLst>
          </p:cNvPr>
          <p:cNvSpPr>
            <a:spLocks noGrp="1"/>
          </p:cNvSpPr>
          <p:nvPr>
            <p:ph type="dt" sz="half" idx="10"/>
          </p:nvPr>
        </p:nvSpPr>
        <p:spPr/>
        <p:txBody>
          <a:bodyPr/>
          <a:lstStyle/>
          <a:p>
            <a:fld id="{EB38AE3E-C4C2-4FC5-BAE8-215A21F0D500}" type="datetimeFigureOut">
              <a:rPr lang="en-IN" smtClean="0"/>
              <a:pPr/>
              <a:t>09-03-2022</a:t>
            </a:fld>
            <a:endParaRPr lang="en-IN"/>
          </a:p>
        </p:txBody>
      </p:sp>
      <p:sp>
        <p:nvSpPr>
          <p:cNvPr id="6" name="Footer Placeholder 5">
            <a:extLst>
              <a:ext uri="{FF2B5EF4-FFF2-40B4-BE49-F238E27FC236}">
                <a16:creationId xmlns:a16="http://schemas.microsoft.com/office/drawing/2014/main" xmlns="" id="{CC2ED549-978A-44C0-870D-106877DFC7B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11E0C1A3-83DA-4C9D-B60E-284CF84107C4}"/>
              </a:ext>
            </a:extLst>
          </p:cNvPr>
          <p:cNvSpPr>
            <a:spLocks noGrp="1"/>
          </p:cNvSpPr>
          <p:nvPr>
            <p:ph type="sldNum" sz="quarter" idx="12"/>
          </p:nvPr>
        </p:nvSpPr>
        <p:spPr/>
        <p:txBody>
          <a:bodyPr/>
          <a:lstStyle/>
          <a:p>
            <a:fld id="{12A59CAA-1C42-434D-ADB1-FCAB1A83AA78}" type="slidenum">
              <a:rPr lang="en-IN" smtClean="0"/>
              <a:pPr/>
              <a:t>‹#›</a:t>
            </a:fld>
            <a:endParaRPr lang="en-IN"/>
          </a:p>
        </p:txBody>
      </p:sp>
    </p:spTree>
    <p:extLst>
      <p:ext uri="{BB962C8B-B14F-4D97-AF65-F5344CB8AC3E}">
        <p14:creationId xmlns:p14="http://schemas.microsoft.com/office/powerpoint/2010/main" xmlns="" val="138755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38F862-44F5-46A8-B52D-2AB57A4D00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A8EF908F-9A9D-4D74-ADD6-D9B44382B3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93CB679E-7792-4ACE-ACE6-80E2D00FC8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F12688A-C586-41C5-ACF6-5C7D3BB05F2C}"/>
              </a:ext>
            </a:extLst>
          </p:cNvPr>
          <p:cNvSpPr>
            <a:spLocks noGrp="1"/>
          </p:cNvSpPr>
          <p:nvPr>
            <p:ph type="dt" sz="half" idx="10"/>
          </p:nvPr>
        </p:nvSpPr>
        <p:spPr/>
        <p:txBody>
          <a:bodyPr/>
          <a:lstStyle/>
          <a:p>
            <a:fld id="{EB38AE3E-C4C2-4FC5-BAE8-215A21F0D500}" type="datetimeFigureOut">
              <a:rPr lang="en-IN" smtClean="0"/>
              <a:pPr/>
              <a:t>09-03-2022</a:t>
            </a:fld>
            <a:endParaRPr lang="en-IN"/>
          </a:p>
        </p:txBody>
      </p:sp>
      <p:sp>
        <p:nvSpPr>
          <p:cNvPr id="6" name="Footer Placeholder 5">
            <a:extLst>
              <a:ext uri="{FF2B5EF4-FFF2-40B4-BE49-F238E27FC236}">
                <a16:creationId xmlns:a16="http://schemas.microsoft.com/office/drawing/2014/main" xmlns="" id="{8897B9BC-4688-40A2-A4B0-7863D8A29F0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1E3EEF91-DD05-4639-B77A-3D757AF4028A}"/>
              </a:ext>
            </a:extLst>
          </p:cNvPr>
          <p:cNvSpPr>
            <a:spLocks noGrp="1"/>
          </p:cNvSpPr>
          <p:nvPr>
            <p:ph type="sldNum" sz="quarter" idx="12"/>
          </p:nvPr>
        </p:nvSpPr>
        <p:spPr/>
        <p:txBody>
          <a:bodyPr/>
          <a:lstStyle/>
          <a:p>
            <a:fld id="{12A59CAA-1C42-434D-ADB1-FCAB1A83AA78}" type="slidenum">
              <a:rPr lang="en-IN" smtClean="0"/>
              <a:pPr/>
              <a:t>‹#›</a:t>
            </a:fld>
            <a:endParaRPr lang="en-IN"/>
          </a:p>
        </p:txBody>
      </p:sp>
    </p:spTree>
    <p:extLst>
      <p:ext uri="{BB962C8B-B14F-4D97-AF65-F5344CB8AC3E}">
        <p14:creationId xmlns:p14="http://schemas.microsoft.com/office/powerpoint/2010/main" xmlns="" val="90683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D1F2E1E-4C0C-4B00-B356-EAC5E45F7F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6223AFFC-3832-4FF4-A01D-4F76715953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F3A2A43B-3550-41BD-85BC-93914980A1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8AE3E-C4C2-4FC5-BAE8-215A21F0D500}" type="datetimeFigureOut">
              <a:rPr lang="en-IN" smtClean="0"/>
              <a:pPr/>
              <a:t>09-03-2022</a:t>
            </a:fld>
            <a:endParaRPr lang="en-IN"/>
          </a:p>
        </p:txBody>
      </p:sp>
      <p:sp>
        <p:nvSpPr>
          <p:cNvPr id="5" name="Footer Placeholder 4">
            <a:extLst>
              <a:ext uri="{FF2B5EF4-FFF2-40B4-BE49-F238E27FC236}">
                <a16:creationId xmlns:a16="http://schemas.microsoft.com/office/drawing/2014/main" xmlns="" id="{C1191B7E-898D-4574-937B-1822F89D0E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082BA968-6249-4EEC-9077-529F21A21B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59CAA-1C42-434D-ADB1-FCAB1A83AA78}" type="slidenum">
              <a:rPr lang="en-IN" smtClean="0"/>
              <a:pPr/>
              <a:t>‹#›</a:t>
            </a:fld>
            <a:endParaRPr lang="en-IN"/>
          </a:p>
        </p:txBody>
      </p:sp>
    </p:spTree>
    <p:extLst>
      <p:ext uri="{BB962C8B-B14F-4D97-AF65-F5344CB8AC3E}">
        <p14:creationId xmlns:p14="http://schemas.microsoft.com/office/powerpoint/2010/main" xmlns="" val="238252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svg"/><Relationship Id="rId7" Type="http://schemas.openxmlformats.org/officeDocument/2006/relationships/hyperlink" Target="https://en.wikipedia.org/wiki/Contract_manufacturer"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en.wikipedia.org/wiki/Factory" TargetMode="External"/><Relationship Id="rId5" Type="http://schemas.openxmlformats.org/officeDocument/2006/relationships/hyperlink" Target="https://en.wikipedia.org/wiki/Brand" TargetMode="External"/><Relationship Id="rId4" Type="http://schemas.openxmlformats.org/officeDocument/2006/relationships/hyperlink" Target="https://en.wikipedia.org/wiki/White_label_product" TargetMode="External"/><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Theatre_director" TargetMode="External"/><Relationship Id="rId3" Type="http://schemas.openxmlformats.org/officeDocument/2006/relationships/image" Target="../media/image2.svg"/><Relationship Id="rId7" Type="http://schemas.openxmlformats.org/officeDocument/2006/relationships/hyperlink" Target="https://en.wikipedia.org/wiki/Costume_designer" TargetMode="External"/><Relationship Id="rId12"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en.wikipedia.org/wiki/Stage_(theatre)" TargetMode="External"/><Relationship Id="rId11" Type="http://schemas.openxmlformats.org/officeDocument/2006/relationships/image" Target="../media/image21.jpeg"/><Relationship Id="rId5" Type="http://schemas.openxmlformats.org/officeDocument/2006/relationships/hyperlink" Target="https://en.wikipedia.org/wiki/Film" TargetMode="External"/><Relationship Id="rId10" Type="http://schemas.openxmlformats.org/officeDocument/2006/relationships/hyperlink" Target="https://en.wikipedia.org/wiki/Lighting_designer" TargetMode="External"/><Relationship Id="rId4" Type="http://schemas.openxmlformats.org/officeDocument/2006/relationships/hyperlink" Target="https://en.wikipedia.org/wiki/Costume" TargetMode="External"/><Relationship Id="rId9" Type="http://schemas.openxmlformats.org/officeDocument/2006/relationships/hyperlink" Target="https://en.wikipedia.org/wiki/Scenic_desig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hyperlink" Target="https://www.faintmag.com/world-art-centers/" TargetMode="Externa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hyperlink" Target="https://www.givenchy.com/" TargetMode="Externa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8" Type="http://schemas.openxmlformats.org/officeDocument/2006/relationships/hyperlink" Target="https://www.garmenttechnologyexpo.com/" TargetMode="External"/><Relationship Id="rId3" Type="http://schemas.openxmlformats.org/officeDocument/2006/relationships/image" Target="../media/image2.svg"/><Relationship Id="rId7" Type="http://schemas.openxmlformats.org/officeDocument/2006/relationships/hyperlink" Target="https://www.fibre2fashion.com/industry-article/1603/the-social-effect-of-clothin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fashion-history.lovetoknow.com/fashion-clothing-industry/evolution-fashion-industry/" TargetMode="External"/><Relationship Id="rId5" Type="http://schemas.openxmlformats.org/officeDocument/2006/relationships/hyperlink" Target="https://www.indianretailer.com/article/whats-hot/trends/future-trends-fashion-retail-in-2021-beyond.a6721/" TargetMode="External"/><Relationship Id="rId4" Type="http://schemas.openxmlformats.org/officeDocument/2006/relationships/hyperlink" Target="https://www.apparelsearch.com/terms/f/fashion_industry_history.html" TargetMode="External"/><Relationship Id="rId9" Type="http://schemas.openxmlformats.org/officeDocument/2006/relationships/hyperlink" Target="https://www.nativeplanet.com/travel-guide/the-most-fashionable-cities-in-india-005008.html?story=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85717FEE-4CCD-4555-8125-DE8B20758941}"/>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131343"/>
            <a:ext cx="11941226" cy="6492995"/>
          </a:xfrm>
          <a:prstGeom prst="rect">
            <a:avLst/>
          </a:prstGeom>
        </p:spPr>
      </p:pic>
      <p:sp>
        <p:nvSpPr>
          <p:cNvPr id="3" name="TextBox 2">
            <a:extLst>
              <a:ext uri="{FF2B5EF4-FFF2-40B4-BE49-F238E27FC236}">
                <a16:creationId xmlns:a16="http://schemas.microsoft.com/office/drawing/2014/main" xmlns="" id="{0D7BB837-5297-41E2-8F9B-24D9BBFD37FF}"/>
              </a:ext>
            </a:extLst>
          </p:cNvPr>
          <p:cNvSpPr txBox="1"/>
          <p:nvPr/>
        </p:nvSpPr>
        <p:spPr>
          <a:xfrm>
            <a:off x="193040" y="1997839"/>
            <a:ext cx="12070080" cy="1938992"/>
          </a:xfrm>
          <a:prstGeom prst="rect">
            <a:avLst/>
          </a:prstGeom>
          <a:noFill/>
        </p:spPr>
        <p:txBody>
          <a:bodyPr wrap="square" rtlCol="0">
            <a:spAutoFit/>
          </a:bodyPr>
          <a:lstStyle/>
          <a:p>
            <a:pPr algn="ctr"/>
            <a:r>
              <a:rPr lang="en-IN" sz="6000" b="1" dirty="0">
                <a:latin typeface="Adobe Garamond Pro" panose="02020502060506020403" pitchFamily="18" charset="0"/>
              </a:rPr>
              <a:t>Unit I</a:t>
            </a:r>
          </a:p>
          <a:p>
            <a:pPr algn="ctr"/>
            <a:r>
              <a:rPr lang="en-IN" sz="6000" dirty="0">
                <a:latin typeface="Adobe Garamond Pro" panose="02020502060506020403" pitchFamily="18" charset="0"/>
              </a:rPr>
              <a:t>Fashion Industry</a:t>
            </a:r>
          </a:p>
        </p:txBody>
      </p:sp>
    </p:spTree>
    <p:extLst>
      <p:ext uri="{BB962C8B-B14F-4D97-AF65-F5344CB8AC3E}">
        <p14:creationId xmlns:p14="http://schemas.microsoft.com/office/powerpoint/2010/main" xmlns="" val="2142270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489E1A4B-E595-4442-AC67-251FAA7B4C7B}"/>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131343"/>
            <a:ext cx="3952258" cy="6492995"/>
          </a:xfrm>
          <a:prstGeom prst="rect">
            <a:avLst/>
          </a:prstGeom>
        </p:spPr>
      </p:pic>
      <p:sp>
        <p:nvSpPr>
          <p:cNvPr id="3" name="TextBox 2">
            <a:extLst>
              <a:ext uri="{FF2B5EF4-FFF2-40B4-BE49-F238E27FC236}">
                <a16:creationId xmlns:a16="http://schemas.microsoft.com/office/drawing/2014/main" xmlns="" id="{B1CE04EC-BABD-4112-B07F-BB7E58E1C20A}"/>
              </a:ext>
            </a:extLst>
          </p:cNvPr>
          <p:cNvSpPr txBox="1"/>
          <p:nvPr/>
        </p:nvSpPr>
        <p:spPr>
          <a:xfrm>
            <a:off x="137136" y="829300"/>
            <a:ext cx="5811277" cy="4801314"/>
          </a:xfrm>
          <a:prstGeom prst="rect">
            <a:avLst/>
          </a:prstGeom>
          <a:noFill/>
        </p:spPr>
        <p:txBody>
          <a:bodyPr wrap="square">
            <a:spAutoFit/>
          </a:bodyPr>
          <a:lstStyle/>
          <a:p>
            <a:r>
              <a:rPr lang="en-US" b="0" i="0" dirty="0">
                <a:solidFill>
                  <a:srgbClr val="333333"/>
                </a:solidFill>
                <a:effectLst/>
                <a:latin typeface="Georgia" panose="02040502050405020303" pitchFamily="18" charset="0"/>
              </a:rPr>
              <a:t>People wear clothes in order to protect their bodies from natural conditions</a:t>
            </a:r>
            <a:r>
              <a:rPr lang="en-US" dirty="0">
                <a:solidFill>
                  <a:srgbClr val="333333"/>
                </a:solidFill>
                <a:latin typeface="Georgia" panose="02040502050405020303" pitchFamily="18" charset="0"/>
              </a:rPr>
              <a:t>, like:</a:t>
            </a:r>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Heat,</a:t>
            </a:r>
          </a:p>
          <a:p>
            <a:r>
              <a:rPr lang="en-US" dirty="0">
                <a:solidFill>
                  <a:srgbClr val="333333"/>
                </a:solidFill>
                <a:latin typeface="Georgia" panose="02040502050405020303" pitchFamily="18" charset="0"/>
              </a:rPr>
              <a:t>E</a:t>
            </a:r>
            <a:r>
              <a:rPr lang="en-US" b="0" i="0" dirty="0">
                <a:solidFill>
                  <a:srgbClr val="333333"/>
                </a:solidFill>
                <a:effectLst/>
                <a:latin typeface="Georgia" panose="02040502050405020303" pitchFamily="18" charset="0"/>
              </a:rPr>
              <a:t>xtreme cold weather, </a:t>
            </a:r>
          </a:p>
          <a:p>
            <a:r>
              <a:rPr lang="en-US" b="0" i="0" dirty="0">
                <a:solidFill>
                  <a:srgbClr val="333333"/>
                </a:solidFill>
                <a:effectLst/>
                <a:latin typeface="Georgia" panose="02040502050405020303" pitchFamily="18" charset="0"/>
              </a:rPr>
              <a:t>Humidity, </a:t>
            </a:r>
            <a:endParaRPr lang="en-US" dirty="0">
              <a:solidFill>
                <a:srgbClr val="333333"/>
              </a:solidFill>
              <a:latin typeface="Georgia" panose="02040502050405020303" pitchFamily="18" charset="0"/>
            </a:endParaRPr>
          </a:p>
          <a:p>
            <a:r>
              <a:rPr lang="en-US" b="0" i="0" dirty="0">
                <a:solidFill>
                  <a:srgbClr val="333333"/>
                </a:solidFill>
                <a:effectLst/>
                <a:latin typeface="Georgia" panose="02040502050405020303" pitchFamily="18" charset="0"/>
              </a:rPr>
              <a:t>Strong sunlight, are some of the reasons people have begun wearing clothes in the first place. </a:t>
            </a:r>
          </a:p>
          <a:p>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But human clothes have over the years evolved into a symbol in itself. Conveying a social message to a variety of decoders, clothes, accessories, and decorations, have become a reliable way to denote social status, occupation, economic situation, ethnicity, marital status, sexual orientation and religious affiliation. Thus, for different people around the globe, clothes have become one of the most crucial parts-if not the only one-of a person appearance.</a:t>
            </a:r>
            <a:endParaRPr lang="en-IN" dirty="0">
              <a:latin typeface="Georgia" panose="02040502050405020303" pitchFamily="18" charset="0"/>
            </a:endParaRPr>
          </a:p>
        </p:txBody>
      </p:sp>
      <p:pic>
        <p:nvPicPr>
          <p:cNvPr id="8194" name="Picture 2" descr="Why Do Indian Brides Wear Red?">
            <a:extLst>
              <a:ext uri="{FF2B5EF4-FFF2-40B4-BE49-F238E27FC236}">
                <a16:creationId xmlns:a16="http://schemas.microsoft.com/office/drawing/2014/main" xmlns="" id="{24A797AE-58BE-4ED9-9CB6-9836DE450DF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91149" y="73794"/>
            <a:ext cx="3355206" cy="335520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a:extLst>
              <a:ext uri="{FF2B5EF4-FFF2-40B4-BE49-F238E27FC236}">
                <a16:creationId xmlns:a16="http://schemas.microsoft.com/office/drawing/2014/main" xmlns="" id="{56BEC488-9380-4514-AE15-B079E3DDF71D}"/>
              </a:ext>
            </a:extLst>
          </p:cNvPr>
          <p:cNvSpPr/>
          <p:nvPr/>
        </p:nvSpPr>
        <p:spPr>
          <a:xfrm>
            <a:off x="83821" y="459967"/>
            <a:ext cx="3309619" cy="369332"/>
          </a:xfrm>
          <a:prstGeom prst="rect">
            <a:avLst/>
          </a:prstGeom>
          <a:solidFill>
            <a:srgbClr val="819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196" name="Picture 4" descr="How To Care for Winter Clothes: 35 Useful Tips | StyleCaster">
            <a:extLst>
              <a:ext uri="{FF2B5EF4-FFF2-40B4-BE49-F238E27FC236}">
                <a16:creationId xmlns:a16="http://schemas.microsoft.com/office/drawing/2014/main" xmlns="" id="{6794977C-C26D-4DD9-8B62-E0B313E0BB70}"/>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63890" y="3516782"/>
            <a:ext cx="4645794" cy="309156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xmlns="" id="{31F2AA50-5FF7-4D9A-BCD8-DAEC95A30897}"/>
              </a:ext>
            </a:extLst>
          </p:cNvPr>
          <p:cNvSpPr txBox="1"/>
          <p:nvPr/>
        </p:nvSpPr>
        <p:spPr>
          <a:xfrm>
            <a:off x="101845" y="459968"/>
            <a:ext cx="6097604" cy="369332"/>
          </a:xfrm>
          <a:prstGeom prst="rect">
            <a:avLst/>
          </a:prstGeom>
          <a:noFill/>
        </p:spPr>
        <p:txBody>
          <a:bodyPr wrap="square">
            <a:spAutoFit/>
          </a:bodyPr>
          <a:lstStyle/>
          <a:p>
            <a:r>
              <a:rPr lang="en-IN" sz="1800" dirty="0">
                <a:latin typeface="Georgia" panose="02040502050405020303" pitchFamily="18" charset="0"/>
              </a:rPr>
              <a:t>Social Aspects of clothing</a:t>
            </a:r>
          </a:p>
        </p:txBody>
      </p:sp>
    </p:spTree>
    <p:extLst>
      <p:ext uri="{BB962C8B-B14F-4D97-AF65-F5344CB8AC3E}">
        <p14:creationId xmlns:p14="http://schemas.microsoft.com/office/powerpoint/2010/main" xmlns="" val="2730293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5E577912-7DC2-46FB-A672-CDB15A4FC689}"/>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131343"/>
            <a:ext cx="3952258" cy="6492995"/>
          </a:xfrm>
          <a:prstGeom prst="rect">
            <a:avLst/>
          </a:prstGeom>
        </p:spPr>
      </p:pic>
      <p:sp>
        <p:nvSpPr>
          <p:cNvPr id="3" name="TextBox 2">
            <a:extLst>
              <a:ext uri="{FF2B5EF4-FFF2-40B4-BE49-F238E27FC236}">
                <a16:creationId xmlns:a16="http://schemas.microsoft.com/office/drawing/2014/main" xmlns="" id="{B701D366-7848-48A4-A26B-7F4418A39351}"/>
              </a:ext>
            </a:extLst>
          </p:cNvPr>
          <p:cNvSpPr txBox="1"/>
          <p:nvPr/>
        </p:nvSpPr>
        <p:spPr>
          <a:xfrm>
            <a:off x="214137" y="551289"/>
            <a:ext cx="6093618" cy="5016758"/>
          </a:xfrm>
          <a:prstGeom prst="rect">
            <a:avLst/>
          </a:prstGeom>
          <a:noFill/>
        </p:spPr>
        <p:txBody>
          <a:bodyPr wrap="square">
            <a:spAutoFit/>
          </a:bodyPr>
          <a:lstStyle/>
          <a:p>
            <a:r>
              <a:rPr lang="en-US" sz="1600" b="0" i="0" dirty="0">
                <a:solidFill>
                  <a:srgbClr val="000000"/>
                </a:solidFill>
                <a:effectLst/>
                <a:highlight>
                  <a:srgbClr val="FFFF00"/>
                </a:highlight>
                <a:latin typeface="Georgia" panose="02040502050405020303" pitchFamily="18" charset="0"/>
              </a:rPr>
              <a:t>Private Label designer</a:t>
            </a:r>
          </a:p>
          <a:p>
            <a:r>
              <a:rPr lang="en-US" sz="1600" b="0" i="0" dirty="0">
                <a:solidFill>
                  <a:srgbClr val="000000"/>
                </a:solidFill>
                <a:effectLst/>
                <a:latin typeface="Georgia" panose="02040502050405020303" pitchFamily="18" charset="0"/>
              </a:rPr>
              <a:t>There are many different types of private label products including apparel, accessories and footwear. What all these labels have in common is that they are manufactured by another company, but then sold under a store's name or brand: Target has their own line of clothes called C&amp;A, H&amp;M uses other companies to make their clothing. </a:t>
            </a:r>
          </a:p>
          <a:p>
            <a:r>
              <a:rPr lang="en-US" sz="1600" dirty="0">
                <a:solidFill>
                  <a:srgbClr val="000000"/>
                </a:solidFill>
                <a:latin typeface="Georgia" panose="02040502050405020303" pitchFamily="18" charset="0"/>
              </a:rPr>
              <a:t>One </a:t>
            </a:r>
            <a:r>
              <a:rPr lang="en-US" sz="1600" b="0" i="0" dirty="0">
                <a:solidFill>
                  <a:srgbClr val="000000"/>
                </a:solidFill>
                <a:effectLst/>
                <a:latin typeface="Georgia" panose="02040502050405020303" pitchFamily="18" charset="0"/>
              </a:rPr>
              <a:t>could say there are three levels: </a:t>
            </a:r>
          </a:p>
          <a:p>
            <a:pPr marL="285750" indent="-285750">
              <a:buFont typeface="Wingdings" panose="05000000000000000000" pitchFamily="2" charset="2"/>
              <a:buChar char="Ø"/>
            </a:pPr>
            <a:r>
              <a:rPr lang="en-US" sz="1600" dirty="0">
                <a:solidFill>
                  <a:srgbClr val="000000"/>
                </a:solidFill>
                <a:latin typeface="Georgia" panose="02040502050405020303" pitchFamily="18" charset="0"/>
              </a:rPr>
              <a:t>W</a:t>
            </a:r>
            <a:r>
              <a:rPr lang="en-US" sz="1600" b="0" i="0" dirty="0">
                <a:solidFill>
                  <a:srgbClr val="000000"/>
                </a:solidFill>
                <a:effectLst/>
                <a:latin typeface="Georgia" panose="02040502050405020303" pitchFamily="18" charset="0"/>
              </a:rPr>
              <a:t>hite labelling - when one type of product is made for both brands; </a:t>
            </a:r>
          </a:p>
          <a:p>
            <a:pPr marL="285750" indent="-285750">
              <a:buFont typeface="Wingdings" panose="05000000000000000000" pitchFamily="2" charset="2"/>
              <a:buChar char="Ø"/>
            </a:pPr>
            <a:r>
              <a:rPr lang="en-US" sz="1600" dirty="0">
                <a:solidFill>
                  <a:srgbClr val="000000"/>
                </a:solidFill>
                <a:latin typeface="Georgia" panose="02040502050405020303" pitchFamily="18" charset="0"/>
              </a:rPr>
              <a:t>Co</a:t>
            </a:r>
            <a:r>
              <a:rPr lang="en-US" sz="1600" b="0" i="0" dirty="0">
                <a:solidFill>
                  <a:srgbClr val="000000"/>
                </a:solidFill>
                <a:effectLst/>
                <a:latin typeface="Georgia" panose="02040502050405020303" pitchFamily="18" charset="0"/>
              </a:rPr>
              <a:t>-branded products where two competing brands share the same logo on an item such as Nike/Adidas; </a:t>
            </a:r>
          </a:p>
          <a:p>
            <a:pPr marL="285750" indent="-285750">
              <a:buFont typeface="Wingdings" panose="05000000000000000000" pitchFamily="2" charset="2"/>
              <a:buChar char="Ø"/>
            </a:pPr>
            <a:r>
              <a:rPr lang="en-US" sz="1600" b="0" i="0" dirty="0">
                <a:solidFill>
                  <a:srgbClr val="000000"/>
                </a:solidFill>
                <a:effectLst/>
                <a:latin typeface="Georgia" panose="02040502050405020303" pitchFamily="18" charset="0"/>
              </a:rPr>
              <a:t>Private branding where only one brand owns the product with no other company's logo on the item.</a:t>
            </a:r>
          </a:p>
          <a:p>
            <a:endParaRPr lang="en-US" sz="1600" dirty="0">
              <a:solidFill>
                <a:srgbClr val="000000"/>
              </a:solidFill>
              <a:latin typeface="Georgia" panose="02040502050405020303" pitchFamily="18" charset="0"/>
            </a:endParaRPr>
          </a:p>
          <a:p>
            <a:r>
              <a:rPr lang="en-US" sz="1600" dirty="0">
                <a:solidFill>
                  <a:srgbClr val="000000"/>
                </a:solidFill>
                <a:highlight>
                  <a:srgbClr val="FFFF00"/>
                </a:highlight>
                <a:latin typeface="Georgia" panose="02040502050405020303" pitchFamily="18" charset="0"/>
              </a:rPr>
              <a:t>Brand Label Designer</a:t>
            </a:r>
          </a:p>
          <a:p>
            <a:r>
              <a:rPr lang="en-US" sz="1600" b="0" i="0" dirty="0">
                <a:solidFill>
                  <a:srgbClr val="202122"/>
                </a:solidFill>
                <a:effectLst/>
                <a:latin typeface="Georgia" panose="02040502050405020303" pitchFamily="18" charset="0"/>
              </a:rPr>
              <a:t>The term </a:t>
            </a:r>
            <a:r>
              <a:rPr lang="en-US" sz="1600" b="1" i="0" dirty="0">
                <a:solidFill>
                  <a:srgbClr val="202122"/>
                </a:solidFill>
                <a:effectLst/>
                <a:latin typeface="Georgia" panose="02040502050405020303" pitchFamily="18" charset="0"/>
              </a:rPr>
              <a:t>designer label</a:t>
            </a:r>
            <a:r>
              <a:rPr lang="en-US" sz="1600" b="0" i="0" dirty="0">
                <a:solidFill>
                  <a:srgbClr val="202122"/>
                </a:solidFill>
                <a:effectLst/>
                <a:latin typeface="Georgia" panose="02040502050405020303" pitchFamily="18" charset="0"/>
              </a:rPr>
              <a:t> refers to clothing, luxury goods, personal accessory items sold under an often prestigious marque which is commonly named after a designer, founder, or a location- like where the company was founded</a:t>
            </a:r>
            <a:endParaRPr lang="en-IN" sz="1600" dirty="0">
              <a:latin typeface="Georgia" panose="02040502050405020303" pitchFamily="18" charset="0"/>
            </a:endParaRPr>
          </a:p>
        </p:txBody>
      </p:sp>
      <p:pic>
        <p:nvPicPr>
          <p:cNvPr id="9218" name="Picture 2" descr="H&amp;amp;m Logo Shop High Resolution Stock Photography and Images - Alamy">
            <a:extLst>
              <a:ext uri="{FF2B5EF4-FFF2-40B4-BE49-F238E27FC236}">
                <a16:creationId xmlns:a16="http://schemas.microsoft.com/office/drawing/2014/main" xmlns="" id="{D54AEC8D-E5EB-4095-A26E-330FC9681962}"/>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11018"/>
          <a:stretch/>
        </p:blipFill>
        <p:spPr bwMode="auto">
          <a:xfrm>
            <a:off x="6640780" y="551289"/>
            <a:ext cx="4662488" cy="3051209"/>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The Top Luxury Fashion Deals On The Internet Right Now - my fashion life">
            <a:extLst>
              <a:ext uri="{FF2B5EF4-FFF2-40B4-BE49-F238E27FC236}">
                <a16:creationId xmlns:a16="http://schemas.microsoft.com/office/drawing/2014/main" xmlns="" id="{609C609C-7344-40FA-BDA6-9C75B2ACEC77}"/>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40779" y="3694774"/>
            <a:ext cx="4655479" cy="24172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2836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8529DFFA-192B-415F-8892-963DDA19C79E}"/>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131343"/>
            <a:ext cx="3952258" cy="6492995"/>
          </a:xfrm>
          <a:prstGeom prst="rect">
            <a:avLst/>
          </a:prstGeom>
        </p:spPr>
      </p:pic>
      <p:sp>
        <p:nvSpPr>
          <p:cNvPr id="3" name="TextBox 2">
            <a:extLst>
              <a:ext uri="{FF2B5EF4-FFF2-40B4-BE49-F238E27FC236}">
                <a16:creationId xmlns:a16="http://schemas.microsoft.com/office/drawing/2014/main" xmlns="" id="{6FF18A3B-047C-44D9-A380-79C44E6B674D}"/>
              </a:ext>
            </a:extLst>
          </p:cNvPr>
          <p:cNvSpPr txBox="1"/>
          <p:nvPr/>
        </p:nvSpPr>
        <p:spPr>
          <a:xfrm>
            <a:off x="317898" y="977505"/>
            <a:ext cx="6093618" cy="1600438"/>
          </a:xfrm>
          <a:prstGeom prst="rect">
            <a:avLst/>
          </a:prstGeom>
          <a:noFill/>
        </p:spPr>
        <p:txBody>
          <a:bodyPr wrap="square">
            <a:spAutoFit/>
          </a:bodyPr>
          <a:lstStyle/>
          <a:p>
            <a:r>
              <a:rPr lang="en-US" b="0" i="0" dirty="0">
                <a:solidFill>
                  <a:srgbClr val="202124"/>
                </a:solidFill>
                <a:effectLst/>
                <a:highlight>
                  <a:srgbClr val="FFFF00"/>
                </a:highlight>
                <a:latin typeface="Georgia" panose="02040502050405020303" pitchFamily="18" charset="0"/>
              </a:rPr>
              <a:t>Freelance designer</a:t>
            </a:r>
          </a:p>
          <a:p>
            <a:r>
              <a:rPr lang="en-US" sz="1600" b="0" i="0" dirty="0">
                <a:solidFill>
                  <a:srgbClr val="202124"/>
                </a:solidFill>
                <a:effectLst/>
                <a:latin typeface="Georgia" panose="02040502050405020303" pitchFamily="18" charset="0"/>
              </a:rPr>
              <a:t>A freelance graphic designer is </a:t>
            </a:r>
            <a:r>
              <a:rPr lang="en-US" sz="1600" b="1" i="0" dirty="0">
                <a:solidFill>
                  <a:srgbClr val="202124"/>
                </a:solidFill>
                <a:effectLst/>
                <a:latin typeface="Georgia" panose="02040502050405020303" pitchFamily="18" charset="0"/>
              </a:rPr>
              <a:t>a creative professional who produces designs using visuals</a:t>
            </a:r>
            <a:r>
              <a:rPr lang="en-US" sz="1600" b="0" i="0" dirty="0">
                <a:solidFill>
                  <a:srgbClr val="202124"/>
                </a:solidFill>
                <a:effectLst/>
                <a:latin typeface="Georgia" panose="02040502050405020303" pitchFamily="18" charset="0"/>
              </a:rPr>
              <a:t>. Their job is to assemble images and graphics creatively using tools and technology. Starting as a freelance graphic designer can unleash many emotions, from empowering to a terrifying experience.</a:t>
            </a:r>
            <a:endParaRPr lang="en-IN" sz="1600" dirty="0">
              <a:latin typeface="Georgia" panose="02040502050405020303" pitchFamily="18" charset="0"/>
            </a:endParaRPr>
          </a:p>
        </p:txBody>
      </p:sp>
      <p:sp>
        <p:nvSpPr>
          <p:cNvPr id="5" name="TextBox 4">
            <a:extLst>
              <a:ext uri="{FF2B5EF4-FFF2-40B4-BE49-F238E27FC236}">
                <a16:creationId xmlns:a16="http://schemas.microsoft.com/office/drawing/2014/main" xmlns="" id="{A0BB28E9-8A5F-4F62-9F13-4979D4DC21DC}"/>
              </a:ext>
            </a:extLst>
          </p:cNvPr>
          <p:cNvSpPr txBox="1"/>
          <p:nvPr/>
        </p:nvSpPr>
        <p:spPr>
          <a:xfrm>
            <a:off x="317898" y="3145215"/>
            <a:ext cx="6093618" cy="2831544"/>
          </a:xfrm>
          <a:prstGeom prst="rect">
            <a:avLst/>
          </a:prstGeom>
          <a:noFill/>
        </p:spPr>
        <p:txBody>
          <a:bodyPr wrap="square">
            <a:spAutoFit/>
          </a:bodyPr>
          <a:lstStyle/>
          <a:p>
            <a:r>
              <a:rPr lang="en-US" b="0" i="0" dirty="0">
                <a:solidFill>
                  <a:srgbClr val="202122"/>
                </a:solidFill>
                <a:effectLst/>
                <a:highlight>
                  <a:srgbClr val="FFFF00"/>
                </a:highlight>
                <a:latin typeface="Georgia" panose="02040502050405020303" pitchFamily="18" charset="0"/>
              </a:rPr>
              <a:t>Designer as manufacturer</a:t>
            </a:r>
          </a:p>
          <a:p>
            <a:r>
              <a:rPr lang="en-US" sz="1600" i="0" dirty="0">
                <a:effectLst/>
                <a:latin typeface="Georgia" panose="02040502050405020303" pitchFamily="18" charset="0"/>
              </a:rPr>
              <a:t>An original design manufacturer is a company that designs and manufactures a product, as specified, that is eventually </a:t>
            </a:r>
            <a:r>
              <a:rPr lang="en-US" sz="1600" i="0" strike="noStrike" dirty="0">
                <a:effectLst/>
                <a:latin typeface="Georgia" panose="02040502050405020303" pitchFamily="18" charset="0"/>
                <a:hlinkClick r:id="rId4" tooltip="White label product">
                  <a:extLst>
                    <a:ext uri="{A12FA001-AC4F-418D-AE19-62706E023703}">
                      <ahyp:hlinkClr xmlns:ahyp="http://schemas.microsoft.com/office/drawing/2018/hyperlinkcolor" xmlns="" val="tx"/>
                    </a:ext>
                  </a:extLst>
                </a:hlinkClick>
              </a:rPr>
              <a:t>rebranded</a:t>
            </a:r>
            <a:r>
              <a:rPr lang="en-US" sz="1600" i="0" dirty="0">
                <a:effectLst/>
                <a:latin typeface="Georgia" panose="02040502050405020303" pitchFamily="18" charset="0"/>
              </a:rPr>
              <a:t> by another firm for sale. Such companies allow the firm that owns or licenses the </a:t>
            </a:r>
            <a:r>
              <a:rPr lang="en-US" sz="1600" i="0" strike="noStrike" dirty="0">
                <a:effectLst/>
                <a:latin typeface="Georgia" panose="02040502050405020303" pitchFamily="18" charset="0"/>
                <a:hlinkClick r:id="rId5" tooltip="Brand">
                  <a:extLst>
                    <a:ext uri="{A12FA001-AC4F-418D-AE19-62706E023703}">
                      <ahyp:hlinkClr xmlns:ahyp="http://schemas.microsoft.com/office/drawing/2018/hyperlinkcolor" xmlns="" val="tx"/>
                    </a:ext>
                  </a:extLst>
                </a:hlinkClick>
              </a:rPr>
              <a:t>brand</a:t>
            </a:r>
            <a:r>
              <a:rPr lang="en-US" sz="1600" i="0" dirty="0">
                <a:effectLst/>
                <a:latin typeface="Georgia" panose="02040502050405020303" pitchFamily="18" charset="0"/>
              </a:rPr>
              <a:t> to produce products (either as a supplement or solely) without having to engage in the organization or running of a </a:t>
            </a:r>
            <a:r>
              <a:rPr lang="en-US" sz="1600" i="0" strike="noStrike" dirty="0">
                <a:effectLst/>
                <a:latin typeface="Georgia" panose="02040502050405020303" pitchFamily="18" charset="0"/>
                <a:hlinkClick r:id="rId6" tooltip="Factory">
                  <a:extLst>
                    <a:ext uri="{A12FA001-AC4F-418D-AE19-62706E023703}">
                      <ahyp:hlinkClr xmlns:ahyp="http://schemas.microsoft.com/office/drawing/2018/hyperlinkcolor" xmlns="" val="tx"/>
                    </a:ext>
                  </a:extLst>
                </a:hlinkClick>
              </a:rPr>
              <a:t>factory</a:t>
            </a:r>
            <a:r>
              <a:rPr lang="en-US" sz="1600" i="0" dirty="0">
                <a:effectLst/>
                <a:latin typeface="Georgia" panose="02040502050405020303" pitchFamily="18" charset="0"/>
              </a:rPr>
              <a:t>. Original design manufacturers have grown in size in recent years and, as of 2015, many have the scale to handle production in-house for the products that are branded by the buying firm. This is in contrast to a </a:t>
            </a:r>
            <a:r>
              <a:rPr lang="en-US" sz="1600" i="0" strike="noStrike" dirty="0">
                <a:effectLst/>
                <a:latin typeface="Georgia" panose="02040502050405020303" pitchFamily="18" charset="0"/>
                <a:hlinkClick r:id="rId7" tooltip="Contract manufacturer">
                  <a:extLst>
                    <a:ext uri="{A12FA001-AC4F-418D-AE19-62706E023703}">
                      <ahyp:hlinkClr xmlns:ahyp="http://schemas.microsoft.com/office/drawing/2018/hyperlinkcolor" xmlns="" val="tx"/>
                    </a:ext>
                  </a:extLst>
                </a:hlinkClick>
              </a:rPr>
              <a:t>contract manufacturer</a:t>
            </a:r>
            <a:r>
              <a:rPr lang="en-US" sz="1600" i="0" dirty="0">
                <a:effectLst/>
                <a:latin typeface="Georgia" panose="02040502050405020303" pitchFamily="18" charset="0"/>
              </a:rPr>
              <a:t>.</a:t>
            </a:r>
            <a:endParaRPr lang="en-IN" sz="1600" dirty="0">
              <a:latin typeface="Georgia" panose="02040502050405020303" pitchFamily="18" charset="0"/>
            </a:endParaRPr>
          </a:p>
        </p:txBody>
      </p:sp>
      <p:pic>
        <p:nvPicPr>
          <p:cNvPr id="10242" name="Picture 2" descr="If you're a freelance graphic designer, here's why you should incorporate a  limited company | Companies Made Simple">
            <a:extLst>
              <a:ext uri="{FF2B5EF4-FFF2-40B4-BE49-F238E27FC236}">
                <a16:creationId xmlns:a16="http://schemas.microsoft.com/office/drawing/2014/main" xmlns="" id="{69AD6A2E-1E0C-4C47-98DD-93A82AB1E4DE}"/>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411516" y="263248"/>
            <a:ext cx="5462586" cy="2731293"/>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The 10 Best Clothing Designers Near Me (with Free Estimates)">
            <a:extLst>
              <a:ext uri="{FF2B5EF4-FFF2-40B4-BE49-F238E27FC236}">
                <a16:creationId xmlns:a16="http://schemas.microsoft.com/office/drawing/2014/main" xmlns="" id="{C7C66BD5-08A9-4813-B570-27F1A10C2041}"/>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421805" y="3295888"/>
            <a:ext cx="5442008" cy="28315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3831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73D9467A-9A11-4735-A816-D4A2A0383B9E}"/>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131343"/>
            <a:ext cx="3952258" cy="6492995"/>
          </a:xfrm>
          <a:prstGeom prst="rect">
            <a:avLst/>
          </a:prstGeom>
        </p:spPr>
      </p:pic>
      <p:sp>
        <p:nvSpPr>
          <p:cNvPr id="3" name="TextBox 2">
            <a:extLst>
              <a:ext uri="{FF2B5EF4-FFF2-40B4-BE49-F238E27FC236}">
                <a16:creationId xmlns:a16="http://schemas.microsoft.com/office/drawing/2014/main" xmlns="" id="{E9BB99F6-87E3-4209-8C8A-A7CEFB19910D}"/>
              </a:ext>
            </a:extLst>
          </p:cNvPr>
          <p:cNvSpPr txBox="1"/>
          <p:nvPr/>
        </p:nvSpPr>
        <p:spPr>
          <a:xfrm>
            <a:off x="310391" y="937871"/>
            <a:ext cx="6321415" cy="4278094"/>
          </a:xfrm>
          <a:prstGeom prst="rect">
            <a:avLst/>
          </a:prstGeom>
          <a:noFill/>
        </p:spPr>
        <p:txBody>
          <a:bodyPr wrap="square">
            <a:spAutoFit/>
          </a:bodyPr>
          <a:lstStyle/>
          <a:p>
            <a:r>
              <a:rPr lang="en-US" sz="1600" b="0" i="0" dirty="0">
                <a:solidFill>
                  <a:srgbClr val="202122"/>
                </a:solidFill>
                <a:effectLst/>
                <a:highlight>
                  <a:srgbClr val="FFFF00"/>
                </a:highlight>
                <a:latin typeface="Georgia" panose="02040502050405020303" pitchFamily="18" charset="0"/>
              </a:rPr>
              <a:t>Costume Designer</a:t>
            </a:r>
          </a:p>
          <a:p>
            <a:r>
              <a:rPr lang="en-US" sz="1600" i="0" dirty="0">
                <a:effectLst/>
                <a:latin typeface="Georgia" panose="02040502050405020303" pitchFamily="18" charset="0"/>
              </a:rPr>
              <a:t>A costume designer is a person who designs </a:t>
            </a:r>
            <a:r>
              <a:rPr lang="en-US" sz="1600" i="0" u="none" strike="noStrike" dirty="0">
                <a:effectLst/>
                <a:latin typeface="Georgia" panose="02040502050405020303" pitchFamily="18" charset="0"/>
                <a:hlinkClick r:id="rId4" tooltip="Costume">
                  <a:extLst>
                    <a:ext uri="{A12FA001-AC4F-418D-AE19-62706E023703}">
                      <ahyp:hlinkClr xmlns:ahyp="http://schemas.microsoft.com/office/drawing/2018/hyperlinkcolor" xmlns="" val="tx"/>
                    </a:ext>
                  </a:extLst>
                </a:hlinkClick>
              </a:rPr>
              <a:t>costumes</a:t>
            </a:r>
            <a:r>
              <a:rPr lang="en-US" sz="1600" i="0" dirty="0">
                <a:effectLst/>
                <a:latin typeface="Georgia" panose="02040502050405020303" pitchFamily="18" charset="0"/>
              </a:rPr>
              <a:t> for a </a:t>
            </a:r>
            <a:r>
              <a:rPr lang="en-US" sz="1600" i="0" u="none" strike="noStrike" dirty="0">
                <a:effectLst/>
                <a:latin typeface="Georgia" panose="02040502050405020303" pitchFamily="18" charset="0"/>
                <a:hlinkClick r:id="rId5" tooltip="Film">
                  <a:extLst>
                    <a:ext uri="{A12FA001-AC4F-418D-AE19-62706E023703}">
                      <ahyp:hlinkClr xmlns:ahyp="http://schemas.microsoft.com/office/drawing/2018/hyperlinkcolor" xmlns="" val="tx"/>
                    </a:ext>
                  </a:extLst>
                </a:hlinkClick>
              </a:rPr>
              <a:t>film</a:t>
            </a:r>
            <a:r>
              <a:rPr lang="en-US" sz="1600" i="0" dirty="0">
                <a:effectLst/>
                <a:latin typeface="Georgia" panose="02040502050405020303" pitchFamily="18" charset="0"/>
              </a:rPr>
              <a:t>, </a:t>
            </a:r>
            <a:r>
              <a:rPr lang="en-US" sz="1600" i="0" u="none" strike="noStrike" dirty="0">
                <a:effectLst/>
                <a:latin typeface="Georgia" panose="02040502050405020303" pitchFamily="18" charset="0"/>
                <a:hlinkClick r:id="rId6" tooltip="Stage (theatre)">
                  <a:extLst>
                    <a:ext uri="{A12FA001-AC4F-418D-AE19-62706E023703}">
                      <ahyp:hlinkClr xmlns:ahyp="http://schemas.microsoft.com/office/drawing/2018/hyperlinkcolor" xmlns="" val="tx"/>
                    </a:ext>
                  </a:extLst>
                </a:hlinkClick>
              </a:rPr>
              <a:t>stage</a:t>
            </a:r>
            <a:r>
              <a:rPr lang="en-US" sz="1600" i="0" dirty="0">
                <a:effectLst/>
                <a:latin typeface="Georgia" panose="02040502050405020303" pitchFamily="18" charset="0"/>
              </a:rPr>
              <a:t> production or television show. The role of the costume designer is to create the characters' outfits/costumes and balance the scenes with texture and </a:t>
            </a:r>
            <a:r>
              <a:rPr lang="en-US" sz="1600" i="0" dirty="0" err="1">
                <a:effectLst/>
                <a:latin typeface="Georgia" panose="02040502050405020303" pitchFamily="18" charset="0"/>
              </a:rPr>
              <a:t>colour</a:t>
            </a:r>
            <a:r>
              <a:rPr lang="en-US" sz="1600" i="0" dirty="0">
                <a:effectLst/>
                <a:latin typeface="Georgia" panose="02040502050405020303" pitchFamily="18" charset="0"/>
              </a:rPr>
              <a:t>, etc.</a:t>
            </a:r>
            <a:r>
              <a:rPr lang="en-US" sz="1600" i="0" u="none" strike="noStrike" baseline="30000" dirty="0">
                <a:effectLst/>
                <a:latin typeface="Georgia" panose="02040502050405020303" pitchFamily="18" charset="0"/>
                <a:hlinkClick r:id="rId7">
                  <a:extLst>
                    <a:ext uri="{A12FA001-AC4F-418D-AE19-62706E023703}">
                      <ahyp:hlinkClr xmlns:ahyp="http://schemas.microsoft.com/office/drawing/2018/hyperlinkcolor" xmlns="" val="tx"/>
                    </a:ext>
                  </a:extLst>
                </a:hlinkClick>
              </a:rPr>
              <a:t>[1]</a:t>
            </a:r>
            <a:r>
              <a:rPr lang="en-US" sz="1600" i="0" dirty="0">
                <a:effectLst/>
                <a:latin typeface="Georgia" panose="02040502050405020303" pitchFamily="18" charset="0"/>
              </a:rPr>
              <a:t> The costume designer works alongside the </a:t>
            </a:r>
            <a:r>
              <a:rPr lang="en-US" sz="1600" i="0" u="none" strike="noStrike" dirty="0">
                <a:effectLst/>
                <a:latin typeface="Georgia" panose="02040502050405020303" pitchFamily="18" charset="0"/>
                <a:hlinkClick r:id="rId8" tooltip="Theatre director">
                  <a:extLst>
                    <a:ext uri="{A12FA001-AC4F-418D-AE19-62706E023703}">
                      <ahyp:hlinkClr xmlns:ahyp="http://schemas.microsoft.com/office/drawing/2018/hyperlinkcolor" xmlns="" val="tx"/>
                    </a:ext>
                  </a:extLst>
                </a:hlinkClick>
              </a:rPr>
              <a:t>director</a:t>
            </a:r>
            <a:r>
              <a:rPr lang="en-US" sz="1600" i="0" dirty="0">
                <a:effectLst/>
                <a:latin typeface="Georgia" panose="02040502050405020303" pitchFamily="18" charset="0"/>
              </a:rPr>
              <a:t>, </a:t>
            </a:r>
            <a:r>
              <a:rPr lang="en-US" sz="1600" i="0" u="none" strike="noStrike" dirty="0">
                <a:effectLst/>
                <a:latin typeface="Georgia" panose="02040502050405020303" pitchFamily="18" charset="0"/>
                <a:hlinkClick r:id="rId9" tooltip="Scenic design">
                  <a:extLst>
                    <a:ext uri="{A12FA001-AC4F-418D-AE19-62706E023703}">
                      <ahyp:hlinkClr xmlns:ahyp="http://schemas.microsoft.com/office/drawing/2018/hyperlinkcolor" xmlns="" val="tx"/>
                    </a:ext>
                  </a:extLst>
                </a:hlinkClick>
              </a:rPr>
              <a:t>scenic</a:t>
            </a:r>
            <a:r>
              <a:rPr lang="en-US" sz="1600" i="0" dirty="0">
                <a:effectLst/>
                <a:latin typeface="Georgia" panose="02040502050405020303" pitchFamily="18" charset="0"/>
              </a:rPr>
              <a:t>, </a:t>
            </a:r>
            <a:r>
              <a:rPr lang="en-US" sz="1600" i="0" u="none" strike="noStrike" dirty="0">
                <a:effectLst/>
                <a:latin typeface="Georgia" panose="02040502050405020303" pitchFamily="18" charset="0"/>
                <a:hlinkClick r:id="rId10" tooltip="Lighting designer">
                  <a:extLst>
                    <a:ext uri="{A12FA001-AC4F-418D-AE19-62706E023703}">
                      <ahyp:hlinkClr xmlns:ahyp="http://schemas.microsoft.com/office/drawing/2018/hyperlinkcolor" xmlns="" val="tx"/>
                    </a:ext>
                  </a:extLst>
                </a:hlinkClick>
              </a:rPr>
              <a:t>lighting designer</a:t>
            </a:r>
            <a:r>
              <a:rPr lang="en-US" sz="1600" i="0" dirty="0">
                <a:effectLst/>
                <a:latin typeface="Georgia" panose="02040502050405020303" pitchFamily="18" charset="0"/>
              </a:rPr>
              <a:t>, sound designer, and other creative personnel. The costume designer may also collaborate with hair stylist, wig master, or makeup artist. In European theatre, the role is different, as the theatre designer usually designs both costume and scenic elements.</a:t>
            </a:r>
          </a:p>
          <a:p>
            <a:endParaRPr lang="en-US" sz="1600" dirty="0">
              <a:solidFill>
                <a:srgbClr val="202122"/>
              </a:solidFill>
              <a:latin typeface="Georgia" panose="02040502050405020303" pitchFamily="18" charset="0"/>
            </a:endParaRPr>
          </a:p>
          <a:p>
            <a:endParaRPr lang="en-US" sz="1600" dirty="0">
              <a:solidFill>
                <a:srgbClr val="202122"/>
              </a:solidFill>
              <a:latin typeface="Georgia" panose="02040502050405020303" pitchFamily="18" charset="0"/>
            </a:endParaRPr>
          </a:p>
          <a:p>
            <a:r>
              <a:rPr lang="en-US" sz="1600" b="0" i="0" dirty="0">
                <a:solidFill>
                  <a:srgbClr val="333333"/>
                </a:solidFill>
                <a:effectLst/>
                <a:highlight>
                  <a:srgbClr val="FFFF00"/>
                </a:highlight>
                <a:latin typeface="Georgia" panose="02040502050405020303" pitchFamily="18" charset="0"/>
              </a:rPr>
              <a:t>Consumer as designer</a:t>
            </a:r>
          </a:p>
          <a:p>
            <a:r>
              <a:rPr lang="en-US" sz="1600" b="0" i="0" dirty="0">
                <a:solidFill>
                  <a:srgbClr val="333333"/>
                </a:solidFill>
                <a:effectLst/>
                <a:latin typeface="Georgia" panose="02040502050405020303" pitchFamily="18" charset="0"/>
              </a:rPr>
              <a:t>The Internet is undoing the industrial revolution's emphasis on mass-produced products; now everybody can get exactly what they want. But designing the product you want is hard, and current design interfaces are not good enough for novice designers </a:t>
            </a:r>
            <a:endParaRPr lang="en-IN" sz="1600" dirty="0">
              <a:latin typeface="Georgia" panose="02040502050405020303" pitchFamily="18" charset="0"/>
            </a:endParaRPr>
          </a:p>
        </p:txBody>
      </p:sp>
      <p:pic>
        <p:nvPicPr>
          <p:cNvPr id="11266" name="Picture 2" descr="The &amp;#39;Bridgerton&amp;#39; Costume Designers Colored Outside the Lines to Create a  Unique Regency Look">
            <a:extLst>
              <a:ext uri="{FF2B5EF4-FFF2-40B4-BE49-F238E27FC236}">
                <a16:creationId xmlns:a16="http://schemas.microsoft.com/office/drawing/2014/main" xmlns="" id="{2D6EB703-A64C-485D-AEE4-6715D3C5A77A}"/>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734478" y="148440"/>
            <a:ext cx="4572000" cy="3057525"/>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and Just Like That...&amp;#39; Costume Designer Said She &amp;#39;Dumpster Dived&amp;#39; for Some  Looks">
            <a:extLst>
              <a:ext uri="{FF2B5EF4-FFF2-40B4-BE49-F238E27FC236}">
                <a16:creationId xmlns:a16="http://schemas.microsoft.com/office/drawing/2014/main" xmlns="" id="{D01ABF55-E2F5-4CA5-B40D-D54D92F367AA}"/>
              </a:ext>
            </a:extLst>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863708" y="3284612"/>
            <a:ext cx="4313540" cy="32413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3238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85717FEE-4CCD-4555-8125-DE8B20758941}"/>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131343"/>
            <a:ext cx="11941226" cy="6492995"/>
          </a:xfrm>
          <a:prstGeom prst="rect">
            <a:avLst/>
          </a:prstGeom>
        </p:spPr>
      </p:pic>
      <p:sp>
        <p:nvSpPr>
          <p:cNvPr id="3" name="TextBox 2">
            <a:extLst>
              <a:ext uri="{FF2B5EF4-FFF2-40B4-BE49-F238E27FC236}">
                <a16:creationId xmlns:a16="http://schemas.microsoft.com/office/drawing/2014/main" xmlns="" id="{9A56B9F6-B449-43FC-A84E-90499FFA9E15}"/>
              </a:ext>
            </a:extLst>
          </p:cNvPr>
          <p:cNvSpPr txBox="1"/>
          <p:nvPr/>
        </p:nvSpPr>
        <p:spPr>
          <a:xfrm>
            <a:off x="193040" y="1997839"/>
            <a:ext cx="12070080" cy="1938992"/>
          </a:xfrm>
          <a:prstGeom prst="rect">
            <a:avLst/>
          </a:prstGeom>
          <a:noFill/>
        </p:spPr>
        <p:txBody>
          <a:bodyPr wrap="square" rtlCol="0">
            <a:spAutoFit/>
          </a:bodyPr>
          <a:lstStyle/>
          <a:p>
            <a:pPr algn="ctr"/>
            <a:r>
              <a:rPr lang="en-IN" sz="6000" b="1" dirty="0">
                <a:latin typeface="Adobe Garamond Pro" panose="02020502060506020403" pitchFamily="18" charset="0"/>
              </a:rPr>
              <a:t>Unit III</a:t>
            </a:r>
          </a:p>
          <a:p>
            <a:pPr algn="ctr"/>
            <a:r>
              <a:rPr lang="en-IN" sz="6000" dirty="0">
                <a:latin typeface="Adobe Garamond Pro" panose="02020502060506020403" pitchFamily="18" charset="0"/>
              </a:rPr>
              <a:t>Fashion Fairs</a:t>
            </a:r>
          </a:p>
        </p:txBody>
      </p:sp>
    </p:spTree>
    <p:extLst>
      <p:ext uri="{BB962C8B-B14F-4D97-AF65-F5344CB8AC3E}">
        <p14:creationId xmlns:p14="http://schemas.microsoft.com/office/powerpoint/2010/main" xmlns="" val="3812457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113A50C4-8C0F-4030-A562-3820D85175E6}"/>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131343"/>
            <a:ext cx="3952258" cy="6492995"/>
          </a:xfrm>
          <a:prstGeom prst="rect">
            <a:avLst/>
          </a:prstGeom>
        </p:spPr>
      </p:pic>
      <p:sp>
        <p:nvSpPr>
          <p:cNvPr id="7" name="Rectangle 6">
            <a:extLst>
              <a:ext uri="{FF2B5EF4-FFF2-40B4-BE49-F238E27FC236}">
                <a16:creationId xmlns:a16="http://schemas.microsoft.com/office/drawing/2014/main" xmlns="" id="{2E483FE1-BEF9-40DE-89AC-907E1F0408F7}"/>
              </a:ext>
            </a:extLst>
          </p:cNvPr>
          <p:cNvSpPr/>
          <p:nvPr/>
        </p:nvSpPr>
        <p:spPr>
          <a:xfrm>
            <a:off x="83821" y="85635"/>
            <a:ext cx="2273299" cy="435380"/>
          </a:xfrm>
          <a:prstGeom prst="rect">
            <a:avLst/>
          </a:prstGeom>
          <a:solidFill>
            <a:srgbClr val="819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xmlns="" id="{443CF614-5E85-46BF-9BB2-A42FD292010F}"/>
              </a:ext>
            </a:extLst>
          </p:cNvPr>
          <p:cNvSpPr txBox="1"/>
          <p:nvPr/>
        </p:nvSpPr>
        <p:spPr>
          <a:xfrm>
            <a:off x="141183" y="699978"/>
            <a:ext cx="5210464" cy="5755422"/>
          </a:xfrm>
          <a:prstGeom prst="rect">
            <a:avLst/>
          </a:prstGeom>
          <a:noFill/>
        </p:spPr>
        <p:txBody>
          <a:bodyPr wrap="square">
            <a:spAutoFit/>
          </a:bodyPr>
          <a:lstStyle/>
          <a:p>
            <a:r>
              <a:rPr lang="en-US" sz="1600" i="0" dirty="0">
                <a:effectLst/>
                <a:highlight>
                  <a:srgbClr val="FFFF00"/>
                </a:highlight>
                <a:latin typeface="Georgia" panose="02040502050405020303" pitchFamily="18" charset="0"/>
              </a:rPr>
              <a:t>Fashion trade shows</a:t>
            </a:r>
          </a:p>
          <a:p>
            <a:r>
              <a:rPr lang="en-US" sz="1600" i="0" dirty="0">
                <a:effectLst/>
                <a:latin typeface="Georgia" panose="02040502050405020303" pitchFamily="18" charset="0"/>
              </a:rPr>
              <a:t>Fashion trade shows are special events where fashion designers and brand owners show off their new fashions to potential clients and retailers, and these events are held all over the world. ... A fashion trade show allows you to select business partners and gain fame in the fashion industry at one convenient location.</a:t>
            </a:r>
          </a:p>
          <a:p>
            <a:endParaRPr lang="en-US" sz="1600" dirty="0">
              <a:latin typeface="Georgia" panose="02040502050405020303" pitchFamily="18" charset="0"/>
            </a:endParaRPr>
          </a:p>
          <a:p>
            <a:endParaRPr lang="en-US" sz="1600" dirty="0">
              <a:highlight>
                <a:srgbClr val="FFFF00"/>
              </a:highlight>
              <a:latin typeface="Georgia" panose="02040502050405020303" pitchFamily="18" charset="0"/>
            </a:endParaRPr>
          </a:p>
          <a:p>
            <a:r>
              <a:rPr lang="en-US" sz="1600" dirty="0">
                <a:highlight>
                  <a:srgbClr val="FFFF00"/>
                </a:highlight>
                <a:latin typeface="Georgia" panose="02040502050405020303" pitchFamily="18" charset="0"/>
              </a:rPr>
              <a:t>Fashion Show </a:t>
            </a:r>
          </a:p>
          <a:p>
            <a:r>
              <a:rPr lang="en-US" sz="1600" i="0" dirty="0">
                <a:effectLst/>
                <a:latin typeface="Georgia" panose="02040502050405020303" pitchFamily="18" charset="0"/>
              </a:rPr>
              <a:t>A fashion show is an event put on by a fashion designer to showcase their upcoming line of clothing and/or accessories during Fashion Week. Fashion shows debut every season, particularly the Spring/Summer and Fall/Winter seasons. This is where the latest fashion trends are made.</a:t>
            </a:r>
          </a:p>
          <a:p>
            <a:r>
              <a:rPr lang="en-US" sz="1600" i="0" dirty="0">
                <a:effectLst/>
                <a:latin typeface="Georgia" panose="02040502050405020303" pitchFamily="18" charset="0"/>
              </a:rPr>
              <a:t>A fashion show is an event put on by a fashion designer to showcase their upcoming line of clothing and/or accessories during Fashion Week. Fashion shows debut every season, particularly the Spring/Summer and Fall/Winter seasons. This is where the latest fashion trends are made.</a:t>
            </a:r>
            <a:endParaRPr lang="en-US" sz="1600" dirty="0">
              <a:latin typeface="Georgia" panose="02040502050405020303" pitchFamily="18" charset="0"/>
            </a:endParaRPr>
          </a:p>
          <a:p>
            <a:r>
              <a:rPr lang="en-US" sz="1600" dirty="0">
                <a:latin typeface="Georgia" panose="02040502050405020303" pitchFamily="18" charset="0"/>
              </a:rPr>
              <a:t>And in India, Lakme Fashion Week</a:t>
            </a:r>
            <a:endParaRPr lang="en-IN" sz="1600" dirty="0">
              <a:latin typeface="Georgia" panose="02040502050405020303" pitchFamily="18" charset="0"/>
            </a:endParaRPr>
          </a:p>
        </p:txBody>
      </p:sp>
      <p:sp>
        <p:nvSpPr>
          <p:cNvPr id="4" name="TextBox 3">
            <a:extLst>
              <a:ext uri="{FF2B5EF4-FFF2-40B4-BE49-F238E27FC236}">
                <a16:creationId xmlns:a16="http://schemas.microsoft.com/office/drawing/2014/main" xmlns="" id="{5679F510-68FC-4512-9622-D32F9F1B0DF2}"/>
              </a:ext>
            </a:extLst>
          </p:cNvPr>
          <p:cNvSpPr txBox="1"/>
          <p:nvPr/>
        </p:nvSpPr>
        <p:spPr>
          <a:xfrm>
            <a:off x="112697" y="98326"/>
            <a:ext cx="1878664" cy="400110"/>
          </a:xfrm>
          <a:prstGeom prst="rect">
            <a:avLst/>
          </a:prstGeom>
          <a:noFill/>
        </p:spPr>
        <p:txBody>
          <a:bodyPr wrap="square" rtlCol="0">
            <a:spAutoFit/>
          </a:bodyPr>
          <a:lstStyle/>
          <a:p>
            <a:r>
              <a:rPr lang="en-IN" sz="2000" dirty="0">
                <a:latin typeface="Georgia" panose="02040502050405020303" pitchFamily="18" charset="0"/>
              </a:rPr>
              <a:t>Fashion Fairs</a:t>
            </a:r>
          </a:p>
        </p:txBody>
      </p:sp>
      <p:pic>
        <p:nvPicPr>
          <p:cNvPr id="12290" name="Picture 2" descr="9 Top Tips to Participate in Fashion Trade Shows - FASHION INSIDERS">
            <a:extLst>
              <a:ext uri="{FF2B5EF4-FFF2-40B4-BE49-F238E27FC236}">
                <a16:creationId xmlns:a16="http://schemas.microsoft.com/office/drawing/2014/main" xmlns="" id="{B8D797A5-B147-4708-A252-62F05160495A}"/>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29676" y="402600"/>
            <a:ext cx="4215865" cy="2571303"/>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Lakmé Fashion Week 2021 | Fashion trends">
            <a:extLst>
              <a:ext uri="{FF2B5EF4-FFF2-40B4-BE49-F238E27FC236}">
                <a16:creationId xmlns:a16="http://schemas.microsoft.com/office/drawing/2014/main" xmlns="" id="{4E6BCF2D-FC69-4848-9231-3AD1E306D85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02291" y="3133834"/>
            <a:ext cx="6700400" cy="33215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7253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E4BFDAA4-E4D3-4D41-9E6A-DB856009B1E9}"/>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131343"/>
            <a:ext cx="3952258" cy="6492995"/>
          </a:xfrm>
          <a:prstGeom prst="rect">
            <a:avLst/>
          </a:prstGeom>
        </p:spPr>
      </p:pic>
      <p:sp>
        <p:nvSpPr>
          <p:cNvPr id="3" name="TextBox 2">
            <a:extLst>
              <a:ext uri="{FF2B5EF4-FFF2-40B4-BE49-F238E27FC236}">
                <a16:creationId xmlns:a16="http://schemas.microsoft.com/office/drawing/2014/main" xmlns="" id="{599E58F5-5670-4302-A9E3-3CE785806A23}"/>
              </a:ext>
            </a:extLst>
          </p:cNvPr>
          <p:cNvSpPr txBox="1"/>
          <p:nvPr/>
        </p:nvSpPr>
        <p:spPr>
          <a:xfrm>
            <a:off x="151110" y="274919"/>
            <a:ext cx="6822192" cy="3539430"/>
          </a:xfrm>
          <a:prstGeom prst="rect">
            <a:avLst/>
          </a:prstGeom>
          <a:noFill/>
        </p:spPr>
        <p:txBody>
          <a:bodyPr wrap="square">
            <a:spAutoFit/>
          </a:bodyPr>
          <a:lstStyle/>
          <a:p>
            <a:r>
              <a:rPr lang="en-US" sz="1600" dirty="0">
                <a:highlight>
                  <a:srgbClr val="FFFF00"/>
                </a:highlight>
                <a:latin typeface="Georgia" panose="02040502050405020303" pitchFamily="18" charset="0"/>
              </a:rPr>
              <a:t>Garment technology fair trade</a:t>
            </a:r>
            <a:endParaRPr lang="en-US" sz="1600" i="0" dirty="0">
              <a:effectLst/>
              <a:highlight>
                <a:srgbClr val="FFFF00"/>
              </a:highlight>
              <a:latin typeface="Georgia" panose="02040502050405020303" pitchFamily="18" charset="0"/>
            </a:endParaRPr>
          </a:p>
          <a:p>
            <a:r>
              <a:rPr lang="en-US" sz="1600" i="0" dirty="0">
                <a:effectLst/>
                <a:latin typeface="Georgia" panose="02040502050405020303" pitchFamily="18" charset="0"/>
              </a:rPr>
              <a:t>The show covers all segments of the industry; right from the latest technology machines to machine spares &amp; consumables; from infrastructure set-up to latest processes &amp; systems; from raw materials to trimmings &amp; embellishments; from logistics &amp; packaging solutions to trade communication and documentation services.</a:t>
            </a:r>
          </a:p>
          <a:p>
            <a:endParaRPr lang="en-US" sz="1600" dirty="0">
              <a:latin typeface="Georgia" panose="02040502050405020303" pitchFamily="18" charset="0"/>
            </a:endParaRPr>
          </a:p>
          <a:p>
            <a:endParaRPr lang="en-US" sz="1600" dirty="0">
              <a:latin typeface="Georgia" panose="02040502050405020303" pitchFamily="18" charset="0"/>
            </a:endParaRPr>
          </a:p>
          <a:p>
            <a:r>
              <a:rPr lang="en-US" sz="1600" i="0" dirty="0">
                <a:effectLst/>
                <a:highlight>
                  <a:srgbClr val="FFFF00"/>
                </a:highlight>
                <a:latin typeface="Georgia" panose="02040502050405020303" pitchFamily="18" charset="0"/>
              </a:rPr>
              <a:t>Buyer Seller Meet</a:t>
            </a:r>
          </a:p>
          <a:p>
            <a:r>
              <a:rPr lang="en-US" sz="1600" i="0" dirty="0">
                <a:effectLst/>
                <a:latin typeface="Georgia" panose="02040502050405020303" pitchFamily="18" charset="0"/>
              </a:rPr>
              <a:t>The Buyer seller meet provides platform for exporters and buyers at one place to meet directly to discuss on business. Such meet helps exporters and buyers to finalize export order also by finalizing terms of delivery, terms of payment and other conditions at one place by avoiding many other communications.  </a:t>
            </a:r>
            <a:endParaRPr lang="en-IN" sz="1600" dirty="0">
              <a:latin typeface="Georgia" panose="02040502050405020303" pitchFamily="18" charset="0"/>
            </a:endParaRPr>
          </a:p>
        </p:txBody>
      </p:sp>
      <p:pic>
        <p:nvPicPr>
          <p:cNvPr id="13314" name="Picture 2" descr="GTE (Mar 2022), Garment Technology Expo, New Delhi India - Trade Show">
            <a:extLst>
              <a:ext uri="{FF2B5EF4-FFF2-40B4-BE49-F238E27FC236}">
                <a16:creationId xmlns:a16="http://schemas.microsoft.com/office/drawing/2014/main" xmlns="" id="{FBB32C06-4AB3-467A-9086-B86FE212C23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19297" y="434361"/>
            <a:ext cx="4836895" cy="3220546"/>
          </a:xfrm>
          <a:prstGeom prst="rect">
            <a:avLst/>
          </a:prstGeom>
          <a:noFill/>
          <a:extLst>
            <a:ext uri="{909E8E84-426E-40DD-AFC4-6F175D3DCCD1}">
              <a14:hiddenFill xmlns:a14="http://schemas.microsoft.com/office/drawing/2010/main" xmlns="">
                <a:solidFill>
                  <a:srgbClr val="FFFFFF"/>
                </a:solidFill>
              </a14:hiddenFill>
            </a:ext>
          </a:extLst>
        </p:spPr>
      </p:pic>
      <p:pic>
        <p:nvPicPr>
          <p:cNvPr id="13316" name="Picture 4" descr="THE WORLD OF AN INTERNATIONAL FASHION BUYER - British School of Fashion">
            <a:extLst>
              <a:ext uri="{FF2B5EF4-FFF2-40B4-BE49-F238E27FC236}">
                <a16:creationId xmlns:a16="http://schemas.microsoft.com/office/drawing/2014/main" xmlns="" id="{56958066-0AA8-4867-9506-46ADB85810EC}"/>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88991" y="3814349"/>
            <a:ext cx="8214017" cy="28749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4627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85717FEE-4CCD-4555-8125-DE8B20758941}"/>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131343"/>
            <a:ext cx="11941226" cy="6492995"/>
          </a:xfrm>
          <a:prstGeom prst="rect">
            <a:avLst/>
          </a:prstGeom>
        </p:spPr>
      </p:pic>
      <p:sp>
        <p:nvSpPr>
          <p:cNvPr id="3" name="TextBox 2">
            <a:extLst>
              <a:ext uri="{FF2B5EF4-FFF2-40B4-BE49-F238E27FC236}">
                <a16:creationId xmlns:a16="http://schemas.microsoft.com/office/drawing/2014/main" xmlns="" id="{9A56B9F6-B449-43FC-A84E-90499FFA9E15}"/>
              </a:ext>
            </a:extLst>
          </p:cNvPr>
          <p:cNvSpPr txBox="1"/>
          <p:nvPr/>
        </p:nvSpPr>
        <p:spPr>
          <a:xfrm>
            <a:off x="193040" y="1997839"/>
            <a:ext cx="12070080" cy="1938992"/>
          </a:xfrm>
          <a:prstGeom prst="rect">
            <a:avLst/>
          </a:prstGeom>
          <a:noFill/>
        </p:spPr>
        <p:txBody>
          <a:bodyPr wrap="square" rtlCol="0">
            <a:spAutoFit/>
          </a:bodyPr>
          <a:lstStyle/>
          <a:p>
            <a:pPr algn="ctr"/>
            <a:r>
              <a:rPr lang="en-IN" sz="6000" b="1" dirty="0">
                <a:latin typeface="Adobe Garamond Pro" panose="02020502060506020403" pitchFamily="18" charset="0"/>
              </a:rPr>
              <a:t>Unit IV</a:t>
            </a:r>
          </a:p>
          <a:p>
            <a:pPr algn="ctr"/>
            <a:r>
              <a:rPr lang="en-IN" sz="6000" dirty="0">
                <a:latin typeface="Adobe Garamond Pro" panose="02020502060506020403" pitchFamily="18" charset="0"/>
              </a:rPr>
              <a:t>Associations</a:t>
            </a:r>
          </a:p>
        </p:txBody>
      </p:sp>
    </p:spTree>
    <p:extLst>
      <p:ext uri="{BB962C8B-B14F-4D97-AF65-F5344CB8AC3E}">
        <p14:creationId xmlns:p14="http://schemas.microsoft.com/office/powerpoint/2010/main" xmlns="" val="541234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53A9213E-D3E1-474A-9224-56382E653464}"/>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131343"/>
            <a:ext cx="3952258" cy="6492995"/>
          </a:xfrm>
          <a:prstGeom prst="rect">
            <a:avLst/>
          </a:prstGeom>
        </p:spPr>
      </p:pic>
      <p:sp>
        <p:nvSpPr>
          <p:cNvPr id="3" name="TextBox 2">
            <a:extLst>
              <a:ext uri="{FF2B5EF4-FFF2-40B4-BE49-F238E27FC236}">
                <a16:creationId xmlns:a16="http://schemas.microsoft.com/office/drawing/2014/main" xmlns="" id="{07321A95-63D3-4D9C-84FE-41D3A82EC3F8}"/>
              </a:ext>
            </a:extLst>
          </p:cNvPr>
          <p:cNvSpPr txBox="1"/>
          <p:nvPr/>
        </p:nvSpPr>
        <p:spPr>
          <a:xfrm>
            <a:off x="119061" y="739467"/>
            <a:ext cx="5895659" cy="2554545"/>
          </a:xfrm>
          <a:prstGeom prst="rect">
            <a:avLst/>
          </a:prstGeom>
          <a:noFill/>
        </p:spPr>
        <p:txBody>
          <a:bodyPr wrap="square">
            <a:spAutoFit/>
          </a:bodyPr>
          <a:lstStyle/>
          <a:p>
            <a:r>
              <a:rPr lang="en-US" sz="1600" i="0" dirty="0">
                <a:solidFill>
                  <a:srgbClr val="202124"/>
                </a:solidFill>
                <a:effectLst/>
                <a:highlight>
                  <a:srgbClr val="FFFF00"/>
                </a:highlight>
                <a:latin typeface="Georgia" panose="02040502050405020303" pitchFamily="18" charset="0"/>
              </a:rPr>
              <a:t>E commerce in Fashion</a:t>
            </a:r>
          </a:p>
          <a:p>
            <a:r>
              <a:rPr lang="en-US" sz="1600" i="0" dirty="0">
                <a:solidFill>
                  <a:srgbClr val="202124"/>
                </a:solidFill>
                <a:effectLst/>
                <a:latin typeface="Georgia" panose="02040502050405020303" pitchFamily="18" charset="0"/>
              </a:rPr>
              <a:t>E-stores help consumers order fashion products of their choice, sitting right at their home! E-commerce websites also integrate various technologies to their website that assist in the process of shopping.</a:t>
            </a:r>
          </a:p>
          <a:p>
            <a:r>
              <a:rPr lang="en-US" sz="1600" i="0" dirty="0">
                <a:solidFill>
                  <a:srgbClr val="202124"/>
                </a:solidFill>
                <a:effectLst/>
                <a:latin typeface="Georgia" panose="02040502050405020303" pitchFamily="18" charset="0"/>
              </a:rPr>
              <a:t>Fashion ecommerce is helped by growth in several sections of clothing. And whilst growth is slowing in many of them, the projections are still positive. The strongest of those sections is the accessories and bags sector, which grew by a huge 15.6% in 2018 and is projected to still grow by 8.7% by 2022.</a:t>
            </a:r>
            <a:endParaRPr lang="en-IN" sz="1600" dirty="0">
              <a:latin typeface="Georgia" panose="02040502050405020303" pitchFamily="18" charset="0"/>
            </a:endParaRPr>
          </a:p>
        </p:txBody>
      </p:sp>
      <p:pic>
        <p:nvPicPr>
          <p:cNvPr id="2050" name="Picture 2" descr="Growth of Indian fashion e-commerce - Indiaretailing.com">
            <a:extLst>
              <a:ext uri="{FF2B5EF4-FFF2-40B4-BE49-F238E27FC236}">
                <a16:creationId xmlns:a16="http://schemas.microsoft.com/office/drawing/2014/main" xmlns="" id="{D4203390-CA6B-48C8-974C-E5E9A6A1106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82653" y="38588"/>
            <a:ext cx="5976938" cy="351068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DF4FDFBC-42AE-4025-92AB-EF4EB974ABCC}"/>
              </a:ext>
            </a:extLst>
          </p:cNvPr>
          <p:cNvSpPr txBox="1"/>
          <p:nvPr/>
        </p:nvSpPr>
        <p:spPr>
          <a:xfrm>
            <a:off x="119061" y="3196946"/>
            <a:ext cx="6628248" cy="3816429"/>
          </a:xfrm>
          <a:prstGeom prst="rect">
            <a:avLst/>
          </a:prstGeom>
          <a:noFill/>
        </p:spPr>
        <p:txBody>
          <a:bodyPr wrap="square">
            <a:spAutoFit/>
          </a:bodyPr>
          <a:lstStyle/>
          <a:p>
            <a:r>
              <a:rPr lang="en-US" sz="1600" b="0" i="0" dirty="0">
                <a:effectLst/>
                <a:highlight>
                  <a:srgbClr val="FFFF00"/>
                </a:highlight>
                <a:latin typeface="Georgia" panose="02040502050405020303" pitchFamily="18" charset="0"/>
              </a:rPr>
              <a:t>Apparel Parks</a:t>
            </a:r>
          </a:p>
          <a:p>
            <a:r>
              <a:rPr lang="en-US" sz="1600" b="0" i="0" dirty="0">
                <a:effectLst/>
                <a:latin typeface="Georgia" panose="02040502050405020303" pitchFamily="18" charset="0"/>
              </a:rPr>
              <a:t>Considering the stable demand for Indian-made textiles, the central government launched the Apparel Park for Exports scheme</a:t>
            </a:r>
          </a:p>
          <a:p>
            <a:r>
              <a:rPr lang="en-US" sz="1600" b="0" i="0" dirty="0">
                <a:effectLst/>
                <a:latin typeface="Georgia" panose="02040502050405020303" pitchFamily="18" charset="0"/>
              </a:rPr>
              <a:t>Generally, the size of each park is about 150-250 acres, but the final size is determined on a case-by-case basis</a:t>
            </a:r>
          </a:p>
          <a:p>
            <a:pPr algn="l">
              <a:buFont typeface="Arial" panose="020B0604020202020204" pitchFamily="34" charset="0"/>
              <a:buChar char="•"/>
            </a:pPr>
            <a:r>
              <a:rPr lang="en-US" sz="1600" b="0" i="0" dirty="0">
                <a:effectLst/>
                <a:latin typeface="Georgia" panose="02040502050405020303" pitchFamily="18" charset="0"/>
              </a:rPr>
              <a:t>The location of the apparel park should ideally be close to transportation hubs like ports, railway lines or airports. In any case, the park must be well connected and have easy access to such hubs.</a:t>
            </a:r>
          </a:p>
          <a:p>
            <a:pPr algn="l">
              <a:buFont typeface="Arial" panose="020B0604020202020204" pitchFamily="34" charset="0"/>
              <a:buChar char="•"/>
            </a:pPr>
            <a:r>
              <a:rPr lang="en-US" sz="1600" b="0" i="0" dirty="0">
                <a:effectLst/>
                <a:latin typeface="Georgia" panose="02040502050405020303" pitchFamily="18" charset="0"/>
              </a:rPr>
              <a:t>Uninterrupted supply of raw material and basic infrastructure facilities near the location would be </a:t>
            </a:r>
            <a:r>
              <a:rPr lang="en-US" sz="1600" b="0" i="0" dirty="0" err="1">
                <a:effectLst/>
                <a:latin typeface="Georgia" panose="02040502050405020303" pitchFamily="18" charset="0"/>
              </a:rPr>
              <a:t>favourable</a:t>
            </a:r>
            <a:r>
              <a:rPr lang="en-US" sz="1600" b="0" i="0" dirty="0">
                <a:effectLst/>
                <a:latin typeface="Georgia" panose="02040502050405020303" pitchFamily="18" charset="0"/>
              </a:rPr>
              <a:t>.</a:t>
            </a:r>
          </a:p>
          <a:p>
            <a:pPr algn="l">
              <a:buFont typeface="Arial" panose="020B0604020202020204" pitchFamily="34" charset="0"/>
              <a:buChar char="•"/>
            </a:pPr>
            <a:r>
              <a:rPr lang="en-US" sz="1600" b="0" i="0" dirty="0">
                <a:effectLst/>
                <a:latin typeface="Georgia" panose="02040502050405020303" pitchFamily="18" charset="0"/>
              </a:rPr>
              <a:t>The park will accommodate state-of-the-art apparel manufacturing units, each with a minimum of 200 sewing machines. More emphasis is laid on integrated production units that contain facilities for making ancillary products like buttons, </a:t>
            </a:r>
            <a:r>
              <a:rPr lang="en-US" sz="1600" b="0" i="0" dirty="0" err="1">
                <a:effectLst/>
                <a:latin typeface="Georgia" panose="02040502050405020303" pitchFamily="18" charset="0"/>
              </a:rPr>
              <a:t>etc</a:t>
            </a:r>
            <a:endParaRPr lang="en-US" sz="1600" b="0" i="0" dirty="0">
              <a:effectLst/>
              <a:latin typeface="Georgia" panose="02040502050405020303" pitchFamily="18" charset="0"/>
            </a:endParaRPr>
          </a:p>
          <a:p>
            <a:endParaRPr lang="en-IN" dirty="0"/>
          </a:p>
        </p:txBody>
      </p:sp>
      <p:pic>
        <p:nvPicPr>
          <p:cNvPr id="2052" name="Picture 4" descr="Apparel Park">
            <a:extLst>
              <a:ext uri="{FF2B5EF4-FFF2-40B4-BE49-F238E27FC236}">
                <a16:creationId xmlns:a16="http://schemas.microsoft.com/office/drawing/2014/main" xmlns="" id="{314C3346-A331-4509-8B11-FD3499E7D3D0}"/>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47309" y="3688691"/>
            <a:ext cx="4639388" cy="309447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a:extLst>
              <a:ext uri="{FF2B5EF4-FFF2-40B4-BE49-F238E27FC236}">
                <a16:creationId xmlns:a16="http://schemas.microsoft.com/office/drawing/2014/main" xmlns="" id="{9C8B7FB8-EA43-4D65-AD45-D66156399356}"/>
              </a:ext>
            </a:extLst>
          </p:cNvPr>
          <p:cNvSpPr/>
          <p:nvPr/>
        </p:nvSpPr>
        <p:spPr>
          <a:xfrm>
            <a:off x="83821" y="217715"/>
            <a:ext cx="2273299" cy="435380"/>
          </a:xfrm>
          <a:prstGeom prst="rect">
            <a:avLst/>
          </a:prstGeom>
          <a:solidFill>
            <a:srgbClr val="819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xmlns="" id="{5FABE6BA-AC24-4180-838D-89AD14AC41B5}"/>
              </a:ext>
            </a:extLst>
          </p:cNvPr>
          <p:cNvSpPr txBox="1"/>
          <p:nvPr/>
        </p:nvSpPr>
        <p:spPr>
          <a:xfrm>
            <a:off x="109778" y="247449"/>
            <a:ext cx="2685099" cy="400110"/>
          </a:xfrm>
          <a:prstGeom prst="rect">
            <a:avLst/>
          </a:prstGeom>
          <a:noFill/>
        </p:spPr>
        <p:txBody>
          <a:bodyPr wrap="square" rtlCol="0">
            <a:spAutoFit/>
          </a:bodyPr>
          <a:lstStyle/>
          <a:p>
            <a:r>
              <a:rPr lang="en-IN" sz="2000" b="1" dirty="0">
                <a:latin typeface="Georgia" panose="02040502050405020303" pitchFamily="18" charset="0"/>
              </a:rPr>
              <a:t>Associations</a:t>
            </a:r>
          </a:p>
        </p:txBody>
      </p:sp>
    </p:spTree>
    <p:extLst>
      <p:ext uri="{BB962C8B-B14F-4D97-AF65-F5344CB8AC3E}">
        <p14:creationId xmlns:p14="http://schemas.microsoft.com/office/powerpoint/2010/main" xmlns="" val="3858666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xmlns="" id="{02883E3E-A267-4B72-904E-04940CFA6C49}"/>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131343"/>
            <a:ext cx="3952258" cy="6492995"/>
          </a:xfrm>
          <a:prstGeom prst="rect">
            <a:avLst/>
          </a:prstGeom>
        </p:spPr>
      </p:pic>
      <p:sp>
        <p:nvSpPr>
          <p:cNvPr id="3" name="TextBox 2">
            <a:extLst>
              <a:ext uri="{FF2B5EF4-FFF2-40B4-BE49-F238E27FC236}">
                <a16:creationId xmlns:a16="http://schemas.microsoft.com/office/drawing/2014/main" xmlns="" id="{498C7EED-1824-4D29-9EA8-EDCAF5ABF395}"/>
              </a:ext>
            </a:extLst>
          </p:cNvPr>
          <p:cNvSpPr txBox="1"/>
          <p:nvPr/>
        </p:nvSpPr>
        <p:spPr>
          <a:xfrm>
            <a:off x="160734" y="694462"/>
            <a:ext cx="8426054" cy="1107996"/>
          </a:xfrm>
          <a:prstGeom prst="rect">
            <a:avLst/>
          </a:prstGeom>
          <a:noFill/>
        </p:spPr>
        <p:txBody>
          <a:bodyPr wrap="square">
            <a:spAutoFit/>
          </a:bodyPr>
          <a:lstStyle/>
          <a:p>
            <a:r>
              <a:rPr lang="en-US" sz="1600" i="0" dirty="0">
                <a:solidFill>
                  <a:srgbClr val="202124"/>
                </a:solidFill>
                <a:effectLst/>
                <a:highlight>
                  <a:srgbClr val="FFFF00"/>
                </a:highlight>
                <a:latin typeface="Georgia" panose="02040502050405020303" pitchFamily="18" charset="0"/>
              </a:rPr>
              <a:t>Apparel Export Promotion Council</a:t>
            </a:r>
          </a:p>
          <a:p>
            <a:r>
              <a:rPr lang="en-US" sz="1600" i="0" dirty="0">
                <a:solidFill>
                  <a:srgbClr val="202124"/>
                </a:solidFill>
                <a:effectLst/>
                <a:latin typeface="Georgia" panose="02040502050405020303" pitchFamily="18" charset="0"/>
              </a:rPr>
              <a:t>Export Promotion Councils (EPCs) are organizations set up by the Government of India to help and assist Indian exporters by providing access to international markets, promoting Indian products through various activities and increasing the overall exports from India</a:t>
            </a:r>
            <a:r>
              <a:rPr lang="en-US" i="0" dirty="0">
                <a:solidFill>
                  <a:srgbClr val="202124"/>
                </a:solidFill>
                <a:effectLst/>
                <a:latin typeface="arial" panose="020B0604020202020204" pitchFamily="34" charset="0"/>
              </a:rPr>
              <a:t>.</a:t>
            </a:r>
            <a:endParaRPr lang="en-IN" dirty="0"/>
          </a:p>
        </p:txBody>
      </p:sp>
      <p:pic>
        <p:nvPicPr>
          <p:cNvPr id="3074" name="Picture 2" descr="Apparel Export Promotion Council – IASPOINT">
            <a:extLst>
              <a:ext uri="{FF2B5EF4-FFF2-40B4-BE49-F238E27FC236}">
                <a16:creationId xmlns:a16="http://schemas.microsoft.com/office/drawing/2014/main" xmlns="" id="{C2A24C8B-71C3-4003-B519-F3B61B8D80A1}"/>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126" t="14228" r="7875" b="18500"/>
          <a:stretch/>
        </p:blipFill>
        <p:spPr bwMode="auto">
          <a:xfrm>
            <a:off x="8492847" y="274692"/>
            <a:ext cx="3314702" cy="256308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4FC67B48-867C-4CD5-84E9-DB68D3330B5D}"/>
              </a:ext>
            </a:extLst>
          </p:cNvPr>
          <p:cNvSpPr txBox="1"/>
          <p:nvPr/>
        </p:nvSpPr>
        <p:spPr>
          <a:xfrm>
            <a:off x="141733" y="2308467"/>
            <a:ext cx="6093618" cy="1323439"/>
          </a:xfrm>
          <a:prstGeom prst="rect">
            <a:avLst/>
          </a:prstGeom>
          <a:noFill/>
        </p:spPr>
        <p:txBody>
          <a:bodyPr wrap="square">
            <a:spAutoFit/>
          </a:bodyPr>
          <a:lstStyle/>
          <a:p>
            <a:r>
              <a:rPr lang="en-US" sz="1600" i="0" dirty="0">
                <a:solidFill>
                  <a:srgbClr val="202124"/>
                </a:solidFill>
                <a:effectLst/>
                <a:latin typeface="Georgia" panose="02040502050405020303" pitchFamily="18" charset="0"/>
              </a:rPr>
              <a:t>And helping them is the Crafts Council of India (CCI), which will conduct the 'Textiles &amp; Accessories' show in Chennai from September 30 to October 1. ... The idea is to nurture heritage weaves and textile traditions and use them to create contemporary products and focus on eco-friendly sustainability.</a:t>
            </a:r>
            <a:endParaRPr lang="en-IN" sz="1600" dirty="0">
              <a:latin typeface="Georgia" panose="02040502050405020303" pitchFamily="18" charset="0"/>
            </a:endParaRPr>
          </a:p>
        </p:txBody>
      </p:sp>
      <p:pic>
        <p:nvPicPr>
          <p:cNvPr id="3076" name="Picture 4" descr="The Crafts Council of India - Home | Facebook">
            <a:extLst>
              <a:ext uri="{FF2B5EF4-FFF2-40B4-BE49-F238E27FC236}">
                <a16:creationId xmlns:a16="http://schemas.microsoft.com/office/drawing/2014/main" xmlns="" id="{230C9506-6882-4CC3-B5AF-FEF25EB16F8F}"/>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43664" y="2058688"/>
            <a:ext cx="2004106" cy="200410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a16="http://schemas.microsoft.com/office/drawing/2014/main" xmlns="" id="{68D8D822-ECEA-4E82-8E30-89BDDB3335B2}"/>
              </a:ext>
            </a:extLst>
          </p:cNvPr>
          <p:cNvSpPr txBox="1"/>
          <p:nvPr/>
        </p:nvSpPr>
        <p:spPr>
          <a:xfrm>
            <a:off x="246969" y="3992517"/>
            <a:ext cx="11483579" cy="1815882"/>
          </a:xfrm>
          <a:prstGeom prst="rect">
            <a:avLst/>
          </a:prstGeom>
          <a:noFill/>
        </p:spPr>
        <p:txBody>
          <a:bodyPr wrap="square">
            <a:spAutoFit/>
          </a:bodyPr>
          <a:lstStyle/>
          <a:p>
            <a:endParaRPr lang="en-US" sz="1600" i="0" dirty="0">
              <a:solidFill>
                <a:srgbClr val="000000"/>
              </a:solidFill>
              <a:effectLst/>
              <a:latin typeface="Georgia" panose="02040502050405020303" pitchFamily="18" charset="0"/>
            </a:endParaRPr>
          </a:p>
          <a:p>
            <a:endParaRPr lang="en-US" sz="1600" dirty="0">
              <a:solidFill>
                <a:srgbClr val="000000"/>
              </a:solidFill>
              <a:latin typeface="Georgia" panose="02040502050405020303" pitchFamily="18" charset="0"/>
            </a:endParaRPr>
          </a:p>
          <a:p>
            <a:r>
              <a:rPr lang="en-US" sz="1600" i="0" dirty="0">
                <a:solidFill>
                  <a:srgbClr val="202124"/>
                </a:solidFill>
                <a:effectLst/>
                <a:latin typeface="Georgia" panose="02040502050405020303" pitchFamily="18" charset="0"/>
              </a:rPr>
              <a:t>Research scientists study the technical aspects of fibers and fabrics with the intent of improving existing yarns, fibers, and fabrics in order to create better ones. This research involves developing new fabrics using the most up- to-date chemicals and processes in sectors and areas like</a:t>
            </a:r>
          </a:p>
          <a:p>
            <a:pPr marL="285750" indent="-285750">
              <a:buFont typeface="Wingdings" panose="05000000000000000000" pitchFamily="2" charset="2"/>
              <a:buChar char="Ø"/>
            </a:pPr>
            <a:r>
              <a:rPr lang="en-US" sz="1600" dirty="0">
                <a:solidFill>
                  <a:srgbClr val="202124"/>
                </a:solidFill>
                <a:latin typeface="Georgia" panose="02040502050405020303" pitchFamily="18" charset="0"/>
              </a:rPr>
              <a:t>Ahmedabad, Bombay, South India</a:t>
            </a:r>
          </a:p>
          <a:p>
            <a:pPr marL="285750" indent="-285750">
              <a:buFont typeface="Wingdings" panose="05000000000000000000" pitchFamily="2" charset="2"/>
              <a:buChar char="Ø"/>
            </a:pPr>
            <a:r>
              <a:rPr lang="en-US" sz="1600" i="0" dirty="0">
                <a:solidFill>
                  <a:srgbClr val="202124"/>
                </a:solidFill>
                <a:effectLst/>
                <a:latin typeface="Georgia" panose="02040502050405020303" pitchFamily="18" charset="0"/>
              </a:rPr>
              <a:t>Synthetic and art silk, Man Made textiles etc.</a:t>
            </a:r>
            <a:endParaRPr lang="en-US" sz="1600" i="0" dirty="0">
              <a:solidFill>
                <a:srgbClr val="000000"/>
              </a:solidFill>
              <a:effectLst/>
              <a:latin typeface="Georgia" panose="02040502050405020303" pitchFamily="18" charset="0"/>
            </a:endParaRPr>
          </a:p>
        </p:txBody>
      </p:sp>
      <p:pic>
        <p:nvPicPr>
          <p:cNvPr id="3078" name="Picture 6" descr="Northern India Textile Research Association">
            <a:extLst>
              <a:ext uri="{FF2B5EF4-FFF2-40B4-BE49-F238E27FC236}">
                <a16:creationId xmlns:a16="http://schemas.microsoft.com/office/drawing/2014/main" xmlns="" id="{C55EC40C-0007-469F-B026-E890AFF1DDEC}"/>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099776" y="3548063"/>
            <a:ext cx="3752850" cy="96202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xmlns="" id="{7E27B4FB-E7AE-4234-9C4A-E93C991BF2F4}"/>
              </a:ext>
            </a:extLst>
          </p:cNvPr>
          <p:cNvSpPr txBox="1"/>
          <p:nvPr/>
        </p:nvSpPr>
        <p:spPr>
          <a:xfrm>
            <a:off x="160734" y="2052245"/>
            <a:ext cx="6097604" cy="369332"/>
          </a:xfrm>
          <a:prstGeom prst="rect">
            <a:avLst/>
          </a:prstGeom>
          <a:noFill/>
        </p:spPr>
        <p:txBody>
          <a:bodyPr wrap="square">
            <a:spAutoFit/>
          </a:bodyPr>
          <a:lstStyle/>
          <a:p>
            <a:r>
              <a:rPr lang="en-US" sz="1800" i="0" dirty="0">
                <a:solidFill>
                  <a:srgbClr val="202124"/>
                </a:solidFill>
                <a:effectLst/>
                <a:highlight>
                  <a:srgbClr val="FFFF00"/>
                </a:highlight>
                <a:latin typeface="Georgia" panose="02040502050405020303" pitchFamily="18" charset="0"/>
              </a:rPr>
              <a:t>Textile craft Council</a:t>
            </a:r>
          </a:p>
        </p:txBody>
      </p:sp>
      <p:sp>
        <p:nvSpPr>
          <p:cNvPr id="11" name="TextBox 10">
            <a:extLst>
              <a:ext uri="{FF2B5EF4-FFF2-40B4-BE49-F238E27FC236}">
                <a16:creationId xmlns:a16="http://schemas.microsoft.com/office/drawing/2014/main" xmlns="" id="{8CD8007C-C02C-414B-97F6-39C1DFA3639C}"/>
              </a:ext>
            </a:extLst>
          </p:cNvPr>
          <p:cNvSpPr txBox="1"/>
          <p:nvPr/>
        </p:nvSpPr>
        <p:spPr>
          <a:xfrm>
            <a:off x="246969" y="4140756"/>
            <a:ext cx="6097604" cy="369332"/>
          </a:xfrm>
          <a:prstGeom prst="rect">
            <a:avLst/>
          </a:prstGeom>
          <a:noFill/>
        </p:spPr>
        <p:txBody>
          <a:bodyPr wrap="square">
            <a:spAutoFit/>
          </a:bodyPr>
          <a:lstStyle/>
          <a:p>
            <a:r>
              <a:rPr lang="en-US" sz="1800" i="0" dirty="0">
                <a:solidFill>
                  <a:srgbClr val="202124"/>
                </a:solidFill>
                <a:effectLst/>
                <a:highlight>
                  <a:srgbClr val="FFFF00"/>
                </a:highlight>
                <a:latin typeface="Georgia" panose="02040502050405020303" pitchFamily="18" charset="0"/>
              </a:rPr>
              <a:t>Textile Research Associations</a:t>
            </a:r>
          </a:p>
        </p:txBody>
      </p:sp>
    </p:spTree>
    <p:extLst>
      <p:ext uri="{BB962C8B-B14F-4D97-AF65-F5344CB8AC3E}">
        <p14:creationId xmlns:p14="http://schemas.microsoft.com/office/powerpoint/2010/main" xmlns="" val="1825904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783085B4-86E5-4370-BF99-62AF3DC4CBCD}"/>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131343"/>
            <a:ext cx="3952258" cy="6492995"/>
          </a:xfrm>
          <a:prstGeom prst="rect">
            <a:avLst/>
          </a:prstGeom>
        </p:spPr>
      </p:pic>
      <p:sp>
        <p:nvSpPr>
          <p:cNvPr id="3" name="TextBox 2">
            <a:extLst>
              <a:ext uri="{FF2B5EF4-FFF2-40B4-BE49-F238E27FC236}">
                <a16:creationId xmlns:a16="http://schemas.microsoft.com/office/drawing/2014/main" xmlns="" id="{376C4BE2-B84B-407F-8D70-E61AC8C740A6}"/>
              </a:ext>
            </a:extLst>
          </p:cNvPr>
          <p:cNvSpPr txBox="1"/>
          <p:nvPr/>
        </p:nvSpPr>
        <p:spPr>
          <a:xfrm>
            <a:off x="168729" y="689788"/>
            <a:ext cx="6896100" cy="5693866"/>
          </a:xfrm>
          <a:prstGeom prst="rect">
            <a:avLst/>
          </a:prstGeom>
          <a:noFill/>
        </p:spPr>
        <p:txBody>
          <a:bodyPr wrap="square">
            <a:spAutoFit/>
          </a:bodyPr>
          <a:lstStyle/>
          <a:p>
            <a:pPr algn="l"/>
            <a:r>
              <a:rPr lang="en-US" sz="1400" b="0" i="0" dirty="0">
                <a:solidFill>
                  <a:srgbClr val="000000"/>
                </a:solidFill>
                <a:effectLst/>
                <a:highlight>
                  <a:srgbClr val="FFFF00"/>
                </a:highlight>
                <a:latin typeface="Georgia" panose="02040502050405020303" pitchFamily="18" charset="0"/>
              </a:rPr>
              <a:t>Origin of Fashion Industry</a:t>
            </a:r>
          </a:p>
          <a:p>
            <a:pPr algn="l"/>
            <a:r>
              <a:rPr lang="en-US" sz="1400" b="0" i="0" dirty="0">
                <a:solidFill>
                  <a:srgbClr val="000000"/>
                </a:solidFill>
                <a:effectLst/>
                <a:latin typeface="Georgia" panose="02040502050405020303" pitchFamily="18" charset="0"/>
              </a:rPr>
              <a:t>The fashion industry was created to:-</a:t>
            </a:r>
          </a:p>
          <a:p>
            <a:pPr marL="285750" indent="-285750" algn="l">
              <a:buFont typeface="Arial" panose="020B0604020202020204" pitchFamily="34" charset="0"/>
              <a:buChar char="•"/>
            </a:pPr>
            <a:r>
              <a:rPr lang="en-US" sz="1400" dirty="0">
                <a:solidFill>
                  <a:srgbClr val="000000"/>
                </a:solidFill>
                <a:latin typeface="Georgia" panose="02040502050405020303" pitchFamily="18" charset="0"/>
              </a:rPr>
              <a:t>D</a:t>
            </a:r>
            <a:r>
              <a:rPr lang="en-US" sz="1400" b="0" i="0" dirty="0">
                <a:solidFill>
                  <a:srgbClr val="000000"/>
                </a:solidFill>
                <a:effectLst/>
                <a:latin typeface="Georgia" panose="02040502050405020303" pitchFamily="18" charset="0"/>
              </a:rPr>
              <a:t>esign</a:t>
            </a:r>
          </a:p>
          <a:p>
            <a:pPr marL="285750" indent="-285750" algn="l">
              <a:buFont typeface="Arial" panose="020B0604020202020204" pitchFamily="34" charset="0"/>
              <a:buChar char="•"/>
            </a:pPr>
            <a:r>
              <a:rPr lang="en-US" sz="1400" dirty="0">
                <a:solidFill>
                  <a:srgbClr val="000000"/>
                </a:solidFill>
                <a:latin typeface="Georgia" panose="02040502050405020303" pitchFamily="18" charset="0"/>
              </a:rPr>
              <a:t>M</a:t>
            </a:r>
            <a:r>
              <a:rPr lang="en-US" sz="1400" b="0" i="0" dirty="0">
                <a:solidFill>
                  <a:srgbClr val="000000"/>
                </a:solidFill>
                <a:effectLst/>
                <a:latin typeface="Georgia" panose="02040502050405020303" pitchFamily="18" charset="0"/>
              </a:rPr>
              <a:t>arket</a:t>
            </a:r>
          </a:p>
          <a:p>
            <a:pPr marL="285750" indent="-285750" algn="l">
              <a:buFont typeface="Arial" panose="020B0604020202020204" pitchFamily="34" charset="0"/>
              <a:buChar char="•"/>
            </a:pPr>
            <a:r>
              <a:rPr lang="en-US" sz="1400" dirty="0">
                <a:solidFill>
                  <a:srgbClr val="000000"/>
                </a:solidFill>
                <a:latin typeface="Georgia" panose="02040502050405020303" pitchFamily="18" charset="0"/>
              </a:rPr>
              <a:t>Ma</a:t>
            </a:r>
            <a:r>
              <a:rPr lang="en-US" sz="1400" b="0" i="0" dirty="0">
                <a:solidFill>
                  <a:srgbClr val="000000"/>
                </a:solidFill>
                <a:effectLst/>
                <a:latin typeface="Georgia" panose="02040502050405020303" pitchFamily="18" charset="0"/>
              </a:rPr>
              <a:t>nufacture, </a:t>
            </a:r>
          </a:p>
          <a:p>
            <a:pPr marL="285750" indent="-285750" algn="l">
              <a:buFont typeface="Arial" panose="020B0604020202020204" pitchFamily="34" charset="0"/>
              <a:buChar char="•"/>
            </a:pPr>
            <a:r>
              <a:rPr lang="en-US" sz="1400" b="0" i="0" dirty="0">
                <a:solidFill>
                  <a:srgbClr val="000000"/>
                </a:solidFill>
                <a:effectLst/>
                <a:latin typeface="Georgia" panose="02040502050405020303" pitchFamily="18" charset="0"/>
              </a:rPr>
              <a:t>And sell clothes, footwear, and accessories.</a:t>
            </a:r>
          </a:p>
          <a:p>
            <a:pPr algn="l"/>
            <a:endParaRPr lang="en-US" sz="1400" b="0" i="0" dirty="0">
              <a:solidFill>
                <a:srgbClr val="000000"/>
              </a:solidFill>
              <a:effectLst/>
              <a:latin typeface="Georgia" panose="02040502050405020303" pitchFamily="18" charset="0"/>
            </a:endParaRPr>
          </a:p>
          <a:p>
            <a:pPr marL="342900" indent="-342900" algn="l">
              <a:buFont typeface="Wingdings" panose="05000000000000000000" pitchFamily="2" charset="2"/>
              <a:buChar char="Ø"/>
            </a:pPr>
            <a:r>
              <a:rPr lang="en-US" sz="1400" b="0" i="0" dirty="0">
                <a:solidFill>
                  <a:srgbClr val="000000"/>
                </a:solidFill>
                <a:effectLst/>
                <a:latin typeface="Georgia" panose="02040502050405020303" pitchFamily="18" charset="0"/>
              </a:rPr>
              <a:t>Prior to the creation of the apparel industry, people created clothes for themselves.  </a:t>
            </a:r>
          </a:p>
          <a:p>
            <a:pPr marL="342900" indent="-342900" algn="l">
              <a:buFont typeface="Wingdings" panose="05000000000000000000" pitchFamily="2" charset="2"/>
              <a:buChar char="Ø"/>
            </a:pPr>
            <a:r>
              <a:rPr lang="en-US" sz="1400" b="0" i="0" dirty="0">
                <a:solidFill>
                  <a:srgbClr val="000000"/>
                </a:solidFill>
                <a:effectLst/>
                <a:latin typeface="Georgia" panose="02040502050405020303" pitchFamily="18" charset="0"/>
              </a:rPr>
              <a:t>As the world evolved, the industry started production of clothing began roughly in the mid-nineteenth century.  Some manufacturers began to produce garments.</a:t>
            </a:r>
          </a:p>
          <a:p>
            <a:pPr marL="342900" indent="-342900" algn="l">
              <a:buFont typeface="Wingdings" panose="05000000000000000000" pitchFamily="2" charset="2"/>
              <a:buChar char="Ø"/>
            </a:pPr>
            <a:r>
              <a:rPr lang="en-US" sz="1400" b="0" i="0" dirty="0">
                <a:solidFill>
                  <a:srgbClr val="000000"/>
                </a:solidFill>
                <a:effectLst/>
                <a:latin typeface="Georgia" panose="02040502050405020303" pitchFamily="18" charset="0"/>
              </a:rPr>
              <a:t>Fashion </a:t>
            </a:r>
            <a:r>
              <a:rPr lang="en-US" sz="1400" dirty="0">
                <a:solidFill>
                  <a:srgbClr val="000000"/>
                </a:solidFill>
                <a:latin typeface="Georgia" panose="02040502050405020303" pitchFamily="18" charset="0"/>
              </a:rPr>
              <a:t>only became an </a:t>
            </a:r>
            <a:r>
              <a:rPr lang="en-US" sz="1400" b="0" i="0" dirty="0">
                <a:solidFill>
                  <a:srgbClr val="000000"/>
                </a:solidFill>
                <a:effectLst/>
                <a:latin typeface="Georgia" panose="02040502050405020303" pitchFamily="18" charset="0"/>
              </a:rPr>
              <a:t>established industry </a:t>
            </a:r>
            <a:r>
              <a:rPr lang="en-US" sz="1400" dirty="0">
                <a:solidFill>
                  <a:srgbClr val="000000"/>
                </a:solidFill>
                <a:latin typeface="Georgia" panose="02040502050405020303" pitchFamily="18" charset="0"/>
              </a:rPr>
              <a:t>in</a:t>
            </a:r>
            <a:r>
              <a:rPr lang="en-US" sz="1400" b="0" i="0" dirty="0">
                <a:solidFill>
                  <a:srgbClr val="000000"/>
                </a:solidFill>
                <a:effectLst/>
                <a:latin typeface="Georgia" panose="02040502050405020303" pitchFamily="18" charset="0"/>
              </a:rPr>
              <a:t> the twentieth century</a:t>
            </a:r>
            <a:r>
              <a:rPr lang="en-US" sz="1400" dirty="0">
                <a:solidFill>
                  <a:srgbClr val="000000"/>
                </a:solidFill>
                <a:latin typeface="Georgia" panose="02040502050405020303" pitchFamily="18" charset="0"/>
              </a:rPr>
              <a:t>.</a:t>
            </a:r>
          </a:p>
          <a:p>
            <a:pPr marL="342900" indent="-342900" algn="l">
              <a:buFont typeface="Wingdings" panose="05000000000000000000" pitchFamily="2" charset="2"/>
              <a:buChar char="Ø"/>
            </a:pPr>
            <a:r>
              <a:rPr lang="en-US" sz="1400" dirty="0">
                <a:solidFill>
                  <a:srgbClr val="000000"/>
                </a:solidFill>
                <a:latin typeface="Georgia" panose="02040502050405020303" pitchFamily="18" charset="0"/>
              </a:rPr>
              <a:t>N</a:t>
            </a:r>
            <a:r>
              <a:rPr lang="en-US" sz="1400" b="0" i="0" dirty="0">
                <a:solidFill>
                  <a:srgbClr val="000000"/>
                </a:solidFill>
                <a:effectLst/>
                <a:latin typeface="Georgia" panose="02040502050405020303" pitchFamily="18" charset="0"/>
              </a:rPr>
              <a:t>etworks of neighborhood tailors casually evolved into manufacturing businesses.  </a:t>
            </a:r>
          </a:p>
          <a:p>
            <a:pPr marL="342900" indent="-342900" algn="l">
              <a:buFont typeface="Wingdings" panose="05000000000000000000" pitchFamily="2" charset="2"/>
              <a:buChar char="Ø"/>
            </a:pPr>
            <a:r>
              <a:rPr lang="en-US" sz="1400" b="0" i="0" dirty="0">
                <a:solidFill>
                  <a:srgbClr val="000000"/>
                </a:solidFill>
                <a:effectLst/>
                <a:latin typeface="Georgia" panose="02040502050405020303" pitchFamily="18" charset="0"/>
              </a:rPr>
              <a:t>Factories grew from necessity during the world war 1 &amp; 2 era.  </a:t>
            </a:r>
          </a:p>
          <a:p>
            <a:pPr marL="342900" indent="-342900" algn="l">
              <a:buFont typeface="Wingdings" panose="05000000000000000000" pitchFamily="2" charset="2"/>
              <a:buChar char="Ø"/>
            </a:pPr>
            <a:r>
              <a:rPr lang="en-US" sz="1400" b="0" i="0" dirty="0">
                <a:solidFill>
                  <a:srgbClr val="000000"/>
                </a:solidFill>
                <a:effectLst/>
                <a:latin typeface="Georgia" panose="02040502050405020303" pitchFamily="18" charset="0"/>
              </a:rPr>
              <a:t>The social and cultural changes of the time period started unilateral codes of dress.  </a:t>
            </a:r>
          </a:p>
          <a:p>
            <a:pPr marL="342900" indent="-342900" algn="l">
              <a:buFont typeface="Wingdings" panose="05000000000000000000" pitchFamily="2" charset="2"/>
              <a:buChar char="Ø"/>
            </a:pPr>
            <a:r>
              <a:rPr lang="en-US" sz="1400" b="0" i="0" dirty="0">
                <a:solidFill>
                  <a:srgbClr val="000000"/>
                </a:solidFill>
                <a:effectLst/>
                <a:latin typeface="Georgia" panose="02040502050405020303" pitchFamily="18" charset="0"/>
              </a:rPr>
              <a:t>Changes in the business of fashion, and the establishment of designers as arbiters of taste, began to take shape in the early part of the century, although largely led by European Fashion Houses.</a:t>
            </a:r>
          </a:p>
          <a:p>
            <a:pPr marL="342900" indent="-342900" algn="l">
              <a:buFont typeface="Wingdings" panose="05000000000000000000" pitchFamily="2" charset="2"/>
              <a:buChar char="Ø"/>
            </a:pPr>
            <a:r>
              <a:rPr lang="en-US" sz="1400" b="0" i="0" dirty="0">
                <a:solidFill>
                  <a:srgbClr val="000000"/>
                </a:solidFill>
                <a:effectLst/>
                <a:latin typeface="Georgia" panose="02040502050405020303" pitchFamily="18" charset="0"/>
              </a:rPr>
              <a:t>In the 1950s and 1960s, a growing number of entrepreneurial designers began to make their way out of the backrooms to feature their own names on their labels.</a:t>
            </a:r>
          </a:p>
          <a:p>
            <a:pPr marL="342900" indent="-342900" algn="l">
              <a:buFont typeface="Wingdings" panose="05000000000000000000" pitchFamily="2" charset="2"/>
              <a:buChar char="Ø"/>
            </a:pPr>
            <a:r>
              <a:rPr lang="en-US" sz="1400" b="0" i="0" dirty="0">
                <a:solidFill>
                  <a:srgbClr val="000000"/>
                </a:solidFill>
                <a:effectLst/>
                <a:latin typeface="Georgia" panose="02040502050405020303" pitchFamily="18" charset="0"/>
              </a:rPr>
              <a:t>During this time period, several fashion designers had become celebrities in their own right.  </a:t>
            </a:r>
          </a:p>
          <a:p>
            <a:pPr marL="342900" indent="-342900" algn="l">
              <a:buFont typeface="Wingdings" panose="05000000000000000000" pitchFamily="2" charset="2"/>
              <a:buChar char="Ø"/>
            </a:pPr>
            <a:r>
              <a:rPr lang="en-US" sz="1400" b="0" i="0" dirty="0">
                <a:solidFill>
                  <a:srgbClr val="000000"/>
                </a:solidFill>
                <a:effectLst/>
                <a:latin typeface="Georgia" panose="02040502050405020303" pitchFamily="18" charset="0"/>
              </a:rPr>
              <a:t>To name a few, Oscar de la </a:t>
            </a:r>
            <a:r>
              <a:rPr lang="en-US" sz="1400" b="0" i="0" dirty="0" err="1">
                <a:solidFill>
                  <a:srgbClr val="000000"/>
                </a:solidFill>
                <a:effectLst/>
                <a:latin typeface="Georgia" panose="02040502050405020303" pitchFamily="18" charset="0"/>
              </a:rPr>
              <a:t>Renta</a:t>
            </a:r>
            <a:r>
              <a:rPr lang="en-US" sz="1400" b="0" i="0" dirty="0">
                <a:solidFill>
                  <a:srgbClr val="000000"/>
                </a:solidFill>
                <a:effectLst/>
                <a:latin typeface="Georgia" panose="02040502050405020303" pitchFamily="18" charset="0"/>
              </a:rPr>
              <a:t>, Ralph Lauren, Bill Blass, Calvin Klein, and Halston. </a:t>
            </a:r>
          </a:p>
        </p:txBody>
      </p:sp>
      <p:sp>
        <p:nvSpPr>
          <p:cNvPr id="5" name="Rectangle 4">
            <a:extLst>
              <a:ext uri="{FF2B5EF4-FFF2-40B4-BE49-F238E27FC236}">
                <a16:creationId xmlns:a16="http://schemas.microsoft.com/office/drawing/2014/main" xmlns="" id="{31D47C67-0D6C-47A0-B2CD-9A09D2E421AE}"/>
              </a:ext>
            </a:extLst>
          </p:cNvPr>
          <p:cNvSpPr/>
          <p:nvPr/>
        </p:nvSpPr>
        <p:spPr>
          <a:xfrm>
            <a:off x="83821" y="217715"/>
            <a:ext cx="2273299" cy="435380"/>
          </a:xfrm>
          <a:prstGeom prst="rect">
            <a:avLst/>
          </a:prstGeom>
          <a:solidFill>
            <a:srgbClr val="819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6" name="Picture 2" descr="History of the Fashion Industry">
            <a:extLst>
              <a:ext uri="{FF2B5EF4-FFF2-40B4-BE49-F238E27FC236}">
                <a16:creationId xmlns:a16="http://schemas.microsoft.com/office/drawing/2014/main" xmlns="" id="{3592ECE5-257E-486E-A9C1-A8D9224D70B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64829" y="217715"/>
            <a:ext cx="4667250" cy="30956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xmlns="" id="{FBDEAB44-EEEA-4C3D-810A-E2D527068D56}"/>
              </a:ext>
            </a:extLst>
          </p:cNvPr>
          <p:cNvSpPr txBox="1"/>
          <p:nvPr/>
        </p:nvSpPr>
        <p:spPr>
          <a:xfrm>
            <a:off x="83821" y="252985"/>
            <a:ext cx="2364739" cy="400110"/>
          </a:xfrm>
          <a:prstGeom prst="rect">
            <a:avLst/>
          </a:prstGeom>
          <a:noFill/>
        </p:spPr>
        <p:txBody>
          <a:bodyPr wrap="square" rtlCol="0">
            <a:spAutoFit/>
          </a:bodyPr>
          <a:lstStyle/>
          <a:p>
            <a:r>
              <a:rPr lang="en-IN" sz="2000" dirty="0">
                <a:latin typeface="Georgia" panose="02040502050405020303" pitchFamily="18" charset="0"/>
              </a:rPr>
              <a:t>Fashion Industry</a:t>
            </a:r>
          </a:p>
        </p:txBody>
      </p:sp>
      <p:pic>
        <p:nvPicPr>
          <p:cNvPr id="4" name="Picture 2" descr="Ralph Lauren logo and Its history | LogoMyWay">
            <a:extLst>
              <a:ext uri="{FF2B5EF4-FFF2-40B4-BE49-F238E27FC236}">
                <a16:creationId xmlns:a16="http://schemas.microsoft.com/office/drawing/2014/main" xmlns="" id="{0A19AF55-07CF-4A11-9B7D-2F71F1CF29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64829" y="3428999"/>
            <a:ext cx="4676915" cy="25146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6025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85717FEE-4CCD-4555-8125-DE8B20758941}"/>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131343"/>
            <a:ext cx="11941226" cy="6492995"/>
          </a:xfrm>
          <a:prstGeom prst="rect">
            <a:avLst/>
          </a:prstGeom>
        </p:spPr>
      </p:pic>
      <p:sp>
        <p:nvSpPr>
          <p:cNvPr id="3" name="TextBox 2">
            <a:extLst>
              <a:ext uri="{FF2B5EF4-FFF2-40B4-BE49-F238E27FC236}">
                <a16:creationId xmlns:a16="http://schemas.microsoft.com/office/drawing/2014/main" xmlns="" id="{9A56B9F6-B449-43FC-A84E-90499FFA9E15}"/>
              </a:ext>
            </a:extLst>
          </p:cNvPr>
          <p:cNvSpPr txBox="1"/>
          <p:nvPr/>
        </p:nvSpPr>
        <p:spPr>
          <a:xfrm>
            <a:off x="193040" y="1997839"/>
            <a:ext cx="12070080" cy="1938992"/>
          </a:xfrm>
          <a:prstGeom prst="rect">
            <a:avLst/>
          </a:prstGeom>
          <a:noFill/>
        </p:spPr>
        <p:txBody>
          <a:bodyPr wrap="square" rtlCol="0">
            <a:spAutoFit/>
          </a:bodyPr>
          <a:lstStyle/>
          <a:p>
            <a:pPr algn="ctr"/>
            <a:r>
              <a:rPr lang="en-IN" sz="6000" b="1" dirty="0">
                <a:latin typeface="Adobe Garamond Pro" panose="02020502060506020403" pitchFamily="18" charset="0"/>
              </a:rPr>
              <a:t>Unit V</a:t>
            </a:r>
          </a:p>
          <a:p>
            <a:pPr algn="ctr"/>
            <a:r>
              <a:rPr lang="en-IN" sz="6000" dirty="0">
                <a:latin typeface="Adobe Garamond Pro" panose="02020502060506020403" pitchFamily="18" charset="0"/>
              </a:rPr>
              <a:t>Fashion Centres</a:t>
            </a:r>
          </a:p>
        </p:txBody>
      </p:sp>
    </p:spTree>
    <p:extLst>
      <p:ext uri="{BB962C8B-B14F-4D97-AF65-F5344CB8AC3E}">
        <p14:creationId xmlns:p14="http://schemas.microsoft.com/office/powerpoint/2010/main" xmlns="" val="2963443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12A90837-004D-4A01-ACBE-C143AF6346CA}"/>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131343"/>
            <a:ext cx="3952258" cy="6492995"/>
          </a:xfrm>
          <a:prstGeom prst="rect">
            <a:avLst/>
          </a:prstGeom>
        </p:spPr>
      </p:pic>
      <p:sp>
        <p:nvSpPr>
          <p:cNvPr id="3" name="TextBox 2">
            <a:extLst>
              <a:ext uri="{FF2B5EF4-FFF2-40B4-BE49-F238E27FC236}">
                <a16:creationId xmlns:a16="http://schemas.microsoft.com/office/drawing/2014/main" xmlns="" id="{EF0AC572-0AE9-4B37-B154-6644AF6C9B14}"/>
              </a:ext>
            </a:extLst>
          </p:cNvPr>
          <p:cNvSpPr txBox="1"/>
          <p:nvPr/>
        </p:nvSpPr>
        <p:spPr>
          <a:xfrm>
            <a:off x="236233" y="955087"/>
            <a:ext cx="6093618" cy="4801314"/>
          </a:xfrm>
          <a:prstGeom prst="rect">
            <a:avLst/>
          </a:prstGeom>
          <a:noFill/>
        </p:spPr>
        <p:txBody>
          <a:bodyPr wrap="square">
            <a:spAutoFit/>
          </a:bodyPr>
          <a:lstStyle/>
          <a:p>
            <a:pPr algn="l" fontAlgn="base"/>
            <a:r>
              <a:rPr lang="en-US" i="0" dirty="0">
                <a:effectLst/>
                <a:latin typeface="Georgia" panose="02040502050405020303" pitchFamily="18" charset="0"/>
              </a:rPr>
              <a:t>Fashion designers tend to gravitate towards the fashion centers of their country, and often overseas, for many reasons, and over the years certain cities have become well known for being the places to be to see the latest fashion trends coming out of the best fashion houses. The following are some of the fashion centers (in no particular order) that are noteworthy:</a:t>
            </a:r>
          </a:p>
          <a:p>
            <a:pPr algn="l" fontAlgn="base"/>
            <a:endParaRPr lang="en-US" i="0" dirty="0">
              <a:effectLst/>
              <a:highlight>
                <a:srgbClr val="FFFF00"/>
              </a:highlight>
              <a:latin typeface="Georgia" panose="02040502050405020303" pitchFamily="18" charset="0"/>
            </a:endParaRPr>
          </a:p>
          <a:p>
            <a:pPr algn="l" fontAlgn="base"/>
            <a:r>
              <a:rPr lang="en-US" i="0" dirty="0">
                <a:effectLst/>
                <a:highlight>
                  <a:srgbClr val="FFFF00"/>
                </a:highlight>
                <a:latin typeface="Georgia" panose="02040502050405020303" pitchFamily="18" charset="0"/>
              </a:rPr>
              <a:t>Melbourne, Australia – </a:t>
            </a:r>
          </a:p>
          <a:p>
            <a:pPr algn="l" fontAlgn="base"/>
            <a:r>
              <a:rPr lang="en-US" i="0" dirty="0">
                <a:effectLst/>
                <a:latin typeface="Georgia" panose="02040502050405020303" pitchFamily="18" charset="0"/>
              </a:rPr>
              <a:t>Melbourne has its own group of designers that strongly influence fashion trends both in Australia and New Zealand, but also are open to international designers apparel. On the flipside Melbourne-born Aesop label is still doing extremely well in the worldwide market, dominating the up market skincare and grooming products niche. This is a city for fashionistas to keep an eye on, with exciting things expected ahead.</a:t>
            </a:r>
          </a:p>
        </p:txBody>
      </p:sp>
      <p:pic>
        <p:nvPicPr>
          <p:cNvPr id="14338" name="Picture 2" descr="Front Row at Australia&amp;#39;s Fashion Flash Mob, Melbourne Fashion Week">
            <a:extLst>
              <a:ext uri="{FF2B5EF4-FFF2-40B4-BE49-F238E27FC236}">
                <a16:creationId xmlns:a16="http://schemas.microsoft.com/office/drawing/2014/main" xmlns="" id="{855A6E72-C016-4D24-A076-2B7F5AD4133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79219" y="1377767"/>
            <a:ext cx="5634690" cy="369474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a16="http://schemas.microsoft.com/office/drawing/2014/main" xmlns="" id="{53511B74-6D37-44CA-9598-DA04F6047ED2}"/>
              </a:ext>
            </a:extLst>
          </p:cNvPr>
          <p:cNvSpPr/>
          <p:nvPr/>
        </p:nvSpPr>
        <p:spPr>
          <a:xfrm>
            <a:off x="83821" y="85635"/>
            <a:ext cx="2273299" cy="435380"/>
          </a:xfrm>
          <a:prstGeom prst="rect">
            <a:avLst/>
          </a:prstGeom>
          <a:solidFill>
            <a:srgbClr val="819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xmlns="" id="{605D12FD-3938-46C8-ABC3-E86C3AD85704}"/>
              </a:ext>
            </a:extLst>
          </p:cNvPr>
          <p:cNvSpPr txBox="1"/>
          <p:nvPr/>
        </p:nvSpPr>
        <p:spPr>
          <a:xfrm>
            <a:off x="112696" y="98326"/>
            <a:ext cx="2142823" cy="400110"/>
          </a:xfrm>
          <a:prstGeom prst="rect">
            <a:avLst/>
          </a:prstGeom>
          <a:noFill/>
        </p:spPr>
        <p:txBody>
          <a:bodyPr wrap="square" rtlCol="0">
            <a:spAutoFit/>
          </a:bodyPr>
          <a:lstStyle/>
          <a:p>
            <a:r>
              <a:rPr lang="en-IN" sz="2000" dirty="0">
                <a:latin typeface="Georgia" panose="02040502050405020303" pitchFamily="18" charset="0"/>
              </a:rPr>
              <a:t>Fashion Centres</a:t>
            </a:r>
          </a:p>
        </p:txBody>
      </p:sp>
    </p:spTree>
    <p:extLst>
      <p:ext uri="{BB962C8B-B14F-4D97-AF65-F5344CB8AC3E}">
        <p14:creationId xmlns:p14="http://schemas.microsoft.com/office/powerpoint/2010/main" xmlns="" val="1952564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582D8873-D2C2-429B-ACA2-FD65923B58BE}"/>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131343"/>
            <a:ext cx="3952258" cy="6492995"/>
          </a:xfrm>
          <a:prstGeom prst="rect">
            <a:avLst/>
          </a:prstGeom>
        </p:spPr>
      </p:pic>
      <p:sp>
        <p:nvSpPr>
          <p:cNvPr id="3" name="TextBox 2">
            <a:extLst>
              <a:ext uri="{FF2B5EF4-FFF2-40B4-BE49-F238E27FC236}">
                <a16:creationId xmlns:a16="http://schemas.microsoft.com/office/drawing/2014/main" xmlns="" id="{2491CC5B-C66A-4394-A2D8-D231D9C135FD}"/>
              </a:ext>
            </a:extLst>
          </p:cNvPr>
          <p:cNvSpPr txBox="1"/>
          <p:nvPr/>
        </p:nvSpPr>
        <p:spPr>
          <a:xfrm>
            <a:off x="143552" y="444251"/>
            <a:ext cx="5849862" cy="3046988"/>
          </a:xfrm>
          <a:prstGeom prst="rect">
            <a:avLst/>
          </a:prstGeom>
          <a:noFill/>
        </p:spPr>
        <p:txBody>
          <a:bodyPr wrap="square">
            <a:spAutoFit/>
          </a:bodyPr>
          <a:lstStyle/>
          <a:p>
            <a:pPr algn="ctr" fontAlgn="base"/>
            <a:endParaRPr lang="en-US" sz="1600" b="1" i="0" dirty="0">
              <a:effectLst/>
              <a:highlight>
                <a:srgbClr val="FFFF00"/>
              </a:highlight>
              <a:latin typeface="Georgia" panose="02040502050405020303" pitchFamily="18" charset="0"/>
            </a:endParaRPr>
          </a:p>
          <a:p>
            <a:pPr algn="l" fontAlgn="base"/>
            <a:r>
              <a:rPr lang="en-US" sz="1600" b="0" i="0" dirty="0">
                <a:effectLst/>
                <a:highlight>
                  <a:srgbClr val="FFFF00"/>
                </a:highlight>
                <a:latin typeface="Georgia" panose="02040502050405020303" pitchFamily="18" charset="0"/>
              </a:rPr>
              <a:t>New York, U.S.A.</a:t>
            </a:r>
          </a:p>
          <a:p>
            <a:pPr algn="l" fontAlgn="base"/>
            <a:r>
              <a:rPr lang="en-US" sz="1600" b="0" i="0" dirty="0">
                <a:effectLst/>
                <a:latin typeface="Georgia" panose="02040502050405020303" pitchFamily="18" charset="0"/>
              </a:rPr>
              <a:t>New York has been seen as one of the world’s major fashion centers for many years and is unlikely to lose that image any time soon. The city is a huge cultural center and designers and others in the fashion industry all turn their eyes to New York when wanting to know what is ‘happening’ today. With a huge number of top designers all operating out of New York, plus a slew of fashion schools with excellent reputations, it is no wonder that the biannual New York Fashion Week attracts thousands of fashion industry personnel from around the world.</a:t>
            </a:r>
          </a:p>
        </p:txBody>
      </p:sp>
      <p:pic>
        <p:nvPicPr>
          <p:cNvPr id="15362" name="Picture 2" descr="The Top 10 Collections of New York Fashion Week Fall 2020 | Vogue">
            <a:extLst>
              <a:ext uri="{FF2B5EF4-FFF2-40B4-BE49-F238E27FC236}">
                <a16:creationId xmlns:a16="http://schemas.microsoft.com/office/drawing/2014/main" xmlns="" id="{EB43CA67-C2E9-432B-BE31-D467227B218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93414" y="221381"/>
            <a:ext cx="6073458" cy="341632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D0F73D1A-D2F9-4F79-9588-D2C5D6D0A46A}"/>
              </a:ext>
            </a:extLst>
          </p:cNvPr>
          <p:cNvSpPr txBox="1"/>
          <p:nvPr/>
        </p:nvSpPr>
        <p:spPr>
          <a:xfrm>
            <a:off x="125128" y="3557926"/>
            <a:ext cx="6112042" cy="2800767"/>
          </a:xfrm>
          <a:prstGeom prst="rect">
            <a:avLst/>
          </a:prstGeom>
          <a:noFill/>
        </p:spPr>
        <p:txBody>
          <a:bodyPr wrap="square">
            <a:spAutoFit/>
          </a:bodyPr>
          <a:lstStyle/>
          <a:p>
            <a:pPr algn="l" fontAlgn="base"/>
            <a:r>
              <a:rPr lang="en-US" sz="1600" b="0" i="0" dirty="0">
                <a:effectLst/>
                <a:highlight>
                  <a:srgbClr val="FFFF00"/>
                </a:highlight>
                <a:latin typeface="Georgia" panose="02040502050405020303" pitchFamily="18" charset="0"/>
              </a:rPr>
              <a:t>Milan Italy</a:t>
            </a:r>
          </a:p>
          <a:p>
            <a:pPr algn="l" fontAlgn="base"/>
            <a:r>
              <a:rPr lang="en-US" sz="1600" b="0" i="0" dirty="0">
                <a:effectLst/>
                <a:latin typeface="Georgia" panose="02040502050405020303" pitchFamily="18" charset="0"/>
              </a:rPr>
              <a:t>Throughout the decades Milan has been one of the </a:t>
            </a:r>
            <a:r>
              <a:rPr lang="en-US" sz="1600" b="0" i="0" strike="noStrike" dirty="0">
                <a:effectLst/>
                <a:latin typeface="Georgia" panose="02040502050405020303" pitchFamily="18" charset="0"/>
                <a:hlinkClick r:id="rId5">
                  <a:extLst>
                    <a:ext uri="{A12FA001-AC4F-418D-AE19-62706E023703}">
                      <ahyp:hlinkClr xmlns:ahyp="http://schemas.microsoft.com/office/drawing/2018/hyperlinkcolor" xmlns="" val="tx"/>
                    </a:ext>
                  </a:extLst>
                </a:hlinkClick>
              </a:rPr>
              <a:t>greatest art and fashion cities worldwide</a:t>
            </a:r>
            <a:r>
              <a:rPr lang="en-US" sz="1600" b="0" i="0" dirty="0">
                <a:effectLst/>
                <a:latin typeface="Georgia" panose="02040502050405020303" pitchFamily="18" charset="0"/>
              </a:rPr>
              <a:t> and still remains so. Huge designer legends such as Versace, Gucci, Fendi, Armani and Prada all launched from there and are still as popular today as they were when they began dominating fashion show runways in their early days. Milan is a city full of excitement and creativity, and the boutique shopping is sure to satisfy even the most die-hard shopper. Milan is synonymous with luxury brands. Milan Fashion Week is one of the biggest fashion shows in the world, drawing only the most elite fashion industry people.</a:t>
            </a:r>
          </a:p>
        </p:txBody>
      </p:sp>
      <p:pic>
        <p:nvPicPr>
          <p:cNvPr id="15364" name="Picture 4" descr="9 Standout Fall 2021 Trends From the Milan Fashion Week Runways -  Fashionista">
            <a:extLst>
              <a:ext uri="{FF2B5EF4-FFF2-40B4-BE49-F238E27FC236}">
                <a16:creationId xmlns:a16="http://schemas.microsoft.com/office/drawing/2014/main" xmlns="" id="{F76E3927-296B-4F8E-9B5B-A42DDD0E479F}"/>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58154" y="3721800"/>
            <a:ext cx="5343977" cy="30059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8134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EBBDEE5D-182D-4475-95D7-D5FB9CACAEFF}"/>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131343"/>
            <a:ext cx="3952258" cy="6492995"/>
          </a:xfrm>
          <a:prstGeom prst="rect">
            <a:avLst/>
          </a:prstGeom>
        </p:spPr>
      </p:pic>
      <p:sp>
        <p:nvSpPr>
          <p:cNvPr id="3" name="TextBox 2">
            <a:extLst>
              <a:ext uri="{FF2B5EF4-FFF2-40B4-BE49-F238E27FC236}">
                <a16:creationId xmlns:a16="http://schemas.microsoft.com/office/drawing/2014/main" xmlns="" id="{E3962DE4-113C-499F-9992-54B014610AD6}"/>
              </a:ext>
            </a:extLst>
          </p:cNvPr>
          <p:cNvSpPr txBox="1"/>
          <p:nvPr/>
        </p:nvSpPr>
        <p:spPr>
          <a:xfrm>
            <a:off x="216983" y="0"/>
            <a:ext cx="6093618" cy="2800767"/>
          </a:xfrm>
          <a:prstGeom prst="rect">
            <a:avLst/>
          </a:prstGeom>
          <a:noFill/>
        </p:spPr>
        <p:txBody>
          <a:bodyPr wrap="square">
            <a:spAutoFit/>
          </a:bodyPr>
          <a:lstStyle/>
          <a:p>
            <a:pPr algn="l" fontAlgn="base"/>
            <a:endParaRPr lang="en-US" sz="1600" b="1" i="0" dirty="0">
              <a:effectLst/>
              <a:highlight>
                <a:srgbClr val="FFFF00"/>
              </a:highlight>
              <a:latin typeface="Georgia" panose="02040502050405020303" pitchFamily="18" charset="0"/>
            </a:endParaRPr>
          </a:p>
          <a:p>
            <a:pPr algn="l" fontAlgn="base"/>
            <a:r>
              <a:rPr lang="en-US" sz="1600" b="0" i="0" dirty="0">
                <a:effectLst/>
                <a:highlight>
                  <a:srgbClr val="FFFF00"/>
                </a:highlight>
                <a:latin typeface="Georgia" panose="02040502050405020303" pitchFamily="18" charset="0"/>
              </a:rPr>
              <a:t>London, England</a:t>
            </a:r>
          </a:p>
          <a:p>
            <a:pPr algn="l" fontAlgn="base"/>
            <a:r>
              <a:rPr lang="en-US" sz="1600" b="0" i="0" dirty="0">
                <a:effectLst/>
                <a:latin typeface="Georgia" panose="02040502050405020303" pitchFamily="18" charset="0"/>
              </a:rPr>
              <a:t>Just as Paris, France does, London stages a Fashion Week twice a year that draws in designers and those interested in the fashion world from around the globe. Big names such as Jimmy Choo, Stella McCartney, and Vivienne Westwood all operate out of England and are known worldwide. For shoppers London is one of the best places to go to get some serious retail therapy at the many boho boutiques, flagship shops, and the high-street stores that are in plentiful supply. If designer labels are sought Bond Street will provide everything needed.</a:t>
            </a:r>
          </a:p>
        </p:txBody>
      </p:sp>
      <p:pic>
        <p:nvPicPr>
          <p:cNvPr id="16386" name="Picture 2" descr="London Fashion Week: Vivienne Westwood Red Label Fall/Winter &amp;#39;16 | Buro 24/7">
            <a:extLst>
              <a:ext uri="{FF2B5EF4-FFF2-40B4-BE49-F238E27FC236}">
                <a16:creationId xmlns:a16="http://schemas.microsoft.com/office/drawing/2014/main" xmlns="" id="{14A232F9-75FF-4286-A4A6-CB568088C2EA}"/>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10601" y="221331"/>
            <a:ext cx="4763128" cy="320766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20AD4229-0C76-4FC5-A8B5-220919A9F015}"/>
              </a:ext>
            </a:extLst>
          </p:cNvPr>
          <p:cNvSpPr txBox="1"/>
          <p:nvPr/>
        </p:nvSpPr>
        <p:spPr>
          <a:xfrm>
            <a:off x="216983" y="3671938"/>
            <a:ext cx="6097604" cy="2062103"/>
          </a:xfrm>
          <a:prstGeom prst="rect">
            <a:avLst/>
          </a:prstGeom>
          <a:noFill/>
        </p:spPr>
        <p:txBody>
          <a:bodyPr wrap="square">
            <a:spAutoFit/>
          </a:bodyPr>
          <a:lstStyle/>
          <a:p>
            <a:pPr algn="l" fontAlgn="base"/>
            <a:r>
              <a:rPr lang="en-US" sz="1600" b="0" i="0" dirty="0">
                <a:effectLst/>
                <a:highlight>
                  <a:srgbClr val="FFFF00"/>
                </a:highlight>
                <a:latin typeface="Georgia" panose="02040502050405020303" pitchFamily="18" charset="0"/>
              </a:rPr>
              <a:t>Paris France</a:t>
            </a:r>
          </a:p>
          <a:p>
            <a:pPr algn="l" fontAlgn="base"/>
            <a:r>
              <a:rPr lang="en-US" sz="1600" b="0" i="0" dirty="0">
                <a:effectLst/>
                <a:latin typeface="Georgia" panose="02040502050405020303" pitchFamily="18" charset="0"/>
              </a:rPr>
              <a:t>It is not surprising that Paris is on the list of fashion centers as France is home to over 50 fashion learning facilities. YSL, </a:t>
            </a:r>
            <a:r>
              <a:rPr lang="en-US" sz="1600" b="0" i="0" u="none" strike="noStrike" dirty="0">
                <a:effectLst/>
                <a:latin typeface="Georgia" panose="02040502050405020303" pitchFamily="18" charset="0"/>
                <a:hlinkClick r:id="rId5">
                  <a:extLst>
                    <a:ext uri="{A12FA001-AC4F-418D-AE19-62706E023703}">
                      <ahyp:hlinkClr xmlns:ahyp="http://schemas.microsoft.com/office/drawing/2018/hyperlinkcolor" xmlns="" val="tx"/>
                    </a:ext>
                  </a:extLst>
                </a:hlinkClick>
              </a:rPr>
              <a:t>Givenchy</a:t>
            </a:r>
            <a:r>
              <a:rPr lang="en-US" sz="1600" b="0" i="0" dirty="0">
                <a:effectLst/>
                <a:latin typeface="Georgia" panose="02040502050405020303" pitchFamily="18" charset="0"/>
              </a:rPr>
              <a:t>, Lagerfeld, Gaultier, Dior, Cardin, Chanel, Lacoste, and Louboutin are all world famous designers that operate out of Paris and are dominating runways at Paris Fashion Week. Elle, the worlds most famous and largest fashion magazine started in Paris and still maintains its headquarters there.</a:t>
            </a:r>
          </a:p>
        </p:txBody>
      </p:sp>
      <p:pic>
        <p:nvPicPr>
          <p:cNvPr id="16388" name="Picture 4" descr="Givenchy | Spring-summer 2020 Paris fashion week - YouTube">
            <a:extLst>
              <a:ext uri="{FF2B5EF4-FFF2-40B4-BE49-F238E27FC236}">
                <a16:creationId xmlns:a16="http://schemas.microsoft.com/office/drawing/2014/main" xmlns="" id="{7306DD4B-EFFE-4DAC-AA49-2A0EE64CAFD1}"/>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10601" y="3460391"/>
            <a:ext cx="5702523" cy="32076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92067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D9642B9F-241B-41DB-BE4E-EFA8C26B94A5}"/>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131343"/>
            <a:ext cx="3952258" cy="6492995"/>
          </a:xfrm>
          <a:prstGeom prst="rect">
            <a:avLst/>
          </a:prstGeom>
        </p:spPr>
      </p:pic>
      <p:sp>
        <p:nvSpPr>
          <p:cNvPr id="3" name="TextBox 2">
            <a:extLst>
              <a:ext uri="{FF2B5EF4-FFF2-40B4-BE49-F238E27FC236}">
                <a16:creationId xmlns:a16="http://schemas.microsoft.com/office/drawing/2014/main" xmlns="" id="{4717F0B8-069A-4CEA-8F17-853BD7AAA551}"/>
              </a:ext>
            </a:extLst>
          </p:cNvPr>
          <p:cNvSpPr txBox="1"/>
          <p:nvPr/>
        </p:nvSpPr>
        <p:spPr>
          <a:xfrm>
            <a:off x="282221" y="1672359"/>
            <a:ext cx="6093618" cy="3970318"/>
          </a:xfrm>
          <a:prstGeom prst="rect">
            <a:avLst/>
          </a:prstGeom>
          <a:noFill/>
        </p:spPr>
        <p:txBody>
          <a:bodyPr wrap="square">
            <a:spAutoFit/>
          </a:bodyPr>
          <a:lstStyle/>
          <a:p>
            <a:r>
              <a:rPr lang="en-US" dirty="0">
                <a:solidFill>
                  <a:srgbClr val="000000"/>
                </a:solidFill>
                <a:highlight>
                  <a:srgbClr val="FFFF00"/>
                </a:highlight>
                <a:latin typeface="Georgia" panose="02040502050405020303" pitchFamily="18" charset="0"/>
              </a:rPr>
              <a:t>India</a:t>
            </a:r>
            <a:endParaRPr lang="en-US" b="0" i="0" dirty="0">
              <a:solidFill>
                <a:srgbClr val="000000"/>
              </a:solidFill>
              <a:effectLst/>
              <a:highlight>
                <a:srgbClr val="FFFF00"/>
              </a:highlight>
              <a:latin typeface="Georgia" panose="02040502050405020303" pitchFamily="18" charset="0"/>
            </a:endParaRPr>
          </a:p>
          <a:p>
            <a:r>
              <a:rPr lang="en-US" b="0" i="0" dirty="0">
                <a:solidFill>
                  <a:srgbClr val="000000"/>
                </a:solidFill>
                <a:effectLst/>
                <a:latin typeface="Georgia" panose="02040502050405020303" pitchFamily="18" charset="0"/>
              </a:rPr>
              <a:t>India has its own New York, Paris &amp; Milan spread across its different </a:t>
            </a:r>
          </a:p>
          <a:p>
            <a:r>
              <a:rPr lang="en-US" b="0" i="0" dirty="0">
                <a:solidFill>
                  <a:srgbClr val="000000"/>
                </a:solidFill>
                <a:effectLst/>
                <a:latin typeface="Georgia" panose="02040502050405020303" pitchFamily="18" charset="0"/>
              </a:rPr>
              <a:t>The most fashionable cities in the country. India is a land of diverse culture and every culture has its own designated ethnic dress. If you scale all the states in the country, you'll be surprised to see how versatile our fashion is. From Kerala's white and golden sarees to Rajasthan's </a:t>
            </a:r>
            <a:r>
              <a:rPr lang="en-US" b="0" i="0" dirty="0" err="1">
                <a:solidFill>
                  <a:srgbClr val="000000"/>
                </a:solidFill>
                <a:effectLst/>
                <a:latin typeface="Georgia" panose="02040502050405020303" pitchFamily="18" charset="0"/>
              </a:rPr>
              <a:t>Bandhej</a:t>
            </a:r>
            <a:r>
              <a:rPr lang="en-US" b="0" i="0" dirty="0">
                <a:solidFill>
                  <a:srgbClr val="000000"/>
                </a:solidFill>
                <a:effectLst/>
                <a:latin typeface="Georgia" panose="02040502050405020303" pitchFamily="18" charset="0"/>
              </a:rPr>
              <a:t> print, India boasts about its ever-glowing and ever-</a:t>
            </a:r>
            <a:r>
              <a:rPr lang="en-US" b="0" i="0" dirty="0" err="1">
                <a:solidFill>
                  <a:srgbClr val="000000"/>
                </a:solidFill>
                <a:effectLst/>
                <a:latin typeface="Georgia" panose="02040502050405020303" pitchFamily="18" charset="0"/>
              </a:rPr>
              <a:t>colourful</a:t>
            </a:r>
            <a:r>
              <a:rPr lang="en-US" b="0" i="0" dirty="0">
                <a:solidFill>
                  <a:srgbClr val="000000"/>
                </a:solidFill>
                <a:effectLst/>
                <a:latin typeface="Georgia" panose="02040502050405020303" pitchFamily="18" charset="0"/>
              </a:rPr>
              <a:t> fashion.</a:t>
            </a:r>
          </a:p>
          <a:p>
            <a:r>
              <a:rPr lang="en-US" dirty="0">
                <a:solidFill>
                  <a:srgbClr val="000000"/>
                </a:solidFill>
                <a:latin typeface="Georgia" panose="02040502050405020303" pitchFamily="18" charset="0"/>
              </a:rPr>
              <a:t>Designers like Sabyasachi, </a:t>
            </a:r>
            <a:r>
              <a:rPr lang="en-US" dirty="0" err="1">
                <a:solidFill>
                  <a:srgbClr val="000000"/>
                </a:solidFill>
                <a:latin typeface="Georgia" panose="02040502050405020303" pitchFamily="18" charset="0"/>
              </a:rPr>
              <a:t>Ayush</a:t>
            </a:r>
            <a:r>
              <a:rPr lang="en-US" dirty="0">
                <a:solidFill>
                  <a:srgbClr val="000000"/>
                </a:solidFill>
                <a:latin typeface="Georgia" panose="02040502050405020303" pitchFamily="18" charset="0"/>
              </a:rPr>
              <a:t> Kejriwal are giving an altogether new approach to the roar of fashion and diversity India could offer the next generations and decades to come.</a:t>
            </a:r>
            <a:endParaRPr lang="en-IN" dirty="0"/>
          </a:p>
        </p:txBody>
      </p:sp>
      <p:pic>
        <p:nvPicPr>
          <p:cNvPr id="1026" name="Picture 2">
            <a:extLst>
              <a:ext uri="{FF2B5EF4-FFF2-40B4-BE49-F238E27FC236}">
                <a16:creationId xmlns:a16="http://schemas.microsoft.com/office/drawing/2014/main" xmlns="" id="{725A3F92-3D4D-4631-AA09-BB7D1B8CAE5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39625" y="317819"/>
            <a:ext cx="4341149" cy="325850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420D8826-B00C-40AD-AC08-5F6D6CB0C21C}"/>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98899" y="3601738"/>
            <a:ext cx="3022600" cy="3022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1835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1DCC1149-DB2D-486D-80A6-3E24ED3F6528}"/>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8" y="131343"/>
            <a:ext cx="11920171" cy="6492995"/>
          </a:xfrm>
          <a:prstGeom prst="rect">
            <a:avLst/>
          </a:prstGeom>
        </p:spPr>
      </p:pic>
      <p:sp>
        <p:nvSpPr>
          <p:cNvPr id="3" name="TextBox 2">
            <a:extLst>
              <a:ext uri="{FF2B5EF4-FFF2-40B4-BE49-F238E27FC236}">
                <a16:creationId xmlns:a16="http://schemas.microsoft.com/office/drawing/2014/main" xmlns="" id="{2195ACBA-0ED6-461D-AD32-EB61C250C923}"/>
              </a:ext>
            </a:extLst>
          </p:cNvPr>
          <p:cNvSpPr txBox="1"/>
          <p:nvPr/>
        </p:nvSpPr>
        <p:spPr>
          <a:xfrm>
            <a:off x="133350" y="275748"/>
            <a:ext cx="11920170" cy="3939540"/>
          </a:xfrm>
          <a:prstGeom prst="rect">
            <a:avLst/>
          </a:prstGeom>
          <a:noFill/>
        </p:spPr>
        <p:txBody>
          <a:bodyPr wrap="square">
            <a:spAutoFit/>
          </a:bodyPr>
          <a:lstStyle/>
          <a:p>
            <a:r>
              <a:rPr lang="en-IN" sz="2800" u="sng" dirty="0">
                <a:hlinkClick r:id="rId4">
                  <a:extLst>
                    <a:ext uri="{A12FA001-AC4F-418D-AE19-62706E023703}">
                      <ahyp:hlinkClr xmlns:ahyp="http://schemas.microsoft.com/office/drawing/2018/hyperlinkcolor" xmlns="" val="tx"/>
                    </a:ext>
                  </a:extLst>
                </a:hlinkClick>
              </a:rPr>
              <a:t>References</a:t>
            </a:r>
          </a:p>
          <a:p>
            <a:pPr marL="171450" indent="-171450">
              <a:buFont typeface="Wingdings" panose="05000000000000000000" pitchFamily="2" charset="2"/>
              <a:buChar char="Ø"/>
            </a:pPr>
            <a:r>
              <a:rPr lang="en-IN" sz="1200" u="sng" dirty="0">
                <a:solidFill>
                  <a:srgbClr val="45709B"/>
                </a:solidFill>
                <a:latin typeface="Georgia" panose="02040502050405020303" pitchFamily="18" charset="0"/>
                <a:hlinkClick r:id="rId4">
                  <a:extLst>
                    <a:ext uri="{A12FA001-AC4F-418D-AE19-62706E023703}">
                      <ahyp:hlinkClr xmlns:ahyp="http://schemas.microsoft.com/office/drawing/2018/hyperlinkcolor" xmlns="" val="tx"/>
                    </a:ext>
                  </a:extLst>
                </a:hlinkClick>
              </a:rPr>
              <a:t>https://www.apparelsearch.com/terms/f/fashion_industry_history.html#:~:text=The%20fashion%20industry%20was%20created,clothes%2C%20footwear%2C%20and%20accessories.&amp;text=The%20mass%20production%20of%20clothing,with%20the%20sewer%20or%20tailors</a:t>
            </a:r>
            <a:r>
              <a:rPr lang="en-IN" sz="1200" u="sng" dirty="0">
                <a:solidFill>
                  <a:srgbClr val="45709B"/>
                </a:solidFill>
                <a:latin typeface="Georgia" panose="02040502050405020303" pitchFamily="18" charset="0"/>
              </a:rPr>
              <a:t>.</a:t>
            </a:r>
          </a:p>
          <a:p>
            <a:pPr marL="171450" indent="-171450">
              <a:buFont typeface="Wingdings" panose="05000000000000000000" pitchFamily="2" charset="2"/>
              <a:buChar char="Ø"/>
            </a:pPr>
            <a:endParaRPr lang="en-IN" sz="1200" u="sng" dirty="0">
              <a:solidFill>
                <a:srgbClr val="45709B"/>
              </a:solidFill>
              <a:latin typeface="Georgia" panose="02040502050405020303" pitchFamily="18" charset="0"/>
            </a:endParaRPr>
          </a:p>
          <a:p>
            <a:pPr marL="171450" indent="-171450">
              <a:buFont typeface="Wingdings" panose="05000000000000000000" pitchFamily="2" charset="2"/>
              <a:buChar char="Ø"/>
            </a:pPr>
            <a:r>
              <a:rPr lang="en-IN" sz="1200" u="sng" dirty="0">
                <a:solidFill>
                  <a:srgbClr val="45709B"/>
                </a:solidFill>
                <a:latin typeface="Georgia" panose="02040502050405020303" pitchFamily="18" charset="0"/>
                <a:hlinkClick r:id="rId5">
                  <a:extLst>
                    <a:ext uri="{A12FA001-AC4F-418D-AE19-62706E023703}">
                      <ahyp:hlinkClr xmlns:ahyp="http://schemas.microsoft.com/office/drawing/2018/hyperlinkcolor" xmlns="" val="tx"/>
                    </a:ext>
                  </a:extLst>
                </a:hlinkClick>
              </a:rPr>
              <a:t>https://www.indianretailer.com/article/whats-hot/trends/future-trends-fashion-retail-in-2021-beyond.a6721/</a:t>
            </a:r>
            <a:endParaRPr lang="en-IN" sz="1200" u="sng" dirty="0">
              <a:solidFill>
                <a:srgbClr val="45709B"/>
              </a:solidFill>
              <a:latin typeface="Georgia" panose="02040502050405020303" pitchFamily="18" charset="0"/>
            </a:endParaRPr>
          </a:p>
          <a:p>
            <a:pPr marL="171450" indent="-171450">
              <a:buFont typeface="Wingdings" panose="05000000000000000000" pitchFamily="2" charset="2"/>
              <a:buChar char="Ø"/>
            </a:pPr>
            <a:endParaRPr lang="en-IN" sz="1200" u="sng" dirty="0">
              <a:solidFill>
                <a:srgbClr val="45709B"/>
              </a:solidFill>
              <a:latin typeface="Georgia" panose="02040502050405020303" pitchFamily="18" charset="0"/>
            </a:endParaRPr>
          </a:p>
          <a:p>
            <a:pPr marL="171450" indent="-171450">
              <a:buFont typeface="Wingdings" panose="05000000000000000000" pitchFamily="2" charset="2"/>
              <a:buChar char="Ø"/>
            </a:pPr>
            <a:r>
              <a:rPr lang="en-IN" sz="1200" u="sng" dirty="0">
                <a:solidFill>
                  <a:srgbClr val="45709B"/>
                </a:solidFill>
                <a:latin typeface="Georgia" panose="02040502050405020303" pitchFamily="18" charset="0"/>
                <a:hlinkClick r:id="rId6">
                  <a:extLst>
                    <a:ext uri="{A12FA001-AC4F-418D-AE19-62706E023703}">
                      <ahyp:hlinkClr xmlns:ahyp="http://schemas.microsoft.com/office/drawing/2018/hyperlinkcolor" xmlns="" val="tx"/>
                    </a:ext>
                  </a:extLst>
                </a:hlinkClick>
              </a:rPr>
              <a:t>https://fashion-history.lovetoknow.com/fashion-clothing-industry/evolution-fashion-industry\</a:t>
            </a:r>
            <a:endParaRPr lang="en-IN" sz="1200" u="sng" dirty="0">
              <a:solidFill>
                <a:srgbClr val="45709B"/>
              </a:solidFill>
              <a:latin typeface="Georgia" panose="02040502050405020303" pitchFamily="18" charset="0"/>
            </a:endParaRPr>
          </a:p>
          <a:p>
            <a:pPr marL="171450" indent="-171450">
              <a:buFont typeface="Wingdings" panose="05000000000000000000" pitchFamily="2" charset="2"/>
              <a:buChar char="Ø"/>
            </a:pPr>
            <a:endParaRPr lang="en-IN" sz="1200" u="sng" dirty="0">
              <a:solidFill>
                <a:srgbClr val="45709B"/>
              </a:solidFill>
              <a:latin typeface="Georgia" panose="02040502050405020303" pitchFamily="18" charset="0"/>
            </a:endParaRPr>
          </a:p>
          <a:p>
            <a:pPr marL="171450" indent="-171450">
              <a:buFont typeface="Wingdings" panose="05000000000000000000" pitchFamily="2" charset="2"/>
              <a:buChar char="Ø"/>
            </a:pPr>
            <a:r>
              <a:rPr lang="en-IN" sz="1200" u="sng" dirty="0">
                <a:solidFill>
                  <a:srgbClr val="45709B"/>
                </a:solidFill>
                <a:latin typeface="Georgia" panose="02040502050405020303" pitchFamily="18" charset="0"/>
                <a:hlinkClick r:id="rId7">
                  <a:extLst>
                    <a:ext uri="{A12FA001-AC4F-418D-AE19-62706E023703}">
                      <ahyp:hlinkClr xmlns:ahyp="http://schemas.microsoft.com/office/drawing/2018/hyperlinkcolor" xmlns="" val="tx"/>
                    </a:ext>
                  </a:extLst>
                </a:hlinkClick>
              </a:rPr>
              <a:t>https://www.fibre2fashion.com/industry-article/1603/the-social-effect-of-clothing#:~:text=But%20human%20clothes%20have%20over,sexual%20orientation%20and%20religious%20affiliation</a:t>
            </a:r>
            <a:r>
              <a:rPr lang="en-IN" sz="1200" u="sng" dirty="0">
                <a:solidFill>
                  <a:srgbClr val="45709B"/>
                </a:solidFill>
                <a:latin typeface="Georgia" panose="02040502050405020303" pitchFamily="18" charset="0"/>
              </a:rPr>
              <a:t>.</a:t>
            </a:r>
          </a:p>
          <a:p>
            <a:pPr marL="171450" indent="-171450">
              <a:buFont typeface="Wingdings" panose="05000000000000000000" pitchFamily="2" charset="2"/>
              <a:buChar char="Ø"/>
            </a:pPr>
            <a:endParaRPr lang="en-IN" sz="1200" u="sng" dirty="0">
              <a:solidFill>
                <a:srgbClr val="45709B"/>
              </a:solidFill>
              <a:latin typeface="Georgia" panose="02040502050405020303" pitchFamily="18" charset="0"/>
            </a:endParaRPr>
          </a:p>
          <a:p>
            <a:pPr marL="171450" indent="-171450">
              <a:buFont typeface="Wingdings" panose="05000000000000000000" pitchFamily="2" charset="2"/>
              <a:buChar char="Ø"/>
            </a:pPr>
            <a:r>
              <a:rPr lang="en-IN" sz="1200" u="sng" dirty="0">
                <a:solidFill>
                  <a:srgbClr val="45709B"/>
                </a:solidFill>
                <a:latin typeface="Georgia" panose="02040502050405020303" pitchFamily="18" charset="0"/>
                <a:hlinkClick r:id="rId8">
                  <a:extLst>
                    <a:ext uri="{A12FA001-AC4F-418D-AE19-62706E023703}">
                      <ahyp:hlinkClr xmlns:ahyp="http://schemas.microsoft.com/office/drawing/2018/hyperlinkcolor" xmlns="" val="tx"/>
                    </a:ext>
                  </a:extLst>
                </a:hlinkClick>
              </a:rPr>
              <a:t>https://www.garmenttechnologyexpo.com/</a:t>
            </a:r>
            <a:endParaRPr lang="en-IN" sz="1200" u="sng" dirty="0">
              <a:solidFill>
                <a:srgbClr val="45709B"/>
              </a:solidFill>
              <a:latin typeface="Georgia" panose="02040502050405020303" pitchFamily="18" charset="0"/>
            </a:endParaRPr>
          </a:p>
          <a:p>
            <a:pPr marL="171450" indent="-171450">
              <a:buFont typeface="Wingdings" panose="05000000000000000000" pitchFamily="2" charset="2"/>
              <a:buChar char="Ø"/>
            </a:pPr>
            <a:endParaRPr lang="en-IN" sz="1200" u="sng" dirty="0">
              <a:solidFill>
                <a:srgbClr val="45709B"/>
              </a:solidFill>
              <a:latin typeface="Georgia" panose="02040502050405020303" pitchFamily="18" charset="0"/>
            </a:endParaRPr>
          </a:p>
          <a:p>
            <a:pPr marL="171450" indent="-171450">
              <a:buFont typeface="Wingdings" panose="05000000000000000000" pitchFamily="2" charset="2"/>
              <a:buChar char="Ø"/>
            </a:pPr>
            <a:r>
              <a:rPr lang="en-IN" sz="1200" u="sng" dirty="0">
                <a:solidFill>
                  <a:srgbClr val="45709B"/>
                </a:solidFill>
                <a:latin typeface="Georgia" panose="02040502050405020303" pitchFamily="18" charset="0"/>
              </a:rPr>
              <a:t>https://www.indiafilings.com/learn/apparel-park-scheme/#:~:text=Considering%20the%20stable%20demand%20for,that%20house%20textile%20manufacturing%20units.&amp;text=The%20aim%20is%20to%20create,for%20apparel%20made%20in%20India.</a:t>
            </a:r>
          </a:p>
          <a:p>
            <a:pPr marL="171450" indent="-171450">
              <a:buFont typeface="Wingdings" panose="05000000000000000000" pitchFamily="2" charset="2"/>
              <a:buChar char="Ø"/>
            </a:pPr>
            <a:endParaRPr lang="en-IN" sz="1200" u="sng" dirty="0">
              <a:solidFill>
                <a:srgbClr val="45709B"/>
              </a:solidFill>
              <a:latin typeface="Georgia" panose="02040502050405020303" pitchFamily="18" charset="0"/>
            </a:endParaRPr>
          </a:p>
          <a:p>
            <a:pPr marL="171450" indent="-171450">
              <a:buFont typeface="Wingdings" panose="05000000000000000000" pitchFamily="2" charset="2"/>
              <a:buChar char="Ø"/>
            </a:pPr>
            <a:r>
              <a:rPr lang="en-US" sz="1200" b="0" i="0" u="sng" strike="noStrike" dirty="0">
                <a:solidFill>
                  <a:srgbClr val="45709B"/>
                </a:solidFill>
                <a:effectLst/>
                <a:latin typeface="Georgia" panose="02040502050405020303" pitchFamily="18" charset="0"/>
                <a:hlinkClick r:id="rId9">
                  <a:extLst>
                    <a:ext uri="{A12FA001-AC4F-418D-AE19-62706E023703}">
                      <ahyp:hlinkClr xmlns:ahyp="http://schemas.microsoft.com/office/drawing/2018/hyperlinkcolor" xmlns="" val="tx"/>
                    </a:ext>
                  </a:extLst>
                </a:hlinkClick>
              </a:rPr>
              <a:t>https://www.nativeplanet.com/travel-guide/the-most-fashionable-cities-in-india-005008.html?story=1</a:t>
            </a:r>
            <a:endParaRPr lang="en-IN" sz="1200" u="sng" dirty="0">
              <a:solidFill>
                <a:srgbClr val="45709B"/>
              </a:solidFill>
              <a:latin typeface="Georgia" panose="02040502050405020303" pitchFamily="18" charset="0"/>
            </a:endParaRPr>
          </a:p>
          <a:p>
            <a:endParaRPr lang="en-IN" dirty="0"/>
          </a:p>
        </p:txBody>
      </p:sp>
    </p:spTree>
    <p:extLst>
      <p:ext uri="{BB962C8B-B14F-4D97-AF65-F5344CB8AC3E}">
        <p14:creationId xmlns:p14="http://schemas.microsoft.com/office/powerpoint/2010/main" xmlns="" val="3831644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85717FEE-4CCD-4555-8125-DE8B20758941}"/>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5303520"/>
            <a:ext cx="11941226" cy="1320818"/>
          </a:xfrm>
          <a:prstGeom prst="rect">
            <a:avLst/>
          </a:prstGeom>
        </p:spPr>
      </p:pic>
      <p:sp>
        <p:nvSpPr>
          <p:cNvPr id="3" name="TextBox 2">
            <a:extLst>
              <a:ext uri="{FF2B5EF4-FFF2-40B4-BE49-F238E27FC236}">
                <a16:creationId xmlns:a16="http://schemas.microsoft.com/office/drawing/2014/main" xmlns="" id="{9A56B9F6-B449-43FC-A84E-90499FFA9E15}"/>
              </a:ext>
            </a:extLst>
          </p:cNvPr>
          <p:cNvSpPr txBox="1"/>
          <p:nvPr/>
        </p:nvSpPr>
        <p:spPr>
          <a:xfrm>
            <a:off x="4104640" y="5533519"/>
            <a:ext cx="12070080" cy="1015663"/>
          </a:xfrm>
          <a:prstGeom prst="rect">
            <a:avLst/>
          </a:prstGeom>
          <a:noFill/>
        </p:spPr>
        <p:txBody>
          <a:bodyPr wrap="square" rtlCol="0">
            <a:spAutoFit/>
          </a:bodyPr>
          <a:lstStyle/>
          <a:p>
            <a:pPr algn="ctr"/>
            <a:r>
              <a:rPr lang="en-IN" sz="6000" b="1" dirty="0">
                <a:latin typeface="Adobe Garamond Pro" panose="02020502060506020403" pitchFamily="18" charset="0"/>
              </a:rPr>
              <a:t>Thank You</a:t>
            </a:r>
            <a:endParaRPr lang="en-IN" sz="6000" dirty="0">
              <a:latin typeface="Adobe Garamond Pro" panose="02020502060506020403" pitchFamily="18" charset="0"/>
            </a:endParaRPr>
          </a:p>
        </p:txBody>
      </p:sp>
    </p:spTree>
    <p:extLst>
      <p:ext uri="{BB962C8B-B14F-4D97-AF65-F5344CB8AC3E}">
        <p14:creationId xmlns:p14="http://schemas.microsoft.com/office/powerpoint/2010/main" xmlns="" val="187671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E89595D0-A80A-4FBC-A47B-D9989B2920ED}"/>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131343"/>
            <a:ext cx="3952258" cy="6492995"/>
          </a:xfrm>
          <a:prstGeom prst="rect">
            <a:avLst/>
          </a:prstGeom>
        </p:spPr>
      </p:pic>
      <p:sp>
        <p:nvSpPr>
          <p:cNvPr id="3" name="TextBox 2">
            <a:extLst>
              <a:ext uri="{FF2B5EF4-FFF2-40B4-BE49-F238E27FC236}">
                <a16:creationId xmlns:a16="http://schemas.microsoft.com/office/drawing/2014/main" xmlns="" id="{BED542E9-72B9-4BA7-B3D7-35AECBE5A195}"/>
              </a:ext>
            </a:extLst>
          </p:cNvPr>
          <p:cNvSpPr txBox="1"/>
          <p:nvPr/>
        </p:nvSpPr>
        <p:spPr>
          <a:xfrm>
            <a:off x="104502" y="442915"/>
            <a:ext cx="6692538" cy="5109091"/>
          </a:xfrm>
          <a:prstGeom prst="rect">
            <a:avLst/>
          </a:prstGeom>
          <a:noFill/>
        </p:spPr>
        <p:txBody>
          <a:bodyPr wrap="square">
            <a:spAutoFit/>
          </a:bodyPr>
          <a:lstStyle/>
          <a:p>
            <a:pPr algn="l"/>
            <a:endParaRPr lang="en-US" b="0" i="0" dirty="0">
              <a:solidFill>
                <a:srgbClr val="000000"/>
              </a:solidFill>
              <a:effectLst/>
              <a:latin typeface="Verdana" panose="020B0604030504040204" pitchFamily="34" charset="0"/>
            </a:endParaRPr>
          </a:p>
          <a:p>
            <a:pPr marL="285750" indent="-285750" algn="l">
              <a:buFont typeface="Wingdings" panose="05000000000000000000" pitchFamily="2" charset="2"/>
              <a:buChar char="Ø"/>
            </a:pPr>
            <a:r>
              <a:rPr lang="en-US" sz="1400" b="0" i="0" dirty="0">
                <a:solidFill>
                  <a:srgbClr val="000000"/>
                </a:solidFill>
                <a:effectLst/>
                <a:latin typeface="Georgia" panose="02040502050405020303" pitchFamily="18" charset="0"/>
              </a:rPr>
              <a:t>It is well known that high fashion typically travels by the speed of light.  </a:t>
            </a:r>
          </a:p>
          <a:p>
            <a:pPr marL="285750" indent="-285750" algn="l">
              <a:buFont typeface="Wingdings" panose="05000000000000000000" pitchFamily="2" charset="2"/>
              <a:buChar char="Ø"/>
            </a:pPr>
            <a:r>
              <a:rPr lang="en-US" sz="1400" b="0" i="0" dirty="0">
                <a:solidFill>
                  <a:srgbClr val="000000"/>
                </a:solidFill>
                <a:effectLst/>
                <a:latin typeface="Georgia" panose="02040502050405020303" pitchFamily="18" charset="0"/>
              </a:rPr>
              <a:t>New trends are starting each day and in all honesty it is often difficult to stay current on the latest fashion trends.  </a:t>
            </a:r>
          </a:p>
          <a:p>
            <a:pPr marL="285750" indent="-285750" algn="l">
              <a:buFont typeface="Wingdings" panose="05000000000000000000" pitchFamily="2" charset="2"/>
              <a:buChar char="Ø"/>
            </a:pPr>
            <a:r>
              <a:rPr lang="en-US" sz="1400" b="0" i="0" dirty="0">
                <a:solidFill>
                  <a:srgbClr val="000000"/>
                </a:solidFill>
                <a:effectLst/>
                <a:latin typeface="Georgia" panose="02040502050405020303" pitchFamily="18" charset="0"/>
              </a:rPr>
              <a:t>Fashion statements are being made be individuals nearly every moment of every day.  </a:t>
            </a:r>
          </a:p>
          <a:p>
            <a:pPr marL="285750" indent="-285750" algn="l">
              <a:buFont typeface="Wingdings" panose="05000000000000000000" pitchFamily="2" charset="2"/>
              <a:buChar char="Ø"/>
            </a:pPr>
            <a:r>
              <a:rPr lang="en-US" sz="1400" b="0" i="0" dirty="0">
                <a:solidFill>
                  <a:srgbClr val="000000"/>
                </a:solidFill>
                <a:effectLst/>
                <a:latin typeface="Georgia" panose="02040502050405020303" pitchFamily="18" charset="0"/>
              </a:rPr>
              <a:t>The fashion industry of the early 2000s is global for certain. </a:t>
            </a:r>
            <a:endParaRPr lang="en-US" sz="1400" dirty="0">
              <a:solidFill>
                <a:srgbClr val="000000"/>
              </a:solidFill>
              <a:latin typeface="Georgia" panose="02040502050405020303" pitchFamily="18" charset="0"/>
            </a:endParaRPr>
          </a:p>
          <a:p>
            <a:pPr marL="285750" indent="-285750" algn="l">
              <a:buFont typeface="Wingdings" panose="05000000000000000000" pitchFamily="2" charset="2"/>
              <a:buChar char="Ø"/>
            </a:pPr>
            <a:r>
              <a:rPr lang="en-US" sz="1400" b="0" i="0" dirty="0">
                <a:solidFill>
                  <a:srgbClr val="000000"/>
                </a:solidFill>
                <a:effectLst/>
                <a:latin typeface="Georgia" panose="02040502050405020303" pitchFamily="18" charset="0"/>
              </a:rPr>
              <a:t>Garments are conceived, illustrated, and laser-cut by computers, and replenished automatically by a store's data system alerts.  </a:t>
            </a:r>
          </a:p>
          <a:p>
            <a:pPr marL="285750" indent="-285750" algn="l">
              <a:buFont typeface="Wingdings" panose="05000000000000000000" pitchFamily="2" charset="2"/>
              <a:buChar char="Ø"/>
            </a:pPr>
            <a:r>
              <a:rPr lang="en-US" sz="1400" b="0" i="0" dirty="0">
                <a:solidFill>
                  <a:srgbClr val="000000"/>
                </a:solidFill>
                <a:effectLst/>
                <a:latin typeface="Georgia" panose="02040502050405020303" pitchFamily="18" charset="0"/>
              </a:rPr>
              <a:t>In the modern world of fashion, the designers often compete directly with their biggest customers by opening flagships stores around the world, and sell product online.  </a:t>
            </a:r>
          </a:p>
          <a:p>
            <a:pPr marL="285750" indent="-285750" algn="l">
              <a:buFont typeface="Wingdings" panose="05000000000000000000" pitchFamily="2" charset="2"/>
              <a:buChar char="Ø"/>
            </a:pPr>
            <a:r>
              <a:rPr lang="en-US" sz="1400" b="0" i="0" dirty="0">
                <a:solidFill>
                  <a:srgbClr val="000000"/>
                </a:solidFill>
                <a:effectLst/>
                <a:latin typeface="Georgia" panose="02040502050405020303" pitchFamily="18" charset="0"/>
              </a:rPr>
              <a:t>The stores return the favor by competing with designers by sourcing and producing their own private label collections.</a:t>
            </a:r>
          </a:p>
          <a:p>
            <a:pPr marL="285750" indent="-285750" algn="l">
              <a:buFont typeface="Wingdings" panose="05000000000000000000" pitchFamily="2" charset="2"/>
              <a:buChar char="Ø"/>
            </a:pPr>
            <a:r>
              <a:rPr lang="en-US" sz="1400" b="0" i="0" dirty="0">
                <a:solidFill>
                  <a:srgbClr val="000000"/>
                </a:solidFill>
                <a:effectLst/>
                <a:latin typeface="Georgia" panose="02040502050405020303" pitchFamily="18" charset="0"/>
              </a:rPr>
              <a:t>The retail stores often base their private label collection on the prevailing runway looks.  </a:t>
            </a:r>
          </a:p>
          <a:p>
            <a:pPr marL="285750" indent="-285750" algn="l">
              <a:buFont typeface="Wingdings" panose="05000000000000000000" pitchFamily="2" charset="2"/>
              <a:buChar char="Ø"/>
            </a:pPr>
            <a:r>
              <a:rPr lang="en-US" sz="1400" b="0" i="0" dirty="0">
                <a:solidFill>
                  <a:srgbClr val="000000"/>
                </a:solidFill>
                <a:effectLst/>
                <a:latin typeface="Georgia" panose="02040502050405020303" pitchFamily="18" charset="0"/>
              </a:rPr>
              <a:t>Magazine editors and stylists have gone on to become designers, while Hollywood actors and pop stars have gone from wearing designer clothes to creating them.  </a:t>
            </a:r>
          </a:p>
          <a:p>
            <a:pPr marL="285750" indent="-285750" algn="l">
              <a:buFont typeface="Wingdings" panose="05000000000000000000" pitchFamily="2" charset="2"/>
              <a:buChar char="Ø"/>
            </a:pPr>
            <a:r>
              <a:rPr lang="en-US" sz="1400" b="0" i="0" dirty="0">
                <a:solidFill>
                  <a:srgbClr val="000000"/>
                </a:solidFill>
                <a:effectLst/>
                <a:latin typeface="Georgia" panose="02040502050405020303" pitchFamily="18" charset="0"/>
              </a:rPr>
              <a:t>The industry is comprised of emerging designer as well as seasoned industry veterans.  </a:t>
            </a:r>
          </a:p>
          <a:p>
            <a:pPr marL="285750" indent="-285750" algn="l">
              <a:buFont typeface="Wingdings" panose="05000000000000000000" pitchFamily="2" charset="2"/>
              <a:buChar char="Ø"/>
            </a:pPr>
            <a:r>
              <a:rPr lang="en-US" sz="1400" b="0" i="0" dirty="0">
                <a:solidFill>
                  <a:srgbClr val="000000"/>
                </a:solidFill>
                <a:effectLst/>
                <a:latin typeface="Georgia" panose="02040502050405020303" pitchFamily="18" charset="0"/>
              </a:rPr>
              <a:t>At the outset of the twenty-first century, what defines the fashion industry has little to do with the artisan's craft of a century ago. </a:t>
            </a:r>
            <a:endParaRPr lang="en-US" b="0" i="0" dirty="0">
              <a:solidFill>
                <a:srgbClr val="000000"/>
              </a:solidFill>
              <a:effectLst/>
              <a:latin typeface="Georgia" panose="02040502050405020303" pitchFamily="18" charset="0"/>
            </a:endParaRPr>
          </a:p>
        </p:txBody>
      </p:sp>
      <p:pic>
        <p:nvPicPr>
          <p:cNvPr id="2050" name="Picture 2" descr="All the Stars Who Wear Fenty Beauty | PEOPLE.com">
            <a:extLst>
              <a:ext uri="{FF2B5EF4-FFF2-40B4-BE49-F238E27FC236}">
                <a16:creationId xmlns:a16="http://schemas.microsoft.com/office/drawing/2014/main" xmlns="" id="{CA409CBC-DC94-407C-9A33-11098EAB513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18960" y="269240"/>
            <a:ext cx="4211551" cy="63195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713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xmlns="" id="{4E7FD25A-10BA-43F5-98F5-8E3BA3516DCD}"/>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131343"/>
            <a:ext cx="3952258" cy="6492995"/>
          </a:xfrm>
          <a:prstGeom prst="rect">
            <a:avLst/>
          </a:prstGeom>
        </p:spPr>
      </p:pic>
      <p:sp>
        <p:nvSpPr>
          <p:cNvPr id="3" name="TextBox 2">
            <a:extLst>
              <a:ext uri="{FF2B5EF4-FFF2-40B4-BE49-F238E27FC236}">
                <a16:creationId xmlns:a16="http://schemas.microsoft.com/office/drawing/2014/main" xmlns="" id="{2488A456-BE29-435E-AC71-D078816332BB}"/>
              </a:ext>
            </a:extLst>
          </p:cNvPr>
          <p:cNvSpPr txBox="1"/>
          <p:nvPr/>
        </p:nvSpPr>
        <p:spPr>
          <a:xfrm>
            <a:off x="108858" y="335845"/>
            <a:ext cx="5367918" cy="6001643"/>
          </a:xfrm>
          <a:prstGeom prst="rect">
            <a:avLst/>
          </a:prstGeom>
          <a:noFill/>
        </p:spPr>
        <p:txBody>
          <a:bodyPr wrap="square">
            <a:spAutoFit/>
          </a:bodyPr>
          <a:lstStyle/>
          <a:p>
            <a:pPr algn="l"/>
            <a:r>
              <a:rPr lang="en-US" sz="1600" b="1" i="0" dirty="0">
                <a:solidFill>
                  <a:srgbClr val="000000"/>
                </a:solidFill>
                <a:effectLst/>
                <a:latin typeface="Georgia" panose="02040502050405020303" pitchFamily="18" charset="0"/>
              </a:rPr>
              <a:t>Parts of Fashion </a:t>
            </a:r>
          </a:p>
          <a:p>
            <a:pPr algn="l"/>
            <a:r>
              <a:rPr lang="en-US" sz="1600" b="0" i="0" dirty="0">
                <a:solidFill>
                  <a:srgbClr val="000000"/>
                </a:solidFill>
                <a:effectLst/>
                <a:latin typeface="Georgia" panose="02040502050405020303" pitchFamily="18" charset="0"/>
              </a:rPr>
              <a:t>What defines the fashion industry is largely based on the functions of the individuals who comprise it-</a:t>
            </a:r>
          </a:p>
          <a:p>
            <a:pPr marL="285750" indent="-285750" algn="l">
              <a:buFont typeface="Wingdings" panose="05000000000000000000" pitchFamily="2" charset="2"/>
              <a:buChar char="Ø"/>
            </a:pPr>
            <a:r>
              <a:rPr lang="en-US" sz="1600" dirty="0">
                <a:solidFill>
                  <a:srgbClr val="000000"/>
                </a:solidFill>
                <a:latin typeface="Georgia" panose="02040502050405020303" pitchFamily="18" charset="0"/>
              </a:rPr>
              <a:t>D</a:t>
            </a:r>
            <a:r>
              <a:rPr lang="en-US" sz="1600" b="0" i="0" dirty="0">
                <a:solidFill>
                  <a:srgbClr val="000000"/>
                </a:solidFill>
                <a:effectLst/>
                <a:latin typeface="Georgia" panose="02040502050405020303" pitchFamily="18" charset="0"/>
              </a:rPr>
              <a:t>esigners, </a:t>
            </a:r>
          </a:p>
          <a:p>
            <a:pPr marL="285750" indent="-285750" algn="l">
              <a:buFont typeface="Wingdings" panose="05000000000000000000" pitchFamily="2" charset="2"/>
              <a:buChar char="Ø"/>
            </a:pPr>
            <a:r>
              <a:rPr lang="en-US" sz="1600" dirty="0">
                <a:solidFill>
                  <a:srgbClr val="000000"/>
                </a:solidFill>
                <a:latin typeface="Georgia" panose="02040502050405020303" pitchFamily="18" charset="0"/>
              </a:rPr>
              <a:t>S</a:t>
            </a:r>
            <a:r>
              <a:rPr lang="en-US" sz="1600" b="0" i="0" dirty="0">
                <a:solidFill>
                  <a:srgbClr val="000000"/>
                </a:solidFill>
                <a:effectLst/>
                <a:latin typeface="Georgia" panose="02040502050405020303" pitchFamily="18" charset="0"/>
              </a:rPr>
              <a:t>tores, </a:t>
            </a:r>
          </a:p>
          <a:p>
            <a:pPr marL="285750" indent="-285750" algn="l">
              <a:buFont typeface="Wingdings" panose="05000000000000000000" pitchFamily="2" charset="2"/>
              <a:buChar char="Ø"/>
            </a:pPr>
            <a:r>
              <a:rPr lang="en-US" sz="1600" dirty="0">
                <a:solidFill>
                  <a:srgbClr val="000000"/>
                </a:solidFill>
                <a:latin typeface="Georgia" panose="02040502050405020303" pitchFamily="18" charset="0"/>
              </a:rPr>
              <a:t>F</a:t>
            </a:r>
            <a:r>
              <a:rPr lang="en-US" sz="1600" b="0" i="0" dirty="0">
                <a:solidFill>
                  <a:srgbClr val="000000"/>
                </a:solidFill>
                <a:effectLst/>
                <a:latin typeface="Georgia" panose="02040502050405020303" pitchFamily="18" charset="0"/>
              </a:rPr>
              <a:t>actory workers, </a:t>
            </a:r>
          </a:p>
          <a:p>
            <a:pPr marL="285750" indent="-285750" algn="l">
              <a:buFont typeface="Wingdings" panose="05000000000000000000" pitchFamily="2" charset="2"/>
              <a:buChar char="Ø"/>
            </a:pPr>
            <a:r>
              <a:rPr lang="en-US" sz="1600" b="0" i="0" dirty="0">
                <a:solidFill>
                  <a:srgbClr val="000000"/>
                </a:solidFill>
                <a:effectLst/>
                <a:latin typeface="Georgia" panose="02040502050405020303" pitchFamily="18" charset="0"/>
              </a:rPr>
              <a:t>Seamstresses, </a:t>
            </a:r>
          </a:p>
          <a:p>
            <a:pPr marL="285750" indent="-285750" algn="l">
              <a:buFont typeface="Wingdings" panose="05000000000000000000" pitchFamily="2" charset="2"/>
              <a:buChar char="Ø"/>
            </a:pPr>
            <a:r>
              <a:rPr lang="en-US" sz="1600" dirty="0">
                <a:solidFill>
                  <a:srgbClr val="000000"/>
                </a:solidFill>
                <a:latin typeface="Georgia" panose="02040502050405020303" pitchFamily="18" charset="0"/>
              </a:rPr>
              <a:t>T</a:t>
            </a:r>
            <a:r>
              <a:rPr lang="en-US" sz="1600" b="0" i="0" dirty="0">
                <a:solidFill>
                  <a:srgbClr val="000000"/>
                </a:solidFill>
                <a:effectLst/>
                <a:latin typeface="Georgia" panose="02040502050405020303" pitchFamily="18" charset="0"/>
              </a:rPr>
              <a:t>ailors, </a:t>
            </a:r>
          </a:p>
          <a:p>
            <a:pPr marL="285750" indent="-285750" algn="l">
              <a:buFont typeface="Wingdings" panose="05000000000000000000" pitchFamily="2" charset="2"/>
              <a:buChar char="Ø"/>
            </a:pPr>
            <a:r>
              <a:rPr lang="en-US" sz="1600" b="0" i="0" dirty="0">
                <a:solidFill>
                  <a:srgbClr val="000000"/>
                </a:solidFill>
                <a:effectLst/>
                <a:latin typeface="Georgia" panose="02040502050405020303" pitchFamily="18" charset="0"/>
              </a:rPr>
              <a:t>Technically skilled embroiderers, </a:t>
            </a:r>
          </a:p>
          <a:p>
            <a:pPr marL="285750" indent="-285750" algn="l">
              <a:buFont typeface="Wingdings" panose="05000000000000000000" pitchFamily="2" charset="2"/>
              <a:buChar char="Ø"/>
            </a:pPr>
            <a:r>
              <a:rPr lang="en-US" sz="1600" dirty="0">
                <a:solidFill>
                  <a:srgbClr val="000000"/>
                </a:solidFill>
                <a:latin typeface="Georgia" panose="02040502050405020303" pitchFamily="18" charset="0"/>
              </a:rPr>
              <a:t>T</a:t>
            </a:r>
            <a:r>
              <a:rPr lang="en-US" sz="1600" b="0" i="0" dirty="0">
                <a:solidFill>
                  <a:srgbClr val="000000"/>
                </a:solidFill>
                <a:effectLst/>
                <a:latin typeface="Georgia" panose="02040502050405020303" pitchFamily="18" charset="0"/>
              </a:rPr>
              <a:t>he press, publicists, </a:t>
            </a:r>
          </a:p>
          <a:p>
            <a:pPr marL="285750" indent="-285750" algn="l">
              <a:buFont typeface="Wingdings" panose="05000000000000000000" pitchFamily="2" charset="2"/>
              <a:buChar char="Ø"/>
            </a:pPr>
            <a:r>
              <a:rPr lang="en-US" sz="1600" b="0" i="0" dirty="0">
                <a:solidFill>
                  <a:srgbClr val="000000"/>
                </a:solidFill>
                <a:effectLst/>
                <a:latin typeface="Georgia" panose="02040502050405020303" pitchFamily="18" charset="0"/>
              </a:rPr>
              <a:t>Salespersons </a:t>
            </a:r>
          </a:p>
          <a:p>
            <a:pPr marL="285750" indent="-285750" algn="l">
              <a:buFont typeface="Wingdings" panose="05000000000000000000" pitchFamily="2" charset="2"/>
              <a:buChar char="Ø"/>
            </a:pPr>
            <a:r>
              <a:rPr lang="en-US" sz="1600" dirty="0">
                <a:solidFill>
                  <a:srgbClr val="000000"/>
                </a:solidFill>
                <a:latin typeface="Georgia" panose="02040502050405020303" pitchFamily="18" charset="0"/>
              </a:rPr>
              <a:t>F</a:t>
            </a:r>
            <a:r>
              <a:rPr lang="en-US" sz="1600" b="0" i="0" dirty="0">
                <a:solidFill>
                  <a:srgbClr val="000000"/>
                </a:solidFill>
                <a:effectLst/>
                <a:latin typeface="Georgia" panose="02040502050405020303" pitchFamily="18" charset="0"/>
              </a:rPr>
              <a:t>it models, </a:t>
            </a:r>
          </a:p>
          <a:p>
            <a:pPr marL="285750" indent="-285750" algn="l">
              <a:buFont typeface="Wingdings" panose="05000000000000000000" pitchFamily="2" charset="2"/>
              <a:buChar char="Ø"/>
            </a:pPr>
            <a:r>
              <a:rPr lang="en-US" sz="1600" b="0" i="0" dirty="0">
                <a:solidFill>
                  <a:srgbClr val="000000"/>
                </a:solidFill>
                <a:effectLst/>
                <a:latin typeface="Georgia" panose="02040502050405020303" pitchFamily="18" charset="0"/>
              </a:rPr>
              <a:t>Runway models, </a:t>
            </a:r>
          </a:p>
          <a:p>
            <a:pPr marL="285750" indent="-285750" algn="l">
              <a:buFont typeface="Wingdings" panose="05000000000000000000" pitchFamily="2" charset="2"/>
              <a:buChar char="Ø"/>
            </a:pPr>
            <a:r>
              <a:rPr lang="en-US" sz="1600" b="0" i="0" dirty="0">
                <a:solidFill>
                  <a:srgbClr val="000000"/>
                </a:solidFill>
                <a:effectLst/>
                <a:latin typeface="Georgia" panose="02040502050405020303" pitchFamily="18" charset="0"/>
              </a:rPr>
              <a:t>Couture models, </a:t>
            </a:r>
          </a:p>
          <a:p>
            <a:pPr marL="285750" indent="-285750" algn="l">
              <a:buFont typeface="Wingdings" panose="05000000000000000000" pitchFamily="2" charset="2"/>
              <a:buChar char="Ø"/>
            </a:pPr>
            <a:r>
              <a:rPr lang="en-US" sz="1600" b="0" i="0" dirty="0">
                <a:solidFill>
                  <a:srgbClr val="000000"/>
                </a:solidFill>
                <a:effectLst/>
                <a:latin typeface="Georgia" panose="02040502050405020303" pitchFamily="18" charset="0"/>
              </a:rPr>
              <a:t>Textile manufacturers, </a:t>
            </a:r>
          </a:p>
          <a:p>
            <a:pPr marL="285750" indent="-285750" algn="l">
              <a:buFont typeface="Wingdings" panose="05000000000000000000" pitchFamily="2" charset="2"/>
              <a:buChar char="Ø"/>
            </a:pPr>
            <a:r>
              <a:rPr lang="en-US" sz="1600" b="0" i="0" dirty="0">
                <a:solidFill>
                  <a:srgbClr val="000000"/>
                </a:solidFill>
                <a:effectLst/>
                <a:latin typeface="Georgia" panose="02040502050405020303" pitchFamily="18" charset="0"/>
              </a:rPr>
              <a:t>Pattern makers, and sketch artists. </a:t>
            </a:r>
          </a:p>
          <a:p>
            <a:pPr marL="285750" indent="-285750" algn="l">
              <a:buFont typeface="Wingdings" panose="05000000000000000000" pitchFamily="2" charset="2"/>
              <a:buChar char="Ø"/>
            </a:pPr>
            <a:endParaRPr lang="en-US" sz="1600" dirty="0">
              <a:solidFill>
                <a:srgbClr val="000000"/>
              </a:solidFill>
              <a:latin typeface="Georgia" panose="02040502050405020303" pitchFamily="18" charset="0"/>
            </a:endParaRPr>
          </a:p>
          <a:p>
            <a:pPr marL="285750" indent="-285750" algn="l">
              <a:buFont typeface="Arial" panose="020B0604020202020204" pitchFamily="34" charset="0"/>
              <a:buChar char="•"/>
            </a:pPr>
            <a:r>
              <a:rPr lang="en-US" sz="1600" b="0" i="0" dirty="0">
                <a:solidFill>
                  <a:srgbClr val="000000"/>
                </a:solidFill>
                <a:effectLst/>
                <a:latin typeface="Georgia" panose="02040502050405020303" pitchFamily="18" charset="0"/>
              </a:rPr>
              <a:t>In simplest terms, the fashion industry could be described as the business of making clothes, but that would omit the important distinction between fashion and apparel. </a:t>
            </a:r>
          </a:p>
          <a:p>
            <a:pPr marL="285750" indent="-285750" algn="l">
              <a:buFont typeface="Arial" panose="020B0604020202020204" pitchFamily="34" charset="0"/>
              <a:buChar char="•"/>
            </a:pPr>
            <a:r>
              <a:rPr lang="en-US" sz="1600" b="0" i="0" dirty="0">
                <a:solidFill>
                  <a:srgbClr val="000000"/>
                </a:solidFill>
                <a:effectLst/>
                <a:latin typeface="Georgia" panose="02040502050405020303" pitchFamily="18" charset="0"/>
              </a:rPr>
              <a:t>Apparel is functional clothing, one of humanity's basic needs, but fashion incorporates its own prejudices of style, individual taste, and cultural evolution.</a:t>
            </a:r>
          </a:p>
        </p:txBody>
      </p:sp>
      <p:pic>
        <p:nvPicPr>
          <p:cNvPr id="3074" name="Picture 2" descr="Models Walking The Runway Spring 2020 NYFW — Pics | Runway fashion couture,  High fashion runway, Fashion week runway">
            <a:extLst>
              <a:ext uri="{FF2B5EF4-FFF2-40B4-BE49-F238E27FC236}">
                <a16:creationId xmlns:a16="http://schemas.microsoft.com/office/drawing/2014/main" xmlns="" id="{E2159E0F-CFED-4513-8BC9-B6DEC18380A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03504" y="105013"/>
            <a:ext cx="2478664" cy="3717996"/>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Get To Know Indian Dubka or Dabka Work | Utsavpedia">
            <a:extLst>
              <a:ext uri="{FF2B5EF4-FFF2-40B4-BE49-F238E27FC236}">
                <a16:creationId xmlns:a16="http://schemas.microsoft.com/office/drawing/2014/main" xmlns="" id="{BB9CA284-FFB3-4B1C-8563-683E503DF35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03504" y="3870418"/>
            <a:ext cx="4008387" cy="2685620"/>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Oregon Business - Pattern Master">
            <a:extLst>
              <a:ext uri="{FF2B5EF4-FFF2-40B4-BE49-F238E27FC236}">
                <a16:creationId xmlns:a16="http://schemas.microsoft.com/office/drawing/2014/main" xmlns="" id="{98A3575E-528A-4FB8-B18C-5ABFCB7F4B4A}"/>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17297" r="47691"/>
          <a:stretch/>
        </p:blipFill>
        <p:spPr bwMode="auto">
          <a:xfrm>
            <a:off x="8230293" y="105013"/>
            <a:ext cx="3525696" cy="3717996"/>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5 Must-Follow Fashion Illustrators on Instagram | Vanity Fair">
            <a:extLst>
              <a:ext uri="{FF2B5EF4-FFF2-40B4-BE49-F238E27FC236}">
                <a16:creationId xmlns:a16="http://schemas.microsoft.com/office/drawing/2014/main" xmlns="" id="{2D86B568-6584-4B18-AD08-E8C0CFBF95F5}"/>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79266" y="3870419"/>
            <a:ext cx="1930289" cy="26856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0028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84CA9B07-6A0D-47C4-A99E-A977441F5957}"/>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131343"/>
            <a:ext cx="3952258" cy="6492995"/>
          </a:xfrm>
          <a:prstGeom prst="rect">
            <a:avLst/>
          </a:prstGeom>
        </p:spPr>
      </p:pic>
      <p:sp>
        <p:nvSpPr>
          <p:cNvPr id="8" name="Rectangle 7">
            <a:extLst>
              <a:ext uri="{FF2B5EF4-FFF2-40B4-BE49-F238E27FC236}">
                <a16:creationId xmlns:a16="http://schemas.microsoft.com/office/drawing/2014/main" xmlns="" id="{95A0A1AE-16D1-447B-B610-52278818A8B1}"/>
              </a:ext>
            </a:extLst>
          </p:cNvPr>
          <p:cNvSpPr/>
          <p:nvPr/>
        </p:nvSpPr>
        <p:spPr>
          <a:xfrm>
            <a:off x="138479" y="92139"/>
            <a:ext cx="3214321" cy="435380"/>
          </a:xfrm>
          <a:prstGeom prst="rect">
            <a:avLst/>
          </a:prstGeom>
          <a:solidFill>
            <a:srgbClr val="819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xmlns="" id="{0BFFD306-94C6-4128-B8F3-70D305375464}"/>
              </a:ext>
            </a:extLst>
          </p:cNvPr>
          <p:cNvSpPr txBox="1"/>
          <p:nvPr/>
        </p:nvSpPr>
        <p:spPr>
          <a:xfrm>
            <a:off x="232172" y="474345"/>
            <a:ext cx="7425928" cy="5047536"/>
          </a:xfrm>
          <a:prstGeom prst="rect">
            <a:avLst/>
          </a:prstGeom>
          <a:noFill/>
        </p:spPr>
        <p:txBody>
          <a:bodyPr wrap="square">
            <a:spAutoFit/>
          </a:bodyPr>
          <a:lstStyle/>
          <a:p>
            <a:pPr algn="l"/>
            <a:r>
              <a:rPr lang="en-US" b="1" dirty="0">
                <a:solidFill>
                  <a:srgbClr val="000000"/>
                </a:solidFill>
                <a:latin typeface="Georgia" panose="02040502050405020303" pitchFamily="18" charset="0"/>
              </a:rPr>
              <a:t>S</a:t>
            </a:r>
            <a:r>
              <a:rPr lang="en-US" b="1" i="0" dirty="0">
                <a:solidFill>
                  <a:srgbClr val="000000"/>
                </a:solidFill>
                <a:effectLst/>
                <a:latin typeface="Georgia" panose="02040502050405020303" pitchFamily="18" charset="0"/>
              </a:rPr>
              <a:t>tructure</a:t>
            </a:r>
          </a:p>
          <a:p>
            <a:pPr algn="l"/>
            <a:r>
              <a:rPr lang="en-US" sz="1600" b="0" i="0" dirty="0">
                <a:solidFill>
                  <a:srgbClr val="000000"/>
                </a:solidFill>
                <a:effectLst/>
                <a:latin typeface="Georgia" panose="02040502050405020303" pitchFamily="18" charset="0"/>
              </a:rPr>
              <a:t>There are  </a:t>
            </a:r>
            <a:r>
              <a:rPr lang="en-US" sz="1600" dirty="0">
                <a:solidFill>
                  <a:srgbClr val="000000"/>
                </a:solidFill>
                <a:latin typeface="Georgia" panose="02040502050405020303" pitchFamily="18" charset="0"/>
              </a:rPr>
              <a:t>three </a:t>
            </a:r>
            <a:r>
              <a:rPr lang="en-US" sz="1600" b="0" i="0" dirty="0">
                <a:solidFill>
                  <a:srgbClr val="000000"/>
                </a:solidFill>
                <a:effectLst/>
                <a:latin typeface="Georgia" panose="02040502050405020303" pitchFamily="18" charset="0"/>
              </a:rPr>
              <a:t>levels of the fashion industry:</a:t>
            </a:r>
          </a:p>
          <a:p>
            <a:pPr marL="285750" indent="-285750" algn="l">
              <a:buFont typeface="Wingdings" panose="05000000000000000000" pitchFamily="2" charset="2"/>
              <a:buChar char="Ø"/>
            </a:pPr>
            <a:r>
              <a:rPr lang="en-US" sz="1600" dirty="0">
                <a:solidFill>
                  <a:srgbClr val="000000"/>
                </a:solidFill>
                <a:latin typeface="Georgia" panose="02040502050405020303" pitchFamily="18" charset="0"/>
              </a:rPr>
              <a:t>T</a:t>
            </a:r>
            <a:r>
              <a:rPr lang="en-US" sz="1600" b="0" i="0" dirty="0">
                <a:solidFill>
                  <a:srgbClr val="000000"/>
                </a:solidFill>
                <a:effectLst/>
                <a:latin typeface="Georgia" panose="02040502050405020303" pitchFamily="18" charset="0"/>
              </a:rPr>
              <a:t>he primary level of textile production, including mills and yarn makers; </a:t>
            </a:r>
          </a:p>
          <a:p>
            <a:pPr marL="285750" indent="-285750" algn="l">
              <a:buFont typeface="Wingdings" panose="05000000000000000000" pitchFamily="2" charset="2"/>
              <a:buChar char="Ø"/>
            </a:pPr>
            <a:r>
              <a:rPr lang="en-US" sz="1600" dirty="0">
                <a:solidFill>
                  <a:srgbClr val="000000"/>
                </a:solidFill>
                <a:latin typeface="Georgia" panose="02040502050405020303" pitchFamily="18" charset="0"/>
              </a:rPr>
              <a:t>T</a:t>
            </a:r>
            <a:r>
              <a:rPr lang="en-US" sz="1600" b="0" i="0" dirty="0">
                <a:solidFill>
                  <a:srgbClr val="000000"/>
                </a:solidFill>
                <a:effectLst/>
                <a:latin typeface="Georgia" panose="02040502050405020303" pitchFamily="18" charset="0"/>
              </a:rPr>
              <a:t>he secondary level of designers, manufacturers, wholesalers, and vendors; the retail level, which includes all types of stores and distribution points of sale; </a:t>
            </a:r>
          </a:p>
          <a:p>
            <a:pPr marL="285750" indent="-285750" algn="l">
              <a:buFont typeface="Wingdings" panose="05000000000000000000" pitchFamily="2" charset="2"/>
              <a:buChar char="Ø"/>
            </a:pPr>
            <a:r>
              <a:rPr lang="en-US" sz="1600" b="0" i="0" dirty="0">
                <a:solidFill>
                  <a:srgbClr val="000000"/>
                </a:solidFill>
                <a:effectLst/>
                <a:latin typeface="Georgia" panose="02040502050405020303" pitchFamily="18" charset="0"/>
              </a:rPr>
              <a:t>The auxiliary level-which connects each of the other levels via the press, advertising, research agencies, consultants, and fashion forecasters who play a part in the merchandise's progression to the end consumer. </a:t>
            </a:r>
          </a:p>
          <a:p>
            <a:pPr marL="285750" indent="-285750" algn="l">
              <a:buFont typeface="Wingdings" panose="05000000000000000000" pitchFamily="2" charset="2"/>
              <a:buChar char="Ø"/>
            </a:pPr>
            <a:endParaRPr lang="en-US" sz="1600" dirty="0">
              <a:solidFill>
                <a:srgbClr val="000000"/>
              </a:solidFill>
              <a:latin typeface="Georgia" panose="02040502050405020303" pitchFamily="18" charset="0"/>
            </a:endParaRPr>
          </a:p>
          <a:p>
            <a:pPr algn="l"/>
            <a:r>
              <a:rPr lang="en-US" sz="1600" b="0" i="0" dirty="0">
                <a:solidFill>
                  <a:srgbClr val="000000"/>
                </a:solidFill>
                <a:effectLst/>
                <a:latin typeface="Georgia" panose="02040502050405020303" pitchFamily="18" charset="0"/>
              </a:rPr>
              <a:t>While the relationship between the levels is more or less symbiotic-they need one another to survive-historically, the competitive spirit of capitalism has also created a tension between retailer and manufacturer, where the balance of power is usually tipped to one side in the race to capture profits and margins. The degree to which each side benefits financially from the sale of apparel has changed gradually over the decades, subject to many factors from social advancements to economic swings to cults of designer personalities to wars-both between countries and conglomerates. Over the century, the retailer, in many cases, has taken on the role of the manufacturer, and manufacturers have become retailers of their own designs.</a:t>
            </a:r>
          </a:p>
        </p:txBody>
      </p:sp>
      <p:sp>
        <p:nvSpPr>
          <p:cNvPr id="5" name="TextBox 4">
            <a:extLst>
              <a:ext uri="{FF2B5EF4-FFF2-40B4-BE49-F238E27FC236}">
                <a16:creationId xmlns:a16="http://schemas.microsoft.com/office/drawing/2014/main" xmlns="" id="{2BA44259-5FB8-4870-9A67-AC0D0D735074}"/>
              </a:ext>
            </a:extLst>
          </p:cNvPr>
          <p:cNvSpPr txBox="1"/>
          <p:nvPr/>
        </p:nvSpPr>
        <p:spPr>
          <a:xfrm>
            <a:off x="155170" y="74235"/>
            <a:ext cx="5043351" cy="400110"/>
          </a:xfrm>
          <a:prstGeom prst="rect">
            <a:avLst/>
          </a:prstGeom>
          <a:noFill/>
        </p:spPr>
        <p:txBody>
          <a:bodyPr wrap="square" rtlCol="0">
            <a:spAutoFit/>
          </a:bodyPr>
          <a:lstStyle/>
          <a:p>
            <a:r>
              <a:rPr lang="en-IN" sz="2000" dirty="0">
                <a:latin typeface="Georgia" panose="02040502050405020303" pitchFamily="18" charset="0"/>
              </a:rPr>
              <a:t>World Fashion Scenario</a:t>
            </a:r>
          </a:p>
        </p:txBody>
      </p:sp>
      <p:pic>
        <p:nvPicPr>
          <p:cNvPr id="4098" name="Picture 2" descr="Textile mills &amp;#39;also need help&amp;#39;, say owners | Materials &amp;amp; Production News |  News">
            <a:extLst>
              <a:ext uri="{FF2B5EF4-FFF2-40B4-BE49-F238E27FC236}">
                <a16:creationId xmlns:a16="http://schemas.microsoft.com/office/drawing/2014/main" xmlns="" id="{24AEC68E-72E1-4891-829D-F894C082D72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58100" y="274290"/>
            <a:ext cx="4301728" cy="3011209"/>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30 Top Luxury Retail Stores for 2019 - Insider Trends">
            <a:extLst>
              <a:ext uri="{FF2B5EF4-FFF2-40B4-BE49-F238E27FC236}">
                <a16:creationId xmlns:a16="http://schemas.microsoft.com/office/drawing/2014/main" xmlns="" id="{8636643D-22C6-4914-8655-2BF92CE6A579}"/>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16053" y="3429000"/>
            <a:ext cx="4343775" cy="32593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7979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D5F07569-8C8C-4DF2-8B42-F9ED0373F402}"/>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131343"/>
            <a:ext cx="3952258" cy="6492995"/>
          </a:xfrm>
          <a:prstGeom prst="rect">
            <a:avLst/>
          </a:prstGeom>
        </p:spPr>
      </p:pic>
      <p:sp>
        <p:nvSpPr>
          <p:cNvPr id="6" name="Rectangle 5">
            <a:extLst>
              <a:ext uri="{FF2B5EF4-FFF2-40B4-BE49-F238E27FC236}">
                <a16:creationId xmlns:a16="http://schemas.microsoft.com/office/drawing/2014/main" xmlns="" id="{FB8D1416-959E-4A75-B276-504061897B2F}"/>
              </a:ext>
            </a:extLst>
          </p:cNvPr>
          <p:cNvSpPr/>
          <p:nvPr/>
        </p:nvSpPr>
        <p:spPr>
          <a:xfrm>
            <a:off x="69553" y="651805"/>
            <a:ext cx="2273299" cy="435380"/>
          </a:xfrm>
          <a:prstGeom prst="rect">
            <a:avLst/>
          </a:prstGeom>
          <a:solidFill>
            <a:srgbClr val="819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xmlns="" id="{2023E321-BAB3-427E-A877-59332C149923}"/>
              </a:ext>
            </a:extLst>
          </p:cNvPr>
          <p:cNvSpPr txBox="1"/>
          <p:nvPr/>
        </p:nvSpPr>
        <p:spPr>
          <a:xfrm>
            <a:off x="194682" y="696995"/>
            <a:ext cx="5647853" cy="5509200"/>
          </a:xfrm>
          <a:prstGeom prst="rect">
            <a:avLst/>
          </a:prstGeom>
          <a:noFill/>
        </p:spPr>
        <p:txBody>
          <a:bodyPr wrap="square">
            <a:spAutoFit/>
          </a:bodyPr>
          <a:lstStyle/>
          <a:p>
            <a:r>
              <a:rPr lang="en-US" sz="1600" b="1" dirty="0">
                <a:solidFill>
                  <a:srgbClr val="000000"/>
                </a:solidFill>
                <a:latin typeface="Georgia" panose="02040502050405020303" pitchFamily="18" charset="0"/>
              </a:rPr>
              <a:t>Fut</a:t>
            </a:r>
            <a:r>
              <a:rPr lang="en-US" sz="1600" b="1" i="0" dirty="0">
                <a:solidFill>
                  <a:srgbClr val="000000"/>
                </a:solidFill>
                <a:effectLst/>
                <a:latin typeface="Georgia" panose="02040502050405020303" pitchFamily="18" charset="0"/>
              </a:rPr>
              <a:t>ure Prospect</a:t>
            </a:r>
          </a:p>
          <a:p>
            <a:pPr algn="l"/>
            <a:endParaRPr lang="en-US" sz="1600" b="0" i="0" dirty="0">
              <a:solidFill>
                <a:srgbClr val="333333"/>
              </a:solidFill>
              <a:effectLst/>
              <a:latin typeface="Georgia" panose="02040502050405020303" pitchFamily="18" charset="0"/>
            </a:endParaRPr>
          </a:p>
          <a:p>
            <a:pPr marL="285750" indent="-285750" algn="l">
              <a:buFont typeface="Wingdings" panose="05000000000000000000" pitchFamily="2" charset="2"/>
              <a:buChar char="Ø"/>
            </a:pPr>
            <a:r>
              <a:rPr lang="en-US" sz="1600" b="0" i="0" dirty="0">
                <a:solidFill>
                  <a:srgbClr val="333333"/>
                </a:solidFill>
                <a:effectLst/>
                <a:latin typeface="Georgia" panose="02040502050405020303" pitchFamily="18" charset="0"/>
              </a:rPr>
              <a:t>The one major carry forward which the New Year 2021 will have from 2020 is the continuing impact of the COVID-19 pandemic</a:t>
            </a:r>
            <a:r>
              <a:rPr lang="en-US" sz="1600" dirty="0">
                <a:solidFill>
                  <a:srgbClr val="333333"/>
                </a:solidFill>
                <a:latin typeface="Georgia" panose="02040502050405020303" pitchFamily="18" charset="0"/>
              </a:rPr>
              <a:t>, is t</a:t>
            </a:r>
            <a:r>
              <a:rPr lang="en-US" sz="1600" b="0" i="0" dirty="0">
                <a:solidFill>
                  <a:srgbClr val="333333"/>
                </a:solidFill>
                <a:effectLst/>
                <a:latin typeface="Georgia" panose="02040502050405020303" pitchFamily="18" charset="0"/>
              </a:rPr>
              <a:t>he public health crisis is expected to impact economies for at least a couple of years to come.              </a:t>
            </a:r>
          </a:p>
          <a:p>
            <a:pPr marL="285750" indent="-285750" algn="l">
              <a:buFont typeface="Wingdings" panose="05000000000000000000" pitchFamily="2" charset="2"/>
              <a:buChar char="Ø"/>
            </a:pPr>
            <a:r>
              <a:rPr lang="en-US" sz="1600" b="0" i="0" dirty="0">
                <a:solidFill>
                  <a:srgbClr val="333333"/>
                </a:solidFill>
                <a:effectLst/>
                <a:latin typeface="Georgia" panose="02040502050405020303" pitchFamily="18" charset="0"/>
              </a:rPr>
              <a:t>The “New Normal” is here to stay, and like every industry, the fashion retail industry showed tremendous agility in adapting to the demands of the time. </a:t>
            </a:r>
          </a:p>
          <a:p>
            <a:pPr marL="285750" indent="-285750" algn="l">
              <a:buFont typeface="Wingdings" panose="05000000000000000000" pitchFamily="2" charset="2"/>
              <a:buChar char="Ø"/>
            </a:pPr>
            <a:r>
              <a:rPr lang="en-US" sz="1600" b="0" i="0" dirty="0">
                <a:solidFill>
                  <a:srgbClr val="333333"/>
                </a:solidFill>
                <a:effectLst/>
                <a:latin typeface="Georgia" panose="02040502050405020303" pitchFamily="18" charset="0"/>
              </a:rPr>
              <a:t>From the tangible, brick and mortar stores to online shopping, the fashion retail space has been re-inventing, re-strategizing, and re-aligning themselves to rapidly evolving business environment and changing consumer needs.</a:t>
            </a:r>
          </a:p>
          <a:p>
            <a:pPr marL="285750" indent="-285750" algn="l">
              <a:buFont typeface="Wingdings" panose="05000000000000000000" pitchFamily="2" charset="2"/>
              <a:buChar char="Ø"/>
            </a:pPr>
            <a:r>
              <a:rPr lang="en-US" sz="1600" b="0" i="0" dirty="0">
                <a:solidFill>
                  <a:srgbClr val="333333"/>
                </a:solidFill>
                <a:effectLst/>
                <a:latin typeface="Georgia" panose="02040502050405020303" pitchFamily="18" charset="0"/>
              </a:rPr>
              <a:t>With such a major carry forward, certain trends that are at a nascent or developing stage now will strengthen and grow next year. </a:t>
            </a:r>
          </a:p>
          <a:p>
            <a:pPr marL="285750" indent="-285750" algn="l">
              <a:buFont typeface="Wingdings" panose="05000000000000000000" pitchFamily="2" charset="2"/>
              <a:buChar char="Ø"/>
            </a:pPr>
            <a:r>
              <a:rPr lang="en-US" sz="1600" b="0" i="0" dirty="0">
                <a:solidFill>
                  <a:srgbClr val="333333"/>
                </a:solidFill>
                <a:effectLst/>
                <a:latin typeface="Georgia" panose="02040502050405020303" pitchFamily="18" charset="0"/>
              </a:rPr>
              <a:t>While the supply chain and distribution network would have largely recovered and healed from the lockdown shock, public mobility and footfall are expected to remain impacted.</a:t>
            </a:r>
          </a:p>
        </p:txBody>
      </p:sp>
      <p:pic>
        <p:nvPicPr>
          <p:cNvPr id="5122" name="Picture 2" descr="How The Fashion Industry Is Reacting To The Covid-19 Pandemic">
            <a:extLst>
              <a:ext uri="{FF2B5EF4-FFF2-40B4-BE49-F238E27FC236}">
                <a16:creationId xmlns:a16="http://schemas.microsoft.com/office/drawing/2014/main" xmlns="" id="{AD323D6B-53ED-4536-ADE2-68BB9BA85E2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67664" y="1446747"/>
            <a:ext cx="6157537" cy="41070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2727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BEA6BB41-DD04-4279-B20D-66046F01814F}"/>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131343"/>
            <a:ext cx="3952258" cy="6492995"/>
          </a:xfrm>
          <a:prstGeom prst="rect">
            <a:avLst/>
          </a:prstGeom>
        </p:spPr>
      </p:pic>
      <p:sp>
        <p:nvSpPr>
          <p:cNvPr id="2" name="TextBox 1">
            <a:extLst>
              <a:ext uri="{FF2B5EF4-FFF2-40B4-BE49-F238E27FC236}">
                <a16:creationId xmlns:a16="http://schemas.microsoft.com/office/drawing/2014/main" xmlns="" id="{CE5A2B05-830E-4ACD-94C5-108A9731A772}"/>
              </a:ext>
            </a:extLst>
          </p:cNvPr>
          <p:cNvSpPr txBox="1"/>
          <p:nvPr/>
        </p:nvSpPr>
        <p:spPr>
          <a:xfrm>
            <a:off x="182880" y="612844"/>
            <a:ext cx="6096000" cy="5016758"/>
          </a:xfrm>
          <a:prstGeom prst="rect">
            <a:avLst/>
          </a:prstGeom>
          <a:noFill/>
        </p:spPr>
        <p:txBody>
          <a:bodyPr wrap="square">
            <a:spAutoFit/>
          </a:bodyPr>
          <a:lstStyle/>
          <a:p>
            <a:pPr algn="l"/>
            <a:r>
              <a:rPr lang="en-US" sz="1600" b="0" i="0" dirty="0">
                <a:solidFill>
                  <a:srgbClr val="333333"/>
                </a:solidFill>
                <a:effectLst/>
                <a:highlight>
                  <a:srgbClr val="FFFF00"/>
                </a:highlight>
                <a:latin typeface="Georgia" panose="02040502050405020303" pitchFamily="18" charset="0"/>
              </a:rPr>
              <a:t>Online Shopping</a:t>
            </a:r>
          </a:p>
          <a:p>
            <a:pPr algn="l"/>
            <a:r>
              <a:rPr lang="en-US" sz="1600" b="0" i="0" dirty="0">
                <a:solidFill>
                  <a:srgbClr val="333333"/>
                </a:solidFill>
                <a:effectLst/>
                <a:latin typeface="Georgia" panose="02040502050405020303" pitchFamily="18" charset="0"/>
              </a:rPr>
              <a:t>Online shopping trends will strengthen and brands will focus on leveraging technologies to provide a seamless virtual shopping experience. </a:t>
            </a:r>
          </a:p>
          <a:p>
            <a:pPr algn="l"/>
            <a:endParaRPr lang="en-US" sz="1600" dirty="0">
              <a:solidFill>
                <a:srgbClr val="333333"/>
              </a:solidFill>
              <a:highlight>
                <a:srgbClr val="FFFF00"/>
              </a:highlight>
              <a:latin typeface="Georgia" panose="02040502050405020303" pitchFamily="18" charset="0"/>
            </a:endParaRPr>
          </a:p>
          <a:p>
            <a:pPr algn="l"/>
            <a:r>
              <a:rPr lang="en-US" sz="1600" dirty="0">
                <a:solidFill>
                  <a:srgbClr val="333333"/>
                </a:solidFill>
                <a:highlight>
                  <a:srgbClr val="FFFF00"/>
                </a:highlight>
                <a:latin typeface="Georgia" panose="02040502050405020303" pitchFamily="18" charset="0"/>
              </a:rPr>
              <a:t>Digital Technologies</a:t>
            </a:r>
          </a:p>
          <a:p>
            <a:pPr algn="l"/>
            <a:r>
              <a:rPr lang="en-US" sz="1600" b="0" i="0" dirty="0">
                <a:solidFill>
                  <a:srgbClr val="333333"/>
                </a:solidFill>
                <a:effectLst/>
                <a:latin typeface="Georgia" panose="02040502050405020303" pitchFamily="18" charset="0"/>
              </a:rPr>
              <a:t>The adoption of digital technologies across industries would address multiple challenges and strengthen several aspects of the industry, including strengthening the supply chain and distribution network, accelerating digital marketing activities, directing sales, forecasting sales and revenue, and extending to consumers an exceptional shopping experience.</a:t>
            </a:r>
          </a:p>
          <a:p>
            <a:pPr algn="l"/>
            <a:endParaRPr lang="en-US" sz="1600" b="0" i="0" dirty="0">
              <a:solidFill>
                <a:srgbClr val="333333"/>
              </a:solidFill>
              <a:effectLst/>
              <a:highlight>
                <a:srgbClr val="FFFF00"/>
              </a:highlight>
              <a:latin typeface="Georgia" panose="02040502050405020303" pitchFamily="18" charset="0"/>
            </a:endParaRPr>
          </a:p>
          <a:p>
            <a:pPr algn="l"/>
            <a:r>
              <a:rPr lang="en-US" sz="1600" b="0" i="0" dirty="0">
                <a:solidFill>
                  <a:srgbClr val="333333"/>
                </a:solidFill>
                <a:effectLst/>
                <a:highlight>
                  <a:srgbClr val="FFFF00"/>
                </a:highlight>
                <a:latin typeface="Georgia" panose="02040502050405020303" pitchFamily="18" charset="0"/>
              </a:rPr>
              <a:t>Rise of Artificial Intelligence</a:t>
            </a:r>
          </a:p>
          <a:p>
            <a:pPr algn="l"/>
            <a:r>
              <a:rPr lang="en-US" sz="1600" b="0" i="0" dirty="0">
                <a:solidFill>
                  <a:srgbClr val="333333"/>
                </a:solidFill>
                <a:effectLst/>
                <a:latin typeface="Georgia" panose="02040502050405020303" pitchFamily="18" charset="0"/>
              </a:rPr>
              <a:t>AI is one of the biggest developments for which the fashion retail industry is waiting. With people spending more time online, much of the action will be online. It will provide brands to capture more mind space for the customers.  Fashion brands and data aggregators would be receiving huge volumes of data and insights into customer preference. </a:t>
            </a:r>
          </a:p>
        </p:txBody>
      </p:sp>
      <p:pic>
        <p:nvPicPr>
          <p:cNvPr id="6146" name="Picture 2" descr="6 online fashion shopping platforms | Arab News">
            <a:extLst>
              <a:ext uri="{FF2B5EF4-FFF2-40B4-BE49-F238E27FC236}">
                <a16:creationId xmlns:a16="http://schemas.microsoft.com/office/drawing/2014/main" xmlns="" id="{79B596F3-0A74-4593-ACA6-03398FEBB246}"/>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84812" y="279886"/>
            <a:ext cx="4875241" cy="3252586"/>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AI and Machine Learning For Fashion Industry — Global Trends &amp;amp; Benefits |  by Countants | DataDrivenInvestor">
            <a:extLst>
              <a:ext uri="{FF2B5EF4-FFF2-40B4-BE49-F238E27FC236}">
                <a16:creationId xmlns:a16="http://schemas.microsoft.com/office/drawing/2014/main" xmlns="" id="{8A71F04C-4F77-45F5-BD66-683FDDC84D0F}"/>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0526" r="32415"/>
          <a:stretch/>
        </p:blipFill>
        <p:spPr bwMode="auto">
          <a:xfrm>
            <a:off x="7671334" y="3665727"/>
            <a:ext cx="2107933" cy="29123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07235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FE13DE75-C5FB-4486-82AD-577A73BC33B6}"/>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131343"/>
            <a:ext cx="3952258" cy="6492995"/>
          </a:xfrm>
          <a:prstGeom prst="rect">
            <a:avLst/>
          </a:prstGeom>
        </p:spPr>
      </p:pic>
      <p:sp>
        <p:nvSpPr>
          <p:cNvPr id="3" name="TextBox 2">
            <a:extLst>
              <a:ext uri="{FF2B5EF4-FFF2-40B4-BE49-F238E27FC236}">
                <a16:creationId xmlns:a16="http://schemas.microsoft.com/office/drawing/2014/main" xmlns="" id="{F4F5D244-43DD-40E2-875F-2A934B0BB800}"/>
              </a:ext>
            </a:extLst>
          </p:cNvPr>
          <p:cNvSpPr txBox="1"/>
          <p:nvPr/>
        </p:nvSpPr>
        <p:spPr>
          <a:xfrm>
            <a:off x="156373" y="972924"/>
            <a:ext cx="5638035" cy="4770537"/>
          </a:xfrm>
          <a:prstGeom prst="rect">
            <a:avLst/>
          </a:prstGeom>
          <a:noFill/>
        </p:spPr>
        <p:txBody>
          <a:bodyPr wrap="square">
            <a:spAutoFit/>
          </a:bodyPr>
          <a:lstStyle/>
          <a:p>
            <a:pPr algn="l"/>
            <a:r>
              <a:rPr lang="en-US" sz="1600" b="0" i="0" dirty="0">
                <a:solidFill>
                  <a:srgbClr val="333333"/>
                </a:solidFill>
                <a:effectLst/>
                <a:highlight>
                  <a:srgbClr val="FFFF00"/>
                </a:highlight>
                <a:latin typeface="Georgia" panose="02040502050405020303" pitchFamily="18" charset="0"/>
              </a:rPr>
              <a:t>Automation</a:t>
            </a:r>
          </a:p>
          <a:p>
            <a:pPr algn="l"/>
            <a:r>
              <a:rPr lang="en-US" sz="1600" b="0" i="0" dirty="0">
                <a:solidFill>
                  <a:srgbClr val="333333"/>
                </a:solidFill>
                <a:effectLst/>
                <a:latin typeface="Georgia" panose="02040502050405020303" pitchFamily="18" charset="0"/>
              </a:rPr>
              <a:t>n times to come, predictive analysis will play an important role in determining the sales pipeline management and forecasting.</a:t>
            </a:r>
          </a:p>
          <a:p>
            <a:pPr algn="l"/>
            <a:r>
              <a:rPr lang="en-US" sz="1600" b="0" i="0" dirty="0">
                <a:solidFill>
                  <a:srgbClr val="333333"/>
                </a:solidFill>
                <a:effectLst/>
                <a:highlight>
                  <a:srgbClr val="FFFF00"/>
                </a:highlight>
                <a:latin typeface="Georgia" panose="02040502050405020303" pitchFamily="18" charset="0"/>
              </a:rPr>
              <a:t>AR VR</a:t>
            </a:r>
          </a:p>
          <a:p>
            <a:pPr algn="l"/>
            <a:r>
              <a:rPr lang="en-US" sz="1600" b="0" i="0" dirty="0">
                <a:solidFill>
                  <a:srgbClr val="333333"/>
                </a:solidFill>
                <a:effectLst/>
                <a:latin typeface="Georgia" panose="02040502050405020303" pitchFamily="18" charset="0"/>
              </a:rPr>
              <a:t>Augmented and virtual reality are customer-oriented features that will revolutionize the way customers experience the brand online. They have been closing the gap for a number of years now. By using AR technology in the store, brands can allow customers to access any apparel through digital media while VR technology would help the users try outfits virtually. </a:t>
            </a:r>
          </a:p>
          <a:p>
            <a:pPr algn="l"/>
            <a:endParaRPr lang="en-US" sz="1600" b="0" i="0" dirty="0">
              <a:solidFill>
                <a:srgbClr val="333333"/>
              </a:solidFill>
              <a:effectLst/>
              <a:highlight>
                <a:srgbClr val="FFFF00"/>
              </a:highlight>
              <a:latin typeface="Georgia" panose="02040502050405020303" pitchFamily="18" charset="0"/>
            </a:endParaRPr>
          </a:p>
          <a:p>
            <a:pPr algn="l"/>
            <a:r>
              <a:rPr lang="en-US" sz="1600" b="0" i="0" dirty="0">
                <a:solidFill>
                  <a:srgbClr val="333333"/>
                </a:solidFill>
                <a:effectLst/>
                <a:highlight>
                  <a:srgbClr val="FFFF00"/>
                </a:highlight>
                <a:latin typeface="Georgia" panose="02040502050405020303" pitchFamily="18" charset="0"/>
              </a:rPr>
              <a:t>Accelerated Digital Marketing</a:t>
            </a:r>
          </a:p>
          <a:p>
            <a:pPr algn="l"/>
            <a:r>
              <a:rPr lang="en-US" sz="1600" b="0" i="0" dirty="0">
                <a:solidFill>
                  <a:srgbClr val="333333"/>
                </a:solidFill>
                <a:effectLst/>
                <a:latin typeface="Georgia" panose="02040502050405020303" pitchFamily="18" charset="0"/>
              </a:rPr>
              <a:t>Digital marketing budgets are bound to increase more than what was expected during the pre-COVID era. A huge thrust would be to leverage all possible digital channels for attracting customers, driving sales, and most importantly continuing brand loyalty. </a:t>
            </a:r>
          </a:p>
        </p:txBody>
      </p:sp>
      <p:pic>
        <p:nvPicPr>
          <p:cNvPr id="7170" name="Picture 2" descr="Three AI And Tech Trends That Will Transform The Fashion Industry">
            <a:extLst>
              <a:ext uri="{FF2B5EF4-FFF2-40B4-BE49-F238E27FC236}">
                <a16:creationId xmlns:a16="http://schemas.microsoft.com/office/drawing/2014/main" xmlns="" id="{400863BB-E554-4BB8-B918-5370E0A8469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81037" y="1694008"/>
            <a:ext cx="5916328" cy="33283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3510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85717FEE-4CCD-4555-8125-DE8B20758941}"/>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38479" y="131343"/>
            <a:ext cx="11941226" cy="6492995"/>
          </a:xfrm>
          <a:prstGeom prst="rect">
            <a:avLst/>
          </a:prstGeom>
        </p:spPr>
      </p:pic>
      <p:sp>
        <p:nvSpPr>
          <p:cNvPr id="3" name="TextBox 2">
            <a:extLst>
              <a:ext uri="{FF2B5EF4-FFF2-40B4-BE49-F238E27FC236}">
                <a16:creationId xmlns:a16="http://schemas.microsoft.com/office/drawing/2014/main" xmlns="" id="{9A56B9F6-B449-43FC-A84E-90499FFA9E15}"/>
              </a:ext>
            </a:extLst>
          </p:cNvPr>
          <p:cNvSpPr txBox="1"/>
          <p:nvPr/>
        </p:nvSpPr>
        <p:spPr>
          <a:xfrm>
            <a:off x="193040" y="1997839"/>
            <a:ext cx="12070080" cy="1938992"/>
          </a:xfrm>
          <a:prstGeom prst="rect">
            <a:avLst/>
          </a:prstGeom>
          <a:noFill/>
        </p:spPr>
        <p:txBody>
          <a:bodyPr wrap="square" rtlCol="0">
            <a:spAutoFit/>
          </a:bodyPr>
          <a:lstStyle/>
          <a:p>
            <a:pPr algn="ctr"/>
            <a:r>
              <a:rPr lang="en-IN" sz="6000" b="1" dirty="0">
                <a:latin typeface="Adobe Garamond Pro" panose="02020502060506020403" pitchFamily="18" charset="0"/>
              </a:rPr>
              <a:t>Unit II</a:t>
            </a:r>
          </a:p>
          <a:p>
            <a:pPr algn="ctr"/>
            <a:r>
              <a:rPr lang="en-IN" sz="6000" dirty="0">
                <a:latin typeface="Adobe Garamond Pro" panose="02020502060506020403" pitchFamily="18" charset="0"/>
              </a:rPr>
              <a:t>Social Aspects of Clothing</a:t>
            </a:r>
          </a:p>
        </p:txBody>
      </p:sp>
    </p:spTree>
    <p:extLst>
      <p:ext uri="{BB962C8B-B14F-4D97-AF65-F5344CB8AC3E}">
        <p14:creationId xmlns:p14="http://schemas.microsoft.com/office/powerpoint/2010/main" xmlns="" val="4102555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1716</Words>
  <Application>Microsoft Office PowerPoint</Application>
  <PresentationFormat>Custom</PresentationFormat>
  <Paragraphs>184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vaidehi13mishra@gmail.com</dc:creator>
  <cp:lastModifiedBy>shubhangi</cp:lastModifiedBy>
  <cp:revision>4</cp:revision>
  <dcterms:created xsi:type="dcterms:W3CDTF">2022-02-04T05:04:16Z</dcterms:created>
  <dcterms:modified xsi:type="dcterms:W3CDTF">2022-03-09T10:49:09Z</dcterms:modified>
</cp:coreProperties>
</file>