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7" r:id="rId6"/>
    <p:sldId id="268" r:id="rId7"/>
    <p:sldId id="260" r:id="rId8"/>
    <p:sldId id="261" r:id="rId9"/>
    <p:sldId id="277" r:id="rId10"/>
    <p:sldId id="262" r:id="rId11"/>
    <p:sldId id="263" r:id="rId12"/>
    <p:sldId id="264" r:id="rId13"/>
    <p:sldId id="265" r:id="rId14"/>
    <p:sldId id="266" r:id="rId15"/>
    <p:sldId id="269" r:id="rId16"/>
    <p:sldId id="278" r:id="rId17"/>
    <p:sldId id="270" r:id="rId18"/>
    <p:sldId id="271" r:id="rId19"/>
    <p:sldId id="272" r:id="rId20"/>
    <p:sldId id="273" r:id="rId21"/>
    <p:sldId id="274" r:id="rId22"/>
    <p:sldId id="275" r:id="rId23"/>
    <p:sldId id="276" r:id="rId2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4" d="100"/>
          <a:sy n="64" d="100"/>
        </p:scale>
        <p:origin x="-1482"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F465E51-5E96-4491-A055-B47B7DCFBE63}" type="datetimeFigureOut">
              <a:rPr lang="en-US" smtClean="0"/>
              <a:pPr/>
              <a:t>9/2/2020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5F437C7-2CD9-43F6-9273-8915FB509AF3}"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F465E51-5E96-4491-A055-B47B7DCFBE63}" type="datetimeFigureOut">
              <a:rPr lang="en-US" smtClean="0"/>
              <a:pPr/>
              <a:t>9/2/2020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5F437C7-2CD9-43F6-9273-8915FB509AF3}"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F465E51-5E96-4491-A055-B47B7DCFBE63}" type="datetimeFigureOut">
              <a:rPr lang="en-US" smtClean="0"/>
              <a:pPr/>
              <a:t>9/2/2020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5F437C7-2CD9-43F6-9273-8915FB509AF3}"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F465E51-5E96-4491-A055-B47B7DCFBE63}" type="datetimeFigureOut">
              <a:rPr lang="en-US" smtClean="0"/>
              <a:pPr/>
              <a:t>9/2/2020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5F437C7-2CD9-43F6-9273-8915FB509AF3}"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F465E51-5E96-4491-A055-B47B7DCFBE63}" type="datetimeFigureOut">
              <a:rPr lang="en-US" smtClean="0"/>
              <a:pPr/>
              <a:t>9/2/2020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5F437C7-2CD9-43F6-9273-8915FB509AF3}"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F465E51-5E96-4491-A055-B47B7DCFBE63}" type="datetimeFigureOut">
              <a:rPr lang="en-US" smtClean="0"/>
              <a:pPr/>
              <a:t>9/2/2020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5F437C7-2CD9-43F6-9273-8915FB509AF3}"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F465E51-5E96-4491-A055-B47B7DCFBE63}" type="datetimeFigureOut">
              <a:rPr lang="en-US" smtClean="0"/>
              <a:pPr/>
              <a:t>9/2/2020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5F437C7-2CD9-43F6-9273-8915FB509AF3}"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F465E51-5E96-4491-A055-B47B7DCFBE63}" type="datetimeFigureOut">
              <a:rPr lang="en-US" smtClean="0"/>
              <a:pPr/>
              <a:t>9/2/2020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5F437C7-2CD9-43F6-9273-8915FB509AF3}"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F465E51-5E96-4491-A055-B47B7DCFBE63}" type="datetimeFigureOut">
              <a:rPr lang="en-US" smtClean="0"/>
              <a:pPr/>
              <a:t>9/2/2020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5F437C7-2CD9-43F6-9273-8915FB509AF3}"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F465E51-5E96-4491-A055-B47B7DCFBE63}" type="datetimeFigureOut">
              <a:rPr lang="en-US" smtClean="0"/>
              <a:pPr/>
              <a:t>9/2/2020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5F437C7-2CD9-43F6-9273-8915FB509AF3}"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F465E51-5E96-4491-A055-B47B7DCFBE63}" type="datetimeFigureOut">
              <a:rPr lang="en-US" smtClean="0"/>
              <a:pPr/>
              <a:t>9/2/2020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5F437C7-2CD9-43F6-9273-8915FB509AF3}"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F465E51-5E96-4491-A055-B47B7DCFBE63}" type="datetimeFigureOut">
              <a:rPr lang="en-US" smtClean="0"/>
              <a:pPr/>
              <a:t>9/2/2020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5F437C7-2CD9-43F6-9273-8915FB509AF3}"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s://www.geographynotes.com/wp-content/uploads/2018/02/clip_image002-11.jpg"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85786" y="714356"/>
            <a:ext cx="7772400" cy="1470025"/>
          </a:xfrm>
        </p:spPr>
        <p:txBody>
          <a:bodyPr>
            <a:normAutofit/>
          </a:bodyPr>
          <a:lstStyle/>
          <a:p>
            <a:r>
              <a:rPr lang="en-US" sz="4800" u="sng" dirty="0" smtClean="0">
                <a:solidFill>
                  <a:srgbClr val="FF0000"/>
                </a:solidFill>
              </a:rPr>
              <a:t>GONDWANA SUPER GROUP</a:t>
            </a:r>
            <a:endParaRPr lang="en-US" sz="4800" u="sng" dirty="0">
              <a:solidFill>
                <a:srgbClr val="FF0000"/>
              </a:solidFill>
            </a:endParaRPr>
          </a:p>
        </p:txBody>
      </p:sp>
      <p:sp>
        <p:nvSpPr>
          <p:cNvPr id="3" name="Subtitle 2"/>
          <p:cNvSpPr>
            <a:spLocks noGrp="1"/>
          </p:cNvSpPr>
          <p:nvPr>
            <p:ph type="subTitle" idx="1"/>
          </p:nvPr>
        </p:nvSpPr>
        <p:spPr/>
        <p:txBody>
          <a:bodyPr/>
          <a:lstStyle/>
          <a:p>
            <a:r>
              <a:rPr lang="en-US" b="1" dirty="0" smtClean="0">
                <a:solidFill>
                  <a:schemeClr val="tx1"/>
                </a:solidFill>
                <a:latin typeface="Times New Roman" pitchFamily="18" charset="0"/>
                <a:cs typeface="Times New Roman" pitchFamily="18" charset="0"/>
              </a:rPr>
              <a:t>Dr. Maya </a:t>
            </a:r>
            <a:r>
              <a:rPr lang="en-US" b="1" dirty="0" err="1" smtClean="0">
                <a:solidFill>
                  <a:schemeClr val="tx1"/>
                </a:solidFill>
                <a:latin typeface="Times New Roman" pitchFamily="18" charset="0"/>
                <a:cs typeface="Times New Roman" pitchFamily="18" charset="0"/>
              </a:rPr>
              <a:t>Chaudhary</a:t>
            </a:r>
            <a:endParaRPr lang="en-US" b="1" dirty="0">
              <a:solidFill>
                <a:schemeClr val="tx1"/>
              </a:solidFill>
              <a:latin typeface="Times New Roman" pitchFamily="18" charset="0"/>
              <a:cs typeface="Times New Roman"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785794"/>
          </a:xfrm>
        </p:spPr>
        <p:txBody>
          <a:bodyPr anchor="t">
            <a:normAutofit fontScale="90000"/>
          </a:bodyPr>
          <a:lstStyle/>
          <a:p>
            <a:pPr algn="l"/>
            <a:r>
              <a:rPr lang="en-US" b="1" u="sng" dirty="0" smtClean="0">
                <a:solidFill>
                  <a:srgbClr val="FF0000"/>
                </a:solidFill>
                <a:latin typeface="Times New Roman" pitchFamily="18" charset="0"/>
                <a:cs typeface="Times New Roman" pitchFamily="18" charset="0"/>
              </a:rPr>
              <a:t>Origin of </a:t>
            </a:r>
            <a:r>
              <a:rPr lang="en-US" b="1" u="sng" dirty="0" err="1" smtClean="0">
                <a:solidFill>
                  <a:srgbClr val="FF0000"/>
                </a:solidFill>
                <a:latin typeface="Times New Roman" pitchFamily="18" charset="0"/>
                <a:cs typeface="Times New Roman" pitchFamily="18" charset="0"/>
              </a:rPr>
              <a:t>Gondwana</a:t>
            </a:r>
            <a:r>
              <a:rPr lang="en-US" b="1" u="sng" dirty="0" smtClean="0">
                <a:solidFill>
                  <a:srgbClr val="FF0000"/>
                </a:solidFill>
                <a:latin typeface="Times New Roman" pitchFamily="18" charset="0"/>
                <a:cs typeface="Times New Roman" pitchFamily="18" charset="0"/>
              </a:rPr>
              <a:t> Rocks:</a:t>
            </a:r>
            <a:br>
              <a:rPr lang="en-US" b="1" u="sng" dirty="0" smtClean="0">
                <a:solidFill>
                  <a:srgbClr val="FF0000"/>
                </a:solidFill>
                <a:latin typeface="Times New Roman" pitchFamily="18" charset="0"/>
                <a:cs typeface="Times New Roman" pitchFamily="18" charset="0"/>
              </a:rPr>
            </a:br>
            <a:endParaRPr lang="en-US" u="sng" dirty="0">
              <a:solidFill>
                <a:srgbClr val="FF0000"/>
              </a:solidFill>
              <a:latin typeface="Times New Roman" pitchFamily="18" charset="0"/>
              <a:cs typeface="Times New Roman" pitchFamily="18" charset="0"/>
            </a:endParaRPr>
          </a:p>
        </p:txBody>
      </p:sp>
      <p:sp>
        <p:nvSpPr>
          <p:cNvPr id="3" name="Content Placeholder 2"/>
          <p:cNvSpPr>
            <a:spLocks noGrp="1"/>
          </p:cNvSpPr>
          <p:nvPr>
            <p:ph idx="1"/>
          </p:nvPr>
        </p:nvSpPr>
        <p:spPr>
          <a:xfrm>
            <a:off x="0" y="785794"/>
            <a:ext cx="8929718" cy="6072206"/>
          </a:xfrm>
        </p:spPr>
        <p:txBody>
          <a:bodyPr>
            <a:normAutofit fontScale="62500" lnSpcReduction="20000"/>
          </a:bodyPr>
          <a:lstStyle/>
          <a:p>
            <a:pPr algn="just" fontAlgn="base">
              <a:lnSpc>
                <a:spcPct val="170000"/>
              </a:lnSpc>
            </a:pPr>
            <a:r>
              <a:rPr lang="en-US" dirty="0" smtClean="0">
                <a:latin typeface="Times New Roman" pitchFamily="18" charset="0"/>
                <a:cs typeface="Times New Roman" pitchFamily="18" charset="0"/>
              </a:rPr>
              <a:t>It </a:t>
            </a:r>
            <a:r>
              <a:rPr lang="en-US" dirty="0">
                <a:latin typeface="Times New Roman" pitchFamily="18" charset="0"/>
                <a:cs typeface="Times New Roman" pitchFamily="18" charset="0"/>
              </a:rPr>
              <a:t>is widely accepted that </a:t>
            </a:r>
            <a:r>
              <a:rPr lang="en-US" dirty="0" err="1">
                <a:latin typeface="Times New Roman" pitchFamily="18" charset="0"/>
                <a:cs typeface="Times New Roman" pitchFamily="18" charset="0"/>
              </a:rPr>
              <a:t>Gondwana</a:t>
            </a:r>
            <a:r>
              <a:rPr lang="en-US" dirty="0">
                <a:latin typeface="Times New Roman" pitchFamily="18" charset="0"/>
                <a:cs typeface="Times New Roman" pitchFamily="18" charset="0"/>
              </a:rPr>
              <a:t> Rocks are of </a:t>
            </a:r>
            <a:r>
              <a:rPr lang="en-US" dirty="0" err="1">
                <a:solidFill>
                  <a:srgbClr val="FF0000"/>
                </a:solidFill>
                <a:latin typeface="Times New Roman" pitchFamily="18" charset="0"/>
                <a:cs typeface="Times New Roman" pitchFamily="18" charset="0"/>
              </a:rPr>
              <a:t>fluviatile</a:t>
            </a:r>
            <a:r>
              <a:rPr lang="en-US" dirty="0">
                <a:solidFill>
                  <a:srgbClr val="FF0000"/>
                </a:solidFill>
                <a:latin typeface="Times New Roman" pitchFamily="18" charset="0"/>
                <a:cs typeface="Times New Roman" pitchFamily="18" charset="0"/>
              </a:rPr>
              <a:t> origin</a:t>
            </a:r>
            <a:r>
              <a:rPr lang="en-US" dirty="0">
                <a:latin typeface="Times New Roman" pitchFamily="18" charset="0"/>
                <a:cs typeface="Times New Roman" pitchFamily="18" charset="0"/>
              </a:rPr>
              <a:t>, that is, these have been deposited by streams and rivers in the so called </a:t>
            </a:r>
            <a:r>
              <a:rPr lang="en-US" dirty="0" err="1">
                <a:latin typeface="Times New Roman" pitchFamily="18" charset="0"/>
                <a:cs typeface="Times New Roman" pitchFamily="18" charset="0"/>
              </a:rPr>
              <a:t>Gondwana</a:t>
            </a:r>
            <a:r>
              <a:rPr lang="en-US" dirty="0">
                <a:latin typeface="Times New Roman" pitchFamily="18" charset="0"/>
                <a:cs typeface="Times New Roman" pitchFamily="18" charset="0"/>
              </a:rPr>
              <a:t> basin. </a:t>
            </a:r>
            <a:endParaRPr lang="en-US" dirty="0" smtClean="0">
              <a:latin typeface="Times New Roman" pitchFamily="18" charset="0"/>
              <a:cs typeface="Times New Roman" pitchFamily="18" charset="0"/>
            </a:endParaRPr>
          </a:p>
          <a:p>
            <a:pPr algn="just" fontAlgn="base">
              <a:lnSpc>
                <a:spcPct val="170000"/>
              </a:lnSpc>
            </a:pPr>
            <a:r>
              <a:rPr lang="en-US" dirty="0" smtClean="0">
                <a:latin typeface="Times New Roman" pitchFamily="18" charset="0"/>
                <a:cs typeface="Times New Roman" pitchFamily="18" charset="0"/>
              </a:rPr>
              <a:t>The </a:t>
            </a:r>
            <a:r>
              <a:rPr lang="en-US" dirty="0">
                <a:latin typeface="Times New Roman" pitchFamily="18" charset="0"/>
                <a:cs typeface="Times New Roman" pitchFamily="18" charset="0"/>
              </a:rPr>
              <a:t>basin itself is thought to have been of the nature of a gradually sinking broad trough where deposition of the sediments was accompanied by the subsidence of the basin (under the load) so that huge accumulations were possible in due course of time. </a:t>
            </a:r>
            <a:endParaRPr lang="en-US" dirty="0" smtClean="0">
              <a:latin typeface="Times New Roman" pitchFamily="18" charset="0"/>
              <a:cs typeface="Times New Roman" pitchFamily="18" charset="0"/>
            </a:endParaRPr>
          </a:p>
          <a:p>
            <a:pPr algn="just" fontAlgn="base">
              <a:lnSpc>
                <a:spcPct val="170000"/>
              </a:lnSpc>
            </a:pPr>
            <a:r>
              <a:rPr lang="en-US" dirty="0" smtClean="0">
                <a:latin typeface="Times New Roman" pitchFamily="18" charset="0"/>
                <a:cs typeface="Times New Roman" pitchFamily="18" charset="0"/>
              </a:rPr>
              <a:t>This </a:t>
            </a:r>
            <a:r>
              <a:rPr lang="en-US" dirty="0">
                <a:latin typeface="Times New Roman" pitchFamily="18" charset="0"/>
                <a:cs typeface="Times New Roman" pitchFamily="18" charset="0"/>
              </a:rPr>
              <a:t>mode of origin is confirmed by their fossil content as well as their geotectonic (structural) relations with other rocks in the area of occurrence.</a:t>
            </a:r>
          </a:p>
          <a:p>
            <a:pPr algn="just">
              <a:lnSpc>
                <a:spcPct val="170000"/>
              </a:lnSpc>
            </a:pPr>
            <a:r>
              <a:rPr lang="en-US" dirty="0">
                <a:latin typeface="Times New Roman" pitchFamily="18" charset="0"/>
                <a:cs typeface="Times New Roman" pitchFamily="18" charset="0"/>
              </a:rPr>
              <a:t>The </a:t>
            </a:r>
            <a:r>
              <a:rPr lang="en-US" dirty="0" err="1">
                <a:latin typeface="Times New Roman" pitchFamily="18" charset="0"/>
                <a:cs typeface="Times New Roman" pitchFamily="18" charset="0"/>
              </a:rPr>
              <a:t>Gondwana</a:t>
            </a:r>
            <a:r>
              <a:rPr lang="en-US" dirty="0">
                <a:latin typeface="Times New Roman" pitchFamily="18" charset="0"/>
                <a:cs typeface="Times New Roman" pitchFamily="18" charset="0"/>
              </a:rPr>
              <a:t> Group of rocks form the most important – </a:t>
            </a:r>
            <a:r>
              <a:rPr lang="en-US" dirty="0" err="1">
                <a:latin typeface="Times New Roman" pitchFamily="18" charset="0"/>
                <a:cs typeface="Times New Roman" pitchFamily="18" charset="0"/>
              </a:rPr>
              <a:t>stratigraphically</a:t>
            </a:r>
            <a:r>
              <a:rPr lang="en-US" dirty="0">
                <a:latin typeface="Times New Roman" pitchFamily="18" charset="0"/>
                <a:cs typeface="Times New Roman" pitchFamily="18" charset="0"/>
              </a:rPr>
              <a:t>, geologically and economically—groups of India.</a:t>
            </a: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endParaRPr lang="en-US" dirty="0">
              <a:latin typeface="Times New Roman" pitchFamily="18" charset="0"/>
              <a:cs typeface="Times New Roman" pitchFamily="18"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229600" cy="1143000"/>
          </a:xfrm>
        </p:spPr>
        <p:txBody>
          <a:bodyPr anchor="t">
            <a:normAutofit/>
          </a:bodyPr>
          <a:lstStyle/>
          <a:p>
            <a:pPr algn="l"/>
            <a:r>
              <a:rPr lang="en-US" sz="4000" b="1" u="sng" dirty="0" err="1" smtClean="0">
                <a:solidFill>
                  <a:srgbClr val="FF0000"/>
                </a:solidFill>
                <a:latin typeface="Times New Roman" pitchFamily="18" charset="0"/>
                <a:cs typeface="Times New Roman" pitchFamily="18" charset="0"/>
              </a:rPr>
              <a:t>Stratigraphically</a:t>
            </a:r>
            <a:endParaRPr lang="en-US" sz="4000" b="1" u="sng" dirty="0">
              <a:solidFill>
                <a:srgbClr val="FF0000"/>
              </a:solidFill>
              <a:latin typeface="Times New Roman" pitchFamily="18" charset="0"/>
              <a:cs typeface="Times New Roman" pitchFamily="18" charset="0"/>
            </a:endParaRPr>
          </a:p>
        </p:txBody>
      </p:sp>
      <p:sp>
        <p:nvSpPr>
          <p:cNvPr id="3" name="Content Placeholder 2"/>
          <p:cNvSpPr>
            <a:spLocks noGrp="1"/>
          </p:cNvSpPr>
          <p:nvPr>
            <p:ph idx="1"/>
          </p:nvPr>
        </p:nvSpPr>
        <p:spPr>
          <a:xfrm>
            <a:off x="0" y="785794"/>
            <a:ext cx="8929718" cy="6072206"/>
          </a:xfrm>
        </p:spPr>
        <p:txBody>
          <a:bodyPr>
            <a:normAutofit/>
          </a:bodyPr>
          <a:lstStyle/>
          <a:p>
            <a:pPr algn="just" fontAlgn="base">
              <a:lnSpc>
                <a:spcPct val="170000"/>
              </a:lnSpc>
            </a:pPr>
            <a:r>
              <a:rPr lang="en-US" sz="1600" dirty="0" err="1">
                <a:latin typeface="Times New Roman" pitchFamily="18" charset="0"/>
                <a:cs typeface="Times New Roman" pitchFamily="18" charset="0"/>
              </a:rPr>
              <a:t>Stratigraphically</a:t>
            </a:r>
            <a:r>
              <a:rPr lang="en-US" sz="1600" dirty="0">
                <a:latin typeface="Times New Roman" pitchFamily="18" charset="0"/>
                <a:cs typeface="Times New Roman" pitchFamily="18" charset="0"/>
              </a:rPr>
              <a:t>, they form evidence of beginning of the end of a southern continent including present India, Australia, South America, South Africa, Madagascar and Antarctica that existed as a unit </a:t>
            </a:r>
            <a:r>
              <a:rPr lang="en-US" sz="1600" dirty="0">
                <a:solidFill>
                  <a:srgbClr val="FF0000"/>
                </a:solidFill>
                <a:latin typeface="Times New Roman" pitchFamily="18" charset="0"/>
                <a:cs typeface="Times New Roman" pitchFamily="18" charset="0"/>
              </a:rPr>
              <a:t>after </a:t>
            </a:r>
            <a:r>
              <a:rPr lang="en-US" sz="1600" dirty="0" err="1">
                <a:solidFill>
                  <a:srgbClr val="FF0000"/>
                </a:solidFill>
                <a:latin typeface="Times New Roman" pitchFamily="18" charset="0"/>
                <a:cs typeface="Times New Roman" pitchFamily="18" charset="0"/>
              </a:rPr>
              <a:t>Vindhyan</a:t>
            </a:r>
            <a:r>
              <a:rPr lang="en-US" sz="1600" dirty="0">
                <a:solidFill>
                  <a:srgbClr val="FF0000"/>
                </a:solidFill>
                <a:latin typeface="Times New Roman" pitchFamily="18" charset="0"/>
                <a:cs typeface="Times New Roman" pitchFamily="18" charset="0"/>
              </a:rPr>
              <a:t> times</a:t>
            </a:r>
            <a:r>
              <a:rPr lang="en-US" sz="1600" dirty="0">
                <a:latin typeface="Times New Roman" pitchFamily="18" charset="0"/>
                <a:cs typeface="Times New Roman" pitchFamily="18" charset="0"/>
              </a:rPr>
              <a:t> and has been named as Gondwanaland. Numerous streams, rivers, lakes and other shallow-water-bodies that existed during that period received sediments and continued to get depressed right through Triassic and Jurassic times.</a:t>
            </a:r>
          </a:p>
          <a:p>
            <a:pPr algn="just" fontAlgn="base">
              <a:lnSpc>
                <a:spcPct val="170000"/>
              </a:lnSpc>
            </a:pPr>
            <a:r>
              <a:rPr lang="en-US" sz="1600" dirty="0">
                <a:latin typeface="Times New Roman" pitchFamily="18" charset="0"/>
                <a:cs typeface="Times New Roman" pitchFamily="18" charset="0"/>
              </a:rPr>
              <a:t>It was sometime during Cretaceous period that this great continent cracked and the resulting parts drifted through subsequent times to the present locations. During the period it remained together as a land mass, it accumulated huge volume of sediments along with remains of great variety of life that existed during that period and migrated very freely.</a:t>
            </a:r>
          </a:p>
          <a:p>
            <a:pPr algn="just" fontAlgn="base">
              <a:lnSpc>
                <a:spcPct val="170000"/>
              </a:lnSpc>
            </a:pPr>
            <a:r>
              <a:rPr lang="en-US" sz="1600" dirty="0">
                <a:latin typeface="Times New Roman" pitchFamily="18" charset="0"/>
                <a:cs typeface="Times New Roman" pitchFamily="18" charset="0"/>
              </a:rPr>
              <a:t>Peninsular India bears great evidence of these accumulations that are spread over vast areas of </a:t>
            </a:r>
            <a:r>
              <a:rPr lang="en-US" sz="1600" dirty="0">
                <a:solidFill>
                  <a:srgbClr val="FF0000"/>
                </a:solidFill>
                <a:latin typeface="Times New Roman" pitchFamily="18" charset="0"/>
                <a:cs typeface="Times New Roman" pitchFamily="18" charset="0"/>
              </a:rPr>
              <a:t>Bengal, Bihar, Orissa, Madhya Pradesh and Maharashtra.</a:t>
            </a:r>
            <a:r>
              <a:rPr lang="en-US" sz="1600" dirty="0">
                <a:latin typeface="Times New Roman" pitchFamily="18" charset="0"/>
                <a:cs typeface="Times New Roman" pitchFamily="18" charset="0"/>
              </a:rPr>
              <a:t> The rocks form a composite group, in </a:t>
            </a:r>
            <a:r>
              <a:rPr lang="en-US" sz="1600" dirty="0" err="1">
                <a:latin typeface="Times New Roman" pitchFamily="18" charset="0"/>
                <a:cs typeface="Times New Roman" pitchFamily="18" charset="0"/>
              </a:rPr>
              <a:t>stratigraphical</a:t>
            </a:r>
            <a:r>
              <a:rPr lang="en-US" sz="1600" dirty="0">
                <a:latin typeface="Times New Roman" pitchFamily="18" charset="0"/>
                <a:cs typeface="Times New Roman" pitchFamily="18" charset="0"/>
              </a:rPr>
              <a:t> sense, rather than a single system, in as much as it contains rocks belonging to more than one true system, that is, of Triassic system, Jurassic system and Cretaceous system.</a:t>
            </a:r>
          </a:p>
          <a:p>
            <a:pPr algn="just">
              <a:lnSpc>
                <a:spcPct val="170000"/>
              </a:lnSpc>
            </a:pPr>
            <a:endParaRPr lang="en-US" sz="1600" dirty="0">
              <a:latin typeface="Times New Roman" pitchFamily="18" charset="0"/>
              <a:cs typeface="Times New Roman" pitchFamily="18"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229600" cy="785794"/>
          </a:xfrm>
        </p:spPr>
        <p:txBody>
          <a:bodyPr anchor="t"/>
          <a:lstStyle/>
          <a:p>
            <a:pPr algn="l"/>
            <a:r>
              <a:rPr lang="en-US" b="1" u="sng" dirty="0" smtClean="0">
                <a:solidFill>
                  <a:srgbClr val="FF0000"/>
                </a:solidFill>
                <a:latin typeface="Times New Roman" pitchFamily="18" charset="0"/>
                <a:cs typeface="Times New Roman" pitchFamily="18" charset="0"/>
              </a:rPr>
              <a:t>Geologically</a:t>
            </a:r>
            <a:endParaRPr lang="en-US" b="1" u="sng" dirty="0">
              <a:solidFill>
                <a:srgbClr val="FF0000"/>
              </a:solidFill>
              <a:latin typeface="Times New Roman" pitchFamily="18" charset="0"/>
              <a:cs typeface="Times New Roman" pitchFamily="18" charset="0"/>
            </a:endParaRPr>
          </a:p>
        </p:txBody>
      </p:sp>
      <p:sp>
        <p:nvSpPr>
          <p:cNvPr id="3" name="Content Placeholder 2"/>
          <p:cNvSpPr>
            <a:spLocks noGrp="1"/>
          </p:cNvSpPr>
          <p:nvPr>
            <p:ph idx="1"/>
          </p:nvPr>
        </p:nvSpPr>
        <p:spPr>
          <a:xfrm>
            <a:off x="457200" y="857232"/>
            <a:ext cx="8229600" cy="5643602"/>
          </a:xfrm>
        </p:spPr>
        <p:txBody>
          <a:bodyPr>
            <a:normAutofit lnSpcReduction="10000"/>
          </a:bodyPr>
          <a:lstStyle/>
          <a:p>
            <a:pPr algn="just">
              <a:lnSpc>
                <a:spcPct val="150000"/>
              </a:lnSpc>
            </a:pPr>
            <a:r>
              <a:rPr lang="en-US" dirty="0">
                <a:latin typeface="Times New Roman" pitchFamily="18" charset="0"/>
                <a:cs typeface="Times New Roman" pitchFamily="18" charset="0"/>
              </a:rPr>
              <a:t>Geologically, the </a:t>
            </a:r>
            <a:r>
              <a:rPr lang="en-US" dirty="0" err="1">
                <a:latin typeface="Times New Roman" pitchFamily="18" charset="0"/>
                <a:cs typeface="Times New Roman" pitchFamily="18" charset="0"/>
              </a:rPr>
              <a:t>Gondwana</a:t>
            </a:r>
            <a:r>
              <a:rPr lang="en-US" dirty="0">
                <a:latin typeface="Times New Roman" pitchFamily="18" charset="0"/>
                <a:cs typeface="Times New Roman" pitchFamily="18" charset="0"/>
              </a:rPr>
              <a:t> group presents us with best example of subsidence along major trough faults amidst the older rocks. In fact, deposition and preservation of great accumulation of sediments could have been possible due to such sinking basins. The total thickness of </a:t>
            </a:r>
            <a:r>
              <a:rPr lang="en-US" dirty="0" err="1">
                <a:latin typeface="Times New Roman" pitchFamily="18" charset="0"/>
                <a:cs typeface="Times New Roman" pitchFamily="18" charset="0"/>
              </a:rPr>
              <a:t>Gondwana</a:t>
            </a:r>
            <a:r>
              <a:rPr lang="en-US" dirty="0">
                <a:latin typeface="Times New Roman" pitchFamily="18" charset="0"/>
                <a:cs typeface="Times New Roman" pitchFamily="18" charset="0"/>
              </a:rPr>
              <a:t> sediments is estimated to be around 6000 m or even more.</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5720" y="0"/>
            <a:ext cx="7943880" cy="725470"/>
          </a:xfrm>
        </p:spPr>
        <p:txBody>
          <a:bodyPr anchor="t">
            <a:normAutofit fontScale="90000"/>
          </a:bodyPr>
          <a:lstStyle/>
          <a:p>
            <a:pPr algn="l"/>
            <a:r>
              <a:rPr lang="en-US" b="1" u="sng" dirty="0" smtClean="0">
                <a:solidFill>
                  <a:srgbClr val="FF0000"/>
                </a:solidFill>
                <a:latin typeface="Times New Roman" pitchFamily="18" charset="0"/>
                <a:cs typeface="Times New Roman" pitchFamily="18" charset="0"/>
              </a:rPr>
              <a:t>Economically</a:t>
            </a:r>
            <a:endParaRPr lang="en-US" b="1" u="sng" dirty="0">
              <a:solidFill>
                <a:srgbClr val="FF0000"/>
              </a:solidFill>
              <a:latin typeface="Times New Roman" pitchFamily="18" charset="0"/>
              <a:cs typeface="Times New Roman" pitchFamily="18" charset="0"/>
            </a:endParaRPr>
          </a:p>
        </p:txBody>
      </p:sp>
      <p:sp>
        <p:nvSpPr>
          <p:cNvPr id="3" name="Content Placeholder 2"/>
          <p:cNvSpPr>
            <a:spLocks noGrp="1"/>
          </p:cNvSpPr>
          <p:nvPr>
            <p:ph idx="1"/>
          </p:nvPr>
        </p:nvSpPr>
        <p:spPr>
          <a:xfrm>
            <a:off x="357158" y="928670"/>
            <a:ext cx="8501122" cy="5643602"/>
          </a:xfrm>
        </p:spPr>
        <p:txBody>
          <a:bodyPr anchor="t"/>
          <a:lstStyle/>
          <a:p>
            <a:pPr algn="just">
              <a:lnSpc>
                <a:spcPct val="150000"/>
              </a:lnSpc>
            </a:pPr>
            <a:r>
              <a:rPr lang="en-US" dirty="0">
                <a:latin typeface="Times New Roman" pitchFamily="18" charset="0"/>
                <a:cs typeface="Times New Roman" pitchFamily="18" charset="0"/>
              </a:rPr>
              <a:t>Economically, the </a:t>
            </a:r>
            <a:r>
              <a:rPr lang="en-US" dirty="0" err="1">
                <a:latin typeface="Times New Roman" pitchFamily="18" charset="0"/>
                <a:cs typeface="Times New Roman" pitchFamily="18" charset="0"/>
              </a:rPr>
              <a:t>Gondwana</a:t>
            </a:r>
            <a:r>
              <a:rPr lang="en-US" dirty="0">
                <a:latin typeface="Times New Roman" pitchFamily="18" charset="0"/>
                <a:cs typeface="Times New Roman" pitchFamily="18" charset="0"/>
              </a:rPr>
              <a:t> rocks are the biggest source of COAL deposits in India. Besides this black gold, </a:t>
            </a:r>
            <a:r>
              <a:rPr lang="en-US" dirty="0" err="1">
                <a:latin typeface="Times New Roman" pitchFamily="18" charset="0"/>
                <a:cs typeface="Times New Roman" pitchFamily="18" charset="0"/>
              </a:rPr>
              <a:t>Gondwana</a:t>
            </a:r>
            <a:r>
              <a:rPr lang="en-US" dirty="0">
                <a:latin typeface="Times New Roman" pitchFamily="18" charset="0"/>
                <a:cs typeface="Times New Roman" pitchFamily="18" charset="0"/>
              </a:rPr>
              <a:t> have yielded good quality building stones, clays and iron ores of importance.</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229600" cy="714356"/>
          </a:xfrm>
        </p:spPr>
        <p:txBody>
          <a:bodyPr anchor="t">
            <a:normAutofit fontScale="90000"/>
          </a:bodyPr>
          <a:lstStyle/>
          <a:p>
            <a:pPr algn="l"/>
            <a:r>
              <a:rPr lang="en-US" b="1" u="sng" dirty="0" smtClean="0">
                <a:solidFill>
                  <a:srgbClr val="FF0000"/>
                </a:solidFill>
                <a:latin typeface="Times New Roman" pitchFamily="18" charset="0"/>
                <a:cs typeface="Times New Roman" pitchFamily="18" charset="0"/>
              </a:rPr>
              <a:t>Distribution of </a:t>
            </a:r>
            <a:r>
              <a:rPr lang="en-US" b="1" u="sng" dirty="0" err="1" smtClean="0">
                <a:solidFill>
                  <a:srgbClr val="FF0000"/>
                </a:solidFill>
                <a:latin typeface="Times New Roman" pitchFamily="18" charset="0"/>
                <a:cs typeface="Times New Roman" pitchFamily="18" charset="0"/>
              </a:rPr>
              <a:t>Gondwana</a:t>
            </a:r>
            <a:r>
              <a:rPr lang="en-US" b="1" u="sng" dirty="0" smtClean="0">
                <a:solidFill>
                  <a:srgbClr val="FF0000"/>
                </a:solidFill>
                <a:latin typeface="Times New Roman" pitchFamily="18" charset="0"/>
                <a:cs typeface="Times New Roman" pitchFamily="18" charset="0"/>
              </a:rPr>
              <a:t> Rocks:</a:t>
            </a:r>
            <a:br>
              <a:rPr lang="en-US" b="1" u="sng" dirty="0" smtClean="0">
                <a:solidFill>
                  <a:srgbClr val="FF0000"/>
                </a:solidFill>
                <a:latin typeface="Times New Roman" pitchFamily="18" charset="0"/>
                <a:cs typeface="Times New Roman" pitchFamily="18" charset="0"/>
              </a:rPr>
            </a:br>
            <a:endParaRPr lang="en-US" u="sng" dirty="0">
              <a:solidFill>
                <a:srgbClr val="FF0000"/>
              </a:solidFill>
              <a:latin typeface="Times New Roman" pitchFamily="18" charset="0"/>
              <a:cs typeface="Times New Roman" pitchFamily="18" charset="0"/>
            </a:endParaRPr>
          </a:p>
        </p:txBody>
      </p:sp>
      <p:sp>
        <p:nvSpPr>
          <p:cNvPr id="3" name="Content Placeholder 2"/>
          <p:cNvSpPr>
            <a:spLocks noGrp="1"/>
          </p:cNvSpPr>
          <p:nvPr>
            <p:ph idx="1"/>
          </p:nvPr>
        </p:nvSpPr>
        <p:spPr>
          <a:xfrm>
            <a:off x="214282" y="857232"/>
            <a:ext cx="8715436" cy="5715040"/>
          </a:xfrm>
        </p:spPr>
        <p:txBody>
          <a:bodyPr>
            <a:normAutofit fontScale="55000" lnSpcReduction="20000"/>
          </a:bodyPr>
          <a:lstStyle/>
          <a:p>
            <a:pPr algn="just" fontAlgn="base">
              <a:lnSpc>
                <a:spcPct val="170000"/>
              </a:lnSpc>
            </a:pPr>
            <a:r>
              <a:rPr lang="en-US" dirty="0" smtClean="0">
                <a:latin typeface="Times New Roman" pitchFamily="18" charset="0"/>
                <a:cs typeface="Times New Roman" pitchFamily="18" charset="0"/>
              </a:rPr>
              <a:t>The </a:t>
            </a:r>
            <a:r>
              <a:rPr lang="en-US" dirty="0" err="1">
                <a:latin typeface="Times New Roman" pitchFamily="18" charset="0"/>
                <a:cs typeface="Times New Roman" pitchFamily="18" charset="0"/>
              </a:rPr>
              <a:t>Gondwana</a:t>
            </a:r>
            <a:r>
              <a:rPr lang="en-US" dirty="0">
                <a:latin typeface="Times New Roman" pitchFamily="18" charset="0"/>
                <a:cs typeface="Times New Roman" pitchFamily="18" charset="0"/>
              </a:rPr>
              <a:t> group has been named after the ancient ‘</a:t>
            </a:r>
            <a:r>
              <a:rPr lang="en-US" dirty="0" err="1">
                <a:latin typeface="Times New Roman" pitchFamily="18" charset="0"/>
                <a:cs typeface="Times New Roman" pitchFamily="18" charset="0"/>
              </a:rPr>
              <a:t>Gond</a:t>
            </a:r>
            <a:r>
              <a:rPr lang="en-US" dirty="0">
                <a:latin typeface="Times New Roman" pitchFamily="18" charset="0"/>
                <a:cs typeface="Times New Roman" pitchFamily="18" charset="0"/>
              </a:rPr>
              <a:t>’ kingdom of Madhya Pradesh, the name having been used first by H.B. </a:t>
            </a:r>
            <a:r>
              <a:rPr lang="en-US" dirty="0" err="1">
                <a:latin typeface="Times New Roman" pitchFamily="18" charset="0"/>
                <a:cs typeface="Times New Roman" pitchFamily="18" charset="0"/>
              </a:rPr>
              <a:t>Medlicott</a:t>
            </a:r>
            <a:r>
              <a:rPr lang="en-US" dirty="0">
                <a:latin typeface="Times New Roman" pitchFamily="18" charset="0"/>
                <a:cs typeface="Times New Roman" pitchFamily="18" charset="0"/>
              </a:rPr>
              <a:t> in 1872</a:t>
            </a:r>
            <a:r>
              <a:rPr lang="en-US" dirty="0" smtClean="0">
                <a:latin typeface="Times New Roman" pitchFamily="18" charset="0"/>
                <a:cs typeface="Times New Roman" pitchFamily="18" charset="0"/>
              </a:rPr>
              <a:t>.</a:t>
            </a:r>
          </a:p>
          <a:p>
            <a:pPr algn="just" fontAlgn="base">
              <a:lnSpc>
                <a:spcPct val="170000"/>
              </a:lnSpc>
            </a:pPr>
            <a:endParaRPr lang="en-US" dirty="0">
              <a:latin typeface="Times New Roman" pitchFamily="18" charset="0"/>
              <a:cs typeface="Times New Roman" pitchFamily="18" charset="0"/>
            </a:endParaRPr>
          </a:p>
          <a:p>
            <a:pPr algn="just" fontAlgn="base">
              <a:lnSpc>
                <a:spcPct val="170000"/>
              </a:lnSpc>
            </a:pPr>
            <a:r>
              <a:rPr lang="en-US" b="1" dirty="0">
                <a:latin typeface="Times New Roman" pitchFamily="18" charset="0"/>
                <a:cs typeface="Times New Roman" pitchFamily="18" charset="0"/>
              </a:rPr>
              <a:t>The </a:t>
            </a:r>
            <a:r>
              <a:rPr lang="en-US" b="1" dirty="0" err="1">
                <a:latin typeface="Times New Roman" pitchFamily="18" charset="0"/>
                <a:cs typeface="Times New Roman" pitchFamily="18" charset="0"/>
              </a:rPr>
              <a:t>Gondwana</a:t>
            </a:r>
            <a:r>
              <a:rPr lang="en-US" b="1" dirty="0">
                <a:latin typeface="Times New Roman" pitchFamily="18" charset="0"/>
                <a:cs typeface="Times New Roman" pitchFamily="18" charset="0"/>
              </a:rPr>
              <a:t> rocks are traced along three large tracts in Peninsular and Central India:</a:t>
            </a:r>
            <a:endParaRPr lang="en-US" dirty="0">
              <a:latin typeface="Times New Roman" pitchFamily="18" charset="0"/>
              <a:cs typeface="Times New Roman" pitchFamily="18" charset="0"/>
            </a:endParaRPr>
          </a:p>
          <a:p>
            <a:pPr algn="just">
              <a:lnSpc>
                <a:spcPct val="170000"/>
              </a:lnSpc>
            </a:pPr>
            <a:r>
              <a:rPr lang="en-US" dirty="0">
                <a:latin typeface="Times New Roman" pitchFamily="18" charset="0"/>
                <a:cs typeface="Times New Roman" pitchFamily="18" charset="0"/>
              </a:rPr>
              <a:t>(</a:t>
            </a:r>
            <a:r>
              <a:rPr lang="en-US" dirty="0" err="1">
                <a:latin typeface="Times New Roman" pitchFamily="18" charset="0"/>
                <a:cs typeface="Times New Roman" pitchFamily="18" charset="0"/>
              </a:rPr>
              <a:t>i</a:t>
            </a:r>
            <a:r>
              <a:rPr lang="en-US" dirty="0">
                <a:latin typeface="Times New Roman" pitchFamily="18" charset="0"/>
                <a:cs typeface="Times New Roman" pitchFamily="18" charset="0"/>
              </a:rPr>
              <a:t>) In Bengal along the valley of </a:t>
            </a:r>
            <a:r>
              <a:rPr lang="en-US" dirty="0" err="1">
                <a:latin typeface="Times New Roman" pitchFamily="18" charset="0"/>
                <a:cs typeface="Times New Roman" pitchFamily="18" charset="0"/>
              </a:rPr>
              <a:t>Damodar</a:t>
            </a:r>
            <a:r>
              <a:rPr lang="en-US" dirty="0" smtClean="0">
                <a:latin typeface="Times New Roman" pitchFamily="18" charset="0"/>
                <a:cs typeface="Times New Roman" pitchFamily="18" charset="0"/>
              </a:rPr>
              <a:t>.</a:t>
            </a:r>
          </a:p>
          <a:p>
            <a:pPr algn="just" fontAlgn="base">
              <a:lnSpc>
                <a:spcPct val="170000"/>
              </a:lnSpc>
            </a:pPr>
            <a:r>
              <a:rPr lang="en-US" dirty="0">
                <a:latin typeface="Times New Roman" pitchFamily="18" charset="0"/>
                <a:cs typeface="Times New Roman" pitchFamily="18" charset="0"/>
              </a:rPr>
              <a:t>(ii) In Maharashtra along the Godavari River.</a:t>
            </a:r>
          </a:p>
          <a:p>
            <a:pPr algn="just" fontAlgn="base">
              <a:lnSpc>
                <a:spcPct val="170000"/>
              </a:lnSpc>
            </a:pPr>
            <a:r>
              <a:rPr lang="en-US" dirty="0">
                <a:latin typeface="Times New Roman" pitchFamily="18" charset="0"/>
                <a:cs typeface="Times New Roman" pitchFamily="18" charset="0"/>
              </a:rPr>
              <a:t>(iii) In Madhya Pradesh, parallel to Mahanadi Valley</a:t>
            </a:r>
            <a:r>
              <a:rPr lang="en-US" dirty="0" smtClean="0">
                <a:latin typeface="Times New Roman" pitchFamily="18" charset="0"/>
                <a:cs typeface="Times New Roman" pitchFamily="18" charset="0"/>
              </a:rPr>
              <a:t>.</a:t>
            </a:r>
          </a:p>
          <a:p>
            <a:pPr algn="just" fontAlgn="base">
              <a:lnSpc>
                <a:spcPct val="170000"/>
              </a:lnSpc>
            </a:pPr>
            <a:endParaRPr lang="en-US" dirty="0">
              <a:latin typeface="Times New Roman" pitchFamily="18" charset="0"/>
              <a:cs typeface="Times New Roman" pitchFamily="18" charset="0"/>
            </a:endParaRPr>
          </a:p>
          <a:p>
            <a:pPr algn="just" fontAlgn="base">
              <a:lnSpc>
                <a:spcPct val="170000"/>
              </a:lnSpc>
            </a:pPr>
            <a:r>
              <a:rPr lang="en-US" dirty="0">
                <a:latin typeface="Times New Roman" pitchFamily="18" charset="0"/>
                <a:cs typeface="Times New Roman" pitchFamily="18" charset="0"/>
              </a:rPr>
              <a:t>Isolated tracts of </a:t>
            </a:r>
            <a:r>
              <a:rPr lang="en-US" dirty="0" err="1">
                <a:latin typeface="Times New Roman" pitchFamily="18" charset="0"/>
                <a:cs typeface="Times New Roman" pitchFamily="18" charset="0"/>
              </a:rPr>
              <a:t>Gondwana</a:t>
            </a:r>
            <a:r>
              <a:rPr lang="en-US" dirty="0">
                <a:latin typeface="Times New Roman" pitchFamily="18" charset="0"/>
                <a:cs typeface="Times New Roman" pitchFamily="18" charset="0"/>
              </a:rPr>
              <a:t> rocks are also found in extra Peninsula, especially in Himalayan foot-hills in Nepal, </a:t>
            </a:r>
            <a:r>
              <a:rPr lang="en-US" dirty="0" err="1">
                <a:latin typeface="Times New Roman" pitchFamily="18" charset="0"/>
                <a:cs typeface="Times New Roman" pitchFamily="18" charset="0"/>
              </a:rPr>
              <a:t>Bhuttan</a:t>
            </a:r>
            <a:r>
              <a:rPr lang="en-US" dirty="0">
                <a:latin typeface="Times New Roman" pitchFamily="18" charset="0"/>
                <a:cs typeface="Times New Roman" pitchFamily="18" charset="0"/>
              </a:rPr>
              <a:t>, Assam and in the middle Himalayas of Kashmir</a:t>
            </a:r>
            <a:r>
              <a:rPr lang="en-US" dirty="0" smtClean="0">
                <a:latin typeface="Times New Roman" pitchFamily="18" charset="0"/>
                <a:cs typeface="Times New Roman" pitchFamily="18" charset="0"/>
              </a:rPr>
              <a:t>.</a:t>
            </a:r>
            <a:br>
              <a:rPr lang="en-US" dirty="0" smtClean="0">
                <a:latin typeface="Times New Roman" pitchFamily="18" charset="0"/>
                <a:cs typeface="Times New Roman" pitchFamily="18" charset="0"/>
              </a:rPr>
            </a:br>
            <a:endParaRPr lang="en-US" dirty="0">
              <a:latin typeface="Times New Roman" pitchFamily="18" charset="0"/>
              <a:cs typeface="Times New Roman" pitchFamily="18"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4282" y="0"/>
            <a:ext cx="8229600" cy="642918"/>
          </a:xfrm>
        </p:spPr>
        <p:txBody>
          <a:bodyPr anchor="t">
            <a:noAutofit/>
          </a:bodyPr>
          <a:lstStyle/>
          <a:p>
            <a:pPr algn="l"/>
            <a:r>
              <a:rPr lang="en-US" sz="3200" b="1" u="sng" dirty="0" err="1">
                <a:solidFill>
                  <a:srgbClr val="FF0000"/>
                </a:solidFill>
                <a:latin typeface="Times New Roman" pitchFamily="18" charset="0"/>
                <a:cs typeface="Times New Roman" pitchFamily="18" charset="0"/>
              </a:rPr>
              <a:t>Lithology</a:t>
            </a:r>
            <a:r>
              <a:rPr lang="en-US" sz="3200" b="1" u="sng" dirty="0">
                <a:solidFill>
                  <a:srgbClr val="FF0000"/>
                </a:solidFill>
                <a:latin typeface="Times New Roman" pitchFamily="18" charset="0"/>
                <a:cs typeface="Times New Roman" pitchFamily="18" charset="0"/>
              </a:rPr>
              <a:t> of </a:t>
            </a:r>
            <a:r>
              <a:rPr lang="en-US" sz="3200" b="1" u="sng" dirty="0" err="1">
                <a:solidFill>
                  <a:srgbClr val="FF0000"/>
                </a:solidFill>
                <a:latin typeface="Times New Roman" pitchFamily="18" charset="0"/>
                <a:cs typeface="Times New Roman" pitchFamily="18" charset="0"/>
              </a:rPr>
              <a:t>Gondwana</a:t>
            </a:r>
            <a:r>
              <a:rPr lang="en-US" sz="3200" b="1" u="sng" dirty="0">
                <a:solidFill>
                  <a:srgbClr val="FF0000"/>
                </a:solidFill>
                <a:latin typeface="Times New Roman" pitchFamily="18" charset="0"/>
                <a:cs typeface="Times New Roman" pitchFamily="18" charset="0"/>
              </a:rPr>
              <a:t> Rocks</a:t>
            </a:r>
            <a:r>
              <a:rPr lang="en-US" sz="3200" b="1" u="sng" dirty="0" smtClean="0">
                <a:solidFill>
                  <a:srgbClr val="FF0000"/>
                </a:solidFill>
                <a:latin typeface="Times New Roman" pitchFamily="18" charset="0"/>
                <a:cs typeface="Times New Roman" pitchFamily="18" charset="0"/>
              </a:rPr>
              <a:t>:</a:t>
            </a:r>
            <a:endParaRPr lang="en-US" sz="3200" u="sng" dirty="0">
              <a:solidFill>
                <a:srgbClr val="FF0000"/>
              </a:solidFill>
              <a:latin typeface="Times New Roman" pitchFamily="18" charset="0"/>
              <a:cs typeface="Times New Roman" pitchFamily="18" charset="0"/>
            </a:endParaRPr>
          </a:p>
        </p:txBody>
      </p:sp>
      <p:sp>
        <p:nvSpPr>
          <p:cNvPr id="3" name="Content Placeholder 2"/>
          <p:cNvSpPr>
            <a:spLocks noGrp="1"/>
          </p:cNvSpPr>
          <p:nvPr>
            <p:ph idx="1"/>
          </p:nvPr>
        </p:nvSpPr>
        <p:spPr>
          <a:xfrm>
            <a:off x="285720" y="714356"/>
            <a:ext cx="8643998" cy="6143644"/>
          </a:xfrm>
        </p:spPr>
        <p:txBody>
          <a:bodyPr>
            <a:noAutofit/>
          </a:bodyPr>
          <a:lstStyle/>
          <a:p>
            <a:pPr algn="just" fontAlgn="base">
              <a:lnSpc>
                <a:spcPct val="170000"/>
              </a:lnSpc>
            </a:pPr>
            <a:r>
              <a:rPr lang="en-US" sz="2000" b="1" dirty="0">
                <a:latin typeface="Times New Roman" pitchFamily="18" charset="0"/>
                <a:cs typeface="Times New Roman" pitchFamily="18" charset="0"/>
              </a:rPr>
              <a:t>1. Lower </a:t>
            </a:r>
            <a:r>
              <a:rPr lang="en-US" sz="2000" b="1" dirty="0" err="1">
                <a:latin typeface="Times New Roman" pitchFamily="18" charset="0"/>
                <a:cs typeface="Times New Roman" pitchFamily="18" charset="0"/>
              </a:rPr>
              <a:t>Gondwanas</a:t>
            </a:r>
            <a:r>
              <a:rPr lang="en-US" sz="2000" b="1" dirty="0">
                <a:latin typeface="Times New Roman" pitchFamily="18" charset="0"/>
                <a:cs typeface="Times New Roman" pitchFamily="18" charset="0"/>
              </a:rPr>
              <a:t>:</a:t>
            </a:r>
            <a:endParaRPr lang="en-US" sz="2000" dirty="0">
              <a:latin typeface="Times New Roman" pitchFamily="18" charset="0"/>
              <a:cs typeface="Times New Roman" pitchFamily="18" charset="0"/>
            </a:endParaRPr>
          </a:p>
          <a:p>
            <a:pPr algn="just" fontAlgn="base">
              <a:lnSpc>
                <a:spcPct val="170000"/>
              </a:lnSpc>
            </a:pPr>
            <a:r>
              <a:rPr lang="en-US" sz="2000" dirty="0">
                <a:latin typeface="Times New Roman" pitchFamily="18" charset="0"/>
                <a:cs typeface="Times New Roman" pitchFamily="18" charset="0"/>
              </a:rPr>
              <a:t>This division is made up primarily of </a:t>
            </a:r>
            <a:r>
              <a:rPr lang="en-US" sz="2000" dirty="0" err="1">
                <a:latin typeface="Times New Roman" pitchFamily="18" charset="0"/>
                <a:cs typeface="Times New Roman" pitchFamily="18" charset="0"/>
              </a:rPr>
              <a:t>shales</a:t>
            </a:r>
            <a:r>
              <a:rPr lang="en-US" sz="2000" dirty="0">
                <a:latin typeface="Times New Roman" pitchFamily="18" charset="0"/>
                <a:cs typeface="Times New Roman" pitchFamily="18" charset="0"/>
              </a:rPr>
              <a:t> and sandstones with occasional layers of grits and very wide occurrence of coal in two of the three stages</a:t>
            </a:r>
            <a:r>
              <a:rPr lang="en-US" sz="2000" dirty="0" smtClean="0">
                <a:latin typeface="Times New Roman" pitchFamily="18" charset="0"/>
                <a:cs typeface="Times New Roman" pitchFamily="18" charset="0"/>
              </a:rPr>
              <a:t>.</a:t>
            </a:r>
          </a:p>
          <a:p>
            <a:pPr algn="just" fontAlgn="base">
              <a:lnSpc>
                <a:spcPct val="170000"/>
              </a:lnSpc>
            </a:pPr>
            <a:endParaRPr lang="en-US" sz="2000" dirty="0">
              <a:latin typeface="Times New Roman" pitchFamily="18" charset="0"/>
              <a:cs typeface="Times New Roman" pitchFamily="18" charset="0"/>
            </a:endParaRPr>
          </a:p>
          <a:p>
            <a:pPr algn="just" fontAlgn="base">
              <a:lnSpc>
                <a:spcPct val="170000"/>
              </a:lnSpc>
            </a:pPr>
            <a:r>
              <a:rPr lang="en-US" sz="2000" dirty="0">
                <a:latin typeface="Times New Roman" pitchFamily="18" charset="0"/>
                <a:cs typeface="Times New Roman" pitchFamily="18" charset="0"/>
              </a:rPr>
              <a:t>The </a:t>
            </a:r>
            <a:r>
              <a:rPr lang="en-US" sz="2000" dirty="0" err="1">
                <a:latin typeface="Times New Roman" pitchFamily="18" charset="0"/>
                <a:cs typeface="Times New Roman" pitchFamily="18" charset="0"/>
              </a:rPr>
              <a:t>Talchir</a:t>
            </a:r>
            <a:r>
              <a:rPr lang="en-US" sz="2000" dirty="0">
                <a:latin typeface="Times New Roman" pitchFamily="18" charset="0"/>
                <a:cs typeface="Times New Roman" pitchFamily="18" charset="0"/>
              </a:rPr>
              <a:t> Series is the lowest member and has a </a:t>
            </a:r>
            <a:r>
              <a:rPr lang="en-US" sz="2000" dirty="0" err="1">
                <a:latin typeface="Times New Roman" pitchFamily="18" charset="0"/>
                <a:cs typeface="Times New Roman" pitchFamily="18" charset="0"/>
              </a:rPr>
              <a:t>tillite</a:t>
            </a:r>
            <a:r>
              <a:rPr lang="en-US" sz="2000" dirty="0">
                <a:latin typeface="Times New Roman" pitchFamily="18" charset="0"/>
                <a:cs typeface="Times New Roman" pitchFamily="18" charset="0"/>
              </a:rPr>
              <a:t> or boulder bed, at its own base, which is of great </a:t>
            </a:r>
            <a:r>
              <a:rPr lang="en-US" sz="2000" dirty="0" err="1">
                <a:latin typeface="Times New Roman" pitchFamily="18" charset="0"/>
                <a:cs typeface="Times New Roman" pitchFamily="18" charset="0"/>
              </a:rPr>
              <a:t>stratigraphical</a:t>
            </a:r>
            <a:r>
              <a:rPr lang="en-US" sz="2000" dirty="0">
                <a:latin typeface="Times New Roman" pitchFamily="18" charset="0"/>
                <a:cs typeface="Times New Roman" pitchFamily="18" charset="0"/>
              </a:rPr>
              <a:t> significance. It is 15 to 60 m thick and is considered to be of </a:t>
            </a:r>
            <a:r>
              <a:rPr lang="en-US" sz="2000" dirty="0" err="1">
                <a:latin typeface="Times New Roman" pitchFamily="18" charset="0"/>
                <a:cs typeface="Times New Roman" pitchFamily="18" charset="0"/>
              </a:rPr>
              <a:t>fluvioglacial</a:t>
            </a:r>
            <a:r>
              <a:rPr lang="en-US" sz="2000" dirty="0">
                <a:latin typeface="Times New Roman" pitchFamily="18" charset="0"/>
                <a:cs typeface="Times New Roman" pitchFamily="18" charset="0"/>
              </a:rPr>
              <a:t> origin indicating extension of glacial climate to those areas of Peninsula at the time of its deposition. The boulder bed is followed upwards by greenish, fragmentary type </a:t>
            </a:r>
            <a:r>
              <a:rPr lang="en-US" sz="2000" dirty="0" err="1">
                <a:latin typeface="Times New Roman" pitchFamily="18" charset="0"/>
                <a:cs typeface="Times New Roman" pitchFamily="18" charset="0"/>
              </a:rPr>
              <a:t>shales</a:t>
            </a:r>
            <a:r>
              <a:rPr lang="en-US" sz="2000" dirty="0">
                <a:latin typeface="Times New Roman" pitchFamily="18" charset="0"/>
                <a:cs typeface="Times New Roman" pitchFamily="18" charset="0"/>
              </a:rPr>
              <a:t> and greenish </a:t>
            </a:r>
            <a:r>
              <a:rPr lang="en-US" sz="2000" dirty="0" err="1">
                <a:latin typeface="Times New Roman" pitchFamily="18" charset="0"/>
                <a:cs typeface="Times New Roman" pitchFamily="18" charset="0"/>
              </a:rPr>
              <a:t>coloured</a:t>
            </a:r>
            <a:r>
              <a:rPr lang="en-US" sz="2000" dirty="0">
                <a:latin typeface="Times New Roman" pitchFamily="18" charset="0"/>
                <a:cs typeface="Times New Roman" pitchFamily="18" charset="0"/>
              </a:rPr>
              <a:t> sandstones in that sequence</a:t>
            </a:r>
            <a:r>
              <a:rPr lang="en-US" sz="2000" dirty="0" smtClean="0">
                <a:latin typeface="Times New Roman" pitchFamily="18" charset="0"/>
                <a:cs typeface="Times New Roman" pitchFamily="18" charset="0"/>
              </a:rPr>
              <a:t>.</a:t>
            </a:r>
            <a:endParaRPr lang="en-US" sz="2000" dirty="0">
              <a:latin typeface="Times New Roman" pitchFamily="18" charset="0"/>
              <a:cs typeface="Times New Roman" pitchFamily="18"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69072"/>
          </a:xfrm>
        </p:spPr>
        <p:txBody>
          <a:bodyPr anchor="t">
            <a:noAutofit/>
          </a:bodyPr>
          <a:lstStyle/>
          <a:p>
            <a:pPr algn="just" fontAlgn="base">
              <a:lnSpc>
                <a:spcPct val="170000"/>
              </a:lnSpc>
            </a:pPr>
            <a:r>
              <a:rPr lang="en-US" sz="2000" b="1" dirty="0" smtClean="0">
                <a:latin typeface="Times New Roman" pitchFamily="18" charset="0"/>
                <a:cs typeface="Times New Roman" pitchFamily="18" charset="0"/>
              </a:rPr>
              <a:t>The </a:t>
            </a:r>
            <a:r>
              <a:rPr lang="en-US" sz="2000" b="1" dirty="0" err="1" smtClean="0">
                <a:latin typeface="Times New Roman" pitchFamily="18" charset="0"/>
                <a:cs typeface="Times New Roman" pitchFamily="18" charset="0"/>
              </a:rPr>
              <a:t>Damuda</a:t>
            </a:r>
            <a:r>
              <a:rPr lang="en-US" sz="2000" b="1" dirty="0" smtClean="0">
                <a:latin typeface="Times New Roman" pitchFamily="18" charset="0"/>
                <a:cs typeface="Times New Roman" pitchFamily="18" charset="0"/>
              </a:rPr>
              <a:t> System, so called because of their considerable thickness, and named after </a:t>
            </a:r>
            <a:r>
              <a:rPr lang="en-US" sz="2000" b="1" dirty="0" err="1" smtClean="0">
                <a:latin typeface="Times New Roman" pitchFamily="18" charset="0"/>
                <a:cs typeface="Times New Roman" pitchFamily="18" charset="0"/>
              </a:rPr>
              <a:t>Damodar</a:t>
            </a:r>
            <a:r>
              <a:rPr lang="en-US" sz="2000" b="1" dirty="0" smtClean="0">
                <a:latin typeface="Times New Roman" pitchFamily="18" charset="0"/>
                <a:cs typeface="Times New Roman" pitchFamily="18" charset="0"/>
              </a:rPr>
              <a:t> River, is made up of</a:t>
            </a:r>
            <a:r>
              <a:rPr lang="en-US" sz="2000" b="1" dirty="0" smtClean="0">
                <a:latin typeface="Times New Roman" pitchFamily="18" charset="0"/>
                <a:cs typeface="Times New Roman" pitchFamily="18" charset="0"/>
              </a:rPr>
              <a:t>:</a:t>
            </a:r>
            <a:br>
              <a:rPr lang="en-US" sz="2000" b="1" dirty="0" smtClean="0">
                <a:latin typeface="Times New Roman" pitchFamily="18" charset="0"/>
                <a:cs typeface="Times New Roman" pitchFamily="18" charset="0"/>
              </a:rPr>
            </a:br>
            <a:r>
              <a:rPr lang="en-US" sz="2000" dirty="0" smtClean="0">
                <a:latin typeface="Times New Roman" pitchFamily="18" charset="0"/>
                <a:cs typeface="Times New Roman" pitchFamily="18" charset="0"/>
              </a:rPr>
              <a:t/>
            </a:r>
            <a:br>
              <a:rPr lang="en-US" sz="2000" dirty="0" smtClean="0">
                <a:latin typeface="Times New Roman" pitchFamily="18" charset="0"/>
                <a:cs typeface="Times New Roman" pitchFamily="18" charset="0"/>
              </a:rPr>
            </a:br>
            <a:r>
              <a:rPr lang="en-US" sz="2000" dirty="0" smtClean="0">
                <a:latin typeface="Times New Roman" pitchFamily="18" charset="0"/>
                <a:cs typeface="Times New Roman" pitchFamily="18" charset="0"/>
              </a:rPr>
              <a:t>(</a:t>
            </a:r>
            <a:r>
              <a:rPr lang="en-US" sz="2000" dirty="0" err="1" smtClean="0">
                <a:latin typeface="Times New Roman" pitchFamily="18" charset="0"/>
                <a:cs typeface="Times New Roman" pitchFamily="18" charset="0"/>
              </a:rPr>
              <a:t>i</a:t>
            </a:r>
            <a:r>
              <a:rPr lang="en-US" sz="2000" dirty="0" smtClean="0">
                <a:latin typeface="Times New Roman" pitchFamily="18" charset="0"/>
                <a:cs typeface="Times New Roman" pitchFamily="18" charset="0"/>
              </a:rPr>
              <a:t>) Sandstones and grits, generally white in appearance and about 750 m in thickness, designated as </a:t>
            </a:r>
            <a:r>
              <a:rPr lang="en-US" sz="2000" b="1" u="sng" dirty="0" smtClean="0">
                <a:solidFill>
                  <a:srgbClr val="00B050"/>
                </a:solidFill>
                <a:latin typeface="Times New Roman" pitchFamily="18" charset="0"/>
                <a:cs typeface="Times New Roman" pitchFamily="18" charset="0"/>
              </a:rPr>
              <a:t>the Barker stage</a:t>
            </a:r>
            <a:r>
              <a:rPr lang="en-US" sz="2000" dirty="0" smtClean="0">
                <a:latin typeface="Times New Roman" pitchFamily="18" charset="0"/>
                <a:cs typeface="Times New Roman" pitchFamily="18" charset="0"/>
              </a:rPr>
              <a:t>. This stage contains numerous coal seams and is considered Chief Coal Bearing Stage in Lower </a:t>
            </a:r>
            <a:r>
              <a:rPr lang="en-US" sz="2000" dirty="0" err="1" smtClean="0">
                <a:latin typeface="Times New Roman" pitchFamily="18" charset="0"/>
                <a:cs typeface="Times New Roman" pitchFamily="18" charset="0"/>
              </a:rPr>
              <a:t>Gondwana</a:t>
            </a:r>
            <a:r>
              <a:rPr lang="en-US" sz="2000" dirty="0" smtClean="0">
                <a:latin typeface="Times New Roman" pitchFamily="18" charset="0"/>
                <a:cs typeface="Times New Roman" pitchFamily="18" charset="0"/>
              </a:rPr>
              <a:t>.</a:t>
            </a:r>
            <a:br>
              <a:rPr lang="en-US" sz="2000" dirty="0" smtClean="0">
                <a:latin typeface="Times New Roman" pitchFamily="18" charset="0"/>
                <a:cs typeface="Times New Roman" pitchFamily="18" charset="0"/>
              </a:rPr>
            </a:br>
            <a:r>
              <a:rPr lang="en-US" sz="2000" dirty="0" smtClean="0">
                <a:latin typeface="Times New Roman" pitchFamily="18" charset="0"/>
                <a:cs typeface="Times New Roman" pitchFamily="18" charset="0"/>
              </a:rPr>
              <a:t/>
            </a:r>
            <a:br>
              <a:rPr lang="en-US" sz="2000" dirty="0" smtClean="0">
                <a:latin typeface="Times New Roman" pitchFamily="18" charset="0"/>
                <a:cs typeface="Times New Roman" pitchFamily="18" charset="0"/>
              </a:rPr>
            </a:br>
            <a:r>
              <a:rPr lang="en-US" sz="2000" dirty="0" smtClean="0">
                <a:latin typeface="Times New Roman" pitchFamily="18" charset="0"/>
                <a:cs typeface="Times New Roman" pitchFamily="18" charset="0"/>
              </a:rPr>
              <a:t>(ii) Finer varieties of sandstones, about 600 m thick, but without any coal seams, hence called </a:t>
            </a:r>
            <a:r>
              <a:rPr lang="en-US" sz="2000" b="1" u="sng" dirty="0" smtClean="0">
                <a:solidFill>
                  <a:srgbClr val="00B050"/>
                </a:solidFill>
                <a:latin typeface="Times New Roman" pitchFamily="18" charset="0"/>
                <a:cs typeface="Times New Roman" pitchFamily="18" charset="0"/>
              </a:rPr>
              <a:t>Barren Series.</a:t>
            </a:r>
            <a:br>
              <a:rPr lang="en-US" sz="2000" b="1" u="sng" dirty="0" smtClean="0">
                <a:solidFill>
                  <a:srgbClr val="00B050"/>
                </a:solidFill>
                <a:latin typeface="Times New Roman" pitchFamily="18" charset="0"/>
                <a:cs typeface="Times New Roman" pitchFamily="18" charset="0"/>
              </a:rPr>
            </a:br>
            <a:r>
              <a:rPr lang="en-US" sz="2000" dirty="0" smtClean="0">
                <a:latin typeface="Times New Roman" pitchFamily="18" charset="0"/>
                <a:cs typeface="Times New Roman" pitchFamily="18" charset="0"/>
              </a:rPr>
              <a:t>(iii) Fine-grained sandstones, </a:t>
            </a:r>
            <a:r>
              <a:rPr lang="en-US" sz="2000" dirty="0" err="1" smtClean="0">
                <a:latin typeface="Times New Roman" pitchFamily="18" charset="0"/>
                <a:cs typeface="Times New Roman" pitchFamily="18" charset="0"/>
              </a:rPr>
              <a:t>shales</a:t>
            </a:r>
            <a:r>
              <a:rPr lang="en-US" sz="2000" dirty="0" smtClean="0">
                <a:latin typeface="Times New Roman" pitchFamily="18" charset="0"/>
                <a:cs typeface="Times New Roman" pitchFamily="18" charset="0"/>
              </a:rPr>
              <a:t> and Coal Seams, designated as </a:t>
            </a:r>
            <a:r>
              <a:rPr lang="en-US" sz="2000" b="1" u="sng" dirty="0" err="1" smtClean="0">
                <a:solidFill>
                  <a:srgbClr val="00B050"/>
                </a:solidFill>
                <a:latin typeface="Times New Roman" pitchFamily="18" charset="0"/>
                <a:cs typeface="Times New Roman" pitchFamily="18" charset="0"/>
              </a:rPr>
              <a:t>Raniganj</a:t>
            </a:r>
            <a:r>
              <a:rPr lang="en-US" sz="2000" b="1" u="sng" dirty="0" smtClean="0">
                <a:solidFill>
                  <a:srgbClr val="00B050"/>
                </a:solidFill>
                <a:latin typeface="Times New Roman" pitchFamily="18" charset="0"/>
                <a:cs typeface="Times New Roman" pitchFamily="18" charset="0"/>
              </a:rPr>
              <a:t> Series</a:t>
            </a:r>
            <a:r>
              <a:rPr lang="en-US" sz="2000" dirty="0" smtClean="0">
                <a:latin typeface="Times New Roman" pitchFamily="18" charset="0"/>
                <a:cs typeface="Times New Roman" pitchFamily="18" charset="0"/>
              </a:rPr>
              <a:t>, from the type area where their thickness approaches about 1000 m.</a:t>
            </a:r>
            <a:br>
              <a:rPr lang="en-US" sz="2000" dirty="0" smtClean="0">
                <a:latin typeface="Times New Roman" pitchFamily="18" charset="0"/>
                <a:cs typeface="Times New Roman" pitchFamily="18" charset="0"/>
              </a:rPr>
            </a:br>
            <a:endParaRPr lang="en-US" sz="20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4282" y="0"/>
            <a:ext cx="8715436" cy="6643710"/>
          </a:xfrm>
        </p:spPr>
        <p:txBody>
          <a:bodyPr>
            <a:normAutofit fontScale="55000" lnSpcReduction="20000"/>
          </a:bodyPr>
          <a:lstStyle/>
          <a:p>
            <a:pPr algn="just" fontAlgn="base">
              <a:lnSpc>
                <a:spcPct val="170000"/>
              </a:lnSpc>
              <a:buNone/>
            </a:pPr>
            <a:r>
              <a:rPr lang="en-US" sz="4400" b="1" u="sng" dirty="0">
                <a:latin typeface="Times New Roman" pitchFamily="18" charset="0"/>
                <a:cs typeface="Times New Roman" pitchFamily="18" charset="0"/>
              </a:rPr>
              <a:t>2. Middle </a:t>
            </a:r>
            <a:r>
              <a:rPr lang="en-US" sz="4400" b="1" u="sng" dirty="0" err="1">
                <a:latin typeface="Times New Roman" pitchFamily="18" charset="0"/>
                <a:cs typeface="Times New Roman" pitchFamily="18" charset="0"/>
              </a:rPr>
              <a:t>Gondwana</a:t>
            </a:r>
            <a:r>
              <a:rPr lang="en-US" sz="4400" b="1" u="sng" dirty="0">
                <a:latin typeface="Times New Roman" pitchFamily="18" charset="0"/>
                <a:cs typeface="Times New Roman" pitchFamily="18" charset="0"/>
              </a:rPr>
              <a:t>:</a:t>
            </a:r>
          </a:p>
          <a:p>
            <a:pPr algn="just" fontAlgn="base">
              <a:lnSpc>
                <a:spcPct val="170000"/>
              </a:lnSpc>
            </a:pPr>
            <a:r>
              <a:rPr lang="en-US" dirty="0">
                <a:latin typeface="Times New Roman" pitchFamily="18" charset="0"/>
                <a:cs typeface="Times New Roman" pitchFamily="18" charset="0"/>
              </a:rPr>
              <a:t>Rocks of this subdivision are also made up primarily of Sandstones and </a:t>
            </a:r>
            <a:r>
              <a:rPr lang="en-US" dirty="0" err="1">
                <a:latin typeface="Times New Roman" pitchFamily="18" charset="0"/>
                <a:cs typeface="Times New Roman" pitchFamily="18" charset="0"/>
              </a:rPr>
              <a:t>Shales</a:t>
            </a:r>
            <a:r>
              <a:rPr lang="en-US" dirty="0">
                <a:latin typeface="Times New Roman" pitchFamily="18" charset="0"/>
                <a:cs typeface="Times New Roman" pitchFamily="18" charset="0"/>
              </a:rPr>
              <a:t> which show some variation in texture, structure and </a:t>
            </a:r>
            <a:r>
              <a:rPr lang="en-US" dirty="0" err="1">
                <a:latin typeface="Times New Roman" pitchFamily="18" charset="0"/>
                <a:cs typeface="Times New Roman" pitchFamily="18" charset="0"/>
              </a:rPr>
              <a:t>colour</a:t>
            </a:r>
            <a:r>
              <a:rPr lang="en-US" dirty="0">
                <a:latin typeface="Times New Roman" pitchFamily="18" charset="0"/>
                <a:cs typeface="Times New Roman" pitchFamily="18" charset="0"/>
              </a:rPr>
              <a:t> in different series at different places</a:t>
            </a:r>
            <a:r>
              <a:rPr lang="en-US" dirty="0" smtClean="0">
                <a:latin typeface="Times New Roman" pitchFamily="18" charset="0"/>
                <a:cs typeface="Times New Roman" pitchFamily="18" charset="0"/>
              </a:rPr>
              <a:t>.</a:t>
            </a:r>
          </a:p>
          <a:p>
            <a:pPr algn="just" fontAlgn="base">
              <a:lnSpc>
                <a:spcPct val="170000"/>
              </a:lnSpc>
            </a:pPr>
            <a:endParaRPr lang="en-US" dirty="0">
              <a:latin typeface="Times New Roman" pitchFamily="18" charset="0"/>
              <a:cs typeface="Times New Roman" pitchFamily="18" charset="0"/>
            </a:endParaRPr>
          </a:p>
          <a:p>
            <a:pPr algn="just" fontAlgn="base">
              <a:lnSpc>
                <a:spcPct val="170000"/>
              </a:lnSpc>
            </a:pPr>
            <a:r>
              <a:rPr lang="en-US" b="1" dirty="0">
                <a:solidFill>
                  <a:srgbClr val="00B050"/>
                </a:solidFill>
                <a:latin typeface="Times New Roman" pitchFamily="18" charset="0"/>
                <a:cs typeface="Times New Roman" pitchFamily="18" charset="0"/>
              </a:rPr>
              <a:t>The </a:t>
            </a:r>
            <a:r>
              <a:rPr lang="en-US" b="1" dirty="0" err="1">
                <a:solidFill>
                  <a:srgbClr val="00B050"/>
                </a:solidFill>
                <a:latin typeface="Times New Roman" pitchFamily="18" charset="0"/>
                <a:cs typeface="Times New Roman" pitchFamily="18" charset="0"/>
              </a:rPr>
              <a:t>Panchet</a:t>
            </a:r>
            <a:r>
              <a:rPr lang="en-US" b="1" dirty="0">
                <a:solidFill>
                  <a:srgbClr val="00B050"/>
                </a:solidFill>
                <a:latin typeface="Times New Roman" pitchFamily="18" charset="0"/>
                <a:cs typeface="Times New Roman" pitchFamily="18" charset="0"/>
              </a:rPr>
              <a:t> Series </a:t>
            </a:r>
            <a:r>
              <a:rPr lang="en-US" dirty="0">
                <a:latin typeface="Times New Roman" pitchFamily="18" charset="0"/>
                <a:cs typeface="Times New Roman" pitchFamily="18" charset="0"/>
              </a:rPr>
              <a:t>is made up of sandstones of buff, brown and green appearance associated with </a:t>
            </a:r>
            <a:r>
              <a:rPr lang="en-US" dirty="0" err="1">
                <a:latin typeface="Times New Roman" pitchFamily="18" charset="0"/>
                <a:cs typeface="Times New Roman" pitchFamily="18" charset="0"/>
              </a:rPr>
              <a:t>shales</a:t>
            </a:r>
            <a:r>
              <a:rPr lang="en-US" dirty="0">
                <a:latin typeface="Times New Roman" pitchFamily="18" charset="0"/>
                <a:cs typeface="Times New Roman" pitchFamily="18" charset="0"/>
              </a:rPr>
              <a:t> in the upper part. They are occasionally </a:t>
            </a:r>
            <a:r>
              <a:rPr lang="en-US" dirty="0" err="1">
                <a:latin typeface="Times New Roman" pitchFamily="18" charset="0"/>
                <a:cs typeface="Times New Roman" pitchFamily="18" charset="0"/>
              </a:rPr>
              <a:t>felspathic</a:t>
            </a:r>
            <a:r>
              <a:rPr lang="en-US" dirty="0" smtClean="0">
                <a:latin typeface="Times New Roman" pitchFamily="18" charset="0"/>
                <a:cs typeface="Times New Roman" pitchFamily="18" charset="0"/>
              </a:rPr>
              <a:t>.</a:t>
            </a:r>
          </a:p>
          <a:p>
            <a:pPr algn="just" fontAlgn="base">
              <a:lnSpc>
                <a:spcPct val="170000"/>
              </a:lnSpc>
            </a:pPr>
            <a:endParaRPr lang="en-US" dirty="0" smtClean="0">
              <a:latin typeface="Times New Roman" pitchFamily="18" charset="0"/>
              <a:cs typeface="Times New Roman" pitchFamily="18" charset="0"/>
            </a:endParaRPr>
          </a:p>
          <a:p>
            <a:pPr algn="just" fontAlgn="base">
              <a:lnSpc>
                <a:spcPct val="170000"/>
              </a:lnSpc>
            </a:pPr>
            <a:r>
              <a:rPr lang="en-US" b="1" dirty="0">
                <a:solidFill>
                  <a:srgbClr val="00B050"/>
                </a:solidFill>
                <a:latin typeface="Times New Roman" pitchFamily="18" charset="0"/>
                <a:cs typeface="Times New Roman" pitchFamily="18" charset="0"/>
              </a:rPr>
              <a:t>The </a:t>
            </a:r>
            <a:r>
              <a:rPr lang="en-US" b="1" dirty="0" err="1">
                <a:solidFill>
                  <a:srgbClr val="00B050"/>
                </a:solidFill>
                <a:latin typeface="Times New Roman" pitchFamily="18" charset="0"/>
                <a:cs typeface="Times New Roman" pitchFamily="18" charset="0"/>
              </a:rPr>
              <a:t>Mahadeva</a:t>
            </a:r>
            <a:r>
              <a:rPr lang="en-US" b="1" dirty="0">
                <a:solidFill>
                  <a:srgbClr val="00B050"/>
                </a:solidFill>
                <a:latin typeface="Times New Roman" pitchFamily="18" charset="0"/>
                <a:cs typeface="Times New Roman" pitchFamily="18" charset="0"/>
              </a:rPr>
              <a:t> Series </a:t>
            </a:r>
            <a:r>
              <a:rPr lang="en-US" dirty="0">
                <a:latin typeface="Times New Roman" pitchFamily="18" charset="0"/>
                <a:cs typeface="Times New Roman" pitchFamily="18" charset="0"/>
              </a:rPr>
              <a:t>is about 1500 m thick, and is made up of typically red </a:t>
            </a:r>
            <a:r>
              <a:rPr lang="en-US" dirty="0" err="1">
                <a:latin typeface="Times New Roman" pitchFamily="18" charset="0"/>
                <a:cs typeface="Times New Roman" pitchFamily="18" charset="0"/>
              </a:rPr>
              <a:t>coloured</a:t>
            </a:r>
            <a:r>
              <a:rPr lang="en-US" dirty="0">
                <a:latin typeface="Times New Roman" pitchFamily="18" charset="0"/>
                <a:cs typeface="Times New Roman" pitchFamily="18" charset="0"/>
              </a:rPr>
              <a:t> sandstones having layers of red </a:t>
            </a:r>
            <a:r>
              <a:rPr lang="en-US" dirty="0" err="1">
                <a:latin typeface="Times New Roman" pitchFamily="18" charset="0"/>
                <a:cs typeface="Times New Roman" pitchFamily="18" charset="0"/>
              </a:rPr>
              <a:t>coloured</a:t>
            </a:r>
            <a:r>
              <a:rPr lang="en-US" dirty="0">
                <a:latin typeface="Times New Roman" pitchFamily="18" charset="0"/>
                <a:cs typeface="Times New Roman" pitchFamily="18" charset="0"/>
              </a:rPr>
              <a:t> clays at the base and top of the series. The red </a:t>
            </a:r>
            <a:r>
              <a:rPr lang="en-US" dirty="0" err="1">
                <a:latin typeface="Times New Roman" pitchFamily="18" charset="0"/>
                <a:cs typeface="Times New Roman" pitchFamily="18" charset="0"/>
              </a:rPr>
              <a:t>colour</a:t>
            </a:r>
            <a:r>
              <a:rPr lang="en-US" dirty="0">
                <a:latin typeface="Times New Roman" pitchFamily="18" charset="0"/>
                <a:cs typeface="Times New Roman" pitchFamily="18" charset="0"/>
              </a:rPr>
              <a:t> is clearly due to </a:t>
            </a:r>
            <a:r>
              <a:rPr lang="en-US" dirty="0" err="1">
                <a:latin typeface="Times New Roman" pitchFamily="18" charset="0"/>
                <a:cs typeface="Times New Roman" pitchFamily="18" charset="0"/>
              </a:rPr>
              <a:t>haematitic</a:t>
            </a:r>
            <a:r>
              <a:rPr lang="en-US" dirty="0">
                <a:latin typeface="Times New Roman" pitchFamily="18" charset="0"/>
                <a:cs typeface="Times New Roman" pitchFamily="18" charset="0"/>
              </a:rPr>
              <a:t> (iron oxide) content. The series is distinguished into a number of stages such as </a:t>
            </a:r>
            <a:r>
              <a:rPr lang="en-US" dirty="0" err="1">
                <a:solidFill>
                  <a:srgbClr val="C00000"/>
                </a:solidFill>
                <a:latin typeface="Times New Roman" pitchFamily="18" charset="0"/>
                <a:cs typeface="Times New Roman" pitchFamily="18" charset="0"/>
              </a:rPr>
              <a:t>Pachmari</a:t>
            </a:r>
            <a:r>
              <a:rPr lang="en-US" dirty="0">
                <a:solidFill>
                  <a:srgbClr val="C00000"/>
                </a:solidFill>
                <a:latin typeface="Times New Roman" pitchFamily="18" charset="0"/>
                <a:cs typeface="Times New Roman" pitchFamily="18" charset="0"/>
              </a:rPr>
              <a:t> stage, </a:t>
            </a:r>
            <a:r>
              <a:rPr lang="en-US" dirty="0" err="1">
                <a:solidFill>
                  <a:srgbClr val="C00000"/>
                </a:solidFill>
                <a:latin typeface="Times New Roman" pitchFamily="18" charset="0"/>
                <a:cs typeface="Times New Roman" pitchFamily="18" charset="0"/>
              </a:rPr>
              <a:t>Maler</a:t>
            </a:r>
            <a:r>
              <a:rPr lang="en-US" dirty="0">
                <a:solidFill>
                  <a:srgbClr val="C00000"/>
                </a:solidFill>
                <a:latin typeface="Times New Roman" pitchFamily="18" charset="0"/>
                <a:cs typeface="Times New Roman" pitchFamily="18" charset="0"/>
              </a:rPr>
              <a:t> stage, </a:t>
            </a:r>
            <a:r>
              <a:rPr lang="en-US" dirty="0" err="1">
                <a:solidFill>
                  <a:srgbClr val="C00000"/>
                </a:solidFill>
                <a:latin typeface="Times New Roman" pitchFamily="18" charset="0"/>
                <a:cs typeface="Times New Roman" pitchFamily="18" charset="0"/>
              </a:rPr>
              <a:t>Denwa</a:t>
            </a:r>
            <a:r>
              <a:rPr lang="en-US" dirty="0">
                <a:solidFill>
                  <a:srgbClr val="C00000"/>
                </a:solidFill>
                <a:latin typeface="Times New Roman" pitchFamily="18" charset="0"/>
                <a:cs typeface="Times New Roman" pitchFamily="18" charset="0"/>
              </a:rPr>
              <a:t> </a:t>
            </a:r>
            <a:r>
              <a:rPr lang="en-US" dirty="0" err="1">
                <a:solidFill>
                  <a:srgbClr val="C00000"/>
                </a:solidFill>
                <a:latin typeface="Times New Roman" pitchFamily="18" charset="0"/>
                <a:cs typeface="Times New Roman" pitchFamily="18" charset="0"/>
              </a:rPr>
              <a:t>Bagre</a:t>
            </a:r>
            <a:r>
              <a:rPr lang="en-US" dirty="0">
                <a:solidFill>
                  <a:srgbClr val="C00000"/>
                </a:solidFill>
                <a:latin typeface="Times New Roman" pitchFamily="18" charset="0"/>
                <a:cs typeface="Times New Roman" pitchFamily="18" charset="0"/>
              </a:rPr>
              <a:t> stage and Kota stage</a:t>
            </a:r>
            <a:r>
              <a:rPr lang="en-US" dirty="0">
                <a:latin typeface="Times New Roman" pitchFamily="18" charset="0"/>
                <a:cs typeface="Times New Roman" pitchFamily="18" charset="0"/>
              </a:rPr>
              <a:t>. The last named stage contains a few layers of limestone. The Kota stage is also known for having yielded </a:t>
            </a:r>
            <a:r>
              <a:rPr lang="en-US" b="1" dirty="0">
                <a:latin typeface="Times New Roman" pitchFamily="18" charset="0"/>
                <a:cs typeface="Times New Roman" pitchFamily="18" charset="0"/>
              </a:rPr>
              <a:t>dinosaurian fossil bones</a:t>
            </a:r>
            <a:r>
              <a:rPr lang="en-US" dirty="0">
                <a:latin typeface="Times New Roman" pitchFamily="18" charset="0"/>
                <a:cs typeface="Times New Roman" pitchFamily="18" charset="0"/>
              </a:rPr>
              <a:t>.</a:t>
            </a:r>
          </a:p>
          <a:p>
            <a:pPr algn="just">
              <a:lnSpc>
                <a:spcPct val="170000"/>
              </a:lnSpc>
            </a:pPr>
            <a:endParaRPr lang="en-US" dirty="0">
              <a:latin typeface="Times New Roman" pitchFamily="18" charset="0"/>
              <a:cs typeface="Times New Roman" pitchFamily="18"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4282" y="214290"/>
            <a:ext cx="8643998" cy="6643710"/>
          </a:xfrm>
        </p:spPr>
        <p:txBody>
          <a:bodyPr>
            <a:normAutofit fontScale="70000" lnSpcReduction="20000"/>
          </a:bodyPr>
          <a:lstStyle/>
          <a:p>
            <a:pPr algn="just" fontAlgn="base">
              <a:lnSpc>
                <a:spcPct val="160000"/>
              </a:lnSpc>
            </a:pPr>
            <a:r>
              <a:rPr lang="en-US" b="1" dirty="0" smtClean="0">
                <a:latin typeface="Times New Roman" pitchFamily="18" charset="0"/>
                <a:cs typeface="Times New Roman" pitchFamily="18" charset="0"/>
              </a:rPr>
              <a:t>3. Upper </a:t>
            </a:r>
            <a:r>
              <a:rPr lang="en-US" b="1" dirty="0" err="1" smtClean="0">
                <a:latin typeface="Times New Roman" pitchFamily="18" charset="0"/>
                <a:cs typeface="Times New Roman" pitchFamily="18" charset="0"/>
              </a:rPr>
              <a:t>Gondwana</a:t>
            </a:r>
            <a:r>
              <a:rPr lang="en-US" b="1" dirty="0" smtClean="0">
                <a:latin typeface="Times New Roman" pitchFamily="18" charset="0"/>
                <a:cs typeface="Times New Roman" pitchFamily="18" charset="0"/>
              </a:rPr>
              <a:t>:</a:t>
            </a:r>
            <a:endParaRPr lang="en-US" dirty="0" smtClean="0">
              <a:latin typeface="Times New Roman" pitchFamily="18" charset="0"/>
              <a:cs typeface="Times New Roman" pitchFamily="18" charset="0"/>
            </a:endParaRPr>
          </a:p>
          <a:p>
            <a:pPr algn="just" fontAlgn="base">
              <a:lnSpc>
                <a:spcPct val="160000"/>
              </a:lnSpc>
            </a:pPr>
            <a:r>
              <a:rPr lang="en-US" dirty="0" smtClean="0">
                <a:latin typeface="Times New Roman" pitchFamily="18" charset="0"/>
                <a:cs typeface="Times New Roman" pitchFamily="18" charset="0"/>
              </a:rPr>
              <a:t>This group indicates a </a:t>
            </a:r>
            <a:r>
              <a:rPr lang="en-US" dirty="0" err="1" smtClean="0">
                <a:latin typeface="Times New Roman" pitchFamily="18" charset="0"/>
                <a:cs typeface="Times New Roman" pitchFamily="18" charset="0"/>
              </a:rPr>
              <a:t>petrological</a:t>
            </a:r>
            <a:r>
              <a:rPr lang="en-US" dirty="0" smtClean="0">
                <a:latin typeface="Times New Roman" pitchFamily="18" charset="0"/>
                <a:cs typeface="Times New Roman" pitchFamily="18" charset="0"/>
              </a:rPr>
              <a:t> variation in that its lower series, the </a:t>
            </a:r>
            <a:r>
              <a:rPr lang="en-US" b="1" dirty="0" err="1" smtClean="0">
                <a:solidFill>
                  <a:srgbClr val="00B050"/>
                </a:solidFill>
                <a:latin typeface="Times New Roman" pitchFamily="18" charset="0"/>
                <a:cs typeface="Times New Roman" pitchFamily="18" charset="0"/>
              </a:rPr>
              <a:t>Rajmahal</a:t>
            </a:r>
            <a:r>
              <a:rPr lang="en-US" b="1" dirty="0" smtClean="0">
                <a:solidFill>
                  <a:srgbClr val="00B050"/>
                </a:solidFill>
                <a:latin typeface="Times New Roman" pitchFamily="18" charset="0"/>
                <a:cs typeface="Times New Roman" pitchFamily="18" charset="0"/>
              </a:rPr>
              <a:t> series</a:t>
            </a:r>
            <a:r>
              <a:rPr lang="en-US" dirty="0" smtClean="0">
                <a:latin typeface="Times New Roman" pitchFamily="18" charset="0"/>
                <a:cs typeface="Times New Roman" pitchFamily="18" charset="0"/>
              </a:rPr>
              <a:t>, is made up mostly of basaltic lava flows which contain inter-</a:t>
            </a:r>
            <a:r>
              <a:rPr lang="en-US" dirty="0" err="1" smtClean="0">
                <a:latin typeface="Times New Roman" pitchFamily="18" charset="0"/>
                <a:cs typeface="Times New Roman" pitchFamily="18" charset="0"/>
              </a:rPr>
              <a:t>trappean</a:t>
            </a:r>
            <a:r>
              <a:rPr lang="en-US" dirty="0" smtClean="0">
                <a:latin typeface="Times New Roman" pitchFamily="18" charset="0"/>
                <a:cs typeface="Times New Roman" pitchFamily="18" charset="0"/>
              </a:rPr>
              <a:t> clays and </a:t>
            </a:r>
            <a:r>
              <a:rPr lang="en-US" dirty="0" err="1" smtClean="0">
                <a:latin typeface="Times New Roman" pitchFamily="18" charset="0"/>
                <a:cs typeface="Times New Roman" pitchFamily="18" charset="0"/>
              </a:rPr>
              <a:t>shales</a:t>
            </a:r>
            <a:r>
              <a:rPr lang="en-US" dirty="0" smtClean="0">
                <a:latin typeface="Times New Roman" pitchFamily="18" charset="0"/>
                <a:cs typeface="Times New Roman" pitchFamily="18" charset="0"/>
              </a:rPr>
              <a:t> rich in Carbonaceous matter and important fossils. In many aspects, the </a:t>
            </a:r>
            <a:r>
              <a:rPr lang="en-US" dirty="0" err="1" smtClean="0">
                <a:latin typeface="Times New Roman" pitchFamily="18" charset="0"/>
                <a:cs typeface="Times New Roman" pitchFamily="18" charset="0"/>
              </a:rPr>
              <a:t>Rajmahal</a:t>
            </a:r>
            <a:r>
              <a:rPr lang="en-US" dirty="0" smtClean="0">
                <a:latin typeface="Times New Roman" pitchFamily="18" charset="0"/>
                <a:cs typeface="Times New Roman" pitchFamily="18" charset="0"/>
              </a:rPr>
              <a:t> Traps resemble Deccan Traps.</a:t>
            </a:r>
          </a:p>
          <a:p>
            <a:pPr algn="just" fontAlgn="base">
              <a:lnSpc>
                <a:spcPct val="160000"/>
              </a:lnSpc>
            </a:pPr>
            <a:r>
              <a:rPr lang="en-US" dirty="0" smtClean="0">
                <a:latin typeface="Times New Roman" pitchFamily="18" charset="0"/>
                <a:cs typeface="Times New Roman" pitchFamily="18" charset="0"/>
              </a:rPr>
              <a:t>The </a:t>
            </a:r>
            <a:r>
              <a:rPr lang="en-US" b="1" dirty="0" smtClean="0">
                <a:solidFill>
                  <a:srgbClr val="00B050"/>
                </a:solidFill>
                <a:latin typeface="Times New Roman" pitchFamily="18" charset="0"/>
                <a:cs typeface="Times New Roman" pitchFamily="18" charset="0"/>
              </a:rPr>
              <a:t>Jabalpur series</a:t>
            </a:r>
            <a:r>
              <a:rPr lang="en-US" dirty="0" smtClean="0">
                <a:latin typeface="Times New Roman" pitchFamily="18" charset="0"/>
                <a:cs typeface="Times New Roman" pitchFamily="18" charset="0"/>
              </a:rPr>
              <a:t> is </a:t>
            </a:r>
            <a:r>
              <a:rPr lang="en-US" dirty="0" err="1" smtClean="0">
                <a:latin typeface="Times New Roman" pitchFamily="18" charset="0"/>
                <a:cs typeface="Times New Roman" pitchFamily="18" charset="0"/>
              </a:rPr>
              <a:t>lithologically</a:t>
            </a:r>
            <a:r>
              <a:rPr lang="en-US" dirty="0" smtClean="0">
                <a:latin typeface="Times New Roman" pitchFamily="18" charset="0"/>
                <a:cs typeface="Times New Roman" pitchFamily="18" charset="0"/>
              </a:rPr>
              <a:t> a thick formation of massive sandstones and white clays in the type area.</a:t>
            </a:r>
          </a:p>
          <a:p>
            <a:pPr algn="just" fontAlgn="base">
              <a:lnSpc>
                <a:spcPct val="160000"/>
              </a:lnSpc>
            </a:pPr>
            <a:r>
              <a:rPr lang="en-US" dirty="0" smtClean="0">
                <a:latin typeface="Times New Roman" pitchFamily="18" charset="0"/>
                <a:cs typeface="Times New Roman" pitchFamily="18" charset="0"/>
              </a:rPr>
              <a:t>The </a:t>
            </a:r>
            <a:r>
              <a:rPr lang="en-US" b="1" dirty="0" err="1" smtClean="0">
                <a:solidFill>
                  <a:srgbClr val="00B050"/>
                </a:solidFill>
                <a:latin typeface="Times New Roman" pitchFamily="18" charset="0"/>
                <a:cs typeface="Times New Roman" pitchFamily="18" charset="0"/>
              </a:rPr>
              <a:t>Umia</a:t>
            </a:r>
            <a:r>
              <a:rPr lang="en-US" b="1" dirty="0" smtClean="0">
                <a:solidFill>
                  <a:srgbClr val="00B050"/>
                </a:solidFill>
                <a:latin typeface="Times New Roman" pitchFamily="18" charset="0"/>
                <a:cs typeface="Times New Roman" pitchFamily="18" charset="0"/>
              </a:rPr>
              <a:t> series </a:t>
            </a:r>
            <a:r>
              <a:rPr lang="en-US" dirty="0" smtClean="0">
                <a:latin typeface="Times New Roman" pitchFamily="18" charset="0"/>
                <a:cs typeface="Times New Roman" pitchFamily="18" charset="0"/>
              </a:rPr>
              <a:t>is developed in Kutch and is made of sandstones in the lower region (</a:t>
            </a:r>
            <a:r>
              <a:rPr lang="en-US" dirty="0" err="1" smtClean="0">
                <a:latin typeface="Times New Roman" pitchFamily="18" charset="0"/>
                <a:cs typeface="Times New Roman" pitchFamily="18" charset="0"/>
              </a:rPr>
              <a:t>Umia</a:t>
            </a:r>
            <a:r>
              <a:rPr lang="en-US" dirty="0" smtClean="0">
                <a:latin typeface="Times New Roman" pitchFamily="18" charset="0"/>
                <a:cs typeface="Times New Roman" pitchFamily="18" charset="0"/>
              </a:rPr>
              <a:t> stage) and calcareous </a:t>
            </a:r>
            <a:r>
              <a:rPr lang="en-US" dirty="0" err="1" smtClean="0">
                <a:latin typeface="Times New Roman" pitchFamily="18" charset="0"/>
                <a:cs typeface="Times New Roman" pitchFamily="18" charset="0"/>
              </a:rPr>
              <a:t>shales</a:t>
            </a:r>
            <a:r>
              <a:rPr lang="en-US" dirty="0" smtClean="0">
                <a:latin typeface="Times New Roman" pitchFamily="18" charset="0"/>
                <a:cs typeface="Times New Roman" pitchFamily="18" charset="0"/>
              </a:rPr>
              <a:t> with some typical marine fossils in the middle, </a:t>
            </a:r>
            <a:r>
              <a:rPr lang="en-US" dirty="0" err="1" smtClean="0">
                <a:solidFill>
                  <a:srgbClr val="C00000"/>
                </a:solidFill>
                <a:latin typeface="Times New Roman" pitchFamily="18" charset="0"/>
                <a:cs typeface="Times New Roman" pitchFamily="18" charset="0"/>
              </a:rPr>
              <a:t>Ukra</a:t>
            </a:r>
            <a:r>
              <a:rPr lang="en-US" dirty="0" smtClean="0">
                <a:solidFill>
                  <a:srgbClr val="C00000"/>
                </a:solidFill>
                <a:latin typeface="Times New Roman" pitchFamily="18" charset="0"/>
                <a:cs typeface="Times New Roman" pitchFamily="18" charset="0"/>
              </a:rPr>
              <a:t> stage</a:t>
            </a:r>
            <a:r>
              <a:rPr lang="en-US" dirty="0" smtClean="0">
                <a:latin typeface="Times New Roman" pitchFamily="18" charset="0"/>
                <a:cs typeface="Times New Roman" pitchFamily="18" charset="0"/>
              </a:rPr>
              <a:t>. The upper, </a:t>
            </a:r>
            <a:r>
              <a:rPr lang="en-US" dirty="0" err="1" smtClean="0">
                <a:solidFill>
                  <a:srgbClr val="C00000"/>
                </a:solidFill>
                <a:latin typeface="Times New Roman" pitchFamily="18" charset="0"/>
                <a:cs typeface="Times New Roman" pitchFamily="18" charset="0"/>
              </a:rPr>
              <a:t>Bhuj</a:t>
            </a:r>
            <a:r>
              <a:rPr lang="en-US" dirty="0" smtClean="0">
                <a:solidFill>
                  <a:srgbClr val="C00000"/>
                </a:solidFill>
                <a:latin typeface="Times New Roman" pitchFamily="18" charset="0"/>
                <a:cs typeface="Times New Roman" pitchFamily="18" charset="0"/>
              </a:rPr>
              <a:t> stage </a:t>
            </a:r>
            <a:r>
              <a:rPr lang="en-US" dirty="0" smtClean="0">
                <a:latin typeface="Times New Roman" pitchFamily="18" charset="0"/>
                <a:cs typeface="Times New Roman" pitchFamily="18" charset="0"/>
              </a:rPr>
              <a:t>has yielded remains of conifer plants.</a:t>
            </a:r>
          </a:p>
          <a:p>
            <a:pPr algn="just">
              <a:lnSpc>
                <a:spcPct val="160000"/>
              </a:lnSpc>
            </a:pPr>
            <a:endParaRPr lang="en-US" dirty="0">
              <a:latin typeface="Times New Roman" pitchFamily="18" charset="0"/>
              <a:cs typeface="Times New Roman" pitchFamily="18"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6908"/>
          </a:xfrm>
        </p:spPr>
        <p:txBody>
          <a:bodyPr anchor="t">
            <a:normAutofit/>
          </a:bodyPr>
          <a:lstStyle/>
          <a:p>
            <a:pPr algn="l"/>
            <a:r>
              <a:rPr lang="en-US" b="1" dirty="0" smtClean="0">
                <a:solidFill>
                  <a:srgbClr val="FF0000"/>
                </a:solidFill>
                <a:latin typeface="Times New Roman" pitchFamily="18" charset="0"/>
                <a:cs typeface="Times New Roman" pitchFamily="18" charset="0"/>
              </a:rPr>
              <a:t>Life of </a:t>
            </a:r>
            <a:r>
              <a:rPr lang="en-US" b="1" dirty="0" err="1" smtClean="0">
                <a:solidFill>
                  <a:srgbClr val="FF0000"/>
                </a:solidFill>
                <a:latin typeface="Times New Roman" pitchFamily="18" charset="0"/>
                <a:cs typeface="Times New Roman" pitchFamily="18" charset="0"/>
              </a:rPr>
              <a:t>Gondwana</a:t>
            </a:r>
            <a:r>
              <a:rPr lang="en-US" b="1" dirty="0" smtClean="0">
                <a:solidFill>
                  <a:srgbClr val="FF0000"/>
                </a:solidFill>
                <a:latin typeface="Times New Roman" pitchFamily="18" charset="0"/>
                <a:cs typeface="Times New Roman" pitchFamily="18" charset="0"/>
              </a:rPr>
              <a:t> Rocks:</a:t>
            </a:r>
            <a:endParaRPr lang="en-US" dirty="0">
              <a:solidFill>
                <a:srgbClr val="FF0000"/>
              </a:solidFill>
              <a:latin typeface="Times New Roman" pitchFamily="18" charset="0"/>
              <a:cs typeface="Times New Roman" pitchFamily="18" charset="0"/>
            </a:endParaRPr>
          </a:p>
        </p:txBody>
      </p:sp>
      <p:sp>
        <p:nvSpPr>
          <p:cNvPr id="3" name="Content Placeholder 2"/>
          <p:cNvSpPr>
            <a:spLocks noGrp="1"/>
          </p:cNvSpPr>
          <p:nvPr>
            <p:ph idx="1"/>
          </p:nvPr>
        </p:nvSpPr>
        <p:spPr>
          <a:xfrm>
            <a:off x="285720" y="1000108"/>
            <a:ext cx="8501122" cy="5857892"/>
          </a:xfrm>
        </p:spPr>
        <p:txBody>
          <a:bodyPr>
            <a:normAutofit/>
          </a:bodyPr>
          <a:lstStyle/>
          <a:p>
            <a:pPr algn="just" fontAlgn="base"/>
            <a:endParaRPr lang="en-US" dirty="0" smtClean="0">
              <a:latin typeface="Times New Roman" pitchFamily="18" charset="0"/>
              <a:cs typeface="Times New Roman" pitchFamily="18" charset="0"/>
            </a:endParaRPr>
          </a:p>
          <a:p>
            <a:pPr algn="just" fontAlgn="base"/>
            <a:r>
              <a:rPr lang="en-US" dirty="0" err="1" smtClean="0">
                <a:latin typeface="Times New Roman" pitchFamily="18" charset="0"/>
                <a:cs typeface="Times New Roman" pitchFamily="18" charset="0"/>
              </a:rPr>
              <a:t>Gondwanas</a:t>
            </a:r>
            <a:r>
              <a:rPr lang="en-US" dirty="0" smtClean="0">
                <a:latin typeface="Times New Roman" pitchFamily="18" charset="0"/>
                <a:cs typeface="Times New Roman" pitchFamily="18" charset="0"/>
              </a:rPr>
              <a:t> have yielded a rich assemblage of animal and plant fossils that establish close relationship of Peninsular India with Australia, South America, South Africa and Madagascar etc. believed to have been a single continental unit during that span of time.</a:t>
            </a:r>
          </a:p>
          <a:p>
            <a:pPr algn="just" fontAlgn="base"/>
            <a:endParaRPr lang="en-US" dirty="0" smtClean="0">
              <a:latin typeface="Times New Roman" pitchFamily="18" charset="0"/>
              <a:cs typeface="Times New Roman" pitchFamily="18" charset="0"/>
            </a:endParaRPr>
          </a:p>
          <a:p>
            <a:pPr algn="just" fontAlgn="base"/>
            <a:r>
              <a:rPr lang="en-US" b="1" dirty="0" smtClean="0">
                <a:latin typeface="Times New Roman" pitchFamily="18" charset="0"/>
                <a:cs typeface="Times New Roman" pitchFamily="18" charset="0"/>
              </a:rPr>
              <a:t>The list of </a:t>
            </a:r>
            <a:r>
              <a:rPr lang="en-US" b="1" dirty="0" err="1" smtClean="0">
                <a:latin typeface="Times New Roman" pitchFamily="18" charset="0"/>
                <a:cs typeface="Times New Roman" pitchFamily="18" charset="0"/>
              </a:rPr>
              <a:t>Gondwana</a:t>
            </a:r>
            <a:r>
              <a:rPr lang="en-US" b="1" dirty="0" smtClean="0">
                <a:latin typeface="Times New Roman" pitchFamily="18" charset="0"/>
                <a:cs typeface="Times New Roman" pitchFamily="18" charset="0"/>
              </a:rPr>
              <a:t> fossils is exhaustive; only a very few species are mentioned below:</a:t>
            </a:r>
            <a:endParaRPr lang="en-US" dirty="0" smtClean="0">
              <a:latin typeface="Times New Roman" pitchFamily="18" charset="0"/>
              <a:cs typeface="Times New Roman" pitchFamily="18" charset="0"/>
            </a:endParaRPr>
          </a:p>
          <a:p>
            <a:pPr algn="just"/>
            <a:endParaRPr lang="en-US" dirty="0">
              <a:latin typeface="Times New Roman" pitchFamily="18" charset="0"/>
              <a:cs typeface="Times New Roman"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229600" cy="796908"/>
          </a:xfrm>
        </p:spPr>
        <p:txBody>
          <a:bodyPr anchor="t"/>
          <a:lstStyle/>
          <a:p>
            <a:pPr algn="l"/>
            <a:r>
              <a:rPr lang="en-US" b="1" u="sng" dirty="0" smtClean="0">
                <a:solidFill>
                  <a:srgbClr val="FF0000"/>
                </a:solidFill>
                <a:latin typeface="Times New Roman" pitchFamily="18" charset="0"/>
                <a:cs typeface="Times New Roman" pitchFamily="18" charset="0"/>
              </a:rPr>
              <a:t>Introduction</a:t>
            </a:r>
            <a:r>
              <a:rPr lang="en-US" b="1" dirty="0" smtClean="0">
                <a:solidFill>
                  <a:srgbClr val="FF0000"/>
                </a:solidFill>
                <a:latin typeface="Times New Roman" pitchFamily="18" charset="0"/>
                <a:cs typeface="Times New Roman" pitchFamily="18" charset="0"/>
              </a:rPr>
              <a:t>…..</a:t>
            </a:r>
            <a:endParaRPr lang="en-US" b="1" dirty="0">
              <a:solidFill>
                <a:srgbClr val="FF0000"/>
              </a:solidFill>
              <a:latin typeface="Times New Roman" pitchFamily="18" charset="0"/>
              <a:cs typeface="Times New Roman" pitchFamily="18" charset="0"/>
            </a:endParaRPr>
          </a:p>
        </p:txBody>
      </p:sp>
      <p:sp>
        <p:nvSpPr>
          <p:cNvPr id="3" name="Content Placeholder 2"/>
          <p:cNvSpPr>
            <a:spLocks noGrp="1"/>
          </p:cNvSpPr>
          <p:nvPr>
            <p:ph idx="1"/>
          </p:nvPr>
        </p:nvSpPr>
        <p:spPr>
          <a:xfrm>
            <a:off x="214282" y="857232"/>
            <a:ext cx="8715436" cy="5786478"/>
          </a:xfrm>
        </p:spPr>
        <p:txBody>
          <a:bodyPr>
            <a:normAutofit fontScale="55000" lnSpcReduction="20000"/>
          </a:bodyPr>
          <a:lstStyle/>
          <a:p>
            <a:pPr algn="just" fontAlgn="base">
              <a:lnSpc>
                <a:spcPct val="170000"/>
              </a:lnSpc>
            </a:pPr>
            <a:r>
              <a:rPr lang="en-US" sz="3400" dirty="0">
                <a:latin typeface="Times New Roman" pitchFamily="18" charset="0"/>
                <a:cs typeface="Times New Roman" pitchFamily="18" charset="0"/>
              </a:rPr>
              <a:t>Subsequent to the deposition and uplift of the </a:t>
            </a:r>
            <a:r>
              <a:rPr lang="en-US" sz="3400" dirty="0" err="1" smtClean="0">
                <a:latin typeface="Times New Roman" pitchFamily="18" charset="0"/>
                <a:cs typeface="Times New Roman" pitchFamily="18" charset="0"/>
              </a:rPr>
              <a:t>Vindhyan</a:t>
            </a:r>
            <a:r>
              <a:rPr lang="en-US" sz="3400" dirty="0" smtClean="0">
                <a:latin typeface="Times New Roman" pitchFamily="18" charset="0"/>
                <a:cs typeface="Times New Roman" pitchFamily="18" charset="0"/>
              </a:rPr>
              <a:t> </a:t>
            </a:r>
            <a:r>
              <a:rPr lang="en-US" sz="3400" dirty="0">
                <a:latin typeface="Times New Roman" pitchFamily="18" charset="0"/>
                <a:cs typeface="Times New Roman" pitchFamily="18" charset="0"/>
              </a:rPr>
              <a:t>rocks during the Pre-</a:t>
            </a:r>
            <a:r>
              <a:rPr lang="en-US" sz="3400" dirty="0" err="1">
                <a:latin typeface="Times New Roman" pitchFamily="18" charset="0"/>
                <a:cs typeface="Times New Roman" pitchFamily="18" charset="0"/>
              </a:rPr>
              <a:t>cambrian</a:t>
            </a:r>
            <a:r>
              <a:rPr lang="en-US" sz="3400" dirty="0">
                <a:latin typeface="Times New Roman" pitchFamily="18" charset="0"/>
                <a:cs typeface="Times New Roman" pitchFamily="18" charset="0"/>
              </a:rPr>
              <a:t> era, the peninsula witnessed no further deposition of sediments for a pretty long time. During the Up. carboniferous period, however there commenced </a:t>
            </a:r>
            <a:r>
              <a:rPr lang="en-US" sz="3400" dirty="0" smtClean="0">
                <a:latin typeface="Times New Roman" pitchFamily="18" charset="0"/>
                <a:cs typeface="Times New Roman" pitchFamily="18" charset="0"/>
              </a:rPr>
              <a:t>a </a:t>
            </a:r>
            <a:r>
              <a:rPr lang="en-US" sz="3400" dirty="0">
                <a:latin typeface="Times New Roman" pitchFamily="18" charset="0"/>
                <a:cs typeface="Times New Roman" pitchFamily="18" charset="0"/>
              </a:rPr>
              <a:t>new cycle of sedimentation in interconnected inland basins of </a:t>
            </a:r>
            <a:r>
              <a:rPr lang="en-US" sz="3400" dirty="0" err="1">
                <a:solidFill>
                  <a:srgbClr val="FF0000"/>
                </a:solidFill>
                <a:latin typeface="Times New Roman" pitchFamily="18" charset="0"/>
                <a:cs typeface="Times New Roman" pitchFamily="18" charset="0"/>
              </a:rPr>
              <a:t>fluviatile</a:t>
            </a:r>
            <a:r>
              <a:rPr lang="en-US" sz="3400" dirty="0">
                <a:solidFill>
                  <a:srgbClr val="FF0000"/>
                </a:solidFill>
                <a:latin typeface="Times New Roman" pitchFamily="18" charset="0"/>
                <a:cs typeface="Times New Roman" pitchFamily="18" charset="0"/>
              </a:rPr>
              <a:t> and </a:t>
            </a:r>
            <a:r>
              <a:rPr lang="en-US" sz="3400" dirty="0" err="1" smtClean="0">
                <a:solidFill>
                  <a:srgbClr val="FF0000"/>
                </a:solidFill>
                <a:latin typeface="Times New Roman" pitchFamily="18" charset="0"/>
                <a:cs typeface="Times New Roman" pitchFamily="18" charset="0"/>
              </a:rPr>
              <a:t>lacustrine</a:t>
            </a:r>
            <a:r>
              <a:rPr lang="en-US" sz="3400" dirty="0" smtClean="0">
                <a:solidFill>
                  <a:srgbClr val="FF0000"/>
                </a:solidFill>
                <a:latin typeface="Times New Roman" pitchFamily="18" charset="0"/>
                <a:cs typeface="Times New Roman" pitchFamily="18" charset="0"/>
              </a:rPr>
              <a:t> </a:t>
            </a:r>
            <a:r>
              <a:rPr lang="en-US" sz="3400" dirty="0" smtClean="0">
                <a:solidFill>
                  <a:srgbClr val="FF0000"/>
                </a:solidFill>
                <a:latin typeface="Times New Roman" pitchFamily="18" charset="0"/>
                <a:cs typeface="Times New Roman" pitchFamily="18" charset="0"/>
              </a:rPr>
              <a:t>origin.</a:t>
            </a:r>
            <a:endParaRPr lang="en-US" sz="3400" dirty="0">
              <a:solidFill>
                <a:srgbClr val="FF0000"/>
              </a:solidFill>
              <a:latin typeface="Times New Roman" pitchFamily="18" charset="0"/>
              <a:cs typeface="Times New Roman" pitchFamily="18" charset="0"/>
            </a:endParaRPr>
          </a:p>
          <a:p>
            <a:pPr algn="just" fontAlgn="base">
              <a:lnSpc>
                <a:spcPct val="170000"/>
              </a:lnSpc>
            </a:pPr>
            <a:r>
              <a:rPr lang="en-US" sz="3400" dirty="0">
                <a:latin typeface="Times New Roman" pitchFamily="18" charset="0"/>
                <a:cs typeface="Times New Roman" pitchFamily="18" charset="0"/>
              </a:rPr>
              <a:t>This new phase of deposition of sediments </a:t>
            </a:r>
            <a:r>
              <a:rPr lang="en-US" sz="3400" dirty="0" smtClean="0">
                <a:latin typeface="Times New Roman" pitchFamily="18" charset="0"/>
                <a:cs typeface="Times New Roman" pitchFamily="18" charset="0"/>
              </a:rPr>
              <a:t>continued </a:t>
            </a:r>
            <a:r>
              <a:rPr lang="en-US" sz="3400" dirty="0">
                <a:latin typeface="Times New Roman" pitchFamily="18" charset="0"/>
                <a:cs typeface="Times New Roman" pitchFamily="18" charset="0"/>
              </a:rPr>
              <a:t>up to the end of the Jurassic period. These inland sediments of Up carboniferous to Jurassic age occupying a vast tract in the peninsula and together constitute the </a:t>
            </a:r>
            <a:r>
              <a:rPr lang="en-US" sz="3400" dirty="0" err="1">
                <a:latin typeface="Times New Roman" pitchFamily="18" charset="0"/>
                <a:cs typeface="Times New Roman" pitchFamily="18" charset="0"/>
              </a:rPr>
              <a:t>Gondwana</a:t>
            </a:r>
            <a:r>
              <a:rPr lang="en-US" sz="3400" dirty="0">
                <a:latin typeface="Times New Roman" pitchFamily="18" charset="0"/>
                <a:cs typeface="Times New Roman" pitchFamily="18" charset="0"/>
              </a:rPr>
              <a:t> Group or system (named after the </a:t>
            </a:r>
            <a:r>
              <a:rPr lang="en-US" sz="3400" dirty="0" err="1">
                <a:latin typeface="Times New Roman" pitchFamily="18" charset="0"/>
                <a:cs typeface="Times New Roman" pitchFamily="18" charset="0"/>
              </a:rPr>
              <a:t>Gond</a:t>
            </a:r>
            <a:r>
              <a:rPr lang="en-US" sz="3400" dirty="0">
                <a:latin typeface="Times New Roman" pitchFamily="18" charset="0"/>
                <a:cs typeface="Times New Roman" pitchFamily="18" charset="0"/>
              </a:rPr>
              <a:t> Kingdom of M.P., where they were first, studied by H.B </a:t>
            </a:r>
            <a:r>
              <a:rPr lang="en-US" sz="3400" dirty="0" err="1">
                <a:latin typeface="Times New Roman" pitchFamily="18" charset="0"/>
                <a:cs typeface="Times New Roman" pitchFamily="18" charset="0"/>
              </a:rPr>
              <a:t>Medlicott</a:t>
            </a:r>
            <a:r>
              <a:rPr lang="en-US" sz="3400" dirty="0">
                <a:latin typeface="Times New Roman" pitchFamily="18" charset="0"/>
                <a:cs typeface="Times New Roman" pitchFamily="18" charset="0"/>
              </a:rPr>
              <a:t> in 1872). The Southern continents of the present day namely </a:t>
            </a:r>
            <a:r>
              <a:rPr lang="en-US" sz="3400" dirty="0">
                <a:solidFill>
                  <a:srgbClr val="00B050"/>
                </a:solidFill>
                <a:latin typeface="Times New Roman" pitchFamily="18" charset="0"/>
                <a:cs typeface="Times New Roman" pitchFamily="18" charset="0"/>
              </a:rPr>
              <a:t>Australia, Antarctica, South America and India</a:t>
            </a:r>
            <a:r>
              <a:rPr lang="en-US" sz="3400" dirty="0">
                <a:latin typeface="Times New Roman" pitchFamily="18" charset="0"/>
                <a:cs typeface="Times New Roman" pitchFamily="18" charset="0"/>
              </a:rPr>
              <a:t> were during the </a:t>
            </a:r>
            <a:r>
              <a:rPr lang="en-US" sz="3400" dirty="0" err="1">
                <a:latin typeface="Times New Roman" pitchFamily="18" charset="0"/>
                <a:cs typeface="Times New Roman" pitchFamily="18" charset="0"/>
              </a:rPr>
              <a:t>Gondwana</a:t>
            </a:r>
            <a:r>
              <a:rPr lang="en-US" sz="3400" dirty="0">
                <a:latin typeface="Times New Roman" pitchFamily="18" charset="0"/>
                <a:cs typeface="Times New Roman" pitchFamily="18" charset="0"/>
              </a:rPr>
              <a:t> period united together to form one continuous stretch of land, known as </a:t>
            </a:r>
            <a:r>
              <a:rPr lang="en-US" sz="3400" dirty="0" err="1">
                <a:latin typeface="Times New Roman" pitchFamily="18" charset="0"/>
                <a:cs typeface="Times New Roman" pitchFamily="18" charset="0"/>
              </a:rPr>
              <a:t>Gondwana</a:t>
            </a:r>
            <a:r>
              <a:rPr lang="en-US" sz="3400" dirty="0">
                <a:latin typeface="Times New Roman" pitchFamily="18" charset="0"/>
                <a:cs typeface="Times New Roman" pitchFamily="18" charset="0"/>
              </a:rPr>
              <a:t> land.</a:t>
            </a:r>
          </a:p>
          <a:p>
            <a:pPr algn="just">
              <a:lnSpc>
                <a:spcPct val="170000"/>
              </a:lnSpc>
            </a:pPr>
            <a:endParaRPr lang="en-US" dirty="0">
              <a:latin typeface="Times New Roman" pitchFamily="18" charset="0"/>
              <a:cs typeface="Times New Roman" pitchFamily="18"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4282" y="0"/>
            <a:ext cx="8715436" cy="6643710"/>
          </a:xfrm>
        </p:spPr>
        <p:txBody>
          <a:bodyPr>
            <a:noAutofit/>
          </a:bodyPr>
          <a:lstStyle/>
          <a:p>
            <a:pPr algn="just" fontAlgn="base">
              <a:lnSpc>
                <a:spcPct val="170000"/>
              </a:lnSpc>
              <a:buNone/>
            </a:pPr>
            <a:r>
              <a:rPr lang="en-US" sz="1600" b="1" dirty="0" smtClean="0">
                <a:solidFill>
                  <a:srgbClr val="FF0000"/>
                </a:solidFill>
                <a:latin typeface="Times New Roman" pitchFamily="18" charset="0"/>
                <a:cs typeface="Times New Roman" pitchFamily="18" charset="0"/>
              </a:rPr>
              <a:t>Lower </a:t>
            </a:r>
            <a:r>
              <a:rPr lang="en-US" sz="1600" b="1" dirty="0" err="1" smtClean="0">
                <a:solidFill>
                  <a:srgbClr val="FF0000"/>
                </a:solidFill>
                <a:latin typeface="Times New Roman" pitchFamily="18" charset="0"/>
                <a:cs typeface="Times New Roman" pitchFamily="18" charset="0"/>
              </a:rPr>
              <a:t>Gondwana</a:t>
            </a:r>
            <a:r>
              <a:rPr lang="en-US" sz="1600" b="1" dirty="0" smtClean="0">
                <a:solidFill>
                  <a:srgbClr val="FF0000"/>
                </a:solidFill>
                <a:latin typeface="Times New Roman" pitchFamily="18" charset="0"/>
                <a:cs typeface="Times New Roman" pitchFamily="18" charset="0"/>
              </a:rPr>
              <a:t>:</a:t>
            </a:r>
          </a:p>
          <a:p>
            <a:pPr algn="just" fontAlgn="base">
              <a:lnSpc>
                <a:spcPct val="170000"/>
              </a:lnSpc>
            </a:pPr>
            <a:r>
              <a:rPr lang="en-US" sz="1600" b="1" dirty="0" smtClean="0">
                <a:latin typeface="Times New Roman" pitchFamily="18" charset="0"/>
                <a:cs typeface="Times New Roman" pitchFamily="18" charset="0"/>
              </a:rPr>
              <a:t>Plant Fossils:</a:t>
            </a:r>
            <a:endParaRPr lang="en-US" sz="1600" dirty="0" smtClean="0">
              <a:latin typeface="Times New Roman" pitchFamily="18" charset="0"/>
              <a:cs typeface="Times New Roman" pitchFamily="18" charset="0"/>
            </a:endParaRPr>
          </a:p>
          <a:p>
            <a:pPr algn="just" fontAlgn="base">
              <a:lnSpc>
                <a:spcPct val="170000"/>
              </a:lnSpc>
            </a:pPr>
            <a:r>
              <a:rPr lang="en-US" sz="1600" dirty="0" smtClean="0">
                <a:latin typeface="Times New Roman" pitchFamily="18" charset="0"/>
                <a:cs typeface="Times New Roman" pitchFamily="18" charset="0"/>
              </a:rPr>
              <a:t>Glossopteris </a:t>
            </a:r>
            <a:r>
              <a:rPr lang="en-US" sz="1600" dirty="0" err="1" smtClean="0">
                <a:latin typeface="Times New Roman" pitchFamily="18" charset="0"/>
                <a:cs typeface="Times New Roman" pitchFamily="18" charset="0"/>
              </a:rPr>
              <a:t>indica</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Gangamopteris</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cyclopteroides</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Vertebraia</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indica</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Schizoneura</a:t>
            </a:r>
            <a:r>
              <a:rPr lang="en-US" sz="1600" dirty="0" smtClean="0">
                <a:latin typeface="Times New Roman" pitchFamily="18" charset="0"/>
                <a:cs typeface="Times New Roman" pitchFamily="18" charset="0"/>
              </a:rPr>
              <a:t> sp.; </a:t>
            </a:r>
            <a:r>
              <a:rPr lang="en-US" sz="1600" dirty="0" err="1" smtClean="0">
                <a:latin typeface="Times New Roman" pitchFamily="18" charset="0"/>
                <a:cs typeface="Times New Roman" pitchFamily="18" charset="0"/>
              </a:rPr>
              <a:t>Noegerathiopsis</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hislopi</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Buriadia</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sewardi</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Callipteridium</a:t>
            </a:r>
            <a:r>
              <a:rPr lang="en-US" sz="1600" dirty="0" smtClean="0">
                <a:latin typeface="Times New Roman" pitchFamily="18" charset="0"/>
                <a:cs typeface="Times New Roman" pitchFamily="18" charset="0"/>
              </a:rPr>
              <a:t> sp., </a:t>
            </a:r>
            <a:r>
              <a:rPr lang="en-US" sz="1600" dirty="0" err="1" smtClean="0">
                <a:latin typeface="Times New Roman" pitchFamily="18" charset="0"/>
                <a:cs typeface="Times New Roman" pitchFamily="18" charset="0"/>
              </a:rPr>
              <a:t>Schizoneure</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gondwanasis</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Barakaria</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dichotoma</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Dictyopteridum</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sporiferum</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Phyllotheca</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indica</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Taeniopteris</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feddeni</a:t>
            </a:r>
            <a:r>
              <a:rPr lang="en-US" sz="1600" dirty="0" smtClean="0">
                <a:latin typeface="Times New Roman" pitchFamily="18" charset="0"/>
                <a:cs typeface="Times New Roman" pitchFamily="18" charset="0"/>
              </a:rPr>
              <a:t>.</a:t>
            </a:r>
          </a:p>
          <a:p>
            <a:pPr algn="just" fontAlgn="base">
              <a:lnSpc>
                <a:spcPct val="170000"/>
              </a:lnSpc>
              <a:buNone/>
            </a:pPr>
            <a:r>
              <a:rPr lang="en-US" sz="1600" b="1" dirty="0" smtClean="0">
                <a:solidFill>
                  <a:srgbClr val="FF0000"/>
                </a:solidFill>
                <a:latin typeface="Times New Roman" pitchFamily="18" charset="0"/>
                <a:cs typeface="Times New Roman" pitchFamily="18" charset="0"/>
              </a:rPr>
              <a:t>Middle </a:t>
            </a:r>
            <a:r>
              <a:rPr lang="en-US" sz="1600" b="1" dirty="0" err="1" smtClean="0">
                <a:solidFill>
                  <a:srgbClr val="FF0000"/>
                </a:solidFill>
                <a:latin typeface="Times New Roman" pitchFamily="18" charset="0"/>
                <a:cs typeface="Times New Roman" pitchFamily="18" charset="0"/>
              </a:rPr>
              <a:t>Gondwana</a:t>
            </a:r>
            <a:r>
              <a:rPr lang="en-US" sz="1600" b="1" dirty="0" smtClean="0">
                <a:solidFill>
                  <a:srgbClr val="FF0000"/>
                </a:solidFill>
                <a:latin typeface="Times New Roman" pitchFamily="18" charset="0"/>
                <a:cs typeface="Times New Roman" pitchFamily="18" charset="0"/>
              </a:rPr>
              <a:t>:</a:t>
            </a:r>
            <a:endParaRPr lang="en-US" sz="1600" dirty="0" smtClean="0">
              <a:solidFill>
                <a:srgbClr val="FF0000"/>
              </a:solidFill>
              <a:latin typeface="Times New Roman" pitchFamily="18" charset="0"/>
              <a:cs typeface="Times New Roman" pitchFamily="18" charset="0"/>
            </a:endParaRPr>
          </a:p>
          <a:p>
            <a:pPr algn="just" fontAlgn="base">
              <a:lnSpc>
                <a:spcPct val="170000"/>
              </a:lnSpc>
            </a:pPr>
            <a:r>
              <a:rPr lang="en-US" sz="1600" b="1" dirty="0" smtClean="0">
                <a:latin typeface="Times New Roman" pitchFamily="18" charset="0"/>
                <a:cs typeface="Times New Roman" pitchFamily="18" charset="0"/>
              </a:rPr>
              <a:t>a. </a:t>
            </a:r>
            <a:r>
              <a:rPr lang="en-US" sz="1600" b="1" dirty="0" err="1" smtClean="0">
                <a:latin typeface="Times New Roman" pitchFamily="18" charset="0"/>
                <a:cs typeface="Times New Roman" pitchFamily="18" charset="0"/>
              </a:rPr>
              <a:t>Labyrinthodonts</a:t>
            </a:r>
            <a:r>
              <a:rPr lang="en-US" sz="1600" b="1" dirty="0" smtClean="0">
                <a:latin typeface="Times New Roman" pitchFamily="18" charset="0"/>
                <a:cs typeface="Times New Roman" pitchFamily="18" charset="0"/>
              </a:rPr>
              <a:t>:</a:t>
            </a:r>
            <a:endParaRPr lang="en-US" sz="1600" dirty="0" smtClean="0">
              <a:latin typeface="Times New Roman" pitchFamily="18" charset="0"/>
              <a:cs typeface="Times New Roman" pitchFamily="18" charset="0"/>
            </a:endParaRPr>
          </a:p>
          <a:p>
            <a:pPr algn="just" fontAlgn="base">
              <a:lnSpc>
                <a:spcPct val="170000"/>
              </a:lnSpc>
            </a:pPr>
            <a:r>
              <a:rPr lang="en-US" sz="1600" dirty="0" err="1" smtClean="0">
                <a:latin typeface="Times New Roman" pitchFamily="18" charset="0"/>
                <a:cs typeface="Times New Roman" pitchFamily="18" charset="0"/>
              </a:rPr>
              <a:t>Gonioglyptus</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longirostris</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Glyptognathus</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fragilis</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Pachygonia</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incurvata</a:t>
            </a:r>
            <a:r>
              <a:rPr lang="en-US" sz="1600" dirty="0" smtClean="0">
                <a:latin typeface="Times New Roman" pitchFamily="18" charset="0"/>
                <a:cs typeface="Times New Roman" pitchFamily="18" charset="0"/>
              </a:rPr>
              <a:t>.</a:t>
            </a:r>
          </a:p>
          <a:p>
            <a:pPr algn="just" fontAlgn="base">
              <a:lnSpc>
                <a:spcPct val="170000"/>
              </a:lnSpc>
            </a:pPr>
            <a:r>
              <a:rPr lang="en-US" sz="1600" b="1" dirty="0" smtClean="0">
                <a:latin typeface="Times New Roman" pitchFamily="18" charset="0"/>
                <a:cs typeface="Times New Roman" pitchFamily="18" charset="0"/>
              </a:rPr>
              <a:t>b. Reptiles:</a:t>
            </a:r>
            <a:endParaRPr lang="en-US" sz="1600" dirty="0" smtClean="0">
              <a:latin typeface="Times New Roman" pitchFamily="18" charset="0"/>
              <a:cs typeface="Times New Roman" pitchFamily="18" charset="0"/>
            </a:endParaRPr>
          </a:p>
          <a:p>
            <a:pPr algn="just" fontAlgn="base">
              <a:lnSpc>
                <a:spcPct val="170000"/>
              </a:lnSpc>
            </a:pPr>
            <a:r>
              <a:rPr lang="en-US" sz="1600" dirty="0" err="1" smtClean="0">
                <a:latin typeface="Times New Roman" pitchFamily="18" charset="0"/>
                <a:cs typeface="Times New Roman" pitchFamily="18" charset="0"/>
              </a:rPr>
              <a:t>Dicynodon</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orientalis</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Epicampodon</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indicus</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Rhyncosaurian</a:t>
            </a:r>
            <a:r>
              <a:rPr lang="en-US" sz="1600" dirty="0" smtClean="0">
                <a:latin typeface="Times New Roman" pitchFamily="18" charset="0"/>
                <a:cs typeface="Times New Roman" pitchFamily="18" charset="0"/>
              </a:rPr>
              <a:t> sp, </a:t>
            </a:r>
            <a:r>
              <a:rPr lang="en-US" sz="1600" dirty="0" err="1" smtClean="0">
                <a:latin typeface="Times New Roman" pitchFamily="18" charset="0"/>
                <a:cs typeface="Times New Roman" pitchFamily="18" charset="0"/>
              </a:rPr>
              <a:t>Phytosaurian</a:t>
            </a:r>
            <a:r>
              <a:rPr lang="en-US" sz="1600" dirty="0" smtClean="0">
                <a:latin typeface="Times New Roman" pitchFamily="18" charset="0"/>
                <a:cs typeface="Times New Roman" pitchFamily="18" charset="0"/>
              </a:rPr>
              <a:t> sp, </a:t>
            </a:r>
            <a:r>
              <a:rPr lang="en-US" sz="1600" dirty="0" err="1" smtClean="0">
                <a:latin typeface="Times New Roman" pitchFamily="18" charset="0"/>
                <a:cs typeface="Times New Roman" pitchFamily="18" charset="0"/>
              </a:rPr>
              <a:t>Enythrosuchoid</a:t>
            </a:r>
            <a:r>
              <a:rPr lang="en-US" sz="1600" dirty="0" smtClean="0">
                <a:latin typeface="Times New Roman" pitchFamily="18" charset="0"/>
                <a:cs typeface="Times New Roman" pitchFamily="18" charset="0"/>
              </a:rPr>
              <a:t> sp.</a:t>
            </a:r>
          </a:p>
          <a:p>
            <a:pPr algn="just" fontAlgn="base">
              <a:lnSpc>
                <a:spcPct val="170000"/>
              </a:lnSpc>
            </a:pPr>
            <a:r>
              <a:rPr lang="en-US" sz="1600" b="1" dirty="0" smtClean="0">
                <a:latin typeface="Times New Roman" pitchFamily="18" charset="0"/>
                <a:cs typeface="Times New Roman" pitchFamily="18" charset="0"/>
              </a:rPr>
              <a:t>c. </a:t>
            </a:r>
            <a:r>
              <a:rPr lang="en-US" sz="1600" b="1" dirty="0" err="1" smtClean="0">
                <a:latin typeface="Times New Roman" pitchFamily="18" charset="0"/>
                <a:cs typeface="Times New Roman" pitchFamily="18" charset="0"/>
              </a:rPr>
              <a:t>Crustacea</a:t>
            </a:r>
            <a:r>
              <a:rPr lang="en-US" sz="1600" b="1" dirty="0" smtClean="0">
                <a:latin typeface="Times New Roman" pitchFamily="18" charset="0"/>
                <a:cs typeface="Times New Roman" pitchFamily="18" charset="0"/>
              </a:rPr>
              <a:t>:</a:t>
            </a:r>
            <a:endParaRPr lang="en-US" sz="1600" dirty="0" smtClean="0">
              <a:latin typeface="Times New Roman" pitchFamily="18" charset="0"/>
              <a:cs typeface="Times New Roman" pitchFamily="18" charset="0"/>
            </a:endParaRPr>
          </a:p>
          <a:p>
            <a:pPr algn="just" fontAlgn="base">
              <a:lnSpc>
                <a:spcPct val="170000"/>
              </a:lnSpc>
            </a:pPr>
            <a:r>
              <a:rPr lang="en-US" sz="1600" dirty="0" err="1" smtClean="0">
                <a:latin typeface="Times New Roman" pitchFamily="18" charset="0"/>
                <a:cs typeface="Times New Roman" pitchFamily="18" charset="0"/>
              </a:rPr>
              <a:t>Estheria</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mangliensis</a:t>
            </a:r>
            <a:r>
              <a:rPr lang="en-US" sz="1600" dirty="0" smtClean="0">
                <a:latin typeface="Times New Roman" pitchFamily="18" charset="0"/>
                <a:cs typeface="Times New Roman" pitchFamily="18" charset="0"/>
              </a:rPr>
              <a:t>.</a:t>
            </a:r>
          </a:p>
          <a:p>
            <a:pPr algn="just" fontAlgn="base">
              <a:lnSpc>
                <a:spcPct val="170000"/>
              </a:lnSpc>
            </a:pPr>
            <a:r>
              <a:rPr lang="en-US" sz="1600" b="1" dirty="0" smtClean="0">
                <a:latin typeface="Times New Roman" pitchFamily="18" charset="0"/>
                <a:cs typeface="Times New Roman" pitchFamily="18" charset="0"/>
              </a:rPr>
              <a:t>d. Plants:</a:t>
            </a:r>
            <a:endParaRPr lang="en-US" sz="1600" dirty="0" smtClean="0">
              <a:latin typeface="Times New Roman" pitchFamily="18" charset="0"/>
              <a:cs typeface="Times New Roman" pitchFamily="18" charset="0"/>
            </a:endParaRPr>
          </a:p>
          <a:p>
            <a:pPr algn="just" fontAlgn="base">
              <a:lnSpc>
                <a:spcPct val="170000"/>
              </a:lnSpc>
            </a:pPr>
            <a:r>
              <a:rPr lang="en-US" sz="1600" dirty="0" err="1" smtClean="0">
                <a:latin typeface="Times New Roman" pitchFamily="18" charset="0"/>
                <a:cs typeface="Times New Roman" pitchFamily="18" charset="0"/>
              </a:rPr>
              <a:t>Ptilophyllum</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acutifolium</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Elatocladus</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jabelpurensis</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Retinosporites</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indica</a:t>
            </a:r>
            <a:r>
              <a:rPr lang="en-US" sz="1600" dirty="0" smtClean="0">
                <a:latin typeface="Times New Roman" pitchFamily="18" charset="0"/>
                <a:cs typeface="Times New Roman" pitchFamily="18" charset="0"/>
              </a:rPr>
              <a:t>.</a:t>
            </a:r>
            <a:endParaRPr lang="en-US" sz="1600" dirty="0">
              <a:latin typeface="Times New Roman" pitchFamily="18" charset="0"/>
              <a:cs typeface="Times New Roman" pitchFamily="18" charset="0"/>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4282" y="285728"/>
            <a:ext cx="8472518" cy="5840435"/>
          </a:xfrm>
        </p:spPr>
        <p:txBody>
          <a:bodyPr>
            <a:normAutofit/>
          </a:bodyPr>
          <a:lstStyle/>
          <a:p>
            <a:pPr algn="just" fontAlgn="base">
              <a:buNone/>
            </a:pPr>
            <a:r>
              <a:rPr lang="en-US" b="1" dirty="0" smtClean="0">
                <a:solidFill>
                  <a:srgbClr val="FF0000"/>
                </a:solidFill>
                <a:latin typeface="Times New Roman" pitchFamily="18" charset="0"/>
                <a:cs typeface="Times New Roman" pitchFamily="18" charset="0"/>
              </a:rPr>
              <a:t>Upper </a:t>
            </a:r>
            <a:r>
              <a:rPr lang="en-US" b="1" dirty="0" err="1" smtClean="0">
                <a:solidFill>
                  <a:srgbClr val="FF0000"/>
                </a:solidFill>
                <a:latin typeface="Times New Roman" pitchFamily="18" charset="0"/>
                <a:cs typeface="Times New Roman" pitchFamily="18" charset="0"/>
              </a:rPr>
              <a:t>Gondwana</a:t>
            </a:r>
            <a:r>
              <a:rPr lang="en-US" b="1" dirty="0" smtClean="0">
                <a:solidFill>
                  <a:srgbClr val="FF0000"/>
                </a:solidFill>
                <a:latin typeface="Times New Roman" pitchFamily="18" charset="0"/>
                <a:cs typeface="Times New Roman" pitchFamily="18" charset="0"/>
              </a:rPr>
              <a:t>:</a:t>
            </a:r>
          </a:p>
          <a:p>
            <a:pPr algn="just" fontAlgn="base">
              <a:buNone/>
            </a:pPr>
            <a:endParaRPr lang="en-US" dirty="0" smtClean="0">
              <a:solidFill>
                <a:srgbClr val="FF0000"/>
              </a:solidFill>
              <a:latin typeface="Times New Roman" pitchFamily="18" charset="0"/>
              <a:cs typeface="Times New Roman" pitchFamily="18" charset="0"/>
            </a:endParaRPr>
          </a:p>
          <a:p>
            <a:pPr algn="just" fontAlgn="base"/>
            <a:r>
              <a:rPr lang="en-US" b="1" dirty="0" smtClean="0">
                <a:latin typeface="Times New Roman" pitchFamily="18" charset="0"/>
                <a:cs typeface="Times New Roman" pitchFamily="18" charset="0"/>
              </a:rPr>
              <a:t>Plant Fossils:</a:t>
            </a:r>
            <a:endParaRPr lang="en-US" dirty="0" smtClean="0">
              <a:latin typeface="Times New Roman" pitchFamily="18" charset="0"/>
              <a:cs typeface="Times New Roman" pitchFamily="18" charset="0"/>
            </a:endParaRPr>
          </a:p>
          <a:p>
            <a:pPr algn="just" fontAlgn="base"/>
            <a:r>
              <a:rPr lang="en-US" dirty="0" err="1" smtClean="0">
                <a:latin typeface="Times New Roman" pitchFamily="18" charset="0"/>
                <a:cs typeface="Times New Roman" pitchFamily="18" charset="0"/>
              </a:rPr>
              <a:t>Ptilophyllum</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acutifolum</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Nitsonnia</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princeps</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Williamsonia</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indica</a:t>
            </a:r>
            <a:r>
              <a:rPr lang="en-US" dirty="0" smtClean="0">
                <a:latin typeface="Times New Roman" pitchFamily="18" charset="0"/>
                <a:cs typeface="Times New Roman" pitchFamily="18" charset="0"/>
              </a:rPr>
              <a:t>, W. </a:t>
            </a:r>
            <a:r>
              <a:rPr lang="en-US" dirty="0" err="1" smtClean="0">
                <a:latin typeface="Times New Roman" pitchFamily="18" charset="0"/>
                <a:cs typeface="Times New Roman" pitchFamily="18" charset="0"/>
              </a:rPr>
              <a:t>blanfordi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Taeniopteris</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vittata</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Eletocladus</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conferata</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Plegiophyllum</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peregrium</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Elatocledus</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jabalpurensis</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Brachyphyllum</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expansum</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Araucarites</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macropteris</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Lycopodites</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gracilis</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Cladophlebis</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whitbyensis</a:t>
            </a:r>
            <a:r>
              <a:rPr lang="en-US" dirty="0" smtClean="0">
                <a:latin typeface="Times New Roman" pitchFamily="18" charset="0"/>
                <a:cs typeface="Times New Roman" pitchFamily="18" charset="0"/>
              </a:rPr>
              <a:t>.</a:t>
            </a:r>
          </a:p>
          <a:p>
            <a:pPr algn="just"/>
            <a:endParaRPr lang="en-US" dirty="0">
              <a:latin typeface="Times New Roman" pitchFamily="18" charset="0"/>
              <a:cs typeface="Times New Roman" pitchFamily="18" charset="0"/>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654032"/>
          </a:xfrm>
        </p:spPr>
        <p:txBody>
          <a:bodyPr anchor="t">
            <a:noAutofit/>
          </a:bodyPr>
          <a:lstStyle/>
          <a:p>
            <a:pPr algn="l"/>
            <a:r>
              <a:rPr lang="en-US" sz="3600" b="1" u="sng" dirty="0" smtClean="0">
                <a:solidFill>
                  <a:srgbClr val="FF0000"/>
                </a:solidFill>
                <a:latin typeface="Times New Roman" pitchFamily="18" charset="0"/>
                <a:cs typeface="Times New Roman" pitchFamily="18" charset="0"/>
              </a:rPr>
              <a:t>Economic Importance of </a:t>
            </a:r>
            <a:r>
              <a:rPr lang="en-US" sz="3600" b="1" u="sng" dirty="0" err="1" smtClean="0">
                <a:solidFill>
                  <a:srgbClr val="FF0000"/>
                </a:solidFill>
                <a:latin typeface="Times New Roman" pitchFamily="18" charset="0"/>
                <a:cs typeface="Times New Roman" pitchFamily="18" charset="0"/>
              </a:rPr>
              <a:t>Gondwana</a:t>
            </a:r>
            <a:r>
              <a:rPr lang="en-US" sz="3600" b="1" u="sng" dirty="0" smtClean="0">
                <a:solidFill>
                  <a:srgbClr val="FF0000"/>
                </a:solidFill>
                <a:latin typeface="Times New Roman" pitchFamily="18" charset="0"/>
                <a:cs typeface="Times New Roman" pitchFamily="18" charset="0"/>
              </a:rPr>
              <a:t> Rocks:</a:t>
            </a:r>
            <a:br>
              <a:rPr lang="en-US" sz="3600" b="1" u="sng" dirty="0" smtClean="0">
                <a:solidFill>
                  <a:srgbClr val="FF0000"/>
                </a:solidFill>
                <a:latin typeface="Times New Roman" pitchFamily="18" charset="0"/>
                <a:cs typeface="Times New Roman" pitchFamily="18" charset="0"/>
              </a:rPr>
            </a:br>
            <a:endParaRPr lang="en-US" sz="3600" u="sng" dirty="0">
              <a:solidFill>
                <a:srgbClr val="FF0000"/>
              </a:solidFill>
              <a:latin typeface="Times New Roman" pitchFamily="18" charset="0"/>
              <a:cs typeface="Times New Roman" pitchFamily="18" charset="0"/>
            </a:endParaRPr>
          </a:p>
        </p:txBody>
      </p:sp>
      <p:sp>
        <p:nvSpPr>
          <p:cNvPr id="3" name="Content Placeholder 2"/>
          <p:cNvSpPr>
            <a:spLocks noGrp="1"/>
          </p:cNvSpPr>
          <p:nvPr>
            <p:ph idx="1"/>
          </p:nvPr>
        </p:nvSpPr>
        <p:spPr>
          <a:xfrm>
            <a:off x="285720" y="1071546"/>
            <a:ext cx="8572560" cy="5572164"/>
          </a:xfrm>
        </p:spPr>
        <p:txBody>
          <a:bodyPr>
            <a:normAutofit fontScale="55000" lnSpcReduction="20000"/>
          </a:bodyPr>
          <a:lstStyle/>
          <a:p>
            <a:pPr fontAlgn="base"/>
            <a:r>
              <a:rPr lang="en-US" b="1" dirty="0" smtClean="0">
                <a:latin typeface="Times New Roman" pitchFamily="18" charset="0"/>
                <a:cs typeface="Times New Roman" pitchFamily="18" charset="0"/>
              </a:rPr>
              <a:t>1. Coal:</a:t>
            </a:r>
            <a:endParaRPr lang="en-US" dirty="0" smtClean="0">
              <a:latin typeface="Times New Roman" pitchFamily="18" charset="0"/>
              <a:cs typeface="Times New Roman" pitchFamily="18" charset="0"/>
            </a:endParaRPr>
          </a:p>
          <a:p>
            <a:pPr fontAlgn="base"/>
            <a:r>
              <a:rPr lang="en-US" dirty="0" err="1" smtClean="0">
                <a:latin typeface="Times New Roman" pitchFamily="18" charset="0"/>
                <a:cs typeface="Times New Roman" pitchFamily="18" charset="0"/>
              </a:rPr>
              <a:t>Gondwana</a:t>
            </a:r>
            <a:r>
              <a:rPr lang="en-US" dirty="0" smtClean="0">
                <a:latin typeface="Times New Roman" pitchFamily="18" charset="0"/>
                <a:cs typeface="Times New Roman" pitchFamily="18" charset="0"/>
              </a:rPr>
              <a:t> rocks, particularly the Lower </a:t>
            </a:r>
            <a:r>
              <a:rPr lang="en-US" dirty="0" err="1" smtClean="0">
                <a:latin typeface="Times New Roman" pitchFamily="18" charset="0"/>
                <a:cs typeface="Times New Roman" pitchFamily="18" charset="0"/>
              </a:rPr>
              <a:t>Gondwanas</a:t>
            </a:r>
            <a:r>
              <a:rPr lang="en-US" dirty="0" smtClean="0">
                <a:latin typeface="Times New Roman" pitchFamily="18" charset="0"/>
                <a:cs typeface="Times New Roman" pitchFamily="18" charset="0"/>
              </a:rPr>
              <a:t> are considered the storehouse of coal for India. These rocks contain extensive reserves spread in numerous seams distributed vertically and laterally at many places in Bihar, Jharkhand, Bengal, Orissa and Madhya Pradesh. Coking and steam coals are abundant in </a:t>
            </a:r>
            <a:r>
              <a:rPr lang="en-US" dirty="0" err="1" smtClean="0">
                <a:latin typeface="Times New Roman" pitchFamily="18" charset="0"/>
                <a:cs typeface="Times New Roman" pitchFamily="18" charset="0"/>
              </a:rPr>
              <a:t>Barkar</a:t>
            </a:r>
            <a:r>
              <a:rPr lang="en-US" dirty="0" smtClean="0">
                <a:latin typeface="Times New Roman" pitchFamily="18" charset="0"/>
                <a:cs typeface="Times New Roman" pitchFamily="18" charset="0"/>
              </a:rPr>
              <a:t> Stage. Bituminous coals of non-coking type, however, form the bulk of </a:t>
            </a:r>
            <a:r>
              <a:rPr lang="en-US" dirty="0" err="1" smtClean="0">
                <a:latin typeface="Times New Roman" pitchFamily="18" charset="0"/>
                <a:cs typeface="Times New Roman" pitchFamily="18" charset="0"/>
              </a:rPr>
              <a:t>Gondwana</a:t>
            </a:r>
            <a:r>
              <a:rPr lang="en-US" dirty="0" smtClean="0">
                <a:latin typeface="Times New Roman" pitchFamily="18" charset="0"/>
                <a:cs typeface="Times New Roman" pitchFamily="18" charset="0"/>
              </a:rPr>
              <a:t> coals.</a:t>
            </a:r>
          </a:p>
          <a:p>
            <a:pPr fontAlgn="base"/>
            <a:r>
              <a:rPr lang="en-US" dirty="0" smtClean="0">
                <a:latin typeface="Times New Roman" pitchFamily="18" charset="0"/>
                <a:cs typeface="Times New Roman" pitchFamily="18" charset="0"/>
              </a:rPr>
              <a:t>There are different estimates for the coal reserves of </a:t>
            </a:r>
            <a:r>
              <a:rPr lang="en-US" dirty="0" err="1" smtClean="0">
                <a:latin typeface="Times New Roman" pitchFamily="18" charset="0"/>
                <a:cs typeface="Times New Roman" pitchFamily="18" charset="0"/>
              </a:rPr>
              <a:t>Gondwana</a:t>
            </a:r>
            <a:r>
              <a:rPr lang="en-US" dirty="0" smtClean="0">
                <a:latin typeface="Times New Roman" pitchFamily="18" charset="0"/>
                <a:cs typeface="Times New Roman" pitchFamily="18" charset="0"/>
              </a:rPr>
              <a:t>; according to one estimate, these reserves available only in thick seams (thickness more than 1.2 m) are of the order of 35000 million </a:t>
            </a:r>
            <a:r>
              <a:rPr lang="en-US" dirty="0" err="1" smtClean="0">
                <a:latin typeface="Times New Roman" pitchFamily="18" charset="0"/>
                <a:cs typeface="Times New Roman" pitchFamily="18" charset="0"/>
              </a:rPr>
              <a:t>tonnes</a:t>
            </a:r>
            <a:r>
              <a:rPr lang="en-US" dirty="0" smtClean="0">
                <a:latin typeface="Times New Roman" pitchFamily="18" charset="0"/>
                <a:cs typeface="Times New Roman" pitchFamily="18" charset="0"/>
              </a:rPr>
              <a:t>.</a:t>
            </a:r>
          </a:p>
          <a:p>
            <a:pPr fontAlgn="base"/>
            <a:r>
              <a:rPr lang="en-US" b="1" dirty="0" smtClean="0">
                <a:latin typeface="Times New Roman" pitchFamily="18" charset="0"/>
                <a:cs typeface="Times New Roman" pitchFamily="18" charset="0"/>
              </a:rPr>
              <a:t>2. Iron Ore:</a:t>
            </a:r>
            <a:endParaRPr lang="en-US" dirty="0" smtClean="0">
              <a:latin typeface="Times New Roman" pitchFamily="18" charset="0"/>
              <a:cs typeface="Times New Roman" pitchFamily="18" charset="0"/>
            </a:endParaRPr>
          </a:p>
          <a:p>
            <a:pPr fontAlgn="base"/>
            <a:r>
              <a:rPr lang="en-US" dirty="0" err="1" smtClean="0">
                <a:latin typeface="Times New Roman" pitchFamily="18" charset="0"/>
                <a:cs typeface="Times New Roman" pitchFamily="18" charset="0"/>
              </a:rPr>
              <a:t>Gondwana</a:t>
            </a:r>
            <a:r>
              <a:rPr lang="en-US" dirty="0" smtClean="0">
                <a:latin typeface="Times New Roman" pitchFamily="18" charset="0"/>
                <a:cs typeface="Times New Roman" pitchFamily="18" charset="0"/>
              </a:rPr>
              <a:t> rocks have been the source of carbonate iron ore (Siderite) in </a:t>
            </a:r>
            <a:r>
              <a:rPr lang="en-US" dirty="0" err="1" smtClean="0">
                <a:latin typeface="Times New Roman" pitchFamily="18" charset="0"/>
                <a:cs typeface="Times New Roman" pitchFamily="18" charset="0"/>
              </a:rPr>
              <a:t>Raniganj</a:t>
            </a:r>
            <a:r>
              <a:rPr lang="en-US" dirty="0" smtClean="0">
                <a:latin typeface="Times New Roman" pitchFamily="18" charset="0"/>
                <a:cs typeface="Times New Roman" pitchFamily="18" charset="0"/>
              </a:rPr>
              <a:t> coalfields, </a:t>
            </a:r>
            <a:r>
              <a:rPr lang="en-US" dirty="0" err="1" smtClean="0">
                <a:latin typeface="Times New Roman" pitchFamily="18" charset="0"/>
                <a:cs typeface="Times New Roman" pitchFamily="18" charset="0"/>
              </a:rPr>
              <a:t>Auranga</a:t>
            </a:r>
            <a:r>
              <a:rPr lang="en-US" dirty="0" smtClean="0">
                <a:latin typeface="Times New Roman" pitchFamily="18" charset="0"/>
                <a:cs typeface="Times New Roman" pitchFamily="18" charset="0"/>
              </a:rPr>
              <a:t> and </a:t>
            </a:r>
            <a:r>
              <a:rPr lang="en-US" dirty="0" err="1" smtClean="0">
                <a:latin typeface="Times New Roman" pitchFamily="18" charset="0"/>
                <a:cs typeface="Times New Roman" pitchFamily="18" charset="0"/>
              </a:rPr>
              <a:t>Hutar</a:t>
            </a:r>
            <a:r>
              <a:rPr lang="en-US" dirty="0" smtClean="0">
                <a:latin typeface="Times New Roman" pitchFamily="18" charset="0"/>
                <a:cs typeface="Times New Roman" pitchFamily="18" charset="0"/>
              </a:rPr>
              <a:t> coalfields. Their reserves are estimated at about 2000 million </a:t>
            </a:r>
            <a:r>
              <a:rPr lang="en-US" dirty="0" err="1" smtClean="0">
                <a:latin typeface="Times New Roman" pitchFamily="18" charset="0"/>
                <a:cs typeface="Times New Roman" pitchFamily="18" charset="0"/>
              </a:rPr>
              <a:t>tonnes</a:t>
            </a:r>
            <a:r>
              <a:rPr lang="en-US" dirty="0" smtClean="0">
                <a:latin typeface="Times New Roman" pitchFamily="18" charset="0"/>
                <a:cs typeface="Times New Roman" pitchFamily="18" charset="0"/>
              </a:rPr>
              <a:t>.</a:t>
            </a:r>
          </a:p>
          <a:p>
            <a:pPr fontAlgn="base"/>
            <a:r>
              <a:rPr lang="en-US" b="1" dirty="0" smtClean="0">
                <a:latin typeface="Times New Roman" pitchFamily="18" charset="0"/>
                <a:cs typeface="Times New Roman" pitchFamily="18" charset="0"/>
              </a:rPr>
              <a:t>3. Clays:</a:t>
            </a:r>
            <a:endParaRPr lang="en-US" dirty="0" smtClean="0">
              <a:latin typeface="Times New Roman" pitchFamily="18" charset="0"/>
              <a:cs typeface="Times New Roman" pitchFamily="18" charset="0"/>
            </a:endParaRPr>
          </a:p>
          <a:p>
            <a:pPr fontAlgn="base"/>
            <a:r>
              <a:rPr lang="en-US" dirty="0" smtClean="0">
                <a:latin typeface="Times New Roman" pitchFamily="18" charset="0"/>
                <a:cs typeface="Times New Roman" pitchFamily="18" charset="0"/>
              </a:rPr>
              <a:t>Refractory clays also called fire-clays have been extracted from many places in </a:t>
            </a:r>
            <a:r>
              <a:rPr lang="en-US" dirty="0" err="1" smtClean="0">
                <a:latin typeface="Times New Roman" pitchFamily="18" charset="0"/>
                <a:cs typeface="Times New Roman" pitchFamily="18" charset="0"/>
              </a:rPr>
              <a:t>Barkar</a:t>
            </a:r>
            <a:r>
              <a:rPr lang="en-US" dirty="0" smtClean="0">
                <a:latin typeface="Times New Roman" pitchFamily="18" charset="0"/>
                <a:cs typeface="Times New Roman" pitchFamily="18" charset="0"/>
              </a:rPr>
              <a:t> stage coal seams. Similarly clays useful for variety of other purposes have also been found associated with coal seams in </a:t>
            </a:r>
            <a:r>
              <a:rPr lang="en-US" dirty="0" err="1" smtClean="0">
                <a:latin typeface="Times New Roman" pitchFamily="18" charset="0"/>
                <a:cs typeface="Times New Roman" pitchFamily="18" charset="0"/>
              </a:rPr>
              <a:t>Gondwana</a:t>
            </a:r>
            <a:r>
              <a:rPr lang="en-US" dirty="0" smtClean="0">
                <a:latin typeface="Times New Roman" pitchFamily="18" charset="0"/>
                <a:cs typeface="Times New Roman" pitchFamily="18" charset="0"/>
              </a:rPr>
              <a:t> and support a well-developed ceramic industry.</a:t>
            </a:r>
          </a:p>
          <a:p>
            <a:pPr fontAlgn="base"/>
            <a:r>
              <a:rPr lang="en-US" b="1" dirty="0" smtClean="0">
                <a:latin typeface="Times New Roman" pitchFamily="18" charset="0"/>
                <a:cs typeface="Times New Roman" pitchFamily="18" charset="0"/>
              </a:rPr>
              <a:t>4. Building Stones:</a:t>
            </a:r>
            <a:endParaRPr lang="en-US" dirty="0" smtClean="0">
              <a:latin typeface="Times New Roman" pitchFamily="18" charset="0"/>
              <a:cs typeface="Times New Roman" pitchFamily="18" charset="0"/>
            </a:endParaRPr>
          </a:p>
          <a:p>
            <a:pPr fontAlgn="base"/>
            <a:r>
              <a:rPr lang="en-US" dirty="0" smtClean="0">
                <a:latin typeface="Times New Roman" pitchFamily="18" charset="0"/>
                <a:cs typeface="Times New Roman" pitchFamily="18" charset="0"/>
              </a:rPr>
              <a:t>Most </a:t>
            </a:r>
            <a:r>
              <a:rPr lang="en-US" dirty="0" err="1" smtClean="0">
                <a:latin typeface="Times New Roman" pitchFamily="18" charset="0"/>
                <a:cs typeface="Times New Roman" pitchFamily="18" charset="0"/>
              </a:rPr>
              <a:t>Gondwana</a:t>
            </a:r>
            <a:r>
              <a:rPr lang="en-US" dirty="0" smtClean="0">
                <a:latin typeface="Times New Roman" pitchFamily="18" charset="0"/>
                <a:cs typeface="Times New Roman" pitchFamily="18" charset="0"/>
              </a:rPr>
              <a:t> formations are made up of sandstones and clays only. Of these, there are some good quality sandstones found at </a:t>
            </a:r>
            <a:r>
              <a:rPr lang="en-US" dirty="0" err="1" smtClean="0">
                <a:latin typeface="Times New Roman" pitchFamily="18" charset="0"/>
                <a:cs typeface="Times New Roman" pitchFamily="18" charset="0"/>
              </a:rPr>
              <a:t>Pachmari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Raniganj</a:t>
            </a:r>
            <a:r>
              <a:rPr lang="en-US" dirty="0" smtClean="0">
                <a:latin typeface="Times New Roman" pitchFamily="18" charset="0"/>
                <a:cs typeface="Times New Roman" pitchFamily="18" charset="0"/>
              </a:rPr>
              <a:t> and Barker that are quarried for use as a dressed stone in many places.</a:t>
            </a:r>
          </a:p>
          <a:p>
            <a:endParaRPr lang="en-US" dirty="0">
              <a:latin typeface="Times New Roman" pitchFamily="18" charset="0"/>
              <a:cs typeface="Times New Roman" pitchFamily="18" charset="0"/>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28596" y="2928934"/>
            <a:ext cx="8429684" cy="769441"/>
          </a:xfrm>
          <a:prstGeom prst="rect">
            <a:avLst/>
          </a:prstGeom>
          <a:noFill/>
        </p:spPr>
        <p:txBody>
          <a:bodyPr wrap="square" rtlCol="0">
            <a:spAutoFit/>
          </a:bodyPr>
          <a:lstStyle/>
          <a:p>
            <a:pPr algn="ctr"/>
            <a:r>
              <a:rPr lang="en-IN" sz="4400" dirty="0" smtClean="0">
                <a:latin typeface="Times New Roman" pitchFamily="18" charset="0"/>
                <a:cs typeface="Times New Roman" pitchFamily="18" charset="0"/>
              </a:rPr>
              <a:t>THANK YOU</a:t>
            </a:r>
            <a:endParaRPr lang="en-US" sz="4400" dirty="0">
              <a:latin typeface="Times New Roman" pitchFamily="18" charset="0"/>
              <a:cs typeface="Times New Roman"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4282" y="285728"/>
            <a:ext cx="8715436" cy="6357982"/>
          </a:xfrm>
        </p:spPr>
        <p:txBody>
          <a:bodyPr>
            <a:normAutofit fontScale="85000" lnSpcReduction="20000"/>
          </a:bodyPr>
          <a:lstStyle/>
          <a:p>
            <a:pPr algn="just" fontAlgn="base">
              <a:buNone/>
            </a:pPr>
            <a:r>
              <a:rPr lang="en-US" dirty="0">
                <a:latin typeface="Times New Roman" pitchFamily="18" charset="0"/>
                <a:cs typeface="Times New Roman" pitchFamily="18" charset="0"/>
              </a:rPr>
              <a:t>1. The deposition of </a:t>
            </a:r>
            <a:r>
              <a:rPr lang="en-US" dirty="0" err="1">
                <a:latin typeface="Times New Roman" pitchFamily="18" charset="0"/>
                <a:cs typeface="Times New Roman" pitchFamily="18" charset="0"/>
              </a:rPr>
              <a:t>Gondwana</a:t>
            </a:r>
            <a:r>
              <a:rPr lang="en-US" dirty="0">
                <a:latin typeface="Times New Roman" pitchFamily="18" charset="0"/>
                <a:cs typeface="Times New Roman" pitchFamily="18" charset="0"/>
              </a:rPr>
              <a:t> sediments commenced under </a:t>
            </a:r>
            <a:r>
              <a:rPr lang="en-US" dirty="0">
                <a:solidFill>
                  <a:srgbClr val="00B050"/>
                </a:solidFill>
                <a:latin typeface="Times New Roman" pitchFamily="18" charset="0"/>
                <a:cs typeface="Times New Roman" pitchFamily="18" charset="0"/>
              </a:rPr>
              <a:t>glacial climatic conditions</a:t>
            </a:r>
            <a:r>
              <a:rPr lang="en-US" dirty="0">
                <a:latin typeface="Times New Roman" pitchFamily="18" charset="0"/>
                <a:cs typeface="Times New Roman" pitchFamily="18" charset="0"/>
              </a:rPr>
              <a:t>.</a:t>
            </a:r>
          </a:p>
          <a:p>
            <a:pPr algn="just" fontAlgn="base">
              <a:buNone/>
            </a:pPr>
            <a:r>
              <a:rPr lang="en-US" dirty="0">
                <a:latin typeface="Times New Roman" pitchFamily="18" charset="0"/>
                <a:cs typeface="Times New Roman" pitchFamily="18" charset="0"/>
              </a:rPr>
              <a:t>2. Then there prevailed a </a:t>
            </a:r>
            <a:r>
              <a:rPr lang="en-US" dirty="0">
                <a:solidFill>
                  <a:srgbClr val="00B050"/>
                </a:solidFill>
                <a:latin typeface="Times New Roman" pitchFamily="18" charset="0"/>
                <a:cs typeface="Times New Roman" pitchFamily="18" charset="0"/>
              </a:rPr>
              <a:t>warm and humid climate </a:t>
            </a:r>
            <a:r>
              <a:rPr lang="en-US" dirty="0">
                <a:latin typeface="Times New Roman" pitchFamily="18" charset="0"/>
                <a:cs typeface="Times New Roman" pitchFamily="18" charset="0"/>
              </a:rPr>
              <a:t>during the rest of the </a:t>
            </a:r>
            <a:r>
              <a:rPr lang="en-US" dirty="0" smtClean="0">
                <a:latin typeface="Times New Roman" pitchFamily="18" charset="0"/>
                <a:cs typeface="Times New Roman" pitchFamily="18" charset="0"/>
              </a:rPr>
              <a:t>Up. carboniferous </a:t>
            </a:r>
            <a:r>
              <a:rPr lang="en-US" dirty="0">
                <a:latin typeface="Times New Roman" pitchFamily="18" charset="0"/>
                <a:cs typeface="Times New Roman" pitchFamily="18" charset="0"/>
              </a:rPr>
              <a:t>and the whole of the Permian.</a:t>
            </a:r>
          </a:p>
          <a:p>
            <a:pPr algn="just" fontAlgn="base">
              <a:buNone/>
            </a:pPr>
            <a:r>
              <a:rPr lang="en-US" dirty="0">
                <a:latin typeface="Times New Roman" pitchFamily="18" charset="0"/>
                <a:cs typeface="Times New Roman" pitchFamily="18" charset="0"/>
              </a:rPr>
              <a:t>3. Throughout ‘</a:t>
            </a:r>
            <a:r>
              <a:rPr lang="en-US" dirty="0" err="1">
                <a:latin typeface="Times New Roman" pitchFamily="18" charset="0"/>
                <a:cs typeface="Times New Roman" pitchFamily="18" charset="0"/>
              </a:rPr>
              <a:t>triassic</a:t>
            </a:r>
            <a:r>
              <a:rPr lang="en-US" dirty="0">
                <a:latin typeface="Times New Roman" pitchFamily="18" charset="0"/>
                <a:cs typeface="Times New Roman" pitchFamily="18" charset="0"/>
              </a:rPr>
              <a:t>’, there prevailed a </a:t>
            </a:r>
            <a:r>
              <a:rPr lang="en-US" dirty="0">
                <a:solidFill>
                  <a:srgbClr val="00B050"/>
                </a:solidFill>
                <a:latin typeface="Times New Roman" pitchFamily="18" charset="0"/>
                <a:cs typeface="Times New Roman" pitchFamily="18" charset="0"/>
              </a:rPr>
              <a:t>dry and arid climatic </a:t>
            </a:r>
            <a:r>
              <a:rPr lang="en-US" dirty="0">
                <a:latin typeface="Times New Roman" pitchFamily="18" charset="0"/>
                <a:cs typeface="Times New Roman" pitchFamily="18" charset="0"/>
              </a:rPr>
              <a:t>condition.</a:t>
            </a:r>
          </a:p>
          <a:p>
            <a:pPr algn="just" fontAlgn="base">
              <a:buNone/>
            </a:pPr>
            <a:r>
              <a:rPr lang="en-US" dirty="0">
                <a:latin typeface="Times New Roman" pitchFamily="18" charset="0"/>
                <a:cs typeface="Times New Roman" pitchFamily="18" charset="0"/>
              </a:rPr>
              <a:t>4. During Jurassic again the country appears to have witnessed a more or less </a:t>
            </a:r>
            <a:r>
              <a:rPr lang="en-US" dirty="0">
                <a:solidFill>
                  <a:srgbClr val="00B050"/>
                </a:solidFill>
                <a:latin typeface="Times New Roman" pitchFamily="18" charset="0"/>
                <a:cs typeface="Times New Roman" pitchFamily="18" charset="0"/>
              </a:rPr>
              <a:t>warm and humid climate</a:t>
            </a:r>
            <a:r>
              <a:rPr lang="en-US" dirty="0" smtClean="0">
                <a:latin typeface="Times New Roman" pitchFamily="18" charset="0"/>
                <a:cs typeface="Times New Roman" pitchFamily="18" charset="0"/>
              </a:rPr>
              <a:t>.</a:t>
            </a:r>
            <a:r>
              <a:rPr lang="en-US" dirty="0">
                <a:latin typeface="Times New Roman" pitchFamily="18" charset="0"/>
                <a:cs typeface="Times New Roman" pitchFamily="18" charset="0"/>
              </a:rPr>
              <a:t> </a:t>
            </a:r>
            <a:endParaRPr lang="en-US" dirty="0" smtClean="0">
              <a:latin typeface="Times New Roman" pitchFamily="18" charset="0"/>
              <a:cs typeface="Times New Roman" pitchFamily="18" charset="0"/>
            </a:endParaRPr>
          </a:p>
          <a:p>
            <a:pPr algn="just" fontAlgn="base">
              <a:buNone/>
            </a:pPr>
            <a:r>
              <a:rPr lang="en-US" dirty="0" smtClean="0">
                <a:latin typeface="Times New Roman" pitchFamily="18" charset="0"/>
                <a:cs typeface="Times New Roman" pitchFamily="18" charset="0"/>
              </a:rPr>
              <a:t>5</a:t>
            </a:r>
            <a:r>
              <a:rPr lang="en-US" dirty="0">
                <a:latin typeface="Times New Roman" pitchFamily="18" charset="0"/>
                <a:cs typeface="Times New Roman" pitchFamily="18" charset="0"/>
              </a:rPr>
              <a:t>. Each individual cycle commenced with the – deposition of coarse sand. The </a:t>
            </a:r>
            <a:r>
              <a:rPr lang="en-US" dirty="0" err="1">
                <a:latin typeface="Times New Roman" pitchFamily="18" charset="0"/>
                <a:cs typeface="Times New Roman" pitchFamily="18" charset="0"/>
              </a:rPr>
              <a:t>Gondwana</a:t>
            </a:r>
            <a:r>
              <a:rPr lang="en-US" dirty="0">
                <a:latin typeface="Times New Roman" pitchFamily="18" charset="0"/>
                <a:cs typeface="Times New Roman" pitchFamily="18" charset="0"/>
              </a:rPr>
              <a:t> rocks were subjected to tectonic disturbances during the Mid </a:t>
            </a:r>
            <a:r>
              <a:rPr lang="en-US" dirty="0" err="1">
                <a:latin typeface="Times New Roman" pitchFamily="18" charset="0"/>
                <a:cs typeface="Times New Roman" pitchFamily="18" charset="0"/>
              </a:rPr>
              <a:t>triassic</a:t>
            </a:r>
            <a:r>
              <a:rPr lang="en-US" dirty="0">
                <a:latin typeface="Times New Roman" pitchFamily="18" charset="0"/>
                <a:cs typeface="Times New Roman" pitchFamily="18" charset="0"/>
              </a:rPr>
              <a:t>, Jurassic and Post-Eocene periods leading to the development of a number of faults in them</a:t>
            </a:r>
            <a:r>
              <a:rPr lang="en-US" dirty="0" smtClean="0">
                <a:latin typeface="Times New Roman" pitchFamily="18" charset="0"/>
                <a:cs typeface="Times New Roman" pitchFamily="18" charset="0"/>
              </a:rPr>
              <a:t>.</a:t>
            </a:r>
          </a:p>
          <a:p>
            <a:pPr algn="just" fontAlgn="base">
              <a:buNone/>
            </a:pPr>
            <a:endParaRPr lang="en-US" dirty="0">
              <a:latin typeface="Times New Roman" pitchFamily="18" charset="0"/>
              <a:cs typeface="Times New Roman" pitchFamily="18" charset="0"/>
            </a:endParaRPr>
          </a:p>
          <a:p>
            <a:pPr algn="just" fontAlgn="base">
              <a:buNone/>
            </a:pPr>
            <a:r>
              <a:rPr lang="en-US" dirty="0" smtClean="0">
                <a:solidFill>
                  <a:srgbClr val="C00000"/>
                </a:solidFill>
                <a:latin typeface="Times New Roman" pitchFamily="18" charset="0"/>
                <a:cs typeface="Times New Roman" pitchFamily="18" charset="0"/>
              </a:rPr>
              <a:t>	They </a:t>
            </a:r>
            <a:r>
              <a:rPr lang="en-US" dirty="0">
                <a:solidFill>
                  <a:srgbClr val="C00000"/>
                </a:solidFill>
                <a:latin typeface="Times New Roman" pitchFamily="18" charset="0"/>
                <a:cs typeface="Times New Roman" pitchFamily="18" charset="0"/>
              </a:rPr>
              <a:t>were also traversed by </a:t>
            </a:r>
            <a:r>
              <a:rPr lang="en-US" dirty="0" err="1">
                <a:solidFill>
                  <a:srgbClr val="C00000"/>
                </a:solidFill>
                <a:latin typeface="Times New Roman" pitchFamily="18" charset="0"/>
                <a:cs typeface="Times New Roman" pitchFamily="18" charset="0"/>
              </a:rPr>
              <a:t>doleritic</a:t>
            </a:r>
            <a:r>
              <a:rPr lang="en-US" dirty="0">
                <a:solidFill>
                  <a:srgbClr val="C00000"/>
                </a:solidFill>
                <a:latin typeface="Times New Roman" pitchFamily="18" charset="0"/>
                <a:cs typeface="Times New Roman" pitchFamily="18" charset="0"/>
              </a:rPr>
              <a:t>, lamprophyre dykes and sills which in the </a:t>
            </a:r>
            <a:r>
              <a:rPr lang="en-US" dirty="0" err="1">
                <a:solidFill>
                  <a:srgbClr val="C00000"/>
                </a:solidFill>
                <a:latin typeface="Times New Roman" pitchFamily="18" charset="0"/>
                <a:cs typeface="Times New Roman" pitchFamily="18" charset="0"/>
              </a:rPr>
              <a:t>Damodar</a:t>
            </a:r>
            <a:r>
              <a:rPr lang="en-US" dirty="0">
                <a:solidFill>
                  <a:srgbClr val="C00000"/>
                </a:solidFill>
                <a:latin typeface="Times New Roman" pitchFamily="18" charset="0"/>
                <a:cs typeface="Times New Roman" pitchFamily="18" charset="0"/>
              </a:rPr>
              <a:t> valley area are said to be genetically related to the </a:t>
            </a:r>
            <a:r>
              <a:rPr lang="en-US" dirty="0" err="1">
                <a:solidFill>
                  <a:srgbClr val="C00000"/>
                </a:solidFill>
                <a:latin typeface="Times New Roman" pitchFamily="18" charset="0"/>
                <a:cs typeface="Times New Roman" pitchFamily="18" charset="0"/>
              </a:rPr>
              <a:t>Rajmahal</a:t>
            </a:r>
            <a:r>
              <a:rPr lang="en-US" dirty="0">
                <a:solidFill>
                  <a:srgbClr val="C00000"/>
                </a:solidFill>
                <a:latin typeface="Times New Roman" pitchFamily="18" charset="0"/>
                <a:cs typeface="Times New Roman" pitchFamily="18" charset="0"/>
              </a:rPr>
              <a:t>- traps.</a:t>
            </a:r>
          </a:p>
          <a:p>
            <a:pPr algn="just" fontAlgn="base">
              <a:buNone/>
            </a:pPr>
            <a:endParaRPr lang="en-US" dirty="0">
              <a:latin typeface="Times New Roman" pitchFamily="18" charset="0"/>
              <a:cs typeface="Times New Roman" pitchFamily="18" charset="0"/>
            </a:endParaRPr>
          </a:p>
          <a:p>
            <a:pPr algn="just">
              <a:buNone/>
            </a:pPr>
            <a:endParaRPr lang="en-US" dirty="0">
              <a:latin typeface="Times New Roman" pitchFamily="18" charset="0"/>
              <a:cs typeface="Times New Roman"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642918"/>
          </a:xfrm>
        </p:spPr>
        <p:txBody>
          <a:bodyPr anchor="t">
            <a:normAutofit fontScale="90000"/>
          </a:bodyPr>
          <a:lstStyle/>
          <a:p>
            <a:pPr algn="l"/>
            <a:r>
              <a:rPr lang="en-US" b="1" u="sng" dirty="0" smtClean="0">
                <a:solidFill>
                  <a:srgbClr val="C00000"/>
                </a:solidFill>
                <a:latin typeface="Times New Roman" pitchFamily="18" charset="0"/>
                <a:cs typeface="Times New Roman" pitchFamily="18" charset="0"/>
              </a:rPr>
              <a:t>Classification</a:t>
            </a:r>
            <a:r>
              <a:rPr lang="en-US" b="1" dirty="0" smtClean="0">
                <a:solidFill>
                  <a:srgbClr val="C00000"/>
                </a:solidFill>
                <a:latin typeface="Times New Roman" pitchFamily="18" charset="0"/>
                <a:cs typeface="Times New Roman" pitchFamily="18" charset="0"/>
              </a:rPr>
              <a:t>…….</a:t>
            </a:r>
            <a:r>
              <a:rPr lang="en-US" u="sng" dirty="0" smtClean="0">
                <a:solidFill>
                  <a:srgbClr val="C00000"/>
                </a:solidFill>
                <a:latin typeface="Times New Roman" pitchFamily="18" charset="0"/>
                <a:cs typeface="Times New Roman" pitchFamily="18" charset="0"/>
              </a:rPr>
              <a:t/>
            </a:r>
            <a:br>
              <a:rPr lang="en-US" u="sng" dirty="0" smtClean="0">
                <a:solidFill>
                  <a:srgbClr val="C00000"/>
                </a:solidFill>
                <a:latin typeface="Times New Roman" pitchFamily="18" charset="0"/>
                <a:cs typeface="Times New Roman" pitchFamily="18" charset="0"/>
              </a:rPr>
            </a:br>
            <a:endParaRPr lang="en-US" u="sng" dirty="0">
              <a:solidFill>
                <a:srgbClr val="C00000"/>
              </a:solidFill>
              <a:latin typeface="Times New Roman" pitchFamily="18" charset="0"/>
              <a:cs typeface="Times New Roman" pitchFamily="18" charset="0"/>
            </a:endParaRPr>
          </a:p>
        </p:txBody>
      </p:sp>
      <p:sp>
        <p:nvSpPr>
          <p:cNvPr id="3" name="Content Placeholder 2"/>
          <p:cNvSpPr>
            <a:spLocks noGrp="1"/>
          </p:cNvSpPr>
          <p:nvPr>
            <p:ph idx="1"/>
          </p:nvPr>
        </p:nvSpPr>
        <p:spPr>
          <a:xfrm>
            <a:off x="214282" y="571480"/>
            <a:ext cx="8643998" cy="6072230"/>
          </a:xfrm>
        </p:spPr>
        <p:txBody>
          <a:bodyPr>
            <a:noAutofit/>
          </a:bodyPr>
          <a:lstStyle/>
          <a:p>
            <a:pPr algn="just" fontAlgn="base"/>
            <a:r>
              <a:rPr lang="en-US" sz="2400" dirty="0" smtClean="0">
                <a:latin typeface="Times New Roman" pitchFamily="18" charset="0"/>
                <a:cs typeface="Times New Roman" pitchFamily="18" charset="0"/>
              </a:rPr>
              <a:t>On </a:t>
            </a:r>
            <a:r>
              <a:rPr lang="en-US" sz="2400" dirty="0">
                <a:latin typeface="Times New Roman" pitchFamily="18" charset="0"/>
                <a:cs typeface="Times New Roman" pitchFamily="18" charset="0"/>
              </a:rPr>
              <a:t>the basis of the </a:t>
            </a:r>
            <a:r>
              <a:rPr lang="en-US" sz="2400" dirty="0" err="1" smtClean="0">
                <a:latin typeface="Times New Roman" pitchFamily="18" charset="0"/>
                <a:cs typeface="Times New Roman" pitchFamily="18" charset="0"/>
              </a:rPr>
              <a:t>palaeontologica</a:t>
            </a:r>
            <a:r>
              <a:rPr lang="en-US" sz="2400" dirty="0" err="1">
                <a:latin typeface="Times New Roman" pitchFamily="18" charset="0"/>
                <a:cs typeface="Times New Roman" pitchFamily="18" charset="0"/>
              </a:rPr>
              <a:t>l</a:t>
            </a:r>
            <a:r>
              <a:rPr lang="en-US" sz="2400" dirty="0" smtClean="0">
                <a:latin typeface="Times New Roman" pitchFamily="18" charset="0"/>
                <a:cs typeface="Times New Roman" pitchFamily="18" charset="0"/>
              </a:rPr>
              <a:t>, </a:t>
            </a:r>
            <a:r>
              <a:rPr lang="en-US" sz="2400" dirty="0" err="1">
                <a:latin typeface="Times New Roman" pitchFamily="18" charset="0"/>
                <a:cs typeface="Times New Roman" pitchFamily="18" charset="0"/>
              </a:rPr>
              <a:t>strati</a:t>
            </a:r>
            <a:r>
              <a:rPr lang="en-US" sz="2400" dirty="0">
                <a:latin typeface="Times New Roman" pitchFamily="18" charset="0"/>
                <a:cs typeface="Times New Roman" pitchFamily="18" charset="0"/>
              </a:rPr>
              <a:t>-graphical and </a:t>
            </a:r>
            <a:r>
              <a:rPr lang="en-US" sz="2400" dirty="0" err="1">
                <a:latin typeface="Times New Roman" pitchFamily="18" charset="0"/>
                <a:cs typeface="Times New Roman" pitchFamily="18" charset="0"/>
              </a:rPr>
              <a:t>lithological</a:t>
            </a:r>
            <a:r>
              <a:rPr lang="en-US" sz="2400" dirty="0">
                <a:latin typeface="Times New Roman" pitchFamily="18" charset="0"/>
                <a:cs typeface="Times New Roman" pitchFamily="18" charset="0"/>
              </a:rPr>
              <a:t> criteria, two types of classifications have been proposed for the rocks of this sequence :</a:t>
            </a:r>
          </a:p>
          <a:p>
            <a:pPr algn="just" fontAlgn="base"/>
            <a:r>
              <a:rPr lang="en-US" sz="2400" dirty="0">
                <a:latin typeface="Times New Roman" pitchFamily="18" charset="0"/>
                <a:cs typeface="Times New Roman" pitchFamily="18" charset="0"/>
              </a:rPr>
              <a:t>(a) </a:t>
            </a:r>
            <a:r>
              <a:rPr lang="en-US" sz="2400" b="1" u="sng" dirty="0">
                <a:solidFill>
                  <a:schemeClr val="accent6">
                    <a:lumMod val="50000"/>
                  </a:schemeClr>
                </a:solidFill>
                <a:latin typeface="Times New Roman" pitchFamily="18" charset="0"/>
                <a:cs typeface="Times New Roman" pitchFamily="18" charset="0"/>
              </a:rPr>
              <a:t>The two-fold classification </a:t>
            </a:r>
            <a:r>
              <a:rPr lang="en-US" sz="2400" dirty="0">
                <a:latin typeface="Times New Roman" pitchFamily="18" charset="0"/>
                <a:cs typeface="Times New Roman" pitchFamily="18" charset="0"/>
              </a:rPr>
              <a:t>have been proposed by </a:t>
            </a:r>
            <a:r>
              <a:rPr lang="en-US" sz="2400" dirty="0" smtClean="0">
                <a:latin typeface="Times New Roman" pitchFamily="18" charset="0"/>
                <a:cs typeface="Times New Roman" pitchFamily="18" charset="0"/>
              </a:rPr>
              <a:t>C. </a:t>
            </a:r>
            <a:r>
              <a:rPr lang="en-US" sz="2400" dirty="0">
                <a:latin typeface="Times New Roman" pitchFamily="18" charset="0"/>
                <a:cs typeface="Times New Roman" pitchFamily="18" charset="0"/>
              </a:rPr>
              <a:t>S. Fox, </a:t>
            </a:r>
            <a:r>
              <a:rPr lang="en-US" sz="2400" dirty="0" smtClean="0">
                <a:latin typeface="Times New Roman" pitchFamily="18" charset="0"/>
                <a:cs typeface="Times New Roman" pitchFamily="18" charset="0"/>
              </a:rPr>
              <a:t>M. </a:t>
            </a:r>
            <a:r>
              <a:rPr lang="en-US" sz="2400" dirty="0">
                <a:latin typeface="Times New Roman" pitchFamily="18" charset="0"/>
                <a:cs typeface="Times New Roman" pitchFamily="18" charset="0"/>
              </a:rPr>
              <a:t>S. Krishnan etc., in which they have divided the </a:t>
            </a:r>
            <a:r>
              <a:rPr lang="en-US" sz="2400" dirty="0" err="1">
                <a:latin typeface="Times New Roman" pitchFamily="18" charset="0"/>
                <a:cs typeface="Times New Roman" pitchFamily="18" charset="0"/>
              </a:rPr>
              <a:t>Gondwana</a:t>
            </a:r>
            <a:r>
              <a:rPr lang="en-US" sz="2400" dirty="0">
                <a:latin typeface="Times New Roman" pitchFamily="18" charset="0"/>
                <a:cs typeface="Times New Roman" pitchFamily="18" charset="0"/>
              </a:rPr>
              <a:t> rocks on the basis of floral characteristics into Lower </a:t>
            </a:r>
            <a:r>
              <a:rPr lang="en-US" sz="2400" dirty="0" err="1">
                <a:latin typeface="Times New Roman" pitchFamily="18" charset="0"/>
                <a:cs typeface="Times New Roman" pitchFamily="18" charset="0"/>
              </a:rPr>
              <a:t>Gondwana</a:t>
            </a:r>
            <a:r>
              <a:rPr lang="en-US" sz="2400" dirty="0">
                <a:latin typeface="Times New Roman" pitchFamily="18" charset="0"/>
                <a:cs typeface="Times New Roman" pitchFamily="18" charset="0"/>
              </a:rPr>
              <a:t> rocks </a:t>
            </a:r>
            <a:r>
              <a:rPr lang="en-US" sz="2400" dirty="0" err="1">
                <a:latin typeface="Times New Roman" pitchFamily="18" charset="0"/>
                <a:cs typeface="Times New Roman" pitchFamily="18" charset="0"/>
              </a:rPr>
              <a:t>characterised</a:t>
            </a:r>
            <a:r>
              <a:rPr lang="en-US" sz="2400" dirty="0">
                <a:latin typeface="Times New Roman" pitchFamily="18" charset="0"/>
                <a:cs typeface="Times New Roman" pitchFamily="18" charset="0"/>
              </a:rPr>
              <a:t> by </a:t>
            </a:r>
            <a:r>
              <a:rPr lang="en-US" sz="2400" dirty="0">
                <a:solidFill>
                  <a:srgbClr val="00B050"/>
                </a:solidFill>
                <a:latin typeface="Times New Roman" pitchFamily="18" charset="0"/>
                <a:cs typeface="Times New Roman" pitchFamily="18" charset="0"/>
              </a:rPr>
              <a:t>Glossopteris</a:t>
            </a:r>
            <a:r>
              <a:rPr lang="en-US" sz="2400" dirty="0">
                <a:latin typeface="Times New Roman" pitchFamily="18" charset="0"/>
                <a:cs typeface="Times New Roman" pitchFamily="18" charset="0"/>
              </a:rPr>
              <a:t> flora and the Upper-</a:t>
            </a:r>
            <a:r>
              <a:rPr lang="en-US" sz="2400" dirty="0" err="1">
                <a:latin typeface="Times New Roman" pitchFamily="18" charset="0"/>
                <a:cs typeface="Times New Roman" pitchFamily="18" charset="0"/>
              </a:rPr>
              <a:t>Gondwana</a:t>
            </a:r>
            <a:r>
              <a:rPr lang="en-US" sz="2400" dirty="0">
                <a:latin typeface="Times New Roman" pitchFamily="18" charset="0"/>
                <a:cs typeface="Times New Roman" pitchFamily="18" charset="0"/>
              </a:rPr>
              <a:t> sediments marked by the advent of the </a:t>
            </a:r>
            <a:r>
              <a:rPr lang="en-US" sz="2400" dirty="0" err="1">
                <a:solidFill>
                  <a:srgbClr val="00B050"/>
                </a:solidFill>
                <a:latin typeface="Times New Roman" pitchFamily="18" charset="0"/>
                <a:cs typeface="Times New Roman" pitchFamily="18" charset="0"/>
              </a:rPr>
              <a:t>Ptilophyllum</a:t>
            </a:r>
            <a:r>
              <a:rPr lang="en-US" sz="2400" dirty="0">
                <a:latin typeface="Times New Roman" pitchFamily="18" charset="0"/>
                <a:cs typeface="Times New Roman" pitchFamily="18" charset="0"/>
              </a:rPr>
              <a:t> flora.</a:t>
            </a:r>
          </a:p>
          <a:p>
            <a:pPr algn="just" fontAlgn="base"/>
            <a:r>
              <a:rPr lang="en-US" sz="2400" dirty="0">
                <a:latin typeface="Times New Roman" pitchFamily="18" charset="0"/>
                <a:cs typeface="Times New Roman" pitchFamily="18" charset="0"/>
              </a:rPr>
              <a:t>(b) </a:t>
            </a:r>
            <a:r>
              <a:rPr lang="en-US" sz="2400" b="1" u="sng" dirty="0">
                <a:solidFill>
                  <a:schemeClr val="accent6">
                    <a:lumMod val="50000"/>
                  </a:schemeClr>
                </a:solidFill>
                <a:latin typeface="Times New Roman" pitchFamily="18" charset="0"/>
                <a:cs typeface="Times New Roman" pitchFamily="18" charset="0"/>
              </a:rPr>
              <a:t>The three-fold classification </a:t>
            </a:r>
            <a:r>
              <a:rPr lang="en-US" sz="2400" dirty="0">
                <a:latin typeface="Times New Roman" pitchFamily="18" charset="0"/>
                <a:cs typeface="Times New Roman" pitchFamily="18" charset="0"/>
              </a:rPr>
              <a:t>has been proposed by </a:t>
            </a:r>
            <a:r>
              <a:rPr lang="en-US" sz="2400" dirty="0" err="1">
                <a:latin typeface="Times New Roman" pitchFamily="18" charset="0"/>
                <a:cs typeface="Times New Roman" pitchFamily="18" charset="0"/>
              </a:rPr>
              <a:t>Feist</a:t>
            </a:r>
            <a:r>
              <a:rPr lang="en-US" sz="2400" dirty="0">
                <a:latin typeface="Times New Roman" pitchFamily="18" charset="0"/>
                <a:cs typeface="Times New Roman" pitchFamily="18" charset="0"/>
              </a:rPr>
              <a:t>- mantel, </a:t>
            </a:r>
            <a:r>
              <a:rPr lang="en-US" sz="2400" dirty="0" err="1">
                <a:latin typeface="Times New Roman" pitchFamily="18" charset="0"/>
                <a:cs typeface="Times New Roman" pitchFamily="18" charset="0"/>
              </a:rPr>
              <a:t>Vredenburg</a:t>
            </a:r>
            <a:r>
              <a:rPr lang="en-US" sz="2400" dirty="0">
                <a:latin typeface="Times New Roman" pitchFamily="18" charset="0"/>
                <a:cs typeface="Times New Roman" pitchFamily="18" charset="0"/>
              </a:rPr>
              <a:t>, D.N. </a:t>
            </a:r>
            <a:r>
              <a:rPr lang="en-US" sz="2400" dirty="0" err="1">
                <a:latin typeface="Times New Roman" pitchFamily="18" charset="0"/>
                <a:cs typeface="Times New Roman" pitchFamily="18" charset="0"/>
              </a:rPr>
              <a:t>Wadia</a:t>
            </a:r>
            <a:r>
              <a:rPr lang="en-US" sz="2400" dirty="0">
                <a:latin typeface="Times New Roman" pitchFamily="18" charset="0"/>
                <a:cs typeface="Times New Roman" pitchFamily="18" charset="0"/>
              </a:rPr>
              <a:t> etc. on the basis of prevailing climatic conditions and faunal characteristics of the </a:t>
            </a:r>
            <a:r>
              <a:rPr lang="en-US" sz="2400" dirty="0" err="1">
                <a:latin typeface="Times New Roman" pitchFamily="18" charset="0"/>
                <a:cs typeface="Times New Roman" pitchFamily="18" charset="0"/>
              </a:rPr>
              <a:t>Gondwana</a:t>
            </a:r>
            <a:r>
              <a:rPr lang="en-US" sz="2400" dirty="0">
                <a:latin typeface="Times New Roman" pitchFamily="18" charset="0"/>
                <a:cs typeface="Times New Roman" pitchFamily="18" charset="0"/>
              </a:rPr>
              <a:t> era. The three subdivisions are as follows:</a:t>
            </a:r>
          </a:p>
          <a:p>
            <a:pPr algn="just" fontAlgn="base"/>
            <a:r>
              <a:rPr lang="en-US" sz="2400" dirty="0">
                <a:latin typeface="Times New Roman" pitchFamily="18" charset="0"/>
                <a:cs typeface="Times New Roman" pitchFamily="18" charset="0"/>
              </a:rPr>
              <a:t>In spite of several views for and against either of the classification, </a:t>
            </a:r>
            <a:r>
              <a:rPr lang="en-US" sz="2400" dirty="0">
                <a:solidFill>
                  <a:srgbClr val="00B050"/>
                </a:solidFill>
                <a:latin typeface="Times New Roman" pitchFamily="18" charset="0"/>
                <a:cs typeface="Times New Roman" pitchFamily="18" charset="0"/>
              </a:rPr>
              <a:t>the modern trend is more in </a:t>
            </a:r>
            <a:r>
              <a:rPr lang="en-US" sz="2400" dirty="0" err="1">
                <a:solidFill>
                  <a:srgbClr val="00B050"/>
                </a:solidFill>
                <a:latin typeface="Times New Roman" pitchFamily="18" charset="0"/>
                <a:cs typeface="Times New Roman" pitchFamily="18" charset="0"/>
              </a:rPr>
              <a:t>favour</a:t>
            </a:r>
            <a:r>
              <a:rPr lang="en-US" sz="2400" dirty="0">
                <a:solidFill>
                  <a:srgbClr val="00B050"/>
                </a:solidFill>
                <a:latin typeface="Times New Roman" pitchFamily="18" charset="0"/>
                <a:cs typeface="Times New Roman" pitchFamily="18" charset="0"/>
              </a:rPr>
              <a:t> of the two-fold classi­fication.</a:t>
            </a:r>
          </a:p>
          <a:p>
            <a:pPr algn="just"/>
            <a:endParaRPr lang="en-US" sz="2400" dirty="0">
              <a:latin typeface="Times New Roman" pitchFamily="18" charset="0"/>
              <a:cs typeface="Times New Roman"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82594"/>
          </a:xfrm>
        </p:spPr>
        <p:txBody>
          <a:bodyPr anchor="t">
            <a:noAutofit/>
          </a:bodyPr>
          <a:lstStyle/>
          <a:p>
            <a:pPr lvl="0" algn="l" fontAlgn="base">
              <a:spcAft>
                <a:spcPct val="0"/>
              </a:spcAft>
            </a:pPr>
            <a:r>
              <a:rPr lang="en-US" sz="2800" b="1" u="sng" dirty="0" smtClean="0">
                <a:solidFill>
                  <a:srgbClr val="FF0000"/>
                </a:solidFill>
                <a:latin typeface="Times New Roman" pitchFamily="18" charset="0"/>
                <a:cs typeface="Times New Roman" pitchFamily="18" charset="0"/>
              </a:rPr>
              <a:t>Classification of </a:t>
            </a:r>
            <a:r>
              <a:rPr lang="en-US" sz="2800" b="1" u="sng" dirty="0" err="1" smtClean="0">
                <a:solidFill>
                  <a:srgbClr val="FF0000"/>
                </a:solidFill>
                <a:latin typeface="Times New Roman" pitchFamily="18" charset="0"/>
                <a:cs typeface="Times New Roman" pitchFamily="18" charset="0"/>
              </a:rPr>
              <a:t>Gondwana</a:t>
            </a:r>
            <a:r>
              <a:rPr lang="en-US" sz="2800" b="1" u="sng" dirty="0" smtClean="0">
                <a:solidFill>
                  <a:srgbClr val="FF0000"/>
                </a:solidFill>
                <a:latin typeface="Times New Roman" pitchFamily="18" charset="0"/>
                <a:cs typeface="Times New Roman" pitchFamily="18" charset="0"/>
              </a:rPr>
              <a:t> Rocks:</a:t>
            </a:r>
            <a:r>
              <a:rPr lang="en-US" sz="1200" b="1" dirty="0" smtClean="0">
                <a:solidFill>
                  <a:srgbClr val="000000"/>
                </a:solidFill>
                <a:latin typeface="Times New Roman" pitchFamily="18" charset="0"/>
                <a:cs typeface="Times New Roman" pitchFamily="18" charset="0"/>
              </a:rPr>
              <a:t/>
            </a:r>
            <a:br>
              <a:rPr lang="en-US" sz="1200" b="1" dirty="0" smtClean="0">
                <a:solidFill>
                  <a:srgbClr val="000000"/>
                </a:solidFill>
                <a:latin typeface="Times New Roman" pitchFamily="18" charset="0"/>
                <a:cs typeface="Times New Roman" pitchFamily="18" charset="0"/>
              </a:rPr>
            </a:br>
            <a:r>
              <a:rPr lang="en-US" sz="1200" dirty="0" smtClean="0">
                <a:latin typeface="Times New Roman" pitchFamily="18" charset="0"/>
                <a:cs typeface="Times New Roman" pitchFamily="18" charset="0"/>
              </a:rPr>
              <a:t/>
            </a:r>
            <a:br>
              <a:rPr lang="en-US" sz="1200" dirty="0" smtClean="0">
                <a:latin typeface="Times New Roman" pitchFamily="18" charset="0"/>
                <a:cs typeface="Times New Roman" pitchFamily="18" charset="0"/>
              </a:rPr>
            </a:br>
            <a:endParaRPr lang="en-US" sz="1200" dirty="0">
              <a:latin typeface="Times New Roman" pitchFamily="18" charset="0"/>
              <a:cs typeface="Times New Roman" pitchFamily="18" charset="0"/>
            </a:endParaRPr>
          </a:p>
        </p:txBody>
      </p:sp>
      <p:sp>
        <p:nvSpPr>
          <p:cNvPr id="3" name="Content Placeholder 2"/>
          <p:cNvSpPr>
            <a:spLocks noGrp="1"/>
          </p:cNvSpPr>
          <p:nvPr>
            <p:ph idx="1"/>
          </p:nvPr>
        </p:nvSpPr>
        <p:spPr>
          <a:xfrm>
            <a:off x="0" y="1000108"/>
            <a:ext cx="8929718" cy="5643602"/>
          </a:xfrm>
        </p:spPr>
        <p:txBody>
          <a:bodyPr>
            <a:normAutofit/>
          </a:bodyPr>
          <a:lstStyle/>
          <a:p>
            <a:pPr fontAlgn="base"/>
            <a:endParaRPr lang="en-US" sz="2000" dirty="0" smtClean="0">
              <a:latin typeface="Times New Roman" pitchFamily="18" charset="0"/>
              <a:cs typeface="Times New Roman" pitchFamily="18" charset="0"/>
            </a:endParaRPr>
          </a:p>
          <a:p>
            <a:pPr fontAlgn="base"/>
            <a:r>
              <a:rPr lang="en-US" sz="2000" dirty="0" smtClean="0">
                <a:latin typeface="Times New Roman" pitchFamily="18" charset="0"/>
                <a:cs typeface="Times New Roman" pitchFamily="18" charset="0"/>
              </a:rPr>
              <a:t>Following </a:t>
            </a:r>
            <a:r>
              <a:rPr lang="en-US" sz="2000" dirty="0">
                <a:latin typeface="Times New Roman" pitchFamily="18" charset="0"/>
                <a:cs typeface="Times New Roman" pitchFamily="18" charset="0"/>
              </a:rPr>
              <a:t>is the outline of three-fold classification which is based primarily on </a:t>
            </a:r>
            <a:r>
              <a:rPr lang="en-US" sz="2000" dirty="0" err="1">
                <a:latin typeface="Times New Roman" pitchFamily="18" charset="0"/>
                <a:cs typeface="Times New Roman" pitchFamily="18" charset="0"/>
              </a:rPr>
              <a:t>stratigraphical</a:t>
            </a:r>
            <a:r>
              <a:rPr lang="en-US" sz="2000" dirty="0">
                <a:latin typeface="Times New Roman" pitchFamily="18" charset="0"/>
                <a:cs typeface="Times New Roman" pitchFamily="18" charset="0"/>
              </a:rPr>
              <a:t> evidence, each division being assigned to a particular system in Standard Geological Scale.</a:t>
            </a:r>
          </a:p>
          <a:p>
            <a:endParaRPr lang="en-US" sz="2000" dirty="0">
              <a:latin typeface="Times New Roman" pitchFamily="18" charset="0"/>
              <a:cs typeface="Times New Roman" pitchFamily="18" charset="0"/>
            </a:endParaRPr>
          </a:p>
        </p:txBody>
      </p:sp>
      <p:pic>
        <p:nvPicPr>
          <p:cNvPr id="1026" name="Picture 2" descr="https://www.geographynotes.com/wp-content/uploads/2018/02/clip_image002_thumb-14.jpg">
            <a:hlinkClick r:id="rId2"/>
          </p:cNvPr>
          <p:cNvPicPr>
            <a:picLocks noChangeAspect="1" noChangeArrowheads="1"/>
          </p:cNvPicPr>
          <p:nvPr/>
        </p:nvPicPr>
        <p:blipFill>
          <a:blip r:embed="rId3"/>
          <a:srcRect/>
          <a:stretch>
            <a:fillRect/>
          </a:stretch>
        </p:blipFill>
        <p:spPr bwMode="auto">
          <a:xfrm>
            <a:off x="214282" y="2857496"/>
            <a:ext cx="8639808" cy="3433770"/>
          </a:xfrm>
          <a:prstGeom prst="rect">
            <a:avLst/>
          </a:prstGeom>
          <a:noFill/>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5720" y="274638"/>
            <a:ext cx="8572560" cy="1654164"/>
          </a:xfrm>
        </p:spPr>
        <p:txBody>
          <a:bodyPr anchor="t">
            <a:normAutofit/>
          </a:bodyPr>
          <a:lstStyle/>
          <a:p>
            <a:pPr algn="just"/>
            <a:r>
              <a:rPr lang="en-US" sz="2800" dirty="0">
                <a:latin typeface="Times New Roman" pitchFamily="18" charset="0"/>
                <a:cs typeface="Times New Roman" pitchFamily="18" charset="0"/>
              </a:rPr>
              <a:t>In the two-fold division, based primarily on fossil evidence, the dividing line lies between the </a:t>
            </a:r>
            <a:r>
              <a:rPr lang="en-US" sz="2800" dirty="0" err="1">
                <a:latin typeface="Times New Roman" pitchFamily="18" charset="0"/>
                <a:cs typeface="Times New Roman" pitchFamily="18" charset="0"/>
              </a:rPr>
              <a:t>Panchet</a:t>
            </a:r>
            <a:r>
              <a:rPr lang="en-US" sz="2800" dirty="0">
                <a:latin typeface="Times New Roman" pitchFamily="18" charset="0"/>
                <a:cs typeface="Times New Roman" pitchFamily="18" charset="0"/>
              </a:rPr>
              <a:t> Series and the </a:t>
            </a:r>
            <a:r>
              <a:rPr lang="en-US" sz="2800" dirty="0" err="1">
                <a:latin typeface="Times New Roman" pitchFamily="18" charset="0"/>
                <a:cs typeface="Times New Roman" pitchFamily="18" charset="0"/>
              </a:rPr>
              <a:t>Mahadeva</a:t>
            </a:r>
            <a:r>
              <a:rPr lang="en-US" sz="2800" dirty="0">
                <a:latin typeface="Times New Roman" pitchFamily="18" charset="0"/>
                <a:cs typeface="Times New Roman" pitchFamily="18" charset="0"/>
              </a:rPr>
              <a:t> Series as shown </a:t>
            </a:r>
            <a:r>
              <a:rPr lang="en-US" sz="2800" dirty="0" smtClean="0">
                <a:latin typeface="Times New Roman" pitchFamily="18" charset="0"/>
                <a:cs typeface="Times New Roman" pitchFamily="18" charset="0"/>
              </a:rPr>
              <a:t>in Table.</a:t>
            </a:r>
            <a:endParaRPr lang="en-US" sz="2800" dirty="0">
              <a:latin typeface="Times New Roman" pitchFamily="18" charset="0"/>
              <a:cs typeface="Times New Roman" pitchFamily="18" charset="0"/>
            </a:endParaRPr>
          </a:p>
        </p:txBody>
      </p:sp>
      <p:pic>
        <p:nvPicPr>
          <p:cNvPr id="25602" name="Picture 2" descr="C:\Users\geology3\Desktop\clip_image004-11.jpg"/>
          <p:cNvPicPr>
            <a:picLocks noGrp="1" noChangeAspect="1" noChangeArrowheads="1"/>
          </p:cNvPicPr>
          <p:nvPr>
            <p:ph idx="1"/>
          </p:nvPr>
        </p:nvPicPr>
        <p:blipFill>
          <a:blip r:embed="rId2"/>
          <a:srcRect/>
          <a:stretch>
            <a:fillRect/>
          </a:stretch>
        </p:blipFill>
        <p:spPr bwMode="auto">
          <a:xfrm>
            <a:off x="109608" y="2571744"/>
            <a:ext cx="8820110" cy="2643206"/>
          </a:xfrm>
          <a:prstGeom prst="rect">
            <a:avLst/>
          </a:prstGeom>
          <a:noFill/>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785794"/>
          </a:xfrm>
        </p:spPr>
        <p:txBody>
          <a:bodyPr anchor="t"/>
          <a:lstStyle/>
          <a:p>
            <a:pPr algn="l"/>
            <a:r>
              <a:rPr lang="en-US" b="1" u="sng" dirty="0" smtClean="0">
                <a:solidFill>
                  <a:srgbClr val="FF0000"/>
                </a:solidFill>
                <a:latin typeface="Times New Roman" pitchFamily="18" charset="0"/>
                <a:cs typeface="Times New Roman" pitchFamily="18" charset="0"/>
              </a:rPr>
              <a:t>Important facts</a:t>
            </a:r>
            <a:r>
              <a:rPr lang="en-US" b="1" dirty="0" smtClean="0">
                <a:solidFill>
                  <a:srgbClr val="FF0000"/>
                </a:solidFill>
                <a:latin typeface="Times New Roman" pitchFamily="18" charset="0"/>
                <a:cs typeface="Times New Roman" pitchFamily="18" charset="0"/>
              </a:rPr>
              <a:t>……</a:t>
            </a:r>
            <a:endParaRPr lang="en-US" b="1" u="sng" dirty="0">
              <a:solidFill>
                <a:srgbClr val="FF0000"/>
              </a:solidFill>
              <a:latin typeface="Times New Roman" pitchFamily="18" charset="0"/>
              <a:cs typeface="Times New Roman" pitchFamily="18" charset="0"/>
            </a:endParaRPr>
          </a:p>
        </p:txBody>
      </p:sp>
      <p:sp>
        <p:nvSpPr>
          <p:cNvPr id="3" name="Content Placeholder 2"/>
          <p:cNvSpPr>
            <a:spLocks noGrp="1"/>
          </p:cNvSpPr>
          <p:nvPr>
            <p:ph idx="1"/>
          </p:nvPr>
        </p:nvSpPr>
        <p:spPr>
          <a:xfrm>
            <a:off x="0" y="1000108"/>
            <a:ext cx="9144000" cy="5643602"/>
          </a:xfrm>
        </p:spPr>
        <p:txBody>
          <a:bodyPr>
            <a:normAutofit/>
          </a:bodyPr>
          <a:lstStyle/>
          <a:p>
            <a:pPr algn="just" fontAlgn="base">
              <a:lnSpc>
                <a:spcPct val="150000"/>
              </a:lnSpc>
              <a:buNone/>
            </a:pPr>
            <a:r>
              <a:rPr lang="en-US" sz="2800" dirty="0">
                <a:latin typeface="Times New Roman" pitchFamily="18" charset="0"/>
                <a:cs typeface="Times New Roman" pitchFamily="18" charset="0"/>
              </a:rPr>
              <a:t>(</a:t>
            </a:r>
            <a:r>
              <a:rPr lang="en-US" sz="2800" dirty="0" err="1">
                <a:latin typeface="Times New Roman" pitchFamily="18" charset="0"/>
                <a:cs typeface="Times New Roman" pitchFamily="18" charset="0"/>
              </a:rPr>
              <a:t>i</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Talchir</a:t>
            </a:r>
            <a:r>
              <a:rPr lang="en-US" sz="2800" dirty="0">
                <a:latin typeface="Times New Roman" pitchFamily="18" charset="0"/>
                <a:cs typeface="Times New Roman" pitchFamily="18" charset="0"/>
              </a:rPr>
              <a:t> stage is made up of greenish </a:t>
            </a:r>
            <a:r>
              <a:rPr lang="en-US" sz="2800" dirty="0" err="1">
                <a:latin typeface="Times New Roman" pitchFamily="18" charset="0"/>
                <a:cs typeface="Times New Roman" pitchFamily="18" charset="0"/>
              </a:rPr>
              <a:t>shales</a:t>
            </a:r>
            <a:r>
              <a:rPr lang="en-US" sz="2800" dirty="0">
                <a:latin typeface="Times New Roman" pitchFamily="18" charset="0"/>
                <a:cs typeface="Times New Roman" pitchFamily="18" charset="0"/>
              </a:rPr>
              <a:t> known as ‘Needle </a:t>
            </a:r>
            <a:r>
              <a:rPr lang="en-US" sz="2800" dirty="0" err="1">
                <a:latin typeface="Times New Roman" pitchFamily="18" charset="0"/>
                <a:cs typeface="Times New Roman" pitchFamily="18" charset="0"/>
              </a:rPr>
              <a:t>shales’</a:t>
            </a:r>
            <a:r>
              <a:rPr lang="en-US" sz="2800" dirty="0">
                <a:latin typeface="Times New Roman" pitchFamily="18" charset="0"/>
                <a:cs typeface="Times New Roman" pitchFamily="18" charset="0"/>
              </a:rPr>
              <a:t>, due to the characteristic weathering which they exhibit.</a:t>
            </a:r>
          </a:p>
          <a:p>
            <a:pPr algn="just" fontAlgn="base">
              <a:lnSpc>
                <a:spcPct val="150000"/>
              </a:lnSpc>
              <a:buNone/>
            </a:pPr>
            <a:r>
              <a:rPr lang="en-US" sz="2800" dirty="0">
                <a:latin typeface="Times New Roman" pitchFamily="18" charset="0"/>
                <a:cs typeface="Times New Roman" pitchFamily="18" charset="0"/>
              </a:rPr>
              <a:t>(ii) </a:t>
            </a:r>
            <a:r>
              <a:rPr lang="en-US" sz="2800" dirty="0" err="1">
                <a:latin typeface="Times New Roman" pitchFamily="18" charset="0"/>
                <a:cs typeface="Times New Roman" pitchFamily="18" charset="0"/>
              </a:rPr>
              <a:t>Damuda</a:t>
            </a:r>
            <a:r>
              <a:rPr lang="en-US" sz="2800" dirty="0">
                <a:latin typeface="Times New Roman" pitchFamily="18" charset="0"/>
                <a:cs typeface="Times New Roman" pitchFamily="18" charset="0"/>
              </a:rPr>
              <a:t> series contains coal seams of Permian age.</a:t>
            </a:r>
          </a:p>
          <a:p>
            <a:pPr algn="just" fontAlgn="base">
              <a:lnSpc>
                <a:spcPct val="150000"/>
              </a:lnSpc>
              <a:buNone/>
            </a:pPr>
            <a:r>
              <a:rPr lang="en-US" sz="2800" dirty="0">
                <a:latin typeface="Times New Roman" pitchFamily="18" charset="0"/>
                <a:cs typeface="Times New Roman" pitchFamily="18" charset="0"/>
              </a:rPr>
              <a:t>(iii) The </a:t>
            </a:r>
            <a:r>
              <a:rPr lang="en-US" sz="2800" dirty="0" err="1">
                <a:latin typeface="Times New Roman" pitchFamily="18" charset="0"/>
                <a:cs typeface="Times New Roman" pitchFamily="18" charset="0"/>
              </a:rPr>
              <a:t>Barakar</a:t>
            </a:r>
            <a:r>
              <a:rPr lang="en-US" sz="2800" dirty="0">
                <a:latin typeface="Times New Roman" pitchFamily="18" charset="0"/>
                <a:cs typeface="Times New Roman" pitchFamily="18" charset="0"/>
              </a:rPr>
              <a:t> stage is well developed in the </a:t>
            </a:r>
            <a:r>
              <a:rPr lang="en-US" sz="2800" dirty="0" err="1">
                <a:latin typeface="Times New Roman" pitchFamily="18" charset="0"/>
                <a:cs typeface="Times New Roman" pitchFamily="18" charset="0"/>
              </a:rPr>
              <a:t>Jharia</a:t>
            </a:r>
            <a:r>
              <a:rPr lang="en-US" sz="2800" dirty="0">
                <a:latin typeface="Times New Roman" pitchFamily="18" charset="0"/>
                <a:cs typeface="Times New Roman" pitchFamily="18" charset="0"/>
              </a:rPr>
              <a:t> coal field.</a:t>
            </a:r>
          </a:p>
          <a:p>
            <a:pPr algn="just" fontAlgn="base">
              <a:lnSpc>
                <a:spcPct val="150000"/>
              </a:lnSpc>
              <a:buNone/>
            </a:pPr>
            <a:r>
              <a:rPr lang="en-US" sz="2800" dirty="0">
                <a:latin typeface="Times New Roman" pitchFamily="18" charset="0"/>
                <a:cs typeface="Times New Roman" pitchFamily="18" charset="0"/>
              </a:rPr>
              <a:t>(iv) The Barren measures is devoid of fossils and contain nodules of clay-ironstone.</a:t>
            </a:r>
          </a:p>
          <a:p>
            <a:pPr algn="just">
              <a:lnSpc>
                <a:spcPct val="150000"/>
              </a:lnSpc>
              <a:buNone/>
            </a:pPr>
            <a:endParaRPr lang="en-US" sz="2800" dirty="0">
              <a:latin typeface="Times New Roman" pitchFamily="18" charset="0"/>
              <a:cs typeface="Times New Roman"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4282" y="0"/>
            <a:ext cx="8715436" cy="6858000"/>
          </a:xfrm>
        </p:spPr>
        <p:txBody>
          <a:bodyPr>
            <a:normAutofit/>
          </a:bodyPr>
          <a:lstStyle/>
          <a:p>
            <a:pPr marL="0" indent="0" algn="just" fontAlgn="base">
              <a:lnSpc>
                <a:spcPct val="150000"/>
              </a:lnSpc>
              <a:buNone/>
            </a:pPr>
            <a:r>
              <a:rPr lang="en-US" sz="2400" dirty="0">
                <a:latin typeface="Times New Roman" pitchFamily="18" charset="0"/>
                <a:cs typeface="Times New Roman" pitchFamily="18" charset="0"/>
              </a:rPr>
              <a:t>(v) </a:t>
            </a:r>
            <a:r>
              <a:rPr lang="en-US" sz="2400" dirty="0" err="1">
                <a:latin typeface="Times New Roman" pitchFamily="18" charset="0"/>
                <a:cs typeface="Times New Roman" pitchFamily="18" charset="0"/>
              </a:rPr>
              <a:t>Raniganj</a:t>
            </a:r>
            <a:r>
              <a:rPr lang="en-US" sz="2400" dirty="0">
                <a:latin typeface="Times New Roman" pitchFamily="18" charset="0"/>
                <a:cs typeface="Times New Roman" pitchFamily="18" charset="0"/>
              </a:rPr>
              <a:t> stage contains thick horizons of coal seams.</a:t>
            </a:r>
          </a:p>
          <a:p>
            <a:pPr marL="0" indent="0" algn="just" fontAlgn="base">
              <a:lnSpc>
                <a:spcPct val="150000"/>
              </a:lnSpc>
              <a:buNone/>
            </a:pPr>
            <a:r>
              <a:rPr lang="en-US" sz="2400" dirty="0">
                <a:latin typeface="Times New Roman" pitchFamily="18" charset="0"/>
                <a:cs typeface="Times New Roman" pitchFamily="18" charset="0"/>
              </a:rPr>
              <a:t>(vi) </a:t>
            </a:r>
            <a:r>
              <a:rPr lang="en-US" sz="2400" dirty="0" err="1">
                <a:latin typeface="Times New Roman" pitchFamily="18" charset="0"/>
                <a:cs typeface="Times New Roman" pitchFamily="18" charset="0"/>
              </a:rPr>
              <a:t>Panchet</a:t>
            </a:r>
            <a:r>
              <a:rPr lang="en-US" sz="2400" dirty="0">
                <a:latin typeface="Times New Roman" pitchFamily="18" charset="0"/>
                <a:cs typeface="Times New Roman" pitchFamily="18" charset="0"/>
              </a:rPr>
              <a:t> series was deposited in an arid climatic condition, and is </a:t>
            </a:r>
            <a:r>
              <a:rPr lang="en-US" sz="2400" dirty="0" smtClean="0">
                <a:latin typeface="Times New Roman" pitchFamily="18" charset="0"/>
                <a:cs typeface="Times New Roman" pitchFamily="18" charset="0"/>
              </a:rPr>
              <a:t>devoid </a:t>
            </a:r>
            <a:r>
              <a:rPr lang="en-US" sz="2400" dirty="0">
                <a:latin typeface="Times New Roman" pitchFamily="18" charset="0"/>
                <a:cs typeface="Times New Roman" pitchFamily="18" charset="0"/>
              </a:rPr>
              <a:t>of coal seams.</a:t>
            </a:r>
          </a:p>
          <a:p>
            <a:pPr marL="0" indent="0" algn="just" fontAlgn="base">
              <a:lnSpc>
                <a:spcPct val="150000"/>
              </a:lnSpc>
              <a:buNone/>
            </a:pPr>
            <a:r>
              <a:rPr lang="en-US" sz="2400" dirty="0">
                <a:latin typeface="Times New Roman" pitchFamily="18" charset="0"/>
                <a:cs typeface="Times New Roman" pitchFamily="18" charset="0"/>
              </a:rPr>
              <a:t>(vii)</a:t>
            </a:r>
            <a:r>
              <a:rPr lang="en-US" sz="2400" dirty="0" err="1">
                <a:latin typeface="Times New Roman" pitchFamily="18" charset="0"/>
                <a:cs typeface="Times New Roman" pitchFamily="18" charset="0"/>
              </a:rPr>
              <a:t>Himgiri</a:t>
            </a:r>
            <a:r>
              <a:rPr lang="en-US" sz="2400" dirty="0">
                <a:latin typeface="Times New Roman" pitchFamily="18" charset="0"/>
                <a:cs typeface="Times New Roman" pitchFamily="18" charset="0"/>
              </a:rPr>
              <a:t> beds in Mahanadi valley: </a:t>
            </a:r>
            <a:r>
              <a:rPr lang="en-US" sz="2400" dirty="0" err="1">
                <a:latin typeface="Times New Roman" pitchFamily="18" charset="0"/>
                <a:cs typeface="Times New Roman" pitchFamily="18" charset="0"/>
              </a:rPr>
              <a:t>Pali</a:t>
            </a:r>
            <a:r>
              <a:rPr lang="en-US" sz="2400" dirty="0">
                <a:latin typeface="Times New Roman" pitchFamily="18" charset="0"/>
                <a:cs typeface="Times New Roman" pitchFamily="18" charset="0"/>
              </a:rPr>
              <a:t> beds of South-</a:t>
            </a:r>
            <a:r>
              <a:rPr lang="en-US" sz="2400" dirty="0" err="1">
                <a:latin typeface="Times New Roman" pitchFamily="18" charset="0"/>
                <a:cs typeface="Times New Roman" pitchFamily="18" charset="0"/>
              </a:rPr>
              <a:t>Rewa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Kamthi</a:t>
            </a:r>
            <a:r>
              <a:rPr lang="en-US" sz="2400" dirty="0">
                <a:latin typeface="Times New Roman" pitchFamily="18" charset="0"/>
                <a:cs typeface="Times New Roman" pitchFamily="18" charset="0"/>
              </a:rPr>
              <a:t> </a:t>
            </a:r>
            <a:r>
              <a:rPr lang="en-US" sz="2400" dirty="0" smtClean="0">
                <a:latin typeface="Times New Roman" pitchFamily="18" charset="0"/>
                <a:cs typeface="Times New Roman" pitchFamily="18" charset="0"/>
              </a:rPr>
              <a:t>beds </a:t>
            </a:r>
            <a:r>
              <a:rPr lang="en-US" sz="2400" dirty="0">
                <a:latin typeface="Times New Roman" pitchFamily="18" charset="0"/>
                <a:cs typeface="Times New Roman" pitchFamily="18" charset="0"/>
              </a:rPr>
              <a:t>of </a:t>
            </a:r>
            <a:r>
              <a:rPr lang="en-US" sz="2400" dirty="0" err="1">
                <a:latin typeface="Times New Roman" pitchFamily="18" charset="0"/>
                <a:cs typeface="Times New Roman" pitchFamily="18" charset="0"/>
              </a:rPr>
              <a:t>Satpura</a:t>
            </a:r>
            <a:r>
              <a:rPr lang="en-US" sz="2400" dirty="0">
                <a:latin typeface="Times New Roman" pitchFamily="18" charset="0"/>
                <a:cs typeface="Times New Roman" pitchFamily="18" charset="0"/>
              </a:rPr>
              <a:t> in Madhya Pradesh belong to </a:t>
            </a:r>
            <a:r>
              <a:rPr lang="en-US" sz="2400" dirty="0" err="1">
                <a:latin typeface="Times New Roman" pitchFamily="18" charset="0"/>
                <a:cs typeface="Times New Roman" pitchFamily="18" charset="0"/>
              </a:rPr>
              <a:t>Damuda</a:t>
            </a:r>
            <a:r>
              <a:rPr lang="en-US" sz="2400" dirty="0">
                <a:latin typeface="Times New Roman" pitchFamily="18" charset="0"/>
                <a:cs typeface="Times New Roman" pitchFamily="18" charset="0"/>
              </a:rPr>
              <a:t> series.</a:t>
            </a:r>
          </a:p>
          <a:p>
            <a:pPr marL="0" indent="0" algn="just" fontAlgn="base">
              <a:lnSpc>
                <a:spcPct val="150000"/>
              </a:lnSpc>
              <a:buNone/>
            </a:pPr>
            <a:r>
              <a:rPr lang="en-US" sz="2400" dirty="0">
                <a:latin typeface="Times New Roman" pitchFamily="18" charset="0"/>
                <a:cs typeface="Times New Roman" pitchFamily="18" charset="0"/>
              </a:rPr>
              <a:t>(viii) Overlying the </a:t>
            </a:r>
            <a:r>
              <a:rPr lang="en-US" sz="2400" dirty="0" err="1">
                <a:latin typeface="Times New Roman" pitchFamily="18" charset="0"/>
                <a:cs typeface="Times New Roman" pitchFamily="18" charset="0"/>
              </a:rPr>
              <a:t>Damuda</a:t>
            </a:r>
            <a:r>
              <a:rPr lang="en-US" sz="2400" dirty="0">
                <a:latin typeface="Times New Roman" pitchFamily="18" charset="0"/>
                <a:cs typeface="Times New Roman" pitchFamily="18" charset="0"/>
              </a:rPr>
              <a:t> series of South </a:t>
            </a:r>
            <a:r>
              <a:rPr lang="en-US" sz="2400" dirty="0" err="1">
                <a:latin typeface="Times New Roman" pitchFamily="18" charset="0"/>
                <a:cs typeface="Times New Roman" pitchFamily="18" charset="0"/>
              </a:rPr>
              <a:t>Rewa</a:t>
            </a:r>
            <a:r>
              <a:rPr lang="en-US" sz="2400" dirty="0">
                <a:latin typeface="Times New Roman" pitchFamily="18" charset="0"/>
                <a:cs typeface="Times New Roman" pitchFamily="18" charset="0"/>
              </a:rPr>
              <a:t> is the </a:t>
            </a:r>
            <a:r>
              <a:rPr lang="en-US" sz="2400" dirty="0" err="1">
                <a:latin typeface="Times New Roman" pitchFamily="18" charset="0"/>
                <a:cs typeface="Times New Roman" pitchFamily="18" charset="0"/>
              </a:rPr>
              <a:t>Pasa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sora</a:t>
            </a:r>
            <a:r>
              <a:rPr lang="en-US" sz="2400" dirty="0">
                <a:latin typeface="Times New Roman" pitchFamily="18" charset="0"/>
                <a:cs typeface="Times New Roman" pitchFamily="18" charset="0"/>
              </a:rPr>
              <a:t> stage.</a:t>
            </a:r>
          </a:p>
          <a:p>
            <a:pPr marL="0" indent="0" algn="just" fontAlgn="base">
              <a:lnSpc>
                <a:spcPct val="150000"/>
              </a:lnSpc>
              <a:buNone/>
            </a:pPr>
            <a:r>
              <a:rPr lang="en-US" sz="2400" dirty="0">
                <a:latin typeface="Times New Roman" pitchFamily="18" charset="0"/>
                <a:cs typeface="Times New Roman" pitchFamily="18" charset="0"/>
              </a:rPr>
              <a:t>(ix) Bap beds and </a:t>
            </a:r>
            <a:r>
              <a:rPr lang="en-US" sz="2400" dirty="0" err="1">
                <a:latin typeface="Times New Roman" pitchFamily="18" charset="0"/>
                <a:cs typeface="Times New Roman" pitchFamily="18" charset="0"/>
              </a:rPr>
              <a:t>Pokran</a:t>
            </a:r>
            <a:r>
              <a:rPr lang="en-US" sz="2400" dirty="0">
                <a:latin typeface="Times New Roman" pitchFamily="18" charset="0"/>
                <a:cs typeface="Times New Roman" pitchFamily="18" charset="0"/>
              </a:rPr>
              <a:t> beds in Rajasthan contain </a:t>
            </a:r>
            <a:r>
              <a:rPr lang="en-US" sz="2400" dirty="0" err="1">
                <a:latin typeface="Times New Roman" pitchFamily="18" charset="0"/>
                <a:cs typeface="Times New Roman" pitchFamily="18" charset="0"/>
              </a:rPr>
              <a:t>boalders</a:t>
            </a:r>
            <a:r>
              <a:rPr lang="en-US" sz="2400" dirty="0">
                <a:latin typeface="Times New Roman" pitchFamily="18" charset="0"/>
                <a:cs typeface="Times New Roman" pitchFamily="18" charset="0"/>
              </a:rPr>
              <a:t> of </a:t>
            </a:r>
            <a:r>
              <a:rPr lang="en-US" sz="2400" dirty="0" err="1" smtClean="0">
                <a:latin typeface="Times New Roman" pitchFamily="18" charset="0"/>
                <a:cs typeface="Times New Roman" pitchFamily="18" charset="0"/>
              </a:rPr>
              <a:t>Vindhyan</a:t>
            </a:r>
            <a:r>
              <a:rPr lang="en-US" sz="2400" dirty="0" smtClean="0">
                <a:latin typeface="Times New Roman" pitchFamily="18" charset="0"/>
                <a:cs typeface="Times New Roman" pitchFamily="18" charset="0"/>
              </a:rPr>
              <a:t> </a:t>
            </a:r>
            <a:r>
              <a:rPr lang="en-US" sz="2400" dirty="0">
                <a:latin typeface="Times New Roman" pitchFamily="18" charset="0"/>
                <a:cs typeface="Times New Roman" pitchFamily="18" charset="0"/>
              </a:rPr>
              <a:t>limestone and are assigned to the age of </a:t>
            </a:r>
            <a:r>
              <a:rPr lang="en-US" sz="2400" dirty="0" err="1">
                <a:latin typeface="Times New Roman" pitchFamily="18" charset="0"/>
                <a:cs typeface="Times New Roman" pitchFamily="18" charset="0"/>
              </a:rPr>
              <a:t>Talchir</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Ullite</a:t>
            </a:r>
            <a:r>
              <a:rPr lang="en-US" sz="2400" dirty="0">
                <a:latin typeface="Times New Roman" pitchFamily="18" charset="0"/>
                <a:cs typeface="Times New Roman" pitchFamily="18" charset="0"/>
              </a:rPr>
              <a:t>.</a:t>
            </a:r>
          </a:p>
          <a:p>
            <a:pPr marL="0" indent="0" algn="just" fontAlgn="base">
              <a:lnSpc>
                <a:spcPct val="150000"/>
              </a:lnSpc>
              <a:buNone/>
            </a:pPr>
            <a:r>
              <a:rPr lang="en-US" sz="2400" dirty="0">
                <a:latin typeface="Times New Roman" pitchFamily="18" charset="0"/>
                <a:cs typeface="Times New Roman" pitchFamily="18" charset="0"/>
              </a:rPr>
              <a:t>(x) The </a:t>
            </a:r>
            <a:r>
              <a:rPr lang="en-US" sz="2400" dirty="0" err="1">
                <a:latin typeface="Times New Roman" pitchFamily="18" charset="0"/>
                <a:cs typeface="Times New Roman" pitchFamily="18" charset="0"/>
              </a:rPr>
              <a:t>Tiki</a:t>
            </a:r>
            <a:r>
              <a:rPr lang="en-US" sz="2400" dirty="0">
                <a:latin typeface="Times New Roman" pitchFamily="18" charset="0"/>
                <a:cs typeface="Times New Roman" pitchFamily="18" charset="0"/>
              </a:rPr>
              <a:t> beds of </a:t>
            </a:r>
            <a:r>
              <a:rPr lang="en-US" sz="2400" dirty="0" err="1">
                <a:latin typeface="Times New Roman" pitchFamily="18" charset="0"/>
                <a:cs typeface="Times New Roman" pitchFamily="18" charset="0"/>
              </a:rPr>
              <a:t>Rewa</a:t>
            </a:r>
            <a:r>
              <a:rPr lang="en-US" sz="2400" dirty="0">
                <a:latin typeface="Times New Roman" pitchFamily="18" charset="0"/>
                <a:cs typeface="Times New Roman" pitchFamily="18" charset="0"/>
              </a:rPr>
              <a:t> and </a:t>
            </a:r>
            <a:r>
              <a:rPr lang="en-US" sz="2400" dirty="0" err="1">
                <a:latin typeface="Times New Roman" pitchFamily="18" charset="0"/>
                <a:cs typeface="Times New Roman" pitchFamily="18" charset="0"/>
              </a:rPr>
              <a:t>Denwa</a:t>
            </a:r>
            <a:r>
              <a:rPr lang="en-US" sz="2400" dirty="0">
                <a:latin typeface="Times New Roman" pitchFamily="18" charset="0"/>
                <a:cs typeface="Times New Roman" pitchFamily="18" charset="0"/>
              </a:rPr>
              <a:t> and </a:t>
            </a:r>
            <a:r>
              <a:rPr lang="en-US" sz="2400" dirty="0" err="1">
                <a:latin typeface="Times New Roman" pitchFamily="18" charset="0"/>
                <a:cs typeface="Times New Roman" pitchFamily="18" charset="0"/>
              </a:rPr>
              <a:t>Bogra</a:t>
            </a:r>
            <a:r>
              <a:rPr lang="en-US" sz="2400" dirty="0">
                <a:latin typeface="Times New Roman" pitchFamily="18" charset="0"/>
                <a:cs typeface="Times New Roman" pitchFamily="18" charset="0"/>
              </a:rPr>
              <a:t> stages. off </a:t>
            </a:r>
            <a:r>
              <a:rPr lang="en-US" sz="2400" dirty="0" err="1">
                <a:latin typeface="Times New Roman" pitchFamily="18" charset="0"/>
                <a:cs typeface="Times New Roman" pitchFamily="18" charset="0"/>
              </a:rPr>
              <a:t>Satpura</a:t>
            </a:r>
            <a:r>
              <a:rPr lang="en-US" sz="2400" dirty="0">
                <a:latin typeface="Times New Roman" pitchFamily="18" charset="0"/>
                <a:cs typeface="Times New Roman" pitchFamily="18" charset="0"/>
              </a:rPr>
              <a:t> are </a:t>
            </a:r>
            <a:r>
              <a:rPr lang="en-US" sz="2400" dirty="0" smtClean="0">
                <a:latin typeface="Times New Roman" pitchFamily="18" charset="0"/>
                <a:cs typeface="Times New Roman" pitchFamily="18" charset="0"/>
              </a:rPr>
              <a:t>equivalent </a:t>
            </a:r>
            <a:r>
              <a:rPr lang="en-US" sz="2400" dirty="0">
                <a:latin typeface="Times New Roman" pitchFamily="18" charset="0"/>
                <a:cs typeface="Times New Roman" pitchFamily="18" charset="0"/>
              </a:rPr>
              <a:t>to the </a:t>
            </a:r>
            <a:r>
              <a:rPr lang="en-US" sz="2400" dirty="0" err="1">
                <a:latin typeface="Times New Roman" pitchFamily="18" charset="0"/>
                <a:cs typeface="Times New Roman" pitchFamily="18" charset="0"/>
              </a:rPr>
              <a:t>Maleri</a:t>
            </a:r>
            <a:r>
              <a:rPr lang="en-US" sz="2400" dirty="0">
                <a:latin typeface="Times New Roman" pitchFamily="18" charset="0"/>
                <a:cs typeface="Times New Roman" pitchFamily="18" charset="0"/>
              </a:rPr>
              <a:t> stage.</a:t>
            </a:r>
          </a:p>
          <a:p>
            <a:pPr marL="0" indent="0" algn="just">
              <a:lnSpc>
                <a:spcPct val="150000"/>
              </a:lnSpc>
              <a:buNone/>
            </a:pPr>
            <a:endParaRPr lang="en-US" sz="2400" dirty="0">
              <a:latin typeface="Times New Roman" pitchFamily="18" charset="0"/>
              <a:cs typeface="Times New Roman"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5720" y="142852"/>
            <a:ext cx="8643998" cy="6583362"/>
          </a:xfrm>
        </p:spPr>
        <p:txBody>
          <a:bodyPr anchor="t">
            <a:noAutofit/>
          </a:bodyPr>
          <a:lstStyle/>
          <a:p>
            <a:pPr algn="l" fontAlgn="base">
              <a:lnSpc>
                <a:spcPct val="150000"/>
              </a:lnSpc>
            </a:pPr>
            <a:r>
              <a:rPr lang="en-US" sz="2000" dirty="0" smtClean="0">
                <a:latin typeface="Times New Roman" pitchFamily="18" charset="0"/>
                <a:cs typeface="Times New Roman" pitchFamily="18" charset="0"/>
              </a:rPr>
              <a:t>(xi) </a:t>
            </a:r>
            <a:r>
              <a:rPr lang="en-US" sz="2000" dirty="0" err="1" smtClean="0">
                <a:latin typeface="Times New Roman" pitchFamily="18" charset="0"/>
                <a:cs typeface="Times New Roman" pitchFamily="18" charset="0"/>
              </a:rPr>
              <a:t>Rajmahal</a:t>
            </a:r>
            <a:r>
              <a:rPr lang="en-US" sz="2000" dirty="0" smtClean="0">
                <a:latin typeface="Times New Roman" pitchFamily="18" charset="0"/>
                <a:cs typeface="Times New Roman" pitchFamily="18" charset="0"/>
              </a:rPr>
              <a:t> stage is principally made up of lava, flows.</a:t>
            </a:r>
            <a:br>
              <a:rPr lang="en-US" sz="2000" dirty="0" smtClean="0">
                <a:latin typeface="Times New Roman" pitchFamily="18" charset="0"/>
                <a:cs typeface="Times New Roman" pitchFamily="18" charset="0"/>
              </a:rPr>
            </a:br>
            <a:r>
              <a:rPr lang="en-US" sz="2000" dirty="0" smtClean="0">
                <a:latin typeface="Times New Roman" pitchFamily="18" charset="0"/>
                <a:cs typeface="Times New Roman" pitchFamily="18" charset="0"/>
              </a:rPr>
              <a:t>(xii) </a:t>
            </a:r>
            <a:r>
              <a:rPr lang="en-US" sz="2000" dirty="0" err="1" smtClean="0">
                <a:latin typeface="Times New Roman" pitchFamily="18" charset="0"/>
                <a:cs typeface="Times New Roman" pitchFamily="18" charset="0"/>
              </a:rPr>
              <a:t>Dubrajpur</a:t>
            </a:r>
            <a:r>
              <a:rPr lang="en-US" sz="2000" dirty="0" smtClean="0">
                <a:latin typeface="Times New Roman" pitchFamily="18" charset="0"/>
                <a:cs typeface="Times New Roman" pitchFamily="18" charset="0"/>
              </a:rPr>
              <a:t> Sandstone belongs to the </a:t>
            </a:r>
            <a:r>
              <a:rPr lang="en-US" sz="2000" dirty="0" err="1" smtClean="0">
                <a:latin typeface="Times New Roman" pitchFamily="18" charset="0"/>
                <a:cs typeface="Times New Roman" pitchFamily="18" charset="0"/>
              </a:rPr>
              <a:t>Mahadeva</a:t>
            </a:r>
            <a:r>
              <a:rPr lang="en-US" sz="2000" dirty="0" smtClean="0">
                <a:latin typeface="Times New Roman" pitchFamily="18" charset="0"/>
                <a:cs typeface="Times New Roman" pitchFamily="18" charset="0"/>
              </a:rPr>
              <a:t> series in the </a:t>
            </a:r>
            <a:r>
              <a:rPr lang="en-US" sz="2000" dirty="0" err="1" smtClean="0">
                <a:latin typeface="Times New Roman" pitchFamily="18" charset="0"/>
                <a:cs typeface="Times New Roman" pitchFamily="18" charset="0"/>
              </a:rPr>
              <a:t>Raniganj</a:t>
            </a:r>
            <a:r>
              <a:rPr lang="en-US" sz="2000" dirty="0" smtClean="0">
                <a:latin typeface="Times New Roman" pitchFamily="18" charset="0"/>
                <a:cs typeface="Times New Roman" pitchFamily="18" charset="0"/>
              </a:rPr>
              <a:t> hills.</a:t>
            </a:r>
            <a:br>
              <a:rPr lang="en-US" sz="2000" dirty="0" smtClean="0">
                <a:latin typeface="Times New Roman" pitchFamily="18" charset="0"/>
                <a:cs typeface="Times New Roman" pitchFamily="18" charset="0"/>
              </a:rPr>
            </a:br>
            <a:r>
              <a:rPr lang="en-US" sz="2000" dirty="0" smtClean="0">
                <a:latin typeface="Times New Roman" pitchFamily="18" charset="0"/>
                <a:cs typeface="Times New Roman" pitchFamily="18" charset="0"/>
              </a:rPr>
              <a:t>(xiii) The upper part of the Kota stage is known as </a:t>
            </a:r>
            <a:r>
              <a:rPr lang="en-US" sz="2000" dirty="0" err="1" smtClean="0">
                <a:latin typeface="Times New Roman" pitchFamily="18" charset="0"/>
                <a:cs typeface="Times New Roman" pitchFamily="18" charset="0"/>
              </a:rPr>
              <a:t>Chikiala</a:t>
            </a:r>
            <a:r>
              <a:rPr lang="en-US" sz="2000" dirty="0" smtClean="0">
                <a:latin typeface="Times New Roman" pitchFamily="18" charset="0"/>
                <a:cs typeface="Times New Roman" pitchFamily="18" charset="0"/>
              </a:rPr>
              <a:t>.</a:t>
            </a:r>
            <a:br>
              <a:rPr lang="en-US" sz="2000" dirty="0" smtClean="0">
                <a:latin typeface="Times New Roman" pitchFamily="18" charset="0"/>
                <a:cs typeface="Times New Roman" pitchFamily="18" charset="0"/>
              </a:rPr>
            </a:br>
            <a:r>
              <a:rPr lang="en-US" sz="2000" dirty="0" smtClean="0">
                <a:latin typeface="Times New Roman" pitchFamily="18" charset="0"/>
                <a:cs typeface="Times New Roman" pitchFamily="18" charset="0"/>
              </a:rPr>
              <a:t>(xiv) The Kota stage is well developed in Godavari valley.</a:t>
            </a:r>
            <a:br>
              <a:rPr lang="en-US" sz="2000" dirty="0" smtClean="0">
                <a:latin typeface="Times New Roman" pitchFamily="18" charset="0"/>
                <a:cs typeface="Times New Roman" pitchFamily="18" charset="0"/>
              </a:rPr>
            </a:br>
            <a:r>
              <a:rPr lang="en-US" sz="2000" dirty="0" smtClean="0">
                <a:latin typeface="Times New Roman" pitchFamily="18" charset="0"/>
                <a:cs typeface="Times New Roman" pitchFamily="18" charset="0"/>
              </a:rPr>
              <a:t>(xv) </a:t>
            </a:r>
            <a:r>
              <a:rPr lang="en-US" sz="2000" dirty="0" err="1" smtClean="0">
                <a:latin typeface="Times New Roman" pitchFamily="18" charset="0"/>
                <a:cs typeface="Times New Roman" pitchFamily="18" charset="0"/>
              </a:rPr>
              <a:t>Chaugan</a:t>
            </a:r>
            <a:r>
              <a:rPr lang="en-US" sz="2000" dirty="0" smtClean="0">
                <a:latin typeface="Times New Roman" pitchFamily="18" charset="0"/>
                <a:cs typeface="Times New Roman" pitchFamily="18" charset="0"/>
              </a:rPr>
              <a:t> and Jabalpur stage belongs to Jabalpur series.</a:t>
            </a:r>
            <a:br>
              <a:rPr lang="en-US" sz="2000" dirty="0" smtClean="0">
                <a:latin typeface="Times New Roman" pitchFamily="18" charset="0"/>
                <a:cs typeface="Times New Roman" pitchFamily="18" charset="0"/>
              </a:rPr>
            </a:br>
            <a:r>
              <a:rPr lang="en-US" sz="2000" dirty="0" smtClean="0">
                <a:latin typeface="Times New Roman" pitchFamily="18" charset="0"/>
                <a:cs typeface="Times New Roman" pitchFamily="18" charset="0"/>
              </a:rPr>
              <a:t>(xvi) The </a:t>
            </a:r>
            <a:r>
              <a:rPr lang="en-US" sz="2000" dirty="0" err="1" smtClean="0">
                <a:latin typeface="Times New Roman" pitchFamily="18" charset="0"/>
                <a:cs typeface="Times New Roman" pitchFamily="18" charset="0"/>
              </a:rPr>
              <a:t>Barakar</a:t>
            </a:r>
            <a:r>
              <a:rPr lang="en-US" sz="2000" dirty="0" smtClean="0">
                <a:latin typeface="Times New Roman" pitchFamily="18" charset="0"/>
                <a:cs typeface="Times New Roman" pitchFamily="18" charset="0"/>
              </a:rPr>
              <a:t> and </a:t>
            </a:r>
            <a:r>
              <a:rPr lang="en-US" sz="2000" dirty="0" err="1" smtClean="0">
                <a:latin typeface="Times New Roman" pitchFamily="18" charset="0"/>
                <a:cs typeface="Times New Roman" pitchFamily="18" charset="0"/>
              </a:rPr>
              <a:t>Raniganj</a:t>
            </a:r>
            <a:r>
              <a:rPr lang="en-US" sz="2000" dirty="0" smtClean="0">
                <a:latin typeface="Times New Roman" pitchFamily="18" charset="0"/>
                <a:cs typeface="Times New Roman" pitchFamily="18" charset="0"/>
              </a:rPr>
              <a:t> stages of the </a:t>
            </a:r>
            <a:r>
              <a:rPr lang="en-US" sz="2000" dirty="0" err="1" smtClean="0">
                <a:latin typeface="Times New Roman" pitchFamily="18" charset="0"/>
                <a:cs typeface="Times New Roman" pitchFamily="18" charset="0"/>
              </a:rPr>
              <a:t>Damuda</a:t>
            </a:r>
            <a:r>
              <a:rPr lang="en-US" sz="2000" dirty="0" smtClean="0">
                <a:latin typeface="Times New Roman" pitchFamily="18" charset="0"/>
                <a:cs typeface="Times New Roman" pitchFamily="18" charset="0"/>
              </a:rPr>
              <a:t> series constitute the most important coal-bearing horizons of the </a:t>
            </a:r>
            <a:r>
              <a:rPr lang="en-US" sz="2000" dirty="0" err="1" smtClean="0">
                <a:latin typeface="Times New Roman" pitchFamily="18" charset="0"/>
                <a:cs typeface="Times New Roman" pitchFamily="18" charset="0"/>
              </a:rPr>
              <a:t>Gondwana</a:t>
            </a:r>
            <a:r>
              <a:rPr lang="en-US" sz="2000" dirty="0" smtClean="0">
                <a:latin typeface="Times New Roman" pitchFamily="18" charset="0"/>
                <a:cs typeface="Times New Roman" pitchFamily="18" charset="0"/>
              </a:rPr>
              <a:t> succession.</a:t>
            </a:r>
            <a:br>
              <a:rPr lang="en-US" sz="2000" dirty="0" smtClean="0">
                <a:latin typeface="Times New Roman" pitchFamily="18" charset="0"/>
                <a:cs typeface="Times New Roman" pitchFamily="18" charset="0"/>
              </a:rPr>
            </a:br>
            <a:r>
              <a:rPr lang="en-US" sz="2000" dirty="0" smtClean="0">
                <a:latin typeface="Times New Roman" pitchFamily="18" charset="0"/>
                <a:cs typeface="Times New Roman" pitchFamily="18" charset="0"/>
              </a:rPr>
              <a:t>(xvii) The rocks of the </a:t>
            </a:r>
            <a:r>
              <a:rPr lang="en-US" sz="2000" dirty="0" err="1" smtClean="0">
                <a:latin typeface="Times New Roman" pitchFamily="18" charset="0"/>
                <a:cs typeface="Times New Roman" pitchFamily="18" charset="0"/>
              </a:rPr>
              <a:t>Gondwana</a:t>
            </a:r>
            <a:r>
              <a:rPr lang="en-US" sz="2000" dirty="0" smtClean="0">
                <a:latin typeface="Times New Roman" pitchFamily="18" charset="0"/>
                <a:cs typeface="Times New Roman" pitchFamily="18" charset="0"/>
              </a:rPr>
              <a:t> system constitute a total thickness of 6,000 to 7,000 </a:t>
            </a:r>
            <a:r>
              <a:rPr lang="en-US" sz="2000" dirty="0" err="1" smtClean="0">
                <a:latin typeface="Times New Roman" pitchFamily="18" charset="0"/>
                <a:cs typeface="Times New Roman" pitchFamily="18" charset="0"/>
              </a:rPr>
              <a:t>metres</a:t>
            </a:r>
            <a:r>
              <a:rPr lang="en-US" sz="2000" dirty="0" smtClean="0">
                <a:latin typeface="Times New Roman" pitchFamily="18" charset="0"/>
                <a:cs typeface="Times New Roman" pitchFamily="18" charset="0"/>
              </a:rPr>
              <a:t>.</a:t>
            </a:r>
            <a:br>
              <a:rPr lang="en-US" sz="2000" dirty="0" smtClean="0">
                <a:latin typeface="Times New Roman" pitchFamily="18" charset="0"/>
                <a:cs typeface="Times New Roman" pitchFamily="18" charset="0"/>
              </a:rPr>
            </a:br>
            <a:r>
              <a:rPr lang="en-US" sz="2000" dirty="0" smtClean="0">
                <a:latin typeface="Times New Roman" pitchFamily="18" charset="0"/>
                <a:cs typeface="Times New Roman" pitchFamily="18" charset="0"/>
              </a:rPr>
              <a:t>(xviii) The glaciated boulder bed called the </a:t>
            </a:r>
            <a:r>
              <a:rPr lang="en-US" sz="2000" dirty="0" err="1" smtClean="0">
                <a:latin typeface="Times New Roman" pitchFamily="18" charset="0"/>
                <a:cs typeface="Times New Roman" pitchFamily="18" charset="0"/>
              </a:rPr>
              <a:t>Blaini</a:t>
            </a:r>
            <a:r>
              <a:rPr lang="en-US" sz="2000" dirty="0" smtClean="0">
                <a:latin typeface="Times New Roman" pitchFamily="18" charset="0"/>
                <a:cs typeface="Times New Roman" pitchFamily="18" charset="0"/>
              </a:rPr>
              <a:t> Conglomerates of </a:t>
            </a:r>
            <a:r>
              <a:rPr lang="en-US" sz="2000" dirty="0" err="1" smtClean="0">
                <a:latin typeface="Times New Roman" pitchFamily="18" charset="0"/>
                <a:cs typeface="Times New Roman" pitchFamily="18" charset="0"/>
              </a:rPr>
              <a:t>Simla</a:t>
            </a:r>
            <a:r>
              <a:rPr lang="en-US" sz="2000" dirty="0" smtClean="0">
                <a:latin typeface="Times New Roman" pitchFamily="18" charset="0"/>
                <a:cs typeface="Times New Roman" pitchFamily="18" charset="0"/>
              </a:rPr>
              <a:t> Hills lying at the base is equivalent to the </a:t>
            </a:r>
            <a:r>
              <a:rPr lang="en-US" sz="2000" dirty="0" err="1" smtClean="0">
                <a:latin typeface="Times New Roman" pitchFamily="18" charset="0"/>
                <a:cs typeface="Times New Roman" pitchFamily="18" charset="0"/>
              </a:rPr>
              <a:t>Talchirs</a:t>
            </a:r>
            <a:r>
              <a:rPr lang="en-US" sz="2000" dirty="0" smtClean="0">
                <a:latin typeface="Times New Roman" pitchFamily="18" charset="0"/>
                <a:cs typeface="Times New Roman" pitchFamily="18" charset="0"/>
              </a:rPr>
              <a:t>.</a:t>
            </a:r>
            <a:br>
              <a:rPr lang="en-US" sz="2000" dirty="0" smtClean="0">
                <a:latin typeface="Times New Roman" pitchFamily="18" charset="0"/>
                <a:cs typeface="Times New Roman" pitchFamily="18" charset="0"/>
              </a:rPr>
            </a:br>
            <a:r>
              <a:rPr lang="en-US" sz="2000" dirty="0" smtClean="0">
                <a:latin typeface="Times New Roman" pitchFamily="18" charset="0"/>
                <a:cs typeface="Times New Roman" pitchFamily="18" charset="0"/>
              </a:rPr>
              <a:t>(xix) The </a:t>
            </a:r>
            <a:r>
              <a:rPr lang="en-US" sz="2000" dirty="0" err="1" smtClean="0">
                <a:latin typeface="Times New Roman" pitchFamily="18" charset="0"/>
                <a:cs typeface="Times New Roman" pitchFamily="18" charset="0"/>
              </a:rPr>
              <a:t>Tanaki</a:t>
            </a:r>
            <a:r>
              <a:rPr lang="en-US" sz="2000" dirty="0" smtClean="0">
                <a:latin typeface="Times New Roman" pitchFamily="18" charset="0"/>
                <a:cs typeface="Times New Roman" pitchFamily="18" charset="0"/>
              </a:rPr>
              <a:t> Boulder Bed (Glacial) of </a:t>
            </a:r>
            <a:r>
              <a:rPr lang="en-US" sz="2000" dirty="0" err="1" smtClean="0">
                <a:latin typeface="Times New Roman" pitchFamily="18" charset="0"/>
                <a:cs typeface="Times New Roman" pitchFamily="18" charset="0"/>
              </a:rPr>
              <a:t>Hazara</a:t>
            </a:r>
            <a:r>
              <a:rPr lang="en-US" sz="2000" dirty="0" smtClean="0">
                <a:latin typeface="Times New Roman" pitchFamily="18" charset="0"/>
                <a:cs typeface="Times New Roman" pitchFamily="18" charset="0"/>
              </a:rPr>
              <a:t> is believed to be contemporaneous with that of the </a:t>
            </a:r>
            <a:r>
              <a:rPr lang="en-US" sz="2000" dirty="0" err="1" smtClean="0">
                <a:latin typeface="Times New Roman" pitchFamily="18" charset="0"/>
                <a:cs typeface="Times New Roman" pitchFamily="18" charset="0"/>
              </a:rPr>
              <a:t>Talchir</a:t>
            </a:r>
            <a:r>
              <a:rPr lang="en-US" sz="2000" dirty="0" smtClean="0">
                <a:latin typeface="Times New Roman" pitchFamily="18" charset="0"/>
                <a:cs typeface="Times New Roman" pitchFamily="18" charset="0"/>
              </a:rPr>
              <a:t>.</a:t>
            </a:r>
            <a:br>
              <a:rPr lang="en-US" sz="2000" dirty="0" smtClean="0">
                <a:latin typeface="Times New Roman" pitchFamily="18" charset="0"/>
                <a:cs typeface="Times New Roman" pitchFamily="18" charset="0"/>
              </a:rPr>
            </a:br>
            <a:endParaRPr lang="en-US" sz="2000" dirty="0">
              <a:latin typeface="Times New Roman" pitchFamily="18" charset="0"/>
              <a:cs typeface="Times New Roman" pitchFamily="18" charset="0"/>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165</TotalTime>
  <Words>1597</Words>
  <Application>Microsoft Office PowerPoint</Application>
  <PresentationFormat>On-screen Show (4:3)</PresentationFormat>
  <Paragraphs>103</Paragraphs>
  <Slides>23</Slides>
  <Notes>0</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Office Theme</vt:lpstr>
      <vt:lpstr>GONDWANA SUPER GROUP</vt:lpstr>
      <vt:lpstr>Introduction…..</vt:lpstr>
      <vt:lpstr>Slide 3</vt:lpstr>
      <vt:lpstr>Classification……. </vt:lpstr>
      <vt:lpstr>Classification of Gondwana Rocks:  </vt:lpstr>
      <vt:lpstr>In the two-fold division, based primarily on fossil evidence, the dividing line lies between the Panchet Series and the Mahadeva Series as shown in Table.</vt:lpstr>
      <vt:lpstr>Important facts……</vt:lpstr>
      <vt:lpstr>Slide 8</vt:lpstr>
      <vt:lpstr>(xi) Rajmahal stage is principally made up of lava, flows. (xii) Dubrajpur Sandstone belongs to the Mahadeva series in the Raniganj hills. (xiii) The upper part of the Kota stage is known as Chikiala. (xiv) The Kota stage is well developed in Godavari valley. (xv) Chaugan and Jabalpur stage belongs to Jabalpur series. (xvi) The Barakar and Raniganj stages of the Damuda series constitute the most important coal-bearing horizons of the Gondwana succession. (xvii) The rocks of the Gondwana system constitute a total thickness of 6,000 to 7,000 metres. (xviii) The glaciated boulder bed called the Blaini Conglomerates of Simla Hills lying at the base is equivalent to the Talchirs. (xix) The Tanaki Boulder Bed (Glacial) of Hazara is believed to be contemporaneous with that of the Talchir. </vt:lpstr>
      <vt:lpstr>Origin of Gondwana Rocks: </vt:lpstr>
      <vt:lpstr>Stratigraphically</vt:lpstr>
      <vt:lpstr>Geologically</vt:lpstr>
      <vt:lpstr>Economically</vt:lpstr>
      <vt:lpstr>Distribution of Gondwana Rocks: </vt:lpstr>
      <vt:lpstr>Lithology of Gondwana Rocks:</vt:lpstr>
      <vt:lpstr>The Damuda System, so called because of their considerable thickness, and named after Damodar River, is made up of:  (i) Sandstones and grits, generally white in appearance and about 750 m in thickness, designated as the Barker stage. This stage contains numerous coal seams and is considered Chief Coal Bearing Stage in Lower Gondwana.  (ii) Finer varieties of sandstones, about 600 m thick, but without any coal seams, hence called Barren Series. (iii) Fine-grained sandstones, shales and Coal Seams, designated as Raniganj Series, from the type area where their thickness approaches about 1000 m. </vt:lpstr>
      <vt:lpstr>Slide 17</vt:lpstr>
      <vt:lpstr>Slide 18</vt:lpstr>
      <vt:lpstr>Life of Gondwana Rocks:</vt:lpstr>
      <vt:lpstr>Slide 20</vt:lpstr>
      <vt:lpstr>Slide 21</vt:lpstr>
      <vt:lpstr>Economic Importance of Gondwana Rocks: </vt:lpstr>
      <vt:lpstr>Slide 23</vt:lpstr>
    </vt:vector>
  </TitlesOfParts>
  <Company>HP</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geology3</dc:creator>
  <cp:lastModifiedBy>geology3</cp:lastModifiedBy>
  <cp:revision>57</cp:revision>
  <dcterms:created xsi:type="dcterms:W3CDTF">2020-09-02T04:55:13Z</dcterms:created>
  <dcterms:modified xsi:type="dcterms:W3CDTF">2020-09-02T09:10:13Z</dcterms:modified>
</cp:coreProperties>
</file>