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7"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C0B424-982E-4B7E-9022-7DA7ABC11447}" type="datetimeFigureOut">
              <a:rPr lang="en-US" smtClean="0"/>
              <a:t>7/27/2020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5A8E67-2FA8-4F48-B1DE-70E0B7D11E26}" type="slidenum">
              <a:rPr lang="en-US" smtClean="0"/>
              <a:t>‹#›</a:t>
            </a:fld>
            <a:endParaRPr lang="en-US"/>
          </a:p>
        </p:txBody>
      </p:sp>
    </p:spTree>
    <p:extLst>
      <p:ext uri="{BB962C8B-B14F-4D97-AF65-F5344CB8AC3E}">
        <p14:creationId xmlns:p14="http://schemas.microsoft.com/office/powerpoint/2010/main" val="912056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5A8E67-2FA8-4F48-B1DE-70E0B7D11E26}" type="slidenum">
              <a:rPr lang="en-US" smtClean="0"/>
              <a:t>16</a:t>
            </a:fld>
            <a:endParaRPr lang="en-US"/>
          </a:p>
        </p:txBody>
      </p:sp>
    </p:spTree>
    <p:extLst>
      <p:ext uri="{BB962C8B-B14F-4D97-AF65-F5344CB8AC3E}">
        <p14:creationId xmlns:p14="http://schemas.microsoft.com/office/powerpoint/2010/main" val="380197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1FF0E69-B400-4665-BC52-D5C10AC19610}" type="datetime1">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EDAB1-69B2-4E35-91AD-46ADB743EA91}" type="slidenum">
              <a:rPr lang="en-US" smtClean="0"/>
              <a:t>‹#›</a:t>
            </a:fld>
            <a:endParaRPr lang="en-US"/>
          </a:p>
        </p:txBody>
      </p:sp>
    </p:spTree>
    <p:extLst>
      <p:ext uri="{BB962C8B-B14F-4D97-AF65-F5344CB8AC3E}">
        <p14:creationId xmlns:p14="http://schemas.microsoft.com/office/powerpoint/2010/main" val="3276146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9B7865-CC00-4A55-B2EC-27D4963CCCE6}" type="datetime1">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EDAB1-69B2-4E35-91AD-46ADB743EA91}" type="slidenum">
              <a:rPr lang="en-US" smtClean="0"/>
              <a:t>‹#›</a:t>
            </a:fld>
            <a:endParaRPr lang="en-US"/>
          </a:p>
        </p:txBody>
      </p:sp>
    </p:spTree>
    <p:extLst>
      <p:ext uri="{BB962C8B-B14F-4D97-AF65-F5344CB8AC3E}">
        <p14:creationId xmlns:p14="http://schemas.microsoft.com/office/powerpoint/2010/main" val="1073464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27D948-2E0F-4B6F-A635-1A9B65A98366}" type="datetime1">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EDAB1-69B2-4E35-91AD-46ADB743EA91}" type="slidenum">
              <a:rPr lang="en-US" smtClean="0"/>
              <a:t>‹#›</a:t>
            </a:fld>
            <a:endParaRPr lang="en-US"/>
          </a:p>
        </p:txBody>
      </p:sp>
    </p:spTree>
    <p:extLst>
      <p:ext uri="{BB962C8B-B14F-4D97-AF65-F5344CB8AC3E}">
        <p14:creationId xmlns:p14="http://schemas.microsoft.com/office/powerpoint/2010/main" val="1128265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E95A89-24D8-440B-AF2C-A0BEAEEF51CE}" type="datetime1">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EDAB1-69B2-4E35-91AD-46ADB743EA91}" type="slidenum">
              <a:rPr lang="en-US" smtClean="0"/>
              <a:t>‹#›</a:t>
            </a:fld>
            <a:endParaRPr lang="en-US"/>
          </a:p>
        </p:txBody>
      </p:sp>
    </p:spTree>
    <p:extLst>
      <p:ext uri="{BB962C8B-B14F-4D97-AF65-F5344CB8AC3E}">
        <p14:creationId xmlns:p14="http://schemas.microsoft.com/office/powerpoint/2010/main" val="2882706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3B9923-04BC-4FB5-AEA1-21CCF35FC12F}" type="datetime1">
              <a:rPr lang="en-US" smtClean="0"/>
              <a:t>7/27/2020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0EDAB1-69B2-4E35-91AD-46ADB743EA91}" type="slidenum">
              <a:rPr lang="en-US" smtClean="0"/>
              <a:t>‹#›</a:t>
            </a:fld>
            <a:endParaRPr lang="en-US"/>
          </a:p>
        </p:txBody>
      </p:sp>
    </p:spTree>
    <p:extLst>
      <p:ext uri="{BB962C8B-B14F-4D97-AF65-F5344CB8AC3E}">
        <p14:creationId xmlns:p14="http://schemas.microsoft.com/office/powerpoint/2010/main" val="3319930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CC6744-F0F5-4165-AA4B-E2D4543D9765}" type="datetime1">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0EDAB1-69B2-4E35-91AD-46ADB743EA91}" type="slidenum">
              <a:rPr lang="en-US" smtClean="0"/>
              <a:t>‹#›</a:t>
            </a:fld>
            <a:endParaRPr lang="en-US"/>
          </a:p>
        </p:txBody>
      </p:sp>
    </p:spTree>
    <p:extLst>
      <p:ext uri="{BB962C8B-B14F-4D97-AF65-F5344CB8AC3E}">
        <p14:creationId xmlns:p14="http://schemas.microsoft.com/office/powerpoint/2010/main" val="3387605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3E4AF2-3066-43D8-B905-1EACFDC1107F}" type="datetime1">
              <a:rPr lang="en-US" smtClean="0"/>
              <a:t>7/27/2020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0EDAB1-69B2-4E35-91AD-46ADB743EA91}" type="slidenum">
              <a:rPr lang="en-US" smtClean="0"/>
              <a:t>‹#›</a:t>
            </a:fld>
            <a:endParaRPr lang="en-US"/>
          </a:p>
        </p:txBody>
      </p:sp>
    </p:spTree>
    <p:extLst>
      <p:ext uri="{BB962C8B-B14F-4D97-AF65-F5344CB8AC3E}">
        <p14:creationId xmlns:p14="http://schemas.microsoft.com/office/powerpoint/2010/main" val="3080254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C4B1FD-9544-437C-8CE8-E3160B7A57EB}" type="datetime1">
              <a:rPr lang="en-US" smtClean="0"/>
              <a:t>7/27/2020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0EDAB1-69B2-4E35-91AD-46ADB743EA91}" type="slidenum">
              <a:rPr lang="en-US" smtClean="0"/>
              <a:t>‹#›</a:t>
            </a:fld>
            <a:endParaRPr lang="en-US"/>
          </a:p>
        </p:txBody>
      </p:sp>
    </p:spTree>
    <p:extLst>
      <p:ext uri="{BB962C8B-B14F-4D97-AF65-F5344CB8AC3E}">
        <p14:creationId xmlns:p14="http://schemas.microsoft.com/office/powerpoint/2010/main" val="2636073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5E009C-95BC-412E-A30C-B6752401AF6C}" type="datetime1">
              <a:rPr lang="en-US" smtClean="0"/>
              <a:t>7/27/2020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0EDAB1-69B2-4E35-91AD-46ADB743EA91}" type="slidenum">
              <a:rPr lang="en-US" smtClean="0"/>
              <a:t>‹#›</a:t>
            </a:fld>
            <a:endParaRPr lang="en-US"/>
          </a:p>
        </p:txBody>
      </p:sp>
    </p:spTree>
    <p:extLst>
      <p:ext uri="{BB962C8B-B14F-4D97-AF65-F5344CB8AC3E}">
        <p14:creationId xmlns:p14="http://schemas.microsoft.com/office/powerpoint/2010/main" val="1386556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D30A5B-911E-4410-9ED5-454222914B24}" type="datetime1">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0EDAB1-69B2-4E35-91AD-46ADB743EA91}" type="slidenum">
              <a:rPr lang="en-US" smtClean="0"/>
              <a:t>‹#›</a:t>
            </a:fld>
            <a:endParaRPr lang="en-US"/>
          </a:p>
        </p:txBody>
      </p:sp>
    </p:spTree>
    <p:extLst>
      <p:ext uri="{BB962C8B-B14F-4D97-AF65-F5344CB8AC3E}">
        <p14:creationId xmlns:p14="http://schemas.microsoft.com/office/powerpoint/2010/main" val="205934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36851A-7323-4B68-84C8-0D38A423AE61}" type="datetime1">
              <a:rPr lang="en-US" smtClean="0"/>
              <a:t>7/27/2020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0EDAB1-69B2-4E35-91AD-46ADB743EA91}" type="slidenum">
              <a:rPr lang="en-US" smtClean="0"/>
              <a:t>‹#›</a:t>
            </a:fld>
            <a:endParaRPr lang="en-US"/>
          </a:p>
        </p:txBody>
      </p:sp>
    </p:spTree>
    <p:extLst>
      <p:ext uri="{BB962C8B-B14F-4D97-AF65-F5344CB8AC3E}">
        <p14:creationId xmlns:p14="http://schemas.microsoft.com/office/powerpoint/2010/main" val="4034233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179C23-79B7-40DE-9B9F-06EF3CCC2514}" type="datetime1">
              <a:rPr lang="en-US" smtClean="0"/>
              <a:t>7/27/2020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EDAB1-69B2-4E35-91AD-46ADB743EA91}" type="slidenum">
              <a:rPr lang="en-US" smtClean="0"/>
              <a:t>‹#›</a:t>
            </a:fld>
            <a:endParaRPr lang="en-US"/>
          </a:p>
        </p:txBody>
      </p:sp>
    </p:spTree>
    <p:extLst>
      <p:ext uri="{BB962C8B-B14F-4D97-AF65-F5344CB8AC3E}">
        <p14:creationId xmlns:p14="http://schemas.microsoft.com/office/powerpoint/2010/main" val="635291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4391" y="382164"/>
            <a:ext cx="9144000" cy="3982018"/>
          </a:xfrm>
          <a:solidFill>
            <a:schemeClr val="accent4">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b="1" dirty="0">
                <a:latin typeface="BatangChe" panose="02030609000101010101" pitchFamily="49" charset="-127"/>
                <a:ea typeface="BatangChe" panose="02030609000101010101" pitchFamily="49" charset="-127"/>
              </a:rPr>
              <a:t>THIRD YEAR T.D.C., </a:t>
            </a:r>
            <a:r>
              <a:rPr lang="en-US" b="1" dirty="0" smtClean="0">
                <a:latin typeface="BatangChe" panose="02030609000101010101" pitchFamily="49" charset="-127"/>
                <a:ea typeface="BatangChe" panose="02030609000101010101" pitchFamily="49" charset="-127"/>
              </a:rPr>
              <a:t>SCIENCE</a:t>
            </a:r>
            <a:br>
              <a:rPr lang="en-US" b="1" dirty="0" smtClean="0">
                <a:latin typeface="BatangChe" panose="02030609000101010101" pitchFamily="49" charset="-127"/>
                <a:ea typeface="BatangChe" panose="02030609000101010101" pitchFamily="49" charset="-127"/>
              </a:rPr>
            </a:br>
            <a:r>
              <a:rPr lang="en-US" b="1" dirty="0" smtClean="0">
                <a:latin typeface="BatangChe" panose="02030609000101010101" pitchFamily="49" charset="-127"/>
                <a:ea typeface="BatangChe" panose="02030609000101010101" pitchFamily="49" charset="-127"/>
              </a:rPr>
              <a:t/>
            </a:r>
            <a:br>
              <a:rPr lang="en-US" b="1" dirty="0" smtClean="0">
                <a:latin typeface="BatangChe" panose="02030609000101010101" pitchFamily="49" charset="-127"/>
                <a:ea typeface="BatangChe" panose="02030609000101010101" pitchFamily="49" charset="-127"/>
              </a:rPr>
            </a:br>
            <a:r>
              <a:rPr lang="en-IN" b="1" dirty="0" smtClean="0">
                <a:latin typeface="BatangChe" panose="02030609000101010101" pitchFamily="49" charset="-127"/>
                <a:ea typeface="BatangChe" panose="02030609000101010101" pitchFamily="49" charset="-127"/>
              </a:rPr>
              <a:t>PAPER-III</a:t>
            </a:r>
            <a:br>
              <a:rPr lang="en-IN" b="1" dirty="0" smtClean="0">
                <a:latin typeface="BatangChe" panose="02030609000101010101" pitchFamily="49" charset="-127"/>
                <a:ea typeface="BatangChe" panose="02030609000101010101" pitchFamily="49" charset="-127"/>
              </a:rPr>
            </a:br>
            <a:r>
              <a:rPr lang="en-IN" b="1" dirty="0" smtClean="0">
                <a:latin typeface="BatangChe" panose="02030609000101010101" pitchFamily="49" charset="-127"/>
                <a:ea typeface="BatangChe" panose="02030609000101010101" pitchFamily="49" charset="-127"/>
              </a:rPr>
              <a:t/>
            </a:r>
            <a:br>
              <a:rPr lang="en-IN" b="1" dirty="0" smtClean="0">
                <a:latin typeface="BatangChe" panose="02030609000101010101" pitchFamily="49" charset="-127"/>
                <a:ea typeface="BatangChe" panose="02030609000101010101" pitchFamily="49" charset="-127"/>
              </a:rPr>
            </a:br>
            <a:r>
              <a:rPr lang="en-IN" b="1" dirty="0" smtClean="0">
                <a:latin typeface="BatangChe" panose="02030609000101010101" pitchFamily="49" charset="-127"/>
                <a:ea typeface="BatangChe" panose="02030609000101010101" pitchFamily="49" charset="-127"/>
              </a:rPr>
              <a:t>Paper Code - </a:t>
            </a:r>
            <a:r>
              <a:rPr lang="en-US" dirty="0" smtClean="0">
                <a:latin typeface="BatangChe" panose="02030609000101010101" pitchFamily="49" charset="-127"/>
                <a:ea typeface="BatangChe" panose="02030609000101010101" pitchFamily="49" charset="-127"/>
              </a:rPr>
              <a:t>3163</a:t>
            </a:r>
            <a:endParaRPr lang="en-US" dirty="0">
              <a:latin typeface="BatangChe" panose="02030609000101010101" pitchFamily="49" charset="-127"/>
              <a:ea typeface="BatangChe" panose="02030609000101010101" pitchFamily="49" charset="-127"/>
            </a:endParaRPr>
          </a:p>
        </p:txBody>
      </p:sp>
      <p:sp>
        <p:nvSpPr>
          <p:cNvPr id="4" name="Rectangle 3"/>
          <p:cNvSpPr/>
          <p:nvPr/>
        </p:nvSpPr>
        <p:spPr>
          <a:xfrm>
            <a:off x="2413862" y="5170208"/>
            <a:ext cx="7415363" cy="144655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400" b="1" cap="none" spc="0" dirty="0" smtClean="0">
                <a:ln/>
                <a:solidFill>
                  <a:srgbClr val="002060"/>
                </a:solidFill>
                <a:effectLst/>
                <a:latin typeface="Calisto MT" panose="02040603050505030304" pitchFamily="18" charset="0"/>
              </a:rPr>
              <a:t>SOLID STATE, NUCLEAR </a:t>
            </a:r>
          </a:p>
          <a:p>
            <a:pPr algn="ctr"/>
            <a:r>
              <a:rPr lang="en-US" sz="4400" b="1" cap="none" spc="0" dirty="0" smtClean="0">
                <a:ln/>
                <a:solidFill>
                  <a:srgbClr val="002060"/>
                </a:solidFill>
                <a:effectLst/>
                <a:latin typeface="Calisto MT" panose="02040603050505030304" pitchFamily="18" charset="0"/>
              </a:rPr>
              <a:t>AND PARTICLE PHYSICS</a:t>
            </a:r>
          </a:p>
        </p:txBody>
      </p:sp>
    </p:spTree>
    <p:extLst>
      <p:ext uri="{BB962C8B-B14F-4D97-AF65-F5344CB8AC3E}">
        <p14:creationId xmlns:p14="http://schemas.microsoft.com/office/powerpoint/2010/main" val="2083651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38200" y="3476606"/>
            <a:ext cx="10058401" cy="256051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0000"/>
              </a:lnSpc>
              <a:buClr>
                <a:srgbClr val="C00000"/>
              </a:buClr>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Thus </a:t>
            </a:r>
            <a:r>
              <a:rPr lang="en-US" sz="2400" dirty="0">
                <a:latin typeface="Times New Roman" panose="02020603050405020304" pitchFamily="18" charset="0"/>
                <a:cs typeface="Times New Roman" panose="02020603050405020304" pitchFamily="18" charset="0"/>
              </a:rPr>
              <a:t>a crystalline material has a periodic arrangement of atoms with a definite repetitive </a:t>
            </a:r>
            <a:r>
              <a:rPr lang="en-US" sz="2400" dirty="0" smtClean="0">
                <a:latin typeface="Times New Roman" panose="02020603050405020304" pitchFamily="18" charset="0"/>
                <a:cs typeface="Times New Roman" panose="02020603050405020304" pitchFamily="18" charset="0"/>
              </a:rPr>
              <a:t>pattern</a:t>
            </a:r>
          </a:p>
          <a:p>
            <a:pPr marL="0" indent="0" algn="just">
              <a:lnSpc>
                <a:spcPct val="110000"/>
              </a:lnSpc>
              <a:buClr>
                <a:srgbClr val="C00000"/>
              </a:buClr>
              <a:buNone/>
            </a:pPr>
            <a:endParaRPr lang="en-US" sz="2400"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
            </a:pPr>
            <a:r>
              <a:rPr lang="en-IN" sz="2400" dirty="0">
                <a:latin typeface="Times New Roman" panose="02020603050405020304" pitchFamily="18" charset="0"/>
                <a:cs typeface="Times New Roman" panose="02020603050405020304" pitchFamily="18" charset="0"/>
              </a:rPr>
              <a:t>The periodicity can be described by a network of points in space called </a:t>
            </a:r>
            <a:r>
              <a:rPr lang="en-IN" sz="2400" dirty="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lattice</a:t>
            </a:r>
            <a:r>
              <a:rPr lang="en-IN" sz="2400" dirty="0">
                <a:latin typeface="Times New Roman" panose="02020603050405020304" pitchFamily="18" charset="0"/>
                <a:cs typeface="Times New Roman" panose="02020603050405020304" pitchFamily="18" charset="0"/>
              </a:rPr>
              <a:t>. A lattice is a mathematical </a:t>
            </a:r>
            <a:r>
              <a:rPr lang="en-IN" sz="2400" dirty="0" smtClean="0">
                <a:latin typeface="Times New Roman" panose="02020603050405020304" pitchFamily="18" charset="0"/>
                <a:cs typeface="Times New Roman" panose="02020603050405020304" pitchFamily="18" charset="0"/>
              </a:rPr>
              <a:t>abstraction</a:t>
            </a:r>
          </a:p>
        </p:txBody>
      </p:sp>
      <p:sp>
        <p:nvSpPr>
          <p:cNvPr id="5" name="Title 1"/>
          <p:cNvSpPr>
            <a:spLocks noGrp="1"/>
          </p:cNvSpPr>
          <p:nvPr>
            <p:ph type="title"/>
          </p:nvPr>
        </p:nvSpPr>
        <p:spPr>
          <a:xfrm>
            <a:off x="838200" y="365125"/>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UNIT – 1 </a:t>
            </a:r>
            <a:r>
              <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 CRYSTAL GEOMETRY</a:t>
            </a:r>
          </a:p>
        </p:txBody>
      </p:sp>
      <p:sp>
        <p:nvSpPr>
          <p:cNvPr id="2" name="Rectangle 1"/>
          <p:cNvSpPr/>
          <p:nvPr/>
        </p:nvSpPr>
        <p:spPr>
          <a:xfrm>
            <a:off x="838200" y="1711728"/>
            <a:ext cx="9812482" cy="1040285"/>
          </a:xfrm>
          <a:prstGeom prst="rect">
            <a:avLst/>
          </a:prstGeom>
        </p:spPr>
        <p:txBody>
          <a:bodyPr wrap="square">
            <a:spAutoFit/>
          </a:bodyPr>
          <a:lstStyle/>
          <a:p>
            <a:pPr algn="just">
              <a:lnSpc>
                <a:spcPct val="110000"/>
              </a:lnSpc>
              <a:buClr>
                <a:srgbClr val="C00000"/>
              </a:buClr>
            </a:pPr>
            <a:r>
              <a:rPr lang="en-US" sz="2800" dirty="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Definition of a Crystal – It can be defined as a three dimensional </a:t>
            </a:r>
            <a:r>
              <a:rPr lang="en-US" sz="2800" u="sng"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periodic</a:t>
            </a:r>
            <a:r>
              <a:rPr lang="en-US" sz="2800" dirty="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arrangement of atoms in space</a:t>
            </a:r>
          </a:p>
        </p:txBody>
      </p:sp>
      <p:sp>
        <p:nvSpPr>
          <p:cNvPr id="3" name="Slide Number Placeholder 2"/>
          <p:cNvSpPr>
            <a:spLocks noGrp="1"/>
          </p:cNvSpPr>
          <p:nvPr>
            <p:ph type="sldNum" sz="quarter" idx="12"/>
          </p:nvPr>
        </p:nvSpPr>
        <p:spPr/>
        <p:txBody>
          <a:bodyPr/>
          <a:lstStyle/>
          <a:p>
            <a:fld id="{F80EDAB1-69B2-4E35-91AD-46ADB743EA91}" type="slidenum">
              <a:rPr lang="en-US" smtClean="0"/>
              <a:t>10</a:t>
            </a:fld>
            <a:endParaRPr lang="en-US"/>
          </a:p>
        </p:txBody>
      </p:sp>
    </p:spTree>
    <p:extLst>
      <p:ext uri="{BB962C8B-B14F-4D97-AF65-F5344CB8AC3E}">
        <p14:creationId xmlns:p14="http://schemas.microsoft.com/office/powerpoint/2010/main" val="321444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38199" y="2686897"/>
            <a:ext cx="10058401" cy="37866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buClr>
                <a:srgbClr val="C00000"/>
              </a:buClr>
              <a:buNone/>
            </a:pPr>
            <a:r>
              <a:rPr lang="en-US" sz="2400" dirty="0" smtClean="0">
                <a:latin typeface="Times New Roman" panose="02020603050405020304" pitchFamily="18" charset="0"/>
                <a:cs typeface="Times New Roman" panose="02020603050405020304" pitchFamily="18" charset="0"/>
              </a:rPr>
              <a:t>An </a:t>
            </a:r>
            <a:r>
              <a:rPr lang="en-US" sz="2400" dirty="0">
                <a:latin typeface="Times New Roman" panose="02020603050405020304" pitchFamily="18" charset="0"/>
                <a:cs typeface="Times New Roman" panose="02020603050405020304" pitchFamily="18" charset="0"/>
              </a:rPr>
              <a:t>ideal crystal consists of atoms arranged on a lattice defined by three fundamental translation vectors </a:t>
            </a:r>
            <a:r>
              <a:rPr lang="en-US" sz="2400" b="1" dirty="0">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b</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c</a:t>
            </a:r>
            <a:r>
              <a:rPr lang="en-US" sz="2400" dirty="0">
                <a:latin typeface="Times New Roman" panose="02020603050405020304" pitchFamily="18" charset="0"/>
                <a:cs typeface="Times New Roman" panose="02020603050405020304" pitchFamily="18" charset="0"/>
              </a:rPr>
              <a:t> such that the atomic arrangement looks the same in every respect when viewed from any point </a:t>
            </a:r>
            <a:r>
              <a:rPr lang="en-US" sz="2400" b="1" dirty="0">
                <a:latin typeface="Times New Roman" panose="02020603050405020304" pitchFamily="18" charset="0"/>
                <a:cs typeface="Times New Roman" panose="02020603050405020304" pitchFamily="18" charset="0"/>
              </a:rPr>
              <a:t>r</a:t>
            </a:r>
            <a:r>
              <a:rPr lang="en-US" sz="2400" dirty="0">
                <a:latin typeface="Times New Roman" panose="02020603050405020304" pitchFamily="18" charset="0"/>
                <a:cs typeface="Times New Roman" panose="02020603050405020304" pitchFamily="18" charset="0"/>
              </a:rPr>
              <a:t> as also when viewed from the </a:t>
            </a:r>
            <a:r>
              <a:rPr lang="en-US" sz="2400" dirty="0" smtClean="0">
                <a:latin typeface="Times New Roman" panose="02020603050405020304" pitchFamily="18" charset="0"/>
                <a:cs typeface="Times New Roman" panose="02020603050405020304" pitchFamily="18" charset="0"/>
              </a:rPr>
              <a:t>point </a:t>
            </a:r>
            <a:r>
              <a:rPr lang="en-IN" sz="2400" b="1" dirty="0">
                <a:latin typeface="Times New Roman" panose="02020603050405020304" pitchFamily="18" charset="0"/>
                <a:ea typeface="Calibri" panose="020F0502020204030204" pitchFamily="34" charset="0"/>
                <a:cs typeface="Times New Roman" panose="02020603050405020304" pitchFamily="18" charset="0"/>
              </a:rPr>
              <a:t>r</a:t>
            </a:r>
            <a:r>
              <a:rPr lang="en-IN" sz="24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IN" sz="2400" dirty="0" smtClean="0">
                <a:latin typeface="Times New Roman" panose="02020603050405020304" pitchFamily="18" charset="0"/>
                <a:ea typeface="Calibri" panose="020F0502020204030204" pitchFamily="34" charset="0"/>
                <a:cs typeface="Times New Roman" panose="02020603050405020304" pitchFamily="18" charset="0"/>
              </a:rPr>
              <a:t>which is given by the equation below:</a:t>
            </a:r>
            <a:endParaRPr lang="en-US" sz="2400" dirty="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838200" y="365125"/>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UNIT – 1 </a:t>
            </a:r>
            <a:r>
              <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 CRYSTAL GEOMETRY</a:t>
            </a:r>
          </a:p>
        </p:txBody>
      </p:sp>
      <p:sp>
        <p:nvSpPr>
          <p:cNvPr id="2" name="Rectangle 1"/>
          <p:cNvSpPr/>
          <p:nvPr/>
        </p:nvSpPr>
        <p:spPr>
          <a:xfrm>
            <a:off x="838200" y="1316874"/>
            <a:ext cx="9812482" cy="1040285"/>
          </a:xfrm>
          <a:prstGeom prst="rect">
            <a:avLst/>
          </a:prstGeom>
        </p:spPr>
        <p:txBody>
          <a:bodyPr wrap="square">
            <a:spAutoFit/>
          </a:bodyPr>
          <a:lstStyle/>
          <a:p>
            <a:pPr algn="just">
              <a:lnSpc>
                <a:spcPct val="110000"/>
              </a:lnSpc>
              <a:buClr>
                <a:srgbClr val="C00000"/>
              </a:buClr>
            </a:pPr>
            <a:r>
              <a:rPr lang="en-US" sz="2800" dirty="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Definition of a Crystal – It can be defined as a three dimensional </a:t>
            </a:r>
            <a:r>
              <a:rPr lang="en-US" sz="2800" u="sng" dirty="0">
                <a:solidFill>
                  <a:schemeClr val="accent5">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periodic</a:t>
            </a:r>
            <a:r>
              <a:rPr lang="en-US" sz="2800" dirty="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arrangement of atoms in space</a:t>
            </a:r>
          </a:p>
        </p:txBody>
      </p:sp>
      <p:sp>
        <p:nvSpPr>
          <p:cNvPr id="3" name="Rectangle 2"/>
          <p:cNvSpPr/>
          <p:nvPr/>
        </p:nvSpPr>
        <p:spPr>
          <a:xfrm>
            <a:off x="2183821" y="4711247"/>
            <a:ext cx="7367155" cy="101463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457200" marR="0" algn="just">
              <a:lnSpc>
                <a:spcPct val="115000"/>
              </a:lnSpc>
              <a:spcBef>
                <a:spcPts val="0"/>
              </a:spcBef>
              <a:spcAft>
                <a:spcPts val="1000"/>
              </a:spcAft>
            </a:pPr>
            <a:r>
              <a:rPr lang="en-IN" sz="2400" b="1" dirty="0" smtClean="0">
                <a:latin typeface="Times New Roman" panose="02020603050405020304" pitchFamily="18" charset="0"/>
                <a:ea typeface="Calibri" panose="020F0502020204030204" pitchFamily="34" charset="0"/>
                <a:cs typeface="Times New Roman" panose="02020603050405020304" pitchFamily="18" charset="0"/>
              </a:rPr>
              <a:t>r</a:t>
            </a:r>
            <a:r>
              <a:rPr lang="en-IN" sz="2400" b="1" dirty="0">
                <a:latin typeface="Times New Roman" panose="02020603050405020304" pitchFamily="18" charset="0"/>
                <a:ea typeface="Calibri" panose="020F0502020204030204" pitchFamily="34" charset="0"/>
                <a:cs typeface="Times New Roman" panose="02020603050405020304" pitchFamily="18" charset="0"/>
              </a:rPr>
              <a:t>’=r + </a:t>
            </a:r>
            <a:r>
              <a:rPr lang="en-IN" sz="2400" i="1" dirty="0" err="1">
                <a:latin typeface="Times New Roman" panose="02020603050405020304" pitchFamily="18" charset="0"/>
                <a:ea typeface="Calibri" panose="020F0502020204030204" pitchFamily="34" charset="0"/>
                <a:cs typeface="Times New Roman" panose="02020603050405020304" pitchFamily="18" charset="0"/>
              </a:rPr>
              <a:t>u</a:t>
            </a:r>
            <a:r>
              <a:rPr lang="en-IN" sz="2400" b="1" dirty="0" err="1">
                <a:latin typeface="Times New Roman" panose="02020603050405020304" pitchFamily="18" charset="0"/>
                <a:ea typeface="Calibri" panose="020F0502020204030204" pitchFamily="34" charset="0"/>
                <a:cs typeface="Times New Roman" panose="02020603050405020304" pitchFamily="18" charset="0"/>
              </a:rPr>
              <a:t>a</a:t>
            </a:r>
            <a:r>
              <a:rPr lang="en-IN" sz="2400" b="1" dirty="0">
                <a:latin typeface="Times New Roman" panose="02020603050405020304" pitchFamily="18" charset="0"/>
                <a:ea typeface="Calibri" panose="020F0502020204030204" pitchFamily="34" charset="0"/>
                <a:cs typeface="Times New Roman" panose="02020603050405020304" pitchFamily="18" charset="0"/>
              </a:rPr>
              <a:t> + </a:t>
            </a:r>
            <a:r>
              <a:rPr lang="en-IN" sz="2400" i="1" dirty="0" err="1">
                <a:latin typeface="Times New Roman" panose="02020603050405020304" pitchFamily="18" charset="0"/>
                <a:ea typeface="Calibri" panose="020F0502020204030204" pitchFamily="34" charset="0"/>
                <a:cs typeface="Times New Roman" panose="02020603050405020304" pitchFamily="18" charset="0"/>
              </a:rPr>
              <a:t>v</a:t>
            </a:r>
            <a:r>
              <a:rPr lang="en-IN" sz="2400" b="1" dirty="0" err="1">
                <a:latin typeface="Times New Roman" panose="02020603050405020304" pitchFamily="18" charset="0"/>
                <a:ea typeface="Calibri" panose="020F0502020204030204" pitchFamily="34" charset="0"/>
                <a:cs typeface="Times New Roman" panose="02020603050405020304" pitchFamily="18" charset="0"/>
              </a:rPr>
              <a:t>b</a:t>
            </a:r>
            <a:r>
              <a:rPr lang="en-IN" sz="2400" b="1" dirty="0">
                <a:latin typeface="Times New Roman" panose="02020603050405020304" pitchFamily="18" charset="0"/>
                <a:ea typeface="Calibri" panose="020F0502020204030204" pitchFamily="34" charset="0"/>
                <a:cs typeface="Times New Roman" panose="02020603050405020304" pitchFamily="18" charset="0"/>
              </a:rPr>
              <a:t> + </a:t>
            </a:r>
            <a:r>
              <a:rPr lang="en-IN" sz="2400" i="1" dirty="0" err="1">
                <a:latin typeface="Times New Roman" panose="02020603050405020304" pitchFamily="18" charset="0"/>
                <a:ea typeface="Calibri" panose="020F0502020204030204" pitchFamily="34" charset="0"/>
                <a:cs typeface="Times New Roman" panose="02020603050405020304" pitchFamily="18" charset="0"/>
              </a:rPr>
              <a:t>w</a:t>
            </a:r>
            <a:r>
              <a:rPr lang="en-IN" sz="2400" b="1" dirty="0" err="1">
                <a:latin typeface="Times New Roman" panose="02020603050405020304" pitchFamily="18" charset="0"/>
                <a:ea typeface="Calibri" panose="020F0502020204030204" pitchFamily="34" charset="0"/>
                <a:cs typeface="Times New Roman" panose="02020603050405020304" pitchFamily="18" charset="0"/>
              </a:rPr>
              <a:t>c</a:t>
            </a:r>
            <a:r>
              <a:rPr lang="en-IN" sz="2400" b="1" dirty="0">
                <a:latin typeface="Times New Roman" panose="02020603050405020304" pitchFamily="18" charset="0"/>
                <a:ea typeface="Calibri" panose="020F0502020204030204" pitchFamily="34" charset="0"/>
                <a:cs typeface="Times New Roman" panose="02020603050405020304" pitchFamily="18" charset="0"/>
              </a:rPr>
              <a:t>                                          </a:t>
            </a:r>
            <a:r>
              <a:rPr lang="en-IN" sz="24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IN" sz="2400" b="1" dirty="0">
                <a:latin typeface="Times New Roman" panose="02020603050405020304" pitchFamily="18" charset="0"/>
                <a:ea typeface="Calibri" panose="020F0502020204030204" pitchFamily="34" charset="0"/>
                <a:cs typeface="Times New Roman" panose="02020603050405020304" pitchFamily="18" charset="0"/>
              </a:rPr>
              <a:t>1</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IN" sz="2400" i="1" dirty="0">
                <a:latin typeface="Times New Roman" panose="02020603050405020304" pitchFamily="18" charset="0"/>
                <a:ea typeface="Calibri" panose="020F0502020204030204" pitchFamily="34" charset="0"/>
              </a:rPr>
              <a:t>u, v, w</a:t>
            </a:r>
            <a:r>
              <a:rPr lang="en-IN" sz="2400" dirty="0">
                <a:latin typeface="Times New Roman" panose="02020603050405020304" pitchFamily="18" charset="0"/>
                <a:ea typeface="Calibri" panose="020F0502020204030204" pitchFamily="34" charset="0"/>
              </a:rPr>
              <a:t> being any arbitrary integers</a:t>
            </a:r>
            <a:endParaRPr lang="en-US" sz="2400" dirty="0"/>
          </a:p>
        </p:txBody>
      </p:sp>
      <p:sp>
        <p:nvSpPr>
          <p:cNvPr id="6" name="Slide Number Placeholder 5"/>
          <p:cNvSpPr>
            <a:spLocks noGrp="1"/>
          </p:cNvSpPr>
          <p:nvPr>
            <p:ph type="sldNum" sz="quarter" idx="12"/>
          </p:nvPr>
        </p:nvSpPr>
        <p:spPr/>
        <p:txBody>
          <a:bodyPr/>
          <a:lstStyle/>
          <a:p>
            <a:fld id="{F80EDAB1-69B2-4E35-91AD-46ADB743EA91}" type="slidenum">
              <a:rPr lang="en-US" smtClean="0"/>
              <a:t>11</a:t>
            </a:fld>
            <a:endParaRPr lang="en-US"/>
          </a:p>
        </p:txBody>
      </p:sp>
    </p:spTree>
    <p:extLst>
      <p:ext uri="{BB962C8B-B14F-4D97-AF65-F5344CB8AC3E}">
        <p14:creationId xmlns:p14="http://schemas.microsoft.com/office/powerpoint/2010/main" val="534338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38200" y="1564677"/>
            <a:ext cx="10058401" cy="45036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0000"/>
              </a:lnSpc>
              <a:buClr>
                <a:srgbClr val="C00000"/>
              </a:buClr>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group of atoms attached to each lattice is called </a:t>
            </a:r>
            <a:r>
              <a:rPr lang="en-US" sz="2400" dirty="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basis</a:t>
            </a:r>
            <a:r>
              <a:rPr lang="en-US" sz="2400" dirty="0">
                <a:latin typeface="Times New Roman" panose="02020603050405020304" pitchFamily="18" charset="0"/>
                <a:cs typeface="Times New Roman" panose="02020603050405020304" pitchFamily="18" charset="0"/>
              </a:rPr>
              <a:t>. It can be a single atom (for metals, noble gases) or can be more than 1000 atoms for </a:t>
            </a:r>
            <a:r>
              <a:rPr lang="en-US" sz="2400" dirty="0" err="1">
                <a:latin typeface="Times New Roman" panose="02020603050405020304" pitchFamily="18" charset="0"/>
                <a:cs typeface="Times New Roman" panose="02020603050405020304" pitchFamily="18" charset="0"/>
              </a:rPr>
              <a:t>eg</a:t>
            </a:r>
            <a:r>
              <a:rPr lang="en-US" sz="2400" dirty="0">
                <a:latin typeface="Times New Roman" panose="02020603050405020304" pitchFamily="18" charset="0"/>
                <a:cs typeface="Times New Roman" panose="02020603050405020304" pitchFamily="18" charset="0"/>
              </a:rPr>
              <a:t>. in proteins</a:t>
            </a:r>
            <a:r>
              <a:rPr lang="en-US" sz="2400" dirty="0" smtClean="0">
                <a:latin typeface="Times New Roman" panose="02020603050405020304" pitchFamily="18" charset="0"/>
                <a:cs typeface="Times New Roman" panose="02020603050405020304" pitchFamily="18" charset="0"/>
              </a:rPr>
              <a:t>.</a:t>
            </a:r>
          </a:p>
          <a:p>
            <a:pPr marL="0" indent="0" algn="just">
              <a:lnSpc>
                <a:spcPct val="110000"/>
              </a:lnSpc>
              <a:buClr>
                <a:srgbClr val="C00000"/>
              </a:buClr>
              <a:buNone/>
            </a:pPr>
            <a:endParaRPr lang="en-US" sz="2400" dirty="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basis consists of atoms which are identical in composition, arrangement and orientation.</a:t>
            </a:r>
          </a:p>
          <a:p>
            <a:pPr algn="just">
              <a:lnSpc>
                <a:spcPct val="110000"/>
              </a:lnSpc>
              <a:buClr>
                <a:srgbClr val="C00000"/>
              </a:buClr>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So </a:t>
            </a:r>
            <a:r>
              <a:rPr lang="en-US" sz="2400" dirty="0">
                <a:latin typeface="Times New Roman" panose="02020603050405020304" pitchFamily="18" charset="0"/>
                <a:cs typeface="Times New Roman" panose="02020603050405020304" pitchFamily="18" charset="0"/>
              </a:rPr>
              <a:t>a crystal = Lattice + Basis</a:t>
            </a:r>
          </a:p>
        </p:txBody>
      </p:sp>
      <p:sp>
        <p:nvSpPr>
          <p:cNvPr id="5" name="Title 1"/>
          <p:cNvSpPr>
            <a:spLocks noGrp="1"/>
          </p:cNvSpPr>
          <p:nvPr>
            <p:ph type="title"/>
          </p:nvPr>
        </p:nvSpPr>
        <p:spPr>
          <a:xfrm>
            <a:off x="838200" y="365125"/>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UNIT – 1 </a:t>
            </a:r>
            <a:r>
              <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 CRYSTAL GEOMETRY</a:t>
            </a:r>
          </a:p>
        </p:txBody>
      </p:sp>
      <p:sp>
        <p:nvSpPr>
          <p:cNvPr id="2" name="Slide Number Placeholder 1"/>
          <p:cNvSpPr>
            <a:spLocks noGrp="1"/>
          </p:cNvSpPr>
          <p:nvPr>
            <p:ph type="sldNum" sz="quarter" idx="12"/>
          </p:nvPr>
        </p:nvSpPr>
        <p:spPr/>
        <p:txBody>
          <a:bodyPr/>
          <a:lstStyle/>
          <a:p>
            <a:fld id="{F80EDAB1-69B2-4E35-91AD-46ADB743EA91}" type="slidenum">
              <a:rPr lang="en-US" smtClean="0"/>
              <a:t>12</a:t>
            </a:fld>
            <a:endParaRPr lang="en-US"/>
          </a:p>
        </p:txBody>
      </p:sp>
    </p:spTree>
    <p:extLst>
      <p:ext uri="{BB962C8B-B14F-4D97-AF65-F5344CB8AC3E}">
        <p14:creationId xmlns:p14="http://schemas.microsoft.com/office/powerpoint/2010/main" val="2931323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38200" y="365125"/>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UNIT – 1 </a:t>
            </a:r>
            <a:r>
              <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 CRYSTAL GEOMETRY</a:t>
            </a:r>
          </a:p>
        </p:txBody>
      </p:sp>
      <p:grpSp>
        <p:nvGrpSpPr>
          <p:cNvPr id="3" name="Group 2"/>
          <p:cNvGrpSpPr/>
          <p:nvPr/>
        </p:nvGrpSpPr>
        <p:grpSpPr>
          <a:xfrm>
            <a:off x="910936" y="1418019"/>
            <a:ext cx="10058401" cy="4452846"/>
            <a:chOff x="910936" y="1418019"/>
            <a:chExt cx="10058401" cy="4452846"/>
          </a:xfrm>
        </p:grpSpPr>
        <p:sp>
          <p:nvSpPr>
            <p:cNvPr id="4" name="Content Placeholder 2"/>
            <p:cNvSpPr txBox="1">
              <a:spLocks/>
            </p:cNvSpPr>
            <p:nvPr/>
          </p:nvSpPr>
          <p:spPr>
            <a:xfrm>
              <a:off x="910936" y="2863541"/>
              <a:ext cx="10058401" cy="300732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buClr>
                  <a:srgbClr val="C00000"/>
                </a:buClr>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lattice and the translation vectors </a:t>
              </a:r>
              <a:r>
                <a:rPr lang="en-US" sz="2400" b="1" dirty="0">
                  <a:latin typeface="Times New Roman" panose="02020603050405020304" pitchFamily="18" charset="0"/>
                  <a:cs typeface="Times New Roman" panose="02020603050405020304" pitchFamily="18" charset="0"/>
                </a:rPr>
                <a:t>a, b, c </a:t>
              </a:r>
              <a:r>
                <a:rPr lang="en-US" sz="2400" dirty="0">
                  <a:latin typeface="Times New Roman" panose="02020603050405020304" pitchFamily="18" charset="0"/>
                  <a:cs typeface="Times New Roman" panose="02020603050405020304" pitchFamily="18" charset="0"/>
                </a:rPr>
                <a:t>are said to be primitive if any two points </a:t>
              </a:r>
              <a:r>
                <a:rPr lang="en-US" sz="2400" b="1" dirty="0">
                  <a:latin typeface="Times New Roman" panose="02020603050405020304" pitchFamily="18" charset="0"/>
                  <a:cs typeface="Times New Roman" panose="02020603050405020304" pitchFamily="18" charset="0"/>
                </a:rPr>
                <a:t>r, r’ </a:t>
              </a:r>
              <a:r>
                <a:rPr lang="en-US" sz="2400" dirty="0">
                  <a:latin typeface="Times New Roman" panose="02020603050405020304" pitchFamily="18" charset="0"/>
                  <a:cs typeface="Times New Roman" panose="02020603050405020304" pitchFamily="18" charset="0"/>
                </a:rPr>
                <a:t>from which the atomic arrangement looks the same always satisfy </a:t>
              </a:r>
              <a:r>
                <a:rPr lang="en-US" sz="2400" dirty="0" err="1">
                  <a:latin typeface="Times New Roman" panose="02020603050405020304" pitchFamily="18" charset="0"/>
                  <a:cs typeface="Times New Roman" panose="02020603050405020304" pitchFamily="18" charset="0"/>
                </a:rPr>
                <a:t>eqn</a:t>
              </a:r>
              <a:r>
                <a:rPr lang="en-US" sz="2400" dirty="0">
                  <a:latin typeface="Times New Roman" panose="02020603050405020304" pitchFamily="18" charset="0"/>
                  <a:cs typeface="Times New Roman" panose="02020603050405020304" pitchFamily="18" charset="0"/>
                </a:rPr>
                <a:t> 1 with a suitable choice of </a:t>
              </a:r>
              <a:r>
                <a:rPr lang="en-US" sz="2400" i="1" dirty="0">
                  <a:latin typeface="Times New Roman" panose="02020603050405020304" pitchFamily="18" charset="0"/>
                  <a:cs typeface="Times New Roman" panose="02020603050405020304" pitchFamily="18" charset="0"/>
                </a:rPr>
                <a:t>u, v, w</a:t>
              </a:r>
              <a:r>
                <a:rPr lang="en-US" sz="2400" dirty="0" smtClean="0">
                  <a:latin typeface="Times New Roman" panose="02020603050405020304" pitchFamily="18" charset="0"/>
                  <a:cs typeface="Times New Roman" panose="02020603050405020304" pitchFamily="18" charset="0"/>
                </a:rPr>
                <a:t>.</a:t>
              </a:r>
            </a:p>
            <a:p>
              <a:pPr algn="just">
                <a:lnSpc>
                  <a:spcPct val="110000"/>
                </a:lnSpc>
                <a:buClr>
                  <a:srgbClr val="C00000"/>
                </a:buClr>
                <a:buFont typeface="Wingdings" panose="05000000000000000000" pitchFamily="2" charset="2"/>
                <a:buChar char="§"/>
              </a:pPr>
              <a:endParaRPr lang="en-US" sz="2400" dirty="0" smtClean="0">
                <a:latin typeface="Times New Roman" panose="02020603050405020304" pitchFamily="18" charset="0"/>
                <a:cs typeface="Times New Roman" panose="02020603050405020304" pitchFamily="18" charset="0"/>
              </a:endParaRPr>
            </a:p>
            <a:p>
              <a:pPr marL="0" indent="0" algn="just">
                <a:lnSpc>
                  <a:spcPct val="110000"/>
                </a:lnSpc>
                <a:buClr>
                  <a:srgbClr val="C00000"/>
                </a:buClr>
                <a:buNone/>
              </a:pPr>
              <a:r>
                <a:rPr lang="en-US" sz="2400" dirty="0" smtClean="0">
                  <a:latin typeface="Times New Roman" panose="02020603050405020304" pitchFamily="18" charset="0"/>
                  <a:cs typeface="Times New Roman" panose="02020603050405020304" pitchFamily="18" charset="0"/>
                </a:rPr>
                <a:t>          By </a:t>
              </a:r>
              <a:r>
                <a:rPr lang="en-US" sz="2400" dirty="0">
                  <a:latin typeface="Times New Roman" panose="02020603050405020304" pitchFamily="18" charset="0"/>
                  <a:cs typeface="Times New Roman" panose="02020603050405020304" pitchFamily="18" charset="0"/>
                </a:rPr>
                <a:t>this definition, the cell formed by </a:t>
              </a:r>
              <a:r>
                <a:rPr lang="en-US" sz="2400" b="1" dirty="0">
                  <a:latin typeface="Times New Roman" panose="02020603050405020304" pitchFamily="18" charset="0"/>
                  <a:cs typeface="Times New Roman" panose="02020603050405020304" pitchFamily="18" charset="0"/>
                </a:rPr>
                <a:t>r</a:t>
              </a:r>
              <a:r>
                <a:rPr lang="en-US" sz="2400" dirty="0">
                  <a:latin typeface="Times New Roman" panose="02020603050405020304" pitchFamily="18" charset="0"/>
                  <a:cs typeface="Times New Roman" panose="02020603050405020304" pitchFamily="18" charset="0"/>
                </a:rPr>
                <a:t> has the smallest volume possible </a:t>
              </a:r>
              <a:r>
                <a:rPr lang="en-US" sz="2400" dirty="0" smtClean="0">
                  <a:latin typeface="Times New Roman" panose="02020603050405020304" pitchFamily="18" charset="0"/>
                  <a:cs typeface="Times New Roman" panose="02020603050405020304" pitchFamily="18" charset="0"/>
                </a:rPr>
                <a:t>and thus </a:t>
              </a:r>
              <a:r>
                <a:rPr lang="en-US" sz="2400" dirty="0">
                  <a:latin typeface="Times New Roman" panose="02020603050405020304" pitchFamily="18" charset="0"/>
                  <a:cs typeface="Times New Roman" panose="02020603050405020304" pitchFamily="18" charset="0"/>
                </a:rPr>
                <a:t>serves as a building block for the structure.</a:t>
              </a:r>
            </a:p>
          </p:txBody>
        </p:sp>
        <p:sp>
          <p:nvSpPr>
            <p:cNvPr id="6" name="Rectangle 5"/>
            <p:cNvSpPr/>
            <p:nvPr/>
          </p:nvSpPr>
          <p:spPr>
            <a:xfrm>
              <a:off x="910936" y="1418019"/>
              <a:ext cx="7367155" cy="101463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marL="457200" marR="0" algn="just">
                <a:lnSpc>
                  <a:spcPct val="115000"/>
                </a:lnSpc>
                <a:spcBef>
                  <a:spcPts val="0"/>
                </a:spcBef>
                <a:spcAft>
                  <a:spcPts val="1000"/>
                </a:spcAft>
              </a:pPr>
              <a:r>
                <a:rPr lang="en-IN" sz="2400" b="1" dirty="0" smtClean="0">
                  <a:latin typeface="Times New Roman" panose="02020603050405020304" pitchFamily="18" charset="0"/>
                  <a:ea typeface="Calibri" panose="020F0502020204030204" pitchFamily="34" charset="0"/>
                  <a:cs typeface="Times New Roman" panose="02020603050405020304" pitchFamily="18" charset="0"/>
                </a:rPr>
                <a:t>r</a:t>
              </a:r>
              <a:r>
                <a:rPr lang="en-IN" sz="2400" b="1" dirty="0">
                  <a:latin typeface="Times New Roman" panose="02020603050405020304" pitchFamily="18" charset="0"/>
                  <a:ea typeface="Calibri" panose="020F0502020204030204" pitchFamily="34" charset="0"/>
                  <a:cs typeface="Times New Roman" panose="02020603050405020304" pitchFamily="18" charset="0"/>
                </a:rPr>
                <a:t>’=r + </a:t>
              </a:r>
              <a:r>
                <a:rPr lang="en-IN" sz="2400" i="1" dirty="0" err="1">
                  <a:latin typeface="Times New Roman" panose="02020603050405020304" pitchFamily="18" charset="0"/>
                  <a:ea typeface="Calibri" panose="020F0502020204030204" pitchFamily="34" charset="0"/>
                  <a:cs typeface="Times New Roman" panose="02020603050405020304" pitchFamily="18" charset="0"/>
                </a:rPr>
                <a:t>u</a:t>
              </a:r>
              <a:r>
                <a:rPr lang="en-IN" sz="2400" b="1" dirty="0" err="1">
                  <a:latin typeface="Times New Roman" panose="02020603050405020304" pitchFamily="18" charset="0"/>
                  <a:ea typeface="Calibri" panose="020F0502020204030204" pitchFamily="34" charset="0"/>
                  <a:cs typeface="Times New Roman" panose="02020603050405020304" pitchFamily="18" charset="0"/>
                </a:rPr>
                <a:t>a</a:t>
              </a:r>
              <a:r>
                <a:rPr lang="en-IN" sz="2400" b="1" dirty="0">
                  <a:latin typeface="Times New Roman" panose="02020603050405020304" pitchFamily="18" charset="0"/>
                  <a:ea typeface="Calibri" panose="020F0502020204030204" pitchFamily="34" charset="0"/>
                  <a:cs typeface="Times New Roman" panose="02020603050405020304" pitchFamily="18" charset="0"/>
                </a:rPr>
                <a:t> + </a:t>
              </a:r>
              <a:r>
                <a:rPr lang="en-IN" sz="2400" i="1" dirty="0" err="1">
                  <a:latin typeface="Times New Roman" panose="02020603050405020304" pitchFamily="18" charset="0"/>
                  <a:ea typeface="Calibri" panose="020F0502020204030204" pitchFamily="34" charset="0"/>
                  <a:cs typeface="Times New Roman" panose="02020603050405020304" pitchFamily="18" charset="0"/>
                </a:rPr>
                <a:t>v</a:t>
              </a:r>
              <a:r>
                <a:rPr lang="en-IN" sz="2400" b="1" dirty="0" err="1">
                  <a:latin typeface="Times New Roman" panose="02020603050405020304" pitchFamily="18" charset="0"/>
                  <a:ea typeface="Calibri" panose="020F0502020204030204" pitchFamily="34" charset="0"/>
                  <a:cs typeface="Times New Roman" panose="02020603050405020304" pitchFamily="18" charset="0"/>
                </a:rPr>
                <a:t>b</a:t>
              </a:r>
              <a:r>
                <a:rPr lang="en-IN" sz="2400" b="1" dirty="0">
                  <a:latin typeface="Times New Roman" panose="02020603050405020304" pitchFamily="18" charset="0"/>
                  <a:ea typeface="Calibri" panose="020F0502020204030204" pitchFamily="34" charset="0"/>
                  <a:cs typeface="Times New Roman" panose="02020603050405020304" pitchFamily="18" charset="0"/>
                </a:rPr>
                <a:t> + </a:t>
              </a:r>
              <a:r>
                <a:rPr lang="en-IN" sz="2400" i="1" dirty="0" err="1">
                  <a:latin typeface="Times New Roman" panose="02020603050405020304" pitchFamily="18" charset="0"/>
                  <a:ea typeface="Calibri" panose="020F0502020204030204" pitchFamily="34" charset="0"/>
                  <a:cs typeface="Times New Roman" panose="02020603050405020304" pitchFamily="18" charset="0"/>
                </a:rPr>
                <a:t>w</a:t>
              </a:r>
              <a:r>
                <a:rPr lang="en-IN" sz="2400" b="1" dirty="0" err="1">
                  <a:latin typeface="Times New Roman" panose="02020603050405020304" pitchFamily="18" charset="0"/>
                  <a:ea typeface="Calibri" panose="020F0502020204030204" pitchFamily="34" charset="0"/>
                  <a:cs typeface="Times New Roman" panose="02020603050405020304" pitchFamily="18" charset="0"/>
                </a:rPr>
                <a:t>c</a:t>
              </a:r>
              <a:r>
                <a:rPr lang="en-IN" sz="2400" b="1" dirty="0">
                  <a:latin typeface="Times New Roman" panose="02020603050405020304" pitchFamily="18" charset="0"/>
                  <a:ea typeface="Calibri" panose="020F0502020204030204" pitchFamily="34" charset="0"/>
                  <a:cs typeface="Times New Roman" panose="02020603050405020304" pitchFamily="18" charset="0"/>
                </a:rPr>
                <a:t>                                          </a:t>
              </a:r>
              <a:r>
                <a:rPr lang="en-IN" sz="24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IN" sz="2400" b="1" dirty="0">
                  <a:latin typeface="Times New Roman" panose="02020603050405020304" pitchFamily="18" charset="0"/>
                  <a:ea typeface="Calibri" panose="020F0502020204030204" pitchFamily="34" charset="0"/>
                  <a:cs typeface="Times New Roman" panose="02020603050405020304" pitchFamily="18" charset="0"/>
                </a:rPr>
                <a:t>1</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IN" sz="2400" i="1" dirty="0">
                  <a:latin typeface="Times New Roman" panose="02020603050405020304" pitchFamily="18" charset="0"/>
                  <a:ea typeface="Calibri" panose="020F0502020204030204" pitchFamily="34" charset="0"/>
                </a:rPr>
                <a:t>u, v, w</a:t>
              </a:r>
              <a:r>
                <a:rPr lang="en-IN" sz="2400" dirty="0">
                  <a:latin typeface="Times New Roman" panose="02020603050405020304" pitchFamily="18" charset="0"/>
                  <a:ea typeface="Calibri" panose="020F0502020204030204" pitchFamily="34" charset="0"/>
                </a:rPr>
                <a:t> being any arbitrary integers</a:t>
              </a:r>
              <a:endParaRPr lang="en-US" sz="2400" dirty="0"/>
            </a:p>
          </p:txBody>
        </p:sp>
        <p:sp>
          <p:nvSpPr>
            <p:cNvPr id="2" name="Striped Right Arrow 1"/>
            <p:cNvSpPr/>
            <p:nvPr/>
          </p:nvSpPr>
          <p:spPr>
            <a:xfrm>
              <a:off x="1039090" y="4865966"/>
              <a:ext cx="633845" cy="218209"/>
            </a:xfrm>
            <a:prstGeom prst="stripedRightArrow">
              <a:avLst/>
            </a:prstGeom>
            <a:solidFill>
              <a:srgbClr val="99003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Slide Number Placeholder 6"/>
          <p:cNvSpPr>
            <a:spLocks noGrp="1"/>
          </p:cNvSpPr>
          <p:nvPr>
            <p:ph type="sldNum" sz="quarter" idx="12"/>
          </p:nvPr>
        </p:nvSpPr>
        <p:spPr/>
        <p:txBody>
          <a:bodyPr/>
          <a:lstStyle/>
          <a:p>
            <a:fld id="{F80EDAB1-69B2-4E35-91AD-46ADB743EA91}" type="slidenum">
              <a:rPr lang="en-US" smtClean="0"/>
              <a:t>13</a:t>
            </a:fld>
            <a:endParaRPr lang="en-US"/>
          </a:p>
        </p:txBody>
      </p:sp>
    </p:spTree>
    <p:extLst>
      <p:ext uri="{BB962C8B-B14F-4D97-AF65-F5344CB8AC3E}">
        <p14:creationId xmlns:p14="http://schemas.microsoft.com/office/powerpoint/2010/main" val="3341817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977462" y="3979992"/>
            <a:ext cx="9827822" cy="25039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0000"/>
              </a:lnSpc>
              <a:buClr>
                <a:srgbClr val="C00000"/>
              </a:buClr>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group of atoms attached to each lattice is called </a:t>
            </a:r>
            <a:r>
              <a:rPr lang="en-US" sz="2400" dirty="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basis</a:t>
            </a:r>
            <a:r>
              <a:rPr lang="en-US" sz="2400" dirty="0">
                <a:latin typeface="Times New Roman" panose="02020603050405020304" pitchFamily="18" charset="0"/>
                <a:cs typeface="Times New Roman" panose="02020603050405020304" pitchFamily="18" charset="0"/>
              </a:rPr>
              <a:t>. It can be a single atom (for metals, noble gases) or can be more than 1000 atoms for </a:t>
            </a:r>
            <a:r>
              <a:rPr lang="en-US" sz="2400" dirty="0" err="1">
                <a:latin typeface="Times New Roman" panose="02020603050405020304" pitchFamily="18" charset="0"/>
                <a:cs typeface="Times New Roman" panose="02020603050405020304" pitchFamily="18" charset="0"/>
              </a:rPr>
              <a:t>eg</a:t>
            </a:r>
            <a:r>
              <a:rPr lang="en-US" sz="2400" dirty="0">
                <a:latin typeface="Times New Roman" panose="02020603050405020304" pitchFamily="18" charset="0"/>
                <a:cs typeface="Times New Roman" panose="02020603050405020304" pitchFamily="18" charset="0"/>
              </a:rPr>
              <a:t>. in proteins</a:t>
            </a:r>
            <a:r>
              <a:rPr lang="en-US" sz="2400" dirty="0" smtClean="0">
                <a:latin typeface="Times New Roman" panose="02020603050405020304" pitchFamily="18" charset="0"/>
                <a:cs typeface="Times New Roman" panose="02020603050405020304" pitchFamily="18" charset="0"/>
              </a:rPr>
              <a:t>.</a:t>
            </a:r>
          </a:p>
          <a:p>
            <a:pPr algn="just">
              <a:lnSpc>
                <a:spcPct val="110000"/>
              </a:lnSpc>
              <a:buClr>
                <a:srgbClr val="C00000"/>
              </a:buClr>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There </a:t>
            </a:r>
            <a:r>
              <a:rPr lang="en-US" sz="2400" dirty="0">
                <a:latin typeface="Times New Roman" panose="02020603050405020304" pitchFamily="18" charset="0"/>
                <a:cs typeface="Times New Roman" panose="02020603050405020304" pitchFamily="18" charset="0"/>
              </a:rPr>
              <a:t>are 4 types of symmetry operations : </a:t>
            </a:r>
            <a:endParaRPr lang="en-US" sz="2400" dirty="0" smtClean="0">
              <a:latin typeface="Times New Roman" panose="02020603050405020304" pitchFamily="18" charset="0"/>
              <a:cs typeface="Times New Roman" panose="02020603050405020304" pitchFamily="18" charset="0"/>
            </a:endParaRPr>
          </a:p>
          <a:p>
            <a:pPr marL="0" indent="0" algn="just">
              <a:lnSpc>
                <a:spcPct val="110000"/>
              </a:lnSpc>
              <a:buClr>
                <a:srgbClr val="C00000"/>
              </a:buClr>
              <a:buNone/>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 Translation (b) Rotation (c) Reflection (d) Inversion</a:t>
            </a:r>
            <a:r>
              <a:rPr lang="en-US" sz="2400" dirty="0" smtClean="0">
                <a:latin typeface="Times New Roman" panose="02020603050405020304" pitchFamily="18" charset="0"/>
                <a:cs typeface="Times New Roman" panose="02020603050405020304" pitchFamily="18" charset="0"/>
              </a:rPr>
              <a:t>.</a:t>
            </a:r>
          </a:p>
          <a:p>
            <a:pPr algn="just">
              <a:lnSpc>
                <a:spcPct val="110000"/>
              </a:lnSpc>
              <a:buClr>
                <a:srgbClr val="C00000"/>
              </a:buClr>
              <a:buFont typeface="Wingdings" panose="05000000000000000000" pitchFamily="2" charset="2"/>
              <a:buChar char="§"/>
            </a:pPr>
            <a:endParaRPr lang="en-US" sz="2400" dirty="0" smtClean="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838200" y="365125"/>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UNIT – 1 </a:t>
            </a:r>
            <a:r>
              <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 CRYSTAL GEOMETRY</a:t>
            </a:r>
          </a:p>
        </p:txBody>
      </p:sp>
      <p:sp>
        <p:nvSpPr>
          <p:cNvPr id="2" name="Rectangle 1"/>
          <p:cNvSpPr/>
          <p:nvPr/>
        </p:nvSpPr>
        <p:spPr>
          <a:xfrm>
            <a:off x="977462" y="1199862"/>
            <a:ext cx="9919139" cy="2246769"/>
          </a:xfrm>
          <a:prstGeom prst="rect">
            <a:avLst/>
          </a:prstGeom>
        </p:spPr>
        <p:txBody>
          <a:bodyPr wrap="square">
            <a:spAutoFit/>
          </a:bodyPr>
          <a:lstStyle/>
          <a:p>
            <a:pPr algn="just"/>
            <a:r>
              <a:rPr lang="en-US" sz="2800" dirty="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Symmetry </a:t>
            </a:r>
            <a:r>
              <a:rPr lang="en-US" sz="2800" dirty="0" smtClean="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just"/>
            <a:endParaRPr lang="en-US" sz="2800" dirty="0" smtClean="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just"/>
            <a:r>
              <a:rPr lang="en-US" sz="2800" dirty="0" smtClean="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Symmetry </a:t>
            </a:r>
            <a:r>
              <a:rPr lang="en-US" sz="2800"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refers to a certain pattern or arrangement. A body is </a:t>
            </a:r>
            <a:r>
              <a:rPr lang="en-US" sz="2800" dirty="0" smtClean="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symmetrical under a particular operation </a:t>
            </a:r>
            <a:r>
              <a:rPr lang="en-US" sz="2800" dirty="0">
                <a:solidFill>
                  <a:srgbClr val="00B05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when it is reproduced by a certain operation.</a:t>
            </a:r>
            <a:endParaRPr lang="en-US" sz="2800" dirty="0">
              <a:solidFill>
                <a:srgbClr val="00B050"/>
              </a:solidFill>
            </a:endParaRPr>
          </a:p>
        </p:txBody>
      </p:sp>
      <p:sp>
        <p:nvSpPr>
          <p:cNvPr id="3" name="Slide Number Placeholder 2"/>
          <p:cNvSpPr>
            <a:spLocks noGrp="1"/>
          </p:cNvSpPr>
          <p:nvPr>
            <p:ph type="sldNum" sz="quarter" idx="12"/>
          </p:nvPr>
        </p:nvSpPr>
        <p:spPr/>
        <p:txBody>
          <a:bodyPr/>
          <a:lstStyle/>
          <a:p>
            <a:fld id="{F80EDAB1-69B2-4E35-91AD-46ADB743EA91}" type="slidenum">
              <a:rPr lang="en-US" smtClean="0"/>
              <a:t>14</a:t>
            </a:fld>
            <a:endParaRPr lang="en-US"/>
          </a:p>
        </p:txBody>
      </p:sp>
    </p:spTree>
    <p:extLst>
      <p:ext uri="{BB962C8B-B14F-4D97-AF65-F5344CB8AC3E}">
        <p14:creationId xmlns:p14="http://schemas.microsoft.com/office/powerpoint/2010/main" val="244262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977462" y="2246195"/>
            <a:ext cx="9827822" cy="315707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0000"/>
              </a:lnSpc>
              <a:buClr>
                <a:srgbClr val="C00000"/>
              </a:buClr>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A </a:t>
            </a:r>
            <a:r>
              <a:rPr lang="en-US" sz="2400" dirty="0">
                <a:latin typeface="Times New Roman" panose="02020603050405020304" pitchFamily="18" charset="0"/>
                <a:cs typeface="Times New Roman" panose="02020603050405020304" pitchFamily="18" charset="0"/>
              </a:rPr>
              <a:t>lattice translation operation is defined as the displacement of a crystal parallel to itself by a crystal translation vector:</a:t>
            </a:r>
          </a:p>
          <a:p>
            <a:pPr algn="just">
              <a:lnSpc>
                <a:spcPct val="110000"/>
              </a:lnSpc>
              <a:buClr>
                <a:srgbClr val="C00000"/>
              </a:buClr>
              <a:buFont typeface="Wingdings" panose="05000000000000000000" pitchFamily="2" charset="2"/>
              <a:buChar char="§"/>
            </a:pPr>
            <a:endParaRPr lang="en-US" sz="2400" dirty="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
            </a:pPr>
            <a:r>
              <a:rPr lang="en-US" sz="2400" b="1" dirty="0">
                <a:latin typeface="Times New Roman" panose="02020603050405020304" pitchFamily="18" charset="0"/>
                <a:cs typeface="Times New Roman" panose="02020603050405020304" pitchFamily="18" charset="0"/>
              </a:rPr>
              <a:t>T</a:t>
            </a:r>
            <a:r>
              <a:rPr lang="en-US" sz="2400" dirty="0">
                <a:latin typeface="Times New Roman" panose="02020603050405020304" pitchFamily="18" charset="0"/>
                <a:cs typeface="Times New Roman" panose="02020603050405020304" pitchFamily="18" charset="0"/>
              </a:rPr>
              <a:t> = </a:t>
            </a:r>
            <a:r>
              <a:rPr lang="en-US" sz="2400" i="1" dirty="0" err="1">
                <a:latin typeface="Times New Roman" panose="02020603050405020304" pitchFamily="18" charset="0"/>
                <a:cs typeface="Times New Roman" panose="02020603050405020304" pitchFamily="18" charset="0"/>
              </a:rPr>
              <a:t>u</a:t>
            </a:r>
            <a:r>
              <a:rPr lang="en-US" sz="2400" b="1" dirty="0" err="1">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 </a:t>
            </a:r>
            <a:r>
              <a:rPr lang="en-US" sz="2400" i="1" dirty="0" err="1">
                <a:latin typeface="Times New Roman" panose="02020603050405020304" pitchFamily="18" charset="0"/>
                <a:cs typeface="Times New Roman" panose="02020603050405020304" pitchFamily="18" charset="0"/>
              </a:rPr>
              <a:t>v</a:t>
            </a:r>
            <a:r>
              <a:rPr lang="en-US" sz="2400" b="1" dirty="0" err="1">
                <a:latin typeface="Times New Roman" panose="02020603050405020304" pitchFamily="18" charset="0"/>
                <a:cs typeface="Times New Roman" panose="02020603050405020304" pitchFamily="18" charset="0"/>
              </a:rPr>
              <a:t>b</a:t>
            </a:r>
            <a:r>
              <a:rPr lang="en-US" sz="2400" dirty="0">
                <a:latin typeface="Times New Roman" panose="02020603050405020304" pitchFamily="18" charset="0"/>
                <a:cs typeface="Times New Roman" panose="02020603050405020304" pitchFamily="18" charset="0"/>
              </a:rPr>
              <a:t> + </a:t>
            </a:r>
            <a:r>
              <a:rPr lang="en-US" sz="2400" i="1" dirty="0" err="1" smtClean="0">
                <a:latin typeface="Times New Roman" panose="02020603050405020304" pitchFamily="18" charset="0"/>
                <a:cs typeface="Times New Roman" panose="02020603050405020304" pitchFamily="18" charset="0"/>
              </a:rPr>
              <a:t>w</a:t>
            </a:r>
            <a:r>
              <a:rPr lang="en-US" sz="2400" b="1" dirty="0" err="1" smtClean="0">
                <a:latin typeface="Times New Roman" panose="02020603050405020304" pitchFamily="18" charset="0"/>
                <a:cs typeface="Times New Roman" panose="02020603050405020304" pitchFamily="18" charset="0"/>
              </a:rPr>
              <a:t>c</a:t>
            </a:r>
            <a:endParaRPr lang="en-US" sz="2400" b="1"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
            </a:pPr>
            <a:endParaRPr lang="en-US" sz="2400" b="1"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
            </a:pPr>
            <a:r>
              <a:rPr lang="en-US" sz="2400" dirty="0" smtClean="0">
                <a:latin typeface="Times New Roman" panose="02020603050405020304" pitchFamily="18" charset="0"/>
                <a:cs typeface="Times New Roman" panose="02020603050405020304" pitchFamily="18" charset="0"/>
              </a:rPr>
              <a:t>Any </a:t>
            </a:r>
            <a:r>
              <a:rPr lang="en-US" sz="2400" dirty="0">
                <a:latin typeface="Times New Roman" panose="02020603050405020304" pitchFamily="18" charset="0"/>
                <a:cs typeface="Times New Roman" panose="02020603050405020304" pitchFamily="18" charset="0"/>
              </a:rPr>
              <a:t>two lattice points are connected by a vector of this form</a:t>
            </a:r>
          </a:p>
          <a:p>
            <a:pPr algn="just">
              <a:lnSpc>
                <a:spcPct val="110000"/>
              </a:lnSpc>
              <a:buClr>
                <a:srgbClr val="C00000"/>
              </a:buClr>
              <a:buFont typeface="Wingdings" panose="05000000000000000000" pitchFamily="2" charset="2"/>
              <a:buChar char="§"/>
            </a:pPr>
            <a:endParaRPr lang="en-US" sz="2400" dirty="0" smtClean="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838200" y="365125"/>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UNIT – 1 </a:t>
            </a:r>
            <a:r>
              <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 CRYSTAL GEOMETRY</a:t>
            </a:r>
          </a:p>
        </p:txBody>
      </p:sp>
      <p:sp>
        <p:nvSpPr>
          <p:cNvPr id="2" name="Rectangle 1"/>
          <p:cNvSpPr/>
          <p:nvPr/>
        </p:nvSpPr>
        <p:spPr>
          <a:xfrm>
            <a:off x="977462" y="1199862"/>
            <a:ext cx="9919139" cy="523220"/>
          </a:xfrm>
          <a:prstGeom prst="rect">
            <a:avLst/>
          </a:prstGeom>
        </p:spPr>
        <p:txBody>
          <a:bodyPr wrap="square">
            <a:spAutoFit/>
          </a:bodyPr>
          <a:lstStyle/>
          <a:p>
            <a:pPr algn="just"/>
            <a:r>
              <a:rPr lang="en-US" sz="2800" dirty="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Symmetry </a:t>
            </a:r>
            <a:r>
              <a:rPr lang="en-US" sz="2800" dirty="0" smtClean="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p:txBody>
      </p:sp>
      <p:sp>
        <p:nvSpPr>
          <p:cNvPr id="3" name="Slide Number Placeholder 2"/>
          <p:cNvSpPr>
            <a:spLocks noGrp="1"/>
          </p:cNvSpPr>
          <p:nvPr>
            <p:ph type="sldNum" sz="quarter" idx="12"/>
          </p:nvPr>
        </p:nvSpPr>
        <p:spPr/>
        <p:txBody>
          <a:bodyPr/>
          <a:lstStyle/>
          <a:p>
            <a:fld id="{F80EDAB1-69B2-4E35-91AD-46ADB743EA91}" type="slidenum">
              <a:rPr lang="en-US" smtClean="0"/>
              <a:t>15</a:t>
            </a:fld>
            <a:endParaRPr lang="en-US"/>
          </a:p>
        </p:txBody>
      </p:sp>
    </p:spTree>
    <p:extLst>
      <p:ext uri="{BB962C8B-B14F-4D97-AF65-F5344CB8AC3E}">
        <p14:creationId xmlns:p14="http://schemas.microsoft.com/office/powerpoint/2010/main" val="639673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977462" y="2246195"/>
            <a:ext cx="9827822" cy="315707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buClr>
                <a:srgbClr val="C00000"/>
              </a:buClr>
              <a:buNone/>
            </a:pPr>
            <a:r>
              <a:rPr lang="en-US" sz="2400" b="1" dirty="0" smtClean="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u</a:t>
            </a:r>
            <a:r>
              <a:rPr lang="en-US" sz="2400" b="1" dirty="0" err="1">
                <a:latin typeface="Times New Roman" panose="02020603050405020304" pitchFamily="18" charset="0"/>
                <a:cs typeface="Times New Roman" panose="02020603050405020304" pitchFamily="18" charset="0"/>
              </a:rPr>
              <a:t>a</a:t>
            </a:r>
            <a:r>
              <a:rPr lang="en-US" sz="2400" dirty="0">
                <a:latin typeface="Times New Roman" panose="02020603050405020304" pitchFamily="18" charset="0"/>
                <a:cs typeface="Times New Roman" panose="02020603050405020304" pitchFamily="18" charset="0"/>
              </a:rPr>
              <a:t> + </a:t>
            </a:r>
            <a:r>
              <a:rPr lang="en-US" sz="2400" i="1" dirty="0" err="1">
                <a:latin typeface="Times New Roman" panose="02020603050405020304" pitchFamily="18" charset="0"/>
                <a:cs typeface="Times New Roman" panose="02020603050405020304" pitchFamily="18" charset="0"/>
              </a:rPr>
              <a:t>v</a:t>
            </a:r>
            <a:r>
              <a:rPr lang="en-US" sz="2400" b="1" dirty="0" err="1">
                <a:latin typeface="Times New Roman" panose="02020603050405020304" pitchFamily="18" charset="0"/>
                <a:cs typeface="Times New Roman" panose="02020603050405020304" pitchFamily="18" charset="0"/>
              </a:rPr>
              <a:t>b</a:t>
            </a:r>
            <a:r>
              <a:rPr lang="en-US" sz="2400" dirty="0">
                <a:latin typeface="Times New Roman" panose="02020603050405020304" pitchFamily="18" charset="0"/>
                <a:cs typeface="Times New Roman" panose="02020603050405020304" pitchFamily="18" charset="0"/>
              </a:rPr>
              <a:t> + </a:t>
            </a:r>
            <a:r>
              <a:rPr lang="en-US" sz="2400" i="1" dirty="0" err="1" smtClean="0">
                <a:latin typeface="Times New Roman" panose="02020603050405020304" pitchFamily="18" charset="0"/>
                <a:cs typeface="Times New Roman" panose="02020603050405020304" pitchFamily="18" charset="0"/>
              </a:rPr>
              <a:t>w</a:t>
            </a:r>
            <a:r>
              <a:rPr lang="en-US" sz="2400" b="1" dirty="0" err="1" smtClean="0">
                <a:latin typeface="Times New Roman" panose="02020603050405020304" pitchFamily="18" charset="0"/>
                <a:cs typeface="Times New Roman" panose="02020603050405020304" pitchFamily="18" charset="0"/>
              </a:rPr>
              <a:t>c</a:t>
            </a:r>
            <a:endParaRPr lang="en-US" sz="2400" b="1" dirty="0" smtClean="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838200" y="365125"/>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UNIT – 1 </a:t>
            </a:r>
            <a:r>
              <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 CRYSTAL GEOMETRY</a:t>
            </a:r>
          </a:p>
        </p:txBody>
      </p:sp>
      <p:sp>
        <p:nvSpPr>
          <p:cNvPr id="2" name="Rectangle 1"/>
          <p:cNvSpPr/>
          <p:nvPr/>
        </p:nvSpPr>
        <p:spPr>
          <a:xfrm>
            <a:off x="977462" y="1199862"/>
            <a:ext cx="9919139" cy="523220"/>
          </a:xfrm>
          <a:prstGeom prst="rect">
            <a:avLst/>
          </a:prstGeom>
        </p:spPr>
        <p:txBody>
          <a:bodyPr wrap="square">
            <a:spAutoFit/>
          </a:bodyPr>
          <a:lstStyle/>
          <a:p>
            <a:pPr algn="just"/>
            <a:r>
              <a:rPr lang="en-US" sz="2800" dirty="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Symmetry </a:t>
            </a:r>
            <a:r>
              <a:rPr lang="en-US" sz="2800" dirty="0" smtClean="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p:txBody>
      </p:sp>
      <p:sp>
        <p:nvSpPr>
          <p:cNvPr id="6" name="Rectangle 5"/>
          <p:cNvSpPr/>
          <p:nvPr/>
        </p:nvSpPr>
        <p:spPr>
          <a:xfrm>
            <a:off x="561826" y="3506236"/>
            <a:ext cx="5779597" cy="1938992"/>
          </a:xfrm>
          <a:prstGeom prst="rect">
            <a:avLst/>
          </a:prstGeom>
        </p:spPr>
        <p:txBody>
          <a:bodyPr wrap="square">
            <a:spAutoFit/>
          </a:bodyPr>
          <a:lstStyle/>
          <a:p>
            <a:pPr algn="just"/>
            <a:r>
              <a:rPr lang="en-IN" sz="2400" b="1" dirty="0">
                <a:latin typeface="Times New Roman" panose="02020603050405020304" pitchFamily="18" charset="0"/>
                <a:cs typeface="Times New Roman" panose="02020603050405020304" pitchFamily="18" charset="0"/>
              </a:rPr>
              <a:t>Fig. 1: </a:t>
            </a:r>
            <a:endParaRPr lang="en-IN" sz="2400" b="1" dirty="0" smtClean="0">
              <a:latin typeface="Times New Roman" panose="02020603050405020304" pitchFamily="18" charset="0"/>
              <a:cs typeface="Times New Roman" panose="02020603050405020304" pitchFamily="18" charset="0"/>
            </a:endParaRPr>
          </a:p>
          <a:p>
            <a:pPr algn="just"/>
            <a:endParaRPr lang="en-IN" sz="2400" b="1" dirty="0" smtClean="0">
              <a:latin typeface="Times New Roman" panose="02020603050405020304" pitchFamily="18" charset="0"/>
              <a:cs typeface="Times New Roman" panose="02020603050405020304" pitchFamily="18" charset="0"/>
            </a:endParaRPr>
          </a:p>
          <a:p>
            <a:pPr algn="just"/>
            <a:r>
              <a:rPr lang="en-IN" sz="2400" dirty="0" smtClean="0">
                <a:latin typeface="Times New Roman" panose="02020603050405020304" pitchFamily="18" charset="0"/>
                <a:cs typeface="Times New Roman" panose="02020603050405020304" pitchFamily="18" charset="0"/>
              </a:rPr>
              <a:t>As an example, in </a:t>
            </a:r>
            <a:r>
              <a:rPr lang="en-IN" sz="2400" dirty="0">
                <a:latin typeface="Times New Roman" panose="02020603050405020304" pitchFamily="18" charset="0"/>
                <a:cs typeface="Times New Roman" panose="02020603050405020304" pitchFamily="18" charset="0"/>
              </a:rPr>
              <a:t>the </a:t>
            </a:r>
            <a:r>
              <a:rPr lang="en-IN" sz="2400" dirty="0" smtClean="0">
                <a:latin typeface="Times New Roman" panose="02020603050405020304" pitchFamily="18" charset="0"/>
                <a:cs typeface="Times New Roman" panose="02020603050405020304" pitchFamily="18" charset="0"/>
              </a:rPr>
              <a:t>figure, </a:t>
            </a:r>
            <a:r>
              <a:rPr lang="en-IN" sz="2400" dirty="0">
                <a:latin typeface="Times New Roman" panose="02020603050405020304" pitchFamily="18" charset="0"/>
                <a:cs typeface="Times New Roman" panose="02020603050405020304" pitchFamily="18" charset="0"/>
              </a:rPr>
              <a:t>the vector </a:t>
            </a:r>
            <a:r>
              <a:rPr lang="en-IN" sz="2400" b="1" dirty="0">
                <a:latin typeface="Times New Roman" panose="02020603050405020304" pitchFamily="18" charset="0"/>
                <a:cs typeface="Times New Roman" panose="02020603050405020304" pitchFamily="18" charset="0"/>
              </a:rPr>
              <a:t>T</a:t>
            </a:r>
            <a:r>
              <a:rPr lang="en-IN" sz="2400" dirty="0">
                <a:latin typeface="Times New Roman" panose="02020603050405020304" pitchFamily="18" charset="0"/>
                <a:cs typeface="Times New Roman" panose="02020603050405020304" pitchFamily="18" charset="0"/>
              </a:rPr>
              <a:t> which connects </a:t>
            </a:r>
            <a:r>
              <a:rPr lang="en-IN" sz="2400" b="1" dirty="0">
                <a:latin typeface="Times New Roman" panose="02020603050405020304" pitchFamily="18" charset="0"/>
                <a:cs typeface="Times New Roman" panose="02020603050405020304" pitchFamily="18" charset="0"/>
              </a:rPr>
              <a:t>r</a:t>
            </a:r>
            <a:r>
              <a:rPr lang="en-IN" sz="2400" dirty="0">
                <a:latin typeface="Times New Roman" panose="02020603050405020304" pitchFamily="18" charset="0"/>
                <a:cs typeface="Times New Roman" panose="02020603050405020304" pitchFamily="18" charset="0"/>
              </a:rPr>
              <a:t> and </a:t>
            </a:r>
            <a:r>
              <a:rPr lang="en-IN" sz="2400" b="1" dirty="0">
                <a:latin typeface="Times New Roman" panose="02020603050405020304" pitchFamily="18" charset="0"/>
                <a:cs typeface="Times New Roman" panose="02020603050405020304" pitchFamily="18" charset="0"/>
              </a:rPr>
              <a:t>r’</a:t>
            </a:r>
            <a:r>
              <a:rPr lang="en-IN" sz="2400" dirty="0">
                <a:latin typeface="Times New Roman" panose="02020603050405020304" pitchFamily="18" charset="0"/>
                <a:cs typeface="Times New Roman" panose="02020603050405020304" pitchFamily="18" charset="0"/>
              </a:rPr>
              <a:t> can be expressed as: </a:t>
            </a:r>
            <a:r>
              <a:rPr lang="en-IN" sz="2400" b="1" dirty="0">
                <a:latin typeface="Times New Roman" panose="02020603050405020304" pitchFamily="18" charset="0"/>
                <a:cs typeface="Times New Roman" panose="02020603050405020304" pitchFamily="18" charset="0"/>
              </a:rPr>
              <a:t>T</a:t>
            </a:r>
            <a:r>
              <a:rPr lang="en-IN" sz="2400" dirty="0">
                <a:latin typeface="Times New Roman" panose="02020603050405020304" pitchFamily="18" charset="0"/>
                <a:cs typeface="Times New Roman" panose="02020603050405020304" pitchFamily="18" charset="0"/>
              </a:rPr>
              <a:t> = </a:t>
            </a:r>
            <a:r>
              <a:rPr lang="en-IN" sz="2400" dirty="0" smtClean="0">
                <a:latin typeface="Times New Roman" panose="02020603050405020304" pitchFamily="18" charset="0"/>
                <a:cs typeface="Times New Roman" panose="02020603050405020304" pitchFamily="18" charset="0"/>
              </a:rPr>
              <a:t>-1</a:t>
            </a:r>
            <a:r>
              <a:rPr lang="en-IN" sz="2400" b="1" dirty="0" smtClean="0">
                <a:latin typeface="Times New Roman" panose="02020603050405020304" pitchFamily="18" charset="0"/>
                <a:cs typeface="Times New Roman" panose="02020603050405020304" pitchFamily="18" charset="0"/>
              </a:rPr>
              <a:t>a</a:t>
            </a:r>
            <a:r>
              <a:rPr lang="en-IN" sz="2400" dirty="0" smtClean="0">
                <a:latin typeface="Times New Roman" panose="02020603050405020304" pitchFamily="18"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2</a:t>
            </a:r>
            <a:r>
              <a:rPr lang="en-IN" sz="2400" b="1" dirty="0" smtClean="0">
                <a:latin typeface="Times New Roman" panose="02020603050405020304" pitchFamily="18" charset="0"/>
                <a:cs typeface="Times New Roman" panose="02020603050405020304" pitchFamily="18" charset="0"/>
              </a:rPr>
              <a:t>b</a:t>
            </a:r>
            <a:endParaRPr lang="en-US" sz="2400" b="1" dirty="0">
              <a:latin typeface="Times New Roman" panose="02020603050405020304" pitchFamily="18" charset="0"/>
              <a:cs typeface="Times New Roman" panose="02020603050405020304" pitchFamily="18" charset="0"/>
            </a:endParaRPr>
          </a:p>
        </p:txBody>
      </p:sp>
      <p:grpSp>
        <p:nvGrpSpPr>
          <p:cNvPr id="21" name="Group 20"/>
          <p:cNvGrpSpPr/>
          <p:nvPr/>
        </p:nvGrpSpPr>
        <p:grpSpPr>
          <a:xfrm>
            <a:off x="6757059" y="1900181"/>
            <a:ext cx="5023690" cy="3622283"/>
            <a:chOff x="6757059" y="2312406"/>
            <a:chExt cx="5023690" cy="3622283"/>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57059" y="2312406"/>
              <a:ext cx="5023690" cy="3622283"/>
            </a:xfrm>
            <a:prstGeom prst="rect">
              <a:avLst/>
            </a:prstGeom>
          </p:spPr>
        </p:pic>
        <p:cxnSp>
          <p:nvCxnSpPr>
            <p:cNvPr id="8" name="Straight Arrow Connector 7"/>
            <p:cNvCxnSpPr/>
            <p:nvPr/>
          </p:nvCxnSpPr>
          <p:spPr>
            <a:xfrm>
              <a:off x="8752114" y="3586348"/>
              <a:ext cx="0" cy="878772"/>
            </a:xfrm>
            <a:prstGeom prst="straightConnector1">
              <a:avLst/>
            </a:prstGeom>
            <a:ln w="38100">
              <a:solidFill>
                <a:srgbClr val="C0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8752114" y="4465120"/>
              <a:ext cx="1650670" cy="275"/>
            </a:xfrm>
            <a:prstGeom prst="straightConnector1">
              <a:avLst/>
            </a:prstGeom>
            <a:ln w="38100">
              <a:solidFill>
                <a:srgbClr val="990033"/>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8718753" y="3834232"/>
              <a:ext cx="550151" cy="369332"/>
            </a:xfrm>
            <a:prstGeom prst="rect">
              <a:avLst/>
            </a:prstGeom>
          </p:spPr>
          <p:txBody>
            <a:bodyPr wrap="none">
              <a:spAutoFit/>
            </a:bodyPr>
            <a:lstStyle/>
            <a:p>
              <a:r>
                <a:rPr lang="en-IN" dirty="0">
                  <a:latin typeface="Times New Roman" panose="02020603050405020304" pitchFamily="18" charset="0"/>
                  <a:cs typeface="Times New Roman" panose="02020603050405020304" pitchFamily="18" charset="0"/>
                </a:rPr>
                <a:t>-1</a:t>
              </a:r>
              <a:r>
                <a:rPr lang="en-IN" b="1" dirty="0">
                  <a:latin typeface="Times New Roman" panose="02020603050405020304" pitchFamily="18" charset="0"/>
                  <a:cs typeface="Times New Roman" panose="02020603050405020304" pitchFamily="18" charset="0"/>
                </a:rPr>
                <a:t>a</a:t>
              </a:r>
              <a:r>
                <a:rPr lang="en-IN" dirty="0">
                  <a:latin typeface="Times New Roman" panose="02020603050405020304" pitchFamily="18" charset="0"/>
                  <a:cs typeface="Times New Roman" panose="02020603050405020304" pitchFamily="18" charset="0"/>
                </a:rPr>
                <a:t> </a:t>
              </a:r>
              <a:endParaRPr lang="en-US" dirty="0"/>
            </a:p>
          </p:txBody>
        </p:sp>
        <p:sp>
          <p:nvSpPr>
            <p:cNvPr id="19" name="Rectangle 18"/>
            <p:cNvSpPr/>
            <p:nvPr/>
          </p:nvSpPr>
          <p:spPr>
            <a:xfrm>
              <a:off x="9149127" y="4434086"/>
              <a:ext cx="428322" cy="369332"/>
            </a:xfrm>
            <a:prstGeom prst="rect">
              <a:avLst/>
            </a:prstGeom>
          </p:spPr>
          <p:txBody>
            <a:bodyPr wrap="none">
              <a:spAutoFit/>
            </a:bodyPr>
            <a:lstStyle/>
            <a:p>
              <a:pPr algn="just"/>
              <a:r>
                <a:rPr lang="en-IN" dirty="0">
                  <a:latin typeface="Times New Roman" panose="02020603050405020304" pitchFamily="18" charset="0"/>
                  <a:cs typeface="Times New Roman" panose="02020603050405020304" pitchFamily="18" charset="0"/>
                </a:rPr>
                <a:t>2</a:t>
              </a:r>
              <a:r>
                <a:rPr lang="en-IN" b="1" dirty="0">
                  <a:latin typeface="Times New Roman" panose="02020603050405020304" pitchFamily="18" charset="0"/>
                  <a:cs typeface="Times New Roman" panose="02020603050405020304" pitchFamily="18" charset="0"/>
                </a:rPr>
                <a:t>b</a:t>
              </a:r>
              <a:endParaRPr lang="en-US" b="1" dirty="0">
                <a:latin typeface="Times New Roman" panose="02020603050405020304" pitchFamily="18" charset="0"/>
                <a:cs typeface="Times New Roman" panose="02020603050405020304" pitchFamily="18" charset="0"/>
              </a:endParaRPr>
            </a:p>
          </p:txBody>
        </p:sp>
      </p:grpSp>
      <p:sp>
        <p:nvSpPr>
          <p:cNvPr id="7" name="Slide Number Placeholder 6"/>
          <p:cNvSpPr>
            <a:spLocks noGrp="1"/>
          </p:cNvSpPr>
          <p:nvPr>
            <p:ph type="sldNum" sz="quarter" idx="12"/>
          </p:nvPr>
        </p:nvSpPr>
        <p:spPr/>
        <p:txBody>
          <a:bodyPr/>
          <a:lstStyle/>
          <a:p>
            <a:fld id="{F80EDAB1-69B2-4E35-91AD-46ADB743EA91}" type="slidenum">
              <a:rPr lang="en-US" smtClean="0"/>
              <a:t>16</a:t>
            </a:fld>
            <a:endParaRPr lang="en-US"/>
          </a:p>
        </p:txBody>
      </p:sp>
    </p:spTree>
    <p:extLst>
      <p:ext uri="{BB962C8B-B14F-4D97-AF65-F5344CB8AC3E}">
        <p14:creationId xmlns:p14="http://schemas.microsoft.com/office/powerpoint/2010/main" val="2534556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Syllabus</a:t>
            </a:r>
            <a:endPar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endParaRPr>
          </a:p>
        </p:txBody>
      </p:sp>
      <p:sp>
        <p:nvSpPr>
          <p:cNvPr id="3" name="Content Placeholder 2"/>
          <p:cNvSpPr>
            <a:spLocks noGrp="1"/>
          </p:cNvSpPr>
          <p:nvPr>
            <p:ph idx="1"/>
          </p:nvPr>
        </p:nvSpPr>
        <p:spPr>
          <a:xfrm>
            <a:off x="838200" y="1163782"/>
            <a:ext cx="10515600" cy="5257799"/>
          </a:xfrm>
        </p:spPr>
        <p:txBody>
          <a:bodyPr>
            <a:normAutofit fontScale="92500" lnSpcReduction="20000"/>
          </a:bodyPr>
          <a:lstStyle/>
          <a:p>
            <a:pPr marL="0" indent="0" algn="ctr">
              <a:lnSpc>
                <a:spcPct val="110000"/>
              </a:lnSpc>
              <a:buClr>
                <a:srgbClr val="C00000"/>
              </a:buClr>
              <a:buNone/>
            </a:pPr>
            <a:r>
              <a:rPr lang="en-US" dirty="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 – I</a:t>
            </a:r>
          </a:p>
          <a:p>
            <a:pPr algn="just">
              <a:lnSpc>
                <a:spcPct val="110000"/>
              </a:lnSpc>
              <a:buClr>
                <a:srgbClr val="C00000"/>
              </a:buClr>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Crystal geometry: crystal lattice, crystal planes and Miller indices, unit cells. Typical crystal structures, coordination number, packing fraction, symmetry elements, rotation, inversion and reflection, point groups and crystal classes, space groups.</a:t>
            </a:r>
          </a:p>
          <a:p>
            <a:pPr algn="just">
              <a:lnSpc>
                <a:spcPct val="110000"/>
              </a:lnSpc>
              <a:buClr>
                <a:srgbClr val="C00000"/>
              </a:buClr>
              <a:buFont typeface="Wingdings" panose="05000000000000000000" pitchFamily="2" charset="2"/>
              <a:buChar char="§"/>
            </a:pPr>
            <a:endParaRPr lang="en-US"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Crystallography: Bloch functions, Bloch’s theorem, diffraction of X-rays by a crystal lattice. Laue’s formulation of X-ray diffraction, reciprocal lattice, </a:t>
            </a:r>
            <a:r>
              <a:rPr lang="en-US" dirty="0" err="1" smtClean="0">
                <a:latin typeface="Times New Roman" panose="02020603050405020304" pitchFamily="18" charset="0"/>
                <a:cs typeface="Times New Roman" panose="02020603050405020304" pitchFamily="18" charset="0"/>
              </a:rPr>
              <a:t>Brillouin</a:t>
            </a:r>
            <a:r>
              <a:rPr lang="en-US" dirty="0" smtClean="0">
                <a:latin typeface="Times New Roman" panose="02020603050405020304" pitchFamily="18" charset="0"/>
                <a:cs typeface="Times New Roman" panose="02020603050405020304" pitchFamily="18" charset="0"/>
              </a:rPr>
              <a:t> zones, Laue spots, rotating crystal and Debye-</a:t>
            </a:r>
            <a:r>
              <a:rPr lang="en-US" dirty="0" err="1" smtClean="0">
                <a:latin typeface="Times New Roman" panose="02020603050405020304" pitchFamily="18" charset="0"/>
                <a:cs typeface="Times New Roman" panose="02020603050405020304" pitchFamily="18" charset="0"/>
              </a:rPr>
              <a:t>Scherrer</a:t>
            </a:r>
            <a:r>
              <a:rPr lang="en-US" dirty="0" smtClean="0">
                <a:latin typeface="Times New Roman" panose="02020603050405020304" pitchFamily="18" charset="0"/>
                <a:cs typeface="Times New Roman" panose="02020603050405020304" pitchFamily="18" charset="0"/>
              </a:rPr>
              <a:t> methods</a:t>
            </a:r>
          </a:p>
          <a:p>
            <a:pPr algn="just">
              <a:lnSpc>
                <a:spcPct val="110000"/>
              </a:lnSpc>
              <a:buClr>
                <a:srgbClr val="C00000"/>
              </a:buClr>
              <a:buFont typeface="Wingdings" panose="05000000000000000000" pitchFamily="2" charset="2"/>
              <a:buChar char="§"/>
            </a:pPr>
            <a:endParaRPr lang="en-US"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
            </a:pPr>
            <a:r>
              <a:rPr lang="en-US" dirty="0" smtClean="0">
                <a:latin typeface="Times New Roman" panose="02020603050405020304" pitchFamily="18" charset="0"/>
                <a:cs typeface="Times New Roman" panose="02020603050405020304" pitchFamily="18" charset="0"/>
              </a:rPr>
              <a:t>Introduction to </a:t>
            </a:r>
            <a:r>
              <a:rPr lang="en-US" dirty="0" err="1" smtClean="0">
                <a:latin typeface="Times New Roman" panose="02020603050405020304" pitchFamily="18" charset="0"/>
                <a:cs typeface="Times New Roman" panose="02020603050405020304" pitchFamily="18" charset="0"/>
              </a:rPr>
              <a:t>nano</a:t>
            </a:r>
            <a:r>
              <a:rPr lang="en-US" dirty="0" smtClean="0">
                <a:latin typeface="Times New Roman" panose="02020603050405020304" pitchFamily="18" charset="0"/>
                <a:cs typeface="Times New Roman" panose="02020603050405020304" pitchFamily="18" charset="0"/>
              </a:rPr>
              <a:t> particles, Definition, length scales, Importance of </a:t>
            </a:r>
            <a:r>
              <a:rPr lang="en-US" dirty="0" err="1" smtClean="0">
                <a:latin typeface="Times New Roman" panose="02020603050405020304" pitchFamily="18" charset="0"/>
                <a:cs typeface="Times New Roman" panose="02020603050405020304" pitchFamily="18" charset="0"/>
              </a:rPr>
              <a:t>nanoscale</a:t>
            </a:r>
            <a:r>
              <a:rPr lang="en-US" dirty="0" smtClean="0">
                <a:latin typeface="Times New Roman" panose="02020603050405020304" pitchFamily="18" charset="0"/>
                <a:cs typeface="Times New Roman" panose="02020603050405020304" pitchFamily="18" charset="0"/>
              </a:rPr>
              <a:t> and Technology.</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F80EDAB1-69B2-4E35-91AD-46ADB743EA91}" type="slidenum">
              <a:rPr lang="en-US" smtClean="0"/>
              <a:t>2</a:t>
            </a:fld>
            <a:endParaRPr lang="en-US"/>
          </a:p>
        </p:txBody>
      </p:sp>
    </p:spTree>
    <p:extLst>
      <p:ext uri="{BB962C8B-B14F-4D97-AF65-F5344CB8AC3E}">
        <p14:creationId xmlns:p14="http://schemas.microsoft.com/office/powerpoint/2010/main" val="21293391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Syllabus</a:t>
            </a:r>
            <a:endPar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endParaRPr>
          </a:p>
        </p:txBody>
      </p:sp>
      <p:sp>
        <p:nvSpPr>
          <p:cNvPr id="3" name="Content Placeholder 2"/>
          <p:cNvSpPr>
            <a:spLocks noGrp="1"/>
          </p:cNvSpPr>
          <p:nvPr>
            <p:ph idx="1"/>
          </p:nvPr>
        </p:nvSpPr>
        <p:spPr>
          <a:xfrm>
            <a:off x="755072" y="1194955"/>
            <a:ext cx="10515600" cy="5257799"/>
          </a:xfrm>
        </p:spPr>
        <p:txBody>
          <a:bodyPr>
            <a:normAutofit/>
          </a:bodyPr>
          <a:lstStyle/>
          <a:p>
            <a:pPr marL="0" indent="0" algn="ctr">
              <a:buClr>
                <a:srgbClr val="C00000"/>
              </a:buClr>
              <a:buNone/>
            </a:pPr>
            <a:r>
              <a:rPr lang="en-US" sz="2600" dirty="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 – II</a:t>
            </a:r>
          </a:p>
          <a:p>
            <a:pPr algn="just">
              <a:lnSpc>
                <a:spcPct val="110000"/>
              </a:lnSpc>
              <a:buClr>
                <a:srgbClr val="C00000"/>
              </a:buCl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Types of binding in solids: covalent binding and its origin, ionic binding, energy of binding, transition between covalent and ionic binding, metallic binding, Van der Waal’s binding, hydrogen bond.</a:t>
            </a:r>
          </a:p>
          <a:p>
            <a:pPr algn="just">
              <a:lnSpc>
                <a:spcPct val="110000"/>
              </a:lnSpc>
              <a:buClr>
                <a:srgbClr val="C00000"/>
              </a:buClr>
              <a:buFont typeface="Wingdings" panose="05000000000000000000" pitchFamily="2" charset="2"/>
              <a:buChar char="v"/>
            </a:pPr>
            <a:endParaRPr lang="en-US"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Conduction in metals : </a:t>
            </a:r>
            <a:r>
              <a:rPr lang="en-US" dirty="0" err="1" smtClean="0">
                <a:latin typeface="Times New Roman" panose="02020603050405020304" pitchFamily="18" charset="0"/>
                <a:cs typeface="Times New Roman" panose="02020603050405020304" pitchFamily="18" charset="0"/>
              </a:rPr>
              <a:t>Drude’s</a:t>
            </a:r>
            <a:r>
              <a:rPr lang="en-US" dirty="0" smtClean="0">
                <a:latin typeface="Times New Roman" panose="02020603050405020304" pitchFamily="18" charset="0"/>
                <a:cs typeface="Times New Roman" panose="02020603050405020304" pitchFamily="18" charset="0"/>
              </a:rPr>
              <a:t> theory, DC conductivity, AC conductivity, plasma frequency, thermal conductivity of metals, Fermi-Dirac distribution, thermal properties of free-electron gas, </a:t>
            </a:r>
            <a:r>
              <a:rPr lang="en-US" dirty="0" err="1" smtClean="0">
                <a:latin typeface="Times New Roman" panose="02020603050405020304" pitchFamily="18" charset="0"/>
                <a:cs typeface="Times New Roman" panose="02020603050405020304" pitchFamily="18" charset="0"/>
              </a:rPr>
              <a:t>Sommerfeld’s</a:t>
            </a:r>
            <a:r>
              <a:rPr lang="en-US" dirty="0" smtClean="0">
                <a:latin typeface="Times New Roman" panose="02020603050405020304" pitchFamily="18" charset="0"/>
                <a:cs typeface="Times New Roman" panose="02020603050405020304" pitchFamily="18" charset="0"/>
              </a:rPr>
              <a:t> theory of conduction in metals.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F80EDAB1-69B2-4E35-91AD-46ADB743EA91}" type="slidenum">
              <a:rPr lang="en-US" smtClean="0"/>
              <a:t>3</a:t>
            </a:fld>
            <a:endParaRPr lang="en-US"/>
          </a:p>
        </p:txBody>
      </p:sp>
    </p:spTree>
    <p:extLst>
      <p:ext uri="{BB962C8B-B14F-4D97-AF65-F5344CB8AC3E}">
        <p14:creationId xmlns:p14="http://schemas.microsoft.com/office/powerpoint/2010/main" val="3671668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81001" y="987136"/>
            <a:ext cx="10515600" cy="5486400"/>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10000"/>
              </a:lnSpc>
              <a:buClr>
                <a:srgbClr val="C00000"/>
              </a:buClr>
              <a:buNone/>
            </a:pPr>
            <a:r>
              <a:rPr lang="en-US" dirty="0" smtClean="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 – III</a:t>
            </a:r>
          </a:p>
          <a:p>
            <a:pPr algn="just">
              <a:lnSpc>
                <a:spcPct val="110000"/>
              </a:lnSpc>
              <a:buClr>
                <a:srgbClr val="C00000"/>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Conduction in semiconductor: Bands in solids, metals, insulators and semiconductors.</a:t>
            </a:r>
          </a:p>
          <a:p>
            <a:pPr algn="just">
              <a:lnSpc>
                <a:spcPct val="110000"/>
              </a:lnSpc>
              <a:buClr>
                <a:srgbClr val="C00000"/>
              </a:buClr>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Motion of free electrons on a chain of atoms, effective mass, electrons and holes, donor and acceptor impurities, donor impurity levels. Thermal excitation of carriers, electrical conductivity. Elementary ideas of Hall effect in metals and semiconductors and </a:t>
            </a:r>
            <a:r>
              <a:rPr lang="en-US" dirty="0" err="1" smtClean="0">
                <a:latin typeface="Times New Roman" panose="02020603050405020304" pitchFamily="18" charset="0"/>
                <a:cs typeface="Times New Roman" panose="02020603050405020304" pitchFamily="18" charset="0"/>
              </a:rPr>
              <a:t>magnetoresistance</a:t>
            </a:r>
            <a:r>
              <a:rPr lang="en-US" dirty="0" smtClean="0">
                <a:latin typeface="Times New Roman" panose="02020603050405020304" pitchFamily="18" charset="0"/>
                <a:cs typeface="Times New Roman" panose="02020603050405020304" pitchFamily="18" charset="0"/>
              </a:rPr>
              <a:t>.</a:t>
            </a:r>
          </a:p>
          <a:p>
            <a:pPr algn="just">
              <a:lnSpc>
                <a:spcPct val="110000"/>
              </a:lnSpc>
              <a:buClr>
                <a:srgbClr val="C00000"/>
              </a:buClr>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Charge transport in semi-conductors: Ionization energy of impurity atoms, carrier concentration in doped semiconductors at high and low temperatures, control of conductivity of semiconductors by impurities and current flow in semi-conductors.</a:t>
            </a:r>
            <a:endParaRPr lang="en-US" dirty="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838200" y="365125"/>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Syllabus</a:t>
            </a:r>
            <a:endPar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endParaRPr>
          </a:p>
        </p:txBody>
      </p:sp>
      <p:sp>
        <p:nvSpPr>
          <p:cNvPr id="2" name="Slide Number Placeholder 1"/>
          <p:cNvSpPr>
            <a:spLocks noGrp="1"/>
          </p:cNvSpPr>
          <p:nvPr>
            <p:ph type="sldNum" sz="quarter" idx="12"/>
          </p:nvPr>
        </p:nvSpPr>
        <p:spPr/>
        <p:txBody>
          <a:bodyPr/>
          <a:lstStyle/>
          <a:p>
            <a:fld id="{F80EDAB1-69B2-4E35-91AD-46ADB743EA91}" type="slidenum">
              <a:rPr lang="en-US" smtClean="0"/>
              <a:t>4</a:t>
            </a:fld>
            <a:endParaRPr lang="en-US"/>
          </a:p>
        </p:txBody>
      </p:sp>
    </p:spTree>
    <p:extLst>
      <p:ext uri="{BB962C8B-B14F-4D97-AF65-F5344CB8AC3E}">
        <p14:creationId xmlns:p14="http://schemas.microsoft.com/office/powerpoint/2010/main" val="40389918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81001" y="706581"/>
            <a:ext cx="10515600" cy="604751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10000"/>
              </a:lnSpc>
              <a:buClr>
                <a:srgbClr val="C00000"/>
              </a:buClr>
              <a:buNone/>
            </a:pPr>
            <a:r>
              <a:rPr lang="en-US" sz="2300" dirty="0" smtClean="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 – IV</a:t>
            </a:r>
          </a:p>
          <a:p>
            <a:pPr algn="just">
              <a:lnSpc>
                <a:spcPct val="110000"/>
              </a:lnSpc>
              <a:buClr>
                <a:srgbClr val="C00000"/>
              </a:buClr>
              <a:buFont typeface="Wingdings" panose="05000000000000000000" pitchFamily="2" charset="2"/>
              <a:buChar char="Ø"/>
            </a:pPr>
            <a:r>
              <a:rPr lang="en-US" sz="2300" dirty="0" smtClean="0">
                <a:latin typeface="Times New Roman" panose="02020603050405020304" pitchFamily="18" charset="0"/>
                <a:cs typeface="Times New Roman" panose="02020603050405020304" pitchFamily="18" charset="0"/>
              </a:rPr>
              <a:t>Structure of nucleus: discovery of the nucleus, composition. Basic properties: charge, mass, size, spin, magnetic moment, electric </a:t>
            </a:r>
            <a:r>
              <a:rPr lang="en-US" sz="2300" dirty="0" err="1" smtClean="0">
                <a:latin typeface="Times New Roman" panose="02020603050405020304" pitchFamily="18" charset="0"/>
                <a:cs typeface="Times New Roman" panose="02020603050405020304" pitchFamily="18" charset="0"/>
              </a:rPr>
              <a:t>quadrupole</a:t>
            </a:r>
            <a:r>
              <a:rPr lang="en-US" sz="2300" dirty="0" smtClean="0">
                <a:latin typeface="Times New Roman" panose="02020603050405020304" pitchFamily="18" charset="0"/>
                <a:cs typeface="Times New Roman" panose="02020603050405020304" pitchFamily="18" charset="0"/>
              </a:rPr>
              <a:t> moment, binding energy, binding energy per nucleon and its observed variation with mass number of the nucleus. Coulomb energy, volume energy, surface energy, other corrections, explanation of the binding energy curve. Liquid drop model of the nucleus.</a:t>
            </a:r>
          </a:p>
          <a:p>
            <a:pPr algn="just">
              <a:lnSpc>
                <a:spcPct val="110000"/>
              </a:lnSpc>
              <a:buClr>
                <a:srgbClr val="C00000"/>
              </a:buClr>
              <a:buFont typeface="Wingdings" panose="05000000000000000000" pitchFamily="2" charset="2"/>
              <a:buChar char="Ø"/>
            </a:pPr>
            <a:endParaRPr lang="en-US" sz="2300"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Ø"/>
            </a:pPr>
            <a:r>
              <a:rPr lang="en-US" sz="2300" dirty="0" smtClean="0">
                <a:latin typeface="Times New Roman" panose="02020603050405020304" pitchFamily="18" charset="0"/>
                <a:cs typeface="Times New Roman" panose="02020603050405020304" pitchFamily="18" charset="0"/>
              </a:rPr>
              <a:t>Nuclear forces: two-nucleon system, deuteron problem, binding energy, nuclear potential well, results of p-p and n-p scattering experiments, meson theory of nuclear forces e.g. Bartlett, Heisenberg, </a:t>
            </a:r>
            <a:r>
              <a:rPr lang="en-US" sz="2300" dirty="0" err="1" smtClean="0">
                <a:latin typeface="Times New Roman" panose="02020603050405020304" pitchFamily="18" charset="0"/>
                <a:cs typeface="Times New Roman" panose="02020603050405020304" pitchFamily="18" charset="0"/>
              </a:rPr>
              <a:t>Majorana</a:t>
            </a:r>
            <a:r>
              <a:rPr lang="en-US" sz="2300" dirty="0" smtClean="0">
                <a:latin typeface="Times New Roman" panose="02020603050405020304" pitchFamily="18" charset="0"/>
                <a:cs typeface="Times New Roman" panose="02020603050405020304" pitchFamily="18" charset="0"/>
              </a:rPr>
              <a:t> forces and potentials (No derivations)</a:t>
            </a:r>
          </a:p>
          <a:p>
            <a:pPr algn="just">
              <a:lnSpc>
                <a:spcPct val="110000"/>
              </a:lnSpc>
              <a:buClr>
                <a:srgbClr val="C00000"/>
              </a:buClr>
              <a:buFont typeface="Wingdings" panose="05000000000000000000" pitchFamily="2" charset="2"/>
              <a:buChar char="Ø"/>
            </a:pPr>
            <a:endParaRPr lang="en-US" sz="2300"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Ø"/>
            </a:pPr>
            <a:r>
              <a:rPr lang="en-US" sz="2300" dirty="0" smtClean="0">
                <a:latin typeface="Times New Roman" panose="02020603050405020304" pitchFamily="18" charset="0"/>
                <a:cs typeface="Times New Roman" panose="02020603050405020304" pitchFamily="18" charset="0"/>
              </a:rPr>
              <a:t>Radioactivity: decay constant and half-life, spectra of emitters, Geiger-</a:t>
            </a:r>
            <a:r>
              <a:rPr lang="en-US" sz="2300" dirty="0" err="1" smtClean="0">
                <a:latin typeface="Times New Roman" panose="02020603050405020304" pitchFamily="18" charset="0"/>
                <a:cs typeface="Times New Roman" panose="02020603050405020304" pitchFamily="18" charset="0"/>
              </a:rPr>
              <a:t>Nuttal</a:t>
            </a:r>
            <a:r>
              <a:rPr lang="en-US" sz="2300" dirty="0" smtClean="0">
                <a:latin typeface="Times New Roman" panose="02020603050405020304" pitchFamily="18" charset="0"/>
                <a:cs typeface="Times New Roman" panose="02020603050405020304" pitchFamily="18" charset="0"/>
              </a:rPr>
              <a:t> law, Gamow’s explanation. Beta decay: elementary Fermi’s theory (No derivations). Antineutrino. Nuclear radiation, energy levels.</a:t>
            </a:r>
            <a:endParaRPr lang="en-US" sz="2300" dirty="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661554" y="84570"/>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Syllabus</a:t>
            </a:r>
            <a:endPar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endParaRPr>
          </a:p>
        </p:txBody>
      </p:sp>
      <p:sp>
        <p:nvSpPr>
          <p:cNvPr id="2" name="Slide Number Placeholder 1"/>
          <p:cNvSpPr>
            <a:spLocks noGrp="1"/>
          </p:cNvSpPr>
          <p:nvPr>
            <p:ph type="sldNum" sz="quarter" idx="12"/>
          </p:nvPr>
        </p:nvSpPr>
        <p:spPr/>
        <p:txBody>
          <a:bodyPr/>
          <a:lstStyle/>
          <a:p>
            <a:fld id="{F80EDAB1-69B2-4E35-91AD-46ADB743EA91}" type="slidenum">
              <a:rPr lang="en-US" smtClean="0"/>
              <a:t>5</a:t>
            </a:fld>
            <a:endParaRPr lang="en-US"/>
          </a:p>
        </p:txBody>
      </p:sp>
    </p:spTree>
    <p:extLst>
      <p:ext uri="{BB962C8B-B14F-4D97-AF65-F5344CB8AC3E}">
        <p14:creationId xmlns:p14="http://schemas.microsoft.com/office/powerpoint/2010/main" val="4123460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81001" y="987136"/>
            <a:ext cx="10515600" cy="5486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10000"/>
              </a:lnSpc>
              <a:buClr>
                <a:srgbClr val="C00000"/>
              </a:buClr>
              <a:buNone/>
            </a:pPr>
            <a:r>
              <a:rPr lang="en-US" dirty="0" smtClean="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 – V</a:t>
            </a:r>
          </a:p>
          <a:p>
            <a:pPr algn="just">
              <a:lnSpc>
                <a:spcPct val="110000"/>
              </a:lnSpc>
              <a:buClr>
                <a:srgbClr val="C00000"/>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Detectors for charged particles: Ion chamber, Geiger counter, resolving time, cloud chamber</a:t>
            </a:r>
          </a:p>
          <a:p>
            <a:pPr marL="0" indent="0" algn="just">
              <a:lnSpc>
                <a:spcPct val="110000"/>
              </a:lnSpc>
              <a:buClr>
                <a:srgbClr val="C00000"/>
              </a:buClr>
              <a:buNone/>
            </a:pPr>
            <a:endParaRPr lang="en-US"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Accelerators: Need for accelerators; cyclic accelerators, cyclotron, </a:t>
            </a:r>
            <a:r>
              <a:rPr lang="en-US" dirty="0" err="1" smtClean="0">
                <a:latin typeface="Times New Roman" panose="02020603050405020304" pitchFamily="18" charset="0"/>
                <a:cs typeface="Times New Roman" panose="02020603050405020304" pitchFamily="18" charset="0"/>
              </a:rPr>
              <a:t>betatron</a:t>
            </a:r>
            <a:r>
              <a:rPr lang="en-US" dirty="0" smtClean="0">
                <a:latin typeface="Times New Roman" panose="02020603050405020304" pitchFamily="18" charset="0"/>
                <a:cs typeface="Times New Roman" panose="02020603050405020304" pitchFamily="18" charset="0"/>
              </a:rPr>
              <a:t>, synchrocyclotron, variable energy cyclotron, phase stability. Brief introduction to Accelerator facilities in India.</a:t>
            </a:r>
          </a:p>
          <a:p>
            <a:pPr algn="just">
              <a:lnSpc>
                <a:spcPct val="110000"/>
              </a:lnSpc>
              <a:buClr>
                <a:srgbClr val="C00000"/>
              </a:buClr>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Rutherford scattering formula, different types of nuclear reactions</a:t>
            </a:r>
            <a:endParaRPr lang="en-US" dirty="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838200" y="365125"/>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Syllabus</a:t>
            </a:r>
            <a:endPar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endParaRPr>
          </a:p>
        </p:txBody>
      </p:sp>
      <p:sp>
        <p:nvSpPr>
          <p:cNvPr id="2" name="Slide Number Placeholder 1"/>
          <p:cNvSpPr>
            <a:spLocks noGrp="1"/>
          </p:cNvSpPr>
          <p:nvPr>
            <p:ph type="sldNum" sz="quarter" idx="12"/>
          </p:nvPr>
        </p:nvSpPr>
        <p:spPr/>
        <p:txBody>
          <a:bodyPr/>
          <a:lstStyle/>
          <a:p>
            <a:fld id="{F80EDAB1-69B2-4E35-91AD-46ADB743EA91}" type="slidenum">
              <a:rPr lang="en-US" smtClean="0"/>
              <a:t>6</a:t>
            </a:fld>
            <a:endParaRPr lang="en-US"/>
          </a:p>
        </p:txBody>
      </p:sp>
    </p:spTree>
    <p:extLst>
      <p:ext uri="{BB962C8B-B14F-4D97-AF65-F5344CB8AC3E}">
        <p14:creationId xmlns:p14="http://schemas.microsoft.com/office/powerpoint/2010/main" val="2865306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81001" y="987136"/>
            <a:ext cx="10515600" cy="5486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10000"/>
              </a:lnSpc>
              <a:buClr>
                <a:srgbClr val="C00000"/>
              </a:buClr>
              <a:buNone/>
            </a:pPr>
            <a:r>
              <a:rPr lang="en-US" dirty="0" smtClean="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 – V</a:t>
            </a:r>
          </a:p>
          <a:p>
            <a:pPr algn="just">
              <a:lnSpc>
                <a:spcPct val="110000"/>
              </a:lnSpc>
              <a:buClr>
                <a:srgbClr val="C00000"/>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Artificial radioactivity: Nuclear fission, neutron reactions, Fermi and transuranic elements, chain reaction, criticality, moderators. Brief discussion of Reactor facilities in India</a:t>
            </a:r>
          </a:p>
          <a:p>
            <a:pPr algn="just">
              <a:lnSpc>
                <a:spcPct val="110000"/>
              </a:lnSpc>
              <a:buClr>
                <a:srgbClr val="C00000"/>
              </a:buClr>
              <a:buFont typeface="Wingdings" panose="05000000000000000000" pitchFamily="2" charset="2"/>
              <a:buChar char="Ø"/>
            </a:pPr>
            <a:endParaRPr lang="en-US"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Discovery of cosmic rays: hard and soft components, discovery of </a:t>
            </a:r>
            <a:r>
              <a:rPr lang="en-US" dirty="0" err="1" smtClean="0">
                <a:latin typeface="Times New Roman" panose="02020603050405020304" pitchFamily="18" charset="0"/>
                <a:cs typeface="Times New Roman" panose="02020603050405020304" pitchFamily="18" charset="0"/>
              </a:rPr>
              <a:t>muon</a:t>
            </a:r>
            <a:r>
              <a:rPr lang="en-US" dirty="0" smtClean="0">
                <a:latin typeface="Times New Roman" panose="02020603050405020304" pitchFamily="18" charset="0"/>
                <a:cs typeface="Times New Roman" panose="02020603050405020304" pitchFamily="18" charset="0"/>
              </a:rPr>
              <a:t>, pion, heavy mesons and hyperons, mass and life time determination for </a:t>
            </a:r>
            <a:r>
              <a:rPr lang="en-US" dirty="0" err="1" smtClean="0">
                <a:latin typeface="Times New Roman" panose="02020603050405020304" pitchFamily="18" charset="0"/>
                <a:cs typeface="Times New Roman" panose="02020603050405020304" pitchFamily="18" charset="0"/>
              </a:rPr>
              <a:t>muon</a:t>
            </a:r>
            <a:r>
              <a:rPr lang="en-US" dirty="0" smtClean="0">
                <a:latin typeface="Times New Roman" panose="02020603050405020304" pitchFamily="18" charset="0"/>
                <a:cs typeface="Times New Roman" panose="02020603050405020304" pitchFamily="18" charset="0"/>
              </a:rPr>
              <a:t> and pion. Primary cosmic rays: Extensive air showers, solar modulation of primary cosmic rays, effect of earth’s magnetic field on the cosmic ray trajectories.</a:t>
            </a:r>
          </a:p>
        </p:txBody>
      </p:sp>
      <p:sp>
        <p:nvSpPr>
          <p:cNvPr id="5" name="Title 1"/>
          <p:cNvSpPr>
            <a:spLocks noGrp="1"/>
          </p:cNvSpPr>
          <p:nvPr>
            <p:ph type="title"/>
          </p:nvPr>
        </p:nvSpPr>
        <p:spPr>
          <a:xfrm>
            <a:off x="838200" y="365125"/>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Syllabus</a:t>
            </a:r>
            <a:endPar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endParaRPr>
          </a:p>
        </p:txBody>
      </p:sp>
      <p:sp>
        <p:nvSpPr>
          <p:cNvPr id="2" name="Slide Number Placeholder 1"/>
          <p:cNvSpPr>
            <a:spLocks noGrp="1"/>
          </p:cNvSpPr>
          <p:nvPr>
            <p:ph type="sldNum" sz="quarter" idx="12"/>
          </p:nvPr>
        </p:nvSpPr>
        <p:spPr/>
        <p:txBody>
          <a:bodyPr/>
          <a:lstStyle/>
          <a:p>
            <a:fld id="{F80EDAB1-69B2-4E35-91AD-46ADB743EA91}" type="slidenum">
              <a:rPr lang="en-US" smtClean="0"/>
              <a:t>7</a:t>
            </a:fld>
            <a:endParaRPr lang="en-US"/>
          </a:p>
        </p:txBody>
      </p:sp>
    </p:spTree>
    <p:extLst>
      <p:ext uri="{BB962C8B-B14F-4D97-AF65-F5344CB8AC3E}">
        <p14:creationId xmlns:p14="http://schemas.microsoft.com/office/powerpoint/2010/main" val="1826113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81001" y="987136"/>
            <a:ext cx="10515600" cy="54864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10000"/>
              </a:lnSpc>
              <a:buClr>
                <a:srgbClr val="C00000"/>
              </a:buClr>
              <a:buNone/>
            </a:pPr>
            <a:r>
              <a:rPr lang="en-US" dirty="0" smtClean="0">
                <a:solidFill>
                  <a:srgbClr val="990033"/>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UNIT – V</a:t>
            </a:r>
          </a:p>
          <a:p>
            <a:pPr algn="just">
              <a:lnSpc>
                <a:spcPct val="110000"/>
              </a:lnSpc>
              <a:buClr>
                <a:srgbClr val="C00000"/>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Elementary particles: Discovery and important properties, Standard Model Strangeness, conservation of strangeness in particle interactions, quark hypothesis, high energy electron scattering from protons, basic interactions of quarks and leptons, interrelation between particle physics and cosmology. Big Bang theory (Brief study. No derivations) Brief introduction to Larger Hadron Collider “Big Bang”  experiments at CERN</a:t>
            </a:r>
          </a:p>
          <a:p>
            <a:pPr marL="0" indent="0" algn="just">
              <a:lnSpc>
                <a:spcPct val="110000"/>
              </a:lnSpc>
              <a:buClr>
                <a:srgbClr val="C00000"/>
              </a:buClr>
              <a:buNone/>
            </a:pPr>
            <a:endParaRPr lang="en-US" dirty="0" smtClean="0">
              <a:latin typeface="Times New Roman" panose="02020603050405020304" pitchFamily="18" charset="0"/>
              <a:cs typeface="Times New Roman" panose="02020603050405020304" pitchFamily="18" charset="0"/>
            </a:endParaRPr>
          </a:p>
          <a:p>
            <a:pPr algn="just">
              <a:lnSpc>
                <a:spcPct val="110000"/>
              </a:lnSpc>
              <a:buClr>
                <a:srgbClr val="C00000"/>
              </a:buClr>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Recent developments in Physics including discussion of Nobel prizes in Physics (no questions to be set in the theory examination).</a:t>
            </a:r>
          </a:p>
        </p:txBody>
      </p:sp>
      <p:sp>
        <p:nvSpPr>
          <p:cNvPr id="5" name="Title 1"/>
          <p:cNvSpPr>
            <a:spLocks noGrp="1"/>
          </p:cNvSpPr>
          <p:nvPr>
            <p:ph type="title"/>
          </p:nvPr>
        </p:nvSpPr>
        <p:spPr>
          <a:xfrm>
            <a:off x="838200" y="365125"/>
            <a:ext cx="10515600" cy="622011"/>
          </a:xfrm>
        </p:spPr>
        <p:txBody>
          <a:bodyPr>
            <a:normAutofit fontScale="90000"/>
          </a:bodyPr>
          <a:lstStyle/>
          <a:p>
            <a:r>
              <a:rPr lang="en-US"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Syllabus</a:t>
            </a:r>
            <a:endParaRPr lang="en-US"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endParaRPr>
          </a:p>
        </p:txBody>
      </p:sp>
      <p:sp>
        <p:nvSpPr>
          <p:cNvPr id="2" name="Slide Number Placeholder 1"/>
          <p:cNvSpPr>
            <a:spLocks noGrp="1"/>
          </p:cNvSpPr>
          <p:nvPr>
            <p:ph type="sldNum" sz="quarter" idx="12"/>
          </p:nvPr>
        </p:nvSpPr>
        <p:spPr/>
        <p:txBody>
          <a:bodyPr/>
          <a:lstStyle/>
          <a:p>
            <a:fld id="{F80EDAB1-69B2-4E35-91AD-46ADB743EA91}" type="slidenum">
              <a:rPr lang="en-US" smtClean="0"/>
              <a:t>8</a:t>
            </a:fld>
            <a:endParaRPr lang="en-US"/>
          </a:p>
        </p:txBody>
      </p:sp>
    </p:spTree>
    <p:extLst>
      <p:ext uri="{BB962C8B-B14F-4D97-AF65-F5344CB8AC3E}">
        <p14:creationId xmlns:p14="http://schemas.microsoft.com/office/powerpoint/2010/main" val="57527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381001" y="477983"/>
            <a:ext cx="10515600" cy="1371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lgn="just">
              <a:lnSpc>
                <a:spcPct val="110000"/>
              </a:lnSpc>
              <a:buClr>
                <a:srgbClr val="C00000"/>
              </a:buClr>
              <a:buFont typeface="+mj-lt"/>
              <a:buAutoNum type="arabicPeriod"/>
            </a:pPr>
            <a:r>
              <a:rPr lang="en-US" sz="2000" dirty="0" smtClean="0">
                <a:latin typeface="Times New Roman" panose="02020603050405020304" pitchFamily="18" charset="0"/>
                <a:cs typeface="Times New Roman" panose="02020603050405020304" pitchFamily="18" charset="0"/>
              </a:rPr>
              <a:t>Nuclear Physics, </a:t>
            </a:r>
            <a:r>
              <a:rPr lang="en-US" sz="2000" dirty="0" err="1" smtClean="0">
                <a:latin typeface="Times New Roman" panose="02020603050405020304" pitchFamily="18" charset="0"/>
                <a:cs typeface="Times New Roman" panose="02020603050405020304" pitchFamily="18" charset="0"/>
              </a:rPr>
              <a:t>Brijlal</a:t>
            </a:r>
            <a:r>
              <a:rPr lang="en-US" sz="2000" dirty="0" smtClean="0">
                <a:latin typeface="Times New Roman" panose="02020603050405020304" pitchFamily="18" charset="0"/>
                <a:cs typeface="Times New Roman" panose="02020603050405020304" pitchFamily="18" charset="0"/>
              </a:rPr>
              <a:t> &amp; </a:t>
            </a:r>
            <a:r>
              <a:rPr lang="en-US" sz="2000" dirty="0" err="1" smtClean="0">
                <a:latin typeface="Times New Roman" panose="02020603050405020304" pitchFamily="18" charset="0"/>
                <a:cs typeface="Times New Roman" panose="02020603050405020304" pitchFamily="18" charset="0"/>
              </a:rPr>
              <a:t>Subramannian</a:t>
            </a:r>
            <a:endParaRPr lang="en-US" sz="2000" dirty="0" smtClean="0">
              <a:latin typeface="Times New Roman" panose="02020603050405020304" pitchFamily="18" charset="0"/>
              <a:cs typeface="Times New Roman" panose="02020603050405020304" pitchFamily="18" charset="0"/>
            </a:endParaRPr>
          </a:p>
          <a:p>
            <a:pPr marL="514350" indent="-514350" algn="just">
              <a:lnSpc>
                <a:spcPct val="110000"/>
              </a:lnSpc>
              <a:buClr>
                <a:srgbClr val="C00000"/>
              </a:buClr>
              <a:buFont typeface="+mj-lt"/>
              <a:buAutoNum type="arabicPeriod"/>
            </a:pPr>
            <a:r>
              <a:rPr lang="en-US" sz="2000" dirty="0" smtClean="0">
                <a:latin typeface="Times New Roman" panose="02020603050405020304" pitchFamily="18" charset="0"/>
                <a:cs typeface="Times New Roman" panose="02020603050405020304" pitchFamily="18" charset="0"/>
              </a:rPr>
              <a:t>Solid State Physics, Charles </a:t>
            </a:r>
            <a:r>
              <a:rPr lang="en-US" sz="2000" dirty="0" err="1" smtClean="0">
                <a:latin typeface="Times New Roman" panose="02020603050405020304" pitchFamily="18" charset="0"/>
                <a:cs typeface="Times New Roman" panose="02020603050405020304" pitchFamily="18" charset="0"/>
              </a:rPr>
              <a:t>Kittel</a:t>
            </a:r>
            <a:endParaRPr lang="en-US" sz="2000" dirty="0" smtClean="0">
              <a:latin typeface="Times New Roman" panose="02020603050405020304" pitchFamily="18" charset="0"/>
              <a:cs typeface="Times New Roman" panose="02020603050405020304" pitchFamily="18" charset="0"/>
            </a:endParaRPr>
          </a:p>
          <a:p>
            <a:pPr marL="514350" indent="-514350" algn="just">
              <a:lnSpc>
                <a:spcPct val="110000"/>
              </a:lnSpc>
              <a:buClr>
                <a:srgbClr val="C00000"/>
              </a:buClr>
              <a:buFont typeface="+mj-lt"/>
              <a:buAutoNum type="arabicPeriod"/>
            </a:pPr>
            <a:r>
              <a:rPr lang="en-US" sz="2000" dirty="0" smtClean="0">
                <a:latin typeface="Times New Roman" panose="02020603050405020304" pitchFamily="18" charset="0"/>
                <a:cs typeface="Times New Roman" panose="02020603050405020304" pitchFamily="18" charset="0"/>
              </a:rPr>
              <a:t>Solid State Physics, Nuclear Physics and Particle Physics (In Hindi) </a:t>
            </a:r>
            <a:r>
              <a:rPr lang="en-US" sz="2000" dirty="0" err="1" smtClean="0">
                <a:latin typeface="Times New Roman" panose="02020603050405020304" pitchFamily="18" charset="0"/>
                <a:cs typeface="Times New Roman" panose="02020603050405020304" pitchFamily="18" charset="0"/>
              </a:rPr>
              <a:t>Kalra</a:t>
            </a:r>
            <a:r>
              <a:rPr lang="en-US" sz="2000" dirty="0" smtClean="0">
                <a:latin typeface="Times New Roman" panose="02020603050405020304" pitchFamily="18" charset="0"/>
                <a:cs typeface="Times New Roman" panose="02020603050405020304" pitchFamily="18" charset="0"/>
              </a:rPr>
              <a:t>, </a:t>
            </a:r>
            <a:r>
              <a:rPr lang="en-US" sz="2000" dirty="0" err="1" smtClean="0">
                <a:latin typeface="Times New Roman" panose="02020603050405020304" pitchFamily="18" charset="0"/>
                <a:cs typeface="Times New Roman" panose="02020603050405020304" pitchFamily="18" charset="0"/>
              </a:rPr>
              <a:t>Kakani</a:t>
            </a:r>
            <a:r>
              <a:rPr lang="en-US" sz="2000" dirty="0" smtClean="0">
                <a:latin typeface="Times New Roman" panose="02020603050405020304" pitchFamily="18" charset="0"/>
                <a:cs typeface="Times New Roman" panose="02020603050405020304" pitchFamily="18" charset="0"/>
              </a:rPr>
              <a:t> and </a:t>
            </a:r>
            <a:r>
              <a:rPr lang="en-US" sz="2000" dirty="0" err="1" smtClean="0">
                <a:latin typeface="Times New Roman" panose="02020603050405020304" pitchFamily="18" charset="0"/>
                <a:cs typeface="Times New Roman" panose="02020603050405020304" pitchFamily="18" charset="0"/>
              </a:rPr>
              <a:t>Mandot</a:t>
            </a:r>
            <a:r>
              <a:rPr lang="en-US" sz="2000" dirty="0" smtClean="0">
                <a:latin typeface="Times New Roman" panose="02020603050405020304" pitchFamily="18" charset="0"/>
                <a:cs typeface="Times New Roman" panose="02020603050405020304" pitchFamily="18" charset="0"/>
              </a:rPr>
              <a:t> </a:t>
            </a:r>
          </a:p>
          <a:p>
            <a:pPr marL="514350" indent="-514350" algn="just">
              <a:lnSpc>
                <a:spcPct val="110000"/>
              </a:lnSpc>
              <a:buClr>
                <a:srgbClr val="C00000"/>
              </a:buClr>
              <a:buFont typeface="+mj-lt"/>
              <a:buAutoNum type="arabicPeriod"/>
            </a:pPr>
            <a:endParaRPr lang="en-US" sz="2000" dirty="0" smtClean="0">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381001" y="126135"/>
            <a:ext cx="10515600" cy="424584"/>
          </a:xfrm>
        </p:spPr>
        <p:txBody>
          <a:bodyPr>
            <a:normAutofit/>
          </a:bodyPr>
          <a:lstStyle/>
          <a:p>
            <a:r>
              <a:rPr lang="en-US" sz="2400" dirty="0" smtClean="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rPr>
              <a:t>Text  Books</a:t>
            </a:r>
            <a:endParaRPr lang="en-US" sz="2400"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endParaRPr>
          </a:p>
        </p:txBody>
      </p:sp>
      <p:sp>
        <p:nvSpPr>
          <p:cNvPr id="2" name="Rectangle 1"/>
          <p:cNvSpPr/>
          <p:nvPr/>
        </p:nvSpPr>
        <p:spPr>
          <a:xfrm>
            <a:off x="381001" y="1922319"/>
            <a:ext cx="11599717" cy="4960332"/>
          </a:xfrm>
          <a:prstGeom prst="rect">
            <a:avLst/>
          </a:prstGeom>
        </p:spPr>
        <p:txBody>
          <a:bodyPr wrap="square">
            <a:spAutoFit/>
          </a:bodyPr>
          <a:lstStyle/>
          <a:p>
            <a:pPr>
              <a:lnSpc>
                <a:spcPct val="90000"/>
              </a:lnSpc>
              <a:spcBef>
                <a:spcPct val="0"/>
              </a:spcBef>
            </a:pPr>
            <a:r>
              <a:rPr lang="en-US" sz="2000" dirty="0">
                <a:solidFill>
                  <a:schemeClr val="accent5">
                    <a:lumMod val="75000"/>
                  </a:schemeClr>
                </a:solidFill>
                <a:effectLst>
                  <a:outerShdw blurRad="38100" dist="38100" dir="2700000" algn="tl">
                    <a:srgbClr val="000000">
                      <a:alpha val="43137"/>
                    </a:srgbClr>
                  </a:outerShdw>
                </a:effectLst>
                <a:latin typeface="Plantagenet Cherokee" panose="02020602070100000000" pitchFamily="18" charset="0"/>
                <a:ea typeface="+mj-ea"/>
                <a:cs typeface="+mj-cs"/>
              </a:rPr>
              <a:t>Reference books:</a:t>
            </a:r>
          </a:p>
          <a:p>
            <a:pPr marL="457200" indent="-457200">
              <a:buClr>
                <a:srgbClr val="990033"/>
              </a:buClr>
              <a:buFont typeface="+mj-lt"/>
              <a:buAutoNum type="arabicPeriod"/>
            </a:pPr>
            <a:r>
              <a:rPr lang="en-US" sz="2000" dirty="0">
                <a:latin typeface="Times New Roman" panose="02020603050405020304" pitchFamily="18" charset="0"/>
                <a:cs typeface="Times New Roman" panose="02020603050405020304" pitchFamily="18" charset="0"/>
              </a:rPr>
              <a:t> D.J. Griffiths: Introduction to Electrodynamics, Prentice Hall of India, 1989.</a:t>
            </a:r>
          </a:p>
          <a:p>
            <a:pPr marL="514350" marR="0" lvl="0" indent="-514350" algn="just">
              <a:lnSpc>
                <a:spcPct val="110000"/>
              </a:lnSpc>
              <a:spcBef>
                <a:spcPts val="1000"/>
              </a:spcBef>
              <a:spcAft>
                <a:spcPts val="0"/>
              </a:spcAft>
              <a:buClr>
                <a:srgbClr val="C00000"/>
              </a:buClr>
              <a:buFont typeface="+mj-lt"/>
              <a:buAutoNum type="arabicPeriod"/>
              <a:tabLst>
                <a:tab pos="457200" algn="l"/>
              </a:tabLst>
            </a:pPr>
            <a:r>
              <a:rPr lang="en-US" sz="2000" dirty="0">
                <a:latin typeface="Times New Roman" panose="02020603050405020304" pitchFamily="18" charset="0"/>
                <a:cs typeface="Times New Roman" panose="02020603050405020304" pitchFamily="18" charset="0"/>
              </a:rPr>
              <a:t>Reitz and Milford: Introduction to Electrodynamics, Addison-Wesley.</a:t>
            </a:r>
          </a:p>
          <a:p>
            <a:pPr marL="514350" marR="0" lvl="0" indent="-514350" algn="just">
              <a:lnSpc>
                <a:spcPct val="110000"/>
              </a:lnSpc>
              <a:spcBef>
                <a:spcPts val="1000"/>
              </a:spcBef>
              <a:spcAft>
                <a:spcPts val="0"/>
              </a:spcAft>
              <a:buClr>
                <a:srgbClr val="C00000"/>
              </a:buClr>
              <a:buFont typeface="+mj-lt"/>
              <a:buAutoNum type="arabicPeriod"/>
              <a:tabLst>
                <a:tab pos="457200" algn="l"/>
              </a:tabLst>
            </a:pPr>
            <a:r>
              <a:rPr lang="en-US" sz="2000" dirty="0">
                <a:latin typeface="Times New Roman" panose="02020603050405020304" pitchFamily="18" charset="0"/>
                <a:cs typeface="Times New Roman" panose="02020603050405020304" pitchFamily="18" charset="0"/>
              </a:rPr>
              <a:t>A.M. Portis: Electromagnetic Fields</a:t>
            </a:r>
          </a:p>
          <a:p>
            <a:pPr marL="514350" marR="0" lvl="0" indent="-514350" algn="just">
              <a:lnSpc>
                <a:spcPct val="110000"/>
              </a:lnSpc>
              <a:spcBef>
                <a:spcPts val="1000"/>
              </a:spcBef>
              <a:spcAft>
                <a:spcPts val="0"/>
              </a:spcAft>
              <a:buClr>
                <a:srgbClr val="C00000"/>
              </a:buClr>
              <a:buFont typeface="+mj-lt"/>
              <a:buAutoNum type="arabicPeriod"/>
              <a:tabLst>
                <a:tab pos="457200" algn="l"/>
              </a:tabLst>
            </a:pPr>
            <a:r>
              <a:rPr lang="en-US" sz="2000" dirty="0">
                <a:latin typeface="Times New Roman" panose="02020603050405020304" pitchFamily="18" charset="0"/>
                <a:cs typeface="Times New Roman" panose="02020603050405020304" pitchFamily="18" charset="0"/>
              </a:rPr>
              <a:t>J.B. Marion: Classical Electromagnetic radiation (Academic Press)</a:t>
            </a:r>
          </a:p>
          <a:p>
            <a:pPr marL="514350" marR="0" lvl="0" indent="-514350" algn="just">
              <a:lnSpc>
                <a:spcPct val="110000"/>
              </a:lnSpc>
              <a:spcBef>
                <a:spcPts val="1000"/>
              </a:spcBef>
              <a:spcAft>
                <a:spcPts val="0"/>
              </a:spcAft>
              <a:buClr>
                <a:srgbClr val="C00000"/>
              </a:buClr>
              <a:buFont typeface="+mj-lt"/>
              <a:buAutoNum type="arabicPeriod"/>
              <a:tabLst>
                <a:tab pos="457200" algn="l"/>
              </a:tabLst>
            </a:pPr>
            <a:r>
              <a:rPr lang="en-US" sz="2000" dirty="0">
                <a:latin typeface="Times New Roman" panose="02020603050405020304" pitchFamily="18" charset="0"/>
                <a:cs typeface="Times New Roman" panose="02020603050405020304" pitchFamily="18" charset="0"/>
              </a:rPr>
              <a:t>R.P. </a:t>
            </a:r>
            <a:r>
              <a:rPr lang="en-US" sz="2000" dirty="0" err="1">
                <a:latin typeface="Times New Roman" panose="02020603050405020304" pitchFamily="18" charset="0"/>
                <a:cs typeface="Times New Roman" panose="02020603050405020304" pitchFamily="18" charset="0"/>
              </a:rPr>
              <a:t>Feynmann</a:t>
            </a:r>
            <a:r>
              <a:rPr lang="en-US" sz="2000" dirty="0">
                <a:latin typeface="Times New Roman" panose="02020603050405020304" pitchFamily="18" charset="0"/>
                <a:cs typeface="Times New Roman" panose="02020603050405020304" pitchFamily="18" charset="0"/>
              </a:rPr>
              <a:t>, R.B. Leighton and M. Sands: The </a:t>
            </a:r>
            <a:r>
              <a:rPr lang="en-US" sz="2000" dirty="0" err="1">
                <a:latin typeface="Times New Roman" panose="02020603050405020304" pitchFamily="18" charset="0"/>
                <a:cs typeface="Times New Roman" panose="02020603050405020304" pitchFamily="18" charset="0"/>
              </a:rPr>
              <a:t>Feynmann</a:t>
            </a:r>
            <a:r>
              <a:rPr lang="en-US" sz="2000" dirty="0">
                <a:latin typeface="Times New Roman" panose="02020603050405020304" pitchFamily="18" charset="0"/>
                <a:cs typeface="Times New Roman" panose="02020603050405020304" pitchFamily="18" charset="0"/>
              </a:rPr>
              <a:t> lectures in </a:t>
            </a:r>
            <a:r>
              <a:rPr lang="en-US" sz="2000" dirty="0" smtClean="0">
                <a:latin typeface="Times New Roman" panose="02020603050405020304" pitchFamily="18" charset="0"/>
                <a:cs typeface="Times New Roman" panose="02020603050405020304" pitchFamily="18" charset="0"/>
              </a:rPr>
              <a:t>Physics</a:t>
            </a:r>
            <a:r>
              <a:rPr lang="en-US" sz="2000" dirty="0">
                <a:latin typeface="Times New Roman" panose="02020603050405020304" pitchFamily="18" charset="0"/>
                <a:cs typeface="Times New Roman" panose="02020603050405020304" pitchFamily="18" charset="0"/>
              </a:rPr>
              <a:t>, Vol. II (B.I. Publications).</a:t>
            </a:r>
          </a:p>
          <a:p>
            <a:pPr marL="514350" marR="0" lvl="0" indent="-514350" algn="just">
              <a:lnSpc>
                <a:spcPct val="110000"/>
              </a:lnSpc>
              <a:spcBef>
                <a:spcPts val="1000"/>
              </a:spcBef>
              <a:spcAft>
                <a:spcPts val="0"/>
              </a:spcAft>
              <a:buClr>
                <a:srgbClr val="C00000"/>
              </a:buClr>
              <a:buFont typeface="+mj-lt"/>
              <a:buAutoNum type="arabicPeriod"/>
              <a:tabLst>
                <a:tab pos="457200" algn="l"/>
              </a:tabLst>
            </a:pPr>
            <a:r>
              <a:rPr lang="en-US" sz="2000" dirty="0">
                <a:latin typeface="Times New Roman" panose="02020603050405020304" pitchFamily="18" charset="0"/>
                <a:cs typeface="Times New Roman" panose="02020603050405020304" pitchFamily="18" charset="0"/>
              </a:rPr>
              <a:t>B. </a:t>
            </a:r>
            <a:r>
              <a:rPr lang="en-US" sz="2000" dirty="0" err="1">
                <a:latin typeface="Times New Roman" panose="02020603050405020304" pitchFamily="18" charset="0"/>
                <a:cs typeface="Times New Roman" panose="02020603050405020304" pitchFamily="18" charset="0"/>
              </a:rPr>
              <a:t>Saraf</a:t>
            </a:r>
            <a:r>
              <a:rPr lang="en-US" sz="2000" dirty="0">
                <a:latin typeface="Times New Roman" panose="02020603050405020304" pitchFamily="18" charset="0"/>
                <a:cs typeface="Times New Roman" panose="02020603050405020304" pitchFamily="18" charset="0"/>
              </a:rPr>
              <a:t> et al. : Physics through experiments Vol. I – EMF, constant and varying, </a:t>
            </a:r>
            <a:r>
              <a:rPr lang="en-US" sz="2000" dirty="0" err="1">
                <a:latin typeface="Times New Roman" panose="02020603050405020304" pitchFamily="18" charset="0"/>
                <a:cs typeface="Times New Roman" panose="02020603050405020304" pitchFamily="18" charset="0"/>
              </a:rPr>
              <a:t>Vikas</a:t>
            </a:r>
            <a:r>
              <a:rPr lang="en-US" sz="2000" dirty="0">
                <a:latin typeface="Times New Roman" panose="02020603050405020304" pitchFamily="18" charset="0"/>
                <a:cs typeface="Times New Roman" panose="02020603050405020304" pitchFamily="18" charset="0"/>
              </a:rPr>
              <a:t> Publishing House.</a:t>
            </a:r>
          </a:p>
          <a:p>
            <a:pPr marL="514350" marR="0" lvl="0" indent="-514350" algn="just">
              <a:lnSpc>
                <a:spcPct val="110000"/>
              </a:lnSpc>
              <a:spcBef>
                <a:spcPts val="1000"/>
              </a:spcBef>
              <a:spcAft>
                <a:spcPts val="0"/>
              </a:spcAft>
              <a:buClr>
                <a:srgbClr val="C00000"/>
              </a:buClr>
              <a:buFont typeface="+mj-lt"/>
              <a:buAutoNum type="arabicPeriod"/>
              <a:tabLst>
                <a:tab pos="457200" algn="l"/>
              </a:tabLst>
            </a:pPr>
            <a:r>
              <a:rPr lang="en-US" sz="2000" dirty="0">
                <a:latin typeface="Times New Roman" panose="02020603050405020304" pitchFamily="18" charset="0"/>
                <a:cs typeface="Times New Roman" panose="02020603050405020304" pitchFamily="18" charset="0"/>
              </a:rPr>
              <a:t>D.R. Corson and P. Lorrain: Introduction to Electromagnetic fields and waves, Freeman-</a:t>
            </a:r>
            <a:r>
              <a:rPr lang="en-US" sz="2000" dirty="0" err="1">
                <a:latin typeface="Times New Roman" panose="02020603050405020304" pitchFamily="18" charset="0"/>
                <a:cs typeface="Times New Roman" panose="02020603050405020304" pitchFamily="18" charset="0"/>
              </a:rPr>
              <a:t>Taraporevala</a:t>
            </a:r>
            <a:r>
              <a:rPr lang="en-US" sz="2000" dirty="0">
                <a:latin typeface="Times New Roman" panose="02020603050405020304" pitchFamily="18" charset="0"/>
                <a:cs typeface="Times New Roman" panose="02020603050405020304" pitchFamily="18" charset="0"/>
              </a:rPr>
              <a:t>, Bombay, 1970.</a:t>
            </a:r>
          </a:p>
          <a:p>
            <a:pPr marL="514350" indent="-514350" algn="just">
              <a:lnSpc>
                <a:spcPct val="110000"/>
              </a:lnSpc>
              <a:spcBef>
                <a:spcPts val="1000"/>
              </a:spcBef>
              <a:buClr>
                <a:srgbClr val="C00000"/>
              </a:buClr>
              <a:buFont typeface="+mj-lt"/>
              <a:buAutoNum type="arabicPeriod"/>
            </a:pPr>
            <a:r>
              <a:rPr lang="en-US" sz="2000" dirty="0">
                <a:latin typeface="Times New Roman" panose="02020603050405020304" pitchFamily="18" charset="0"/>
                <a:cs typeface="Times New Roman" panose="02020603050405020304" pitchFamily="18" charset="0"/>
              </a:rPr>
              <a:t>E.C. Jordan and K.G. </a:t>
            </a:r>
            <a:r>
              <a:rPr lang="en-US" sz="2000" dirty="0" err="1">
                <a:latin typeface="Times New Roman" panose="02020603050405020304" pitchFamily="18" charset="0"/>
                <a:cs typeface="Times New Roman" panose="02020603050405020304" pitchFamily="18" charset="0"/>
              </a:rPr>
              <a:t>Balmain</a:t>
            </a:r>
            <a:r>
              <a:rPr lang="en-US" sz="2000" dirty="0">
                <a:latin typeface="Times New Roman" panose="02020603050405020304" pitchFamily="18" charset="0"/>
                <a:cs typeface="Times New Roman" panose="02020603050405020304" pitchFamily="18" charset="0"/>
              </a:rPr>
              <a:t>: Electromagnetic waves and radiating systems, 2nd Ed., Prentice Hall of India, New Delhi, 1971.</a:t>
            </a:r>
          </a:p>
        </p:txBody>
      </p:sp>
      <p:sp>
        <p:nvSpPr>
          <p:cNvPr id="3" name="Slide Number Placeholder 2"/>
          <p:cNvSpPr>
            <a:spLocks noGrp="1"/>
          </p:cNvSpPr>
          <p:nvPr>
            <p:ph type="sldNum" sz="quarter" idx="12"/>
          </p:nvPr>
        </p:nvSpPr>
        <p:spPr/>
        <p:txBody>
          <a:bodyPr/>
          <a:lstStyle/>
          <a:p>
            <a:fld id="{F80EDAB1-69B2-4E35-91AD-46ADB743EA91}" type="slidenum">
              <a:rPr lang="en-US" smtClean="0"/>
              <a:t>9</a:t>
            </a:fld>
            <a:endParaRPr lang="en-US"/>
          </a:p>
        </p:txBody>
      </p:sp>
    </p:spTree>
    <p:extLst>
      <p:ext uri="{BB962C8B-B14F-4D97-AF65-F5344CB8AC3E}">
        <p14:creationId xmlns:p14="http://schemas.microsoft.com/office/powerpoint/2010/main" val="27740645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1253</Words>
  <Application>Microsoft Office PowerPoint</Application>
  <PresentationFormat>Widescreen</PresentationFormat>
  <Paragraphs>119</Paragraphs>
  <Slides>16</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BatangChe</vt:lpstr>
      <vt:lpstr>Arial</vt:lpstr>
      <vt:lpstr>Calibri</vt:lpstr>
      <vt:lpstr>Calibri Light</vt:lpstr>
      <vt:lpstr>Calisto MT</vt:lpstr>
      <vt:lpstr>Plantagenet Cherokee</vt:lpstr>
      <vt:lpstr>Times New Roman</vt:lpstr>
      <vt:lpstr>Wingdings</vt:lpstr>
      <vt:lpstr>Office Theme</vt:lpstr>
      <vt:lpstr>THIRD YEAR T.D.C., SCIENCE  PAPER-III  Paper Code - 3163</vt:lpstr>
      <vt:lpstr>Syllabus</vt:lpstr>
      <vt:lpstr>Syllabus</vt:lpstr>
      <vt:lpstr>Syllabus</vt:lpstr>
      <vt:lpstr>Syllabus</vt:lpstr>
      <vt:lpstr>Syllabus</vt:lpstr>
      <vt:lpstr>Syllabus</vt:lpstr>
      <vt:lpstr>Syllabus</vt:lpstr>
      <vt:lpstr>Text  Books</vt:lpstr>
      <vt:lpstr>UNIT – 1 : CRYSTAL GEOMETRY</vt:lpstr>
      <vt:lpstr>UNIT – 1 : CRYSTAL GEOMETRY</vt:lpstr>
      <vt:lpstr>UNIT – 1 : CRYSTAL GEOMETRY</vt:lpstr>
      <vt:lpstr>UNIT – 1 : CRYSTAL GEOMETRY</vt:lpstr>
      <vt:lpstr>UNIT – 1 : CRYSTAL GEOMETRY</vt:lpstr>
      <vt:lpstr>UNIT – 1 : CRYSTAL GEOMETRY</vt:lpstr>
      <vt:lpstr>UNIT – 1 : CRYSTAL GEOMETRY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THIRD YEAR T.D.C., SCIENCE  PAPER-III  Paper Code - 3163</dc:title>
  <dc:creator>USER</dc:creator>
  <cp:lastModifiedBy>USER</cp:lastModifiedBy>
  <cp:revision>59</cp:revision>
  <dcterms:created xsi:type="dcterms:W3CDTF">2020-07-15T22:00:24Z</dcterms:created>
  <dcterms:modified xsi:type="dcterms:W3CDTF">2020-07-27T20:39:28Z</dcterms:modified>
</cp:coreProperties>
</file>