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6F6F6"/>
    <a:srgbClr val="FF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453A2-C24F-4620-AA1D-0DF2B957948A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823B6-0CA3-4765-B0E4-9D89F965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2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21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6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51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56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94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08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9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2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52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5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51A92-A163-4864-9D9C-E6E959C951AE}" type="datetime1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2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17F7D-B24A-4CAC-9620-AF66F9CB855E}" type="datetime1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7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AB7B-E16B-4479-B88D-D7E341733FCF}" type="datetime1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1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060C-097A-4576-A295-900D22F0CFA8}" type="datetime1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4B16-03CC-4042-A483-89A1927A639B}" type="datetime1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5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8A1F-4061-434B-8B8F-F04A3B037543}" type="datetime1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6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BB30-0671-4240-9572-B093C86B26B7}" type="datetime1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4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AE50-C780-4E28-92C6-47556CA5AC37}" type="datetime1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3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F8C-F6E5-47A1-B73B-7E878330C38C}" type="datetime1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9A0F-D588-48A9-BAC2-EE20AEA3AE71}" type="datetime1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C639-2F6A-479E-98E8-04DDD021A045}" type="datetime1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1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E603-98C2-45AB-A2FB-AB80FD179661}" type="datetime1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6CB2-2F3E-4F22-8891-C7B639BE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1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4391" y="382164"/>
            <a:ext cx="9144000" cy="3982018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latin typeface="BatangChe" panose="02030609000101010101" pitchFamily="49" charset="-127"/>
                <a:ea typeface="BatangChe" panose="02030609000101010101" pitchFamily="49" charset="-127"/>
              </a:rPr>
              <a:t>THIRD YEAR T.D.C., </a:t>
            </a:r>
            <a:r>
              <a:rPr lang="en-US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SCIENCE</a:t>
            </a:r>
            <a:br>
              <a:rPr lang="en-US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US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en-US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IN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PAPER-III, Part B</a:t>
            </a:r>
            <a:r>
              <a:rPr lang="en-IN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en-IN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IN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en-IN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IN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Paper Code - 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3163</a:t>
            </a:r>
            <a:endParaRPr lang="en-US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3862" y="5170208"/>
            <a:ext cx="74153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rgbClr val="002060"/>
                </a:solidFill>
                <a:effectLst/>
                <a:latin typeface="Calisto MT" panose="02040603050505030304" pitchFamily="18" charset="0"/>
              </a:rPr>
              <a:t>SOLID STATE, NUCLEAR </a:t>
            </a:r>
          </a:p>
          <a:p>
            <a:pPr algn="ctr"/>
            <a:r>
              <a:rPr lang="en-US" sz="4400" b="1" cap="none" spc="0" dirty="0" smtClean="0">
                <a:ln/>
                <a:solidFill>
                  <a:srgbClr val="002060"/>
                </a:solidFill>
                <a:effectLst/>
                <a:latin typeface="Calisto MT" panose="02040603050505030304" pitchFamily="18" charset="0"/>
              </a:rPr>
              <a:t>AND PARTICLE PHYSICS</a:t>
            </a:r>
          </a:p>
        </p:txBody>
      </p:sp>
    </p:spTree>
    <p:extLst>
      <p:ext uri="{BB962C8B-B14F-4D97-AF65-F5344CB8AC3E}">
        <p14:creationId xmlns:p14="http://schemas.microsoft.com/office/powerpoint/2010/main" val="390275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02673" y="2042094"/>
            <a:ext cx="6831571" cy="44833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Clr>
                <a:srgbClr val="C00000"/>
              </a:buCl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 crystals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especially, the important features of Miller indices are: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Clr>
                <a:srgbClr val="C00000"/>
              </a:buCl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plane which is parallel to any one of the co-ordinate axes has an intercept of infinity (∞).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Clr>
                <a:srgbClr val="C00000"/>
              </a:buClr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the Miller index for that axis is zero; i.e. for an intercept at infinity, the corresponding index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 (since the reciprocal, i.e., 1/∞ = 0)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4193" y="164492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931718" y="1098836"/>
            <a:ext cx="7370617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mportant </a:t>
            </a:r>
            <a:r>
              <a:rPr lang="en-U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eatures of Miller </a:t>
            </a:r>
            <a:r>
              <a:rPr lang="en-U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ndices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10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7510027" y="976021"/>
            <a:ext cx="4504308" cy="4462530"/>
            <a:chOff x="7769800" y="965630"/>
            <a:chExt cx="4504308" cy="4462530"/>
          </a:xfrm>
        </p:grpSpPr>
        <p:grpSp>
          <p:nvGrpSpPr>
            <p:cNvPr id="39" name="Group 38"/>
            <p:cNvGrpSpPr/>
            <p:nvPr/>
          </p:nvGrpSpPr>
          <p:grpSpPr>
            <a:xfrm>
              <a:off x="8013315" y="1381990"/>
              <a:ext cx="3998576" cy="3676069"/>
              <a:chOff x="8013315" y="1381990"/>
              <a:chExt cx="3998576" cy="3676069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9982200" y="1381990"/>
                <a:ext cx="0" cy="190153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9982200" y="3273136"/>
                <a:ext cx="2029691" cy="14859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>
                <a:off x="8013315" y="3283527"/>
                <a:ext cx="1968884" cy="177453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9367599" y="3556130"/>
                <a:ext cx="282222" cy="2394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8860045" y="4016086"/>
                <a:ext cx="282222" cy="2394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10430933" y="3558493"/>
                <a:ext cx="284152" cy="2644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0955414" y="3975785"/>
                <a:ext cx="284152" cy="2644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11457770" y="4336148"/>
                <a:ext cx="284152" cy="2644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8380262" y="4462000"/>
                <a:ext cx="282222" cy="2394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9757832" y="2690240"/>
                <a:ext cx="44873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9757832" y="2062512"/>
                <a:ext cx="44873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9021139" y="2062512"/>
              <a:ext cx="2591789" cy="2399489"/>
              <a:chOff x="9021139" y="2062512"/>
              <a:chExt cx="2591789" cy="2399489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>
                <a:off x="9982199" y="2062512"/>
                <a:ext cx="1630729" cy="2399488"/>
              </a:xfrm>
              <a:prstGeom prst="line">
                <a:avLst/>
              </a:prstGeom>
              <a:ln w="38100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9021139" y="2072904"/>
                <a:ext cx="947980" cy="2062896"/>
              </a:xfrm>
              <a:prstGeom prst="line">
                <a:avLst/>
              </a:prstGeom>
              <a:ln w="38100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 flipV="1">
                <a:off x="9029431" y="4161525"/>
                <a:ext cx="2570416" cy="300476"/>
              </a:xfrm>
              <a:prstGeom prst="line">
                <a:avLst/>
              </a:prstGeom>
              <a:ln w="38100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8707339" y="3645031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9869359" y="1677847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420829" y="3989737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769800" y="5058828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1787078" y="4743356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757832" y="965630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049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02673" y="2042094"/>
            <a:ext cx="6831571" cy="41216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Clr>
                <a:srgbClr val="C00000"/>
              </a:buCl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an example, in the given figure, consider the shaded plane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plane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intercept along X axis is 1 unit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 is parallel to Y and Z axes.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it does not cut the Y or Z axes at any point.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intercepts along Y and Z axes are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intercepts are 1,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reciprocals of the intercepts are = 1/1, 1/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1/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4193" y="164492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589594" y="889817"/>
            <a:ext cx="4720161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EXAMPLE: (100)  plane : 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Plane parallel to Y and Z axes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56967" y="6311194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7831377" y="514735"/>
            <a:ext cx="4055820" cy="4291774"/>
            <a:chOff x="715094" y="1034022"/>
            <a:chExt cx="4055820" cy="4291774"/>
          </a:xfrm>
        </p:grpSpPr>
        <p:grpSp>
          <p:nvGrpSpPr>
            <p:cNvPr id="33" name="Group 32"/>
            <p:cNvGrpSpPr/>
            <p:nvPr/>
          </p:nvGrpSpPr>
          <p:grpSpPr>
            <a:xfrm>
              <a:off x="920461" y="1383434"/>
              <a:ext cx="3339812" cy="3573030"/>
              <a:chOff x="920461" y="1383434"/>
              <a:chExt cx="3339812" cy="3573030"/>
            </a:xfrm>
          </p:grpSpPr>
          <p:cxnSp>
            <p:nvCxnSpPr>
              <p:cNvPr id="66" name="Straight Arrow Connector 65"/>
              <p:cNvCxnSpPr/>
              <p:nvPr/>
            </p:nvCxnSpPr>
            <p:spPr>
              <a:xfrm>
                <a:off x="1756064" y="3543300"/>
                <a:ext cx="2504209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flipV="1">
                <a:off x="1773381" y="1383434"/>
                <a:ext cx="29679" cy="215182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 flipH="1">
                <a:off x="920461" y="3535255"/>
                <a:ext cx="852921" cy="142120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>
            <a:xfrm>
              <a:off x="1404439" y="2714571"/>
              <a:ext cx="1445129" cy="143394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798822" y="2101310"/>
              <a:ext cx="1445129" cy="143394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2827916" y="3513455"/>
              <a:ext cx="431112" cy="63506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1404439" y="2101310"/>
              <a:ext cx="394383" cy="60804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2841665" y="2101310"/>
              <a:ext cx="402286" cy="61326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2885956" y="2303949"/>
              <a:ext cx="302176" cy="859291"/>
            </a:xfrm>
            <a:prstGeom prst="line">
              <a:avLst/>
            </a:prstGeom>
            <a:ln w="101600" cmpd="tri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2913866" y="2709355"/>
              <a:ext cx="302176" cy="859291"/>
            </a:xfrm>
            <a:prstGeom prst="line">
              <a:avLst/>
            </a:prstGeom>
            <a:ln w="101600" cmpd="tri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930247" y="3163240"/>
              <a:ext cx="268855" cy="798883"/>
            </a:xfrm>
            <a:prstGeom prst="line">
              <a:avLst/>
            </a:prstGeom>
            <a:ln w="101600" cmpd="tri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037044" y="2405332"/>
              <a:ext cx="206907" cy="207639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962185" y="2612971"/>
              <a:ext cx="231432" cy="232251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877478" y="2822147"/>
              <a:ext cx="347907" cy="349138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848608" y="3062101"/>
              <a:ext cx="368139" cy="369442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869518" y="3322359"/>
              <a:ext cx="327518" cy="320471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859194" y="3535255"/>
              <a:ext cx="268423" cy="189487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861219" y="3754484"/>
              <a:ext cx="140022" cy="140517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555307" y="1034022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283884" y="3392646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15094" y="4956464"/>
              <a:ext cx="3513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8036743" y="4880036"/>
            <a:ext cx="41552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the Miller indices for the shaded plane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(1 0 0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9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4193" y="164492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931718" y="1098836"/>
            <a:ext cx="7370617" cy="531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Some more examples of </a:t>
            </a: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Miller </a:t>
            </a:r>
            <a:r>
              <a:rPr lang="en-U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ndices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12</a:t>
            </a:fld>
            <a:endParaRPr lang="en-US"/>
          </a:p>
        </p:txBody>
      </p:sp>
      <p:pic>
        <p:nvPicPr>
          <p:cNvPr id="29" name="Picture 28" descr="miller indices images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1614311" y="1665145"/>
            <a:ext cx="8173155" cy="489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5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669867"/>
            <a:ext cx="10058401" cy="1352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observed previously, 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primitive lattice cell is a type of cell which is also called a unit cell and represents the minimum volume cell which can be used to build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crystal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711728"/>
            <a:ext cx="494953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PRIMITIVE LATTICE CELL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817" y="4759764"/>
            <a:ext cx="8069838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IN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There is a density of one lattice point per primitive cell</a:t>
            </a:r>
            <a:endParaRPr lang="en-US" sz="28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05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05691" y="2800630"/>
            <a:ext cx="5458691" cy="380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primitive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lattice cell (unit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cell) represents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volume cell which can be used to build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crystal</a:t>
            </a:r>
          </a:p>
          <a:p>
            <a:pPr marL="0" indent="0" algn="just">
              <a:lnSpc>
                <a:spcPct val="110000"/>
              </a:lnSpc>
              <a:buClr>
                <a:srgbClr val="C00000"/>
              </a:buCl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a corner as the origin, the three edge vectors {a, b, c}from the origin define 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crsytallographic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coordinate system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711728"/>
            <a:ext cx="494953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PRIMITIVE LATTICE CELL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3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967220" y="1104208"/>
            <a:ext cx="3930997" cy="3541770"/>
            <a:chOff x="6956829" y="1304789"/>
            <a:chExt cx="3930997" cy="3541770"/>
          </a:xfrm>
        </p:grpSpPr>
        <p:sp>
          <p:nvSpPr>
            <p:cNvPr id="8" name="Rectangle 7"/>
            <p:cNvSpPr/>
            <p:nvPr/>
          </p:nvSpPr>
          <p:spPr>
            <a:xfrm>
              <a:off x="8372497" y="4435677"/>
              <a:ext cx="1099660" cy="4108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60045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IN" b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Fig. 2</a:t>
              </a:r>
              <a:endPara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956829" y="1304789"/>
              <a:ext cx="3930997" cy="3065290"/>
              <a:chOff x="6645102" y="1622443"/>
              <a:chExt cx="3930997" cy="3065290"/>
            </a:xfrm>
          </p:grpSpPr>
          <p:pic>
            <p:nvPicPr>
              <p:cNvPr id="7" name="Picture 6" descr="Image result for UNIT CELL"/>
              <p:cNvPicPr/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72" t="43623" r="63129" b="1"/>
              <a:stretch/>
            </p:blipFill>
            <p:spPr bwMode="auto">
              <a:xfrm>
                <a:off x="6645102" y="1622443"/>
                <a:ext cx="3930996" cy="3065290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8936183" y="1649382"/>
                <a:ext cx="1639916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Aharoni" panose="02010803020104030203" pitchFamily="2" charset="-79"/>
                    <a:cs typeface="Aharoni" panose="02010803020104030203" pitchFamily="2" charset="-79"/>
                  </a:rPr>
                  <a:t>Primitive Cell</a:t>
                </a:r>
                <a:endParaRPr lang="en-US" dirty="0"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</p:grpSp>
      </p:grpSp>
      <p:sp>
        <p:nvSpPr>
          <p:cNvPr id="11" name="Rectangle 10"/>
          <p:cNvSpPr/>
          <p:nvPr/>
        </p:nvSpPr>
        <p:spPr>
          <a:xfrm>
            <a:off x="6096000" y="4763050"/>
            <a:ext cx="57704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three lengths a, b, c and the three inter-axial angles (i.e., the angle between the axes)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called the lattice parameters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60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6587" y="1761539"/>
            <a:ext cx="8214013" cy="196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Clr>
                <a:srgbClr val="C00000"/>
              </a:buCl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consider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parallelepiped (as given in the figure for a simple cubic lattice cell),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there are 8 corners of the parallelepiped, each atom at a corner is shared by the 8 cells that touch there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044419"/>
            <a:ext cx="494953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PRIMITIVE LATTICE CELL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67169" y="1392122"/>
            <a:ext cx="11397970" cy="4860321"/>
            <a:chOff x="1035627" y="1255597"/>
            <a:chExt cx="11397970" cy="4860321"/>
          </a:xfrm>
        </p:grpSpPr>
        <p:pic>
          <p:nvPicPr>
            <p:cNvPr id="1026" name="Picture 2" descr="10.6 Lattice Structures in Crystalline Solids – Chemistry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7571"/>
            <a:stretch/>
          </p:blipFill>
          <p:spPr bwMode="auto">
            <a:xfrm>
              <a:off x="9181242" y="1255597"/>
              <a:ext cx="3252355" cy="34099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Unit Cells | Chemistry for Non-Major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627" y="3738856"/>
              <a:ext cx="4762500" cy="2377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10.6 Lattice Structures in Crystalline Solids – Chemistry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44" t="-609" b="9446"/>
            <a:stretch/>
          </p:blipFill>
          <p:spPr bwMode="auto">
            <a:xfrm>
              <a:off x="5664783" y="3149206"/>
              <a:ext cx="2482128" cy="2828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7896446" y="5307055"/>
                <a:ext cx="404271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volume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Vc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a cell with axes a, b, c is 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Vc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IN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IN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IN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IN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446" y="5307055"/>
                <a:ext cx="4042710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2259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60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17368" y="1761539"/>
            <a:ext cx="5458691" cy="228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044419"/>
            <a:ext cx="494953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PRIMITIVE LATTICE CELL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895661"/>
            <a:ext cx="6096000" cy="11826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way of choosing a cell of volume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called the primitive or Wigner-Seitz primitive cell is by using the following procedure: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3347651"/>
            <a:ext cx="6095999" cy="203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N" sz="2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Draw lines from a given lattice point to all nearby lattice points.</a:t>
            </a:r>
            <a:endParaRPr lang="en-US" sz="2200" dirty="0" smtClean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8645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N" sz="2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Draw perpendicular bisectors to each of these lines</a:t>
            </a:r>
            <a:endParaRPr lang="en-US" sz="22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Image wigseitz_recip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655" t="17952" r="30995" b="28892"/>
          <a:stretch/>
        </p:blipFill>
        <p:spPr bwMode="auto">
          <a:xfrm>
            <a:off x="7699664" y="2067791"/>
            <a:ext cx="3865418" cy="31276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38198" y="5809482"/>
            <a:ext cx="10515602" cy="871008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volume enclosed in this way </a:t>
            </a:r>
            <a:r>
              <a:rPr lang="en-IN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would be the </a:t>
            </a:r>
            <a:r>
              <a:rPr lang="en-IN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smallest and is that of the Wigner-Seitz primitive cell as given in the Figure</a:t>
            </a:r>
            <a:endParaRPr lang="en-US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05691" y="2800630"/>
            <a:ext cx="5458691" cy="380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 may be regarded as made up of an infinite set of parallel equidistant planes passing through the lattice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planes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as lattice planes.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planes passing through lattice points are called ‘lattice planes’.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315813"/>
            <a:ext cx="4949536" cy="1005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PLANES AND MILLER INDICES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17227" y="5033214"/>
            <a:ext cx="57704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figure given above, the straight lines joining the lattice points represent different lattice planes.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Object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988" y="1161898"/>
            <a:ext cx="3557375" cy="355349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4256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800630"/>
            <a:ext cx="10515600" cy="3555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orientation of planes or faces in a crystal can be described in terms of their intercepts on the three axes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Miller introduced a system to designate a plane in a crystal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introduced a set of three numbers to specify a plane in a crystal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set of three numbers is known as ‘Miller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Indices’of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concerned plane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indices are defined as the reciprocals of the intercepts made by the plane on the three axes.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610728"/>
            <a:ext cx="7017327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PLANES AND MILLER INDICES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0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800630"/>
            <a:ext cx="10515600" cy="3018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intercepts of the plane along the axes X,Y and Z in terms of  the lattice constants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reciprocals of these numbers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least common denominator (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multiply each by this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is written in brackets as (h k l) and is known as the `Miller Indices’ of the plane.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1" y="1610728"/>
            <a:ext cx="5469082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finding Miller Indices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02673" y="2042094"/>
            <a:ext cx="6831571" cy="44833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figure, plane ABC has intercepts of 2 units along X-axis, 3 units along Y-axis and 2 units along Z-axis.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intercepts are 2, 3 and 2 on the three axes and the reciprocals are 1/2, 1/3 and 1/2. The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2, 3, 2 is 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Multiplying each reciprocal by the least common denominator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we get, 3,2 and 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 the Miller indices for the plane ABC is (3 2 3) or (h k l) is (3 2 3)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4193" y="164492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CRYSTAL GEOMETRY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931718" y="1098836"/>
            <a:ext cx="7370617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US" sz="28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finding Miller Indices: EXAMPLE:</a:t>
            </a:r>
            <a:endParaRPr lang="en-US" sz="28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AB1-69B2-4E35-91AD-46ADB743EA91}" type="slidenum">
              <a:rPr lang="en-US" smtClean="0"/>
              <a:t>9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7510027" y="976021"/>
            <a:ext cx="4504308" cy="4462530"/>
            <a:chOff x="7769800" y="965630"/>
            <a:chExt cx="4504308" cy="4462530"/>
          </a:xfrm>
        </p:grpSpPr>
        <p:grpSp>
          <p:nvGrpSpPr>
            <p:cNvPr id="39" name="Group 38"/>
            <p:cNvGrpSpPr/>
            <p:nvPr/>
          </p:nvGrpSpPr>
          <p:grpSpPr>
            <a:xfrm>
              <a:off x="8013315" y="1381990"/>
              <a:ext cx="3998576" cy="3676069"/>
              <a:chOff x="8013315" y="1381990"/>
              <a:chExt cx="3998576" cy="3676069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9982200" y="1381990"/>
                <a:ext cx="0" cy="190153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9982200" y="3273136"/>
                <a:ext cx="2029691" cy="14859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>
                <a:off x="8013315" y="3283527"/>
                <a:ext cx="1968884" cy="177453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9367599" y="3556130"/>
                <a:ext cx="282222" cy="2394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8860045" y="4016086"/>
                <a:ext cx="282222" cy="2394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10430933" y="3558493"/>
                <a:ext cx="284152" cy="2644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0955414" y="3975785"/>
                <a:ext cx="284152" cy="2644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11457770" y="4336148"/>
                <a:ext cx="284152" cy="2644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8380262" y="4462000"/>
                <a:ext cx="282222" cy="2394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9757832" y="2690240"/>
                <a:ext cx="44873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9757832" y="2062512"/>
                <a:ext cx="44873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9021139" y="2062512"/>
              <a:ext cx="2591789" cy="2399489"/>
              <a:chOff x="9021139" y="2062512"/>
              <a:chExt cx="2591789" cy="2399489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>
                <a:off x="9982199" y="2062512"/>
                <a:ext cx="1630729" cy="2399488"/>
              </a:xfrm>
              <a:prstGeom prst="line">
                <a:avLst/>
              </a:prstGeom>
              <a:ln w="38100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9021139" y="2072904"/>
                <a:ext cx="947980" cy="2062896"/>
              </a:xfrm>
              <a:prstGeom prst="line">
                <a:avLst/>
              </a:prstGeom>
              <a:ln w="38100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 flipV="1">
                <a:off x="9029431" y="4161525"/>
                <a:ext cx="2570416" cy="300476"/>
              </a:xfrm>
              <a:prstGeom prst="line">
                <a:avLst/>
              </a:prstGeom>
              <a:ln w="38100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8707339" y="3645031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9869359" y="1677847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420829" y="3989737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769800" y="5058828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1787078" y="4743356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757832" y="965630"/>
              <a:ext cx="487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814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928</Words>
  <Application>Microsoft Office PowerPoint</Application>
  <PresentationFormat>Widescreen</PresentationFormat>
  <Paragraphs>106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BatangChe</vt:lpstr>
      <vt:lpstr>Aharoni</vt:lpstr>
      <vt:lpstr>Arial</vt:lpstr>
      <vt:lpstr>Calibri</vt:lpstr>
      <vt:lpstr>Calibri Light</vt:lpstr>
      <vt:lpstr>Calisto MT</vt:lpstr>
      <vt:lpstr>Plantagenet Cherokee</vt:lpstr>
      <vt:lpstr>Symbol</vt:lpstr>
      <vt:lpstr>Times New Roman</vt:lpstr>
      <vt:lpstr>Wingdings</vt:lpstr>
      <vt:lpstr>Office Theme</vt:lpstr>
      <vt:lpstr>THIRD YEAR T.D.C., SCIENCE  PAPER-III, Part B  Paper Code - 3163</vt:lpstr>
      <vt:lpstr>UNIT – 1 : CRYSTAL GEOMETRY</vt:lpstr>
      <vt:lpstr>UNIT – 1 : CRYSTAL GEOMETRY</vt:lpstr>
      <vt:lpstr>UNIT – 1 : CRYSTAL GEOMETRY</vt:lpstr>
      <vt:lpstr>UNIT – 1 : CRYSTAL GEOMETRY</vt:lpstr>
      <vt:lpstr>UNIT – 1 : CRYSTAL GEOMETRY</vt:lpstr>
      <vt:lpstr>UNIT – 1 : CRYSTAL GEOMETRY</vt:lpstr>
      <vt:lpstr>UNIT – 1 : CRYSTAL GEOMETRY</vt:lpstr>
      <vt:lpstr>UNIT – 1 : CRYSTAL GEOMETRY</vt:lpstr>
      <vt:lpstr>UNIT – 1 : CRYSTAL GEOMETRY</vt:lpstr>
      <vt:lpstr>UNIT – 1 : CRYSTAL GEOMETRY</vt:lpstr>
      <vt:lpstr>UNIT – 1 : CRYSTAL GEOMETRY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YEAR T.D.C., SCIENCE  PAPER-III, Part B  Paper Code - 3163</dc:title>
  <dc:creator>USER</dc:creator>
  <cp:lastModifiedBy>USER</cp:lastModifiedBy>
  <cp:revision>61</cp:revision>
  <dcterms:created xsi:type="dcterms:W3CDTF">2020-07-27T22:39:31Z</dcterms:created>
  <dcterms:modified xsi:type="dcterms:W3CDTF">2020-07-29T19:06:25Z</dcterms:modified>
</cp:coreProperties>
</file>