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E0C92-EE3D-4C95-800F-2F823354205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1AF47-0BB2-466E-BDA6-2CE1217C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7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823B6-0CA3-4765-B0E4-9D89F96541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92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823B6-0CA3-4765-B0E4-9D89F96541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91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823B6-0CA3-4765-B0E4-9D89F96541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823B6-0CA3-4765-B0E4-9D89F96541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5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823B6-0CA3-4765-B0E4-9D89F96541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0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823B6-0CA3-4765-B0E4-9D89F96541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0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823B6-0CA3-4765-B0E4-9D89F96541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23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823B6-0CA3-4765-B0E4-9D89F96541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98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823B6-0CA3-4765-B0E4-9D89F96541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23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823B6-0CA3-4765-B0E4-9D89F96541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2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823B6-0CA3-4765-B0E4-9D89F96541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3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4D4D-06BB-4D47-81A0-3BCE4154F74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DB77-BC93-48FC-A48A-1E75920A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1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4D4D-06BB-4D47-81A0-3BCE4154F74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DB77-BC93-48FC-A48A-1E75920A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7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4D4D-06BB-4D47-81A0-3BCE4154F74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DB77-BC93-48FC-A48A-1E75920A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7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4D4D-06BB-4D47-81A0-3BCE4154F74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DB77-BC93-48FC-A48A-1E75920A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6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4D4D-06BB-4D47-81A0-3BCE4154F74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DB77-BC93-48FC-A48A-1E75920A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1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4D4D-06BB-4D47-81A0-3BCE4154F74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DB77-BC93-48FC-A48A-1E75920A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8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4D4D-06BB-4D47-81A0-3BCE4154F74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DB77-BC93-48FC-A48A-1E75920A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1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4D4D-06BB-4D47-81A0-3BCE4154F74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DB77-BC93-48FC-A48A-1E75920A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4D4D-06BB-4D47-81A0-3BCE4154F74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DB77-BC93-48FC-A48A-1E75920A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2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4D4D-06BB-4D47-81A0-3BCE4154F74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DB77-BC93-48FC-A48A-1E75920A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4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4D4D-06BB-4D47-81A0-3BCE4154F74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DB77-BC93-48FC-A48A-1E75920A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34D4D-06BB-4D47-81A0-3BCE4154F74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9DB77-BC93-48FC-A48A-1E75920A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1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391" y="382164"/>
            <a:ext cx="9144000" cy="3982018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BatangChe" panose="02030609000101010101" pitchFamily="49" charset="-127"/>
                <a:ea typeface="BatangChe" panose="02030609000101010101" pitchFamily="49" charset="-127"/>
              </a:rPr>
              <a:t>THIRD YEAR T.D.C., </a:t>
            </a:r>
            <a:r>
              <a:rPr lang="en-US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SCIENCE</a:t>
            </a:r>
            <a:br>
              <a:rPr lang="en-US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en-US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en-US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en-IN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PAPER-III, Part D</a:t>
            </a:r>
            <a:br>
              <a:rPr lang="en-IN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en-IN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en-IN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en-IN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Paper Code - </a:t>
            </a:r>
            <a:r>
              <a:rPr lang="en-US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3163</a:t>
            </a:r>
            <a:endParaRPr lang="en-US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3862" y="5170208"/>
            <a:ext cx="74153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rgbClr val="002060"/>
                </a:solidFill>
                <a:effectLst/>
                <a:latin typeface="Calisto MT" panose="02040603050505030304" pitchFamily="18" charset="0"/>
              </a:rPr>
              <a:t>SOLID STATE, NUCLEAR </a:t>
            </a:r>
          </a:p>
          <a:p>
            <a:pPr algn="ctr"/>
            <a:r>
              <a:rPr lang="en-US" sz="4400" b="1" cap="none" spc="0" dirty="0" smtClean="0">
                <a:ln/>
                <a:solidFill>
                  <a:srgbClr val="002060"/>
                </a:solidFill>
                <a:effectLst/>
                <a:latin typeface="Calisto MT" panose="02040603050505030304" pitchFamily="18" charset="0"/>
              </a:rPr>
              <a:t>AND PARTICLE PHYSICS</a:t>
            </a:r>
          </a:p>
        </p:txBody>
      </p:sp>
    </p:spTree>
    <p:extLst>
      <p:ext uri="{BB962C8B-B14F-4D97-AF65-F5344CB8AC3E}">
        <p14:creationId xmlns:p14="http://schemas.microsoft.com/office/powerpoint/2010/main" val="1250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78238" y="1687716"/>
            <a:ext cx="5868035" cy="56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Clr>
                <a:srgbClr val="C00000"/>
              </a:buClr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ROTO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 AXES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8238" y="331638"/>
            <a:ext cx="10515600" cy="62201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UNIT – 1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: CRYSTAL GEOMETRY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238" y="1025069"/>
            <a:ext cx="613461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Clr>
                <a:srgbClr val="C00000"/>
              </a:buClr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Symmetry Elements: CRYSTAL SYMMETRY</a:t>
            </a:r>
            <a:endParaRPr lang="en-US" sz="24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06793" y="6449455"/>
            <a:ext cx="2743200" cy="365125"/>
          </a:xfrm>
        </p:spPr>
        <p:txBody>
          <a:bodyPr/>
          <a:lstStyle/>
          <a:p>
            <a:fld id="{F80EDAB1-69B2-4E35-91AD-46ADB743EA91}" type="slidenum">
              <a:rPr lang="en-US" smtClean="0"/>
              <a:t>10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78238" y="2256480"/>
            <a:ext cx="64120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axis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to the circle passing through the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given in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point (1) be rotated through 90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come to the position (4).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has come to point (2)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mean while, (2) to earlier (1) and (4) to earlier (3)</a:t>
            </a: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follow this by inversion to the position (2), (2) will go to where (4) now is and (4) to where (2) was.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operation can then be repeated until the original position is again reached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4" y="1523667"/>
            <a:ext cx="4238095" cy="4019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89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78238" y="1687715"/>
            <a:ext cx="8819053" cy="930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Clr>
                <a:srgbClr val="C00000"/>
              </a:buClr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symmetry elements: Point groups and space groups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8238" y="331638"/>
            <a:ext cx="10515600" cy="62201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UNIT – 1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: CRYSTAL GEOMETRY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238" y="1025069"/>
            <a:ext cx="613461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Clr>
                <a:srgbClr val="C00000"/>
              </a:buClr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Symmetry Elements: CRYSTAL SYMMETRY</a:t>
            </a:r>
            <a:endParaRPr lang="en-US" sz="24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06793" y="6449455"/>
            <a:ext cx="2743200" cy="365125"/>
          </a:xfrm>
        </p:spPr>
        <p:txBody>
          <a:bodyPr/>
          <a:lstStyle/>
          <a:p>
            <a:fld id="{F80EDAB1-69B2-4E35-91AD-46ADB743EA91}" type="slidenum">
              <a:rPr lang="en-US" smtClean="0"/>
              <a:t>11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14951" y="2420529"/>
            <a:ext cx="72918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C00000"/>
              </a:buClr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different symmetry elements different combinations of the basic symmetry elements are also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rise to different symmetry points in the crystal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buClr>
                <a:srgbClr val="C00000"/>
              </a:buClr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symmetry elements at a point is called a `point group’.</a:t>
            </a: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78238" y="1687715"/>
            <a:ext cx="8819053" cy="930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Clr>
                <a:srgbClr val="C00000"/>
              </a:buClr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symmetry elements: Point groups and space groups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8238" y="331638"/>
            <a:ext cx="10515600" cy="62201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UNIT – 1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: CRYSTAL GEOMETRY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238" y="1025069"/>
            <a:ext cx="613461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Clr>
                <a:srgbClr val="C00000"/>
              </a:buClr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Symmetry Elements: CRYSTAL SYMMETRY</a:t>
            </a:r>
            <a:endParaRPr lang="en-US" sz="24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06793" y="6449455"/>
            <a:ext cx="2743200" cy="365125"/>
          </a:xfrm>
        </p:spPr>
        <p:txBody>
          <a:bodyPr/>
          <a:lstStyle/>
          <a:p>
            <a:fld id="{F80EDAB1-69B2-4E35-91AD-46ADB743EA91}" type="slidenum">
              <a:rPr lang="en-US" smtClean="0"/>
              <a:t>12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14951" y="2420529"/>
            <a:ext cx="73264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C00000"/>
              </a:buClr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crystals, 32 point groups are possible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32 point groups with 14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Bravais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lattices lead to 230 unique arrangements of points in space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buClr>
                <a:srgbClr val="C00000"/>
              </a:buClr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called as `space groups’.</a:t>
            </a: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78238" y="1224413"/>
            <a:ext cx="6200544" cy="2669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Clr>
                <a:srgbClr val="C00000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seven crystal systems are characterized by three symmetry elements namely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0000"/>
              </a:lnSpc>
              <a:buClr>
                <a:srgbClr val="C00000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Centre of symmetry</a:t>
            </a:r>
          </a:p>
          <a:p>
            <a:pPr marL="0" indent="0" algn="just">
              <a:lnSpc>
                <a:spcPct val="110000"/>
              </a:lnSpc>
              <a:buClr>
                <a:srgbClr val="C00000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Planes of symmetry</a:t>
            </a:r>
          </a:p>
          <a:p>
            <a:pPr marL="0" indent="0" algn="just">
              <a:lnSpc>
                <a:spcPct val="110000"/>
              </a:lnSpc>
              <a:buClr>
                <a:srgbClr val="C00000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Axes of symmetry.</a:t>
            </a:r>
          </a:p>
          <a:p>
            <a:pPr marL="0" indent="0" algn="just">
              <a:lnSpc>
                <a:spcPct val="110000"/>
              </a:lnSpc>
              <a:buClr>
                <a:srgbClr val="C00000"/>
              </a:buClr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	CENTRE OF SYMMETRY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0386" y="486613"/>
            <a:ext cx="10515600" cy="62201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UNIT – 1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: CRYSTAL GEOMETRY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7503970" y="2026417"/>
            <a:ext cx="360564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Clr>
                <a:srgbClr val="C00000"/>
              </a:buClr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Symmetry Elements: </a:t>
            </a:r>
          </a:p>
          <a:p>
            <a:pPr algn="just">
              <a:lnSpc>
                <a:spcPct val="110000"/>
              </a:lnSpc>
              <a:buClr>
                <a:srgbClr val="C00000"/>
              </a:buClr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CRYSTAL SYMMETRY</a:t>
            </a:r>
            <a:endParaRPr lang="en-US" sz="24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06792" y="6492875"/>
            <a:ext cx="2743200" cy="365125"/>
          </a:xfrm>
        </p:spPr>
        <p:txBody>
          <a:bodyPr/>
          <a:lstStyle/>
          <a:p>
            <a:fld id="{F80EDAB1-69B2-4E35-91AD-46ADB743EA91}" type="slidenum">
              <a:rPr lang="en-US" smtClean="0"/>
              <a:t>2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78238" y="4180344"/>
            <a:ext cx="94321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point such that any line drawn through it will meet the surface of the crystal at equal distances on either side.</a:t>
            </a:r>
          </a:p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lies at equal distances from various symmetrical positions it is also known as `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inversions’.</a:t>
            </a:r>
          </a:p>
          <a:p>
            <a:pPr algn="just">
              <a:buClr>
                <a:srgbClr val="C00000"/>
              </a:buClr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equivalent to reflection through a point.</a:t>
            </a:r>
          </a:p>
        </p:txBody>
      </p:sp>
    </p:spTree>
    <p:extLst>
      <p:ext uri="{BB962C8B-B14F-4D97-AF65-F5344CB8AC3E}">
        <p14:creationId xmlns:p14="http://schemas.microsoft.com/office/powerpoint/2010/main" val="41527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78238" y="1452744"/>
            <a:ext cx="5344323" cy="128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Clr>
                <a:srgbClr val="C00000"/>
              </a:buCl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seven crystal systems are characterized by three symmetry elements namely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0000"/>
              </a:lnSpc>
              <a:buClr>
                <a:srgbClr val="C00000"/>
              </a:buClr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CENTRE OF SYMMETRY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8238" y="331638"/>
            <a:ext cx="10515600" cy="62201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UNIT – 1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: CRYSTAL GEOMETRY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7346391" y="1190750"/>
            <a:ext cx="392080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Clr>
                <a:srgbClr val="C00000"/>
              </a:buClr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Symmetry Elements: </a:t>
            </a:r>
          </a:p>
          <a:p>
            <a:pPr algn="just">
              <a:lnSpc>
                <a:spcPct val="110000"/>
              </a:lnSpc>
              <a:buClr>
                <a:srgbClr val="C00000"/>
              </a:buClr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CRYSTAL SYMMETRY</a:t>
            </a:r>
            <a:endParaRPr lang="en-US" sz="24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06793" y="6491701"/>
            <a:ext cx="2743200" cy="365125"/>
          </a:xfrm>
        </p:spPr>
        <p:txBody>
          <a:bodyPr/>
          <a:lstStyle/>
          <a:p>
            <a:fld id="{F80EDAB1-69B2-4E35-91AD-46ADB743EA91}" type="slidenum">
              <a:rPr lang="en-US" smtClean="0"/>
              <a:t>3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78238" y="2917651"/>
            <a:ext cx="5057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objects have special symmetry about an origin such that, for any point at position x, y, z, there is an exactly similar point at –x, –y, –z.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 is called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symmetry or “inversion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Such an object is said to be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centrosymmetric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 may possess a number of planes or axes of symmetry but it can have only one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symmetry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128067" y="2285902"/>
            <a:ext cx="3418706" cy="3044536"/>
            <a:chOff x="7148849" y="2535382"/>
            <a:chExt cx="4315888" cy="40871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33352" t="19079" r="27159" b="14440"/>
            <a:stretch/>
          </p:blipFill>
          <p:spPr>
            <a:xfrm>
              <a:off x="7148849" y="2535382"/>
              <a:ext cx="4315888" cy="4087131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9163051" y="4482204"/>
              <a:ext cx="266702" cy="2493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022561" y="56319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for a unit cell of cubic lattice, the point at the body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represents’ the `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symmetry’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shown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figure.</a:t>
            </a:r>
          </a:p>
        </p:txBody>
      </p:sp>
    </p:spTree>
    <p:extLst>
      <p:ext uri="{BB962C8B-B14F-4D97-AF65-F5344CB8AC3E}">
        <p14:creationId xmlns:p14="http://schemas.microsoft.com/office/powerpoint/2010/main" val="29543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05740" y="1542497"/>
            <a:ext cx="5344323" cy="56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Clr>
                <a:srgbClr val="C00000"/>
              </a:buClr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PLANE OF SYMMETRY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8238" y="331638"/>
            <a:ext cx="10515600" cy="62201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UNIT – 1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: CRYSTAL GEOMETRY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238" y="903482"/>
            <a:ext cx="613461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Clr>
                <a:srgbClr val="C00000"/>
              </a:buClr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Symmetry Elements: CRYSTAL SYMMETRY</a:t>
            </a:r>
            <a:endParaRPr lang="en-US" sz="24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06793" y="6449455"/>
            <a:ext cx="2743200" cy="365125"/>
          </a:xfrm>
        </p:spPr>
        <p:txBody>
          <a:bodyPr/>
          <a:lstStyle/>
          <a:p>
            <a:fld id="{F80EDAB1-69B2-4E35-91AD-46ADB743EA91}" type="slidenum">
              <a:rPr lang="en-US" smtClean="0"/>
              <a:t>4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6992" y="2321959"/>
            <a:ext cx="53776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 is said to have a plane of symmetry, when it is divided by an imaginary plane into two halves, such that one is the mirror image of the other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rgbClr val="C00000"/>
              </a:buClr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case of a cube, there are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planes of symmetry parallel to the faces of the cube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diagonal planes of symmetry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6487914" y="1519882"/>
            <a:ext cx="4980915" cy="4929573"/>
            <a:chOff x="6487914" y="1519882"/>
            <a:chExt cx="4980915" cy="4929573"/>
          </a:xfrm>
        </p:grpSpPr>
        <p:grpSp>
          <p:nvGrpSpPr>
            <p:cNvPr id="119" name="Group 118"/>
            <p:cNvGrpSpPr/>
            <p:nvPr/>
          </p:nvGrpSpPr>
          <p:grpSpPr>
            <a:xfrm>
              <a:off x="6515100" y="2069413"/>
              <a:ext cx="4678738" cy="4380042"/>
              <a:chOff x="6515100" y="2069413"/>
              <a:chExt cx="4678738" cy="438004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515100" y="2069413"/>
                <a:ext cx="4678738" cy="4380042"/>
                <a:chOff x="6515100" y="2069413"/>
                <a:chExt cx="4678738" cy="438004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6670823" y="2069413"/>
                  <a:ext cx="4377542" cy="4197387"/>
                  <a:chOff x="4946073" y="1163495"/>
                  <a:chExt cx="4377542" cy="4197387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5153891" y="1205343"/>
                    <a:ext cx="1080654" cy="1080658"/>
                    <a:chOff x="5153891" y="1205343"/>
                    <a:chExt cx="1080654" cy="1080658"/>
                  </a:xfrm>
                </p:grpSpPr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5153891" y="1205344"/>
                      <a:ext cx="1080654" cy="1080657"/>
                      <a:chOff x="5153891" y="1205344"/>
                      <a:chExt cx="1080654" cy="1080657"/>
                    </a:xfrm>
                  </p:grpSpPr>
                  <p:grpSp>
                    <p:nvGrpSpPr>
                      <p:cNvPr id="110" name="Group 109"/>
                      <p:cNvGrpSpPr/>
                      <p:nvPr/>
                    </p:nvGrpSpPr>
                    <p:grpSpPr>
                      <a:xfrm>
                        <a:off x="5153891" y="1205344"/>
                        <a:ext cx="1080654" cy="1080657"/>
                        <a:chOff x="5153891" y="1205344"/>
                        <a:chExt cx="1080654" cy="1080657"/>
                      </a:xfrm>
                    </p:grpSpPr>
                    <p:grpSp>
                      <p:nvGrpSpPr>
                        <p:cNvPr id="112" name="Group 111"/>
                        <p:cNvGrpSpPr/>
                        <p:nvPr/>
                      </p:nvGrpSpPr>
                      <p:grpSpPr>
                        <a:xfrm>
                          <a:off x="5153891" y="1205344"/>
                          <a:ext cx="1075459" cy="1080657"/>
                          <a:chOff x="5153891" y="1205344"/>
                          <a:chExt cx="1075459" cy="1080657"/>
                        </a:xfrm>
                      </p:grpSpPr>
                      <p:sp>
                        <p:nvSpPr>
                          <p:cNvPr id="114" name="Rectangle 113"/>
                          <p:cNvSpPr/>
                          <p:nvPr/>
                        </p:nvSpPr>
                        <p:spPr>
                          <a:xfrm>
                            <a:off x="5164282" y="1485900"/>
                            <a:ext cx="862445" cy="8001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15" name="Straight Connector 114"/>
                          <p:cNvCxnSpPr/>
                          <p:nvPr/>
                        </p:nvCxnSpPr>
                        <p:spPr>
                          <a:xfrm flipV="1">
                            <a:off x="5153891" y="1205345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6" name="Straight Connector 115"/>
                          <p:cNvCxnSpPr/>
                          <p:nvPr/>
                        </p:nvCxnSpPr>
                        <p:spPr>
                          <a:xfrm flipV="1">
                            <a:off x="6026727" y="1205344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7" name="Straight Connector 116"/>
                          <p:cNvCxnSpPr/>
                          <p:nvPr/>
                        </p:nvCxnSpPr>
                        <p:spPr>
                          <a:xfrm flipV="1">
                            <a:off x="6037118" y="2012827"/>
                            <a:ext cx="192232" cy="273174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13" name="Straight Connector 112"/>
                        <p:cNvCxnSpPr/>
                        <p:nvPr/>
                      </p:nvCxnSpPr>
                      <p:spPr>
                        <a:xfrm>
                          <a:off x="5351318" y="1205344"/>
                          <a:ext cx="883227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11" name="Straight Connector 110"/>
                      <p:cNvCxnSpPr/>
                      <p:nvPr/>
                    </p:nvCxnSpPr>
                    <p:spPr>
                      <a:xfrm>
                        <a:off x="6224154" y="1205344"/>
                        <a:ext cx="0" cy="800101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08" name="Straight Connector 107"/>
                    <p:cNvCxnSpPr>
                      <a:stCxn id="114" idx="0"/>
                      <a:endCxn id="114" idx="2"/>
                    </p:cNvCxnSpPr>
                    <p:nvPr/>
                  </p:nvCxnSpPr>
                  <p:spPr>
                    <a:xfrm>
                      <a:off x="5595505" y="1485900"/>
                      <a:ext cx="0" cy="800100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 flipV="1">
                      <a:off x="5600700" y="1205343"/>
                      <a:ext cx="197427" cy="280555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8242961" y="1163495"/>
                    <a:ext cx="1080654" cy="1080657"/>
                    <a:chOff x="6702136" y="1205343"/>
                    <a:chExt cx="1080654" cy="1080657"/>
                  </a:xfrm>
                </p:grpSpPr>
                <p:grpSp>
                  <p:nvGrpSpPr>
                    <p:cNvPr id="96" name="Group 95"/>
                    <p:cNvGrpSpPr/>
                    <p:nvPr/>
                  </p:nvGrpSpPr>
                  <p:grpSpPr>
                    <a:xfrm>
                      <a:off x="6702136" y="1205343"/>
                      <a:ext cx="1080654" cy="1080657"/>
                      <a:chOff x="5153891" y="1205344"/>
                      <a:chExt cx="1080654" cy="1080657"/>
                    </a:xfrm>
                  </p:grpSpPr>
                  <p:grpSp>
                    <p:nvGrpSpPr>
                      <p:cNvPr id="99" name="Group 98"/>
                      <p:cNvGrpSpPr/>
                      <p:nvPr/>
                    </p:nvGrpSpPr>
                    <p:grpSpPr>
                      <a:xfrm>
                        <a:off x="5153891" y="1205344"/>
                        <a:ext cx="1080654" cy="1080657"/>
                        <a:chOff x="5153891" y="1205344"/>
                        <a:chExt cx="1080654" cy="1080657"/>
                      </a:xfrm>
                    </p:grpSpPr>
                    <p:grpSp>
                      <p:nvGrpSpPr>
                        <p:cNvPr id="101" name="Group 100"/>
                        <p:cNvGrpSpPr/>
                        <p:nvPr/>
                      </p:nvGrpSpPr>
                      <p:grpSpPr>
                        <a:xfrm>
                          <a:off x="5153891" y="1205344"/>
                          <a:ext cx="1075459" cy="1080657"/>
                          <a:chOff x="5153891" y="1205344"/>
                          <a:chExt cx="1075459" cy="1080657"/>
                        </a:xfrm>
                      </p:grpSpPr>
                      <p:sp>
                        <p:nvSpPr>
                          <p:cNvPr id="103" name="Rectangle 102"/>
                          <p:cNvSpPr/>
                          <p:nvPr/>
                        </p:nvSpPr>
                        <p:spPr>
                          <a:xfrm>
                            <a:off x="5164282" y="1485900"/>
                            <a:ext cx="862445" cy="8001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04" name="Straight Connector 103"/>
                          <p:cNvCxnSpPr/>
                          <p:nvPr/>
                        </p:nvCxnSpPr>
                        <p:spPr>
                          <a:xfrm flipV="1">
                            <a:off x="5153891" y="1205345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5" name="Straight Connector 104"/>
                          <p:cNvCxnSpPr/>
                          <p:nvPr/>
                        </p:nvCxnSpPr>
                        <p:spPr>
                          <a:xfrm flipV="1">
                            <a:off x="6026727" y="1205344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6" name="Straight Connector 105"/>
                          <p:cNvCxnSpPr/>
                          <p:nvPr/>
                        </p:nvCxnSpPr>
                        <p:spPr>
                          <a:xfrm flipV="1">
                            <a:off x="6037118" y="2012827"/>
                            <a:ext cx="192232" cy="273174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02" name="Straight Connector 101"/>
                        <p:cNvCxnSpPr/>
                        <p:nvPr/>
                      </p:nvCxnSpPr>
                      <p:spPr>
                        <a:xfrm>
                          <a:off x="5351318" y="1205344"/>
                          <a:ext cx="883227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00" name="Straight Connector 99"/>
                      <p:cNvCxnSpPr/>
                      <p:nvPr/>
                    </p:nvCxnSpPr>
                    <p:spPr>
                      <a:xfrm>
                        <a:off x="6224154" y="1205344"/>
                        <a:ext cx="0" cy="800101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>
                      <a:off x="7681479" y="1349313"/>
                      <a:ext cx="0" cy="800100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/>
                    <p:cNvCxnSpPr/>
                    <p:nvPr/>
                  </p:nvCxnSpPr>
                  <p:spPr>
                    <a:xfrm>
                      <a:off x="6800849" y="1345620"/>
                      <a:ext cx="880630" cy="0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6669519" y="1184278"/>
                    <a:ext cx="1080654" cy="1080657"/>
                    <a:chOff x="8260772" y="1205343"/>
                    <a:chExt cx="1080654" cy="1080657"/>
                  </a:xfrm>
                </p:grpSpPr>
                <p:grpSp>
                  <p:nvGrpSpPr>
                    <p:cNvPr id="85" name="Group 84"/>
                    <p:cNvGrpSpPr/>
                    <p:nvPr/>
                  </p:nvGrpSpPr>
                  <p:grpSpPr>
                    <a:xfrm>
                      <a:off x="8260772" y="1205343"/>
                      <a:ext cx="1080654" cy="1080657"/>
                      <a:chOff x="5153891" y="1205344"/>
                      <a:chExt cx="1080654" cy="1080657"/>
                    </a:xfrm>
                  </p:grpSpPr>
                  <p:grpSp>
                    <p:nvGrpSpPr>
                      <p:cNvPr id="88" name="Group 87"/>
                      <p:cNvGrpSpPr/>
                      <p:nvPr/>
                    </p:nvGrpSpPr>
                    <p:grpSpPr>
                      <a:xfrm>
                        <a:off x="5153891" y="1205344"/>
                        <a:ext cx="1080654" cy="1080657"/>
                        <a:chOff x="5153891" y="1205344"/>
                        <a:chExt cx="1080654" cy="1080657"/>
                      </a:xfrm>
                    </p:grpSpPr>
                    <p:grpSp>
                      <p:nvGrpSpPr>
                        <p:cNvPr id="90" name="Group 89"/>
                        <p:cNvGrpSpPr/>
                        <p:nvPr/>
                      </p:nvGrpSpPr>
                      <p:grpSpPr>
                        <a:xfrm>
                          <a:off x="5153891" y="1205344"/>
                          <a:ext cx="1075459" cy="1080657"/>
                          <a:chOff x="5153891" y="1205344"/>
                          <a:chExt cx="1075459" cy="1080657"/>
                        </a:xfrm>
                      </p:grpSpPr>
                      <p:sp>
                        <p:nvSpPr>
                          <p:cNvPr id="92" name="Rectangle 91"/>
                          <p:cNvSpPr/>
                          <p:nvPr/>
                        </p:nvSpPr>
                        <p:spPr>
                          <a:xfrm>
                            <a:off x="5164282" y="1485900"/>
                            <a:ext cx="862445" cy="8001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93" name="Straight Connector 92"/>
                          <p:cNvCxnSpPr/>
                          <p:nvPr/>
                        </p:nvCxnSpPr>
                        <p:spPr>
                          <a:xfrm flipV="1">
                            <a:off x="5153891" y="1205345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4" name="Straight Connector 93"/>
                          <p:cNvCxnSpPr/>
                          <p:nvPr/>
                        </p:nvCxnSpPr>
                        <p:spPr>
                          <a:xfrm flipV="1">
                            <a:off x="6026727" y="1205344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5" name="Straight Connector 94"/>
                          <p:cNvCxnSpPr/>
                          <p:nvPr/>
                        </p:nvCxnSpPr>
                        <p:spPr>
                          <a:xfrm flipV="1">
                            <a:off x="6037118" y="2012827"/>
                            <a:ext cx="192232" cy="273174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91" name="Straight Connector 90"/>
                        <p:cNvCxnSpPr/>
                        <p:nvPr/>
                      </p:nvCxnSpPr>
                      <p:spPr>
                        <a:xfrm>
                          <a:off x="5351318" y="1205344"/>
                          <a:ext cx="883227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89" name="Straight Connector 88"/>
                      <p:cNvCxnSpPr/>
                      <p:nvPr/>
                    </p:nvCxnSpPr>
                    <p:spPr>
                      <a:xfrm>
                        <a:off x="6224154" y="1205344"/>
                        <a:ext cx="0" cy="800101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>
                      <a:off x="8286235" y="1849581"/>
                      <a:ext cx="880630" cy="0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 flipV="1">
                      <a:off x="9141401" y="1584612"/>
                      <a:ext cx="197427" cy="280555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6614582" y="2820302"/>
                    <a:ext cx="1080654" cy="1080657"/>
                    <a:chOff x="5096741" y="2812925"/>
                    <a:chExt cx="1080654" cy="1080657"/>
                  </a:xfrm>
                </p:grpSpPr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096741" y="2812925"/>
                      <a:ext cx="1080654" cy="1080657"/>
                      <a:chOff x="5153891" y="1205344"/>
                      <a:chExt cx="1080654" cy="1080657"/>
                    </a:xfrm>
                  </p:grpSpPr>
                  <p:grpSp>
                    <p:nvGrpSpPr>
                      <p:cNvPr id="77" name="Group 76"/>
                      <p:cNvGrpSpPr/>
                      <p:nvPr/>
                    </p:nvGrpSpPr>
                    <p:grpSpPr>
                      <a:xfrm>
                        <a:off x="5153891" y="1205344"/>
                        <a:ext cx="1080654" cy="1080657"/>
                        <a:chOff x="5153891" y="1205344"/>
                        <a:chExt cx="1080654" cy="1080657"/>
                      </a:xfrm>
                    </p:grpSpPr>
                    <p:grpSp>
                      <p:nvGrpSpPr>
                        <p:cNvPr id="79" name="Group 78"/>
                        <p:cNvGrpSpPr/>
                        <p:nvPr/>
                      </p:nvGrpSpPr>
                      <p:grpSpPr>
                        <a:xfrm>
                          <a:off x="5153891" y="1205344"/>
                          <a:ext cx="1080654" cy="1080657"/>
                          <a:chOff x="5153891" y="1205344"/>
                          <a:chExt cx="1080654" cy="1080657"/>
                        </a:xfrm>
                      </p:grpSpPr>
                      <p:sp>
                        <p:nvSpPr>
                          <p:cNvPr id="81" name="Rectangle 80"/>
                          <p:cNvSpPr/>
                          <p:nvPr/>
                        </p:nvSpPr>
                        <p:spPr>
                          <a:xfrm>
                            <a:off x="5164282" y="1485900"/>
                            <a:ext cx="862445" cy="8001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82" name="Straight Connector 81"/>
                          <p:cNvCxnSpPr/>
                          <p:nvPr/>
                        </p:nvCxnSpPr>
                        <p:spPr>
                          <a:xfrm flipV="1">
                            <a:off x="5153891" y="1205345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3" name="Straight Connector 82"/>
                          <p:cNvCxnSpPr/>
                          <p:nvPr/>
                        </p:nvCxnSpPr>
                        <p:spPr>
                          <a:xfrm flipV="1">
                            <a:off x="6026727" y="1205344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4" name="Straight Connector 83"/>
                          <p:cNvCxnSpPr/>
                          <p:nvPr/>
                        </p:nvCxnSpPr>
                        <p:spPr>
                          <a:xfrm flipV="1">
                            <a:off x="6037118" y="2012824"/>
                            <a:ext cx="197427" cy="273177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80" name="Straight Connector 79"/>
                        <p:cNvCxnSpPr/>
                        <p:nvPr/>
                      </p:nvCxnSpPr>
                      <p:spPr>
                        <a:xfrm>
                          <a:off x="5351318" y="1205344"/>
                          <a:ext cx="883227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78" name="Straight Connector 77"/>
                      <p:cNvCxnSpPr/>
                      <p:nvPr/>
                    </p:nvCxnSpPr>
                    <p:spPr>
                      <a:xfrm>
                        <a:off x="6224154" y="1205344"/>
                        <a:ext cx="0" cy="800101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flipV="1">
                      <a:off x="5102578" y="2812926"/>
                      <a:ext cx="1074817" cy="268941"/>
                    </a:xfrm>
                    <a:prstGeom prst="line">
                      <a:avLst/>
                    </a:prstGeom>
                    <a:ln w="38100" cap="sq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5089589" y="2782335"/>
                    <a:ext cx="1080654" cy="1080658"/>
                    <a:chOff x="6603422" y="2812925"/>
                    <a:chExt cx="1080654" cy="1080658"/>
                  </a:xfrm>
                </p:grpSpPr>
                <p:grpSp>
                  <p:nvGrpSpPr>
                    <p:cNvPr id="65" name="Group 64"/>
                    <p:cNvGrpSpPr/>
                    <p:nvPr/>
                  </p:nvGrpSpPr>
                  <p:grpSpPr>
                    <a:xfrm>
                      <a:off x="6603422" y="2812926"/>
                      <a:ext cx="1080654" cy="1080657"/>
                      <a:chOff x="5153891" y="1205344"/>
                      <a:chExt cx="1080654" cy="1080657"/>
                    </a:xfrm>
                  </p:grpSpPr>
                  <p:grpSp>
                    <p:nvGrpSpPr>
                      <p:cNvPr id="67" name="Group 66"/>
                      <p:cNvGrpSpPr/>
                      <p:nvPr/>
                    </p:nvGrpSpPr>
                    <p:grpSpPr>
                      <a:xfrm>
                        <a:off x="5153891" y="1205344"/>
                        <a:ext cx="1080654" cy="1080657"/>
                        <a:chOff x="5153891" y="1205344"/>
                        <a:chExt cx="1080654" cy="1080657"/>
                      </a:xfrm>
                    </p:grpSpPr>
                    <p:grpSp>
                      <p:nvGrpSpPr>
                        <p:cNvPr id="69" name="Group 68"/>
                        <p:cNvGrpSpPr/>
                        <p:nvPr/>
                      </p:nvGrpSpPr>
                      <p:grpSpPr>
                        <a:xfrm>
                          <a:off x="5153891" y="1205344"/>
                          <a:ext cx="1075459" cy="1080657"/>
                          <a:chOff x="5153891" y="1205344"/>
                          <a:chExt cx="1075459" cy="1080657"/>
                        </a:xfrm>
                      </p:grpSpPr>
                      <p:sp>
                        <p:nvSpPr>
                          <p:cNvPr id="71" name="Rectangle 70"/>
                          <p:cNvSpPr/>
                          <p:nvPr/>
                        </p:nvSpPr>
                        <p:spPr>
                          <a:xfrm>
                            <a:off x="5164282" y="1485900"/>
                            <a:ext cx="862445" cy="8001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72" name="Straight Connector 71"/>
                          <p:cNvCxnSpPr/>
                          <p:nvPr/>
                        </p:nvCxnSpPr>
                        <p:spPr>
                          <a:xfrm flipV="1">
                            <a:off x="5153891" y="1205345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3" name="Straight Connector 72"/>
                          <p:cNvCxnSpPr/>
                          <p:nvPr/>
                        </p:nvCxnSpPr>
                        <p:spPr>
                          <a:xfrm flipV="1">
                            <a:off x="6026727" y="1205344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4" name="Straight Connector 73"/>
                          <p:cNvCxnSpPr/>
                          <p:nvPr/>
                        </p:nvCxnSpPr>
                        <p:spPr>
                          <a:xfrm flipV="1">
                            <a:off x="6037118" y="2012827"/>
                            <a:ext cx="192232" cy="273174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70" name="Straight Connector 69"/>
                        <p:cNvCxnSpPr/>
                        <p:nvPr/>
                      </p:nvCxnSpPr>
                      <p:spPr>
                        <a:xfrm>
                          <a:off x="5351318" y="1205344"/>
                          <a:ext cx="883227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68" name="Straight Connector 67"/>
                      <p:cNvCxnSpPr/>
                      <p:nvPr/>
                    </p:nvCxnSpPr>
                    <p:spPr>
                      <a:xfrm>
                        <a:off x="6224154" y="1205344"/>
                        <a:ext cx="0" cy="800101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>
                      <a:off x="6800849" y="2812925"/>
                      <a:ext cx="703951" cy="265581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8112668" y="2812925"/>
                    <a:ext cx="1080654" cy="1080659"/>
                    <a:chOff x="8112668" y="2812925"/>
                    <a:chExt cx="1080654" cy="1080659"/>
                  </a:xfrm>
                </p:grpSpPr>
                <p:grpSp>
                  <p:nvGrpSpPr>
                    <p:cNvPr id="55" name="Group 54"/>
                    <p:cNvGrpSpPr/>
                    <p:nvPr/>
                  </p:nvGrpSpPr>
                  <p:grpSpPr>
                    <a:xfrm>
                      <a:off x="8112668" y="2812927"/>
                      <a:ext cx="1080654" cy="1080657"/>
                      <a:chOff x="5153891" y="1205344"/>
                      <a:chExt cx="1080654" cy="1080657"/>
                    </a:xfrm>
                  </p:grpSpPr>
                  <p:grpSp>
                    <p:nvGrpSpPr>
                      <p:cNvPr id="57" name="Group 56"/>
                      <p:cNvGrpSpPr/>
                      <p:nvPr/>
                    </p:nvGrpSpPr>
                    <p:grpSpPr>
                      <a:xfrm>
                        <a:off x="5153891" y="1205344"/>
                        <a:ext cx="1080654" cy="1080657"/>
                        <a:chOff x="5153891" y="1205344"/>
                        <a:chExt cx="1080654" cy="1080657"/>
                      </a:xfrm>
                    </p:grpSpPr>
                    <p:grpSp>
                      <p:nvGrpSpPr>
                        <p:cNvPr id="59" name="Group 58"/>
                        <p:cNvGrpSpPr/>
                        <p:nvPr/>
                      </p:nvGrpSpPr>
                      <p:grpSpPr>
                        <a:xfrm>
                          <a:off x="5153891" y="1205344"/>
                          <a:ext cx="1075459" cy="1080657"/>
                          <a:chOff x="5153891" y="1205344"/>
                          <a:chExt cx="1075459" cy="1080657"/>
                        </a:xfrm>
                      </p:grpSpPr>
                      <p:sp>
                        <p:nvSpPr>
                          <p:cNvPr id="61" name="Rectangle 60"/>
                          <p:cNvSpPr/>
                          <p:nvPr/>
                        </p:nvSpPr>
                        <p:spPr>
                          <a:xfrm>
                            <a:off x="5164282" y="1485900"/>
                            <a:ext cx="862445" cy="8001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62" name="Straight Connector 61"/>
                          <p:cNvCxnSpPr/>
                          <p:nvPr/>
                        </p:nvCxnSpPr>
                        <p:spPr>
                          <a:xfrm flipV="1">
                            <a:off x="5153891" y="1205345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3" name="Straight Connector 62"/>
                          <p:cNvCxnSpPr/>
                          <p:nvPr/>
                        </p:nvCxnSpPr>
                        <p:spPr>
                          <a:xfrm flipV="1">
                            <a:off x="6026727" y="1205344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4" name="Straight Connector 63"/>
                          <p:cNvCxnSpPr/>
                          <p:nvPr/>
                        </p:nvCxnSpPr>
                        <p:spPr>
                          <a:xfrm flipV="1">
                            <a:off x="6037118" y="2012827"/>
                            <a:ext cx="192232" cy="273174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60" name="Straight Connector 59"/>
                        <p:cNvCxnSpPr/>
                        <p:nvPr/>
                      </p:nvCxnSpPr>
                      <p:spPr>
                        <a:xfrm>
                          <a:off x="5351318" y="1205344"/>
                          <a:ext cx="883227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58" name="Straight Connector 57"/>
                      <p:cNvCxnSpPr/>
                      <p:nvPr/>
                    </p:nvCxnSpPr>
                    <p:spPr>
                      <a:xfrm>
                        <a:off x="6224154" y="1205344"/>
                        <a:ext cx="0" cy="800101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 flipH="1">
                      <a:off x="8995895" y="2812925"/>
                      <a:ext cx="187036" cy="1080656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8046121" y="4280223"/>
                    <a:ext cx="1080654" cy="1080657"/>
                    <a:chOff x="5055177" y="4420506"/>
                    <a:chExt cx="1080654" cy="1080657"/>
                  </a:xfrm>
                </p:grpSpPr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5055177" y="4420506"/>
                      <a:ext cx="1080654" cy="1080657"/>
                      <a:chOff x="5153891" y="1205344"/>
                      <a:chExt cx="1080654" cy="1080657"/>
                    </a:xfrm>
                  </p:grpSpPr>
                  <p:grpSp>
                    <p:nvGrpSpPr>
                      <p:cNvPr id="47" name="Group 46"/>
                      <p:cNvGrpSpPr/>
                      <p:nvPr/>
                    </p:nvGrpSpPr>
                    <p:grpSpPr>
                      <a:xfrm>
                        <a:off x="5153891" y="1205344"/>
                        <a:ext cx="1080654" cy="1080657"/>
                        <a:chOff x="5153891" y="1205344"/>
                        <a:chExt cx="1080654" cy="1080657"/>
                      </a:xfrm>
                    </p:grpSpPr>
                    <p:grpSp>
                      <p:nvGrpSpPr>
                        <p:cNvPr id="49" name="Group 48"/>
                        <p:cNvGrpSpPr/>
                        <p:nvPr/>
                      </p:nvGrpSpPr>
                      <p:grpSpPr>
                        <a:xfrm>
                          <a:off x="5153891" y="1205344"/>
                          <a:ext cx="1075459" cy="1080657"/>
                          <a:chOff x="5153891" y="1205344"/>
                          <a:chExt cx="1075459" cy="1080657"/>
                        </a:xfrm>
                      </p:grpSpPr>
                      <p:sp>
                        <p:nvSpPr>
                          <p:cNvPr id="51" name="Rectangle 50"/>
                          <p:cNvSpPr/>
                          <p:nvPr/>
                        </p:nvSpPr>
                        <p:spPr>
                          <a:xfrm>
                            <a:off x="5164282" y="1485900"/>
                            <a:ext cx="862445" cy="8001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52" name="Straight Connector 51"/>
                          <p:cNvCxnSpPr/>
                          <p:nvPr/>
                        </p:nvCxnSpPr>
                        <p:spPr>
                          <a:xfrm flipV="1">
                            <a:off x="5153891" y="1205345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3" name="Straight Connector 52"/>
                          <p:cNvCxnSpPr/>
                          <p:nvPr/>
                        </p:nvCxnSpPr>
                        <p:spPr>
                          <a:xfrm flipV="1">
                            <a:off x="6026727" y="1205344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4" name="Straight Connector 53"/>
                          <p:cNvCxnSpPr/>
                          <p:nvPr/>
                        </p:nvCxnSpPr>
                        <p:spPr>
                          <a:xfrm flipV="1">
                            <a:off x="6037118" y="2012827"/>
                            <a:ext cx="192232" cy="273174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50" name="Straight Connector 49"/>
                        <p:cNvCxnSpPr/>
                        <p:nvPr/>
                      </p:nvCxnSpPr>
                      <p:spPr>
                        <a:xfrm>
                          <a:off x="5351318" y="1205344"/>
                          <a:ext cx="883227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8" name="Straight Connector 47"/>
                      <p:cNvCxnSpPr/>
                      <p:nvPr/>
                    </p:nvCxnSpPr>
                    <p:spPr>
                      <a:xfrm>
                        <a:off x="6224154" y="1205344"/>
                        <a:ext cx="0" cy="800101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>
                      <a:off x="5949244" y="4684889"/>
                      <a:ext cx="176196" cy="543098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4946073" y="4280225"/>
                    <a:ext cx="1080654" cy="1080657"/>
                    <a:chOff x="6593031" y="4420505"/>
                    <a:chExt cx="1080654" cy="1080657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6593031" y="4420505"/>
                      <a:ext cx="1080654" cy="1080657"/>
                      <a:chOff x="5153891" y="1205344"/>
                      <a:chExt cx="1080654" cy="1080657"/>
                    </a:xfrm>
                  </p:grpSpPr>
                  <p:grpSp>
                    <p:nvGrpSpPr>
                      <p:cNvPr id="37" name="Group 36"/>
                      <p:cNvGrpSpPr/>
                      <p:nvPr/>
                    </p:nvGrpSpPr>
                    <p:grpSpPr>
                      <a:xfrm>
                        <a:off x="5153891" y="1205344"/>
                        <a:ext cx="1080654" cy="1080657"/>
                        <a:chOff x="5153891" y="1205344"/>
                        <a:chExt cx="1080654" cy="1080657"/>
                      </a:xfrm>
                    </p:grpSpPr>
                    <p:grpSp>
                      <p:nvGrpSpPr>
                        <p:cNvPr id="39" name="Group 38"/>
                        <p:cNvGrpSpPr/>
                        <p:nvPr/>
                      </p:nvGrpSpPr>
                      <p:grpSpPr>
                        <a:xfrm>
                          <a:off x="5153891" y="1205344"/>
                          <a:ext cx="1075459" cy="1080657"/>
                          <a:chOff x="5153891" y="1205344"/>
                          <a:chExt cx="1075459" cy="1080657"/>
                        </a:xfrm>
                      </p:grpSpPr>
                      <p:sp>
                        <p:nvSpPr>
                          <p:cNvPr id="41" name="Rectangle 40"/>
                          <p:cNvSpPr/>
                          <p:nvPr/>
                        </p:nvSpPr>
                        <p:spPr>
                          <a:xfrm>
                            <a:off x="5164282" y="1485900"/>
                            <a:ext cx="862445" cy="8001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42" name="Straight Connector 41"/>
                          <p:cNvCxnSpPr/>
                          <p:nvPr/>
                        </p:nvCxnSpPr>
                        <p:spPr>
                          <a:xfrm flipV="1">
                            <a:off x="5153891" y="1205345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3" name="Straight Connector 42"/>
                          <p:cNvCxnSpPr/>
                          <p:nvPr/>
                        </p:nvCxnSpPr>
                        <p:spPr>
                          <a:xfrm flipV="1">
                            <a:off x="6026727" y="1205344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4" name="Straight Connector 43"/>
                          <p:cNvCxnSpPr/>
                          <p:nvPr/>
                        </p:nvCxnSpPr>
                        <p:spPr>
                          <a:xfrm flipV="1">
                            <a:off x="6037118" y="2012827"/>
                            <a:ext cx="192232" cy="273174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40" name="Straight Connector 39"/>
                        <p:cNvCxnSpPr/>
                        <p:nvPr/>
                      </p:nvCxnSpPr>
                      <p:spPr>
                        <a:xfrm>
                          <a:off x="5351318" y="1205344"/>
                          <a:ext cx="883227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>
                        <a:off x="6224154" y="1205344"/>
                        <a:ext cx="0" cy="800101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6613813" y="4701059"/>
                      <a:ext cx="852054" cy="800101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6534975" y="4280223"/>
                    <a:ext cx="1080654" cy="1080657"/>
                    <a:chOff x="8091566" y="4420504"/>
                    <a:chExt cx="1080654" cy="1080657"/>
                  </a:xfrm>
                </p:grpSpPr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8091566" y="4420504"/>
                      <a:ext cx="1080654" cy="1080657"/>
                      <a:chOff x="5153891" y="1205344"/>
                      <a:chExt cx="1080654" cy="1080657"/>
                    </a:xfrm>
                  </p:grpSpPr>
                  <p:grpSp>
                    <p:nvGrpSpPr>
                      <p:cNvPr id="27" name="Group 26"/>
                      <p:cNvGrpSpPr/>
                      <p:nvPr/>
                    </p:nvGrpSpPr>
                    <p:grpSpPr>
                      <a:xfrm>
                        <a:off x="5153891" y="1205344"/>
                        <a:ext cx="1080654" cy="1080657"/>
                        <a:chOff x="5153891" y="1205344"/>
                        <a:chExt cx="1080654" cy="1080657"/>
                      </a:xfrm>
                    </p:grpSpPr>
                    <p:grpSp>
                      <p:nvGrpSpPr>
                        <p:cNvPr id="29" name="Group 28"/>
                        <p:cNvGrpSpPr/>
                        <p:nvPr/>
                      </p:nvGrpSpPr>
                      <p:grpSpPr>
                        <a:xfrm>
                          <a:off x="5153891" y="1205344"/>
                          <a:ext cx="1075459" cy="1080657"/>
                          <a:chOff x="5153891" y="1205344"/>
                          <a:chExt cx="1075459" cy="1080657"/>
                        </a:xfrm>
                      </p:grpSpPr>
                      <p:sp>
                        <p:nvSpPr>
                          <p:cNvPr id="31" name="Rectangle 30"/>
                          <p:cNvSpPr/>
                          <p:nvPr/>
                        </p:nvSpPr>
                        <p:spPr>
                          <a:xfrm>
                            <a:off x="5164282" y="1485900"/>
                            <a:ext cx="862445" cy="8001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32" name="Straight Connector 31"/>
                          <p:cNvCxnSpPr/>
                          <p:nvPr/>
                        </p:nvCxnSpPr>
                        <p:spPr>
                          <a:xfrm flipV="1">
                            <a:off x="5153891" y="1205345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3" name="Straight Connector 32"/>
                          <p:cNvCxnSpPr/>
                          <p:nvPr/>
                        </p:nvCxnSpPr>
                        <p:spPr>
                          <a:xfrm flipV="1">
                            <a:off x="6026727" y="1205344"/>
                            <a:ext cx="197427" cy="280555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4" name="Straight Connector 33"/>
                          <p:cNvCxnSpPr/>
                          <p:nvPr/>
                        </p:nvCxnSpPr>
                        <p:spPr>
                          <a:xfrm flipV="1">
                            <a:off x="6037118" y="2012827"/>
                            <a:ext cx="192232" cy="273174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30" name="Straight Connector 29"/>
                        <p:cNvCxnSpPr/>
                        <p:nvPr/>
                      </p:nvCxnSpPr>
                      <p:spPr>
                        <a:xfrm>
                          <a:off x="5351318" y="1205344"/>
                          <a:ext cx="883227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8" name="Straight Connector 27"/>
                      <p:cNvCxnSpPr/>
                      <p:nvPr/>
                    </p:nvCxnSpPr>
                    <p:spPr>
                      <a:xfrm>
                        <a:off x="6224154" y="1205344"/>
                        <a:ext cx="0" cy="800101"/>
                      </a:xfrm>
                      <a:prstGeom prst="line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 flipH="1">
                      <a:off x="8112668" y="4701059"/>
                      <a:ext cx="851734" cy="800101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" name="Rectangle 6"/>
                <p:cNvSpPr/>
                <p:nvPr/>
              </p:nvSpPr>
              <p:spPr>
                <a:xfrm>
                  <a:off x="6515100" y="3460173"/>
                  <a:ext cx="4678738" cy="2989282"/>
                </a:xfrm>
                <a:prstGeom prst="rect">
                  <a:avLst/>
                </a:prstGeom>
                <a:noFill/>
                <a:ln w="38100">
                  <a:solidFill>
                    <a:schemeClr val="accent5">
                      <a:lumMod val="7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7294736" y="4761803"/>
                <a:ext cx="2972417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>
                    <a:ln w="0"/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6350" stA="53000" endA="300" endPos="35500" dir="5400000" sy="-90000" algn="bl" rotWithShape="0"/>
                    </a:effectLst>
                    <a:latin typeface="Centaur" panose="02030504050205020304" pitchFamily="18" charset="0"/>
                  </a:rPr>
                  <a:t>Diagonal Planes of Symmetry</a:t>
                </a:r>
              </a:p>
            </p:txBody>
          </p:sp>
        </p:grpSp>
        <p:sp>
          <p:nvSpPr>
            <p:cNvPr id="118" name="Rectangle 117"/>
            <p:cNvSpPr/>
            <p:nvPr/>
          </p:nvSpPr>
          <p:spPr>
            <a:xfrm>
              <a:off x="6487914" y="1519882"/>
              <a:ext cx="498091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0"/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Centaur" panose="02030504050205020304" pitchFamily="18" charset="0"/>
                </a:rPr>
                <a:t>Planes </a:t>
              </a:r>
              <a:r>
                <a:rPr lang="en-US" sz="2000" b="1" dirty="0">
                  <a:ln w="0"/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Centaur" panose="02030504050205020304" pitchFamily="18" charset="0"/>
                </a:rPr>
                <a:t>of </a:t>
              </a:r>
              <a:r>
                <a:rPr lang="en-US" sz="2000" b="1" dirty="0" smtClean="0">
                  <a:ln w="0"/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Centaur" panose="02030504050205020304" pitchFamily="18" charset="0"/>
                </a:rPr>
                <a:t>Symmetry Parallel to the Faces of a Cube</a:t>
              </a:r>
              <a:endParaRPr lang="en-US" sz="20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entaur" panose="020305040502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8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78238" y="1441812"/>
            <a:ext cx="5344323" cy="56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Clr>
                <a:srgbClr val="C00000"/>
              </a:buClr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SYMMETRY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8238" y="331638"/>
            <a:ext cx="10515600" cy="62201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UNIT – 1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: CRYSTAL GEOMETRY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238" y="903482"/>
            <a:ext cx="613461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Clr>
                <a:srgbClr val="C00000"/>
              </a:buClr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Symmetry Elements: CRYSTAL SYMMETRY</a:t>
            </a:r>
            <a:endParaRPr lang="en-US" sz="24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06793" y="6449455"/>
            <a:ext cx="2743200" cy="365125"/>
          </a:xfrm>
        </p:spPr>
        <p:txBody>
          <a:bodyPr/>
          <a:lstStyle/>
          <a:p>
            <a:fld id="{F80EDAB1-69B2-4E35-91AD-46ADB743EA91}" type="slidenum">
              <a:rPr lang="en-US" smtClean="0"/>
              <a:t>5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4857" y="2004892"/>
            <a:ext cx="537763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axis passing through the crystal such that if the crystal is rotated around it through some angle, the crystal remains invariant.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axis is called `n-fold, axis’ if the angle of rotation if the angle of rotation is 3600/n.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configuration occurs after rotation of 180º, 120º and 90º, the axes of rotation are known as two-fold, three-fold and four-fold axes of symmetry respectively.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63828" y="1402080"/>
            <a:ext cx="5889336" cy="4613654"/>
            <a:chOff x="6163828" y="1402080"/>
            <a:chExt cx="5889336" cy="46136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828" y="1402080"/>
              <a:ext cx="5889336" cy="353360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303699" y="5369403"/>
              <a:ext cx="5219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C00000"/>
                </a:buClr>
              </a:pPr>
              <a:r>
                <a:rPr lang="en-US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pictorial depiction of ‘n’-fold axis of </a:t>
              </a:r>
              <a:r>
                <a:rPr lang="en-US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symmetry for 2 dimensions </a:t>
              </a:r>
              <a:endParaRPr 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9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78238" y="1462594"/>
            <a:ext cx="5344323" cy="56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Clr>
                <a:srgbClr val="C00000"/>
              </a:buClr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SYMMETRY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8238" y="331638"/>
            <a:ext cx="10515600" cy="62201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UNIT – 1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: CRYSTAL GEOMETRY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238" y="903482"/>
            <a:ext cx="613461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Clr>
                <a:srgbClr val="C00000"/>
              </a:buClr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Symmetry Elements: CRYSTAL SYMMETRY</a:t>
            </a:r>
            <a:endParaRPr lang="en-US" sz="24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06793" y="6449455"/>
            <a:ext cx="2743200" cy="365125"/>
          </a:xfrm>
        </p:spPr>
        <p:txBody>
          <a:bodyPr/>
          <a:lstStyle/>
          <a:p>
            <a:fld id="{F80EDAB1-69B2-4E35-91AD-46ADB743EA91}" type="slidenum">
              <a:rPr lang="en-US" smtClean="0"/>
              <a:t>6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4857" y="1982488"/>
            <a:ext cx="82374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a cube is rotated through 90º, about an axis normal to one of its faces at its mid point, it brings the cube into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Hence during one complete rotation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(360º) about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axisthe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cube is coincident with its original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at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positions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 this axis has four-fold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axes of symmetry or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a tetrad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n=1, the crystal has to be rotated through an angle  = 360º, about an axis to achieve self coincidence. Such an axis is called an `identity axis’.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C00000"/>
              </a:buClr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 possesses an infinite number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identity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axes.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40636" y="1099259"/>
            <a:ext cx="2421081" cy="4530875"/>
            <a:chOff x="9240636" y="1982488"/>
            <a:chExt cx="2421081" cy="4530875"/>
          </a:xfrm>
        </p:grpSpPr>
        <p:sp>
          <p:nvSpPr>
            <p:cNvPr id="7" name="Snip and Round Single Corner Rectangle 6"/>
            <p:cNvSpPr/>
            <p:nvPr/>
          </p:nvSpPr>
          <p:spPr>
            <a:xfrm>
              <a:off x="9466119" y="1982488"/>
              <a:ext cx="2171699" cy="1747848"/>
            </a:xfrm>
            <a:prstGeom prst="snipRoundRect">
              <a:avLst>
                <a:gd name="adj1" fmla="val 50000"/>
                <a:gd name="adj2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/>
            <p:cNvSpPr/>
            <p:nvPr/>
          </p:nvSpPr>
          <p:spPr>
            <a:xfrm>
              <a:off x="10334799" y="3875809"/>
              <a:ext cx="263928" cy="737755"/>
            </a:xfrm>
            <a:prstGeom prst="upArrow">
              <a:avLst/>
            </a:prstGeom>
            <a:solidFill>
              <a:srgbClr val="9900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40636" y="4759037"/>
              <a:ext cx="242108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>
                  <a:latin typeface="Agency FB" panose="020B0503020202020204" pitchFamily="34" charset="0"/>
                </a:rPr>
                <a:t>A figure having only identity axes</a:t>
              </a:r>
              <a:r>
                <a:rPr lang="en-US" dirty="0">
                  <a:latin typeface="Agency FB" panose="020B0503020202020204" pitchFamily="34" charset="0"/>
                </a:rPr>
                <a:t> </a:t>
              </a:r>
              <a:r>
                <a:rPr lang="en-US" dirty="0" smtClean="0">
                  <a:latin typeface="Agency FB" panose="020B0503020202020204" pitchFamily="34" charset="0"/>
                </a:rPr>
                <a:t>of rotation. For any axis that is chosen, the figure has to be rotated by 360</a:t>
              </a:r>
              <a:r>
                <a:rPr lang="en-US" baseline="30000" dirty="0" smtClean="0">
                  <a:latin typeface="Agency FB" panose="020B0503020202020204" pitchFamily="34" charset="0"/>
                </a:rPr>
                <a:t>0</a:t>
              </a:r>
              <a:r>
                <a:rPr lang="en-US" dirty="0" smtClean="0">
                  <a:latin typeface="Agency FB" panose="020B0503020202020204" pitchFamily="34" charset="0"/>
                </a:rPr>
                <a:t> for self coincidence (i.e., for the figure to look the same)</a:t>
              </a:r>
              <a:endParaRPr lang="en-US" dirty="0"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78238" y="1687716"/>
            <a:ext cx="5344323" cy="56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Clr>
                <a:srgbClr val="C00000"/>
              </a:buClr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SYMMETRY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8238" y="331638"/>
            <a:ext cx="10515600" cy="62201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UNIT – 1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: CRYSTAL GEOMETRY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238" y="1025069"/>
            <a:ext cx="613461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Clr>
                <a:srgbClr val="C00000"/>
              </a:buClr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Symmetry Elements: CRYSTAL SYMMETRY</a:t>
            </a:r>
            <a:endParaRPr lang="en-US" sz="24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06793" y="6449455"/>
            <a:ext cx="2743200" cy="365125"/>
          </a:xfrm>
        </p:spPr>
        <p:txBody>
          <a:bodyPr/>
          <a:lstStyle/>
          <a:p>
            <a:fld id="{F80EDAB1-69B2-4E35-91AD-46ADB743EA91}" type="slidenum">
              <a:rPr lang="en-US" smtClean="0"/>
              <a:t>7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14951" y="2420529"/>
            <a:ext cx="729184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n=2, the crystal has to be rotated through an angle  = 180º about an axis to achieve self coincidence. Such an axis is called a `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axis’.</a:t>
            </a: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12 such edges in a cube, the number of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axes is six.</a:t>
            </a:r>
          </a:p>
          <a:p>
            <a:pPr lvl="0" algn="just">
              <a:buClr>
                <a:srgbClr val="C00000"/>
              </a:buClr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n=3, the crystal has to be rotated through an angle  = 120º about an axis to achieve self coincidence. Such an axis is called is `triad axis’. In a cube, the axis passing through a solid diagonal acts as a triad axis. </a:t>
            </a:r>
          </a:p>
        </p:txBody>
      </p:sp>
    </p:spTree>
    <p:extLst>
      <p:ext uri="{BB962C8B-B14F-4D97-AF65-F5344CB8AC3E}">
        <p14:creationId xmlns:p14="http://schemas.microsoft.com/office/powerpoint/2010/main" val="26660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78238" y="1462594"/>
            <a:ext cx="5344323" cy="56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Clr>
                <a:srgbClr val="C00000"/>
              </a:buClr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SYMMETRY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8238" y="331638"/>
            <a:ext cx="10515600" cy="62201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UNIT – 1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: CRYSTAL GEOMETRY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238" y="903482"/>
            <a:ext cx="613461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Clr>
                <a:srgbClr val="C00000"/>
              </a:buClr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Symmetry Elements: CRYSTAL SYMMETRY</a:t>
            </a:r>
            <a:endParaRPr lang="en-US" sz="24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06793" y="6449455"/>
            <a:ext cx="2743200" cy="365125"/>
          </a:xfrm>
        </p:spPr>
        <p:txBody>
          <a:bodyPr/>
          <a:lstStyle/>
          <a:p>
            <a:fld id="{F80EDAB1-69B2-4E35-91AD-46ADB743EA91}" type="slidenum">
              <a:rPr lang="en-US" smtClean="0"/>
              <a:t>8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4858" y="2223101"/>
            <a:ext cx="726510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4 solid diagonals in a cube, the number of triad axis is four.</a:t>
            </a: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n=6, the corresponding angle of rotation is 60º and the axis of rotation is called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hexad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axis. A cubic crystal does not possess any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hexad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axis.</a:t>
            </a: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Crystalline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solids do not show 5-fold axis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symmetry</a:t>
            </a:r>
          </a:p>
          <a:p>
            <a:pPr lvl="0" algn="just">
              <a:buClr>
                <a:srgbClr val="C00000"/>
              </a:buClr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symmetry axis higher than `six’ is possible.</a:t>
            </a:r>
          </a:p>
          <a:p>
            <a:pPr lvl="0" algn="just">
              <a:buClr>
                <a:srgbClr val="C00000"/>
              </a:buClr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Identical repetition 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unit can take place only when we consider 1,2,3,4 and 6 fold axes.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536129" y="847225"/>
            <a:ext cx="3513864" cy="5716198"/>
            <a:chOff x="8243391" y="903482"/>
            <a:chExt cx="3513864" cy="5716198"/>
          </a:xfrm>
        </p:grpSpPr>
        <p:grpSp>
          <p:nvGrpSpPr>
            <p:cNvPr id="7" name="Group 6"/>
            <p:cNvGrpSpPr/>
            <p:nvPr/>
          </p:nvGrpSpPr>
          <p:grpSpPr>
            <a:xfrm>
              <a:off x="8998528" y="903482"/>
              <a:ext cx="2504210" cy="1958722"/>
              <a:chOff x="3470564" y="1880754"/>
              <a:chExt cx="1927061" cy="1504666"/>
            </a:xfrm>
          </p:grpSpPr>
          <p:sp>
            <p:nvSpPr>
              <p:cNvPr id="8" name="Regular Pentagon 7"/>
              <p:cNvSpPr/>
              <p:nvPr/>
            </p:nvSpPr>
            <p:spPr>
              <a:xfrm>
                <a:off x="3470564" y="1880755"/>
                <a:ext cx="561109" cy="561109"/>
              </a:xfrm>
              <a:prstGeom prst="pentagon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gular Pentagon 8"/>
              <p:cNvSpPr/>
              <p:nvPr/>
            </p:nvSpPr>
            <p:spPr>
              <a:xfrm>
                <a:off x="4031673" y="1880754"/>
                <a:ext cx="561109" cy="561109"/>
              </a:xfrm>
              <a:prstGeom prst="pentagon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gular Pentagon 9"/>
              <p:cNvSpPr/>
              <p:nvPr/>
            </p:nvSpPr>
            <p:spPr>
              <a:xfrm rot="2243299">
                <a:off x="3470565" y="2407227"/>
                <a:ext cx="561109" cy="561109"/>
              </a:xfrm>
              <a:prstGeom prst="pentagon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gular Pentagon 10"/>
              <p:cNvSpPr/>
              <p:nvPr/>
            </p:nvSpPr>
            <p:spPr>
              <a:xfrm rot="2243299">
                <a:off x="4031673" y="2407227"/>
                <a:ext cx="561109" cy="561109"/>
              </a:xfrm>
              <a:prstGeom prst="pentagon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gular Pentagon 11"/>
              <p:cNvSpPr/>
              <p:nvPr/>
            </p:nvSpPr>
            <p:spPr>
              <a:xfrm rot="19495326">
                <a:off x="4490676" y="2055523"/>
                <a:ext cx="561109" cy="561109"/>
              </a:xfrm>
              <a:prstGeom prst="pentagon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gular Pentagon 12"/>
              <p:cNvSpPr/>
              <p:nvPr/>
            </p:nvSpPr>
            <p:spPr>
              <a:xfrm>
                <a:off x="3730063" y="2824311"/>
                <a:ext cx="561109" cy="561109"/>
              </a:xfrm>
              <a:prstGeom prst="pentagon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gular Pentagon 13"/>
              <p:cNvSpPr/>
              <p:nvPr/>
            </p:nvSpPr>
            <p:spPr>
              <a:xfrm>
                <a:off x="4293566" y="2816802"/>
                <a:ext cx="561109" cy="561109"/>
              </a:xfrm>
              <a:prstGeom prst="pentagon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gular Pentagon 14"/>
              <p:cNvSpPr/>
              <p:nvPr/>
            </p:nvSpPr>
            <p:spPr>
              <a:xfrm rot="4419645">
                <a:off x="4836516" y="2492710"/>
                <a:ext cx="561109" cy="561109"/>
              </a:xfrm>
              <a:prstGeom prst="pentagon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9273630" y="3360061"/>
              <a:ext cx="1523546" cy="1457719"/>
              <a:chOff x="7803573" y="1945247"/>
              <a:chExt cx="1236517" cy="1184950"/>
            </a:xfrm>
          </p:grpSpPr>
          <p:sp>
            <p:nvSpPr>
              <p:cNvPr id="18" name="Octagon 17"/>
              <p:cNvSpPr/>
              <p:nvPr/>
            </p:nvSpPr>
            <p:spPr>
              <a:xfrm>
                <a:off x="7803573" y="1945247"/>
                <a:ext cx="602672" cy="579744"/>
              </a:xfrm>
              <a:prstGeom prst="octagon">
                <a:avLst/>
              </a:prstGeom>
              <a:solidFill>
                <a:srgbClr val="99003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ctagon 18"/>
              <p:cNvSpPr/>
              <p:nvPr/>
            </p:nvSpPr>
            <p:spPr>
              <a:xfrm>
                <a:off x="7803573" y="2550453"/>
                <a:ext cx="602672" cy="579744"/>
              </a:xfrm>
              <a:prstGeom prst="octagon">
                <a:avLst/>
              </a:prstGeom>
              <a:solidFill>
                <a:srgbClr val="99003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ctagon 19"/>
              <p:cNvSpPr/>
              <p:nvPr/>
            </p:nvSpPr>
            <p:spPr>
              <a:xfrm>
                <a:off x="8437418" y="1955637"/>
                <a:ext cx="602672" cy="579744"/>
              </a:xfrm>
              <a:prstGeom prst="octagon">
                <a:avLst/>
              </a:prstGeom>
              <a:solidFill>
                <a:srgbClr val="99003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ctagon 20"/>
              <p:cNvSpPr/>
              <p:nvPr/>
            </p:nvSpPr>
            <p:spPr>
              <a:xfrm>
                <a:off x="8437418" y="2550453"/>
                <a:ext cx="602672" cy="579744"/>
              </a:xfrm>
              <a:prstGeom prst="octagon">
                <a:avLst/>
              </a:prstGeom>
              <a:solidFill>
                <a:srgbClr val="99003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243391" y="5050020"/>
              <a:ext cx="35138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>
                  <a:latin typeface="DaunPenh" panose="01010101010101010101" pitchFamily="2" charset="0"/>
                  <a:cs typeface="DaunPenh" panose="01010101010101010101" pitchFamily="2" charset="0"/>
                </a:rPr>
                <a:t>In the above figures we can see that on trying to arrange shapes with 5 fold axis or 8 fold axis, gaps are created and so it is not possible</a:t>
              </a:r>
              <a:endParaRPr lang="en-US" sz="2400" dirty="0">
                <a:latin typeface="DaunPenh" panose="01010101010101010101" pitchFamily="2" charset="0"/>
                <a:cs typeface="DaunPenh" panose="01010101010101010101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5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78238" y="1687716"/>
            <a:ext cx="5868035" cy="56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Clr>
                <a:srgbClr val="C00000"/>
              </a:buClr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ROTO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 AXES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8238" y="331638"/>
            <a:ext cx="10515600" cy="62201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UNIT – 1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: CRYSTAL GEOMETRY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238" y="1025069"/>
            <a:ext cx="613461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Clr>
                <a:srgbClr val="C00000"/>
              </a:buClr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Symmetry Elements: CRYSTAL SYMMETRY</a:t>
            </a:r>
            <a:endParaRPr lang="en-US" sz="24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06793" y="6449455"/>
            <a:ext cx="2743200" cy="365125"/>
          </a:xfrm>
        </p:spPr>
        <p:txBody>
          <a:bodyPr/>
          <a:lstStyle/>
          <a:p>
            <a:fld id="{F80EDAB1-69B2-4E35-91AD-46ADB743EA91}" type="slidenum">
              <a:rPr lang="en-US" smtClean="0"/>
              <a:t>9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14951" y="2420529"/>
            <a:ext cx="72918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C00000"/>
              </a:buClr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 axis is a symmetry element which has a compound operation of a proper rotation and an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 [(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y, z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200" dirty="0" smtClean="0">
                <a:latin typeface="Traditional Arabic" panose="02020603050405020304" pitchFamily="18" charset="-78"/>
                <a:cs typeface="Traditional Arabic" panose="02020603050405020304" pitchFamily="18" charset="-78"/>
                <a:sym typeface="Symbol" panose="05050102010706020507" pitchFamily="18" charset="2"/>
              </a:rPr>
              <a:t>(-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x, -y, -z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)]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C00000"/>
              </a:buClr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 structure is said to possess a rotation – inversion axis if it is brought into self coincidence by rotation followed by an inversion about a lattice point through which the rotation axis passes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4445</TotalTime>
  <Words>1199</Words>
  <Application>Microsoft Office PowerPoint</Application>
  <PresentationFormat>Widescreen</PresentationFormat>
  <Paragraphs>138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BatangChe</vt:lpstr>
      <vt:lpstr>Agency FB</vt:lpstr>
      <vt:lpstr>Arial</vt:lpstr>
      <vt:lpstr>Calibri</vt:lpstr>
      <vt:lpstr>Calibri Light</vt:lpstr>
      <vt:lpstr>Calisto MT</vt:lpstr>
      <vt:lpstr>Centaur</vt:lpstr>
      <vt:lpstr>DaunPenh</vt:lpstr>
      <vt:lpstr>Plantagenet Cherokee</vt:lpstr>
      <vt:lpstr>Symbol</vt:lpstr>
      <vt:lpstr>Times New Roman</vt:lpstr>
      <vt:lpstr>Traditional Arabic</vt:lpstr>
      <vt:lpstr>Wingdings</vt:lpstr>
      <vt:lpstr>Office Theme</vt:lpstr>
      <vt:lpstr>THIRD YEAR T.D.C., SCIENCE  PAPER-III, Part D  Paper Code - 3163</vt:lpstr>
      <vt:lpstr>UNIT – 1 : CRYSTAL GEOMETRY</vt:lpstr>
      <vt:lpstr>UNIT – 1 : CRYSTAL GEOMETRY</vt:lpstr>
      <vt:lpstr>UNIT – 1 : CRYSTAL GEOMETRY</vt:lpstr>
      <vt:lpstr>UNIT – 1 : CRYSTAL GEOMETRY</vt:lpstr>
      <vt:lpstr>UNIT – 1 : CRYSTAL GEOMETRY</vt:lpstr>
      <vt:lpstr>UNIT – 1 : CRYSTAL GEOMETRY</vt:lpstr>
      <vt:lpstr>UNIT – 1 : CRYSTAL GEOMETRY</vt:lpstr>
      <vt:lpstr>UNIT – 1 : CRYSTAL GEOMETRY</vt:lpstr>
      <vt:lpstr>UNIT – 1 : CRYSTAL GEOMETRY</vt:lpstr>
      <vt:lpstr>UNIT – 1 : CRYSTAL GEOMETRY</vt:lpstr>
      <vt:lpstr>UNIT – 1 : CRYSTAL GEOMETRY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YEAR T.D.C., SCIENCE  PAPER-III, Part D  Paper Code - 3163</dc:title>
  <dc:creator>USER</dc:creator>
  <cp:lastModifiedBy>USER</cp:lastModifiedBy>
  <cp:revision>56</cp:revision>
  <dcterms:created xsi:type="dcterms:W3CDTF">2020-08-05T22:11:52Z</dcterms:created>
  <dcterms:modified xsi:type="dcterms:W3CDTF">2020-08-13T23:18:16Z</dcterms:modified>
</cp:coreProperties>
</file>