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E0C92-EE3D-4C95-800F-2F823354205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1AF47-0BB2-466E-BDA6-2CE1217C4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7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2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49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823B6-0CA3-4765-B0E4-9D89F96541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0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1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7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7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6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1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8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1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4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4D4D-06BB-4D47-81A0-3BCE4154F74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DB77-BC93-48FC-A48A-1E75920A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1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543" y="407963"/>
            <a:ext cx="9144000" cy="4561129"/>
          </a:xfrm>
          <a:solidFill>
            <a:srgbClr val="00206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THIRD YEAR T.D.C., </a:t>
            </a:r>
            <a:r>
              <a:rPr lang="en-US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SCIENCE</a:t>
            </a:r>
            <a:br>
              <a:rPr lang="en-US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US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IN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PAPER-III, </a:t>
            </a:r>
            <a:r>
              <a:rPr lang="en-IN" b="1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Part F</a:t>
            </a:r>
            <a:r>
              <a:rPr lang="en-IN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en-IN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IN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/>
            </a:r>
            <a:br>
              <a:rPr lang="en-IN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IN" b="1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Paper Code - </a:t>
            </a:r>
            <a:r>
              <a:rPr lang="en-US" dirty="0" smtClean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3163</a:t>
            </a:r>
            <a:endParaRPr lang="en-US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3862" y="5170208"/>
            <a:ext cx="74153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rgbClr val="002060"/>
                </a:solidFill>
                <a:effectLst/>
                <a:latin typeface="Calisto MT" panose="02040603050505030304" pitchFamily="18" charset="0"/>
              </a:rPr>
              <a:t>SOLID STATE, NUCLEAR </a:t>
            </a:r>
          </a:p>
          <a:p>
            <a:pPr algn="ctr"/>
            <a:r>
              <a:rPr lang="en-US" sz="4400" b="1" cap="none" spc="0" dirty="0" smtClean="0">
                <a:ln/>
                <a:solidFill>
                  <a:srgbClr val="002060"/>
                </a:solidFill>
                <a:effectLst/>
                <a:latin typeface="Calisto MT" panose="02040603050505030304" pitchFamily="18" charset="0"/>
              </a:rPr>
              <a:t>AND PARTICLE PHYSICS</a:t>
            </a:r>
          </a:p>
        </p:txBody>
      </p:sp>
    </p:spTree>
    <p:extLst>
      <p:ext uri="{BB962C8B-B14F-4D97-AF65-F5344CB8AC3E}">
        <p14:creationId xmlns:p14="http://schemas.microsoft.com/office/powerpoint/2010/main" val="125050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181386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7714" y="789097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5900" y="1411108"/>
            <a:ext cx="55718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Bragg law is a consequence of the periodicity of the lattice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1A1A1A"/>
                </a:solidFill>
                <a:latin typeface="Times New Roman" panose="02020603050405020304" pitchFamily="18" charset="0"/>
              </a:rPr>
              <a:t>In deriving the law, the</a:t>
            </a:r>
            <a:r>
              <a:rPr lang="en-US" sz="2800" dirty="0" smtClean="0">
                <a:solidFill>
                  <a:srgbClr val="1A1A1A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1A1A1A"/>
                </a:solidFill>
                <a:latin typeface="Times New Roman" panose="02020603050405020304" pitchFamily="18" charset="0"/>
              </a:rPr>
              <a:t>composition of the basis </a:t>
            </a:r>
            <a:r>
              <a:rPr lang="en-US" sz="2400" dirty="0" smtClean="0">
                <a:solidFill>
                  <a:srgbClr val="1A1A1A"/>
                </a:solidFill>
                <a:latin typeface="Times New Roman" panose="02020603050405020304" pitchFamily="18" charset="0"/>
              </a:rPr>
              <a:t>(i.e., the type of atoms) is not referred to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However, 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composition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basis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determines the relative intensity of the various orders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diffraction (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from a given set of parallel planes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lvl="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For example, in the figure given, you can see intensity of diffracted X rays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plotted as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 function of 2</a:t>
            </a:r>
            <a:r>
              <a:rPr lang="el-GR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θ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18186" y="5711762"/>
            <a:ext cx="54135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However, the intensities of all peaks are not the same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809541" y="1124896"/>
            <a:ext cx="4630883" cy="4440613"/>
            <a:chOff x="6809541" y="1124896"/>
            <a:chExt cx="4630883" cy="4440613"/>
          </a:xfrm>
        </p:grpSpPr>
        <p:pic>
          <p:nvPicPr>
            <p:cNvPr id="1026" name="Picture 2" descr="X-ray diffractograms of the samples. Rietveld fitting has been done on... |  Download Scientific Diagra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9541" y="1124896"/>
              <a:ext cx="4630883" cy="352491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889173" y="4857623"/>
              <a:ext cx="45512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rPr>
                <a:t>Example of X-ray </a:t>
              </a:r>
              <a:r>
                <a:rPr lang="en-US" sz="2000" dirty="0" err="1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rPr>
                <a:t>diffractogram</a:t>
              </a:r>
              <a:r>
                <a:rPr lang="en-US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rPr>
                <a:t> (this is for Fe</a:t>
              </a:r>
              <a:r>
                <a:rPr lang="en-US" sz="2000" baseline="-25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rPr>
                <a:t>3</a:t>
              </a:r>
              <a:r>
                <a:rPr lang="en-US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gency FB" panose="020B0503020202020204" pitchFamily="34" charset="0"/>
                </a:rPr>
                <a:t>Al which has been milled for various periods)</a:t>
              </a:r>
              <a:endPara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17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108814"/>
            <a:ext cx="7931659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Lattice : The Laue equations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7792" y="1792395"/>
            <a:ext cx="988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Thus, reflections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from all periodic parallel planes add up in phase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give 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strong reflected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beam for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only certain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values of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each plane were perfectly reflecting,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all the radiation which falls on the first plane (i.e., any wavelength) would be completely reflected and thus there will not be any radiation which is transmitted. Thus, in such a case, only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first plane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of a parallel set would see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radiation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But  in reality, each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plane reflects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only10</a:t>
            </a:r>
            <a:r>
              <a:rPr lang="en-US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-3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to 10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-5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of the incident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radiation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This means that about 103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to 105 planes may contribute to the formation of the Bragg-reflected beam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 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perfect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crystal.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That is why there are only certain values of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which add up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0479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215926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9100" y="1981440"/>
            <a:ext cx="48641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X-rays are electromagnetic radiations, they interact with the electron cloud of atoms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X-rays typically have wavelengths of the order of few Å.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spacing between adjacent atoms in a crystal is also of the same order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X-rays are scattered by adjacent atoms in crystal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gives rise to diffraction effects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507228" y="5742106"/>
            <a:ext cx="5715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each atom can act as a diffraction centre, the crystal as a whole acts like a three dimensional diffraction grating.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3400" y="2624212"/>
            <a:ext cx="2247900" cy="26776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diffraction pattern will give information of the internal arrangement of atoms in crystals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669528" y="817602"/>
            <a:ext cx="3214688" cy="4484266"/>
            <a:chOff x="8669528" y="817602"/>
            <a:chExt cx="3214688" cy="4484266"/>
          </a:xfrm>
        </p:grpSpPr>
        <p:pic>
          <p:nvPicPr>
            <p:cNvPr id="4098" name="Picture 2" descr="original X-ray spectrometer made by William Brag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98" t="3006" r="18739" b="3201"/>
            <a:stretch/>
          </p:blipFill>
          <p:spPr bwMode="auto">
            <a:xfrm>
              <a:off x="8669528" y="817602"/>
              <a:ext cx="3014472" cy="3276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8783828" y="4378538"/>
              <a:ext cx="310038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b="1" dirty="0">
                  <a:latin typeface="Papyrus" pitchFamily="66" charset="0"/>
                  <a:cs typeface="Times New Roman" panose="02020603050405020304" pitchFamily="18" charset="0"/>
                </a:rPr>
                <a:t>Original X-ray spectrometer made by William Bragg at Leeds University</a:t>
              </a:r>
              <a:endParaRPr lang="en-IN" b="1" dirty="0">
                <a:latin typeface="Papyru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27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215926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60386" y="1981440"/>
            <a:ext cx="506261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crystal made up of equidistant parallel planes of atoms as shown in the figure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the distance between the planes be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a monochromatic beam of X-rays with wavelength </a:t>
            </a:r>
            <a:r>
              <a:rPr lang="el-G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having a common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wavefront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fall at an angle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on these planes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atoms scatter X-rays almost uniformly in all directions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0" y="1685092"/>
            <a:ext cx="5515656" cy="466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101626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5900" y="1649494"/>
            <a:ext cx="6045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2 of the incoming X-rays, OE (falling on atom at E) and O’A (falling on an atom at E) be inclined at an angle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with the top most plane of the crystal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Let them be scattered in the directions AP and EP’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They also make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angle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with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top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most plane of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crystal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Since the path length of the rays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OEP’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and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O’AP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are the same, they arrive at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and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P’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in phase with each other and also forms a common wave front.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0" y="1685092"/>
            <a:ext cx="5515656" cy="466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215926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6600" y="1968740"/>
            <a:ext cx="5486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Again consider the incoming beam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O’C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(falling on an atom at C) and the scattered ray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CP’’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 EB and ED are parallel to the incident and scattered wave fronts respectively, then the total path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O’CP’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is longer than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OEP’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(or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O’AP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by a quantity =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BCD=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BC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But from the figure,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BC=EC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Sin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and EC=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Or,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=2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BC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=2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Sin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700" y="1685092"/>
            <a:ext cx="5515656" cy="466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215926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6600" y="1968740"/>
            <a:ext cx="5486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 the scattering from two consecutive planes are in phase with each other, then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=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</a:t>
            </a:r>
            <a:r>
              <a:rPr lang="el-G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λ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(integral multiple of the wavelength)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Or, =2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Sin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=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n</a:t>
            </a:r>
            <a:r>
              <a:rPr lang="el-G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λ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where,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=0, 1, 2 etc. gives the order of the reflection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Thus the condition for in-phase scattering by a set of equidistant parallel planes in a crystal is given by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Sin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= n</a:t>
            </a:r>
            <a:r>
              <a:rPr lang="el-G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λ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This expression is called the Bragg’s law after W. L. Bragg who first derived it.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pic>
        <p:nvPicPr>
          <p:cNvPr id="2050" name="Picture 2" descr="Interference of Sound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2472493"/>
            <a:ext cx="4876800" cy="2914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1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7975" y="333376"/>
            <a:ext cx="7818514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0375" y="1187252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36600" y="1866954"/>
                <a:ext cx="5486400" cy="49910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The diffracted beams arise only for certain discrete values of </a:t>
                </a:r>
                <a:r>
                  <a:rPr lang="en-IN" sz="22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</a:t>
                </a:r>
                <a:r>
                  <a:rPr lang="en-IN" sz="22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 for which the Bragg’s condition is </a:t>
                </a: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fulfilled</a:t>
                </a: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endParaRPr lang="en-IN" sz="2200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endParaRP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However, the maximum value of Sin</a:t>
                </a:r>
                <a:r>
                  <a:rPr lang="en-IN" sz="2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</a:t>
                </a: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 is 1</a:t>
                </a: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endParaRPr lang="en-IN" sz="22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endParaRP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Using this in the Bragg condition we get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IN" sz="2200" b="0" i="1" smtClean="0">
                            <a:latin typeface="Cambria Math"/>
                            <a:cs typeface="Times New Roman" panose="02020603050405020304" pitchFamily="18" charset="0"/>
                            <a:sym typeface="Symbol"/>
                          </a:rPr>
                          <m:t>𝑛</m:t>
                        </m:r>
                        <m:r>
                          <a:rPr lang="en-IN" sz="22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  <a:sym typeface="Symbol"/>
                          </a:rPr>
                          <m:t>𝜆</m:t>
                        </m:r>
                      </m:num>
                      <m:den>
                        <m:r>
                          <a:rPr lang="en-IN" sz="2200" b="0" i="1" smtClean="0">
                            <a:latin typeface="Cambria Math"/>
                            <a:cs typeface="Times New Roman" panose="02020603050405020304" pitchFamily="18" charset="0"/>
                            <a:sym typeface="Symbol"/>
                          </a:rPr>
                          <m:t>2</m:t>
                        </m:r>
                        <m:r>
                          <a:rPr lang="en-IN" sz="2200" b="0" i="1" smtClean="0">
                            <a:latin typeface="Cambria Math"/>
                            <a:cs typeface="Times New Roman" panose="02020603050405020304" pitchFamily="18" charset="0"/>
                            <a:sym typeface="Symbol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IN" sz="2200" dirty="0">
                    <a:ea typeface="Cambria Math"/>
                    <a:cs typeface="Times New Roman" panose="02020603050405020304" pitchFamily="18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r>
                      <a:rPr lang="en-IN" sz="2200" i="1">
                        <a:latin typeface="Cambria Math"/>
                        <a:ea typeface="Cambria Math"/>
                        <a:cs typeface="Times New Roman" panose="02020603050405020304" pitchFamily="18" charset="0"/>
                        <a:sym typeface="Symbol"/>
                      </a:rPr>
                      <m:t>≤</m:t>
                    </m:r>
                  </m:oMath>
                </a14:m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1</a:t>
                </a: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endParaRPr lang="en-IN" sz="22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endParaRP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Or, at best </a:t>
                </a:r>
                <a:r>
                  <a:rPr lang="en-IN" sz="2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n</a:t>
                </a:r>
                <a:r>
                  <a:rPr lang="el-GR" sz="2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λ</a:t>
                </a: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=2</a:t>
                </a:r>
                <a:r>
                  <a:rPr lang="en-IN" sz="2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d</a:t>
                </a: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endParaRPr lang="en-IN" sz="2200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endParaRPr>
              </a:p>
              <a:p>
                <a:pPr marL="342900" indent="-342900" algn="just">
                  <a:buClr>
                    <a:srgbClr val="C00000"/>
                  </a:buClr>
                  <a:buFont typeface="Wingdings" panose="05000000000000000000" pitchFamily="2" charset="2"/>
                  <a:buChar char="v"/>
                </a:pP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This means that </a:t>
                </a:r>
                <a:r>
                  <a:rPr lang="el-GR" sz="2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λ</a:t>
                </a:r>
                <a:r>
                  <a:rPr lang="en-IN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 cannot be greater than twice the lattice spacing or diffraction cannot occur</a:t>
                </a:r>
                <a:endParaRPr lang="en-IN" sz="22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00" y="1866954"/>
                <a:ext cx="5486400" cy="4991046"/>
              </a:xfrm>
              <a:prstGeom prst="rect">
                <a:avLst/>
              </a:prstGeom>
              <a:blipFill rotWithShape="1">
                <a:blip r:embed="rId3"/>
                <a:stretch>
                  <a:fillRect l="-1222" t="-733" r="-1444" b="-146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Lawrence Bragg - Biography, Facts and Pictu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4" descr="Lawrence Bragg - Biography, Facts and Pictur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AutoShape 6" descr="Lawrence Bragg - Biography, Facts and Picture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6873876" y="949226"/>
            <a:ext cx="4762500" cy="4582309"/>
            <a:chOff x="6873876" y="949226"/>
            <a:chExt cx="4762500" cy="4582309"/>
          </a:xfrm>
        </p:grpSpPr>
        <p:pic>
          <p:nvPicPr>
            <p:cNvPr id="3080" name="Picture 8" descr="Lawrence Brag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3876" y="949226"/>
              <a:ext cx="4762500" cy="28575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7224412" y="4054207"/>
              <a:ext cx="4310364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I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William Lawrence </a:t>
              </a:r>
              <a:r>
                <a:rPr lang="en-I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Bragg  </a:t>
              </a:r>
              <a:r>
                <a:rPr lang="en-I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was youngest </a:t>
              </a:r>
              <a:r>
                <a:rPr lang="en-I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Nobel Laureate in Physics </a:t>
              </a:r>
              <a:r>
                <a:rPr lang="en-IN" dirty="0" err="1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upto</a:t>
              </a:r>
              <a:r>
                <a:rPr lang="en-I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 now, </a:t>
              </a:r>
              <a:r>
                <a:rPr lang="en-I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who was 25 years old when he was awarded the Nobel Prize together with his father </a:t>
              </a:r>
              <a:r>
                <a:rPr lang="en-I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(William Henry Bragg) in </a:t>
              </a:r>
              <a:r>
                <a:rPr lang="en-I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1915. </a:t>
              </a:r>
              <a:endParaRPr lang="en-IN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515100" y="5683935"/>
            <a:ext cx="51212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This means that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λ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cannot be greater than twice the lattice spacing or diffraction cannot occur</a:t>
            </a:r>
          </a:p>
        </p:txBody>
      </p:sp>
    </p:spTree>
    <p:extLst>
      <p:ext uri="{BB962C8B-B14F-4D97-AF65-F5344CB8AC3E}">
        <p14:creationId xmlns:p14="http://schemas.microsoft.com/office/powerpoint/2010/main" val="327537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215926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6600" y="1968740"/>
            <a:ext cx="9880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diffracted beams arise only for certain discrete values of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for which the Bragg’s condition is fulfilled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Or, =2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Sin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=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n</a:t>
            </a:r>
            <a:r>
              <a:rPr lang="el-G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λ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Thus the condition for in-phase scattering by a set of equidistant parallel planes in a crystal is given by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Sin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= n</a:t>
            </a:r>
            <a:r>
              <a:rPr lang="el-G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λ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This expression is called the Bragg’s law after W. L. Bragg who first derived it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Bragg derivation is simple but is convincing only because it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reproduces 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correct result.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113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60386" y="486613"/>
            <a:ext cx="10515600" cy="62201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UNIT – 1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lantagenet Cherokee" panose="02020602070100000000" pitchFamily="18" charset="0"/>
              </a:rPr>
              <a:t>CRYSTALLOGRAPHY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lantagenet Cherokee" panose="02020602070100000000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0386" y="1108814"/>
            <a:ext cx="6331459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Clr>
                <a:srgbClr val="C00000"/>
              </a:buClr>
            </a:pP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Diffraction </a:t>
            </a:r>
            <a:r>
              <a:rPr lang="en-IN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X-rays by a </a:t>
            </a:r>
            <a:r>
              <a:rPr lang="en-IN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Crystal Lattice</a:t>
            </a:r>
            <a:endParaRPr lang="en-US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06792" y="6492875"/>
            <a:ext cx="2743200" cy="365125"/>
          </a:xfrm>
        </p:spPr>
        <p:txBody>
          <a:bodyPr/>
          <a:lstStyle/>
          <a:p>
            <a:fld id="{F80EDAB1-69B2-4E35-91AD-46ADB743EA91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7792" y="1792395"/>
            <a:ext cx="988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Thus, reflections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from all periodic parallel planes add up in phase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give 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strong reflected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beam for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only certain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values of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each plane were perfectly reflecting,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all the radiation which falls on the first plane (i.e., any wavelength) would be completely reflected and thus there will not be any radiation which is transmitted. Thus, in such a case, only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first plane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of a parallel set would see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radiation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But  in reality, each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plane reflects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only10</a:t>
            </a:r>
            <a:r>
              <a:rPr lang="en-US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-3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to 10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-5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of the incident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radiation 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This means that about 103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to 105 planes may contribute to the formation of the Bragg-reflected beam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 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perfect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crystal.</a:t>
            </a: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34290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That is why there are only certain values of </a:t>
            </a: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θ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which add up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094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6680</TotalTime>
  <Words>1127</Words>
  <Application>Microsoft Office PowerPoint</Application>
  <PresentationFormat>Widescreen</PresentationFormat>
  <Paragraphs>130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BatangChe</vt:lpstr>
      <vt:lpstr>Agency FB</vt:lpstr>
      <vt:lpstr>Arial</vt:lpstr>
      <vt:lpstr>Calibri</vt:lpstr>
      <vt:lpstr>Calibri Light</vt:lpstr>
      <vt:lpstr>Calisto MT</vt:lpstr>
      <vt:lpstr>Cambria Math</vt:lpstr>
      <vt:lpstr>Papyrus</vt:lpstr>
      <vt:lpstr>Plantagenet Cherokee</vt:lpstr>
      <vt:lpstr>Symbol</vt:lpstr>
      <vt:lpstr>Times New Roman</vt:lpstr>
      <vt:lpstr>Wingdings</vt:lpstr>
      <vt:lpstr>Office Theme</vt:lpstr>
      <vt:lpstr>THIRD YEAR T.D.C., SCIENCE  PAPER-III, Part F  Paper Code - 3163</vt:lpstr>
      <vt:lpstr>UNIT – 1 : CRYSTALLOGRAPHY</vt:lpstr>
      <vt:lpstr>UNIT – 1 : CRYSTALLOGRAPHY</vt:lpstr>
      <vt:lpstr>UNIT – 1 : CRYSTALLOGRAPHY</vt:lpstr>
      <vt:lpstr>UNIT – 1 : CRYSTALLOGRAPHY</vt:lpstr>
      <vt:lpstr>UNIT – 1 : CRYSTALLOGRAPHY</vt:lpstr>
      <vt:lpstr>UNIT – 1 : CRYSTALLOGRAPHY</vt:lpstr>
      <vt:lpstr>UNIT – 1 : CRYSTALLOGRAPHY</vt:lpstr>
      <vt:lpstr>UNIT – 1 : CRYSTALLOGRAPHY</vt:lpstr>
      <vt:lpstr>UNIT – 1 : CRYSTALLOGRAPHY</vt:lpstr>
      <vt:lpstr>UNIT – 1 : CRYSTALLOGRAPHY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YEAR T.D.C., SCIENCE  PAPER-III, Part D  Paper Code - 3163</dc:title>
  <dc:creator>USER</dc:creator>
  <cp:lastModifiedBy>USER</cp:lastModifiedBy>
  <cp:revision>167</cp:revision>
  <dcterms:created xsi:type="dcterms:W3CDTF">2020-08-05T22:11:52Z</dcterms:created>
  <dcterms:modified xsi:type="dcterms:W3CDTF">2020-09-03T21:28:05Z</dcterms:modified>
</cp:coreProperties>
</file>