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74"/>
  </p:handoutMasterIdLst>
  <p:sldIdLst>
    <p:sldId id="396" r:id="rId2"/>
    <p:sldId id="397" r:id="rId3"/>
    <p:sldId id="398" r:id="rId4"/>
    <p:sldId id="399" r:id="rId5"/>
    <p:sldId id="400" r:id="rId6"/>
    <p:sldId id="401" r:id="rId7"/>
    <p:sldId id="402" r:id="rId8"/>
    <p:sldId id="403" r:id="rId9"/>
    <p:sldId id="404" r:id="rId10"/>
    <p:sldId id="428" r:id="rId11"/>
    <p:sldId id="406" r:id="rId12"/>
    <p:sldId id="407" r:id="rId13"/>
    <p:sldId id="408" r:id="rId14"/>
    <p:sldId id="409" r:id="rId15"/>
    <p:sldId id="410" r:id="rId16"/>
    <p:sldId id="411" r:id="rId17"/>
    <p:sldId id="412" r:id="rId18"/>
    <p:sldId id="413" r:id="rId19"/>
    <p:sldId id="414" r:id="rId20"/>
    <p:sldId id="346" r:id="rId21"/>
    <p:sldId id="303" r:id="rId22"/>
    <p:sldId id="305" r:id="rId23"/>
    <p:sldId id="273" r:id="rId24"/>
    <p:sldId id="363" r:id="rId25"/>
    <p:sldId id="271" r:id="rId26"/>
    <p:sldId id="367" r:id="rId27"/>
    <p:sldId id="272" r:id="rId28"/>
    <p:sldId id="269" r:id="rId29"/>
    <p:sldId id="364" r:id="rId30"/>
    <p:sldId id="274" r:id="rId31"/>
    <p:sldId id="360" r:id="rId32"/>
    <p:sldId id="361" r:id="rId33"/>
    <p:sldId id="362" r:id="rId34"/>
    <p:sldId id="275" r:id="rId35"/>
    <p:sldId id="276" r:id="rId36"/>
    <p:sldId id="366" r:id="rId37"/>
    <p:sldId id="277" r:id="rId38"/>
    <p:sldId id="282" r:id="rId39"/>
    <p:sldId id="280" r:id="rId40"/>
    <p:sldId id="281" r:id="rId41"/>
    <p:sldId id="347" r:id="rId42"/>
    <p:sldId id="386" r:id="rId43"/>
    <p:sldId id="387" r:id="rId44"/>
    <p:sldId id="348" r:id="rId45"/>
    <p:sldId id="349" r:id="rId46"/>
    <p:sldId id="350" r:id="rId47"/>
    <p:sldId id="351" r:id="rId48"/>
    <p:sldId id="352" r:id="rId49"/>
    <p:sldId id="353" r:id="rId50"/>
    <p:sldId id="354" r:id="rId51"/>
    <p:sldId id="355" r:id="rId52"/>
    <p:sldId id="388" r:id="rId53"/>
    <p:sldId id="385" r:id="rId54"/>
    <p:sldId id="369" r:id="rId55"/>
    <p:sldId id="384" r:id="rId56"/>
    <p:sldId id="370" r:id="rId57"/>
    <p:sldId id="429" r:id="rId58"/>
    <p:sldId id="373" r:id="rId59"/>
    <p:sldId id="356" r:id="rId60"/>
    <p:sldId id="357" r:id="rId61"/>
    <p:sldId id="358" r:id="rId62"/>
    <p:sldId id="359" r:id="rId63"/>
    <p:sldId id="389" r:id="rId64"/>
    <p:sldId id="374" r:id="rId65"/>
    <p:sldId id="392" r:id="rId66"/>
    <p:sldId id="393" r:id="rId67"/>
    <p:sldId id="391" r:id="rId68"/>
    <p:sldId id="390" r:id="rId69"/>
    <p:sldId id="430" r:id="rId70"/>
    <p:sldId id="376" r:id="rId71"/>
    <p:sldId id="394" r:id="rId72"/>
    <p:sldId id="395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049" autoAdjust="0"/>
    <p:restoredTop sz="94660"/>
  </p:normalViewPr>
  <p:slideViewPr>
    <p:cSldViewPr>
      <p:cViewPr varScale="1">
        <p:scale>
          <a:sx n="86" d="100"/>
          <a:sy n="86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C1F60-D077-4125-B1DE-41F5C8255AEF}" type="datetimeFigureOut">
              <a:rPr lang="en-IN" smtClean="0"/>
              <a:pPr/>
              <a:t>25-08-2020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5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E501F-C51A-4A84-ABC5-6E51242D52F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222655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6024E-6532-4059-AD24-995987EB063C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ED42-F4D3-4F5D-95E4-221EA1EA2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6024E-6532-4059-AD24-995987EB063C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ED42-F4D3-4F5D-95E4-221EA1EA2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6024E-6532-4059-AD24-995987EB063C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ED42-F4D3-4F5D-95E4-221EA1EA2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6024E-6532-4059-AD24-995987EB063C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ED42-F4D3-4F5D-95E4-221EA1EA2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6024E-6532-4059-AD24-995987EB063C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ED42-F4D3-4F5D-95E4-221EA1EA2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6024E-6532-4059-AD24-995987EB063C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ED42-F4D3-4F5D-95E4-221EA1EA2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6024E-6532-4059-AD24-995987EB063C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ED42-F4D3-4F5D-95E4-221EA1EA2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6024E-6532-4059-AD24-995987EB063C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ED42-F4D3-4F5D-95E4-221EA1EA2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6024E-6532-4059-AD24-995987EB063C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ED42-F4D3-4F5D-95E4-221EA1EA2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6024E-6532-4059-AD24-995987EB063C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CED42-F4D3-4F5D-95E4-221EA1EA2B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6024E-6532-4059-AD24-995987EB063C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D7CED42-F4D3-4F5D-95E4-221EA1EA2B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D56024E-6532-4059-AD24-995987EB063C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D7CED42-F4D3-4F5D-95E4-221EA1EA2B0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ownsend_avalanche" TargetMode="External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emf"/><Relationship Id="rId4" Type="http://schemas.openxmlformats.org/officeDocument/2006/relationships/image" Target="../media/image1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2590800"/>
            <a:ext cx="838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Nuclear Detectors</a:t>
            </a:r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Gas detectors</a:t>
            </a:r>
          </a:p>
          <a:p>
            <a:pPr algn="ctr"/>
            <a:r>
              <a:rPr lang="en-US" sz="3200" b="1" dirty="0" smtClean="0"/>
              <a:t>Scintillation detector</a:t>
            </a:r>
          </a:p>
          <a:p>
            <a:pPr algn="ctr"/>
            <a:r>
              <a:rPr lang="en-US" sz="3200" b="1" dirty="0" smtClean="0"/>
              <a:t>Semiconductor </a:t>
            </a:r>
            <a:r>
              <a:rPr lang="en-US" sz="3200" b="1" dirty="0"/>
              <a:t>detectors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581400" y="1066800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UNIT-IV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524000"/>
            <a:ext cx="838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Nuclear Detectors</a:t>
            </a:r>
            <a:endParaRPr lang="en-US" sz="3200" b="1" dirty="0" smtClean="0"/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Gas detectors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8818" y="3581400"/>
            <a:ext cx="912518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uclear radiation detector unit V"/>
          <p:cNvPicPr>
            <a:picLocks noChangeAspect="1" noChangeArrowheads="1"/>
          </p:cNvPicPr>
          <p:nvPr/>
        </p:nvPicPr>
        <p:blipFill>
          <a:blip r:embed="rId2"/>
          <a:srcRect t="26722"/>
          <a:stretch>
            <a:fillRect/>
          </a:stretch>
        </p:blipFill>
        <p:spPr bwMode="auto">
          <a:xfrm>
            <a:off x="1143000" y="1219200"/>
            <a:ext cx="6821310" cy="375279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25602" name="AutoShape 2" descr="Survey Met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AutoShape 4" descr="Survey Met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6" name="AutoShape 6" descr="Survey Met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20000" t="29333" r="41500" b="20000"/>
          <a:stretch>
            <a:fillRect/>
          </a:stretch>
        </p:blipFill>
        <p:spPr bwMode="auto">
          <a:xfrm>
            <a:off x="381000" y="381000"/>
            <a:ext cx="833788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9" y="1024781"/>
            <a:ext cx="7995901" cy="48084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235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Sensors and Detectors - Radiation Measurement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0" name="AutoShape 4" descr="Sensors and Detectors - Radiation Measurement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2" name="AutoShape 6" descr="Sensors and Detectors - Radiation Measurement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4" name="AutoShape 8" descr="Sensors and Detectors - Radiation Measurement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6" name="AutoShape 10" descr="Sensors and Detectors - Radiation Measurement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8" name="AutoShape 12" descr="Sensors and Detectors - Radiation Measurement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590" name="Picture 14" descr="F. Y. B.Sc. SEMESTER I COURSE: USPH102 UNIT - II. - ppt download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533400"/>
            <a:ext cx="7781926" cy="5836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838200" y="152400"/>
            <a:ext cx="7696200" cy="6629400"/>
            <a:chOff x="838200" y="228600"/>
            <a:chExt cx="7696200" cy="6629400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/>
            <a:srcRect l="20500" t="69773" r="40500" b="20922"/>
            <a:stretch>
              <a:fillRect/>
            </a:stretch>
          </p:blipFill>
          <p:spPr bwMode="auto">
            <a:xfrm>
              <a:off x="838200" y="228600"/>
              <a:ext cx="76962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3"/>
            <a:srcRect l="20000" t="32222" r="41000" b="18889"/>
            <a:stretch>
              <a:fillRect/>
            </a:stretch>
          </p:blipFill>
          <p:spPr bwMode="auto">
            <a:xfrm>
              <a:off x="838200" y="1252637"/>
              <a:ext cx="7696200" cy="5605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20500" t="32000" r="40000" b="20000"/>
          <a:stretch>
            <a:fillRect/>
          </a:stretch>
        </p:blipFill>
        <p:spPr bwMode="auto">
          <a:xfrm>
            <a:off x="19050" y="228601"/>
            <a:ext cx="90297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828800" y="533400"/>
            <a:ext cx="5776913" cy="290138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800" y="3624425"/>
            <a:ext cx="9067800" cy="7189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27000" y="4724400"/>
            <a:ext cx="8915400" cy="182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9" name="AutoShape 7" descr="Sensors and Detectors - Radiation Measurement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1" name="AutoShape 9" descr="Survey Met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34532"/>
            <a:ext cx="9144000" cy="67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" y="749300"/>
            <a:ext cx="9144001" cy="121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4906372"/>
            <a:ext cx="3810000" cy="1913527"/>
          </a:xfrm>
          <a:prstGeom prst="rect">
            <a:avLst/>
          </a:prstGeom>
          <a:solidFill>
            <a:srgbClr val="FF0000">
              <a:alpha val="45000"/>
            </a:srgb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993900"/>
            <a:ext cx="9144000" cy="124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3267382"/>
            <a:ext cx="9144000" cy="94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4236521"/>
            <a:ext cx="9125477" cy="64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92400" y="5508260"/>
            <a:ext cx="6451600" cy="51154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6200" y="1447800"/>
            <a:ext cx="8927401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4500" r="14500" b="9333"/>
          <a:stretch>
            <a:fillRect/>
          </a:stretch>
        </p:blipFill>
        <p:spPr bwMode="auto">
          <a:xfrm>
            <a:off x="685800" y="381000"/>
            <a:ext cx="8062259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28800"/>
            <a:ext cx="914400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Working Principle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/>
              <a:t>of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/>
              <a:t>Gas Filled Detectors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13274" t="17074" r="28319" b="14633"/>
          <a:stretch/>
        </p:blipFill>
        <p:spPr>
          <a:xfrm>
            <a:off x="457200" y="457200"/>
            <a:ext cx="8305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217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690" t="16666" r="28331" b="12500"/>
          <a:stretch/>
        </p:blipFill>
        <p:spPr>
          <a:xfrm>
            <a:off x="304800" y="685800"/>
            <a:ext cx="832036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023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524000" y="2438400"/>
            <a:ext cx="6858000" cy="62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23000" t="13333" r="23000" b="28889"/>
          <a:stretch>
            <a:fillRect/>
          </a:stretch>
        </p:blipFill>
        <p:spPr bwMode="auto">
          <a:xfrm>
            <a:off x="304800" y="533400"/>
            <a:ext cx="860942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3598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09600"/>
            <a:ext cx="9144000" cy="95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2133600"/>
            <a:ext cx="9143999" cy="129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124200" y="4038600"/>
            <a:ext cx="1981199" cy="50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5257800"/>
            <a:ext cx="9144000" cy="45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54237"/>
          <a:stretch>
            <a:fillRect/>
          </a:stretch>
        </p:blipFill>
        <p:spPr bwMode="auto">
          <a:xfrm>
            <a:off x="0" y="3352800"/>
            <a:ext cx="9144000" cy="163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42500" t="27769" b="53006"/>
          <a:stretch>
            <a:fillRect/>
          </a:stretch>
        </p:blipFill>
        <p:spPr bwMode="auto">
          <a:xfrm>
            <a:off x="2209800" y="2133600"/>
            <a:ext cx="5257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80775"/>
          <a:stretch>
            <a:fillRect/>
          </a:stretch>
        </p:blipFill>
        <p:spPr bwMode="auto">
          <a:xfrm>
            <a:off x="0" y="9906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87997" b="2279"/>
          <a:stretch>
            <a:fillRect/>
          </a:stretch>
        </p:blipFill>
        <p:spPr bwMode="auto">
          <a:xfrm>
            <a:off x="0" y="53340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6740" b="22210"/>
          <a:stretch>
            <a:fillRect/>
          </a:stretch>
        </p:blipFill>
        <p:spPr bwMode="auto">
          <a:xfrm>
            <a:off x="0" y="3733800"/>
            <a:ext cx="9144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5" y="573491"/>
            <a:ext cx="9144005" cy="262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09600"/>
            <a:ext cx="9144001" cy="1577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62200" y="2362200"/>
            <a:ext cx="443178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5867401"/>
            <a:ext cx="9144000" cy="5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09600" y="381000"/>
            <a:ext cx="8153400" cy="5791200"/>
            <a:chOff x="609600" y="381000"/>
            <a:chExt cx="8153400" cy="5791200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2"/>
            <a:srcRect l="22500" t="12444" r="24000" b="20000"/>
            <a:stretch>
              <a:fillRect/>
            </a:stretch>
          </p:blipFill>
          <p:spPr bwMode="auto">
            <a:xfrm>
              <a:off x="609600" y="381000"/>
              <a:ext cx="8153400" cy="579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TextBox 2"/>
            <p:cNvSpPr txBox="1"/>
            <p:nvPr/>
          </p:nvSpPr>
          <p:spPr>
            <a:xfrm>
              <a:off x="3429000" y="4495800"/>
              <a:ext cx="27432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88907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adiation detecto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737276"/>
            <a:ext cx="7239000" cy="54349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447800" y="2209800"/>
            <a:ext cx="6858000" cy="55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22500" t="16889" r="23500" b="20000"/>
          <a:stretch>
            <a:fillRect/>
          </a:stretch>
        </p:blipFill>
        <p:spPr bwMode="auto">
          <a:xfrm>
            <a:off x="533400" y="533400"/>
            <a:ext cx="8229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22000" t="15111" r="23500" b="15556"/>
          <a:stretch>
            <a:fillRect/>
          </a:stretch>
        </p:blipFill>
        <p:spPr bwMode="auto">
          <a:xfrm>
            <a:off x="533400" y="457200"/>
            <a:ext cx="8305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23000" t="14222" r="26000" b="26222"/>
          <a:stretch>
            <a:fillRect/>
          </a:stretch>
        </p:blipFill>
        <p:spPr bwMode="auto">
          <a:xfrm>
            <a:off x="533400" y="533400"/>
            <a:ext cx="7772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6857" b="16073"/>
          <a:stretch>
            <a:fillRect/>
          </a:stretch>
        </p:blipFill>
        <p:spPr bwMode="auto">
          <a:xfrm>
            <a:off x="1" y="4267200"/>
            <a:ext cx="914399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87198"/>
          <a:stretch>
            <a:fillRect/>
          </a:stretch>
        </p:blipFill>
        <p:spPr bwMode="auto">
          <a:xfrm>
            <a:off x="1" y="762000"/>
            <a:ext cx="914399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35833" t="19915" b="67283"/>
          <a:stretch>
            <a:fillRect/>
          </a:stretch>
        </p:blipFill>
        <p:spPr bwMode="auto">
          <a:xfrm>
            <a:off x="1752600" y="1752600"/>
            <a:ext cx="586739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38407" b="38833"/>
          <a:stretch>
            <a:fillRect/>
          </a:stretch>
        </p:blipFill>
        <p:spPr bwMode="auto">
          <a:xfrm>
            <a:off x="1" y="2743200"/>
            <a:ext cx="914399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88195"/>
          <a:stretch>
            <a:fillRect/>
          </a:stretch>
        </p:blipFill>
        <p:spPr bwMode="auto">
          <a:xfrm>
            <a:off x="1" y="5486400"/>
            <a:ext cx="9143999" cy="632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438400" y="2057400"/>
            <a:ext cx="4005263" cy="60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22500" t="17778" r="23500" b="16444"/>
          <a:stretch>
            <a:fillRect/>
          </a:stretch>
        </p:blipFill>
        <p:spPr bwMode="auto">
          <a:xfrm>
            <a:off x="533400" y="533400"/>
            <a:ext cx="8229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304800"/>
            <a:ext cx="9144000" cy="153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100" y="2209800"/>
            <a:ext cx="91179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057400" y="3581400"/>
            <a:ext cx="5138738" cy="70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4492864"/>
            <a:ext cx="9077325" cy="213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438400" y="2133600"/>
            <a:ext cx="41529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9884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371600"/>
            <a:ext cx="9144000" cy="61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85800" y="2539128"/>
            <a:ext cx="7391400" cy="93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4022491"/>
            <a:ext cx="9144000" cy="88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8000" t="25778" r="40000" b="24444"/>
          <a:stretch>
            <a:fillRect/>
          </a:stretch>
        </p:blipFill>
        <p:spPr bwMode="auto">
          <a:xfrm>
            <a:off x="762000" y="6858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710" y="443710"/>
            <a:ext cx="9123257" cy="64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7710" y="1066800"/>
            <a:ext cx="9171710" cy="1307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291646" y="2725666"/>
            <a:ext cx="3886200" cy="300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400" y="5943600"/>
            <a:ext cx="8418693" cy="51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481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43200" y="2209800"/>
            <a:ext cx="3943350" cy="605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13888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8000" t="29334" r="41500" b="20889"/>
          <a:stretch>
            <a:fillRect/>
          </a:stretch>
        </p:blipFill>
        <p:spPr bwMode="auto">
          <a:xfrm>
            <a:off x="457200" y="609600"/>
            <a:ext cx="8305800" cy="574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undamentals of Radiation Detection &amp; Measurement R. Redus, Chief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0884"/>
            <a:ext cx="5334000" cy="2977116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124200"/>
            <a:ext cx="4523465" cy="3612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304800"/>
            <a:ext cx="9143999" cy="65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600200" y="1347377"/>
            <a:ext cx="2924175" cy="405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486400" y="1335784"/>
            <a:ext cx="1576388" cy="38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 rot="10800000" flipV="1">
            <a:off x="3276600" y="990600"/>
            <a:ext cx="609600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029200" y="990600"/>
            <a:ext cx="685800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2322419"/>
            <a:ext cx="9144000" cy="369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410200" y="5637801"/>
            <a:ext cx="1676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5116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156252"/>
            <a:ext cx="9144000" cy="364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8" y="773017"/>
            <a:ext cx="1780444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5156300"/>
            <a:ext cx="9144000" cy="9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6257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41883"/>
            <a:ext cx="9118827" cy="267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" y="3048000"/>
            <a:ext cx="9143998" cy="180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5060390"/>
            <a:ext cx="9143995" cy="95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9861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66799" y="304800"/>
            <a:ext cx="718018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b="32613"/>
          <a:stretch>
            <a:fillRect/>
          </a:stretch>
        </p:blipFill>
        <p:spPr bwMode="auto">
          <a:xfrm>
            <a:off x="0" y="49530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019800" y="5290851"/>
            <a:ext cx="31242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937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133600" y="1306417"/>
            <a:ext cx="5257801" cy="125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33051"/>
            <a:ext cx="9144000" cy="1189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2667000"/>
            <a:ext cx="9144000" cy="94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3669459"/>
            <a:ext cx="4190999" cy="318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00" y="4114801"/>
            <a:ext cx="7848600" cy="70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1812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10833" r="36667" b="81867"/>
          <a:stretch>
            <a:fillRect/>
          </a:stretch>
        </p:blipFill>
        <p:spPr bwMode="auto">
          <a:xfrm>
            <a:off x="1905000" y="0"/>
            <a:ext cx="57607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524000" y="2209800"/>
            <a:ext cx="5867400" cy="414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0110" y="6382672"/>
            <a:ext cx="5186490" cy="47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25386" r="69167" b="52854"/>
          <a:stretch>
            <a:fillRect/>
          </a:stretch>
        </p:blipFill>
        <p:spPr bwMode="auto">
          <a:xfrm>
            <a:off x="0" y="6096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667" t="54399"/>
          <a:stretch>
            <a:fillRect/>
          </a:stretch>
        </p:blipFill>
        <p:spPr bwMode="auto">
          <a:xfrm>
            <a:off x="0" y="1143000"/>
            <a:ext cx="9144000" cy="97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4656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7426" t="29562" r="40426" b="25782"/>
          <a:stretch>
            <a:fillRect/>
          </a:stretch>
        </p:blipFill>
        <p:spPr bwMode="auto">
          <a:xfrm>
            <a:off x="381000" y="914400"/>
            <a:ext cx="8310966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304800"/>
            <a:ext cx="2832173" cy="47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940916"/>
            <a:ext cx="9144000" cy="159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28800" y="2667000"/>
            <a:ext cx="4953000" cy="330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6172200"/>
            <a:ext cx="5930973" cy="426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9879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971800" y="2133600"/>
            <a:ext cx="3795713" cy="42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54378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18500" t="28444" r="42000" b="24445"/>
          <a:stretch>
            <a:fillRect/>
          </a:stretch>
        </p:blipFill>
        <p:spPr bwMode="auto">
          <a:xfrm>
            <a:off x="304800" y="457200"/>
            <a:ext cx="851858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7500" t="20444" r="37000" b="18222"/>
          <a:stretch>
            <a:fillRect/>
          </a:stretch>
        </p:blipFill>
        <p:spPr bwMode="auto">
          <a:xfrm>
            <a:off x="145857" y="152400"/>
            <a:ext cx="564534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Basic Principle of Proportional Counters - Descrip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914400"/>
            <a:ext cx="2971800" cy="43053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18500" t="20444" r="30500" b="17333"/>
          <a:stretch>
            <a:fillRect/>
          </a:stretch>
        </p:blipFill>
        <p:spPr bwMode="auto">
          <a:xfrm>
            <a:off x="1066800" y="4038600"/>
            <a:ext cx="399723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8000" t="20444" r="34000" b="20000"/>
          <a:stretch>
            <a:fillRect/>
          </a:stretch>
        </p:blipFill>
        <p:spPr bwMode="auto">
          <a:xfrm>
            <a:off x="609600" y="685800"/>
            <a:ext cx="8077200" cy="563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14400"/>
            <a:ext cx="7898303" cy="4427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 descr="https://upload.wikimedia.org/wikipedia/commons/thumb/a/ac/Electron_avalanche.gif/1024px-Electron_avalanch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12" name="AutoShape 4" descr="https://upload.wikimedia.org/wikipedia/commons/thumb/a/ac/Electron_avalanche.gif/1024px-Electron_avalanch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5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57200"/>
            <a:ext cx="6096000" cy="42483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4876800"/>
            <a:ext cx="891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FFFF00"/>
                </a:solidFill>
              </a:rPr>
              <a:t>The </a:t>
            </a:r>
            <a:r>
              <a:rPr lang="en-US" b="1" dirty="0" smtClean="0">
                <a:solidFill>
                  <a:srgbClr val="FFFF00"/>
                </a:solidFill>
              </a:rPr>
              <a:t>Townsend discharge</a:t>
            </a:r>
            <a:r>
              <a:rPr lang="en-US" dirty="0" smtClean="0">
                <a:solidFill>
                  <a:srgbClr val="FFFF00"/>
                </a:solidFill>
              </a:rPr>
              <a:t> or </a:t>
            </a:r>
            <a:r>
              <a:rPr lang="en-US" b="1" dirty="0" smtClean="0">
                <a:solidFill>
                  <a:srgbClr val="FFFF00"/>
                </a:solidFill>
              </a:rPr>
              <a:t>Townsend avalanche</a:t>
            </a:r>
            <a:r>
              <a:rPr lang="en-US" dirty="0" smtClean="0">
                <a:solidFill>
                  <a:srgbClr val="FFFF00"/>
                </a:solidFill>
              </a:rPr>
              <a:t> is a </a:t>
            </a:r>
            <a:r>
              <a:rPr lang="en-US" dirty="0" smtClean="0">
                <a:solidFill>
                  <a:srgbClr val="FFFF00"/>
                </a:solidFill>
              </a:rPr>
              <a:t>gas ionization process </a:t>
            </a:r>
            <a:r>
              <a:rPr lang="en-US" dirty="0" smtClean="0">
                <a:solidFill>
                  <a:srgbClr val="FFFF00"/>
                </a:solidFill>
              </a:rPr>
              <a:t>where </a:t>
            </a:r>
            <a:r>
              <a:rPr lang="en-US" dirty="0" smtClean="0">
                <a:solidFill>
                  <a:srgbClr val="FFFF00"/>
                </a:solidFill>
              </a:rPr>
              <a:t>free electrons</a:t>
            </a:r>
            <a:r>
              <a:rPr lang="en-US" dirty="0" smtClean="0">
                <a:solidFill>
                  <a:srgbClr val="FFFF00"/>
                </a:solidFill>
              </a:rPr>
              <a:t> </a:t>
            </a:r>
            <a:r>
              <a:rPr lang="en-US" dirty="0" smtClean="0">
                <a:solidFill>
                  <a:srgbClr val="FFFF00"/>
                </a:solidFill>
              </a:rPr>
              <a:t>are </a:t>
            </a:r>
            <a:r>
              <a:rPr lang="en-US" dirty="0" smtClean="0">
                <a:solidFill>
                  <a:srgbClr val="FFFF00"/>
                </a:solidFill>
              </a:rPr>
              <a:t>accelerated by </a:t>
            </a:r>
            <a:r>
              <a:rPr lang="en-US" dirty="0" smtClean="0">
                <a:solidFill>
                  <a:srgbClr val="FFFF00"/>
                </a:solidFill>
              </a:rPr>
              <a:t>an electric field, </a:t>
            </a:r>
            <a:r>
              <a:rPr lang="en-US" dirty="0" smtClean="0">
                <a:solidFill>
                  <a:srgbClr val="FFFF00"/>
                </a:solidFill>
              </a:rPr>
              <a:t>collide with gas molecules, and consequently free additional electrons. Those electrons are in turn accelerated and free additional electrons. The result is </a:t>
            </a:r>
            <a:r>
              <a:rPr lang="en-US" dirty="0" smtClean="0">
                <a:solidFill>
                  <a:srgbClr val="FFFF00"/>
                </a:solidFill>
              </a:rPr>
              <a:t>an avalanche multiplication</a:t>
            </a:r>
            <a:r>
              <a:rPr lang="en-US" dirty="0" smtClean="0">
                <a:solidFill>
                  <a:srgbClr val="FFFF00"/>
                </a:solidFill>
              </a:rPr>
              <a:t> that permits electrical conduction through the gas. The discharge requires a source of free electrons and a </a:t>
            </a:r>
            <a:r>
              <a:rPr lang="en-US" dirty="0" smtClean="0">
                <a:solidFill>
                  <a:srgbClr val="FFFF00"/>
                </a:solidFill>
              </a:rPr>
              <a:t>significant electric field; </a:t>
            </a:r>
            <a:r>
              <a:rPr lang="en-US" dirty="0" smtClean="0">
                <a:solidFill>
                  <a:srgbClr val="FFFF00"/>
                </a:solidFill>
              </a:rPr>
              <a:t>without both, the phenomenon does not occur.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18000" t="19556" r="30500" b="20000"/>
          <a:stretch>
            <a:fillRect/>
          </a:stretch>
        </p:blipFill>
        <p:spPr bwMode="auto">
          <a:xfrm>
            <a:off x="1826560" y="685800"/>
            <a:ext cx="530934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457200" y="4724400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The </a:t>
            </a:r>
            <a:r>
              <a:rPr lang="en-US" b="1" dirty="0" smtClean="0"/>
              <a:t>Townsend coefficient</a:t>
            </a:r>
            <a:r>
              <a:rPr lang="en-US" dirty="0" smtClean="0"/>
              <a:t>, defined as the number of ions produced per unit path by a single electron traversing a gaseous </a:t>
            </a:r>
            <a:r>
              <a:rPr lang="en-US" dirty="0" smtClean="0"/>
              <a:t>medium.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7500" t="19556" r="30500" b="17333"/>
          <a:stretch>
            <a:fillRect/>
          </a:stretch>
        </p:blipFill>
        <p:spPr bwMode="auto">
          <a:xfrm>
            <a:off x="381000" y="381000"/>
            <a:ext cx="848288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0" y="152400"/>
            <a:ext cx="9144000" cy="1463103"/>
            <a:chOff x="0" y="152400"/>
            <a:chExt cx="9144000" cy="1463103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" y="152400"/>
              <a:ext cx="9143999" cy="1161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0" y="1280298"/>
              <a:ext cx="7162800" cy="335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828800"/>
            <a:ext cx="9144000" cy="281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4917664"/>
            <a:ext cx="9144000" cy="1616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2156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adiation detecto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838200"/>
            <a:ext cx="7391400" cy="5549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864317"/>
            <a:ext cx="9144000" cy="66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6400" y="1752600"/>
            <a:ext cx="5184061" cy="68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2105"/>
          <a:stretch>
            <a:fillRect/>
          </a:stretch>
        </p:blipFill>
        <p:spPr bwMode="auto">
          <a:xfrm>
            <a:off x="0" y="3505200"/>
            <a:ext cx="918302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8301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304800"/>
            <a:ext cx="8969027" cy="119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676400"/>
            <a:ext cx="9073726" cy="20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3962400"/>
            <a:ext cx="9144000" cy="192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4984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457199"/>
            <a:ext cx="9144000" cy="145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2209800"/>
            <a:ext cx="9179893" cy="429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3897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057400" y="1905000"/>
            <a:ext cx="4991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18000" t="20000" r="31000" b="27556"/>
          <a:stretch>
            <a:fillRect/>
          </a:stretch>
        </p:blipFill>
        <p:spPr bwMode="auto">
          <a:xfrm>
            <a:off x="381000" y="838200"/>
            <a:ext cx="843107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533400" y="609600"/>
            <a:ext cx="8336844" cy="5257800"/>
            <a:chOff x="228600" y="533400"/>
            <a:chExt cx="8794044" cy="5791200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/>
            <a:srcRect l="18000" t="29333" r="41000" b="22667"/>
            <a:stretch>
              <a:fillRect/>
            </a:stretch>
          </p:blipFill>
          <p:spPr bwMode="auto">
            <a:xfrm>
              <a:off x="228600" y="533400"/>
              <a:ext cx="8794044" cy="579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TextBox 2"/>
            <p:cNvSpPr txBox="1"/>
            <p:nvPr/>
          </p:nvSpPr>
          <p:spPr>
            <a:xfrm>
              <a:off x="3832034" y="2379870"/>
              <a:ext cx="533400" cy="40680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Hg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18500" t="26667" r="41500" b="20000"/>
          <a:stretch>
            <a:fillRect/>
          </a:stretch>
        </p:blipFill>
        <p:spPr bwMode="auto">
          <a:xfrm>
            <a:off x="533400" y="2286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eiger-Muller Tube | SPM Physics Form 4/Form 5 Revision Not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219200"/>
            <a:ext cx="8026252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iger Counter Tub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914400"/>
            <a:ext cx="7467600" cy="5053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04800"/>
            <a:ext cx="7833565" cy="54467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7822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 smtClean="0">
                <a:solidFill>
                  <a:srgbClr val="FFFF00"/>
                </a:solidFill>
              </a:rPr>
              <a:t>Visualisation</a:t>
            </a:r>
            <a:r>
              <a:rPr lang="en-US" dirty="0" smtClean="0">
                <a:solidFill>
                  <a:srgbClr val="FFFF00"/>
                </a:solidFill>
              </a:rPr>
              <a:t> of the spread of </a:t>
            </a:r>
            <a:r>
              <a:rPr lang="en-US" dirty="0" smtClean="0">
                <a:solidFill>
                  <a:srgbClr val="FFFF00"/>
                </a:solidFill>
                <a:hlinkClick r:id="rId3" tooltip="Townsend avalanche"/>
              </a:rPr>
              <a:t>Townsend avalanches</a:t>
            </a:r>
            <a:r>
              <a:rPr lang="en-US" dirty="0" smtClean="0">
                <a:solidFill>
                  <a:srgbClr val="FFFF00"/>
                </a:solidFill>
              </a:rPr>
              <a:t> by means of UV photons. This mechanism allows a single </a:t>
            </a:r>
            <a:r>
              <a:rPr lang="en-US" dirty="0" smtClean="0">
                <a:solidFill>
                  <a:srgbClr val="FFFF00"/>
                </a:solidFill>
              </a:rPr>
              <a:t>ionizing </a:t>
            </a:r>
            <a:r>
              <a:rPr lang="en-US" dirty="0" smtClean="0">
                <a:solidFill>
                  <a:srgbClr val="FFFF00"/>
                </a:solidFill>
              </a:rPr>
              <a:t>event to </a:t>
            </a:r>
            <a:r>
              <a:rPr lang="en-US" dirty="0" smtClean="0">
                <a:solidFill>
                  <a:srgbClr val="FFFF00"/>
                </a:solidFill>
              </a:rPr>
              <a:t>ionize </a:t>
            </a:r>
            <a:r>
              <a:rPr lang="en-US" dirty="0" smtClean="0">
                <a:solidFill>
                  <a:srgbClr val="FFFF00"/>
                </a:solidFill>
              </a:rPr>
              <a:t>all the gas surrounding the anode by triggering multiple avalanches.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21000" t="23111" r="42000" b="34222"/>
          <a:stretch>
            <a:fillRect/>
          </a:stretch>
        </p:blipFill>
        <p:spPr bwMode="auto">
          <a:xfrm>
            <a:off x="457200" y="533400"/>
            <a:ext cx="8382000" cy="543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8000" t="20000" r="31000" b="27715"/>
          <a:stretch>
            <a:fillRect/>
          </a:stretch>
        </p:blipFill>
        <p:spPr bwMode="auto">
          <a:xfrm>
            <a:off x="304800" y="609600"/>
            <a:ext cx="858894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5631"/>
            <a:ext cx="9144000" cy="4353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343400"/>
            <a:ext cx="9144000" cy="247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260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5487" y="35891"/>
            <a:ext cx="9159487" cy="1640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1676400"/>
            <a:ext cx="5694062" cy="32004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33800" y="3918954"/>
            <a:ext cx="5410200" cy="449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841665"/>
            <a:ext cx="9183403" cy="201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623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774848"/>
            <a:ext cx="9144000" cy="204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3010273"/>
            <a:ext cx="9144000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4800" y="1752600"/>
            <a:ext cx="8610600" cy="21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650</TotalTime>
  <Words>27</Words>
  <Application>Microsoft Office PowerPoint</Application>
  <PresentationFormat>On-screen Show (4:3)</PresentationFormat>
  <Paragraphs>16</Paragraphs>
  <Slides>72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103</cp:revision>
  <cp:lastPrinted>2020-08-18T08:16:05Z</cp:lastPrinted>
  <dcterms:created xsi:type="dcterms:W3CDTF">2020-08-16T08:01:39Z</dcterms:created>
  <dcterms:modified xsi:type="dcterms:W3CDTF">2020-08-25T14:35:39Z</dcterms:modified>
</cp:coreProperties>
</file>