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9" r:id="rId3"/>
    <p:sldId id="260" r:id="rId4"/>
    <p:sldId id="261" r:id="rId5"/>
    <p:sldId id="262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315" r:id="rId14"/>
    <p:sldId id="316" r:id="rId15"/>
    <p:sldId id="323" r:id="rId16"/>
    <p:sldId id="325" r:id="rId17"/>
    <p:sldId id="328" r:id="rId18"/>
    <p:sldId id="329" r:id="rId19"/>
    <p:sldId id="32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8" r:id="rId34"/>
    <p:sldId id="290" r:id="rId35"/>
    <p:sldId id="291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14" r:id="rId4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B82A7-B27D-4E0D-BB8B-CB3A7FDBF3D2}" type="datetimeFigureOut">
              <a:rPr lang="en-US" smtClean="0"/>
              <a:pPr/>
              <a:t>8/13/2019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D7935-DDCF-4CDE-898E-48A04847EBCE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D7935-DDCF-4CDE-898E-48A04847EBCE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D7935-DDCF-4CDE-898E-48A04847EBCE}" type="slidenum">
              <a:rPr lang="en-IN" smtClean="0"/>
              <a:pPr/>
              <a:t>19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9.png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84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4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2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1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4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39.png"/><Relationship Id="rId18" Type="http://schemas.openxmlformats.org/officeDocument/2006/relationships/image" Target="../media/image143.png"/><Relationship Id="rId3" Type="http://schemas.openxmlformats.org/officeDocument/2006/relationships/image" Target="../media/image2.png"/><Relationship Id="rId7" Type="http://schemas.openxmlformats.org/officeDocument/2006/relationships/image" Target="../media/image136.png"/><Relationship Id="rId12" Type="http://schemas.openxmlformats.org/officeDocument/2006/relationships/image" Target="../media/image125.png"/><Relationship Id="rId17" Type="http://schemas.openxmlformats.org/officeDocument/2006/relationships/image" Target="../media/image142.png"/><Relationship Id="rId2" Type="http://schemas.openxmlformats.org/officeDocument/2006/relationships/image" Target="../media/image1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38.png"/><Relationship Id="rId5" Type="http://schemas.openxmlformats.org/officeDocument/2006/relationships/image" Target="../media/image118.png"/><Relationship Id="rId15" Type="http://schemas.openxmlformats.org/officeDocument/2006/relationships/image" Target="../media/image140.png"/><Relationship Id="rId10" Type="http://schemas.openxmlformats.org/officeDocument/2006/relationships/image" Target="../media/image123.png"/><Relationship Id="rId4" Type="http://schemas.openxmlformats.org/officeDocument/2006/relationships/image" Target="../media/image4.png"/><Relationship Id="rId9" Type="http://schemas.openxmlformats.org/officeDocument/2006/relationships/image" Target="../media/image122.png"/><Relationship Id="rId1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2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4.png"/><Relationship Id="rId9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2.png"/><Relationship Id="rId7" Type="http://schemas.openxmlformats.org/officeDocument/2006/relationships/image" Target="../media/image1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4.png"/><Relationship Id="rId9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3535426" y="937365"/>
            <a:ext cx="9088554" cy="9357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849" b="1" spc="10" dirty="0">
                <a:latin typeface="Arial"/>
                <a:cs typeface="Arial"/>
              </a:rPr>
              <a:t>DOWNSTREAM              </a:t>
            </a:r>
            <a:endParaRPr sz="5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789934" y="1843150"/>
            <a:ext cx="5635220" cy="9354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89" b="1" spc="10" dirty="0">
                <a:latin typeface="Arial"/>
                <a:cs typeface="Arial"/>
              </a:rPr>
              <a:t>PROCESSING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040634" y="459663"/>
            <a:ext cx="6258233" cy="5867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FF0000"/>
                </a:solidFill>
                <a:latin typeface="Arial"/>
                <a:cs typeface="Arial"/>
              </a:rPr>
              <a:t>2. CENTRIFUGATION</a:t>
            </a:r>
            <a:endParaRPr sz="4800">
              <a:latin typeface="Arial"/>
              <a:cs typeface="Arial"/>
            </a:endParaRPr>
          </a:p>
        </p:txBody>
      </p:sp>
      <p:pic>
        <p:nvPicPr>
          <p:cNvPr id="9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" y="1118616"/>
            <a:ext cx="7086600" cy="5498592"/>
          </a:xfrm>
          <a:prstGeom prst="rect">
            <a:avLst/>
          </a:prstGeom>
        </p:spPr>
      </p:pic>
      <p:pic>
        <p:nvPicPr>
          <p:cNvPr id="9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2236" y="1274064"/>
            <a:ext cx="2435352" cy="5431536"/>
          </a:xfrm>
          <a:prstGeom prst="rect">
            <a:avLst/>
          </a:prstGeom>
        </p:spPr>
      </p:pic>
      <p:pic>
        <p:nvPicPr>
          <p:cNvPr id="9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616" y="1266444"/>
            <a:ext cx="2450592" cy="5446776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7443469" y="3413204"/>
            <a:ext cx="2081194" cy="12162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9748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Works on</a:t>
            </a:r>
            <a:endParaRPr sz="28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sedimentation</a:t>
            </a:r>
            <a:endParaRPr sz="2800">
              <a:latin typeface="Times New Roman"/>
              <a:cs typeface="Times New Roman"/>
            </a:endParaRPr>
          </a:p>
          <a:p>
            <a:pPr marL="364236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principle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9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5228" y="1274064"/>
            <a:ext cx="2235708" cy="5431536"/>
          </a:xfrm>
          <a:prstGeom prst="rect">
            <a:avLst/>
          </a:prstGeom>
        </p:spPr>
      </p:pic>
      <p:pic>
        <p:nvPicPr>
          <p:cNvPr id="9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7608" y="1266444"/>
            <a:ext cx="2250948" cy="544677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9948037" y="2391740"/>
            <a:ext cx="2066849" cy="41824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190" b="1" spc="10" dirty="0">
                <a:solidFill>
                  <a:srgbClr val="FFFF00"/>
                </a:solidFill>
                <a:latin typeface="Arial"/>
                <a:cs typeface="Arial"/>
              </a:rPr>
              <a:t>centripetal</a:t>
            </a:r>
            <a:endParaRPr sz="2100">
              <a:latin typeface="Arial"/>
              <a:cs typeface="Arial"/>
            </a:endParaRPr>
          </a:p>
          <a:p>
            <a:pPr marL="170688">
              <a:lnSpc>
                <a:spcPct val="100000"/>
              </a:lnSpc>
            </a:pPr>
            <a:r>
              <a:rPr sz="2400" b="1" spc="10" dirty="0">
                <a:solidFill>
                  <a:srgbClr val="FFFF00"/>
                </a:solidFill>
                <a:latin typeface="Arial"/>
                <a:cs typeface="Arial"/>
              </a:rPr>
              <a:t>acceleration</a:t>
            </a:r>
            <a:endParaRPr sz="2400">
              <a:latin typeface="Arial"/>
              <a:cs typeface="Arial"/>
            </a:endParaRPr>
          </a:p>
          <a:p>
            <a:pPr marL="809244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causes</a:t>
            </a:r>
            <a:endParaRPr sz="2400">
              <a:latin typeface="Arial"/>
              <a:cs typeface="Arial"/>
            </a:endParaRPr>
          </a:p>
          <a:p>
            <a:pPr marL="566928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denser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30" b="1" spc="10" dirty="0">
                <a:solidFill>
                  <a:srgbClr val="FFFFFF"/>
                </a:solidFill>
                <a:latin typeface="Arial"/>
                <a:cs typeface="Arial"/>
              </a:rPr>
              <a:t>substances and</a:t>
            </a:r>
            <a:endParaRPr sz="1800">
              <a:latin typeface="Arial"/>
              <a:cs typeface="Arial"/>
            </a:endParaRPr>
          </a:p>
          <a:p>
            <a:pPr marL="252983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particles to</a:t>
            </a:r>
            <a:endParaRPr sz="2400">
              <a:latin typeface="Arial"/>
              <a:cs typeface="Arial"/>
            </a:endParaRPr>
          </a:p>
          <a:p>
            <a:pPr marL="41148">
              <a:lnSpc>
                <a:spcPct val="100000"/>
              </a:lnSpc>
            </a:pPr>
            <a:r>
              <a:rPr sz="2280" b="1" spc="10" dirty="0">
                <a:solidFill>
                  <a:srgbClr val="FFFFFF"/>
                </a:solidFill>
                <a:latin typeface="Arial"/>
                <a:cs typeface="Arial"/>
              </a:rPr>
              <a:t>move outward</a:t>
            </a:r>
            <a:endParaRPr sz="2200">
              <a:latin typeface="Arial"/>
              <a:cs typeface="Arial"/>
            </a:endParaRPr>
          </a:p>
          <a:p>
            <a:pPr marL="60959">
              <a:lnSpc>
                <a:spcPct val="100000"/>
              </a:lnSpc>
            </a:pPr>
            <a:r>
              <a:rPr sz="2190" b="1" spc="10" dirty="0">
                <a:solidFill>
                  <a:srgbClr val="FFFFFF"/>
                </a:solidFill>
                <a:latin typeface="Arial"/>
                <a:cs typeface="Arial"/>
              </a:rPr>
              <a:t>and less dense</a:t>
            </a:r>
            <a:endParaRPr sz="2100">
              <a:latin typeface="Arial"/>
              <a:cs typeface="Arial"/>
            </a:endParaRPr>
          </a:p>
          <a:p>
            <a:pPr marL="77723">
              <a:lnSpc>
                <a:spcPct val="100000"/>
              </a:lnSpc>
            </a:pPr>
            <a:r>
              <a:rPr sz="2280" b="1" spc="10" dirty="0">
                <a:solidFill>
                  <a:srgbClr val="FFFFFF"/>
                </a:solidFill>
                <a:latin typeface="Arial"/>
                <a:cs typeface="Arial"/>
              </a:rPr>
              <a:t>are displaced</a:t>
            </a:r>
            <a:endParaRPr sz="2200">
              <a:latin typeface="Arial"/>
              <a:cs typeface="Arial"/>
            </a:endParaRPr>
          </a:p>
          <a:p>
            <a:pPr marL="138683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and move to</a:t>
            </a:r>
            <a:endParaRPr sz="2400">
              <a:latin typeface="Arial"/>
              <a:cs typeface="Arial"/>
            </a:endParaRPr>
          </a:p>
          <a:p>
            <a:pPr marL="350519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the centre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14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476756" y="353132"/>
            <a:ext cx="9365766" cy="4511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b="1" spc="10" dirty="0">
                <a:solidFill>
                  <a:srgbClr val="FF0000"/>
                </a:solidFill>
                <a:latin typeface="Arial"/>
                <a:cs typeface="Arial"/>
              </a:rPr>
              <a:t>3. FLOCCULATION AND FLOATATION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572" y="1117092"/>
            <a:ext cx="6001512" cy="5632704"/>
          </a:xfrm>
          <a:custGeom>
            <a:avLst/>
            <a:gdLst/>
            <a:ahLst/>
            <a:cxnLst/>
            <a:rect l="l" t="t" r="r" b="b"/>
            <a:pathLst>
              <a:path w="6001512" h="5632704">
                <a:moveTo>
                  <a:pt x="0" y="563245"/>
                </a:moveTo>
                <a:cubicBezTo>
                  <a:pt x="0" y="252222"/>
                  <a:pt x="252183" y="0"/>
                  <a:pt x="563270" y="0"/>
                </a:cubicBezTo>
                <a:lnTo>
                  <a:pt x="5438267" y="0"/>
                </a:lnTo>
                <a:cubicBezTo>
                  <a:pt x="5749290" y="0"/>
                  <a:pt x="6001512" y="252222"/>
                  <a:pt x="6001512" y="563245"/>
                </a:cubicBezTo>
                <a:lnTo>
                  <a:pt x="6001512" y="5069433"/>
                </a:lnTo>
                <a:cubicBezTo>
                  <a:pt x="6001512" y="5380520"/>
                  <a:pt x="5749290" y="5632704"/>
                  <a:pt x="5438267" y="5632704"/>
                </a:cubicBezTo>
                <a:lnTo>
                  <a:pt x="563270" y="5632704"/>
                </a:lnTo>
                <a:cubicBezTo>
                  <a:pt x="252183" y="5632704"/>
                  <a:pt x="0" y="5380520"/>
                  <a:pt x="0" y="5069433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09472"/>
            <a:ext cx="6013704" cy="564794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300837" y="3536826"/>
            <a:ext cx="5511699" cy="342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Flocculation is the process by which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15493" y="3958639"/>
            <a:ext cx="5674949" cy="3012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individual particles aggregate to form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417953" y="4379852"/>
            <a:ext cx="1270711" cy="3009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 clump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19709" y="4966592"/>
            <a:ext cx="5267860" cy="342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Due to addition of clarifying agent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068068" y="1455420"/>
            <a:ext cx="1876044" cy="1874520"/>
          </a:xfrm>
          <a:custGeom>
            <a:avLst/>
            <a:gdLst/>
            <a:ahLst/>
            <a:cxnLst/>
            <a:rect l="l" t="t" r="r" b="b"/>
            <a:pathLst>
              <a:path w="1876044" h="1874520">
                <a:moveTo>
                  <a:pt x="0" y="937260"/>
                </a:moveTo>
                <a:cubicBezTo>
                  <a:pt x="0" y="419608"/>
                  <a:pt x="419989" y="0"/>
                  <a:pt x="938022" y="0"/>
                </a:cubicBezTo>
                <a:cubicBezTo>
                  <a:pt x="1456055" y="0"/>
                  <a:pt x="1876044" y="419608"/>
                  <a:pt x="1876044" y="937260"/>
                </a:cubicBezTo>
                <a:cubicBezTo>
                  <a:pt x="1876044" y="1454912"/>
                  <a:pt x="1456055" y="1874520"/>
                  <a:pt x="938022" y="1874520"/>
                </a:cubicBezTo>
                <a:cubicBezTo>
                  <a:pt x="419989" y="1874520"/>
                  <a:pt x="0" y="1454912"/>
                  <a:pt x="0" y="937260"/>
                </a:cubicBezTo>
                <a:close/>
              </a:path>
            </a:pathLst>
          </a:custGeom>
          <a:solidFill>
            <a:srgbClr val="E8C6B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60447" y="1447800"/>
            <a:ext cx="1891284" cy="1889760"/>
          </a:xfrm>
          <a:custGeom>
            <a:avLst/>
            <a:gdLst/>
            <a:ahLst/>
            <a:cxnLst/>
            <a:rect l="l" t="t" r="r" b="b"/>
            <a:pathLst>
              <a:path w="1891284" h="1889760">
                <a:moveTo>
                  <a:pt x="7621" y="944880"/>
                </a:moveTo>
                <a:cubicBezTo>
                  <a:pt x="7621" y="427228"/>
                  <a:pt x="427610" y="7620"/>
                  <a:pt x="945643" y="7620"/>
                </a:cubicBezTo>
                <a:cubicBezTo>
                  <a:pt x="1463676" y="7620"/>
                  <a:pt x="1883665" y="427228"/>
                  <a:pt x="1883665" y="944880"/>
                </a:cubicBezTo>
                <a:cubicBezTo>
                  <a:pt x="1883665" y="1462532"/>
                  <a:pt x="1463676" y="1882140"/>
                  <a:pt x="945643" y="1882140"/>
                </a:cubicBezTo>
                <a:cubicBezTo>
                  <a:pt x="427610" y="1882140"/>
                  <a:pt x="7621" y="1462532"/>
                  <a:pt x="7621" y="94488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185916" y="1117092"/>
            <a:ext cx="6001512" cy="5632704"/>
          </a:xfrm>
          <a:custGeom>
            <a:avLst/>
            <a:gdLst/>
            <a:ahLst/>
            <a:cxnLst/>
            <a:rect l="l" t="t" r="r" b="b"/>
            <a:pathLst>
              <a:path w="6001512" h="5632704">
                <a:moveTo>
                  <a:pt x="0" y="563245"/>
                </a:moveTo>
                <a:cubicBezTo>
                  <a:pt x="0" y="252222"/>
                  <a:pt x="252222" y="0"/>
                  <a:pt x="563245" y="0"/>
                </a:cubicBezTo>
                <a:lnTo>
                  <a:pt x="5438267" y="0"/>
                </a:lnTo>
                <a:cubicBezTo>
                  <a:pt x="5749290" y="0"/>
                  <a:pt x="6001512" y="252222"/>
                  <a:pt x="6001512" y="563245"/>
                </a:cubicBezTo>
                <a:lnTo>
                  <a:pt x="6001512" y="5069433"/>
                </a:lnTo>
                <a:cubicBezTo>
                  <a:pt x="6001512" y="5380520"/>
                  <a:pt x="5749290" y="5632704"/>
                  <a:pt x="5438267" y="5632704"/>
                </a:cubicBezTo>
                <a:lnTo>
                  <a:pt x="563245" y="5632704"/>
                </a:lnTo>
                <a:cubicBezTo>
                  <a:pt x="252222" y="5632704"/>
                  <a:pt x="0" y="5380520"/>
                  <a:pt x="0" y="5069433"/>
                </a:cubicBez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8296" y="1109472"/>
            <a:ext cx="6013704" cy="5647944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7181977" y="2985692"/>
            <a:ext cx="4111288" cy="3012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Floatation is the process of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811644" y="3408556"/>
            <a:ext cx="4847229" cy="3009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separation of particles based on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025005" y="3830703"/>
            <a:ext cx="4421122" cy="3009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relative buoyancy of particles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125714" y="4415920"/>
            <a:ext cx="2220163" cy="3009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Froth flotation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660893" y="5001390"/>
            <a:ext cx="3149192" cy="3009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Dissolve air flotation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621269" y="5586605"/>
            <a:ext cx="3227831" cy="3009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Induced gas flotation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10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1066800"/>
            <a:ext cx="3642360" cy="1876044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7543800" y="1219200"/>
            <a:ext cx="3421379" cy="1891284"/>
          </a:xfrm>
          <a:custGeom>
            <a:avLst/>
            <a:gdLst/>
            <a:ahLst/>
            <a:cxnLst/>
            <a:rect l="l" t="t" r="r" b="b"/>
            <a:pathLst>
              <a:path w="3657599" h="1891284">
                <a:moveTo>
                  <a:pt x="7620" y="945642"/>
                </a:moveTo>
                <a:cubicBezTo>
                  <a:pt x="7620" y="427609"/>
                  <a:pt x="822960" y="7620"/>
                  <a:pt x="1828800" y="7620"/>
                </a:cubicBezTo>
                <a:cubicBezTo>
                  <a:pt x="2834640" y="7620"/>
                  <a:pt x="3649980" y="427609"/>
                  <a:pt x="3649980" y="945642"/>
                </a:cubicBezTo>
                <a:cubicBezTo>
                  <a:pt x="3649980" y="1463675"/>
                  <a:pt x="2834640" y="1883664"/>
                  <a:pt x="1828800" y="1883664"/>
                </a:cubicBezTo>
                <a:cubicBezTo>
                  <a:pt x="822960" y="1883664"/>
                  <a:pt x="7620" y="1463675"/>
                  <a:pt x="7620" y="945642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14528" y="5905500"/>
            <a:ext cx="11216640" cy="844296"/>
          </a:xfrm>
          <a:custGeom>
            <a:avLst/>
            <a:gdLst/>
            <a:ahLst/>
            <a:cxnLst/>
            <a:rect l="l" t="t" r="r" b="b"/>
            <a:pathLst>
              <a:path w="11216640" h="844296">
                <a:moveTo>
                  <a:pt x="0" y="422148"/>
                </a:moveTo>
                <a:lnTo>
                  <a:pt x="422147" y="0"/>
                </a:lnTo>
                <a:lnTo>
                  <a:pt x="422147" y="211074"/>
                </a:lnTo>
                <a:lnTo>
                  <a:pt x="10794492" y="211074"/>
                </a:lnTo>
                <a:lnTo>
                  <a:pt x="10794492" y="0"/>
                </a:lnTo>
                <a:lnTo>
                  <a:pt x="11216640" y="422148"/>
                </a:lnTo>
                <a:lnTo>
                  <a:pt x="10794492" y="844296"/>
                </a:lnTo>
                <a:lnTo>
                  <a:pt x="10794492" y="633222"/>
                </a:lnTo>
                <a:lnTo>
                  <a:pt x="422147" y="633222"/>
                </a:lnTo>
                <a:lnTo>
                  <a:pt x="422147" y="844296"/>
                </a:ln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06908" y="5897880"/>
            <a:ext cx="11231880" cy="859536"/>
          </a:xfrm>
          <a:custGeom>
            <a:avLst/>
            <a:gdLst/>
            <a:ahLst/>
            <a:cxnLst/>
            <a:rect l="l" t="t" r="r" b="b"/>
            <a:pathLst>
              <a:path w="11231880" h="859536">
                <a:moveTo>
                  <a:pt x="7620" y="429768"/>
                </a:moveTo>
                <a:lnTo>
                  <a:pt x="429767" y="7620"/>
                </a:lnTo>
                <a:lnTo>
                  <a:pt x="429767" y="218694"/>
                </a:lnTo>
                <a:lnTo>
                  <a:pt x="10802112" y="218694"/>
                </a:lnTo>
                <a:lnTo>
                  <a:pt x="10802112" y="7620"/>
                </a:lnTo>
                <a:lnTo>
                  <a:pt x="11224260" y="429768"/>
                </a:lnTo>
                <a:lnTo>
                  <a:pt x="10802112" y="851916"/>
                </a:lnTo>
                <a:lnTo>
                  <a:pt x="10802112" y="640842"/>
                </a:lnTo>
                <a:lnTo>
                  <a:pt x="429767" y="640842"/>
                </a:lnTo>
                <a:lnTo>
                  <a:pt x="429767" y="851916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684" y="1202436"/>
            <a:ext cx="2587752" cy="2167128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15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793490" y="536245"/>
            <a:ext cx="4714190" cy="4398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4. CELL DISRUPTION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0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032" y="2215895"/>
            <a:ext cx="2063496" cy="464057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62279" y="4569557"/>
            <a:ext cx="939218" cy="770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0959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Ultra</a:t>
            </a:r>
            <a:endParaRPr sz="28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sound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10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916" y="2487168"/>
            <a:ext cx="1633728" cy="1635251"/>
          </a:xfrm>
          <a:prstGeom prst="rect">
            <a:avLst/>
          </a:prstGeom>
        </p:spPr>
      </p:pic>
      <p:pic>
        <p:nvPicPr>
          <p:cNvPr id="10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3328" y="2215895"/>
            <a:ext cx="2063496" cy="464057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580386" y="4753707"/>
            <a:ext cx="1478957" cy="3227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Bead mill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10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9444" y="2487168"/>
            <a:ext cx="1732788" cy="1635251"/>
          </a:xfrm>
          <a:prstGeom prst="rect">
            <a:avLst/>
          </a:prstGeom>
        </p:spPr>
      </p:pic>
      <p:pic>
        <p:nvPicPr>
          <p:cNvPr id="11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0624" y="2215895"/>
            <a:ext cx="2532888" cy="4640579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617466" y="4783531"/>
            <a:ext cx="1834896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Homogenisers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1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1792" y="2415540"/>
            <a:ext cx="2130551" cy="1778508"/>
          </a:xfrm>
          <a:prstGeom prst="rect">
            <a:avLst/>
          </a:prstGeom>
        </p:spPr>
      </p:pic>
      <p:pic>
        <p:nvPicPr>
          <p:cNvPr id="11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7632" y="5215128"/>
            <a:ext cx="3319272" cy="809244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8080248" y="1703832"/>
            <a:ext cx="3523488" cy="1033271"/>
          </a:xfrm>
          <a:custGeom>
            <a:avLst/>
            <a:gdLst/>
            <a:ahLst/>
            <a:cxnLst/>
            <a:rect l="l" t="t" r="r" b="b"/>
            <a:pathLst>
              <a:path w="3523488" h="1033271">
                <a:moveTo>
                  <a:pt x="3523488" y="1033271"/>
                </a:moveTo>
                <a:lnTo>
                  <a:pt x="516636" y="1033271"/>
                </a:lnTo>
                <a:lnTo>
                  <a:pt x="0" y="516636"/>
                </a:lnTo>
                <a:lnTo>
                  <a:pt x="516636" y="0"/>
                </a:lnTo>
                <a:lnTo>
                  <a:pt x="3523488" y="0"/>
                </a:ln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072628" y="1696212"/>
            <a:ext cx="3538728" cy="1048512"/>
          </a:xfrm>
          <a:custGeom>
            <a:avLst/>
            <a:gdLst/>
            <a:ahLst/>
            <a:cxnLst/>
            <a:rect l="l" t="t" r="r" b="b"/>
            <a:pathLst>
              <a:path w="3538728" h="1048512">
                <a:moveTo>
                  <a:pt x="3531108" y="1040891"/>
                </a:moveTo>
                <a:lnTo>
                  <a:pt x="524256" y="1040891"/>
                </a:lnTo>
                <a:lnTo>
                  <a:pt x="7620" y="524256"/>
                </a:lnTo>
                <a:lnTo>
                  <a:pt x="524256" y="7620"/>
                </a:lnTo>
                <a:lnTo>
                  <a:pt x="3531108" y="7620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9602724" y="1984408"/>
            <a:ext cx="1121883" cy="3291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Drying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11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8480" y="1700784"/>
            <a:ext cx="1717547" cy="1033272"/>
          </a:xfrm>
          <a:prstGeom prst="rect">
            <a:avLst/>
          </a:prstGeom>
        </p:spPr>
      </p:pic>
      <p:sp>
        <p:nvSpPr>
          <p:cNvPr id="84" name="object 84"/>
          <p:cNvSpPr/>
          <p:nvPr/>
        </p:nvSpPr>
        <p:spPr>
          <a:xfrm>
            <a:off x="6880860" y="1693164"/>
            <a:ext cx="1732787" cy="1048512"/>
          </a:xfrm>
          <a:custGeom>
            <a:avLst/>
            <a:gdLst/>
            <a:ahLst/>
            <a:cxnLst/>
            <a:rect l="l" t="t" r="r" b="b"/>
            <a:pathLst>
              <a:path w="1732787" h="1048512">
                <a:moveTo>
                  <a:pt x="7620" y="524256"/>
                </a:moveTo>
                <a:cubicBezTo>
                  <a:pt x="7620" y="238887"/>
                  <a:pt x="392049" y="7620"/>
                  <a:pt x="866394" y="7620"/>
                </a:cubicBezTo>
                <a:cubicBezTo>
                  <a:pt x="1340739" y="7620"/>
                  <a:pt x="1725168" y="238887"/>
                  <a:pt x="1725168" y="524256"/>
                </a:cubicBezTo>
                <a:cubicBezTo>
                  <a:pt x="1725168" y="809625"/>
                  <a:pt x="1340739" y="1040892"/>
                  <a:pt x="866394" y="1040892"/>
                </a:cubicBezTo>
                <a:cubicBezTo>
                  <a:pt x="392049" y="1040892"/>
                  <a:pt x="7620" y="809625"/>
                  <a:pt x="7620" y="52425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061960" y="3044952"/>
            <a:ext cx="3523488" cy="1033272"/>
          </a:xfrm>
          <a:custGeom>
            <a:avLst/>
            <a:gdLst/>
            <a:ahLst/>
            <a:cxnLst/>
            <a:rect l="l" t="t" r="r" b="b"/>
            <a:pathLst>
              <a:path w="3523488" h="1033272">
                <a:moveTo>
                  <a:pt x="3523488" y="1033272"/>
                </a:moveTo>
                <a:lnTo>
                  <a:pt x="516636" y="1033272"/>
                </a:lnTo>
                <a:lnTo>
                  <a:pt x="0" y="516636"/>
                </a:lnTo>
                <a:lnTo>
                  <a:pt x="516636" y="0"/>
                </a:lnTo>
                <a:lnTo>
                  <a:pt x="3523488" y="0"/>
                </a:lnTo>
                <a:close/>
              </a:path>
            </a:pathLst>
          </a:custGeom>
          <a:solidFill>
            <a:srgbClr val="64CF4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54340" y="3037332"/>
            <a:ext cx="3538728" cy="1048512"/>
          </a:xfrm>
          <a:custGeom>
            <a:avLst/>
            <a:gdLst/>
            <a:ahLst/>
            <a:cxnLst/>
            <a:rect l="l" t="t" r="r" b="b"/>
            <a:pathLst>
              <a:path w="3538728" h="1048512">
                <a:moveTo>
                  <a:pt x="3531108" y="1040892"/>
                </a:moveTo>
                <a:lnTo>
                  <a:pt x="524256" y="1040892"/>
                </a:lnTo>
                <a:lnTo>
                  <a:pt x="7620" y="524256"/>
                </a:lnTo>
                <a:lnTo>
                  <a:pt x="524256" y="7620"/>
                </a:lnTo>
                <a:lnTo>
                  <a:pt x="3531108" y="7620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31275" y="3123771"/>
            <a:ext cx="2430883" cy="2891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Lysis by osmotic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9684131" y="3528220"/>
            <a:ext cx="923764" cy="2888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shock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114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492" y="3076956"/>
            <a:ext cx="1645919" cy="1033272"/>
          </a:xfrm>
          <a:prstGeom prst="rect">
            <a:avLst/>
          </a:prstGeom>
        </p:spPr>
      </p:pic>
      <p:sp>
        <p:nvSpPr>
          <p:cNvPr id="87" name="object 87"/>
          <p:cNvSpPr/>
          <p:nvPr/>
        </p:nvSpPr>
        <p:spPr>
          <a:xfrm>
            <a:off x="6976872" y="3069336"/>
            <a:ext cx="1661159" cy="1048512"/>
          </a:xfrm>
          <a:custGeom>
            <a:avLst/>
            <a:gdLst/>
            <a:ahLst/>
            <a:cxnLst/>
            <a:rect l="l" t="t" r="r" b="b"/>
            <a:pathLst>
              <a:path w="1661159" h="1048512">
                <a:moveTo>
                  <a:pt x="7620" y="524256"/>
                </a:moveTo>
                <a:cubicBezTo>
                  <a:pt x="7620" y="238887"/>
                  <a:pt x="376046" y="7620"/>
                  <a:pt x="830580" y="7620"/>
                </a:cubicBezTo>
                <a:cubicBezTo>
                  <a:pt x="1285113" y="7620"/>
                  <a:pt x="1653540" y="238887"/>
                  <a:pt x="1653540" y="524256"/>
                </a:cubicBezTo>
                <a:cubicBezTo>
                  <a:pt x="1653540" y="809625"/>
                  <a:pt x="1285113" y="1040892"/>
                  <a:pt x="830580" y="1040892"/>
                </a:cubicBezTo>
                <a:cubicBezTo>
                  <a:pt x="376046" y="1040892"/>
                  <a:pt x="7620" y="809625"/>
                  <a:pt x="7620" y="52425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080248" y="4386072"/>
            <a:ext cx="3523488" cy="1033272"/>
          </a:xfrm>
          <a:custGeom>
            <a:avLst/>
            <a:gdLst/>
            <a:ahLst/>
            <a:cxnLst/>
            <a:rect l="l" t="t" r="r" b="b"/>
            <a:pathLst>
              <a:path w="3523488" h="1033272">
                <a:moveTo>
                  <a:pt x="3523488" y="1033272"/>
                </a:moveTo>
                <a:lnTo>
                  <a:pt x="516636" y="1033272"/>
                </a:lnTo>
                <a:lnTo>
                  <a:pt x="0" y="516636"/>
                </a:lnTo>
                <a:lnTo>
                  <a:pt x="516636" y="0"/>
                </a:lnTo>
                <a:lnTo>
                  <a:pt x="3523488" y="0"/>
                </a:lnTo>
                <a:close/>
              </a:path>
            </a:pathLst>
          </a:custGeom>
          <a:solidFill>
            <a:srgbClr val="4FB9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072628" y="4378452"/>
            <a:ext cx="3538728" cy="1048512"/>
          </a:xfrm>
          <a:custGeom>
            <a:avLst/>
            <a:gdLst/>
            <a:ahLst/>
            <a:cxnLst/>
            <a:rect l="l" t="t" r="r" b="b"/>
            <a:pathLst>
              <a:path w="3538728" h="1048512">
                <a:moveTo>
                  <a:pt x="3531108" y="1040892"/>
                </a:moveTo>
                <a:lnTo>
                  <a:pt x="524256" y="1040892"/>
                </a:lnTo>
                <a:lnTo>
                  <a:pt x="7620" y="524256"/>
                </a:lnTo>
                <a:lnTo>
                  <a:pt x="524256" y="7620"/>
                </a:lnTo>
                <a:lnTo>
                  <a:pt x="3531108" y="7620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9505188" y="4668172"/>
            <a:ext cx="1239763" cy="3539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smtClean="0">
                <a:solidFill>
                  <a:srgbClr val="FFFFFF"/>
                </a:solidFill>
                <a:latin typeface="Lucida Sans Unicode"/>
                <a:cs typeface="Lucida Sans Unicode"/>
              </a:rPr>
              <a:t>Fre</a:t>
            </a:r>
            <a:r>
              <a:rPr lang="en-IN" sz="2300" spc="1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2300" spc="10" smtClean="0">
                <a:solidFill>
                  <a:srgbClr val="FFFFFF"/>
                </a:solidFill>
                <a:latin typeface="Lucida Sans Unicode"/>
                <a:cs typeface="Lucida Sans Unicode"/>
              </a:rPr>
              <a:t>zing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115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8480" y="4334256"/>
            <a:ext cx="1717547" cy="1033272"/>
          </a:xfrm>
          <a:prstGeom prst="rect">
            <a:avLst/>
          </a:prstGeom>
        </p:spPr>
      </p:pic>
      <p:sp>
        <p:nvSpPr>
          <p:cNvPr id="90" name="object 90"/>
          <p:cNvSpPr/>
          <p:nvPr/>
        </p:nvSpPr>
        <p:spPr>
          <a:xfrm>
            <a:off x="6880860" y="4326636"/>
            <a:ext cx="1732787" cy="1048512"/>
          </a:xfrm>
          <a:custGeom>
            <a:avLst/>
            <a:gdLst/>
            <a:ahLst/>
            <a:cxnLst/>
            <a:rect l="l" t="t" r="r" b="b"/>
            <a:pathLst>
              <a:path w="1732787" h="1048512">
                <a:moveTo>
                  <a:pt x="7620" y="524256"/>
                </a:moveTo>
                <a:cubicBezTo>
                  <a:pt x="7620" y="238887"/>
                  <a:pt x="392049" y="7620"/>
                  <a:pt x="866394" y="7620"/>
                </a:cubicBezTo>
                <a:cubicBezTo>
                  <a:pt x="1340739" y="7620"/>
                  <a:pt x="1725168" y="238887"/>
                  <a:pt x="1725168" y="524256"/>
                </a:cubicBezTo>
                <a:cubicBezTo>
                  <a:pt x="1725168" y="809625"/>
                  <a:pt x="1340739" y="1040892"/>
                  <a:pt x="866394" y="1040892"/>
                </a:cubicBezTo>
                <a:cubicBezTo>
                  <a:pt x="392049" y="1040892"/>
                  <a:pt x="7620" y="809625"/>
                  <a:pt x="7620" y="52425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080248" y="5728716"/>
            <a:ext cx="3523488" cy="1033270"/>
          </a:xfrm>
          <a:custGeom>
            <a:avLst/>
            <a:gdLst/>
            <a:ahLst/>
            <a:cxnLst/>
            <a:rect l="l" t="t" r="r" b="b"/>
            <a:pathLst>
              <a:path w="3523488" h="1033270">
                <a:moveTo>
                  <a:pt x="3523488" y="1033270"/>
                </a:moveTo>
                <a:lnTo>
                  <a:pt x="516636" y="1033270"/>
                </a:lnTo>
                <a:lnTo>
                  <a:pt x="0" y="516636"/>
                </a:lnTo>
                <a:lnTo>
                  <a:pt x="516636" y="0"/>
                </a:lnTo>
                <a:lnTo>
                  <a:pt x="3523488" y="0"/>
                </a:ln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072628" y="5721096"/>
            <a:ext cx="3538728" cy="1048510"/>
          </a:xfrm>
          <a:custGeom>
            <a:avLst/>
            <a:gdLst/>
            <a:ahLst/>
            <a:cxnLst/>
            <a:rect l="l" t="t" r="r" b="b"/>
            <a:pathLst>
              <a:path w="3538728" h="1048510">
                <a:moveTo>
                  <a:pt x="3531108" y="1040890"/>
                </a:moveTo>
                <a:lnTo>
                  <a:pt x="524256" y="1040890"/>
                </a:lnTo>
                <a:lnTo>
                  <a:pt x="7620" y="524256"/>
                </a:lnTo>
                <a:lnTo>
                  <a:pt x="524256" y="7620"/>
                </a:lnTo>
                <a:lnTo>
                  <a:pt x="3531108" y="7620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9212580" y="6009927"/>
            <a:ext cx="2085709" cy="2888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Lytic enzymes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0024" y="5730240"/>
            <a:ext cx="1717548" cy="1033272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7042404" y="5722620"/>
            <a:ext cx="1732788" cy="1048512"/>
          </a:xfrm>
          <a:custGeom>
            <a:avLst/>
            <a:gdLst/>
            <a:ahLst/>
            <a:cxnLst/>
            <a:rect l="l" t="t" r="r" b="b"/>
            <a:pathLst>
              <a:path w="1732788" h="1048512">
                <a:moveTo>
                  <a:pt x="7620" y="524256"/>
                </a:moveTo>
                <a:cubicBezTo>
                  <a:pt x="7620" y="238925"/>
                  <a:pt x="392049" y="7620"/>
                  <a:pt x="866394" y="7620"/>
                </a:cubicBezTo>
                <a:cubicBezTo>
                  <a:pt x="1340739" y="7620"/>
                  <a:pt x="1725168" y="238925"/>
                  <a:pt x="1725168" y="524256"/>
                </a:cubicBezTo>
                <a:cubicBezTo>
                  <a:pt x="1725168" y="809587"/>
                  <a:pt x="1340739" y="1040892"/>
                  <a:pt x="866394" y="1040892"/>
                </a:cubicBezTo>
                <a:cubicBezTo>
                  <a:pt x="392049" y="1040892"/>
                  <a:pt x="7620" y="809587"/>
                  <a:pt x="7620" y="52425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23088" y="1156716"/>
            <a:ext cx="5849112" cy="544068"/>
          </a:xfrm>
          <a:custGeom>
            <a:avLst/>
            <a:gdLst/>
            <a:ahLst/>
            <a:cxnLst/>
            <a:rect l="l" t="t" r="r" b="b"/>
            <a:pathLst>
              <a:path w="5849112" h="544068">
                <a:moveTo>
                  <a:pt x="0" y="544068"/>
                </a:moveTo>
                <a:lnTo>
                  <a:pt x="0" y="0"/>
                </a:lnTo>
                <a:lnTo>
                  <a:pt x="5849112" y="0"/>
                </a:lnTo>
                <a:lnTo>
                  <a:pt x="5849112" y="544068"/>
                </a:lnTo>
                <a:lnTo>
                  <a:pt x="0" y="544068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5468" y="1149096"/>
            <a:ext cx="5864352" cy="559308"/>
          </a:xfrm>
          <a:custGeom>
            <a:avLst/>
            <a:gdLst/>
            <a:ahLst/>
            <a:cxnLst/>
            <a:rect l="l" t="t" r="r" b="b"/>
            <a:pathLst>
              <a:path w="5864352" h="559308">
                <a:moveTo>
                  <a:pt x="7620" y="551688"/>
                </a:moveTo>
                <a:lnTo>
                  <a:pt x="7620" y="7620"/>
                </a:lnTo>
                <a:lnTo>
                  <a:pt x="5856732" y="7620"/>
                </a:lnTo>
                <a:lnTo>
                  <a:pt x="5856732" y="551688"/>
                </a:lnTo>
                <a:lnTo>
                  <a:pt x="7620" y="551688"/>
                </a:lnTo>
                <a:close/>
              </a:path>
            </a:pathLst>
          </a:custGeom>
          <a:ln w="15240">
            <a:solidFill>
              <a:srgbClr val="2077A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1961642" y="1268933"/>
            <a:ext cx="2645664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Mechanical cell lysis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050024" y="1156716"/>
            <a:ext cx="5012436" cy="544068"/>
          </a:xfrm>
          <a:custGeom>
            <a:avLst/>
            <a:gdLst/>
            <a:ahLst/>
            <a:cxnLst/>
            <a:rect l="l" t="t" r="r" b="b"/>
            <a:pathLst>
              <a:path w="5012436" h="544068">
                <a:moveTo>
                  <a:pt x="0" y="544068"/>
                </a:moveTo>
                <a:lnTo>
                  <a:pt x="0" y="0"/>
                </a:lnTo>
                <a:lnTo>
                  <a:pt x="5012436" y="0"/>
                </a:lnTo>
                <a:lnTo>
                  <a:pt x="5012436" y="544068"/>
                </a:lnTo>
                <a:lnTo>
                  <a:pt x="0" y="544068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042404" y="1149096"/>
            <a:ext cx="5027676" cy="559308"/>
          </a:xfrm>
          <a:custGeom>
            <a:avLst/>
            <a:gdLst/>
            <a:ahLst/>
            <a:cxnLst/>
            <a:rect l="l" t="t" r="r" b="b"/>
            <a:pathLst>
              <a:path w="5027676" h="559308">
                <a:moveTo>
                  <a:pt x="7620" y="551688"/>
                </a:moveTo>
                <a:lnTo>
                  <a:pt x="7620" y="7620"/>
                </a:lnTo>
                <a:lnTo>
                  <a:pt x="5020056" y="7620"/>
                </a:lnTo>
                <a:lnTo>
                  <a:pt x="5020056" y="551688"/>
                </a:lnTo>
                <a:lnTo>
                  <a:pt x="7620" y="551688"/>
                </a:lnTo>
                <a:close/>
              </a:path>
            </a:pathLst>
          </a:custGeom>
          <a:ln w="15240">
            <a:solidFill>
              <a:srgbClr val="2077A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7975727" y="1268933"/>
            <a:ext cx="3236977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Non-mechanical cell lysis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15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16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7" y="1000126"/>
            <a:ext cx="2101663" cy="357505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716552" y="999237"/>
            <a:ext cx="2104033" cy="359283"/>
          </a:xfrm>
          <a:custGeom>
            <a:avLst/>
            <a:gdLst/>
            <a:ahLst/>
            <a:cxnLst/>
            <a:rect l="l" t="t" r="r" b="b"/>
            <a:pathLst>
              <a:path w="1578025" h="359283">
                <a:moveTo>
                  <a:pt x="80861" y="59055"/>
                </a:moveTo>
                <a:cubicBezTo>
                  <a:pt x="74409" y="59055"/>
                  <a:pt x="68199" y="59436"/>
                  <a:pt x="62217" y="60325"/>
                </a:cubicBezTo>
                <a:lnTo>
                  <a:pt x="62217" y="170942"/>
                </a:lnTo>
                <a:cubicBezTo>
                  <a:pt x="72606" y="171958"/>
                  <a:pt x="80784" y="172593"/>
                  <a:pt x="86753" y="172593"/>
                </a:cubicBezTo>
                <a:cubicBezTo>
                  <a:pt x="114744" y="172593"/>
                  <a:pt x="135191" y="167894"/>
                  <a:pt x="148082" y="158496"/>
                </a:cubicBezTo>
                <a:cubicBezTo>
                  <a:pt x="160985" y="149225"/>
                  <a:pt x="167437" y="133985"/>
                  <a:pt x="167437" y="112903"/>
                </a:cubicBezTo>
                <a:cubicBezTo>
                  <a:pt x="167437" y="77089"/>
                  <a:pt x="138569" y="59055"/>
                  <a:pt x="80861" y="59055"/>
                </a:cubicBezTo>
                <a:close/>
                <a:moveTo>
                  <a:pt x="1423847" y="55372"/>
                </a:moveTo>
                <a:cubicBezTo>
                  <a:pt x="1396416" y="55372"/>
                  <a:pt x="1375461" y="66294"/>
                  <a:pt x="1360856" y="88265"/>
                </a:cubicBezTo>
                <a:cubicBezTo>
                  <a:pt x="1346251" y="110109"/>
                  <a:pt x="1338885" y="139700"/>
                  <a:pt x="1338885" y="176784"/>
                </a:cubicBezTo>
                <a:cubicBezTo>
                  <a:pt x="1338885" y="217170"/>
                  <a:pt x="1345743" y="248539"/>
                  <a:pt x="1359459" y="270637"/>
                </a:cubicBezTo>
                <a:cubicBezTo>
                  <a:pt x="1373047" y="292862"/>
                  <a:pt x="1392987" y="303911"/>
                  <a:pt x="1419149" y="303911"/>
                </a:cubicBezTo>
                <a:cubicBezTo>
                  <a:pt x="1449756" y="303911"/>
                  <a:pt x="1473124" y="293116"/>
                  <a:pt x="1489253" y="271399"/>
                </a:cubicBezTo>
                <a:cubicBezTo>
                  <a:pt x="1505382" y="249682"/>
                  <a:pt x="1513510" y="218186"/>
                  <a:pt x="1513510" y="176784"/>
                </a:cubicBezTo>
                <a:cubicBezTo>
                  <a:pt x="1513510" y="95885"/>
                  <a:pt x="1483538" y="55372"/>
                  <a:pt x="1423847" y="55372"/>
                </a:cubicBezTo>
                <a:close/>
                <a:moveTo>
                  <a:pt x="1158799" y="6985"/>
                </a:moveTo>
                <a:lnTo>
                  <a:pt x="1220140" y="6985"/>
                </a:lnTo>
                <a:lnTo>
                  <a:pt x="1220140" y="352552"/>
                </a:lnTo>
                <a:lnTo>
                  <a:pt x="1158799" y="352552"/>
                </a:lnTo>
                <a:close/>
                <a:moveTo>
                  <a:pt x="580860" y="6985"/>
                </a:moveTo>
                <a:lnTo>
                  <a:pt x="645960" y="6985"/>
                </a:lnTo>
                <a:lnTo>
                  <a:pt x="727824" y="154432"/>
                </a:lnTo>
                <a:lnTo>
                  <a:pt x="809930" y="6985"/>
                </a:lnTo>
                <a:lnTo>
                  <a:pt x="874827" y="6985"/>
                </a:lnTo>
                <a:lnTo>
                  <a:pt x="758749" y="210820"/>
                </a:lnTo>
                <a:lnTo>
                  <a:pt x="758749" y="352552"/>
                </a:lnTo>
                <a:lnTo>
                  <a:pt x="697395" y="352552"/>
                </a:lnTo>
                <a:lnTo>
                  <a:pt x="697395" y="210820"/>
                </a:lnTo>
                <a:close/>
                <a:moveTo>
                  <a:pt x="284353" y="6985"/>
                </a:moveTo>
                <a:lnTo>
                  <a:pt x="345681" y="6985"/>
                </a:lnTo>
                <a:lnTo>
                  <a:pt x="345681" y="142367"/>
                </a:lnTo>
                <a:lnTo>
                  <a:pt x="483209" y="142367"/>
                </a:lnTo>
                <a:lnTo>
                  <a:pt x="483209" y="6985"/>
                </a:lnTo>
                <a:lnTo>
                  <a:pt x="543839" y="6985"/>
                </a:lnTo>
                <a:lnTo>
                  <a:pt x="543839" y="352552"/>
                </a:lnTo>
                <a:lnTo>
                  <a:pt x="483209" y="352552"/>
                </a:lnTo>
                <a:lnTo>
                  <a:pt x="483209" y="196850"/>
                </a:lnTo>
                <a:lnTo>
                  <a:pt x="345681" y="196850"/>
                </a:lnTo>
                <a:lnTo>
                  <a:pt x="345681" y="352552"/>
                </a:lnTo>
                <a:lnTo>
                  <a:pt x="284353" y="352552"/>
                </a:lnTo>
                <a:close/>
                <a:moveTo>
                  <a:pt x="72606" y="4572"/>
                </a:moveTo>
                <a:cubicBezTo>
                  <a:pt x="127178" y="4572"/>
                  <a:pt x="167081" y="12954"/>
                  <a:pt x="192316" y="29718"/>
                </a:cubicBezTo>
                <a:cubicBezTo>
                  <a:pt x="217563" y="46482"/>
                  <a:pt x="230175" y="72644"/>
                  <a:pt x="230175" y="108204"/>
                </a:cubicBezTo>
                <a:cubicBezTo>
                  <a:pt x="230175" y="187452"/>
                  <a:pt x="183477" y="227076"/>
                  <a:pt x="90055" y="227076"/>
                </a:cubicBezTo>
                <a:cubicBezTo>
                  <a:pt x="83134" y="227076"/>
                  <a:pt x="73863" y="226568"/>
                  <a:pt x="62217" y="225425"/>
                </a:cubicBezTo>
                <a:lnTo>
                  <a:pt x="62217" y="352552"/>
                </a:lnTo>
                <a:lnTo>
                  <a:pt x="889" y="352552"/>
                </a:lnTo>
                <a:lnTo>
                  <a:pt x="889" y="7239"/>
                </a:lnTo>
                <a:cubicBezTo>
                  <a:pt x="41783" y="5461"/>
                  <a:pt x="65684" y="4572"/>
                  <a:pt x="72606" y="4572"/>
                </a:cubicBezTo>
                <a:close/>
                <a:moveTo>
                  <a:pt x="999668" y="1016"/>
                </a:moveTo>
                <a:cubicBezTo>
                  <a:pt x="1039546" y="1016"/>
                  <a:pt x="1068883" y="8509"/>
                  <a:pt x="1087679" y="23495"/>
                </a:cubicBezTo>
                <a:lnTo>
                  <a:pt x="1069010" y="76327"/>
                </a:lnTo>
                <a:cubicBezTo>
                  <a:pt x="1047420" y="60960"/>
                  <a:pt x="1024687" y="53213"/>
                  <a:pt x="1000811" y="53213"/>
                </a:cubicBezTo>
                <a:cubicBezTo>
                  <a:pt x="986714" y="53213"/>
                  <a:pt x="975665" y="56896"/>
                  <a:pt x="967918" y="64389"/>
                </a:cubicBezTo>
                <a:cubicBezTo>
                  <a:pt x="960171" y="71882"/>
                  <a:pt x="956234" y="81534"/>
                  <a:pt x="956234" y="93599"/>
                </a:cubicBezTo>
                <a:cubicBezTo>
                  <a:pt x="956234" y="113411"/>
                  <a:pt x="978205" y="133985"/>
                  <a:pt x="1022020" y="155321"/>
                </a:cubicBezTo>
                <a:cubicBezTo>
                  <a:pt x="1045134" y="166624"/>
                  <a:pt x="1061898" y="177038"/>
                  <a:pt x="1072058" y="186563"/>
                </a:cubicBezTo>
                <a:cubicBezTo>
                  <a:pt x="1082345" y="196088"/>
                  <a:pt x="1090091" y="207264"/>
                  <a:pt x="1095426" y="219837"/>
                </a:cubicBezTo>
                <a:cubicBezTo>
                  <a:pt x="1100760" y="232537"/>
                  <a:pt x="1103427" y="246634"/>
                  <a:pt x="1103427" y="262255"/>
                </a:cubicBezTo>
                <a:cubicBezTo>
                  <a:pt x="1103427" y="290195"/>
                  <a:pt x="1092378" y="313182"/>
                  <a:pt x="1070280" y="331343"/>
                </a:cubicBezTo>
                <a:cubicBezTo>
                  <a:pt x="1048182" y="349377"/>
                  <a:pt x="1018591" y="358394"/>
                  <a:pt x="981507" y="358394"/>
                </a:cubicBezTo>
                <a:cubicBezTo>
                  <a:pt x="949249" y="358394"/>
                  <a:pt x="920166" y="350139"/>
                  <a:pt x="894258" y="333502"/>
                </a:cubicBezTo>
                <a:lnTo>
                  <a:pt x="916864" y="278511"/>
                </a:lnTo>
                <a:cubicBezTo>
                  <a:pt x="941121" y="295529"/>
                  <a:pt x="964870" y="303911"/>
                  <a:pt x="988365" y="303911"/>
                </a:cubicBezTo>
                <a:cubicBezTo>
                  <a:pt x="1024306" y="303911"/>
                  <a:pt x="1042340" y="291338"/>
                  <a:pt x="1042340" y="266192"/>
                </a:cubicBezTo>
                <a:cubicBezTo>
                  <a:pt x="1042340" y="254381"/>
                  <a:pt x="1038149" y="243205"/>
                  <a:pt x="1029640" y="232537"/>
                </a:cubicBezTo>
                <a:cubicBezTo>
                  <a:pt x="1021131" y="221742"/>
                  <a:pt x="1003605" y="209804"/>
                  <a:pt x="977062" y="196469"/>
                </a:cubicBezTo>
                <a:cubicBezTo>
                  <a:pt x="950646" y="183261"/>
                  <a:pt x="932739" y="172339"/>
                  <a:pt x="923595" y="163703"/>
                </a:cubicBezTo>
                <a:cubicBezTo>
                  <a:pt x="914324" y="155194"/>
                  <a:pt x="907339" y="144907"/>
                  <a:pt x="902386" y="133223"/>
                </a:cubicBezTo>
                <a:cubicBezTo>
                  <a:pt x="897433" y="121412"/>
                  <a:pt x="894893" y="108331"/>
                  <a:pt x="894893" y="93980"/>
                </a:cubicBezTo>
                <a:cubicBezTo>
                  <a:pt x="894893" y="67310"/>
                  <a:pt x="904672" y="45085"/>
                  <a:pt x="924230" y="27432"/>
                </a:cubicBezTo>
                <a:cubicBezTo>
                  <a:pt x="943915" y="9906"/>
                  <a:pt x="968934" y="1016"/>
                  <a:pt x="999668" y="1016"/>
                </a:cubicBezTo>
                <a:close/>
                <a:moveTo>
                  <a:pt x="1423847" y="889"/>
                </a:moveTo>
                <a:cubicBezTo>
                  <a:pt x="1473505" y="889"/>
                  <a:pt x="1511478" y="16256"/>
                  <a:pt x="1537766" y="47117"/>
                </a:cubicBezTo>
                <a:cubicBezTo>
                  <a:pt x="1564056" y="77851"/>
                  <a:pt x="1577137" y="121158"/>
                  <a:pt x="1577137" y="176784"/>
                </a:cubicBezTo>
                <a:cubicBezTo>
                  <a:pt x="1577137" y="232537"/>
                  <a:pt x="1563421" y="276733"/>
                  <a:pt x="1535988" y="309372"/>
                </a:cubicBezTo>
                <a:cubicBezTo>
                  <a:pt x="1508557" y="342138"/>
                  <a:pt x="1469568" y="358394"/>
                  <a:pt x="1419149" y="358394"/>
                </a:cubicBezTo>
                <a:cubicBezTo>
                  <a:pt x="1372666" y="358394"/>
                  <a:pt x="1337107" y="342265"/>
                  <a:pt x="1312341" y="309880"/>
                </a:cubicBezTo>
                <a:cubicBezTo>
                  <a:pt x="1287577" y="277495"/>
                  <a:pt x="1275258" y="233172"/>
                  <a:pt x="1275258" y="176784"/>
                </a:cubicBezTo>
                <a:cubicBezTo>
                  <a:pt x="1275258" y="127635"/>
                  <a:pt x="1288719" y="85979"/>
                  <a:pt x="1315644" y="51943"/>
                </a:cubicBezTo>
                <a:cubicBezTo>
                  <a:pt x="1342694" y="17907"/>
                  <a:pt x="1378636" y="889"/>
                  <a:pt x="1423847" y="889"/>
                </a:cubicBezTo>
                <a:close/>
              </a:path>
            </a:pathLst>
          </a:custGeom>
          <a:ln w="1778">
            <a:solidFill>
              <a:srgbClr val="5914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6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06" y="1184086"/>
            <a:ext cx="166383" cy="55434"/>
          </a:xfrm>
          <a:prstGeom prst="rect">
            <a:avLst/>
          </a:prstGeom>
        </p:spPr>
      </p:pic>
      <p:sp>
        <p:nvSpPr>
          <p:cNvPr id="92" name="object 92"/>
          <p:cNvSpPr/>
          <p:nvPr/>
        </p:nvSpPr>
        <p:spPr>
          <a:xfrm>
            <a:off x="2877820" y="1183197"/>
            <a:ext cx="168755" cy="57212"/>
          </a:xfrm>
          <a:custGeom>
            <a:avLst/>
            <a:gdLst/>
            <a:ahLst/>
            <a:cxnLst/>
            <a:rect l="l" t="t" r="r" b="b"/>
            <a:pathLst>
              <a:path w="126566" h="57212">
                <a:moveTo>
                  <a:pt x="889" y="56323"/>
                </a:moveTo>
                <a:lnTo>
                  <a:pt x="889" y="889"/>
                </a:lnTo>
                <a:lnTo>
                  <a:pt x="125676" y="889"/>
                </a:lnTo>
                <a:lnTo>
                  <a:pt x="125676" y="56323"/>
                </a:lnTo>
                <a:lnTo>
                  <a:pt x="889" y="56323"/>
                </a:lnTo>
                <a:close/>
              </a:path>
            </a:pathLst>
          </a:custGeom>
          <a:ln w="1778">
            <a:solidFill>
              <a:srgbClr val="5914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6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78" y="1000126"/>
            <a:ext cx="6871377" cy="357505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3085591" y="999237"/>
            <a:ext cx="6873749" cy="359283"/>
          </a:xfrm>
          <a:custGeom>
            <a:avLst/>
            <a:gdLst/>
            <a:ahLst/>
            <a:cxnLst/>
            <a:rect l="l" t="t" r="r" b="b"/>
            <a:pathLst>
              <a:path w="5155312" h="359283">
                <a:moveTo>
                  <a:pt x="2468119" y="107950"/>
                </a:moveTo>
                <a:lnTo>
                  <a:pt x="2426590" y="235585"/>
                </a:lnTo>
                <a:lnTo>
                  <a:pt x="2509648" y="235585"/>
                </a:lnTo>
                <a:close/>
                <a:moveTo>
                  <a:pt x="1408939" y="107950"/>
                </a:moveTo>
                <a:lnTo>
                  <a:pt x="1367410" y="235585"/>
                </a:lnTo>
                <a:lnTo>
                  <a:pt x="1450468" y="235585"/>
                </a:lnTo>
                <a:close/>
                <a:moveTo>
                  <a:pt x="4740275" y="59055"/>
                </a:moveTo>
                <a:cubicBezTo>
                  <a:pt x="4733672" y="59055"/>
                  <a:pt x="4724274" y="59690"/>
                  <a:pt x="4712209" y="60706"/>
                </a:cubicBezTo>
                <a:lnTo>
                  <a:pt x="4712209" y="296672"/>
                </a:lnTo>
                <a:cubicBezTo>
                  <a:pt x="4722114" y="297561"/>
                  <a:pt x="4732783" y="298069"/>
                  <a:pt x="4744213" y="298069"/>
                </a:cubicBezTo>
                <a:cubicBezTo>
                  <a:pt x="4775200" y="298069"/>
                  <a:pt x="4799458" y="286766"/>
                  <a:pt x="4816984" y="264287"/>
                </a:cubicBezTo>
                <a:cubicBezTo>
                  <a:pt x="4834510" y="241808"/>
                  <a:pt x="4843273" y="210439"/>
                  <a:pt x="4843273" y="169926"/>
                </a:cubicBezTo>
                <a:cubicBezTo>
                  <a:pt x="4843273" y="96012"/>
                  <a:pt x="4808983" y="59055"/>
                  <a:pt x="4740275" y="59055"/>
                </a:cubicBezTo>
                <a:close/>
                <a:moveTo>
                  <a:pt x="4443096" y="55372"/>
                </a:moveTo>
                <a:cubicBezTo>
                  <a:pt x="4415663" y="55372"/>
                  <a:pt x="4394709" y="66294"/>
                  <a:pt x="4380104" y="88265"/>
                </a:cubicBezTo>
                <a:cubicBezTo>
                  <a:pt x="4365499" y="110109"/>
                  <a:pt x="4358133" y="139700"/>
                  <a:pt x="4358133" y="176784"/>
                </a:cubicBezTo>
                <a:cubicBezTo>
                  <a:pt x="4358133" y="217170"/>
                  <a:pt x="4364991" y="248539"/>
                  <a:pt x="4378707" y="270637"/>
                </a:cubicBezTo>
                <a:cubicBezTo>
                  <a:pt x="4392296" y="292862"/>
                  <a:pt x="4412235" y="303911"/>
                  <a:pt x="4438397" y="303911"/>
                </a:cubicBezTo>
                <a:cubicBezTo>
                  <a:pt x="4469004" y="303911"/>
                  <a:pt x="4492372" y="293116"/>
                  <a:pt x="4508500" y="271399"/>
                </a:cubicBezTo>
                <a:cubicBezTo>
                  <a:pt x="4524630" y="249682"/>
                  <a:pt x="4532758" y="218186"/>
                  <a:pt x="4532758" y="176784"/>
                </a:cubicBezTo>
                <a:cubicBezTo>
                  <a:pt x="4532758" y="95885"/>
                  <a:pt x="4502786" y="55372"/>
                  <a:pt x="4443096" y="55372"/>
                </a:cubicBezTo>
                <a:close/>
                <a:moveTo>
                  <a:pt x="3980308" y="6985"/>
                </a:moveTo>
                <a:lnTo>
                  <a:pt x="4041649" y="6985"/>
                </a:lnTo>
                <a:lnTo>
                  <a:pt x="4041649" y="142367"/>
                </a:lnTo>
                <a:lnTo>
                  <a:pt x="4179063" y="142367"/>
                </a:lnTo>
                <a:lnTo>
                  <a:pt x="4179063" y="6985"/>
                </a:lnTo>
                <a:lnTo>
                  <a:pt x="4239769" y="6985"/>
                </a:lnTo>
                <a:lnTo>
                  <a:pt x="4239769" y="352552"/>
                </a:lnTo>
                <a:lnTo>
                  <a:pt x="4179063" y="352552"/>
                </a:lnTo>
                <a:lnTo>
                  <a:pt x="4179063" y="196850"/>
                </a:lnTo>
                <a:lnTo>
                  <a:pt x="4041649" y="196850"/>
                </a:lnTo>
                <a:lnTo>
                  <a:pt x="4041649" y="352552"/>
                </a:lnTo>
                <a:lnTo>
                  <a:pt x="3980308" y="352552"/>
                </a:lnTo>
                <a:close/>
                <a:moveTo>
                  <a:pt x="3653918" y="6985"/>
                </a:moveTo>
                <a:lnTo>
                  <a:pt x="3940049" y="6985"/>
                </a:lnTo>
                <a:lnTo>
                  <a:pt x="3940049" y="61468"/>
                </a:lnTo>
                <a:lnTo>
                  <a:pt x="3825241" y="61468"/>
                </a:lnTo>
                <a:lnTo>
                  <a:pt x="3825241" y="352552"/>
                </a:lnTo>
                <a:lnTo>
                  <a:pt x="3763900" y="352552"/>
                </a:lnTo>
                <a:lnTo>
                  <a:pt x="3763900" y="61468"/>
                </a:lnTo>
                <a:lnTo>
                  <a:pt x="3653918" y="61468"/>
                </a:lnTo>
                <a:close/>
                <a:moveTo>
                  <a:pt x="3410332" y="6985"/>
                </a:moveTo>
                <a:lnTo>
                  <a:pt x="3630804" y="6985"/>
                </a:lnTo>
                <a:lnTo>
                  <a:pt x="3630804" y="61468"/>
                </a:lnTo>
                <a:lnTo>
                  <a:pt x="3471673" y="61468"/>
                </a:lnTo>
                <a:lnTo>
                  <a:pt x="3471673" y="142367"/>
                </a:lnTo>
                <a:lnTo>
                  <a:pt x="3585846" y="142367"/>
                </a:lnTo>
                <a:lnTo>
                  <a:pt x="3585846" y="194564"/>
                </a:lnTo>
                <a:lnTo>
                  <a:pt x="3471673" y="194564"/>
                </a:lnTo>
                <a:lnTo>
                  <a:pt x="3471673" y="298069"/>
                </a:lnTo>
                <a:lnTo>
                  <a:pt x="3628264" y="298069"/>
                </a:lnTo>
                <a:lnTo>
                  <a:pt x="3628264" y="352552"/>
                </a:lnTo>
                <a:lnTo>
                  <a:pt x="3410332" y="352552"/>
                </a:lnTo>
                <a:close/>
                <a:moveTo>
                  <a:pt x="3089530" y="6985"/>
                </a:moveTo>
                <a:lnTo>
                  <a:pt x="3122042" y="6985"/>
                </a:lnTo>
                <a:lnTo>
                  <a:pt x="3196845" y="239776"/>
                </a:lnTo>
                <a:lnTo>
                  <a:pt x="3269997" y="6985"/>
                </a:lnTo>
                <a:lnTo>
                  <a:pt x="3302255" y="6985"/>
                </a:lnTo>
                <a:lnTo>
                  <a:pt x="3372867" y="352806"/>
                </a:lnTo>
                <a:lnTo>
                  <a:pt x="3313431" y="352806"/>
                </a:lnTo>
                <a:lnTo>
                  <a:pt x="3277490" y="166370"/>
                </a:lnTo>
                <a:lnTo>
                  <a:pt x="3208021" y="357251"/>
                </a:lnTo>
                <a:lnTo>
                  <a:pt x="3186050" y="357251"/>
                </a:lnTo>
                <a:lnTo>
                  <a:pt x="3116454" y="166370"/>
                </a:lnTo>
                <a:lnTo>
                  <a:pt x="3079116" y="352806"/>
                </a:lnTo>
                <a:lnTo>
                  <a:pt x="3019934" y="352806"/>
                </a:lnTo>
                <a:close/>
                <a:moveTo>
                  <a:pt x="2657476" y="6985"/>
                </a:moveTo>
                <a:lnTo>
                  <a:pt x="2718817" y="6985"/>
                </a:lnTo>
                <a:lnTo>
                  <a:pt x="2718817" y="298069"/>
                </a:lnTo>
                <a:lnTo>
                  <a:pt x="2874900" y="298069"/>
                </a:lnTo>
                <a:lnTo>
                  <a:pt x="2874900" y="352552"/>
                </a:lnTo>
                <a:lnTo>
                  <a:pt x="2657476" y="352552"/>
                </a:lnTo>
                <a:close/>
                <a:moveTo>
                  <a:pt x="1922527" y="6985"/>
                </a:moveTo>
                <a:lnTo>
                  <a:pt x="1983868" y="6985"/>
                </a:lnTo>
                <a:lnTo>
                  <a:pt x="1983868" y="352552"/>
                </a:lnTo>
                <a:lnTo>
                  <a:pt x="1922527" y="352552"/>
                </a:lnTo>
                <a:close/>
                <a:moveTo>
                  <a:pt x="1598296" y="6985"/>
                </a:moveTo>
                <a:lnTo>
                  <a:pt x="1627760" y="6985"/>
                </a:lnTo>
                <a:lnTo>
                  <a:pt x="1790955" y="215519"/>
                </a:lnTo>
                <a:lnTo>
                  <a:pt x="1790955" y="6985"/>
                </a:lnTo>
                <a:lnTo>
                  <a:pt x="1849883" y="6985"/>
                </a:lnTo>
                <a:lnTo>
                  <a:pt x="1849883" y="357251"/>
                </a:lnTo>
                <a:lnTo>
                  <a:pt x="1824991" y="357251"/>
                </a:lnTo>
                <a:lnTo>
                  <a:pt x="1657224" y="138557"/>
                </a:lnTo>
                <a:lnTo>
                  <a:pt x="1657224" y="352806"/>
                </a:lnTo>
                <a:lnTo>
                  <a:pt x="1598296" y="352806"/>
                </a:lnTo>
                <a:close/>
                <a:moveTo>
                  <a:pt x="961264" y="6985"/>
                </a:moveTo>
                <a:lnTo>
                  <a:pt x="1022605" y="6985"/>
                </a:lnTo>
                <a:lnTo>
                  <a:pt x="1022605" y="142367"/>
                </a:lnTo>
                <a:lnTo>
                  <a:pt x="1160019" y="142367"/>
                </a:lnTo>
                <a:lnTo>
                  <a:pt x="1160019" y="6985"/>
                </a:lnTo>
                <a:lnTo>
                  <a:pt x="1220725" y="6985"/>
                </a:lnTo>
                <a:lnTo>
                  <a:pt x="1220725" y="352552"/>
                </a:lnTo>
                <a:lnTo>
                  <a:pt x="1160019" y="352552"/>
                </a:lnTo>
                <a:lnTo>
                  <a:pt x="1160019" y="196850"/>
                </a:lnTo>
                <a:lnTo>
                  <a:pt x="1022605" y="196850"/>
                </a:lnTo>
                <a:lnTo>
                  <a:pt x="1022605" y="352552"/>
                </a:lnTo>
                <a:lnTo>
                  <a:pt x="961264" y="352552"/>
                </a:lnTo>
                <a:close/>
                <a:moveTo>
                  <a:pt x="391288" y="6985"/>
                </a:moveTo>
                <a:lnTo>
                  <a:pt x="611760" y="6985"/>
                </a:lnTo>
                <a:lnTo>
                  <a:pt x="611760" y="61468"/>
                </a:lnTo>
                <a:lnTo>
                  <a:pt x="452629" y="61468"/>
                </a:lnTo>
                <a:lnTo>
                  <a:pt x="452629" y="142367"/>
                </a:lnTo>
                <a:lnTo>
                  <a:pt x="566802" y="142367"/>
                </a:lnTo>
                <a:lnTo>
                  <a:pt x="566802" y="194564"/>
                </a:lnTo>
                <a:lnTo>
                  <a:pt x="452629" y="194564"/>
                </a:lnTo>
                <a:lnTo>
                  <a:pt x="452629" y="298069"/>
                </a:lnTo>
                <a:lnTo>
                  <a:pt x="609220" y="298069"/>
                </a:lnTo>
                <a:lnTo>
                  <a:pt x="609220" y="352552"/>
                </a:lnTo>
                <a:lnTo>
                  <a:pt x="391288" y="352552"/>
                </a:lnTo>
                <a:close/>
                <a:moveTo>
                  <a:pt x="70486" y="6985"/>
                </a:moveTo>
                <a:lnTo>
                  <a:pt x="102998" y="6985"/>
                </a:lnTo>
                <a:lnTo>
                  <a:pt x="177801" y="239776"/>
                </a:lnTo>
                <a:lnTo>
                  <a:pt x="250953" y="6985"/>
                </a:lnTo>
                <a:lnTo>
                  <a:pt x="283211" y="6985"/>
                </a:lnTo>
                <a:lnTo>
                  <a:pt x="353823" y="352806"/>
                </a:lnTo>
                <a:lnTo>
                  <a:pt x="294387" y="352806"/>
                </a:lnTo>
                <a:lnTo>
                  <a:pt x="258446" y="166370"/>
                </a:lnTo>
                <a:lnTo>
                  <a:pt x="188977" y="357251"/>
                </a:lnTo>
                <a:lnTo>
                  <a:pt x="167006" y="357251"/>
                </a:lnTo>
                <a:lnTo>
                  <a:pt x="97410" y="166370"/>
                </a:lnTo>
                <a:lnTo>
                  <a:pt x="60072" y="352806"/>
                </a:lnTo>
                <a:lnTo>
                  <a:pt x="890" y="352806"/>
                </a:lnTo>
                <a:close/>
                <a:moveTo>
                  <a:pt x="4743070" y="4572"/>
                </a:moveTo>
                <a:cubicBezTo>
                  <a:pt x="4793362" y="4572"/>
                  <a:pt x="4833239" y="19304"/>
                  <a:pt x="4862831" y="48895"/>
                </a:cubicBezTo>
                <a:cubicBezTo>
                  <a:pt x="4892295" y="78359"/>
                  <a:pt x="4907026" y="117475"/>
                  <a:pt x="4907026" y="166243"/>
                </a:cubicBezTo>
                <a:cubicBezTo>
                  <a:pt x="4907026" y="290449"/>
                  <a:pt x="4847210" y="352552"/>
                  <a:pt x="4727449" y="352552"/>
                </a:cubicBezTo>
                <a:lnTo>
                  <a:pt x="4650868" y="352552"/>
                </a:lnTo>
                <a:lnTo>
                  <a:pt x="4650868" y="7239"/>
                </a:lnTo>
                <a:cubicBezTo>
                  <a:pt x="4699763" y="5461"/>
                  <a:pt x="4730497" y="4572"/>
                  <a:pt x="4743070" y="4572"/>
                </a:cubicBezTo>
                <a:close/>
                <a:moveTo>
                  <a:pt x="2454657" y="2286"/>
                </a:moveTo>
                <a:lnTo>
                  <a:pt x="2481581" y="2286"/>
                </a:lnTo>
                <a:lnTo>
                  <a:pt x="2620519" y="352552"/>
                </a:lnTo>
                <a:lnTo>
                  <a:pt x="2552828" y="352552"/>
                </a:lnTo>
                <a:lnTo>
                  <a:pt x="2527555" y="282448"/>
                </a:lnTo>
                <a:lnTo>
                  <a:pt x="2409191" y="282448"/>
                </a:lnTo>
                <a:lnTo>
                  <a:pt x="2385061" y="352552"/>
                </a:lnTo>
                <a:lnTo>
                  <a:pt x="2316862" y="352552"/>
                </a:lnTo>
                <a:close/>
                <a:moveTo>
                  <a:pt x="1395477" y="2286"/>
                </a:moveTo>
                <a:lnTo>
                  <a:pt x="1422401" y="2286"/>
                </a:lnTo>
                <a:lnTo>
                  <a:pt x="1561339" y="352552"/>
                </a:lnTo>
                <a:lnTo>
                  <a:pt x="1493647" y="352552"/>
                </a:lnTo>
                <a:lnTo>
                  <a:pt x="1468375" y="282448"/>
                </a:lnTo>
                <a:lnTo>
                  <a:pt x="1350010" y="282448"/>
                </a:lnTo>
                <a:lnTo>
                  <a:pt x="1325881" y="352552"/>
                </a:lnTo>
                <a:lnTo>
                  <a:pt x="1257682" y="352552"/>
                </a:lnTo>
                <a:close/>
                <a:moveTo>
                  <a:pt x="5050663" y="1016"/>
                </a:moveTo>
                <a:cubicBezTo>
                  <a:pt x="5090542" y="1016"/>
                  <a:pt x="5119879" y="8509"/>
                  <a:pt x="5138675" y="23495"/>
                </a:cubicBezTo>
                <a:lnTo>
                  <a:pt x="5120006" y="76327"/>
                </a:lnTo>
                <a:cubicBezTo>
                  <a:pt x="5098416" y="60960"/>
                  <a:pt x="5075683" y="53213"/>
                  <a:pt x="5051807" y="53213"/>
                </a:cubicBezTo>
                <a:cubicBezTo>
                  <a:pt x="5037710" y="53213"/>
                  <a:pt x="5026661" y="56896"/>
                  <a:pt x="5018913" y="64389"/>
                </a:cubicBezTo>
                <a:cubicBezTo>
                  <a:pt x="5011167" y="71882"/>
                  <a:pt x="5007230" y="81534"/>
                  <a:pt x="5007230" y="93599"/>
                </a:cubicBezTo>
                <a:cubicBezTo>
                  <a:pt x="5007230" y="113411"/>
                  <a:pt x="5029200" y="133985"/>
                  <a:pt x="5073016" y="155321"/>
                </a:cubicBezTo>
                <a:cubicBezTo>
                  <a:pt x="5096130" y="166624"/>
                  <a:pt x="5112894" y="177038"/>
                  <a:pt x="5123054" y="186563"/>
                </a:cubicBezTo>
                <a:cubicBezTo>
                  <a:pt x="5133341" y="196088"/>
                  <a:pt x="5141088" y="207264"/>
                  <a:pt x="5146422" y="219837"/>
                </a:cubicBezTo>
                <a:cubicBezTo>
                  <a:pt x="5151756" y="232537"/>
                  <a:pt x="5154423" y="246634"/>
                  <a:pt x="5154423" y="262255"/>
                </a:cubicBezTo>
                <a:cubicBezTo>
                  <a:pt x="5154423" y="290195"/>
                  <a:pt x="5143374" y="313182"/>
                  <a:pt x="5121275" y="331343"/>
                </a:cubicBezTo>
                <a:cubicBezTo>
                  <a:pt x="5099178" y="349377"/>
                  <a:pt x="5069587" y="358394"/>
                  <a:pt x="5032503" y="358394"/>
                </a:cubicBezTo>
                <a:cubicBezTo>
                  <a:pt x="5000245" y="358394"/>
                  <a:pt x="4971162" y="350139"/>
                  <a:pt x="4945254" y="333502"/>
                </a:cubicBezTo>
                <a:lnTo>
                  <a:pt x="4967860" y="278511"/>
                </a:lnTo>
                <a:cubicBezTo>
                  <a:pt x="4992117" y="295529"/>
                  <a:pt x="5015866" y="303911"/>
                  <a:pt x="5039361" y="303911"/>
                </a:cubicBezTo>
                <a:cubicBezTo>
                  <a:pt x="5075301" y="303911"/>
                  <a:pt x="5093336" y="291338"/>
                  <a:pt x="5093336" y="266192"/>
                </a:cubicBezTo>
                <a:cubicBezTo>
                  <a:pt x="5093336" y="254381"/>
                  <a:pt x="5089145" y="243205"/>
                  <a:pt x="5080636" y="232537"/>
                </a:cubicBezTo>
                <a:cubicBezTo>
                  <a:pt x="5072126" y="221742"/>
                  <a:pt x="5054600" y="209804"/>
                  <a:pt x="5028058" y="196469"/>
                </a:cubicBezTo>
                <a:cubicBezTo>
                  <a:pt x="5001642" y="183261"/>
                  <a:pt x="4983735" y="172339"/>
                  <a:pt x="4974591" y="163703"/>
                </a:cubicBezTo>
                <a:cubicBezTo>
                  <a:pt x="4965320" y="155194"/>
                  <a:pt x="4958335" y="144907"/>
                  <a:pt x="4953382" y="133223"/>
                </a:cubicBezTo>
                <a:cubicBezTo>
                  <a:pt x="4948429" y="121412"/>
                  <a:pt x="4945888" y="108331"/>
                  <a:pt x="4945888" y="93980"/>
                </a:cubicBezTo>
                <a:cubicBezTo>
                  <a:pt x="4945888" y="67310"/>
                  <a:pt x="4955668" y="45085"/>
                  <a:pt x="4975225" y="27432"/>
                </a:cubicBezTo>
                <a:cubicBezTo>
                  <a:pt x="4994911" y="9906"/>
                  <a:pt x="5019930" y="1016"/>
                  <a:pt x="5050663" y="1016"/>
                </a:cubicBezTo>
                <a:close/>
                <a:moveTo>
                  <a:pt x="2197228" y="1016"/>
                </a:moveTo>
                <a:cubicBezTo>
                  <a:pt x="2236852" y="1016"/>
                  <a:pt x="2268475" y="9144"/>
                  <a:pt x="2292224" y="25400"/>
                </a:cubicBezTo>
                <a:lnTo>
                  <a:pt x="2267078" y="76073"/>
                </a:lnTo>
                <a:cubicBezTo>
                  <a:pt x="2253362" y="62357"/>
                  <a:pt x="2231391" y="55626"/>
                  <a:pt x="2201038" y="55626"/>
                </a:cubicBezTo>
                <a:cubicBezTo>
                  <a:pt x="2172209" y="55626"/>
                  <a:pt x="2148587" y="67691"/>
                  <a:pt x="2130172" y="91821"/>
                </a:cubicBezTo>
                <a:cubicBezTo>
                  <a:pt x="2111884" y="115951"/>
                  <a:pt x="2102613" y="146431"/>
                  <a:pt x="2102613" y="183388"/>
                </a:cubicBezTo>
                <a:cubicBezTo>
                  <a:pt x="2102613" y="220345"/>
                  <a:pt x="2111122" y="249682"/>
                  <a:pt x="2128267" y="271399"/>
                </a:cubicBezTo>
                <a:cubicBezTo>
                  <a:pt x="2145285" y="293116"/>
                  <a:pt x="2168018" y="303911"/>
                  <a:pt x="2196466" y="303911"/>
                </a:cubicBezTo>
                <a:cubicBezTo>
                  <a:pt x="2229105" y="303911"/>
                  <a:pt x="2254505" y="292354"/>
                  <a:pt x="2272920" y="268986"/>
                </a:cubicBezTo>
                <a:lnTo>
                  <a:pt x="2301495" y="318643"/>
                </a:lnTo>
                <a:cubicBezTo>
                  <a:pt x="2276476" y="345186"/>
                  <a:pt x="2239773" y="358394"/>
                  <a:pt x="2191513" y="358394"/>
                </a:cubicBezTo>
                <a:cubicBezTo>
                  <a:pt x="2143253" y="358394"/>
                  <a:pt x="2105788" y="342519"/>
                  <a:pt x="2078991" y="310769"/>
                </a:cubicBezTo>
                <a:cubicBezTo>
                  <a:pt x="2052321" y="279019"/>
                  <a:pt x="2038986" y="235712"/>
                  <a:pt x="2038986" y="180848"/>
                </a:cubicBezTo>
                <a:cubicBezTo>
                  <a:pt x="2038986" y="129667"/>
                  <a:pt x="2053718" y="86995"/>
                  <a:pt x="2083436" y="52578"/>
                </a:cubicBezTo>
                <a:cubicBezTo>
                  <a:pt x="2113027" y="18288"/>
                  <a:pt x="2151000" y="1016"/>
                  <a:pt x="2197228" y="1016"/>
                </a:cubicBezTo>
                <a:close/>
                <a:moveTo>
                  <a:pt x="807340" y="1016"/>
                </a:moveTo>
                <a:cubicBezTo>
                  <a:pt x="846964" y="1016"/>
                  <a:pt x="878587" y="9144"/>
                  <a:pt x="902336" y="25400"/>
                </a:cubicBezTo>
                <a:lnTo>
                  <a:pt x="877190" y="76073"/>
                </a:lnTo>
                <a:cubicBezTo>
                  <a:pt x="863474" y="62357"/>
                  <a:pt x="841503" y="55626"/>
                  <a:pt x="811150" y="55626"/>
                </a:cubicBezTo>
                <a:cubicBezTo>
                  <a:pt x="782321" y="55626"/>
                  <a:pt x="758699" y="67691"/>
                  <a:pt x="740284" y="91821"/>
                </a:cubicBezTo>
                <a:cubicBezTo>
                  <a:pt x="721996" y="115951"/>
                  <a:pt x="712725" y="146431"/>
                  <a:pt x="712725" y="183388"/>
                </a:cubicBezTo>
                <a:cubicBezTo>
                  <a:pt x="712725" y="220345"/>
                  <a:pt x="721234" y="249682"/>
                  <a:pt x="738379" y="271399"/>
                </a:cubicBezTo>
                <a:cubicBezTo>
                  <a:pt x="755397" y="293116"/>
                  <a:pt x="778130" y="303911"/>
                  <a:pt x="806578" y="303911"/>
                </a:cubicBezTo>
                <a:cubicBezTo>
                  <a:pt x="839217" y="303911"/>
                  <a:pt x="864617" y="292354"/>
                  <a:pt x="883032" y="268986"/>
                </a:cubicBezTo>
                <a:lnTo>
                  <a:pt x="911607" y="318643"/>
                </a:lnTo>
                <a:cubicBezTo>
                  <a:pt x="886588" y="345186"/>
                  <a:pt x="849885" y="358394"/>
                  <a:pt x="801625" y="358394"/>
                </a:cubicBezTo>
                <a:cubicBezTo>
                  <a:pt x="753365" y="358394"/>
                  <a:pt x="715900" y="342519"/>
                  <a:pt x="689103" y="310769"/>
                </a:cubicBezTo>
                <a:cubicBezTo>
                  <a:pt x="662433" y="279019"/>
                  <a:pt x="649098" y="235712"/>
                  <a:pt x="649098" y="180848"/>
                </a:cubicBezTo>
                <a:cubicBezTo>
                  <a:pt x="649098" y="129667"/>
                  <a:pt x="663830" y="86995"/>
                  <a:pt x="693548" y="52578"/>
                </a:cubicBezTo>
                <a:cubicBezTo>
                  <a:pt x="723139" y="18288"/>
                  <a:pt x="761112" y="1016"/>
                  <a:pt x="807340" y="1016"/>
                </a:cubicBezTo>
                <a:close/>
                <a:moveTo>
                  <a:pt x="4443096" y="889"/>
                </a:moveTo>
                <a:cubicBezTo>
                  <a:pt x="4492753" y="889"/>
                  <a:pt x="4530725" y="16256"/>
                  <a:pt x="4557014" y="47117"/>
                </a:cubicBezTo>
                <a:cubicBezTo>
                  <a:pt x="4583304" y="77851"/>
                  <a:pt x="4596385" y="121158"/>
                  <a:pt x="4596385" y="176784"/>
                </a:cubicBezTo>
                <a:cubicBezTo>
                  <a:pt x="4596385" y="232537"/>
                  <a:pt x="4582669" y="276733"/>
                  <a:pt x="4555237" y="309372"/>
                </a:cubicBezTo>
                <a:cubicBezTo>
                  <a:pt x="4527805" y="342138"/>
                  <a:pt x="4488816" y="358394"/>
                  <a:pt x="4438397" y="358394"/>
                </a:cubicBezTo>
                <a:cubicBezTo>
                  <a:pt x="4391914" y="358394"/>
                  <a:pt x="4356355" y="342265"/>
                  <a:pt x="4331589" y="309880"/>
                </a:cubicBezTo>
                <a:cubicBezTo>
                  <a:pt x="4306825" y="277495"/>
                  <a:pt x="4294506" y="233172"/>
                  <a:pt x="4294506" y="176784"/>
                </a:cubicBezTo>
                <a:cubicBezTo>
                  <a:pt x="4294506" y="127635"/>
                  <a:pt x="4307968" y="85979"/>
                  <a:pt x="4334892" y="51943"/>
                </a:cubicBezTo>
                <a:cubicBezTo>
                  <a:pt x="4361816" y="17907"/>
                  <a:pt x="4397884" y="889"/>
                  <a:pt x="4443096" y="889"/>
                </a:cubicBezTo>
                <a:close/>
              </a:path>
            </a:pathLst>
          </a:custGeom>
          <a:ln w="1778">
            <a:solidFill>
              <a:srgbClr val="5914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6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595628"/>
            <a:ext cx="2235200" cy="112014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63871" y="2025383"/>
            <a:ext cx="1302601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LIQUID SHEAR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6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32" y="2284476"/>
            <a:ext cx="1217168" cy="752856"/>
          </a:xfrm>
          <a:prstGeom prst="rect">
            <a:avLst/>
          </a:prstGeom>
        </p:spPr>
      </p:pic>
      <p:pic>
        <p:nvPicPr>
          <p:cNvPr id="16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48" y="3023617"/>
            <a:ext cx="2237232" cy="112013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7249838" y="3453897"/>
            <a:ext cx="1211550" cy="2108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Arial"/>
                <a:cs typeface="Arial"/>
              </a:rPr>
              <a:t>SOLID SHEAR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66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68" y="4084320"/>
            <a:ext cx="510032" cy="1261872"/>
          </a:xfrm>
          <a:prstGeom prst="rect">
            <a:avLst/>
          </a:prstGeom>
        </p:spPr>
      </p:pic>
      <p:pic>
        <p:nvPicPr>
          <p:cNvPr id="167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04" y="5334000"/>
            <a:ext cx="2235200" cy="112014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6417396" y="5764612"/>
            <a:ext cx="975267" cy="2108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Arial"/>
                <a:cs typeface="Arial"/>
              </a:rPr>
              <a:t>BLENDERS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68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95" y="6211824"/>
            <a:ext cx="1105408" cy="74676"/>
          </a:xfrm>
          <a:prstGeom prst="rect">
            <a:avLst/>
          </a:prstGeom>
        </p:spPr>
      </p:pic>
      <p:pic>
        <p:nvPicPr>
          <p:cNvPr id="169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7" y="5334000"/>
            <a:ext cx="2235199" cy="112014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228848" y="5672561"/>
            <a:ext cx="856709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6868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FREEZE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THAWING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70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16" y="4084320"/>
            <a:ext cx="483616" cy="1261872"/>
          </a:xfrm>
          <a:prstGeom prst="rect">
            <a:avLst/>
          </a:prstGeom>
        </p:spPr>
      </p:pic>
      <p:pic>
        <p:nvPicPr>
          <p:cNvPr id="171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" y="3023617"/>
            <a:ext cx="2237232" cy="1120139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2059263" y="3361822"/>
            <a:ext cx="1126399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9748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ULTRA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SONICATION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72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284476"/>
            <a:ext cx="1217168" cy="7528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7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17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17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6" y="1000126"/>
            <a:ext cx="4115376" cy="425323"/>
          </a:xfrm>
          <a:prstGeom prst="rect">
            <a:avLst/>
          </a:prstGeom>
        </p:spPr>
      </p:pic>
      <p:sp>
        <p:nvSpPr>
          <p:cNvPr id="94" name="object 94"/>
          <p:cNvSpPr/>
          <p:nvPr/>
        </p:nvSpPr>
        <p:spPr>
          <a:xfrm>
            <a:off x="716551" y="999237"/>
            <a:ext cx="4117747" cy="427101"/>
          </a:xfrm>
          <a:custGeom>
            <a:avLst/>
            <a:gdLst/>
            <a:ahLst/>
            <a:cxnLst/>
            <a:rect l="l" t="t" r="r" b="b"/>
            <a:pathLst>
              <a:path w="3088310" h="427101">
                <a:moveTo>
                  <a:pt x="2632507" y="107950"/>
                </a:moveTo>
                <a:lnTo>
                  <a:pt x="2590978" y="235585"/>
                </a:lnTo>
                <a:lnTo>
                  <a:pt x="2674036" y="235585"/>
                </a:lnTo>
                <a:close/>
                <a:moveTo>
                  <a:pt x="1295832" y="59055"/>
                </a:moveTo>
                <a:cubicBezTo>
                  <a:pt x="1289228" y="59055"/>
                  <a:pt x="1279830" y="59690"/>
                  <a:pt x="1267765" y="60706"/>
                </a:cubicBezTo>
                <a:lnTo>
                  <a:pt x="1267765" y="296672"/>
                </a:lnTo>
                <a:cubicBezTo>
                  <a:pt x="1277671" y="297561"/>
                  <a:pt x="1288338" y="298069"/>
                  <a:pt x="1299769" y="298069"/>
                </a:cubicBezTo>
                <a:cubicBezTo>
                  <a:pt x="1330757" y="298069"/>
                  <a:pt x="1355013" y="286766"/>
                  <a:pt x="1372540" y="264287"/>
                </a:cubicBezTo>
                <a:cubicBezTo>
                  <a:pt x="1390066" y="241808"/>
                  <a:pt x="1398829" y="210439"/>
                  <a:pt x="1398829" y="169926"/>
                </a:cubicBezTo>
                <a:cubicBezTo>
                  <a:pt x="1398829" y="96012"/>
                  <a:pt x="1364538" y="59055"/>
                  <a:pt x="1295832" y="59055"/>
                </a:cubicBezTo>
                <a:close/>
                <a:moveTo>
                  <a:pt x="2906319" y="58928"/>
                </a:moveTo>
                <a:cubicBezTo>
                  <a:pt x="2899715" y="58928"/>
                  <a:pt x="2892730" y="59309"/>
                  <a:pt x="2885490" y="60325"/>
                </a:cubicBezTo>
                <a:lnTo>
                  <a:pt x="2885490" y="156337"/>
                </a:lnTo>
                <a:cubicBezTo>
                  <a:pt x="2896794" y="157226"/>
                  <a:pt x="2905430" y="157734"/>
                  <a:pt x="2911399" y="157734"/>
                </a:cubicBezTo>
                <a:cubicBezTo>
                  <a:pt x="2937052" y="157734"/>
                  <a:pt x="2955849" y="154051"/>
                  <a:pt x="2967660" y="146812"/>
                </a:cubicBezTo>
                <a:cubicBezTo>
                  <a:pt x="2979598" y="139573"/>
                  <a:pt x="2985567" y="125603"/>
                  <a:pt x="2985567" y="104648"/>
                </a:cubicBezTo>
                <a:cubicBezTo>
                  <a:pt x="2985567" y="87630"/>
                  <a:pt x="2979217" y="75819"/>
                  <a:pt x="2966390" y="68961"/>
                </a:cubicBezTo>
                <a:cubicBezTo>
                  <a:pt x="2953690" y="62230"/>
                  <a:pt x="2933624" y="58928"/>
                  <a:pt x="2906319" y="58928"/>
                </a:cubicBezTo>
                <a:close/>
                <a:moveTo>
                  <a:pt x="531444" y="55626"/>
                </a:moveTo>
                <a:cubicBezTo>
                  <a:pt x="504393" y="55626"/>
                  <a:pt x="483870" y="66548"/>
                  <a:pt x="469874" y="88392"/>
                </a:cubicBezTo>
                <a:cubicBezTo>
                  <a:pt x="455879" y="110236"/>
                  <a:pt x="448881" y="140081"/>
                  <a:pt x="448881" y="178054"/>
                </a:cubicBezTo>
                <a:cubicBezTo>
                  <a:pt x="448881" y="214122"/>
                  <a:pt x="456120" y="244475"/>
                  <a:pt x="470586" y="268859"/>
                </a:cubicBezTo>
                <a:cubicBezTo>
                  <a:pt x="485051" y="293243"/>
                  <a:pt x="505333" y="305435"/>
                  <a:pt x="531444" y="305435"/>
                </a:cubicBezTo>
                <a:cubicBezTo>
                  <a:pt x="561632" y="305435"/>
                  <a:pt x="584517" y="294259"/>
                  <a:pt x="600087" y="271907"/>
                </a:cubicBezTo>
                <a:cubicBezTo>
                  <a:pt x="615658" y="249555"/>
                  <a:pt x="623443" y="218313"/>
                  <a:pt x="623443" y="178054"/>
                </a:cubicBezTo>
                <a:cubicBezTo>
                  <a:pt x="623443" y="96393"/>
                  <a:pt x="592772" y="55626"/>
                  <a:pt x="531444" y="55626"/>
                </a:cubicBezTo>
                <a:close/>
                <a:moveTo>
                  <a:pt x="2241220" y="6985"/>
                </a:moveTo>
                <a:lnTo>
                  <a:pt x="2461692" y="6985"/>
                </a:lnTo>
                <a:lnTo>
                  <a:pt x="2461692" y="61468"/>
                </a:lnTo>
                <a:lnTo>
                  <a:pt x="2302561" y="61468"/>
                </a:lnTo>
                <a:lnTo>
                  <a:pt x="2302561" y="142367"/>
                </a:lnTo>
                <a:lnTo>
                  <a:pt x="2416734" y="142367"/>
                </a:lnTo>
                <a:lnTo>
                  <a:pt x="2416734" y="194564"/>
                </a:lnTo>
                <a:lnTo>
                  <a:pt x="2302561" y="194564"/>
                </a:lnTo>
                <a:lnTo>
                  <a:pt x="2302561" y="298069"/>
                </a:lnTo>
                <a:lnTo>
                  <a:pt x="2459152" y="298069"/>
                </a:lnTo>
                <a:lnTo>
                  <a:pt x="2459152" y="352552"/>
                </a:lnTo>
                <a:lnTo>
                  <a:pt x="2241220" y="352552"/>
                </a:lnTo>
                <a:close/>
                <a:moveTo>
                  <a:pt x="1910512" y="6985"/>
                </a:moveTo>
                <a:lnTo>
                  <a:pt x="1971853" y="6985"/>
                </a:lnTo>
                <a:lnTo>
                  <a:pt x="1971853" y="142367"/>
                </a:lnTo>
                <a:lnTo>
                  <a:pt x="2109267" y="142367"/>
                </a:lnTo>
                <a:lnTo>
                  <a:pt x="2109267" y="6985"/>
                </a:lnTo>
                <a:lnTo>
                  <a:pt x="2169973" y="6985"/>
                </a:lnTo>
                <a:lnTo>
                  <a:pt x="2169973" y="352552"/>
                </a:lnTo>
                <a:lnTo>
                  <a:pt x="2109267" y="352552"/>
                </a:lnTo>
                <a:lnTo>
                  <a:pt x="2109267" y="196850"/>
                </a:lnTo>
                <a:lnTo>
                  <a:pt x="1971853" y="196850"/>
                </a:lnTo>
                <a:lnTo>
                  <a:pt x="1971853" y="352552"/>
                </a:lnTo>
                <a:lnTo>
                  <a:pt x="1910512" y="352552"/>
                </a:lnTo>
                <a:close/>
                <a:moveTo>
                  <a:pt x="1073455" y="6985"/>
                </a:moveTo>
                <a:lnTo>
                  <a:pt x="1134796" y="6985"/>
                </a:lnTo>
                <a:lnTo>
                  <a:pt x="1134796" y="352552"/>
                </a:lnTo>
                <a:lnTo>
                  <a:pt x="1073455" y="352552"/>
                </a:lnTo>
                <a:close/>
                <a:moveTo>
                  <a:pt x="744652" y="6985"/>
                </a:moveTo>
                <a:lnTo>
                  <a:pt x="805993" y="6985"/>
                </a:lnTo>
                <a:lnTo>
                  <a:pt x="805993" y="241173"/>
                </a:lnTo>
                <a:cubicBezTo>
                  <a:pt x="805993" y="259715"/>
                  <a:pt x="811581" y="274828"/>
                  <a:pt x="822884" y="286512"/>
                </a:cubicBezTo>
                <a:cubicBezTo>
                  <a:pt x="834187" y="298196"/>
                  <a:pt x="849808" y="303911"/>
                  <a:pt x="869620" y="303911"/>
                </a:cubicBezTo>
                <a:cubicBezTo>
                  <a:pt x="891845" y="303911"/>
                  <a:pt x="909117" y="298196"/>
                  <a:pt x="921436" y="286893"/>
                </a:cubicBezTo>
                <a:cubicBezTo>
                  <a:pt x="933755" y="275463"/>
                  <a:pt x="939978" y="259842"/>
                  <a:pt x="939978" y="240030"/>
                </a:cubicBezTo>
                <a:lnTo>
                  <a:pt x="939978" y="6985"/>
                </a:lnTo>
                <a:lnTo>
                  <a:pt x="1001192" y="6985"/>
                </a:lnTo>
                <a:lnTo>
                  <a:pt x="1001192" y="244729"/>
                </a:lnTo>
                <a:cubicBezTo>
                  <a:pt x="1001192" y="280289"/>
                  <a:pt x="989381" y="308102"/>
                  <a:pt x="965505" y="328295"/>
                </a:cubicBezTo>
                <a:cubicBezTo>
                  <a:pt x="941629" y="348361"/>
                  <a:pt x="909879" y="358394"/>
                  <a:pt x="870128" y="358394"/>
                </a:cubicBezTo>
                <a:cubicBezTo>
                  <a:pt x="829996" y="358394"/>
                  <a:pt x="799008" y="348615"/>
                  <a:pt x="777291" y="328930"/>
                </a:cubicBezTo>
                <a:cubicBezTo>
                  <a:pt x="755447" y="309245"/>
                  <a:pt x="744652" y="281178"/>
                  <a:pt x="744652" y="244475"/>
                </a:cubicBezTo>
                <a:close/>
                <a:moveTo>
                  <a:pt x="268770" y="6985"/>
                </a:moveTo>
                <a:lnTo>
                  <a:pt x="330098" y="6985"/>
                </a:lnTo>
                <a:lnTo>
                  <a:pt x="330098" y="352552"/>
                </a:lnTo>
                <a:lnTo>
                  <a:pt x="268770" y="352552"/>
                </a:lnTo>
                <a:close/>
                <a:moveTo>
                  <a:pt x="889" y="6985"/>
                </a:moveTo>
                <a:lnTo>
                  <a:pt x="62217" y="6985"/>
                </a:lnTo>
                <a:lnTo>
                  <a:pt x="62217" y="298069"/>
                </a:lnTo>
                <a:lnTo>
                  <a:pt x="218389" y="298069"/>
                </a:lnTo>
                <a:lnTo>
                  <a:pt x="218389" y="352552"/>
                </a:lnTo>
                <a:lnTo>
                  <a:pt x="889" y="352552"/>
                </a:lnTo>
                <a:close/>
                <a:moveTo>
                  <a:pt x="1298626" y="4572"/>
                </a:moveTo>
                <a:cubicBezTo>
                  <a:pt x="1348918" y="4572"/>
                  <a:pt x="1388796" y="19304"/>
                  <a:pt x="1418387" y="48895"/>
                </a:cubicBezTo>
                <a:cubicBezTo>
                  <a:pt x="1447851" y="78359"/>
                  <a:pt x="1462583" y="117475"/>
                  <a:pt x="1462583" y="166243"/>
                </a:cubicBezTo>
                <a:cubicBezTo>
                  <a:pt x="1462583" y="290449"/>
                  <a:pt x="1402766" y="352552"/>
                  <a:pt x="1283005" y="352552"/>
                </a:cubicBezTo>
                <a:lnTo>
                  <a:pt x="1206424" y="352552"/>
                </a:lnTo>
                <a:lnTo>
                  <a:pt x="1206424" y="7239"/>
                </a:lnTo>
                <a:cubicBezTo>
                  <a:pt x="1255319" y="5461"/>
                  <a:pt x="1286053" y="4572"/>
                  <a:pt x="1298626" y="4572"/>
                </a:cubicBezTo>
                <a:close/>
                <a:moveTo>
                  <a:pt x="2917621" y="3429"/>
                </a:moveTo>
                <a:cubicBezTo>
                  <a:pt x="3005379" y="3429"/>
                  <a:pt x="3049194" y="37338"/>
                  <a:pt x="3049194" y="105283"/>
                </a:cubicBezTo>
                <a:cubicBezTo>
                  <a:pt x="3049194" y="125730"/>
                  <a:pt x="3043098" y="144399"/>
                  <a:pt x="3031033" y="161290"/>
                </a:cubicBezTo>
                <a:cubicBezTo>
                  <a:pt x="3018968" y="178054"/>
                  <a:pt x="3003727" y="189992"/>
                  <a:pt x="2985313" y="196850"/>
                </a:cubicBezTo>
                <a:lnTo>
                  <a:pt x="3087421" y="352552"/>
                </a:lnTo>
                <a:lnTo>
                  <a:pt x="3016682" y="352552"/>
                </a:lnTo>
                <a:lnTo>
                  <a:pt x="2924480" y="209804"/>
                </a:lnTo>
                <a:cubicBezTo>
                  <a:pt x="2915208" y="209677"/>
                  <a:pt x="2902127" y="209169"/>
                  <a:pt x="2885490" y="208153"/>
                </a:cubicBezTo>
                <a:lnTo>
                  <a:pt x="2885490" y="352552"/>
                </a:lnTo>
                <a:lnTo>
                  <a:pt x="2821864" y="352552"/>
                </a:lnTo>
                <a:lnTo>
                  <a:pt x="2821864" y="6985"/>
                </a:lnTo>
                <a:cubicBezTo>
                  <a:pt x="2825293" y="6985"/>
                  <a:pt x="2838501" y="6350"/>
                  <a:pt x="2861742" y="5207"/>
                </a:cubicBezTo>
                <a:cubicBezTo>
                  <a:pt x="2884856" y="4064"/>
                  <a:pt x="2903398" y="3429"/>
                  <a:pt x="2917621" y="3429"/>
                </a:cubicBezTo>
                <a:close/>
                <a:moveTo>
                  <a:pt x="2619045" y="2286"/>
                </a:moveTo>
                <a:lnTo>
                  <a:pt x="2645969" y="2286"/>
                </a:lnTo>
                <a:lnTo>
                  <a:pt x="2784907" y="352552"/>
                </a:lnTo>
                <a:lnTo>
                  <a:pt x="2717215" y="352552"/>
                </a:lnTo>
                <a:lnTo>
                  <a:pt x="2691943" y="282448"/>
                </a:lnTo>
                <a:lnTo>
                  <a:pt x="2573579" y="282448"/>
                </a:lnTo>
                <a:lnTo>
                  <a:pt x="2549449" y="352552"/>
                </a:lnTo>
                <a:lnTo>
                  <a:pt x="2481250" y="352552"/>
                </a:lnTo>
                <a:close/>
                <a:moveTo>
                  <a:pt x="1752524" y="1016"/>
                </a:moveTo>
                <a:cubicBezTo>
                  <a:pt x="1792402" y="1016"/>
                  <a:pt x="1821739" y="8509"/>
                  <a:pt x="1840535" y="23495"/>
                </a:cubicBezTo>
                <a:lnTo>
                  <a:pt x="1821866" y="76327"/>
                </a:lnTo>
                <a:cubicBezTo>
                  <a:pt x="1800276" y="60960"/>
                  <a:pt x="1777543" y="53213"/>
                  <a:pt x="1753667" y="53213"/>
                </a:cubicBezTo>
                <a:cubicBezTo>
                  <a:pt x="1739570" y="53213"/>
                  <a:pt x="1728521" y="56896"/>
                  <a:pt x="1720774" y="64389"/>
                </a:cubicBezTo>
                <a:cubicBezTo>
                  <a:pt x="1713027" y="71882"/>
                  <a:pt x="1709090" y="81534"/>
                  <a:pt x="1709090" y="93599"/>
                </a:cubicBezTo>
                <a:cubicBezTo>
                  <a:pt x="1709090" y="113411"/>
                  <a:pt x="1731061" y="133985"/>
                  <a:pt x="1774876" y="155321"/>
                </a:cubicBezTo>
                <a:cubicBezTo>
                  <a:pt x="1797990" y="166624"/>
                  <a:pt x="1814754" y="177038"/>
                  <a:pt x="1824914" y="186563"/>
                </a:cubicBezTo>
                <a:cubicBezTo>
                  <a:pt x="1835201" y="196088"/>
                  <a:pt x="1842948" y="207264"/>
                  <a:pt x="1848282" y="219837"/>
                </a:cubicBezTo>
                <a:cubicBezTo>
                  <a:pt x="1853616" y="232537"/>
                  <a:pt x="1856283" y="246634"/>
                  <a:pt x="1856283" y="262255"/>
                </a:cubicBezTo>
                <a:cubicBezTo>
                  <a:pt x="1856283" y="290195"/>
                  <a:pt x="1845234" y="313182"/>
                  <a:pt x="1823136" y="331343"/>
                </a:cubicBezTo>
                <a:cubicBezTo>
                  <a:pt x="1801038" y="349377"/>
                  <a:pt x="1771447" y="358394"/>
                  <a:pt x="1734363" y="358394"/>
                </a:cubicBezTo>
                <a:cubicBezTo>
                  <a:pt x="1702105" y="358394"/>
                  <a:pt x="1673022" y="350139"/>
                  <a:pt x="1647114" y="333502"/>
                </a:cubicBezTo>
                <a:lnTo>
                  <a:pt x="1669720" y="278511"/>
                </a:lnTo>
                <a:cubicBezTo>
                  <a:pt x="1693977" y="295529"/>
                  <a:pt x="1717726" y="303911"/>
                  <a:pt x="1741221" y="303911"/>
                </a:cubicBezTo>
                <a:cubicBezTo>
                  <a:pt x="1777162" y="303911"/>
                  <a:pt x="1795196" y="291338"/>
                  <a:pt x="1795196" y="266192"/>
                </a:cubicBezTo>
                <a:cubicBezTo>
                  <a:pt x="1795196" y="254381"/>
                  <a:pt x="1791005" y="243205"/>
                  <a:pt x="1782496" y="232537"/>
                </a:cubicBezTo>
                <a:cubicBezTo>
                  <a:pt x="1773987" y="221742"/>
                  <a:pt x="1756461" y="209804"/>
                  <a:pt x="1729918" y="196469"/>
                </a:cubicBezTo>
                <a:cubicBezTo>
                  <a:pt x="1703502" y="183261"/>
                  <a:pt x="1685595" y="172339"/>
                  <a:pt x="1676451" y="163703"/>
                </a:cubicBezTo>
                <a:cubicBezTo>
                  <a:pt x="1667180" y="155194"/>
                  <a:pt x="1660195" y="144907"/>
                  <a:pt x="1655242" y="133223"/>
                </a:cubicBezTo>
                <a:cubicBezTo>
                  <a:pt x="1650289" y="121412"/>
                  <a:pt x="1647749" y="108331"/>
                  <a:pt x="1647749" y="93980"/>
                </a:cubicBezTo>
                <a:cubicBezTo>
                  <a:pt x="1647749" y="67310"/>
                  <a:pt x="1657528" y="45085"/>
                  <a:pt x="1677086" y="27432"/>
                </a:cubicBezTo>
                <a:cubicBezTo>
                  <a:pt x="1696771" y="9906"/>
                  <a:pt x="1721790" y="1016"/>
                  <a:pt x="1752524" y="1016"/>
                </a:cubicBezTo>
                <a:close/>
                <a:moveTo>
                  <a:pt x="531444" y="889"/>
                </a:moveTo>
                <a:cubicBezTo>
                  <a:pt x="581291" y="889"/>
                  <a:pt x="619709" y="16383"/>
                  <a:pt x="646671" y="47625"/>
                </a:cubicBezTo>
                <a:cubicBezTo>
                  <a:pt x="673646" y="78867"/>
                  <a:pt x="687133" y="122301"/>
                  <a:pt x="687133" y="178054"/>
                </a:cubicBezTo>
                <a:cubicBezTo>
                  <a:pt x="687133" y="260604"/>
                  <a:pt x="660082" y="315722"/>
                  <a:pt x="605980" y="343408"/>
                </a:cubicBezTo>
                <a:cubicBezTo>
                  <a:pt x="623125" y="362204"/>
                  <a:pt x="651586" y="371602"/>
                  <a:pt x="691375" y="371602"/>
                </a:cubicBezTo>
                <a:cubicBezTo>
                  <a:pt x="706005" y="371602"/>
                  <a:pt x="718667" y="370078"/>
                  <a:pt x="729361" y="366903"/>
                </a:cubicBezTo>
                <a:lnTo>
                  <a:pt x="729361" y="424053"/>
                </a:lnTo>
                <a:cubicBezTo>
                  <a:pt x="718972" y="425450"/>
                  <a:pt x="708444" y="426212"/>
                  <a:pt x="697751" y="426212"/>
                </a:cubicBezTo>
                <a:cubicBezTo>
                  <a:pt x="668502" y="426212"/>
                  <a:pt x="641566" y="420243"/>
                  <a:pt x="616953" y="408305"/>
                </a:cubicBezTo>
                <a:cubicBezTo>
                  <a:pt x="592340" y="396494"/>
                  <a:pt x="573202" y="379857"/>
                  <a:pt x="559511" y="358394"/>
                </a:cubicBezTo>
                <a:cubicBezTo>
                  <a:pt x="553694" y="359537"/>
                  <a:pt x="544334" y="360045"/>
                  <a:pt x="531444" y="360045"/>
                </a:cubicBezTo>
                <a:cubicBezTo>
                  <a:pt x="485991" y="360045"/>
                  <a:pt x="450253" y="343154"/>
                  <a:pt x="424231" y="309118"/>
                </a:cubicBezTo>
                <a:cubicBezTo>
                  <a:pt x="398208" y="275209"/>
                  <a:pt x="385191" y="231521"/>
                  <a:pt x="385191" y="178054"/>
                </a:cubicBezTo>
                <a:cubicBezTo>
                  <a:pt x="385191" y="127381"/>
                  <a:pt x="398475" y="85217"/>
                  <a:pt x="425056" y="51435"/>
                </a:cubicBezTo>
                <a:cubicBezTo>
                  <a:pt x="451637" y="17653"/>
                  <a:pt x="487096" y="889"/>
                  <a:pt x="531444" y="889"/>
                </a:cubicBezTo>
                <a:close/>
              </a:path>
            </a:pathLst>
          </a:custGeom>
          <a:ln w="1778">
            <a:solidFill>
              <a:srgbClr val="5914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731520" y="2146902"/>
            <a:ext cx="2935099" cy="3724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20" b="1" spc="10" dirty="0">
                <a:solidFill>
                  <a:srgbClr val="FF0000"/>
                </a:solidFill>
                <a:latin typeface="Arial"/>
                <a:cs typeface="Arial"/>
              </a:rPr>
              <a:t>1.HOMOGENIZERS: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31521" y="2704270"/>
            <a:ext cx="211276" cy="2831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40" spc="10" dirty="0">
                <a:solidFill>
                  <a:srgbClr val="B13F9A"/>
                </a:solidFill>
                <a:latin typeface="Wingdings"/>
                <a:cs typeface="Wingdings"/>
              </a:rPr>
              <a:t>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219200" y="2590800"/>
            <a:ext cx="4069704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Pumps the slurry through a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334000" y="2590800"/>
            <a:ext cx="3569888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restricted orifice valve.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31521" y="3573204"/>
            <a:ext cx="211276" cy="2831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40" spc="10" dirty="0">
                <a:solidFill>
                  <a:srgbClr val="B13F9A"/>
                </a:solidFill>
                <a:latin typeface="Wingdings"/>
                <a:cs typeface="Wingdings"/>
              </a:rPr>
              <a:t>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143000" y="3124200"/>
            <a:ext cx="5070940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Uses high pressure up to 1500 bar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248400" y="3124200"/>
            <a:ext cx="4499950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followed by </a:t>
            </a:r>
            <a:r>
              <a:rPr sz="2600" spc="10">
                <a:latin typeface="Trebuchet MS"/>
                <a:cs typeface="Trebuchet MS"/>
              </a:rPr>
              <a:t>instant </a:t>
            </a:r>
            <a:r>
              <a:rPr sz="2600" spc="10" smtClean="0">
                <a:latin typeface="Trebuchet MS"/>
                <a:cs typeface="Trebuchet MS"/>
              </a:rPr>
              <a:t>expansion</a:t>
            </a:r>
            <a:endParaRPr lang="en-US" sz="260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r>
              <a:rPr sz="2600" spc="10" smtClean="0">
                <a:latin typeface="Trebuchet MS"/>
                <a:cs typeface="Trebuchet MS"/>
              </a:rPr>
              <a:t> 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143000" y="3581400"/>
            <a:ext cx="4909036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IN" sz="2600" spc="10" dirty="0" smtClean="0">
                <a:latin typeface="Trebuchet MS"/>
                <a:cs typeface="Trebuchet MS"/>
              </a:rPr>
              <a:t>through a </a:t>
            </a:r>
            <a:r>
              <a:rPr sz="2600" spc="10" smtClean="0">
                <a:latin typeface="Trebuchet MS"/>
                <a:cs typeface="Trebuchet MS"/>
              </a:rPr>
              <a:t>special </a:t>
            </a:r>
            <a:r>
              <a:rPr sz="2600" spc="10" dirty="0">
                <a:latin typeface="Trebuchet MS"/>
                <a:cs typeface="Trebuchet MS"/>
              </a:rPr>
              <a:t>exiting nozzle.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62000" y="4343400"/>
            <a:ext cx="10338408" cy="78021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 2"/>
                <a:cs typeface="Wingdings 2"/>
              </a:rPr>
              <a:t></a:t>
            </a:r>
            <a:r>
              <a:rPr sz="2570" spc="10" dirty="0">
                <a:latin typeface="Trebuchet MS"/>
                <a:cs typeface="Trebuchet MS"/>
              </a:rPr>
              <a:t>Cell disruption is accomplished </a:t>
            </a:r>
            <a:r>
              <a:rPr sz="2570" spc="10">
                <a:latin typeface="Trebuchet MS"/>
                <a:cs typeface="Trebuchet MS"/>
              </a:rPr>
              <a:t>by </a:t>
            </a:r>
            <a:r>
              <a:rPr lang="en-IN" sz="2400" spc="10" dirty="0" smtClean="0">
                <a:latin typeface="Trebuchet MS"/>
                <a:cs typeface="Trebuchet MS"/>
              </a:rPr>
              <a:t>High liquid shear in the orifice and </a:t>
            </a:r>
          </a:p>
          <a:p>
            <a:endParaRPr sz="2500">
              <a:latin typeface="Trebuchet MS"/>
              <a:cs typeface="Trebuchet MS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066800" y="4876800"/>
            <a:ext cx="6035307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IN" sz="2800" spc="10" dirty="0" smtClean="0">
                <a:latin typeface="Trebuchet MS"/>
                <a:cs typeface="Trebuchet MS"/>
              </a:rPr>
              <a:t>Sudden pressure drop upon discharge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18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76201"/>
            <a:ext cx="1322832" cy="6857999"/>
          </a:xfrm>
          <a:prstGeom prst="rect">
            <a:avLst/>
          </a:prstGeom>
        </p:spPr>
      </p:pic>
      <p:pic>
        <p:nvPicPr>
          <p:cNvPr id="18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3844781" cy="35750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62000" y="914400"/>
            <a:ext cx="3275897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solidFill>
                  <a:srgbClr val="FF0000"/>
                </a:solidFill>
                <a:latin typeface="Arial"/>
                <a:cs typeface="Arial"/>
              </a:rPr>
              <a:t>2.Ball mill/Bead mill: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57200" y="1600200"/>
            <a:ext cx="179216" cy="2693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5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endParaRPr sz="1700">
              <a:latin typeface="Wingdings"/>
              <a:cs typeface="Wingdings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09600" y="1600200"/>
            <a:ext cx="1013460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2600" spc="10" dirty="0">
                <a:latin typeface="Trebuchet MS"/>
                <a:cs typeface="Trebuchet MS"/>
              </a:rPr>
              <a:t>Devices used to rapidly </a:t>
            </a:r>
            <a:r>
              <a:rPr sz="2600" spc="10">
                <a:latin typeface="Trebuchet MS"/>
                <a:cs typeface="Trebuchet MS"/>
              </a:rPr>
              <a:t>grind </a:t>
            </a:r>
            <a:r>
              <a:rPr sz="2600" spc="10" smtClean="0">
                <a:latin typeface="Trebuchet MS"/>
                <a:cs typeface="Trebuchet MS"/>
              </a:rPr>
              <a:t>materials</a:t>
            </a:r>
            <a:r>
              <a:rPr lang="en-US" sz="2600" spc="10" dirty="0" smtClean="0">
                <a:latin typeface="Trebuchet MS"/>
                <a:cs typeface="Trebuchet MS"/>
              </a:rPr>
              <a:t> </a:t>
            </a:r>
            <a:r>
              <a:rPr lang="en-IN" sz="2600" spc="10" dirty="0" smtClean="0">
                <a:latin typeface="Trebuchet MS"/>
                <a:cs typeface="Trebuchet MS"/>
              </a:rPr>
              <a:t>to colloidal fineness </a:t>
            </a:r>
          </a:p>
          <a:p>
            <a:r>
              <a:rPr lang="en-IN" sz="2600" spc="10" dirty="0" smtClean="0">
                <a:latin typeface="Trebuchet MS"/>
                <a:cs typeface="Trebuchet MS"/>
              </a:rPr>
              <a:t>(1 micron or below)</a:t>
            </a:r>
            <a:endParaRPr lang="en-IN" sz="2600" dirty="0" smtClean="0">
              <a:latin typeface="Trebuchet MS"/>
              <a:cs typeface="Trebuchet M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04800" y="2667000"/>
            <a:ext cx="179216" cy="2693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5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endParaRPr sz="1700">
              <a:latin typeface="Wingdings"/>
              <a:cs typeface="Wingdings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33400" y="2514600"/>
            <a:ext cx="5393464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Grinding is carried out with steel or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943600" y="2514600"/>
            <a:ext cx="5035802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ceramic balls within the cylinder.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28600" y="3200400"/>
            <a:ext cx="179216" cy="2693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5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endParaRPr sz="1700">
              <a:latin typeface="Wingdings"/>
              <a:cs typeface="Wingdings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33400" y="3200400"/>
            <a:ext cx="5668860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Cells are agitated with small abrasive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172200" y="3200400"/>
            <a:ext cx="1306768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particles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28600" y="3810000"/>
            <a:ext cx="1524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5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endParaRPr sz="1700">
              <a:latin typeface="Wingdings"/>
              <a:cs typeface="Wingdings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09600" y="3733800"/>
            <a:ext cx="4672433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Cells break due to shear forces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9" name="object 96"/>
          <p:cNvSpPr/>
          <p:nvPr/>
        </p:nvSpPr>
        <p:spPr>
          <a:xfrm>
            <a:off x="457200" y="4191000"/>
            <a:ext cx="3110433" cy="359283"/>
          </a:xfrm>
          <a:custGeom>
            <a:avLst/>
            <a:gdLst/>
            <a:ahLst/>
            <a:cxnLst/>
            <a:rect l="l" t="t" r="r" b="b"/>
            <a:pathLst>
              <a:path w="2332825" h="359283">
                <a:moveTo>
                  <a:pt x="1167092" y="107950"/>
                </a:moveTo>
                <a:lnTo>
                  <a:pt x="1125563" y="235585"/>
                </a:lnTo>
                <a:lnTo>
                  <a:pt x="1208620" y="235585"/>
                </a:lnTo>
                <a:close/>
                <a:moveTo>
                  <a:pt x="152095" y="107950"/>
                </a:moveTo>
                <a:lnTo>
                  <a:pt x="110579" y="235585"/>
                </a:lnTo>
                <a:lnTo>
                  <a:pt x="193611" y="235585"/>
                </a:lnTo>
                <a:close/>
                <a:moveTo>
                  <a:pt x="1872577" y="55372"/>
                </a:moveTo>
                <a:cubicBezTo>
                  <a:pt x="1845145" y="55372"/>
                  <a:pt x="1824190" y="66294"/>
                  <a:pt x="1809585" y="88265"/>
                </a:cubicBezTo>
                <a:cubicBezTo>
                  <a:pt x="1794980" y="110109"/>
                  <a:pt x="1787614" y="139700"/>
                  <a:pt x="1787614" y="176784"/>
                </a:cubicBezTo>
                <a:cubicBezTo>
                  <a:pt x="1787614" y="217170"/>
                  <a:pt x="1794472" y="248539"/>
                  <a:pt x="1808188" y="270637"/>
                </a:cubicBezTo>
                <a:cubicBezTo>
                  <a:pt x="1821777" y="292862"/>
                  <a:pt x="1841716" y="303911"/>
                  <a:pt x="1867878" y="303911"/>
                </a:cubicBezTo>
                <a:cubicBezTo>
                  <a:pt x="1898485" y="303911"/>
                  <a:pt x="1921853" y="293116"/>
                  <a:pt x="1937982" y="271399"/>
                </a:cubicBezTo>
                <a:cubicBezTo>
                  <a:pt x="1954111" y="249682"/>
                  <a:pt x="1962239" y="218186"/>
                  <a:pt x="1962239" y="176784"/>
                </a:cubicBezTo>
                <a:cubicBezTo>
                  <a:pt x="1962239" y="95885"/>
                  <a:pt x="1932267" y="55372"/>
                  <a:pt x="1872577" y="55372"/>
                </a:cubicBezTo>
                <a:close/>
                <a:moveTo>
                  <a:pt x="2080349" y="6985"/>
                </a:moveTo>
                <a:lnTo>
                  <a:pt x="2109813" y="6985"/>
                </a:lnTo>
                <a:lnTo>
                  <a:pt x="2273008" y="215519"/>
                </a:lnTo>
                <a:lnTo>
                  <a:pt x="2273008" y="6985"/>
                </a:lnTo>
                <a:lnTo>
                  <a:pt x="2331936" y="6985"/>
                </a:lnTo>
                <a:lnTo>
                  <a:pt x="2331936" y="357251"/>
                </a:lnTo>
                <a:lnTo>
                  <a:pt x="2307044" y="357251"/>
                </a:lnTo>
                <a:lnTo>
                  <a:pt x="2139277" y="138557"/>
                </a:lnTo>
                <a:lnTo>
                  <a:pt x="2139277" y="352806"/>
                </a:lnTo>
                <a:lnTo>
                  <a:pt x="2080349" y="352806"/>
                </a:lnTo>
                <a:close/>
                <a:moveTo>
                  <a:pt x="1607528" y="6985"/>
                </a:moveTo>
                <a:lnTo>
                  <a:pt x="1668869" y="6985"/>
                </a:lnTo>
                <a:lnTo>
                  <a:pt x="1668869" y="352552"/>
                </a:lnTo>
                <a:lnTo>
                  <a:pt x="1607528" y="352552"/>
                </a:lnTo>
                <a:close/>
                <a:moveTo>
                  <a:pt x="1279995" y="6985"/>
                </a:moveTo>
                <a:lnTo>
                  <a:pt x="1566126" y="6985"/>
                </a:lnTo>
                <a:lnTo>
                  <a:pt x="1566126" y="61468"/>
                </a:lnTo>
                <a:lnTo>
                  <a:pt x="1451317" y="61468"/>
                </a:lnTo>
                <a:lnTo>
                  <a:pt x="1451317" y="352552"/>
                </a:lnTo>
                <a:lnTo>
                  <a:pt x="1389977" y="352552"/>
                </a:lnTo>
                <a:lnTo>
                  <a:pt x="1389977" y="61468"/>
                </a:lnTo>
                <a:lnTo>
                  <a:pt x="1279995" y="61468"/>
                </a:lnTo>
                <a:close/>
                <a:moveTo>
                  <a:pt x="769455" y="6985"/>
                </a:moveTo>
                <a:lnTo>
                  <a:pt x="1055586" y="6985"/>
                </a:lnTo>
                <a:lnTo>
                  <a:pt x="1055586" y="61468"/>
                </a:lnTo>
                <a:lnTo>
                  <a:pt x="940778" y="61468"/>
                </a:lnTo>
                <a:lnTo>
                  <a:pt x="940778" y="352552"/>
                </a:lnTo>
                <a:lnTo>
                  <a:pt x="879437" y="352552"/>
                </a:lnTo>
                <a:lnTo>
                  <a:pt x="879437" y="61468"/>
                </a:lnTo>
                <a:lnTo>
                  <a:pt x="769455" y="61468"/>
                </a:lnTo>
                <a:close/>
                <a:moveTo>
                  <a:pt x="667207" y="6985"/>
                </a:moveTo>
                <a:lnTo>
                  <a:pt x="728535" y="6985"/>
                </a:lnTo>
                <a:lnTo>
                  <a:pt x="728535" y="352552"/>
                </a:lnTo>
                <a:lnTo>
                  <a:pt x="667207" y="352552"/>
                </a:lnTo>
                <a:close/>
                <a:moveTo>
                  <a:pt x="1153630" y="2286"/>
                </a:moveTo>
                <a:lnTo>
                  <a:pt x="1180554" y="2286"/>
                </a:lnTo>
                <a:lnTo>
                  <a:pt x="1319492" y="352552"/>
                </a:lnTo>
                <a:lnTo>
                  <a:pt x="1251801" y="352552"/>
                </a:lnTo>
                <a:lnTo>
                  <a:pt x="1226528" y="282448"/>
                </a:lnTo>
                <a:lnTo>
                  <a:pt x="1108164" y="282448"/>
                </a:lnTo>
                <a:lnTo>
                  <a:pt x="1084034" y="352552"/>
                </a:lnTo>
                <a:lnTo>
                  <a:pt x="1015835" y="352552"/>
                </a:lnTo>
                <a:close/>
                <a:moveTo>
                  <a:pt x="138646" y="2286"/>
                </a:moveTo>
                <a:lnTo>
                  <a:pt x="165544" y="2286"/>
                </a:lnTo>
                <a:lnTo>
                  <a:pt x="304482" y="352552"/>
                </a:lnTo>
                <a:lnTo>
                  <a:pt x="236778" y="352552"/>
                </a:lnTo>
                <a:lnTo>
                  <a:pt x="211544" y="282448"/>
                </a:lnTo>
                <a:lnTo>
                  <a:pt x="93116" y="282448"/>
                </a:lnTo>
                <a:lnTo>
                  <a:pt x="69062" y="352552"/>
                </a:lnTo>
                <a:lnTo>
                  <a:pt x="889" y="352552"/>
                </a:lnTo>
                <a:close/>
                <a:moveTo>
                  <a:pt x="499935" y="1016"/>
                </a:moveTo>
                <a:cubicBezTo>
                  <a:pt x="537832" y="1016"/>
                  <a:pt x="570077" y="12446"/>
                  <a:pt x="596646" y="35052"/>
                </a:cubicBezTo>
                <a:lnTo>
                  <a:pt x="570941" y="84328"/>
                </a:lnTo>
                <a:cubicBezTo>
                  <a:pt x="563702" y="77851"/>
                  <a:pt x="552539" y="71501"/>
                  <a:pt x="537438" y="65151"/>
                </a:cubicBezTo>
                <a:cubicBezTo>
                  <a:pt x="522351" y="58801"/>
                  <a:pt x="509371" y="55626"/>
                  <a:pt x="498525" y="55626"/>
                </a:cubicBezTo>
                <a:cubicBezTo>
                  <a:pt x="464553" y="55626"/>
                  <a:pt x="437743" y="67056"/>
                  <a:pt x="418084" y="90170"/>
                </a:cubicBezTo>
                <a:cubicBezTo>
                  <a:pt x="398424" y="113157"/>
                  <a:pt x="388594" y="144018"/>
                  <a:pt x="388594" y="182753"/>
                </a:cubicBezTo>
                <a:cubicBezTo>
                  <a:pt x="388594" y="219456"/>
                  <a:pt x="398221" y="248920"/>
                  <a:pt x="417487" y="270891"/>
                </a:cubicBezTo>
                <a:cubicBezTo>
                  <a:pt x="436753" y="292989"/>
                  <a:pt x="462978" y="303911"/>
                  <a:pt x="496163" y="303911"/>
                </a:cubicBezTo>
                <a:cubicBezTo>
                  <a:pt x="518020" y="303911"/>
                  <a:pt x="536029" y="297942"/>
                  <a:pt x="550176" y="286004"/>
                </a:cubicBezTo>
                <a:lnTo>
                  <a:pt x="550176" y="218059"/>
                </a:lnTo>
                <a:lnTo>
                  <a:pt x="502297" y="218059"/>
                </a:lnTo>
                <a:lnTo>
                  <a:pt x="502297" y="165735"/>
                </a:lnTo>
                <a:lnTo>
                  <a:pt x="611517" y="165735"/>
                </a:lnTo>
                <a:lnTo>
                  <a:pt x="611517" y="320421"/>
                </a:lnTo>
                <a:cubicBezTo>
                  <a:pt x="596887" y="332359"/>
                  <a:pt x="578053" y="341757"/>
                  <a:pt x="555015" y="348361"/>
                </a:cubicBezTo>
                <a:cubicBezTo>
                  <a:pt x="531977" y="355092"/>
                  <a:pt x="509054" y="358394"/>
                  <a:pt x="486257" y="358394"/>
                </a:cubicBezTo>
                <a:cubicBezTo>
                  <a:pt x="436715" y="358394"/>
                  <a:pt x="397446" y="342265"/>
                  <a:pt x="368427" y="309753"/>
                </a:cubicBezTo>
                <a:cubicBezTo>
                  <a:pt x="339407" y="277241"/>
                  <a:pt x="324904" y="234315"/>
                  <a:pt x="324904" y="181102"/>
                </a:cubicBezTo>
                <a:cubicBezTo>
                  <a:pt x="324904" y="127762"/>
                  <a:pt x="340702" y="84455"/>
                  <a:pt x="372313" y="51054"/>
                </a:cubicBezTo>
                <a:cubicBezTo>
                  <a:pt x="403923" y="17780"/>
                  <a:pt x="446468" y="1016"/>
                  <a:pt x="499935" y="1016"/>
                </a:cubicBezTo>
                <a:close/>
                <a:moveTo>
                  <a:pt x="1872577" y="889"/>
                </a:moveTo>
                <a:cubicBezTo>
                  <a:pt x="1922234" y="889"/>
                  <a:pt x="1960207" y="16256"/>
                  <a:pt x="1986496" y="47117"/>
                </a:cubicBezTo>
                <a:cubicBezTo>
                  <a:pt x="2012785" y="77851"/>
                  <a:pt x="2025866" y="121158"/>
                  <a:pt x="2025866" y="176784"/>
                </a:cubicBezTo>
                <a:cubicBezTo>
                  <a:pt x="2025866" y="232537"/>
                  <a:pt x="2012150" y="276733"/>
                  <a:pt x="1984718" y="309372"/>
                </a:cubicBezTo>
                <a:cubicBezTo>
                  <a:pt x="1957286" y="342138"/>
                  <a:pt x="1918297" y="358394"/>
                  <a:pt x="1867878" y="358394"/>
                </a:cubicBezTo>
                <a:cubicBezTo>
                  <a:pt x="1821396" y="358394"/>
                  <a:pt x="1785836" y="342265"/>
                  <a:pt x="1761071" y="309880"/>
                </a:cubicBezTo>
                <a:cubicBezTo>
                  <a:pt x="1736306" y="277495"/>
                  <a:pt x="1723987" y="233172"/>
                  <a:pt x="1723987" y="176784"/>
                </a:cubicBezTo>
                <a:cubicBezTo>
                  <a:pt x="1723987" y="127635"/>
                  <a:pt x="1737449" y="85979"/>
                  <a:pt x="1764373" y="51943"/>
                </a:cubicBezTo>
                <a:cubicBezTo>
                  <a:pt x="1791424" y="17907"/>
                  <a:pt x="1827365" y="889"/>
                  <a:pt x="1872577" y="889"/>
                </a:cubicBezTo>
                <a:close/>
              </a:path>
            </a:pathLst>
          </a:custGeom>
          <a:ln w="1778">
            <a:solidFill>
              <a:srgbClr val="5914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C00000"/>
              </a:solidFill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517771" y="4857239"/>
            <a:ext cx="2094804" cy="3724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20" b="1" spc="10" dirty="0">
                <a:solidFill>
                  <a:srgbClr val="FF0000"/>
                </a:solidFill>
                <a:latin typeface="Arial"/>
                <a:cs typeface="Arial"/>
              </a:rPr>
              <a:t>3.BLENDERS</a:t>
            </a:r>
            <a:r>
              <a:rPr sz="2420" spc="10" dirty="0">
                <a:solidFill>
                  <a:srgbClr val="FF0000"/>
                </a:solidFill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24450" y="5325363"/>
            <a:ext cx="10037363" cy="12003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00" spc="10" dirty="0">
                <a:latin typeface="Trebuchet MS"/>
                <a:cs typeface="Trebuchet MS"/>
              </a:rPr>
              <a:t>Simple method used to disrupt the </a:t>
            </a:r>
            <a:r>
              <a:rPr sz="2600" spc="10">
                <a:latin typeface="Trebuchet MS"/>
                <a:cs typeface="Trebuchet MS"/>
              </a:rPr>
              <a:t>cells </a:t>
            </a:r>
            <a:r>
              <a:rPr sz="2600" spc="10" smtClean="0">
                <a:latin typeface="Trebuchet MS"/>
                <a:cs typeface="Trebuchet MS"/>
              </a:rPr>
              <a:t>in</a:t>
            </a:r>
            <a:r>
              <a:rPr lang="en-US" sz="2600" spc="10" dirty="0" smtClean="0">
                <a:latin typeface="Trebuchet MS"/>
                <a:cs typeface="Trebuchet MS"/>
              </a:rPr>
              <a:t> </a:t>
            </a:r>
            <a:r>
              <a:rPr lang="en-IN" sz="2600" spc="10" dirty="0" smtClean="0">
                <a:latin typeface="Trebuchet MS"/>
                <a:cs typeface="Trebuchet MS"/>
              </a:rPr>
              <a:t>case of weak cell wall. </a:t>
            </a:r>
          </a:p>
          <a:p>
            <a:r>
              <a:rPr lang="en-IN" sz="2600" spc="10" dirty="0" smtClean="0">
                <a:latin typeface="Trebuchet MS"/>
                <a:cs typeface="Trebuchet MS"/>
              </a:rPr>
              <a:t>High speed mixing is employed.</a:t>
            </a:r>
            <a:endParaRPr lang="en-IN" sz="26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743199"/>
          </a:xfrm>
          <a:prstGeom prst="rect">
            <a:avLst/>
          </a:prstGeom>
        </p:spPr>
      </p:pic>
      <p:pic>
        <p:nvPicPr>
          <p:cNvPr id="19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19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52401"/>
            <a:ext cx="1322832" cy="68579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04800" y="381000"/>
            <a:ext cx="3280578" cy="386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10" b="1" spc="10" dirty="0">
                <a:solidFill>
                  <a:srgbClr val="FF0000"/>
                </a:solidFill>
                <a:latin typeface="Arial"/>
                <a:cs typeface="Arial"/>
              </a:rPr>
              <a:t>4.FREEZE THAWING: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04800" y="914400"/>
            <a:ext cx="10127131" cy="22575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 2"/>
                <a:cs typeface="Wingdings 2"/>
              </a:rPr>
              <a:t></a:t>
            </a:r>
            <a:r>
              <a:rPr sz="2570" spc="10" dirty="0">
                <a:latin typeface="Trebuchet MS"/>
                <a:cs typeface="Trebuchet MS"/>
              </a:rPr>
              <a:t>Freezing and thawing of microbial </a:t>
            </a:r>
            <a:r>
              <a:rPr sz="2570" spc="10">
                <a:latin typeface="Trebuchet MS"/>
                <a:cs typeface="Trebuchet MS"/>
              </a:rPr>
              <a:t>cell </a:t>
            </a:r>
            <a:r>
              <a:rPr sz="2570" spc="10" smtClean="0">
                <a:latin typeface="Trebuchet MS"/>
                <a:cs typeface="Trebuchet MS"/>
              </a:rPr>
              <a:t>will</a:t>
            </a: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smtClean="0">
                <a:latin typeface="Trebuchet MS"/>
                <a:cs typeface="Trebuchet MS"/>
              </a:rPr>
              <a:t>cause formation of ice </a:t>
            </a:r>
          </a:p>
          <a:p>
            <a:r>
              <a:rPr lang="en-IN" sz="2400" spc="10" dirty="0" smtClean="0">
                <a:latin typeface="Trebuchet MS"/>
                <a:cs typeface="Trebuchet MS"/>
              </a:rPr>
              <a:t>crystals and repeated freeze thawing will lead to subsequent disruption </a:t>
            </a:r>
          </a:p>
          <a:p>
            <a:r>
              <a:rPr lang="en-IN" sz="2400" spc="10" dirty="0" smtClean="0">
                <a:latin typeface="Trebuchet MS"/>
                <a:cs typeface="Trebuchet MS"/>
              </a:rPr>
              <a:t>of cell.</a:t>
            </a:r>
            <a:endParaRPr lang="en-IN" sz="240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28600" y="2286000"/>
            <a:ext cx="10210800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 2"/>
                <a:cs typeface="Wingdings 2"/>
              </a:rPr>
              <a:t></a:t>
            </a:r>
            <a:r>
              <a:rPr sz="2570" spc="10" dirty="0">
                <a:latin typeface="Trebuchet MS"/>
                <a:cs typeface="Trebuchet MS"/>
              </a:rPr>
              <a:t>Slow process with limited release </a:t>
            </a:r>
            <a:r>
              <a:rPr sz="2570" spc="10">
                <a:latin typeface="Trebuchet MS"/>
                <a:cs typeface="Trebuchet MS"/>
              </a:rPr>
              <a:t>of </a:t>
            </a:r>
            <a:r>
              <a:rPr sz="2570" spc="10" smtClean="0">
                <a:latin typeface="Trebuchet MS"/>
                <a:cs typeface="Trebuchet MS"/>
              </a:rPr>
              <a:t>cell</a:t>
            </a: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smtClean="0">
                <a:latin typeface="Trebuchet MS"/>
                <a:cs typeface="Trebuchet MS"/>
              </a:rPr>
              <a:t>contents.</a:t>
            </a: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477000" y="2286000"/>
            <a:ext cx="65" cy="24006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endParaRPr lang="en-US" sz="260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lang="en-US" sz="260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lang="en-US" sz="260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lang="en-US" sz="260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lang="en-US" sz="260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600">
              <a:latin typeface="Trebuchet MS"/>
              <a:cs typeface="Trebuchet MS"/>
            </a:endParaRPr>
          </a:p>
        </p:txBody>
      </p:sp>
      <p:pic>
        <p:nvPicPr>
          <p:cNvPr id="5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11049000" cy="1981200"/>
          </a:xfrm>
          <a:prstGeom prst="rect">
            <a:avLst/>
          </a:prstGeom>
        </p:spPr>
      </p:pic>
      <p:pic>
        <p:nvPicPr>
          <p:cNvPr id="5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3352800"/>
            <a:ext cx="1322832" cy="1981200"/>
          </a:xfrm>
          <a:prstGeom prst="rect">
            <a:avLst/>
          </a:prstGeom>
        </p:spPr>
      </p:pic>
      <p:pic>
        <p:nvPicPr>
          <p:cNvPr id="5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3352800"/>
            <a:ext cx="1322832" cy="1981200"/>
          </a:xfrm>
          <a:prstGeom prst="rect">
            <a:avLst/>
          </a:prstGeom>
        </p:spPr>
      </p:pic>
      <p:sp>
        <p:nvSpPr>
          <p:cNvPr id="58" name="text 1"/>
          <p:cNvSpPr txBox="1"/>
          <p:nvPr/>
        </p:nvSpPr>
        <p:spPr>
          <a:xfrm>
            <a:off x="685800" y="2895600"/>
            <a:ext cx="2841162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solidFill>
                  <a:srgbClr val="FF0000"/>
                </a:solidFill>
                <a:latin typeface="Arial"/>
                <a:cs typeface="Arial"/>
              </a:rPr>
              <a:t>5.Ultrasonication:</a:t>
            </a:r>
            <a:endParaRPr sz="2600">
              <a:latin typeface="Arial"/>
              <a:cs typeface="Arial"/>
            </a:endParaRPr>
          </a:p>
        </p:txBody>
      </p:sp>
      <p:sp>
        <p:nvSpPr>
          <p:cNvPr id="59" name="text 1"/>
          <p:cNvSpPr txBox="1"/>
          <p:nvPr/>
        </p:nvSpPr>
        <p:spPr>
          <a:xfrm>
            <a:off x="457200" y="3505200"/>
            <a:ext cx="10017166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90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600" spc="10" dirty="0">
                <a:latin typeface="Trebuchet MS"/>
                <a:cs typeface="Trebuchet MS"/>
              </a:rPr>
              <a:t>High frequency vibration (20 </a:t>
            </a:r>
            <a:r>
              <a:rPr sz="2600" spc="10">
                <a:latin typeface="Trebuchet MS"/>
                <a:cs typeface="Trebuchet MS"/>
              </a:rPr>
              <a:t>kHz</a:t>
            </a:r>
            <a:r>
              <a:rPr sz="2600" spc="10" smtClean="0">
                <a:latin typeface="Trebuchet MS"/>
                <a:cs typeface="Trebuchet MS"/>
              </a:rPr>
              <a:t>)</a:t>
            </a:r>
            <a:r>
              <a:rPr lang="en-US" sz="2600" spc="10" dirty="0" smtClean="0">
                <a:latin typeface="Trebuchet MS"/>
                <a:cs typeface="Trebuchet MS"/>
              </a:rPr>
              <a:t> </a:t>
            </a:r>
            <a:r>
              <a:rPr lang="en-IN" sz="2600" spc="10" dirty="0" smtClean="0">
                <a:latin typeface="Trebuchet MS"/>
                <a:cs typeface="Trebuchet MS"/>
              </a:rPr>
              <a:t>transported through a metallic</a:t>
            </a:r>
          </a:p>
          <a:p>
            <a:r>
              <a:rPr lang="en-IN" sz="2600" spc="10" dirty="0" smtClean="0">
                <a:latin typeface="Trebuchet MS"/>
                <a:cs typeface="Trebuchet MS"/>
              </a:rPr>
              <a:t> tip to an concentrated cellular suspension</a:t>
            </a:r>
            <a:endParaRPr lang="en-IN" sz="26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600">
              <a:latin typeface="Trebuchet MS"/>
              <a:cs typeface="Trebuchet MS"/>
            </a:endParaRPr>
          </a:p>
        </p:txBody>
      </p:sp>
      <p:sp>
        <p:nvSpPr>
          <p:cNvPr id="60" name="text 1"/>
          <p:cNvSpPr txBox="1"/>
          <p:nvPr/>
        </p:nvSpPr>
        <p:spPr>
          <a:xfrm>
            <a:off x="457200" y="4419600"/>
            <a:ext cx="9220200" cy="1977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Leads to creation of cavities, </a:t>
            </a:r>
            <a:r>
              <a:rPr sz="2570" spc="10">
                <a:latin typeface="Trebuchet MS"/>
                <a:cs typeface="Trebuchet MS"/>
              </a:rPr>
              <a:t>thereby </a:t>
            </a:r>
            <a:r>
              <a:rPr sz="2570" spc="10" smtClean="0">
                <a:latin typeface="Trebuchet MS"/>
                <a:cs typeface="Trebuchet MS"/>
              </a:rPr>
              <a:t>shock</a:t>
            </a:r>
            <a:endParaRPr lang="en-US" sz="257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r>
              <a:rPr lang="en-US" sz="2570" spc="10" dirty="0" smtClean="0">
                <a:latin typeface="Trebuchet MS"/>
                <a:cs typeface="Trebuchet MS"/>
              </a:rPr>
              <a:t>   </a:t>
            </a:r>
            <a:r>
              <a:rPr lang="en-US" sz="2570" spc="10" dirty="0" smtClean="0">
                <a:solidFill>
                  <a:srgbClr val="FF0000"/>
                </a:solidFill>
                <a:latin typeface="Trebuchet MS"/>
                <a:cs typeface="Trebuchet MS"/>
              </a:rPr>
              <a:t>Disadvantages</a:t>
            </a:r>
          </a:p>
          <a:p>
            <a:pPr marL="0">
              <a:lnSpc>
                <a:spcPct val="100000"/>
              </a:lnSpc>
            </a:pPr>
            <a:endParaRPr lang="en-US" sz="257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lang="en-US" sz="2570" spc="1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61" name="text 1"/>
          <p:cNvSpPr txBox="1"/>
          <p:nvPr/>
        </p:nvSpPr>
        <p:spPr>
          <a:xfrm>
            <a:off x="6934200" y="3886200"/>
            <a:ext cx="3575018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waves disrupt the cells.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62" name="text 1"/>
          <p:cNvSpPr txBox="1"/>
          <p:nvPr/>
        </p:nvSpPr>
        <p:spPr>
          <a:xfrm>
            <a:off x="609600" y="5257800"/>
            <a:ext cx="9829800" cy="114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70" spc="10" smtClean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smtClean="0">
                <a:latin typeface="Trebuchet MS"/>
                <a:cs typeface="Trebuchet MS"/>
              </a:rPr>
              <a:t>Method </a:t>
            </a:r>
            <a:r>
              <a:rPr sz="2570" spc="10" dirty="0">
                <a:latin typeface="Trebuchet MS"/>
                <a:cs typeface="Trebuchet MS"/>
              </a:rPr>
              <a:t>is costly and effective in small </a:t>
            </a:r>
            <a:r>
              <a:rPr sz="2570" spc="10">
                <a:latin typeface="Trebuchet MS"/>
                <a:cs typeface="Trebuchet MS"/>
              </a:rPr>
              <a:t>scale</a:t>
            </a:r>
            <a:r>
              <a:rPr sz="2570" spc="10" smtClean="0">
                <a:latin typeface="Trebuchet MS"/>
                <a:cs typeface="Trebuchet MS"/>
              </a:rPr>
              <a:t>.</a:t>
            </a:r>
            <a:endParaRPr lang="en-US" sz="2570" spc="10" dirty="0" smtClean="0">
              <a:latin typeface="Trebuchet MS"/>
              <a:cs typeface="Trebuchet MS"/>
            </a:endParaRPr>
          </a:p>
          <a:p>
            <a:r>
              <a:rPr lang="en-IN" sz="2400" spc="10" dirty="0" smtClean="0">
                <a:latin typeface="Trebuchet MS"/>
                <a:cs typeface="Trebuchet MS"/>
              </a:rPr>
              <a:t>Cells break completely leading to release of </a:t>
            </a:r>
            <a:r>
              <a:rPr lang="en-IN" sz="2000" spc="10" dirty="0" smtClean="0">
                <a:latin typeface="Trebuchet MS"/>
                <a:cs typeface="Trebuchet MS"/>
              </a:rPr>
              <a:t>all cellular materials.</a:t>
            </a:r>
            <a:endParaRPr lang="en-IN" sz="20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1"/>
            <a:ext cx="12192000" cy="6857999"/>
          </a:xfrm>
          <a:prstGeom prst="rect">
            <a:avLst/>
          </a:prstGeom>
        </p:spPr>
      </p:pic>
      <p:pic>
        <p:nvPicPr>
          <p:cNvPr id="20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20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20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3" y="1000126"/>
            <a:ext cx="6017328" cy="357505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694537" y="999237"/>
            <a:ext cx="6019699" cy="359283"/>
          </a:xfrm>
          <a:custGeom>
            <a:avLst/>
            <a:gdLst/>
            <a:ahLst/>
            <a:cxnLst/>
            <a:rect l="l" t="t" r="r" b="b"/>
            <a:pathLst>
              <a:path w="4514774" h="359283">
                <a:moveTo>
                  <a:pt x="1824533" y="107950"/>
                </a:moveTo>
                <a:lnTo>
                  <a:pt x="1783004" y="235585"/>
                </a:lnTo>
                <a:lnTo>
                  <a:pt x="1866062" y="235585"/>
                </a:lnTo>
                <a:close/>
                <a:moveTo>
                  <a:pt x="4099738" y="59055"/>
                </a:moveTo>
                <a:cubicBezTo>
                  <a:pt x="4093134" y="59055"/>
                  <a:pt x="4083736" y="59690"/>
                  <a:pt x="4071671" y="60706"/>
                </a:cubicBezTo>
                <a:lnTo>
                  <a:pt x="4071671" y="296672"/>
                </a:lnTo>
                <a:cubicBezTo>
                  <a:pt x="4081577" y="297561"/>
                  <a:pt x="4092245" y="298069"/>
                  <a:pt x="4103675" y="298069"/>
                </a:cubicBezTo>
                <a:cubicBezTo>
                  <a:pt x="4134663" y="298069"/>
                  <a:pt x="4158920" y="286766"/>
                  <a:pt x="4176446" y="264287"/>
                </a:cubicBezTo>
                <a:cubicBezTo>
                  <a:pt x="4193972" y="241808"/>
                  <a:pt x="4202735" y="210439"/>
                  <a:pt x="4202735" y="169926"/>
                </a:cubicBezTo>
                <a:cubicBezTo>
                  <a:pt x="4202735" y="96012"/>
                  <a:pt x="4168445" y="59055"/>
                  <a:pt x="4099738" y="59055"/>
                </a:cubicBezTo>
                <a:close/>
                <a:moveTo>
                  <a:pt x="3802558" y="55372"/>
                </a:moveTo>
                <a:cubicBezTo>
                  <a:pt x="3775126" y="55372"/>
                  <a:pt x="3754171" y="66294"/>
                  <a:pt x="3739566" y="88265"/>
                </a:cubicBezTo>
                <a:cubicBezTo>
                  <a:pt x="3724961" y="110109"/>
                  <a:pt x="3717595" y="139700"/>
                  <a:pt x="3717595" y="176784"/>
                </a:cubicBezTo>
                <a:cubicBezTo>
                  <a:pt x="3717595" y="217170"/>
                  <a:pt x="3724453" y="248539"/>
                  <a:pt x="3738169" y="270637"/>
                </a:cubicBezTo>
                <a:cubicBezTo>
                  <a:pt x="3751758" y="292862"/>
                  <a:pt x="3771697" y="303911"/>
                  <a:pt x="3797859" y="303911"/>
                </a:cubicBezTo>
                <a:cubicBezTo>
                  <a:pt x="3828466" y="303911"/>
                  <a:pt x="3851834" y="293116"/>
                  <a:pt x="3867963" y="271399"/>
                </a:cubicBezTo>
                <a:cubicBezTo>
                  <a:pt x="3884092" y="249682"/>
                  <a:pt x="3892220" y="218186"/>
                  <a:pt x="3892220" y="176784"/>
                </a:cubicBezTo>
                <a:cubicBezTo>
                  <a:pt x="3892220" y="95885"/>
                  <a:pt x="3862248" y="55372"/>
                  <a:pt x="3802558" y="55372"/>
                </a:cubicBezTo>
                <a:close/>
                <a:moveTo>
                  <a:pt x="3339770" y="6985"/>
                </a:moveTo>
                <a:lnTo>
                  <a:pt x="3401111" y="6985"/>
                </a:lnTo>
                <a:lnTo>
                  <a:pt x="3401111" y="142367"/>
                </a:lnTo>
                <a:lnTo>
                  <a:pt x="3538525" y="142367"/>
                </a:lnTo>
                <a:lnTo>
                  <a:pt x="3538525" y="6985"/>
                </a:lnTo>
                <a:lnTo>
                  <a:pt x="3599231" y="6985"/>
                </a:lnTo>
                <a:lnTo>
                  <a:pt x="3599231" y="352552"/>
                </a:lnTo>
                <a:lnTo>
                  <a:pt x="3538525" y="352552"/>
                </a:lnTo>
                <a:lnTo>
                  <a:pt x="3538525" y="196850"/>
                </a:lnTo>
                <a:lnTo>
                  <a:pt x="3401111" y="196850"/>
                </a:lnTo>
                <a:lnTo>
                  <a:pt x="3401111" y="352552"/>
                </a:lnTo>
                <a:lnTo>
                  <a:pt x="3339770" y="352552"/>
                </a:lnTo>
                <a:close/>
                <a:moveTo>
                  <a:pt x="3013380" y="6985"/>
                </a:moveTo>
                <a:lnTo>
                  <a:pt x="3299511" y="6985"/>
                </a:lnTo>
                <a:lnTo>
                  <a:pt x="3299511" y="61468"/>
                </a:lnTo>
                <a:lnTo>
                  <a:pt x="3184703" y="61468"/>
                </a:lnTo>
                <a:lnTo>
                  <a:pt x="3184703" y="352552"/>
                </a:lnTo>
                <a:lnTo>
                  <a:pt x="3123362" y="352552"/>
                </a:lnTo>
                <a:lnTo>
                  <a:pt x="3123362" y="61468"/>
                </a:lnTo>
                <a:lnTo>
                  <a:pt x="3013380" y="61468"/>
                </a:lnTo>
                <a:close/>
                <a:moveTo>
                  <a:pt x="2769793" y="6985"/>
                </a:moveTo>
                <a:lnTo>
                  <a:pt x="2990266" y="6985"/>
                </a:lnTo>
                <a:lnTo>
                  <a:pt x="2990266" y="61468"/>
                </a:lnTo>
                <a:lnTo>
                  <a:pt x="2831135" y="61468"/>
                </a:lnTo>
                <a:lnTo>
                  <a:pt x="2831135" y="142367"/>
                </a:lnTo>
                <a:lnTo>
                  <a:pt x="2945308" y="142367"/>
                </a:lnTo>
                <a:lnTo>
                  <a:pt x="2945308" y="194564"/>
                </a:lnTo>
                <a:lnTo>
                  <a:pt x="2831135" y="194564"/>
                </a:lnTo>
                <a:lnTo>
                  <a:pt x="2831135" y="298069"/>
                </a:lnTo>
                <a:lnTo>
                  <a:pt x="2987725" y="298069"/>
                </a:lnTo>
                <a:lnTo>
                  <a:pt x="2987725" y="352552"/>
                </a:lnTo>
                <a:lnTo>
                  <a:pt x="2769793" y="352552"/>
                </a:lnTo>
                <a:close/>
                <a:moveTo>
                  <a:pt x="2448992" y="6985"/>
                </a:moveTo>
                <a:lnTo>
                  <a:pt x="2481504" y="6985"/>
                </a:lnTo>
                <a:lnTo>
                  <a:pt x="2556307" y="239776"/>
                </a:lnTo>
                <a:lnTo>
                  <a:pt x="2629459" y="6985"/>
                </a:lnTo>
                <a:lnTo>
                  <a:pt x="2661717" y="6985"/>
                </a:lnTo>
                <a:lnTo>
                  <a:pt x="2732329" y="352806"/>
                </a:lnTo>
                <a:lnTo>
                  <a:pt x="2672893" y="352806"/>
                </a:lnTo>
                <a:lnTo>
                  <a:pt x="2636952" y="166370"/>
                </a:lnTo>
                <a:lnTo>
                  <a:pt x="2567483" y="357251"/>
                </a:lnTo>
                <a:lnTo>
                  <a:pt x="2545512" y="357251"/>
                </a:lnTo>
                <a:lnTo>
                  <a:pt x="2475916" y="166370"/>
                </a:lnTo>
                <a:lnTo>
                  <a:pt x="2438578" y="352806"/>
                </a:lnTo>
                <a:lnTo>
                  <a:pt x="2379396" y="352806"/>
                </a:lnTo>
                <a:close/>
                <a:moveTo>
                  <a:pt x="2013890" y="6985"/>
                </a:moveTo>
                <a:lnTo>
                  <a:pt x="2075231" y="6985"/>
                </a:lnTo>
                <a:lnTo>
                  <a:pt x="2075231" y="298069"/>
                </a:lnTo>
                <a:lnTo>
                  <a:pt x="2231314" y="298069"/>
                </a:lnTo>
                <a:lnTo>
                  <a:pt x="2231314" y="352552"/>
                </a:lnTo>
                <a:lnTo>
                  <a:pt x="2013890" y="352552"/>
                </a:lnTo>
                <a:close/>
                <a:moveTo>
                  <a:pt x="1278941" y="6985"/>
                </a:moveTo>
                <a:lnTo>
                  <a:pt x="1340282" y="6985"/>
                </a:lnTo>
                <a:lnTo>
                  <a:pt x="1340282" y="352552"/>
                </a:lnTo>
                <a:lnTo>
                  <a:pt x="1278941" y="352552"/>
                </a:lnTo>
                <a:close/>
                <a:moveTo>
                  <a:pt x="956996" y="6985"/>
                </a:moveTo>
                <a:lnTo>
                  <a:pt x="989508" y="6985"/>
                </a:lnTo>
                <a:lnTo>
                  <a:pt x="1064311" y="239776"/>
                </a:lnTo>
                <a:lnTo>
                  <a:pt x="1137463" y="6985"/>
                </a:lnTo>
                <a:lnTo>
                  <a:pt x="1169721" y="6985"/>
                </a:lnTo>
                <a:lnTo>
                  <a:pt x="1240332" y="352806"/>
                </a:lnTo>
                <a:lnTo>
                  <a:pt x="1180897" y="352806"/>
                </a:lnTo>
                <a:lnTo>
                  <a:pt x="1144956" y="166370"/>
                </a:lnTo>
                <a:lnTo>
                  <a:pt x="1075487" y="357251"/>
                </a:lnTo>
                <a:lnTo>
                  <a:pt x="1053516" y="357251"/>
                </a:lnTo>
                <a:lnTo>
                  <a:pt x="983920" y="166370"/>
                </a:lnTo>
                <a:lnTo>
                  <a:pt x="946582" y="352806"/>
                </a:lnTo>
                <a:lnTo>
                  <a:pt x="887400" y="352806"/>
                </a:lnTo>
                <a:close/>
                <a:moveTo>
                  <a:pt x="643763" y="6985"/>
                </a:moveTo>
                <a:lnTo>
                  <a:pt x="864286" y="6985"/>
                </a:lnTo>
                <a:lnTo>
                  <a:pt x="864286" y="61468"/>
                </a:lnTo>
                <a:lnTo>
                  <a:pt x="705091" y="61468"/>
                </a:lnTo>
                <a:lnTo>
                  <a:pt x="705091" y="142367"/>
                </a:lnTo>
                <a:lnTo>
                  <a:pt x="819328" y="142367"/>
                </a:lnTo>
                <a:lnTo>
                  <a:pt x="819328" y="194564"/>
                </a:lnTo>
                <a:lnTo>
                  <a:pt x="705091" y="194564"/>
                </a:lnTo>
                <a:lnTo>
                  <a:pt x="705091" y="298069"/>
                </a:lnTo>
                <a:lnTo>
                  <a:pt x="861746" y="298069"/>
                </a:lnTo>
                <a:lnTo>
                  <a:pt x="861746" y="352552"/>
                </a:lnTo>
                <a:lnTo>
                  <a:pt x="643763" y="352552"/>
                </a:lnTo>
                <a:close/>
                <a:moveTo>
                  <a:pt x="313055" y="6985"/>
                </a:moveTo>
                <a:lnTo>
                  <a:pt x="374383" y="6985"/>
                </a:lnTo>
                <a:lnTo>
                  <a:pt x="374383" y="142367"/>
                </a:lnTo>
                <a:lnTo>
                  <a:pt x="511911" y="142367"/>
                </a:lnTo>
                <a:lnTo>
                  <a:pt x="511911" y="6985"/>
                </a:lnTo>
                <a:lnTo>
                  <a:pt x="572541" y="6985"/>
                </a:lnTo>
                <a:lnTo>
                  <a:pt x="572541" y="352552"/>
                </a:lnTo>
                <a:lnTo>
                  <a:pt x="511911" y="352552"/>
                </a:lnTo>
                <a:lnTo>
                  <a:pt x="511911" y="196850"/>
                </a:lnTo>
                <a:lnTo>
                  <a:pt x="374383" y="196850"/>
                </a:lnTo>
                <a:lnTo>
                  <a:pt x="374383" y="352552"/>
                </a:lnTo>
                <a:lnTo>
                  <a:pt x="313055" y="352552"/>
                </a:lnTo>
                <a:close/>
                <a:moveTo>
                  <a:pt x="4102532" y="4572"/>
                </a:moveTo>
                <a:cubicBezTo>
                  <a:pt x="4152824" y="4572"/>
                  <a:pt x="4192702" y="19304"/>
                  <a:pt x="4222293" y="48895"/>
                </a:cubicBezTo>
                <a:cubicBezTo>
                  <a:pt x="4251757" y="78359"/>
                  <a:pt x="4266489" y="117475"/>
                  <a:pt x="4266489" y="166243"/>
                </a:cubicBezTo>
                <a:cubicBezTo>
                  <a:pt x="4266489" y="290449"/>
                  <a:pt x="4206672" y="352552"/>
                  <a:pt x="4086911" y="352552"/>
                </a:cubicBezTo>
                <a:lnTo>
                  <a:pt x="4010330" y="352552"/>
                </a:lnTo>
                <a:lnTo>
                  <a:pt x="4010330" y="7239"/>
                </a:lnTo>
                <a:cubicBezTo>
                  <a:pt x="4059225" y="5461"/>
                  <a:pt x="4089959" y="4572"/>
                  <a:pt x="4102532" y="4572"/>
                </a:cubicBezTo>
                <a:close/>
                <a:moveTo>
                  <a:pt x="1811071" y="2286"/>
                </a:moveTo>
                <a:lnTo>
                  <a:pt x="1837995" y="2286"/>
                </a:lnTo>
                <a:lnTo>
                  <a:pt x="1976933" y="352552"/>
                </a:lnTo>
                <a:lnTo>
                  <a:pt x="1909242" y="352552"/>
                </a:lnTo>
                <a:lnTo>
                  <a:pt x="1883969" y="282448"/>
                </a:lnTo>
                <a:lnTo>
                  <a:pt x="1765605" y="282448"/>
                </a:lnTo>
                <a:lnTo>
                  <a:pt x="1741475" y="352552"/>
                </a:lnTo>
                <a:lnTo>
                  <a:pt x="1673276" y="352552"/>
                </a:lnTo>
                <a:close/>
                <a:moveTo>
                  <a:pt x="4410126" y="1016"/>
                </a:moveTo>
                <a:cubicBezTo>
                  <a:pt x="4450004" y="1016"/>
                  <a:pt x="4479341" y="8509"/>
                  <a:pt x="4498137" y="23495"/>
                </a:cubicBezTo>
                <a:lnTo>
                  <a:pt x="4479468" y="76327"/>
                </a:lnTo>
                <a:cubicBezTo>
                  <a:pt x="4457878" y="60960"/>
                  <a:pt x="4435145" y="53213"/>
                  <a:pt x="4411269" y="53213"/>
                </a:cubicBezTo>
                <a:cubicBezTo>
                  <a:pt x="4397172" y="53213"/>
                  <a:pt x="4386123" y="56896"/>
                  <a:pt x="4378376" y="64389"/>
                </a:cubicBezTo>
                <a:cubicBezTo>
                  <a:pt x="4370629" y="71882"/>
                  <a:pt x="4366692" y="81534"/>
                  <a:pt x="4366692" y="93599"/>
                </a:cubicBezTo>
                <a:cubicBezTo>
                  <a:pt x="4366692" y="113411"/>
                  <a:pt x="4388663" y="133985"/>
                  <a:pt x="4432478" y="155321"/>
                </a:cubicBezTo>
                <a:cubicBezTo>
                  <a:pt x="4455592" y="166624"/>
                  <a:pt x="4472356" y="177038"/>
                  <a:pt x="4482516" y="186563"/>
                </a:cubicBezTo>
                <a:cubicBezTo>
                  <a:pt x="4492803" y="196088"/>
                  <a:pt x="4500550" y="207264"/>
                  <a:pt x="4505884" y="219837"/>
                </a:cubicBezTo>
                <a:cubicBezTo>
                  <a:pt x="4511218" y="232537"/>
                  <a:pt x="4513885" y="246634"/>
                  <a:pt x="4513885" y="262255"/>
                </a:cubicBezTo>
                <a:cubicBezTo>
                  <a:pt x="4513885" y="290195"/>
                  <a:pt x="4502836" y="313182"/>
                  <a:pt x="4480738" y="331343"/>
                </a:cubicBezTo>
                <a:cubicBezTo>
                  <a:pt x="4458640" y="349377"/>
                  <a:pt x="4429049" y="358394"/>
                  <a:pt x="4391965" y="358394"/>
                </a:cubicBezTo>
                <a:cubicBezTo>
                  <a:pt x="4359707" y="358394"/>
                  <a:pt x="4330624" y="350139"/>
                  <a:pt x="4304716" y="333502"/>
                </a:cubicBezTo>
                <a:lnTo>
                  <a:pt x="4327322" y="278511"/>
                </a:lnTo>
                <a:cubicBezTo>
                  <a:pt x="4351579" y="295529"/>
                  <a:pt x="4375328" y="303911"/>
                  <a:pt x="4398823" y="303911"/>
                </a:cubicBezTo>
                <a:cubicBezTo>
                  <a:pt x="4434764" y="303911"/>
                  <a:pt x="4452798" y="291338"/>
                  <a:pt x="4452798" y="266192"/>
                </a:cubicBezTo>
                <a:cubicBezTo>
                  <a:pt x="4452798" y="254381"/>
                  <a:pt x="4448607" y="243205"/>
                  <a:pt x="4440098" y="232537"/>
                </a:cubicBezTo>
                <a:cubicBezTo>
                  <a:pt x="4431589" y="221742"/>
                  <a:pt x="4414063" y="209804"/>
                  <a:pt x="4387520" y="196469"/>
                </a:cubicBezTo>
                <a:cubicBezTo>
                  <a:pt x="4361104" y="183261"/>
                  <a:pt x="4343197" y="172339"/>
                  <a:pt x="4334053" y="163703"/>
                </a:cubicBezTo>
                <a:cubicBezTo>
                  <a:pt x="4324782" y="155194"/>
                  <a:pt x="4317797" y="144907"/>
                  <a:pt x="4312844" y="133223"/>
                </a:cubicBezTo>
                <a:cubicBezTo>
                  <a:pt x="4307891" y="121412"/>
                  <a:pt x="4305351" y="108331"/>
                  <a:pt x="4305351" y="93980"/>
                </a:cubicBezTo>
                <a:cubicBezTo>
                  <a:pt x="4305351" y="67310"/>
                  <a:pt x="4315130" y="45085"/>
                  <a:pt x="4334688" y="27432"/>
                </a:cubicBezTo>
                <a:cubicBezTo>
                  <a:pt x="4354373" y="9906"/>
                  <a:pt x="4379392" y="1016"/>
                  <a:pt x="4410126" y="1016"/>
                </a:cubicBezTo>
                <a:close/>
                <a:moveTo>
                  <a:pt x="1553642" y="1016"/>
                </a:moveTo>
                <a:cubicBezTo>
                  <a:pt x="1593266" y="1016"/>
                  <a:pt x="1624889" y="9144"/>
                  <a:pt x="1648638" y="25400"/>
                </a:cubicBezTo>
                <a:lnTo>
                  <a:pt x="1623492" y="76073"/>
                </a:lnTo>
                <a:cubicBezTo>
                  <a:pt x="1609776" y="62357"/>
                  <a:pt x="1587805" y="55626"/>
                  <a:pt x="1557451" y="55626"/>
                </a:cubicBezTo>
                <a:cubicBezTo>
                  <a:pt x="1528623" y="55626"/>
                  <a:pt x="1505001" y="67691"/>
                  <a:pt x="1486586" y="91821"/>
                </a:cubicBezTo>
                <a:cubicBezTo>
                  <a:pt x="1468298" y="115951"/>
                  <a:pt x="1459026" y="146431"/>
                  <a:pt x="1459026" y="183388"/>
                </a:cubicBezTo>
                <a:cubicBezTo>
                  <a:pt x="1459026" y="220345"/>
                  <a:pt x="1467536" y="249682"/>
                  <a:pt x="1484681" y="271399"/>
                </a:cubicBezTo>
                <a:cubicBezTo>
                  <a:pt x="1501698" y="293116"/>
                  <a:pt x="1524432" y="303911"/>
                  <a:pt x="1552879" y="303911"/>
                </a:cubicBezTo>
                <a:cubicBezTo>
                  <a:pt x="1585519" y="303911"/>
                  <a:pt x="1610919" y="292354"/>
                  <a:pt x="1629334" y="268986"/>
                </a:cubicBezTo>
                <a:lnTo>
                  <a:pt x="1657909" y="318643"/>
                </a:lnTo>
                <a:cubicBezTo>
                  <a:pt x="1632890" y="345186"/>
                  <a:pt x="1596187" y="358394"/>
                  <a:pt x="1547926" y="358394"/>
                </a:cubicBezTo>
                <a:cubicBezTo>
                  <a:pt x="1499667" y="358394"/>
                  <a:pt x="1462201" y="342519"/>
                  <a:pt x="1435404" y="310769"/>
                </a:cubicBezTo>
                <a:cubicBezTo>
                  <a:pt x="1408735" y="279019"/>
                  <a:pt x="1395400" y="235712"/>
                  <a:pt x="1395400" y="180848"/>
                </a:cubicBezTo>
                <a:cubicBezTo>
                  <a:pt x="1395400" y="129667"/>
                  <a:pt x="1410132" y="86995"/>
                  <a:pt x="1439850" y="52578"/>
                </a:cubicBezTo>
                <a:cubicBezTo>
                  <a:pt x="1469441" y="18288"/>
                  <a:pt x="1507414" y="1016"/>
                  <a:pt x="1553642" y="1016"/>
                </a:cubicBezTo>
                <a:close/>
                <a:moveTo>
                  <a:pt x="159169" y="1016"/>
                </a:moveTo>
                <a:cubicBezTo>
                  <a:pt x="198806" y="1016"/>
                  <a:pt x="230492" y="9144"/>
                  <a:pt x="254241" y="25400"/>
                </a:cubicBezTo>
                <a:lnTo>
                  <a:pt x="228993" y="76073"/>
                </a:lnTo>
                <a:cubicBezTo>
                  <a:pt x="215316" y="62357"/>
                  <a:pt x="193294" y="55626"/>
                  <a:pt x="162941" y="55626"/>
                </a:cubicBezTo>
                <a:cubicBezTo>
                  <a:pt x="134163" y="55626"/>
                  <a:pt x="110579" y="67691"/>
                  <a:pt x="92176" y="91821"/>
                </a:cubicBezTo>
                <a:cubicBezTo>
                  <a:pt x="73774" y="115951"/>
                  <a:pt x="64579" y="146431"/>
                  <a:pt x="64579" y="183388"/>
                </a:cubicBezTo>
                <a:cubicBezTo>
                  <a:pt x="64579" y="220345"/>
                  <a:pt x="73114" y="249682"/>
                  <a:pt x="90170" y="271399"/>
                </a:cubicBezTo>
                <a:cubicBezTo>
                  <a:pt x="107239" y="293116"/>
                  <a:pt x="129997" y="303911"/>
                  <a:pt x="158470" y="303911"/>
                </a:cubicBezTo>
                <a:cubicBezTo>
                  <a:pt x="191020" y="303911"/>
                  <a:pt x="216497" y="292354"/>
                  <a:pt x="234899" y="268986"/>
                </a:cubicBezTo>
                <a:lnTo>
                  <a:pt x="263436" y="318643"/>
                </a:lnTo>
                <a:cubicBezTo>
                  <a:pt x="238430" y="345186"/>
                  <a:pt x="201790" y="358394"/>
                  <a:pt x="153505" y="358394"/>
                </a:cubicBezTo>
                <a:cubicBezTo>
                  <a:pt x="105232" y="358394"/>
                  <a:pt x="67729" y="342519"/>
                  <a:pt x="40995" y="310769"/>
                </a:cubicBezTo>
                <a:cubicBezTo>
                  <a:pt x="14249" y="279019"/>
                  <a:pt x="889" y="235712"/>
                  <a:pt x="889" y="180848"/>
                </a:cubicBezTo>
                <a:cubicBezTo>
                  <a:pt x="889" y="129667"/>
                  <a:pt x="15710" y="86995"/>
                  <a:pt x="45351" y="52578"/>
                </a:cubicBezTo>
                <a:cubicBezTo>
                  <a:pt x="74993" y="18288"/>
                  <a:pt x="112941" y="1016"/>
                  <a:pt x="159169" y="1016"/>
                </a:cubicBezTo>
                <a:close/>
                <a:moveTo>
                  <a:pt x="3802558" y="889"/>
                </a:moveTo>
                <a:cubicBezTo>
                  <a:pt x="3852215" y="889"/>
                  <a:pt x="3890188" y="16256"/>
                  <a:pt x="3916477" y="47117"/>
                </a:cubicBezTo>
                <a:cubicBezTo>
                  <a:pt x="3942766" y="77851"/>
                  <a:pt x="3955847" y="121158"/>
                  <a:pt x="3955847" y="176784"/>
                </a:cubicBezTo>
                <a:cubicBezTo>
                  <a:pt x="3955847" y="232537"/>
                  <a:pt x="3942131" y="276733"/>
                  <a:pt x="3914699" y="309372"/>
                </a:cubicBezTo>
                <a:cubicBezTo>
                  <a:pt x="3887267" y="342138"/>
                  <a:pt x="3848278" y="358394"/>
                  <a:pt x="3797859" y="358394"/>
                </a:cubicBezTo>
                <a:cubicBezTo>
                  <a:pt x="3751377" y="358394"/>
                  <a:pt x="3715817" y="342265"/>
                  <a:pt x="3691052" y="309880"/>
                </a:cubicBezTo>
                <a:cubicBezTo>
                  <a:pt x="3666287" y="277495"/>
                  <a:pt x="3653968" y="233172"/>
                  <a:pt x="3653968" y="176784"/>
                </a:cubicBezTo>
                <a:cubicBezTo>
                  <a:pt x="3653968" y="127635"/>
                  <a:pt x="3667430" y="85979"/>
                  <a:pt x="3694354" y="51943"/>
                </a:cubicBezTo>
                <a:cubicBezTo>
                  <a:pt x="3721405" y="17907"/>
                  <a:pt x="3757346" y="889"/>
                  <a:pt x="3802558" y="889"/>
                </a:cubicBezTo>
                <a:close/>
              </a:path>
            </a:pathLst>
          </a:custGeom>
          <a:ln w="1778">
            <a:solidFill>
              <a:srgbClr val="5914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595628"/>
            <a:ext cx="2235200" cy="112014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71153" y="2017458"/>
            <a:ext cx="1327286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FFC000"/>
                </a:solidFill>
                <a:latin typeface="Arial"/>
                <a:cs typeface="Arial"/>
              </a:rPr>
              <a:t>DETERGENTS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21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32" y="2284476"/>
            <a:ext cx="1217168" cy="752856"/>
          </a:xfrm>
          <a:prstGeom prst="rect">
            <a:avLst/>
          </a:prstGeom>
        </p:spPr>
      </p:pic>
      <p:pic>
        <p:nvPicPr>
          <p:cNvPr id="21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48" y="3023617"/>
            <a:ext cx="2259584" cy="112013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7183459" y="3347021"/>
            <a:ext cx="1120500" cy="4292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FFC000"/>
                </a:solidFill>
                <a:latin typeface="Arial"/>
                <a:cs typeface="Arial"/>
              </a:rPr>
              <a:t>CHAOTROPIC</a:t>
            </a:r>
            <a:endParaRPr sz="1200">
              <a:latin typeface="Arial"/>
              <a:cs typeface="Arial"/>
            </a:endParaRPr>
          </a:p>
          <a:p>
            <a:pPr marL="264033">
              <a:lnSpc>
                <a:spcPct val="100000"/>
              </a:lnSpc>
            </a:pPr>
            <a:r>
              <a:rPr sz="1500" b="1" spc="10" dirty="0">
                <a:solidFill>
                  <a:srgbClr val="FFC000"/>
                </a:solidFill>
                <a:latin typeface="Arial"/>
                <a:cs typeface="Arial"/>
              </a:rPr>
              <a:t>AGENTS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21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68" y="4084320"/>
            <a:ext cx="510032" cy="1261872"/>
          </a:xfrm>
          <a:prstGeom prst="rect">
            <a:avLst/>
          </a:prstGeom>
        </p:spPr>
      </p:pic>
      <p:pic>
        <p:nvPicPr>
          <p:cNvPr id="21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04" y="5334000"/>
            <a:ext cx="2235200" cy="112014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6442625" y="5657736"/>
            <a:ext cx="836126" cy="4430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9" b="1" spc="10" dirty="0">
                <a:solidFill>
                  <a:srgbClr val="FFC000"/>
                </a:solidFill>
                <a:latin typeface="Arial"/>
                <a:cs typeface="Arial"/>
              </a:rPr>
              <a:t>OSMOTIC</a:t>
            </a:r>
            <a:endParaRPr sz="1300">
              <a:latin typeface="Arial"/>
              <a:cs typeface="Arial"/>
            </a:endParaRPr>
          </a:p>
          <a:p>
            <a:pPr marL="115823">
              <a:lnSpc>
                <a:spcPct val="100000"/>
              </a:lnSpc>
            </a:pPr>
            <a:r>
              <a:rPr sz="1500" b="1" spc="10" dirty="0">
                <a:solidFill>
                  <a:srgbClr val="FFC000"/>
                </a:solidFill>
                <a:latin typeface="Arial"/>
                <a:cs typeface="Arial"/>
              </a:rPr>
              <a:t>SHOCK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21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95" y="6211824"/>
            <a:ext cx="1105408" cy="74676"/>
          </a:xfrm>
          <a:prstGeom prst="rect">
            <a:avLst/>
          </a:prstGeom>
        </p:spPr>
      </p:pic>
      <p:pic>
        <p:nvPicPr>
          <p:cNvPr id="216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7" y="5334000"/>
            <a:ext cx="2235199" cy="112014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010239" y="5657736"/>
            <a:ext cx="1183466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30378">
              <a:lnSpc>
                <a:spcPct val="100000"/>
              </a:lnSpc>
            </a:pPr>
            <a:r>
              <a:rPr sz="1500" b="1" spc="10" dirty="0">
                <a:solidFill>
                  <a:srgbClr val="FFC000"/>
                </a:solidFill>
                <a:latin typeface="Arial"/>
                <a:cs typeface="Arial"/>
              </a:rPr>
              <a:t>ALKALI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FFC000"/>
                </a:solidFill>
                <a:latin typeface="Arial"/>
                <a:cs typeface="Arial"/>
              </a:rPr>
              <a:t>TREATMENT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217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16" y="4084320"/>
            <a:ext cx="483616" cy="1261872"/>
          </a:xfrm>
          <a:prstGeom prst="rect">
            <a:avLst/>
          </a:prstGeom>
        </p:spPr>
      </p:pic>
      <p:pic>
        <p:nvPicPr>
          <p:cNvPr id="218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" y="3023617"/>
            <a:ext cx="2237232" cy="1120139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2009309" y="3347021"/>
            <a:ext cx="1183466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88975">
              <a:lnSpc>
                <a:spcPct val="100000"/>
              </a:lnSpc>
            </a:pPr>
            <a:r>
              <a:rPr sz="1500" b="1" spc="10" dirty="0">
                <a:solidFill>
                  <a:srgbClr val="FFC000"/>
                </a:solidFill>
                <a:latin typeface="Arial"/>
                <a:cs typeface="Arial"/>
              </a:rPr>
              <a:t>ENZYME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FFC000"/>
                </a:solidFill>
                <a:latin typeface="Arial"/>
                <a:cs typeface="Arial"/>
              </a:rPr>
              <a:t>TREATMENT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219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284476"/>
            <a:ext cx="1217168" cy="7528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22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85800" y="457200"/>
            <a:ext cx="2148665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solidFill>
                  <a:srgbClr val="FF0000"/>
                </a:solidFill>
                <a:latin typeface="Arial"/>
                <a:cs typeface="Arial"/>
              </a:rPr>
              <a:t>1.Detergents: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33400" y="990600"/>
            <a:ext cx="9335569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Cause damage to lipoproteins of cell </a:t>
            </a:r>
            <a:r>
              <a:rPr sz="2570" spc="10">
                <a:latin typeface="Trebuchet MS"/>
                <a:cs typeface="Trebuchet MS"/>
              </a:rPr>
              <a:t>wall </a:t>
            </a:r>
            <a:r>
              <a:rPr sz="2570" spc="10" smtClean="0">
                <a:latin typeface="Trebuchet MS"/>
                <a:cs typeface="Trebuchet MS"/>
              </a:rPr>
              <a:t>of</a:t>
            </a: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smtClean="0">
                <a:latin typeface="Trebuchet MS"/>
                <a:cs typeface="Trebuchet MS"/>
              </a:rPr>
              <a:t>microorganisms.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33400" y="1524001"/>
            <a:ext cx="10396436" cy="2257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Compounds used are sodium </a:t>
            </a:r>
            <a:r>
              <a:rPr sz="2570" spc="10">
                <a:latin typeface="Trebuchet MS"/>
                <a:cs typeface="Trebuchet MS"/>
              </a:rPr>
              <a:t>lauryl </a:t>
            </a:r>
            <a:r>
              <a:rPr sz="2570" spc="10" smtClean="0">
                <a:latin typeface="Trebuchet MS"/>
                <a:cs typeface="Trebuchet MS"/>
              </a:rPr>
              <a:t>sulphate,</a:t>
            </a:r>
            <a:r>
              <a:rPr lang="en-IN" sz="2400" spc="10" dirty="0" smtClean="0">
                <a:latin typeface="Trebuchet MS"/>
                <a:cs typeface="Trebuchet MS"/>
              </a:rPr>
              <a:t>sodium </a:t>
            </a:r>
            <a:r>
              <a:rPr lang="en-IN" sz="2400" spc="10" dirty="0" err="1" smtClean="0">
                <a:latin typeface="Trebuchet MS"/>
                <a:cs typeface="Trebuchet MS"/>
              </a:rPr>
              <a:t>dodecyl</a:t>
            </a:r>
            <a:r>
              <a:rPr lang="en-IN" sz="2400" spc="10" dirty="0" smtClean="0">
                <a:latin typeface="Trebuchet MS"/>
                <a:cs typeface="Trebuchet MS"/>
              </a:rPr>
              <a:t> sulphate,</a:t>
            </a:r>
          </a:p>
          <a:p>
            <a:r>
              <a:rPr lang="en-IN" sz="2400" spc="10" dirty="0" smtClean="0">
                <a:latin typeface="Trebuchet MS"/>
                <a:cs typeface="Trebuchet MS"/>
              </a:rPr>
              <a:t> triton X-100,phenyl ethyl alcohol, </a:t>
            </a:r>
            <a:r>
              <a:rPr lang="en-IN" sz="2400" spc="10" dirty="0" err="1" smtClean="0">
                <a:latin typeface="Trebuchet MS"/>
                <a:cs typeface="Trebuchet MS"/>
              </a:rPr>
              <a:t>dimethyl</a:t>
            </a:r>
            <a:r>
              <a:rPr lang="en-IN" sz="240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err="1" smtClean="0">
                <a:latin typeface="Trebuchet MS"/>
                <a:cs typeface="Trebuchet MS"/>
              </a:rPr>
              <a:t>sulphoxide</a:t>
            </a:r>
            <a:r>
              <a:rPr lang="en-IN" sz="2400" spc="10" dirty="0" smtClean="0">
                <a:latin typeface="Trebuchet MS"/>
                <a:cs typeface="Trebuchet MS"/>
              </a:rPr>
              <a:t>, benzene, </a:t>
            </a:r>
          </a:p>
          <a:p>
            <a:r>
              <a:rPr lang="en-IN" sz="2400" spc="10" dirty="0" smtClean="0">
                <a:latin typeface="Trebuchet MS"/>
                <a:cs typeface="Trebuchet MS"/>
              </a:rPr>
              <a:t> methanol, chloroform etc.</a:t>
            </a:r>
            <a:endParaRPr lang="en-IN" sz="240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33400" y="2743201"/>
            <a:ext cx="9916433" cy="410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Triton X-100 with guanidine-HCL </a:t>
            </a:r>
            <a:r>
              <a:rPr sz="2570" spc="10">
                <a:latin typeface="Trebuchet MS"/>
                <a:cs typeface="Trebuchet MS"/>
              </a:rPr>
              <a:t>is </a:t>
            </a:r>
            <a:r>
              <a:rPr sz="2570" spc="10" smtClean="0">
                <a:latin typeface="Trebuchet MS"/>
                <a:cs typeface="Trebuchet MS"/>
              </a:rPr>
              <a:t>widely</a:t>
            </a: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smtClean="0">
                <a:latin typeface="Trebuchet MS"/>
                <a:cs typeface="Trebuchet MS"/>
              </a:rPr>
              <a:t>and effectively used for </a:t>
            </a:r>
          </a:p>
          <a:p>
            <a:r>
              <a:rPr lang="en-IN" sz="2400" spc="10" dirty="0" smtClean="0">
                <a:latin typeface="Trebuchet MS"/>
                <a:cs typeface="Trebuchet MS"/>
              </a:rPr>
              <a:t>release of cellular proteins.</a:t>
            </a:r>
          </a:p>
          <a:p>
            <a:endParaRPr lang="en-IN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579120" y="3884262"/>
            <a:ext cx="2917786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sz="2600" b="1" spc="1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2600" b="1" spc="10" smtClean="0">
                <a:solidFill>
                  <a:srgbClr val="FF0000"/>
                </a:solidFill>
                <a:latin typeface="Arial"/>
                <a:cs typeface="Arial"/>
              </a:rPr>
              <a:t>.Alkali </a:t>
            </a:r>
            <a:r>
              <a:rPr sz="2600" b="1" spc="10" dirty="0">
                <a:solidFill>
                  <a:srgbClr val="FF0000"/>
                </a:solidFill>
                <a:latin typeface="Arial"/>
                <a:cs typeface="Arial"/>
              </a:rPr>
              <a:t>treatment: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609600" y="4419600"/>
            <a:ext cx="6388287" cy="3954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Used for hydrolysis of microbial cell wall.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609600" y="4953000"/>
            <a:ext cx="10003636" cy="1518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Provided that the desired </a:t>
            </a:r>
            <a:r>
              <a:rPr sz="2570" spc="10">
                <a:latin typeface="Trebuchet MS"/>
                <a:cs typeface="Trebuchet MS"/>
              </a:rPr>
              <a:t>product </a:t>
            </a:r>
            <a:r>
              <a:rPr sz="2570" spc="10" smtClean="0">
                <a:latin typeface="Trebuchet MS"/>
                <a:cs typeface="Trebuchet MS"/>
              </a:rPr>
              <a:t>will</a:t>
            </a: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smtClean="0">
                <a:latin typeface="Trebuchet MS"/>
                <a:cs typeface="Trebuchet MS"/>
              </a:rPr>
              <a:t>tolerate a pH of 11.5 to 12.5</a:t>
            </a:r>
          </a:p>
          <a:p>
            <a:r>
              <a:rPr lang="en-IN" sz="2400" spc="10" dirty="0" smtClean="0">
                <a:latin typeface="Trebuchet MS"/>
                <a:cs typeface="Trebuchet MS"/>
              </a:rPr>
              <a:t> for 20 to 30 minutes.</a:t>
            </a:r>
            <a:endParaRPr lang="en-IN" sz="240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pic>
        <p:nvPicPr>
          <p:cNvPr id="22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68" y="1"/>
            <a:ext cx="1322832" cy="68579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81000" y="381000"/>
            <a:ext cx="2764859" cy="395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70" b="1" spc="10" dirty="0">
                <a:solidFill>
                  <a:srgbClr val="FF0000"/>
                </a:solidFill>
                <a:latin typeface="Arial"/>
                <a:cs typeface="Arial"/>
              </a:rPr>
              <a:t>3.Osmotic shock: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0" y="914400"/>
            <a:ext cx="7333098" cy="7848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Caused by sudden change </a:t>
            </a:r>
            <a:r>
              <a:rPr sz="2570" spc="10">
                <a:latin typeface="Trebuchet MS"/>
                <a:cs typeface="Trebuchet MS"/>
              </a:rPr>
              <a:t>in </a:t>
            </a:r>
            <a:r>
              <a:rPr sz="2570" spc="10" smtClean="0">
                <a:latin typeface="Trebuchet MS"/>
                <a:cs typeface="Trebuchet MS"/>
              </a:rPr>
              <a:t>salt</a:t>
            </a: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smtClean="0">
                <a:latin typeface="Trebuchet MS"/>
                <a:cs typeface="Trebuchet MS"/>
              </a:rPr>
              <a:t>concentration.</a:t>
            </a:r>
            <a:endParaRPr lang="en-IN" sz="24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0" y="1447800"/>
            <a:ext cx="9681048" cy="7648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Proved to be a successful tech’ </a:t>
            </a:r>
            <a:r>
              <a:rPr sz="2570" spc="10">
                <a:latin typeface="Trebuchet MS"/>
                <a:cs typeface="Trebuchet MS"/>
              </a:rPr>
              <a:t>for </a:t>
            </a:r>
            <a:r>
              <a:rPr sz="2570" spc="10" smtClean="0">
                <a:latin typeface="Trebuchet MS"/>
                <a:cs typeface="Trebuchet MS"/>
              </a:rPr>
              <a:t>extraction</a:t>
            </a: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smtClean="0">
                <a:latin typeface="Trebuchet MS"/>
                <a:cs typeface="Trebuchet MS"/>
              </a:rPr>
              <a:t>of </a:t>
            </a:r>
            <a:r>
              <a:rPr lang="en-IN" sz="2400" spc="10" dirty="0" err="1" smtClean="0">
                <a:latin typeface="Trebuchet MS"/>
                <a:cs typeface="Trebuchet MS"/>
              </a:rPr>
              <a:t>luciferase</a:t>
            </a:r>
            <a:r>
              <a:rPr lang="en-IN" sz="2400" spc="10" dirty="0" smtClean="0">
                <a:latin typeface="Trebuchet MS"/>
                <a:cs typeface="Trebuchet MS"/>
              </a:rPr>
              <a:t> from </a:t>
            </a:r>
          </a:p>
          <a:p>
            <a:r>
              <a:rPr lang="en-IN" sz="2400" i="1" spc="10" dirty="0" err="1" smtClean="0">
                <a:latin typeface="Arial"/>
                <a:cs typeface="Arial"/>
              </a:rPr>
              <a:t>Photobacterium</a:t>
            </a:r>
            <a:r>
              <a:rPr lang="en-IN" sz="2400" i="1" spc="10" dirty="0" smtClean="0">
                <a:latin typeface="Arial"/>
                <a:cs typeface="Arial"/>
              </a:rPr>
              <a:t> </a:t>
            </a:r>
            <a:r>
              <a:rPr lang="en-IN" sz="2400" i="1" spc="10" dirty="0" err="1" smtClean="0">
                <a:latin typeface="Arial"/>
                <a:cs typeface="Arial"/>
              </a:rPr>
              <a:t>fisheri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097281" y="3403090"/>
            <a:ext cx="94257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i="1" spc="10" smtClean="0"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0" y="2286001"/>
            <a:ext cx="10764165" cy="4842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High salt concentration causes cell </a:t>
            </a:r>
            <a:r>
              <a:rPr sz="2570" spc="10">
                <a:latin typeface="Trebuchet MS"/>
                <a:cs typeface="Trebuchet MS"/>
              </a:rPr>
              <a:t>lysis </a:t>
            </a:r>
            <a:r>
              <a:rPr lang="en-US" sz="2570" spc="10" dirty="0" smtClean="0">
                <a:latin typeface="Trebuchet MS"/>
                <a:cs typeface="Trebuchet MS"/>
              </a:rPr>
              <a:t>&amp; </a:t>
            </a:r>
            <a:r>
              <a:rPr lang="en-IN" sz="2400" spc="10" dirty="0" smtClean="0">
                <a:latin typeface="Trebuchet MS"/>
                <a:cs typeface="Trebuchet MS"/>
              </a:rPr>
              <a:t>low salt concentration causes </a:t>
            </a:r>
          </a:p>
          <a:p>
            <a:r>
              <a:rPr lang="en-IN" sz="2400" spc="10" dirty="0" smtClean="0">
                <a:latin typeface="Trebuchet MS"/>
                <a:cs typeface="Trebuchet MS"/>
              </a:rPr>
              <a:t>  over accumulation of water inside the cell leading to bursting of cell.</a:t>
            </a:r>
          </a:p>
          <a:p>
            <a:endParaRPr lang="en-IN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US" sz="2400" spc="1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28600" y="3200400"/>
            <a:ext cx="3288080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sz="2600" b="1" spc="10" dirty="0" smtClean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2600" b="1" spc="10" smtClean="0">
                <a:solidFill>
                  <a:srgbClr val="FF0000"/>
                </a:solidFill>
                <a:latin typeface="Arial"/>
                <a:cs typeface="Arial"/>
              </a:rPr>
              <a:t>.Enzyme </a:t>
            </a:r>
            <a:r>
              <a:rPr sz="2600" b="1" spc="10" dirty="0">
                <a:solidFill>
                  <a:srgbClr val="FF0000"/>
                </a:solidFill>
                <a:latin typeface="Arial"/>
                <a:cs typeface="Arial"/>
              </a:rPr>
              <a:t>treatment: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28599" y="3663853"/>
            <a:ext cx="6970819" cy="395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Used to permeabilize cells to release the cell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193279" y="3659537"/>
            <a:ext cx="1422184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contents.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82879" y="4192937"/>
            <a:ext cx="6750887" cy="395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Enzymes used include, glucanase, protease,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888479" y="4192937"/>
            <a:ext cx="3618939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latin typeface="Trebuchet MS"/>
                <a:cs typeface="Trebuchet MS"/>
              </a:rPr>
              <a:t>mannase, lysozyme etc.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82879" y="4726337"/>
            <a:ext cx="10099240" cy="15188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870" spc="10" dirty="0">
                <a:solidFill>
                  <a:srgbClr val="B13F9A"/>
                </a:solidFill>
                <a:latin typeface="Wingdings"/>
                <a:cs typeface="Wingdings"/>
              </a:rPr>
              <a:t></a:t>
            </a:r>
            <a:r>
              <a:rPr sz="2570" spc="10" dirty="0">
                <a:latin typeface="Trebuchet MS"/>
                <a:cs typeface="Trebuchet MS"/>
              </a:rPr>
              <a:t>Expensive method and presence </a:t>
            </a:r>
            <a:r>
              <a:rPr sz="2570" spc="10">
                <a:latin typeface="Trebuchet MS"/>
                <a:cs typeface="Trebuchet MS"/>
              </a:rPr>
              <a:t>of </a:t>
            </a:r>
            <a:r>
              <a:rPr sz="2570" spc="10" smtClean="0">
                <a:latin typeface="Trebuchet MS"/>
                <a:cs typeface="Trebuchet MS"/>
              </a:rPr>
              <a:t>enzyme</a:t>
            </a:r>
            <a:r>
              <a:rPr lang="en-US" sz="2570" spc="10" dirty="0" smtClean="0">
                <a:latin typeface="Trebuchet MS"/>
                <a:cs typeface="Trebuchet MS"/>
              </a:rPr>
              <a:t> </a:t>
            </a:r>
            <a:r>
              <a:rPr lang="en-IN" sz="2400" spc="10" dirty="0" smtClean="0">
                <a:latin typeface="Trebuchet MS"/>
                <a:cs typeface="Trebuchet MS"/>
              </a:rPr>
              <a:t>may further complicate </a:t>
            </a:r>
          </a:p>
          <a:p>
            <a:r>
              <a:rPr lang="en-IN" sz="2400" spc="10" dirty="0" smtClean="0">
                <a:latin typeface="Trebuchet MS"/>
                <a:cs typeface="Trebuchet MS"/>
              </a:rPr>
              <a:t>purification processes.</a:t>
            </a:r>
            <a:endParaRPr lang="en-IN" sz="2400" dirty="0" smtClean="0">
              <a:latin typeface="Trebuchet MS"/>
              <a:cs typeface="Trebuchet MS"/>
            </a:endParaRPr>
          </a:p>
          <a:p>
            <a:endParaRPr lang="en-IN" sz="2400" dirty="0" smtClean="0">
              <a:latin typeface="Trebuchet MS"/>
              <a:cs typeface="Trebuchet MS"/>
            </a:endParaRPr>
          </a:p>
          <a:p>
            <a:pPr marL="0">
              <a:lnSpc>
                <a:spcPct val="100000"/>
              </a:lnSpc>
            </a:pP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462784" y="579733"/>
            <a:ext cx="7309709" cy="6806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380" b="1" spc="10" dirty="0">
                <a:solidFill>
                  <a:srgbClr val="FF0000"/>
                </a:solidFill>
                <a:latin typeface="Arial"/>
                <a:cs typeface="Arial"/>
              </a:rPr>
              <a:t>WHAT  IS  DOWNSTREAM</a:t>
            </a:r>
            <a:endParaRPr sz="43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456686" y="1231138"/>
            <a:ext cx="5321198" cy="6803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230" b="1" spc="10" dirty="0">
                <a:solidFill>
                  <a:srgbClr val="FF0000"/>
                </a:solidFill>
                <a:latin typeface="Arial"/>
                <a:cs typeface="Arial"/>
              </a:rPr>
              <a:t>PROCESSING  ???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35915" y="2581402"/>
            <a:ext cx="11698715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latin typeface="Constantia"/>
                <a:cs typeface="Constantia"/>
              </a:rPr>
              <a:t>The  various  process  used  for  </a:t>
            </a:r>
            <a:r>
              <a:rPr sz="4000" spc="10" dirty="0">
                <a:solidFill>
                  <a:srgbClr val="C00000"/>
                </a:solidFill>
                <a:latin typeface="Constantia"/>
                <a:cs typeface="Constantia"/>
              </a:rPr>
              <a:t>actual  Recovery  </a:t>
            </a:r>
            <a:r>
              <a:rPr sz="4000" spc="10" dirty="0">
                <a:latin typeface="Constantia"/>
                <a:cs typeface="Constantia"/>
              </a:rPr>
              <a:t>and</a:t>
            </a:r>
            <a:endParaRPr sz="4000">
              <a:latin typeface="Constantia"/>
              <a:cs typeface="Constant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35915" y="3312693"/>
            <a:ext cx="11671785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solidFill>
                  <a:srgbClr val="C00000"/>
                </a:solidFill>
                <a:latin typeface="Constantia"/>
                <a:cs typeface="Constantia"/>
              </a:rPr>
              <a:t>purification </a:t>
            </a:r>
            <a:r>
              <a:rPr sz="4000" spc="10" dirty="0">
                <a:latin typeface="Constantia"/>
                <a:cs typeface="Constantia"/>
              </a:rPr>
              <a:t>   of    biosynthetic    products    from    a</a:t>
            </a:r>
            <a:endParaRPr sz="4000">
              <a:latin typeface="Constantia"/>
              <a:cs typeface="Constant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35915" y="4044823"/>
            <a:ext cx="11771464" cy="5069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latin typeface="Constantia"/>
                <a:cs typeface="Constantia"/>
              </a:rPr>
              <a:t>fermentation or any other  industrial process together</a:t>
            </a:r>
            <a:endParaRPr sz="4000">
              <a:latin typeface="Constantia"/>
              <a:cs typeface="Constant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35915" y="4776114"/>
            <a:ext cx="7918734" cy="5072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latin typeface="Constantia"/>
                <a:cs typeface="Constantia"/>
              </a:rPr>
              <a:t>constitute a downstream processing</a:t>
            </a:r>
            <a:r>
              <a:rPr sz="3200" spc="10" dirty="0">
                <a:latin typeface="Constantia"/>
                <a:cs typeface="Constantia"/>
              </a:rPr>
              <a:t>.</a:t>
            </a:r>
            <a:endParaRPr sz="3200">
              <a:latin typeface="Constantia"/>
              <a:cs typeface="Constant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1073130" y="5917295"/>
            <a:ext cx="169037" cy="1760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Lucida Sans Unicode"/>
                <a:cs typeface="Lucida Sans Unicode"/>
              </a:rPr>
              <a:t>4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63266" y="268401"/>
            <a:ext cx="6776162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5. EXTRACTION OF PRODUCT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2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" y="926592"/>
            <a:ext cx="3982211" cy="5931408"/>
          </a:xfrm>
          <a:prstGeom prst="rect">
            <a:avLst/>
          </a:prstGeom>
        </p:spPr>
      </p:pic>
      <p:pic>
        <p:nvPicPr>
          <p:cNvPr id="12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8972"/>
            <a:ext cx="3992880" cy="5939028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556869" y="3558780"/>
            <a:ext cx="2949461" cy="2727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Liquid-liquid extraction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12673" y="4024316"/>
            <a:ext cx="3038334" cy="2723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Separation of compound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51357" y="4356548"/>
            <a:ext cx="2758513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based on there relative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31901" y="4690304"/>
            <a:ext cx="3197958" cy="2377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solubility's in two different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31773" y="5024060"/>
            <a:ext cx="2197468" cy="2377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immiscible liquids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005839" y="1281684"/>
            <a:ext cx="1975104" cy="1975104"/>
          </a:xfrm>
          <a:custGeom>
            <a:avLst/>
            <a:gdLst/>
            <a:ahLst/>
            <a:cxnLst/>
            <a:rect l="l" t="t" r="r" b="b"/>
            <a:pathLst>
              <a:path w="1975104" h="1975104">
                <a:moveTo>
                  <a:pt x="0" y="987552"/>
                </a:moveTo>
                <a:cubicBezTo>
                  <a:pt x="0" y="442087"/>
                  <a:pt x="442088" y="0"/>
                  <a:pt x="987553" y="0"/>
                </a:cubicBezTo>
                <a:cubicBezTo>
                  <a:pt x="1533018" y="0"/>
                  <a:pt x="1975105" y="442087"/>
                  <a:pt x="1975105" y="987552"/>
                </a:cubicBezTo>
                <a:cubicBezTo>
                  <a:pt x="1975105" y="1533017"/>
                  <a:pt x="1533018" y="1975104"/>
                  <a:pt x="987553" y="1975104"/>
                </a:cubicBezTo>
                <a:cubicBezTo>
                  <a:pt x="442088" y="1975104"/>
                  <a:pt x="0" y="1533017"/>
                  <a:pt x="0" y="987552"/>
                </a:cubicBezTo>
                <a:close/>
              </a:path>
            </a:pathLst>
          </a:custGeom>
          <a:solidFill>
            <a:srgbClr val="E8C6B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98220" y="1274064"/>
            <a:ext cx="1990344" cy="1990344"/>
          </a:xfrm>
          <a:custGeom>
            <a:avLst/>
            <a:gdLst/>
            <a:ahLst/>
            <a:cxnLst/>
            <a:rect l="l" t="t" r="r" b="b"/>
            <a:pathLst>
              <a:path w="1990344" h="1990344">
                <a:moveTo>
                  <a:pt x="7619" y="995172"/>
                </a:moveTo>
                <a:cubicBezTo>
                  <a:pt x="7619" y="449707"/>
                  <a:pt x="449707" y="7620"/>
                  <a:pt x="995172" y="7620"/>
                </a:cubicBezTo>
                <a:cubicBezTo>
                  <a:pt x="1540637" y="7620"/>
                  <a:pt x="1982724" y="449707"/>
                  <a:pt x="1982724" y="995172"/>
                </a:cubicBezTo>
                <a:cubicBezTo>
                  <a:pt x="1982724" y="1540637"/>
                  <a:pt x="1540637" y="1982724"/>
                  <a:pt x="995172" y="1982724"/>
                </a:cubicBezTo>
                <a:cubicBezTo>
                  <a:pt x="449707" y="1982724"/>
                  <a:pt x="7619" y="1540637"/>
                  <a:pt x="7619" y="995172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2024" y="926592"/>
            <a:ext cx="3982212" cy="5931408"/>
          </a:xfrm>
          <a:prstGeom prst="rect">
            <a:avLst/>
          </a:prstGeom>
        </p:spPr>
      </p:pic>
      <p:pic>
        <p:nvPicPr>
          <p:cNvPr id="12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4403" y="918972"/>
            <a:ext cx="3997451" cy="5939028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5282819" y="3892536"/>
            <a:ext cx="1498417" cy="2380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Whole broth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598162" y="4358072"/>
            <a:ext cx="2866629" cy="2377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Both cells and broth are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906010" y="4690304"/>
            <a:ext cx="2251404" cy="2377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extracted together</a:t>
            </a:r>
            <a:endParaRPr sz="1900">
              <a:latin typeface="Lucida Sans Unicode"/>
              <a:cs typeface="Lucida Sans Unicode"/>
            </a:endParaRP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7012" y="1281684"/>
            <a:ext cx="3617976" cy="1975104"/>
          </a:xfrm>
          <a:prstGeom prst="rect">
            <a:avLst/>
          </a:prstGeom>
        </p:spPr>
      </p:pic>
      <p:sp>
        <p:nvSpPr>
          <p:cNvPr id="100" name="object 100"/>
          <p:cNvSpPr/>
          <p:nvPr/>
        </p:nvSpPr>
        <p:spPr>
          <a:xfrm>
            <a:off x="4279392" y="1274064"/>
            <a:ext cx="3633215" cy="1990344"/>
          </a:xfrm>
          <a:custGeom>
            <a:avLst/>
            <a:gdLst/>
            <a:ahLst/>
            <a:cxnLst/>
            <a:rect l="l" t="t" r="r" b="b"/>
            <a:pathLst>
              <a:path w="3633215" h="1990344">
                <a:moveTo>
                  <a:pt x="7620" y="995172"/>
                </a:moveTo>
                <a:cubicBezTo>
                  <a:pt x="7620" y="449707"/>
                  <a:pt x="817499" y="7620"/>
                  <a:pt x="1816608" y="7620"/>
                </a:cubicBezTo>
                <a:cubicBezTo>
                  <a:pt x="2815717" y="7620"/>
                  <a:pt x="3625596" y="449707"/>
                  <a:pt x="3625596" y="995172"/>
                </a:cubicBezTo>
                <a:cubicBezTo>
                  <a:pt x="3625596" y="1540637"/>
                  <a:pt x="2815717" y="1982724"/>
                  <a:pt x="1816608" y="1982724"/>
                </a:cubicBezTo>
                <a:cubicBezTo>
                  <a:pt x="817499" y="1982724"/>
                  <a:pt x="7620" y="1540637"/>
                  <a:pt x="7620" y="995172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8056" y="926592"/>
            <a:ext cx="3982211" cy="5931408"/>
          </a:xfrm>
          <a:prstGeom prst="rect">
            <a:avLst/>
          </a:prstGeom>
        </p:spPr>
      </p:pic>
      <p:pic>
        <p:nvPicPr>
          <p:cNvPr id="130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0436" y="918972"/>
            <a:ext cx="3997451" cy="5939028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231378" y="3558780"/>
            <a:ext cx="3734349" cy="2380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Aqueous multiphase extraction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586470" y="4024316"/>
            <a:ext cx="3021939" cy="2377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Enzymes are extracted in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331962" y="4356548"/>
            <a:ext cx="3532114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aqueous polyethylene glycol-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376157" y="4690304"/>
            <a:ext cx="3440917" cy="2377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dextran mixture, which form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9115298" y="5024060"/>
            <a:ext cx="1964623" cy="2377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separate phases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9211056" y="1281684"/>
            <a:ext cx="1975104" cy="1975104"/>
          </a:xfrm>
          <a:custGeom>
            <a:avLst/>
            <a:gdLst/>
            <a:ahLst/>
            <a:cxnLst/>
            <a:rect l="l" t="t" r="r" b="b"/>
            <a:pathLst>
              <a:path w="1975104" h="1975104">
                <a:moveTo>
                  <a:pt x="0" y="987552"/>
                </a:moveTo>
                <a:cubicBezTo>
                  <a:pt x="0" y="442087"/>
                  <a:pt x="442087" y="0"/>
                  <a:pt x="987552" y="0"/>
                </a:cubicBezTo>
                <a:cubicBezTo>
                  <a:pt x="1533017" y="0"/>
                  <a:pt x="1975104" y="442087"/>
                  <a:pt x="1975104" y="987552"/>
                </a:cubicBezTo>
                <a:cubicBezTo>
                  <a:pt x="1975104" y="1533017"/>
                  <a:pt x="1533017" y="1975104"/>
                  <a:pt x="987552" y="1975104"/>
                </a:cubicBezTo>
                <a:cubicBezTo>
                  <a:pt x="442087" y="1975104"/>
                  <a:pt x="0" y="1533017"/>
                  <a:pt x="0" y="987552"/>
                </a:cubicBezTo>
                <a:close/>
              </a:path>
            </a:pathLst>
          </a:custGeom>
          <a:solidFill>
            <a:srgbClr val="D8C4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203437" y="1274064"/>
            <a:ext cx="1990343" cy="1990344"/>
          </a:xfrm>
          <a:custGeom>
            <a:avLst/>
            <a:gdLst/>
            <a:ahLst/>
            <a:cxnLst/>
            <a:rect l="l" t="t" r="r" b="b"/>
            <a:pathLst>
              <a:path w="1990343" h="1990344">
                <a:moveTo>
                  <a:pt x="7619" y="995172"/>
                </a:moveTo>
                <a:cubicBezTo>
                  <a:pt x="7619" y="449707"/>
                  <a:pt x="449706" y="7620"/>
                  <a:pt x="995171" y="7620"/>
                </a:cubicBezTo>
                <a:cubicBezTo>
                  <a:pt x="1540636" y="7620"/>
                  <a:pt x="1982723" y="449707"/>
                  <a:pt x="1982723" y="995172"/>
                </a:cubicBezTo>
                <a:cubicBezTo>
                  <a:pt x="1982723" y="1540637"/>
                  <a:pt x="1540636" y="1982724"/>
                  <a:pt x="995171" y="1982724"/>
                </a:cubicBezTo>
                <a:cubicBezTo>
                  <a:pt x="449706" y="1982724"/>
                  <a:pt x="7619" y="1540637"/>
                  <a:pt x="7619" y="995172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87680" y="5672328"/>
            <a:ext cx="11216640" cy="888492"/>
          </a:xfrm>
          <a:custGeom>
            <a:avLst/>
            <a:gdLst/>
            <a:ahLst/>
            <a:cxnLst/>
            <a:rect l="l" t="t" r="r" b="b"/>
            <a:pathLst>
              <a:path w="11216640" h="888492">
                <a:moveTo>
                  <a:pt x="0" y="444246"/>
                </a:moveTo>
                <a:lnTo>
                  <a:pt x="444245" y="0"/>
                </a:lnTo>
                <a:lnTo>
                  <a:pt x="444245" y="222123"/>
                </a:lnTo>
                <a:lnTo>
                  <a:pt x="10772394" y="222123"/>
                </a:lnTo>
                <a:lnTo>
                  <a:pt x="10772394" y="0"/>
                </a:lnTo>
                <a:lnTo>
                  <a:pt x="11216640" y="444246"/>
                </a:lnTo>
                <a:lnTo>
                  <a:pt x="10772394" y="888492"/>
                </a:lnTo>
                <a:lnTo>
                  <a:pt x="10772394" y="666369"/>
                </a:lnTo>
                <a:lnTo>
                  <a:pt x="444245" y="666369"/>
                </a:lnTo>
                <a:lnTo>
                  <a:pt x="444245" y="888492"/>
                </a:ln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80060" y="5664708"/>
            <a:ext cx="11231879" cy="903732"/>
          </a:xfrm>
          <a:custGeom>
            <a:avLst/>
            <a:gdLst/>
            <a:ahLst/>
            <a:cxnLst/>
            <a:rect l="l" t="t" r="r" b="b"/>
            <a:pathLst>
              <a:path w="11231879" h="903732">
                <a:moveTo>
                  <a:pt x="7620" y="451866"/>
                </a:moveTo>
                <a:lnTo>
                  <a:pt x="451865" y="7620"/>
                </a:lnTo>
                <a:lnTo>
                  <a:pt x="451865" y="229743"/>
                </a:lnTo>
                <a:lnTo>
                  <a:pt x="10780014" y="229743"/>
                </a:lnTo>
                <a:lnTo>
                  <a:pt x="10780014" y="7620"/>
                </a:lnTo>
                <a:lnTo>
                  <a:pt x="11224260" y="451866"/>
                </a:lnTo>
                <a:lnTo>
                  <a:pt x="10780014" y="896112"/>
                </a:lnTo>
                <a:lnTo>
                  <a:pt x="10780014" y="673989"/>
                </a:lnTo>
                <a:lnTo>
                  <a:pt x="451865" y="673989"/>
                </a:lnTo>
                <a:lnTo>
                  <a:pt x="451865" y="896112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1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" y="1170432"/>
            <a:ext cx="3826764" cy="2391156"/>
          </a:xfrm>
          <a:prstGeom prst="rect">
            <a:avLst/>
          </a:prstGeom>
        </p:spPr>
      </p:pic>
      <p:pic>
        <p:nvPicPr>
          <p:cNvPr id="132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3212" y="1170431"/>
            <a:ext cx="3817620" cy="21092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578606" y="380182"/>
            <a:ext cx="5161194" cy="4511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b="1" spc="10" dirty="0">
                <a:solidFill>
                  <a:srgbClr val="FF0000"/>
                </a:solidFill>
                <a:latin typeface="Arial"/>
                <a:cs typeface="Arial"/>
              </a:rPr>
              <a:t>6. CONCENTRATION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13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4700" y="973836"/>
            <a:ext cx="5884164" cy="5884164"/>
          </a:xfrm>
          <a:prstGeom prst="rect">
            <a:avLst/>
          </a:prstGeom>
        </p:spPr>
      </p:pic>
      <p:sp>
        <p:nvSpPr>
          <p:cNvPr id="105" name="object 105"/>
          <p:cNvSpPr/>
          <p:nvPr/>
        </p:nvSpPr>
        <p:spPr>
          <a:xfrm>
            <a:off x="3874008" y="1533144"/>
            <a:ext cx="2295144" cy="2295144"/>
          </a:xfrm>
          <a:custGeom>
            <a:avLst/>
            <a:gdLst/>
            <a:ahLst/>
            <a:cxnLst/>
            <a:rect l="l" t="t" r="r" b="b"/>
            <a:pathLst>
              <a:path w="2295144" h="2295144">
                <a:moveTo>
                  <a:pt x="0" y="382524"/>
                </a:moveTo>
                <a:cubicBezTo>
                  <a:pt x="0" y="171323"/>
                  <a:pt x="171323" y="0"/>
                  <a:pt x="382524" y="0"/>
                </a:cubicBezTo>
                <a:lnTo>
                  <a:pt x="1912620" y="0"/>
                </a:lnTo>
                <a:cubicBezTo>
                  <a:pt x="2123821" y="0"/>
                  <a:pt x="2295144" y="171323"/>
                  <a:pt x="2295144" y="382524"/>
                </a:cubicBezTo>
                <a:lnTo>
                  <a:pt x="2295144" y="1912620"/>
                </a:lnTo>
                <a:cubicBezTo>
                  <a:pt x="2295144" y="2123821"/>
                  <a:pt x="2123821" y="2295144"/>
                  <a:pt x="1912620" y="2295144"/>
                </a:cubicBezTo>
                <a:lnTo>
                  <a:pt x="382524" y="2295144"/>
                </a:lnTo>
                <a:cubicBezTo>
                  <a:pt x="171323" y="2295144"/>
                  <a:pt x="0" y="2123821"/>
                  <a:pt x="0" y="1912620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866388" y="1525524"/>
            <a:ext cx="2310384" cy="2310384"/>
          </a:xfrm>
          <a:custGeom>
            <a:avLst/>
            <a:gdLst/>
            <a:ahLst/>
            <a:cxnLst/>
            <a:rect l="l" t="t" r="r" b="b"/>
            <a:pathLst>
              <a:path w="2310384" h="2310384">
                <a:moveTo>
                  <a:pt x="7620" y="390144"/>
                </a:moveTo>
                <a:cubicBezTo>
                  <a:pt x="7620" y="178943"/>
                  <a:pt x="178943" y="7620"/>
                  <a:pt x="390144" y="7620"/>
                </a:cubicBezTo>
                <a:lnTo>
                  <a:pt x="1920240" y="7620"/>
                </a:lnTo>
                <a:cubicBezTo>
                  <a:pt x="2131441" y="7620"/>
                  <a:pt x="2302764" y="178943"/>
                  <a:pt x="2302764" y="390144"/>
                </a:cubicBezTo>
                <a:lnTo>
                  <a:pt x="2302764" y="1920240"/>
                </a:lnTo>
                <a:cubicBezTo>
                  <a:pt x="2302764" y="2131441"/>
                  <a:pt x="2131441" y="2302764"/>
                  <a:pt x="1920240" y="2302764"/>
                </a:cubicBezTo>
                <a:lnTo>
                  <a:pt x="390144" y="2302764"/>
                </a:lnTo>
                <a:cubicBezTo>
                  <a:pt x="178943" y="2302764"/>
                  <a:pt x="7620" y="2131441"/>
                  <a:pt x="7620" y="192024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4325112" y="2496536"/>
            <a:ext cx="1465935" cy="258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Evaporation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345936" y="1533144"/>
            <a:ext cx="2293620" cy="2295144"/>
          </a:xfrm>
          <a:custGeom>
            <a:avLst/>
            <a:gdLst/>
            <a:ahLst/>
            <a:cxnLst/>
            <a:rect l="l" t="t" r="r" b="b"/>
            <a:pathLst>
              <a:path w="2293620" h="2295144">
                <a:moveTo>
                  <a:pt x="0" y="382270"/>
                </a:moveTo>
                <a:cubicBezTo>
                  <a:pt x="0" y="171196"/>
                  <a:pt x="171195" y="0"/>
                  <a:pt x="382270" y="0"/>
                </a:cubicBezTo>
                <a:lnTo>
                  <a:pt x="1911350" y="0"/>
                </a:lnTo>
                <a:cubicBezTo>
                  <a:pt x="2122424" y="0"/>
                  <a:pt x="2293620" y="171196"/>
                  <a:pt x="2293620" y="382270"/>
                </a:cubicBezTo>
                <a:lnTo>
                  <a:pt x="2293620" y="1912874"/>
                </a:lnTo>
                <a:cubicBezTo>
                  <a:pt x="2293620" y="2123948"/>
                  <a:pt x="2122424" y="2295144"/>
                  <a:pt x="1911350" y="2295144"/>
                </a:cubicBezTo>
                <a:lnTo>
                  <a:pt x="382270" y="2295144"/>
                </a:lnTo>
                <a:cubicBezTo>
                  <a:pt x="171195" y="2295144"/>
                  <a:pt x="0" y="2123948"/>
                  <a:pt x="0" y="1912874"/>
                </a:cubicBezTo>
                <a:close/>
              </a:path>
            </a:pathLst>
          </a:custGeom>
          <a:solidFill>
            <a:srgbClr val="64CF4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338316" y="1525524"/>
            <a:ext cx="2308860" cy="2310384"/>
          </a:xfrm>
          <a:custGeom>
            <a:avLst/>
            <a:gdLst/>
            <a:ahLst/>
            <a:cxnLst/>
            <a:rect l="l" t="t" r="r" b="b"/>
            <a:pathLst>
              <a:path w="2308860" h="2310384">
                <a:moveTo>
                  <a:pt x="7620" y="389890"/>
                </a:moveTo>
                <a:cubicBezTo>
                  <a:pt x="7620" y="178816"/>
                  <a:pt x="178815" y="7620"/>
                  <a:pt x="389890" y="7620"/>
                </a:cubicBezTo>
                <a:lnTo>
                  <a:pt x="1918970" y="7620"/>
                </a:lnTo>
                <a:cubicBezTo>
                  <a:pt x="2130044" y="7620"/>
                  <a:pt x="2301240" y="178816"/>
                  <a:pt x="2301240" y="389890"/>
                </a:cubicBezTo>
                <a:lnTo>
                  <a:pt x="2301240" y="1920494"/>
                </a:lnTo>
                <a:cubicBezTo>
                  <a:pt x="2301240" y="2131568"/>
                  <a:pt x="2130044" y="2302764"/>
                  <a:pt x="1918970" y="2302764"/>
                </a:cubicBezTo>
                <a:lnTo>
                  <a:pt x="389890" y="2302764"/>
                </a:lnTo>
                <a:cubicBezTo>
                  <a:pt x="178815" y="2302764"/>
                  <a:pt x="7620" y="2131568"/>
                  <a:pt x="7620" y="192049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6907656" y="2338675"/>
            <a:ext cx="1242440" cy="2256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Membrane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017385" y="2655667"/>
            <a:ext cx="1025042" cy="2256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filtration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3874008" y="4005072"/>
            <a:ext cx="2295144" cy="2293620"/>
          </a:xfrm>
          <a:custGeom>
            <a:avLst/>
            <a:gdLst/>
            <a:ahLst/>
            <a:cxnLst/>
            <a:rect l="l" t="t" r="r" b="b"/>
            <a:pathLst>
              <a:path w="2295144" h="2293620">
                <a:moveTo>
                  <a:pt x="0" y="382270"/>
                </a:moveTo>
                <a:cubicBezTo>
                  <a:pt x="0" y="171196"/>
                  <a:pt x="171195" y="0"/>
                  <a:pt x="382270" y="0"/>
                </a:cubicBezTo>
                <a:lnTo>
                  <a:pt x="1912874" y="0"/>
                </a:lnTo>
                <a:cubicBezTo>
                  <a:pt x="2123948" y="0"/>
                  <a:pt x="2295144" y="171196"/>
                  <a:pt x="2295144" y="382270"/>
                </a:cubicBezTo>
                <a:lnTo>
                  <a:pt x="2295144" y="1911337"/>
                </a:lnTo>
                <a:cubicBezTo>
                  <a:pt x="2295144" y="2122462"/>
                  <a:pt x="2123948" y="2293620"/>
                  <a:pt x="1912874" y="2293620"/>
                </a:cubicBezTo>
                <a:lnTo>
                  <a:pt x="382270" y="2293620"/>
                </a:lnTo>
                <a:cubicBezTo>
                  <a:pt x="171195" y="2293620"/>
                  <a:pt x="0" y="2122462"/>
                  <a:pt x="0" y="1911337"/>
                </a:cubicBezTo>
                <a:close/>
              </a:path>
            </a:pathLst>
          </a:custGeom>
          <a:solidFill>
            <a:srgbClr val="4FB9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866388" y="3997452"/>
            <a:ext cx="2310384" cy="2308860"/>
          </a:xfrm>
          <a:custGeom>
            <a:avLst/>
            <a:gdLst/>
            <a:ahLst/>
            <a:cxnLst/>
            <a:rect l="l" t="t" r="r" b="b"/>
            <a:pathLst>
              <a:path w="2310384" h="2308860">
                <a:moveTo>
                  <a:pt x="7620" y="389890"/>
                </a:moveTo>
                <a:cubicBezTo>
                  <a:pt x="7620" y="178816"/>
                  <a:pt x="178815" y="7620"/>
                  <a:pt x="389890" y="7620"/>
                </a:cubicBezTo>
                <a:lnTo>
                  <a:pt x="1920494" y="7620"/>
                </a:lnTo>
                <a:cubicBezTo>
                  <a:pt x="2131568" y="7620"/>
                  <a:pt x="2302764" y="178816"/>
                  <a:pt x="2302764" y="389890"/>
                </a:cubicBezTo>
                <a:lnTo>
                  <a:pt x="2302764" y="1918957"/>
                </a:lnTo>
                <a:cubicBezTo>
                  <a:pt x="2302764" y="2130082"/>
                  <a:pt x="2131568" y="2301240"/>
                  <a:pt x="1920494" y="2301240"/>
                </a:cubicBezTo>
                <a:lnTo>
                  <a:pt x="389890" y="2301240"/>
                </a:lnTo>
                <a:cubicBezTo>
                  <a:pt x="178815" y="2301240"/>
                  <a:pt x="7620" y="2130082"/>
                  <a:pt x="7620" y="1918957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4277868" y="4809968"/>
            <a:ext cx="1558823" cy="2256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Ion exchange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110228" y="5126626"/>
            <a:ext cx="1897392" cy="225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chromatography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345936" y="4005072"/>
            <a:ext cx="2293620" cy="2293620"/>
          </a:xfrm>
          <a:custGeom>
            <a:avLst/>
            <a:gdLst/>
            <a:ahLst/>
            <a:cxnLst/>
            <a:rect l="l" t="t" r="r" b="b"/>
            <a:pathLst>
              <a:path w="2293620" h="2293620">
                <a:moveTo>
                  <a:pt x="0" y="382270"/>
                </a:moveTo>
                <a:cubicBezTo>
                  <a:pt x="0" y="171196"/>
                  <a:pt x="171195" y="0"/>
                  <a:pt x="382270" y="0"/>
                </a:cubicBezTo>
                <a:lnTo>
                  <a:pt x="1911350" y="0"/>
                </a:lnTo>
                <a:cubicBezTo>
                  <a:pt x="2122424" y="0"/>
                  <a:pt x="2293620" y="171196"/>
                  <a:pt x="2293620" y="382270"/>
                </a:cubicBezTo>
                <a:lnTo>
                  <a:pt x="2293620" y="1911337"/>
                </a:lnTo>
                <a:cubicBezTo>
                  <a:pt x="2293620" y="2122462"/>
                  <a:pt x="2122424" y="2293620"/>
                  <a:pt x="1911350" y="2293620"/>
                </a:cubicBezTo>
                <a:lnTo>
                  <a:pt x="382270" y="2293620"/>
                </a:lnTo>
                <a:cubicBezTo>
                  <a:pt x="171195" y="2293620"/>
                  <a:pt x="0" y="2122462"/>
                  <a:pt x="0" y="1911337"/>
                </a:cubicBez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338316" y="3997452"/>
            <a:ext cx="2308860" cy="2308860"/>
          </a:xfrm>
          <a:custGeom>
            <a:avLst/>
            <a:gdLst/>
            <a:ahLst/>
            <a:cxnLst/>
            <a:rect l="l" t="t" r="r" b="b"/>
            <a:pathLst>
              <a:path w="2308860" h="2308860">
                <a:moveTo>
                  <a:pt x="7620" y="389890"/>
                </a:moveTo>
                <a:cubicBezTo>
                  <a:pt x="7620" y="178816"/>
                  <a:pt x="178815" y="7620"/>
                  <a:pt x="389890" y="7620"/>
                </a:cubicBezTo>
                <a:lnTo>
                  <a:pt x="1918970" y="7620"/>
                </a:lnTo>
                <a:cubicBezTo>
                  <a:pt x="2130044" y="7620"/>
                  <a:pt x="2301240" y="178816"/>
                  <a:pt x="2301240" y="389890"/>
                </a:cubicBezTo>
                <a:lnTo>
                  <a:pt x="2301240" y="1918957"/>
                </a:lnTo>
                <a:cubicBezTo>
                  <a:pt x="2301240" y="2130082"/>
                  <a:pt x="2130044" y="2301240"/>
                  <a:pt x="1918970" y="2301240"/>
                </a:cubicBezTo>
                <a:lnTo>
                  <a:pt x="389890" y="2301240"/>
                </a:lnTo>
                <a:cubicBezTo>
                  <a:pt x="178815" y="2301240"/>
                  <a:pt x="7620" y="2130082"/>
                  <a:pt x="7620" y="1918957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6880225" y="4809968"/>
            <a:ext cx="1297762" cy="2256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Adsorption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163689" y="5126626"/>
            <a:ext cx="732953" cy="225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resins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596894" y="208796"/>
            <a:ext cx="5256159" cy="5421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FF0000"/>
                </a:solidFill>
                <a:latin typeface="Arial"/>
                <a:cs typeface="Arial"/>
              </a:rPr>
              <a:t>7. PURIFICATION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42316" y="914400"/>
            <a:ext cx="6021324" cy="5763768"/>
          </a:xfrm>
          <a:custGeom>
            <a:avLst/>
            <a:gdLst/>
            <a:ahLst/>
            <a:cxnLst/>
            <a:rect l="l" t="t" r="r" b="b"/>
            <a:pathLst>
              <a:path w="6021324" h="5763768">
                <a:moveTo>
                  <a:pt x="0" y="576326"/>
                </a:moveTo>
                <a:cubicBezTo>
                  <a:pt x="0" y="258064"/>
                  <a:pt x="258051" y="0"/>
                  <a:pt x="576376" y="0"/>
                </a:cubicBezTo>
                <a:lnTo>
                  <a:pt x="5444998" y="0"/>
                </a:lnTo>
                <a:cubicBezTo>
                  <a:pt x="5763260" y="0"/>
                  <a:pt x="6021324" y="258064"/>
                  <a:pt x="6021324" y="576326"/>
                </a:cubicBezTo>
                <a:lnTo>
                  <a:pt x="6021324" y="5187391"/>
                </a:lnTo>
                <a:cubicBezTo>
                  <a:pt x="6021324" y="5505716"/>
                  <a:pt x="5763260" y="5763768"/>
                  <a:pt x="5444998" y="5763768"/>
                </a:cubicBezTo>
                <a:lnTo>
                  <a:pt x="576376" y="5763768"/>
                </a:lnTo>
                <a:cubicBezTo>
                  <a:pt x="258051" y="5763768"/>
                  <a:pt x="0" y="5505716"/>
                  <a:pt x="0" y="5187391"/>
                </a:cubicBezTo>
                <a:close/>
              </a:path>
            </a:pathLst>
          </a:custGeom>
          <a:solidFill>
            <a:srgbClr val="86C15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34696" y="906780"/>
            <a:ext cx="6036564" cy="5779008"/>
          </a:xfrm>
          <a:custGeom>
            <a:avLst/>
            <a:gdLst/>
            <a:ahLst/>
            <a:cxnLst/>
            <a:rect l="l" t="t" r="r" b="b"/>
            <a:pathLst>
              <a:path w="6036564" h="5779008">
                <a:moveTo>
                  <a:pt x="7620" y="583946"/>
                </a:moveTo>
                <a:cubicBezTo>
                  <a:pt x="7620" y="265684"/>
                  <a:pt x="265671" y="7620"/>
                  <a:pt x="583996" y="7620"/>
                </a:cubicBezTo>
                <a:lnTo>
                  <a:pt x="5452618" y="7620"/>
                </a:lnTo>
                <a:cubicBezTo>
                  <a:pt x="5770880" y="7620"/>
                  <a:pt x="6028944" y="265684"/>
                  <a:pt x="6028944" y="583946"/>
                </a:cubicBezTo>
                <a:lnTo>
                  <a:pt x="6028944" y="5195011"/>
                </a:lnTo>
                <a:cubicBezTo>
                  <a:pt x="6028944" y="5513336"/>
                  <a:pt x="5770880" y="5771388"/>
                  <a:pt x="5452618" y="5771388"/>
                </a:cubicBezTo>
                <a:lnTo>
                  <a:pt x="583996" y="5771388"/>
                </a:lnTo>
                <a:cubicBezTo>
                  <a:pt x="265671" y="5771388"/>
                  <a:pt x="7620" y="5513336"/>
                  <a:pt x="7620" y="5195011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792859" y="2919477"/>
            <a:ext cx="3049644" cy="4548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32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Crystallization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256385" y="3708515"/>
            <a:ext cx="4104863" cy="397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Impure substances are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93089" y="4200767"/>
            <a:ext cx="5031654" cy="3505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dissolved in solvent to reach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085697" y="4691749"/>
            <a:ext cx="4444686" cy="3505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saturated stage at higher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94257" y="5184001"/>
            <a:ext cx="4629690" cy="3505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temperature which is then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20521" y="5676253"/>
            <a:ext cx="4977324" cy="3505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cooled to form pure crystals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47953" y="6359310"/>
            <a:ext cx="4922260" cy="397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Antibiotics like penicillin G,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14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1219200"/>
            <a:ext cx="2342388" cy="1668780"/>
          </a:xfrm>
          <a:prstGeom prst="rect">
            <a:avLst/>
          </a:prstGeom>
        </p:spPr>
      </p:pic>
      <p:sp>
        <p:nvSpPr>
          <p:cNvPr id="115" name="object 115"/>
          <p:cNvSpPr/>
          <p:nvPr/>
        </p:nvSpPr>
        <p:spPr>
          <a:xfrm>
            <a:off x="2074163" y="1110996"/>
            <a:ext cx="2357628" cy="1784604"/>
          </a:xfrm>
          <a:custGeom>
            <a:avLst/>
            <a:gdLst/>
            <a:ahLst/>
            <a:cxnLst/>
            <a:rect l="l" t="t" r="r" b="b"/>
            <a:pathLst>
              <a:path w="2357628" h="2217420">
                <a:moveTo>
                  <a:pt x="7621" y="1108710"/>
                </a:moveTo>
                <a:cubicBezTo>
                  <a:pt x="7621" y="500634"/>
                  <a:pt x="532004" y="7620"/>
                  <a:pt x="1178815" y="7620"/>
                </a:cubicBezTo>
                <a:cubicBezTo>
                  <a:pt x="1825626" y="7620"/>
                  <a:pt x="2350009" y="500634"/>
                  <a:pt x="2350009" y="1108710"/>
                </a:cubicBezTo>
                <a:cubicBezTo>
                  <a:pt x="2350009" y="1716786"/>
                  <a:pt x="1825626" y="2209800"/>
                  <a:pt x="1178815" y="2209800"/>
                </a:cubicBezTo>
                <a:cubicBezTo>
                  <a:pt x="532004" y="2209800"/>
                  <a:pt x="7621" y="1716786"/>
                  <a:pt x="7621" y="110871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444996" y="914400"/>
            <a:ext cx="5661660" cy="5763768"/>
          </a:xfrm>
          <a:custGeom>
            <a:avLst/>
            <a:gdLst/>
            <a:ahLst/>
            <a:cxnLst/>
            <a:rect l="l" t="t" r="r" b="b"/>
            <a:pathLst>
              <a:path w="5661660" h="5763768">
                <a:moveTo>
                  <a:pt x="0" y="566166"/>
                </a:moveTo>
                <a:cubicBezTo>
                  <a:pt x="0" y="253492"/>
                  <a:pt x="253492" y="0"/>
                  <a:pt x="566166" y="0"/>
                </a:cubicBezTo>
                <a:lnTo>
                  <a:pt x="5095494" y="0"/>
                </a:lnTo>
                <a:cubicBezTo>
                  <a:pt x="5408168" y="0"/>
                  <a:pt x="5661660" y="253492"/>
                  <a:pt x="5661660" y="566166"/>
                </a:cubicBezTo>
                <a:lnTo>
                  <a:pt x="5661660" y="5197602"/>
                </a:lnTo>
                <a:cubicBezTo>
                  <a:pt x="5661660" y="5510288"/>
                  <a:pt x="5408168" y="5763768"/>
                  <a:pt x="5095494" y="5763768"/>
                </a:cubicBezTo>
                <a:lnTo>
                  <a:pt x="566166" y="5763768"/>
                </a:lnTo>
                <a:cubicBezTo>
                  <a:pt x="253492" y="5763768"/>
                  <a:pt x="0" y="5510288"/>
                  <a:pt x="0" y="5197602"/>
                </a:cubicBezTo>
                <a:close/>
              </a:path>
            </a:pathLst>
          </a:custGeom>
          <a:solidFill>
            <a:srgbClr val="D99C3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437376" y="906780"/>
            <a:ext cx="5676900" cy="5779008"/>
          </a:xfrm>
          <a:custGeom>
            <a:avLst/>
            <a:gdLst/>
            <a:ahLst/>
            <a:cxnLst/>
            <a:rect l="l" t="t" r="r" b="b"/>
            <a:pathLst>
              <a:path w="5676900" h="5779008">
                <a:moveTo>
                  <a:pt x="7620" y="573786"/>
                </a:moveTo>
                <a:cubicBezTo>
                  <a:pt x="7620" y="261112"/>
                  <a:pt x="261112" y="7620"/>
                  <a:pt x="573786" y="7620"/>
                </a:cubicBezTo>
                <a:lnTo>
                  <a:pt x="5103114" y="7620"/>
                </a:lnTo>
                <a:cubicBezTo>
                  <a:pt x="5415788" y="7620"/>
                  <a:pt x="5669280" y="261112"/>
                  <a:pt x="5669280" y="573786"/>
                </a:cubicBezTo>
                <a:lnTo>
                  <a:pt x="5669280" y="5205222"/>
                </a:lnTo>
                <a:cubicBezTo>
                  <a:pt x="5669280" y="5517908"/>
                  <a:pt x="5415788" y="5771388"/>
                  <a:pt x="5103114" y="5771388"/>
                </a:cubicBezTo>
                <a:lnTo>
                  <a:pt x="573786" y="5771388"/>
                </a:lnTo>
                <a:cubicBezTo>
                  <a:pt x="261112" y="5771388"/>
                  <a:pt x="7620" y="5517908"/>
                  <a:pt x="7620" y="5205222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6809486" y="3498428"/>
            <a:ext cx="5119562" cy="5762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Chromatographic</a:t>
            </a:r>
            <a:endParaRPr sz="4600">
              <a:latin typeface="Lucida Sans Unicode"/>
              <a:cs typeface="Lucida Sans Unicode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733411" y="4306402"/>
            <a:ext cx="3272761" cy="5762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techniques</a:t>
            </a:r>
            <a:endParaRPr sz="4600">
              <a:latin typeface="Lucida Sans Unicode"/>
              <a:cs typeface="Lucida Sans Unicode"/>
            </a:endParaRPr>
          </a:p>
        </p:txBody>
      </p:sp>
      <p:pic>
        <p:nvPicPr>
          <p:cNvPr id="14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5656" y="1310640"/>
            <a:ext cx="2816351" cy="2298192"/>
          </a:xfrm>
          <a:prstGeom prst="rect">
            <a:avLst/>
          </a:prstGeom>
        </p:spPr>
      </p:pic>
      <p:sp>
        <p:nvSpPr>
          <p:cNvPr id="118" name="object 118"/>
          <p:cNvSpPr/>
          <p:nvPr/>
        </p:nvSpPr>
        <p:spPr>
          <a:xfrm>
            <a:off x="7908036" y="1303020"/>
            <a:ext cx="2831590" cy="2313432"/>
          </a:xfrm>
          <a:custGeom>
            <a:avLst/>
            <a:gdLst/>
            <a:ahLst/>
            <a:cxnLst/>
            <a:rect l="l" t="t" r="r" b="b"/>
            <a:pathLst>
              <a:path w="2831590" h="2313432">
                <a:moveTo>
                  <a:pt x="7620" y="1156716"/>
                </a:moveTo>
                <a:cubicBezTo>
                  <a:pt x="7620" y="522097"/>
                  <a:pt x="638048" y="7620"/>
                  <a:pt x="1415796" y="7620"/>
                </a:cubicBezTo>
                <a:cubicBezTo>
                  <a:pt x="2193544" y="7620"/>
                  <a:pt x="2823972" y="522097"/>
                  <a:pt x="2823972" y="1156716"/>
                </a:cubicBezTo>
                <a:cubicBezTo>
                  <a:pt x="2823972" y="1791335"/>
                  <a:pt x="2193544" y="2305812"/>
                  <a:pt x="1415796" y="2305812"/>
                </a:cubicBezTo>
                <a:cubicBezTo>
                  <a:pt x="638048" y="2305812"/>
                  <a:pt x="7620" y="1791335"/>
                  <a:pt x="7620" y="115671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07864" y="1866900"/>
            <a:ext cx="2578608" cy="864108"/>
          </a:xfrm>
          <a:custGeom>
            <a:avLst/>
            <a:gdLst/>
            <a:ahLst/>
            <a:cxnLst/>
            <a:rect l="l" t="t" r="r" b="b"/>
            <a:pathLst>
              <a:path w="2578608" h="864108">
                <a:moveTo>
                  <a:pt x="0" y="432054"/>
                </a:moveTo>
                <a:lnTo>
                  <a:pt x="432054" y="0"/>
                </a:lnTo>
                <a:lnTo>
                  <a:pt x="432054" y="216027"/>
                </a:lnTo>
                <a:lnTo>
                  <a:pt x="2146554" y="216027"/>
                </a:lnTo>
                <a:lnTo>
                  <a:pt x="2146554" y="0"/>
                </a:lnTo>
                <a:lnTo>
                  <a:pt x="2578608" y="432054"/>
                </a:lnTo>
                <a:lnTo>
                  <a:pt x="2146554" y="864108"/>
                </a:lnTo>
                <a:lnTo>
                  <a:pt x="2146554" y="648081"/>
                </a:lnTo>
                <a:lnTo>
                  <a:pt x="432054" y="648081"/>
                </a:lnTo>
                <a:lnTo>
                  <a:pt x="432054" y="864108"/>
                </a:lnTo>
                <a:close/>
              </a:path>
            </a:pathLst>
          </a:custGeom>
          <a:solidFill>
            <a:srgbClr val="D9E9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00244" y="1859280"/>
            <a:ext cx="2593847" cy="879348"/>
          </a:xfrm>
          <a:custGeom>
            <a:avLst/>
            <a:gdLst/>
            <a:ahLst/>
            <a:cxnLst/>
            <a:rect l="l" t="t" r="r" b="b"/>
            <a:pathLst>
              <a:path w="2593847" h="879348">
                <a:moveTo>
                  <a:pt x="7620" y="439674"/>
                </a:moveTo>
                <a:lnTo>
                  <a:pt x="439674" y="7620"/>
                </a:lnTo>
                <a:lnTo>
                  <a:pt x="439674" y="223647"/>
                </a:lnTo>
                <a:lnTo>
                  <a:pt x="2154174" y="223647"/>
                </a:lnTo>
                <a:lnTo>
                  <a:pt x="2154174" y="7620"/>
                </a:lnTo>
                <a:lnTo>
                  <a:pt x="2586228" y="439674"/>
                </a:lnTo>
                <a:lnTo>
                  <a:pt x="2154174" y="871728"/>
                </a:lnTo>
                <a:lnTo>
                  <a:pt x="2154174" y="655701"/>
                </a:lnTo>
                <a:lnTo>
                  <a:pt x="439674" y="655701"/>
                </a:lnTo>
                <a:lnTo>
                  <a:pt x="439674" y="871728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2"/>
            <a:ext cx="12192000" cy="6857998"/>
          </a:xfrm>
          <a:prstGeom prst="rect">
            <a:avLst/>
          </a:prstGeom>
        </p:spPr>
      </p:pic>
      <p:sp>
        <p:nvSpPr>
          <p:cNvPr id="121" name="object 121"/>
          <p:cNvSpPr/>
          <p:nvPr/>
        </p:nvSpPr>
        <p:spPr>
          <a:xfrm>
            <a:off x="2113788" y="109728"/>
            <a:ext cx="6858000" cy="6638544"/>
          </a:xfrm>
          <a:custGeom>
            <a:avLst/>
            <a:gdLst/>
            <a:ahLst/>
            <a:cxnLst/>
            <a:rect l="l" t="t" r="r" b="b"/>
            <a:pathLst>
              <a:path w="6858000" h="6638544">
                <a:moveTo>
                  <a:pt x="0" y="6638544"/>
                </a:moveTo>
                <a:lnTo>
                  <a:pt x="3429000" y="0"/>
                </a:lnTo>
                <a:lnTo>
                  <a:pt x="6858000" y="6638544"/>
                </a:ln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106168" y="102108"/>
            <a:ext cx="6873240" cy="6653783"/>
          </a:xfrm>
          <a:custGeom>
            <a:avLst/>
            <a:gdLst/>
            <a:ahLst/>
            <a:cxnLst/>
            <a:rect l="l" t="t" r="r" b="b"/>
            <a:pathLst>
              <a:path w="6873240" h="6653783">
                <a:moveTo>
                  <a:pt x="7620" y="6646164"/>
                </a:moveTo>
                <a:lnTo>
                  <a:pt x="3436620" y="7620"/>
                </a:lnTo>
                <a:lnTo>
                  <a:pt x="6865620" y="6646164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542788" y="690372"/>
            <a:ext cx="4457700" cy="364236"/>
          </a:xfrm>
          <a:custGeom>
            <a:avLst/>
            <a:gdLst/>
            <a:ahLst/>
            <a:cxnLst/>
            <a:rect l="l" t="t" r="r" b="b"/>
            <a:pathLst>
              <a:path w="4457700" h="364236">
                <a:moveTo>
                  <a:pt x="0" y="60706"/>
                </a:moveTo>
                <a:cubicBezTo>
                  <a:pt x="0" y="27178"/>
                  <a:pt x="27178" y="0"/>
                  <a:pt x="60706" y="0"/>
                </a:cubicBezTo>
                <a:lnTo>
                  <a:pt x="4396994" y="0"/>
                </a:lnTo>
                <a:cubicBezTo>
                  <a:pt x="4430522" y="0"/>
                  <a:pt x="4457700" y="27178"/>
                  <a:pt x="4457700" y="60706"/>
                </a:cubicBezTo>
                <a:lnTo>
                  <a:pt x="4457700" y="303530"/>
                </a:lnTo>
                <a:cubicBezTo>
                  <a:pt x="4457700" y="337058"/>
                  <a:pt x="4430522" y="364236"/>
                  <a:pt x="4396994" y="364236"/>
                </a:cubicBezTo>
                <a:lnTo>
                  <a:pt x="60706" y="364236"/>
                </a:lnTo>
                <a:cubicBezTo>
                  <a:pt x="27178" y="364236"/>
                  <a:pt x="0" y="337058"/>
                  <a:pt x="0" y="30353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535168" y="682751"/>
            <a:ext cx="4472940" cy="379476"/>
          </a:xfrm>
          <a:custGeom>
            <a:avLst/>
            <a:gdLst/>
            <a:ahLst/>
            <a:cxnLst/>
            <a:rect l="l" t="t" r="r" b="b"/>
            <a:pathLst>
              <a:path w="4472940" h="379476">
                <a:moveTo>
                  <a:pt x="7620" y="68327"/>
                </a:moveTo>
                <a:cubicBezTo>
                  <a:pt x="7620" y="34799"/>
                  <a:pt x="34798" y="7621"/>
                  <a:pt x="68326" y="7621"/>
                </a:cubicBezTo>
                <a:lnTo>
                  <a:pt x="4404614" y="7621"/>
                </a:lnTo>
                <a:cubicBezTo>
                  <a:pt x="4438142" y="7621"/>
                  <a:pt x="4465320" y="34799"/>
                  <a:pt x="4465320" y="68327"/>
                </a:cubicBezTo>
                <a:lnTo>
                  <a:pt x="4465320" y="311151"/>
                </a:lnTo>
                <a:cubicBezTo>
                  <a:pt x="4465320" y="344679"/>
                  <a:pt x="4438142" y="371857"/>
                  <a:pt x="4404614" y="371857"/>
                </a:cubicBezTo>
                <a:lnTo>
                  <a:pt x="68326" y="371857"/>
                </a:lnTo>
                <a:cubicBezTo>
                  <a:pt x="34798" y="371857"/>
                  <a:pt x="7620" y="344679"/>
                  <a:pt x="7620" y="311151"/>
                </a:cubicBezTo>
                <a:close/>
              </a:path>
            </a:pathLst>
          </a:custGeom>
          <a:ln w="15240">
            <a:solidFill>
              <a:srgbClr val="CE66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6258179" y="693369"/>
            <a:ext cx="3104388" cy="2709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Paper chromatography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542788" y="1100328"/>
            <a:ext cx="4457700" cy="365760"/>
          </a:xfrm>
          <a:custGeom>
            <a:avLst/>
            <a:gdLst/>
            <a:ahLst/>
            <a:cxnLst/>
            <a:rect l="l" t="t" r="r" b="b"/>
            <a:pathLst>
              <a:path w="4457700" h="365760">
                <a:moveTo>
                  <a:pt x="0" y="60960"/>
                </a:moveTo>
                <a:cubicBezTo>
                  <a:pt x="0" y="27305"/>
                  <a:pt x="27305" y="0"/>
                  <a:pt x="60960" y="0"/>
                </a:cubicBezTo>
                <a:lnTo>
                  <a:pt x="4396740" y="0"/>
                </a:lnTo>
                <a:cubicBezTo>
                  <a:pt x="4430395" y="0"/>
                  <a:pt x="4457700" y="27305"/>
                  <a:pt x="4457700" y="60960"/>
                </a:cubicBezTo>
                <a:lnTo>
                  <a:pt x="4457700" y="304800"/>
                </a:lnTo>
                <a:cubicBezTo>
                  <a:pt x="4457700" y="338455"/>
                  <a:pt x="4430395" y="365760"/>
                  <a:pt x="4396740" y="365760"/>
                </a:cubicBezTo>
                <a:lnTo>
                  <a:pt x="60960" y="365760"/>
                </a:lnTo>
                <a:cubicBezTo>
                  <a:pt x="27305" y="365760"/>
                  <a:pt x="0" y="338455"/>
                  <a:pt x="0" y="30480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535168" y="1092708"/>
            <a:ext cx="4472940" cy="381000"/>
          </a:xfrm>
          <a:custGeom>
            <a:avLst/>
            <a:gdLst/>
            <a:ahLst/>
            <a:cxnLst/>
            <a:rect l="l" t="t" r="r" b="b"/>
            <a:pathLst>
              <a:path w="4472940" h="381000">
                <a:moveTo>
                  <a:pt x="7620" y="68580"/>
                </a:moveTo>
                <a:cubicBezTo>
                  <a:pt x="7620" y="34925"/>
                  <a:pt x="34925" y="7620"/>
                  <a:pt x="68580" y="7620"/>
                </a:cubicBezTo>
                <a:lnTo>
                  <a:pt x="4404360" y="7620"/>
                </a:lnTo>
                <a:cubicBezTo>
                  <a:pt x="4438015" y="7620"/>
                  <a:pt x="4465320" y="34925"/>
                  <a:pt x="4465320" y="68580"/>
                </a:cubicBezTo>
                <a:lnTo>
                  <a:pt x="4465320" y="312420"/>
                </a:lnTo>
                <a:cubicBezTo>
                  <a:pt x="4465320" y="346075"/>
                  <a:pt x="4438015" y="373380"/>
                  <a:pt x="4404360" y="373380"/>
                </a:cubicBezTo>
                <a:lnTo>
                  <a:pt x="68580" y="373380"/>
                </a:lnTo>
                <a:cubicBezTo>
                  <a:pt x="34925" y="373380"/>
                  <a:pt x="7620" y="346075"/>
                  <a:pt x="7620" y="312420"/>
                </a:cubicBezTo>
                <a:close/>
              </a:path>
            </a:pathLst>
          </a:custGeom>
          <a:ln w="15240">
            <a:solidFill>
              <a:srgbClr val="CEBA3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5965571" y="1103960"/>
            <a:ext cx="3689299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Thin layer chromatography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542788" y="1511808"/>
            <a:ext cx="4457700" cy="364236"/>
          </a:xfrm>
          <a:custGeom>
            <a:avLst/>
            <a:gdLst/>
            <a:ahLst/>
            <a:cxnLst/>
            <a:rect l="l" t="t" r="r" b="b"/>
            <a:pathLst>
              <a:path w="4457700" h="364236">
                <a:moveTo>
                  <a:pt x="0" y="60706"/>
                </a:moveTo>
                <a:cubicBezTo>
                  <a:pt x="0" y="27178"/>
                  <a:pt x="27178" y="0"/>
                  <a:pt x="60706" y="0"/>
                </a:cubicBezTo>
                <a:lnTo>
                  <a:pt x="4396994" y="0"/>
                </a:lnTo>
                <a:cubicBezTo>
                  <a:pt x="4430522" y="0"/>
                  <a:pt x="4457700" y="27178"/>
                  <a:pt x="4457700" y="60706"/>
                </a:cubicBezTo>
                <a:lnTo>
                  <a:pt x="4457700" y="303530"/>
                </a:lnTo>
                <a:cubicBezTo>
                  <a:pt x="4457700" y="337058"/>
                  <a:pt x="4430522" y="364236"/>
                  <a:pt x="4396994" y="364236"/>
                </a:cubicBezTo>
                <a:lnTo>
                  <a:pt x="60706" y="364236"/>
                </a:lnTo>
                <a:cubicBezTo>
                  <a:pt x="27178" y="364236"/>
                  <a:pt x="0" y="337058"/>
                  <a:pt x="0" y="30353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35168" y="1504188"/>
            <a:ext cx="4472940" cy="379476"/>
          </a:xfrm>
          <a:custGeom>
            <a:avLst/>
            <a:gdLst/>
            <a:ahLst/>
            <a:cxnLst/>
            <a:rect l="l" t="t" r="r" b="b"/>
            <a:pathLst>
              <a:path w="4472940" h="379476">
                <a:moveTo>
                  <a:pt x="7620" y="68326"/>
                </a:moveTo>
                <a:cubicBezTo>
                  <a:pt x="7620" y="34798"/>
                  <a:pt x="34798" y="7620"/>
                  <a:pt x="68326" y="7620"/>
                </a:cubicBezTo>
                <a:lnTo>
                  <a:pt x="4404614" y="7620"/>
                </a:lnTo>
                <a:cubicBezTo>
                  <a:pt x="4438142" y="7620"/>
                  <a:pt x="4465320" y="34798"/>
                  <a:pt x="4465320" y="68326"/>
                </a:cubicBezTo>
                <a:lnTo>
                  <a:pt x="4465320" y="311150"/>
                </a:lnTo>
                <a:cubicBezTo>
                  <a:pt x="4465320" y="344678"/>
                  <a:pt x="4438142" y="371856"/>
                  <a:pt x="4404614" y="371856"/>
                </a:cubicBezTo>
                <a:lnTo>
                  <a:pt x="68326" y="371856"/>
                </a:lnTo>
                <a:cubicBezTo>
                  <a:pt x="34798" y="371856"/>
                  <a:pt x="7620" y="344678"/>
                  <a:pt x="7620" y="311150"/>
                </a:cubicBezTo>
                <a:close/>
              </a:path>
            </a:pathLst>
          </a:custGeom>
          <a:ln w="15240">
            <a:solidFill>
              <a:srgbClr val="95CF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6119495" y="1514805"/>
            <a:ext cx="3381757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50" b="1" spc="10" dirty="0">
                <a:latin typeface="Arial"/>
                <a:cs typeface="Arial"/>
              </a:rPr>
              <a:t>Column chromatography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542788" y="1921764"/>
            <a:ext cx="4457700" cy="365760"/>
          </a:xfrm>
          <a:custGeom>
            <a:avLst/>
            <a:gdLst/>
            <a:ahLst/>
            <a:cxnLst/>
            <a:rect l="l" t="t" r="r" b="b"/>
            <a:pathLst>
              <a:path w="4457700" h="365760">
                <a:moveTo>
                  <a:pt x="0" y="60960"/>
                </a:moveTo>
                <a:cubicBezTo>
                  <a:pt x="0" y="27305"/>
                  <a:pt x="27305" y="0"/>
                  <a:pt x="60960" y="0"/>
                </a:cubicBezTo>
                <a:lnTo>
                  <a:pt x="4396740" y="0"/>
                </a:lnTo>
                <a:cubicBezTo>
                  <a:pt x="4430395" y="0"/>
                  <a:pt x="4457700" y="27305"/>
                  <a:pt x="4457700" y="60960"/>
                </a:cubicBezTo>
                <a:lnTo>
                  <a:pt x="4457700" y="304800"/>
                </a:lnTo>
                <a:cubicBezTo>
                  <a:pt x="4457700" y="338455"/>
                  <a:pt x="4430395" y="365760"/>
                  <a:pt x="4396740" y="365760"/>
                </a:cubicBezTo>
                <a:lnTo>
                  <a:pt x="60960" y="365760"/>
                </a:lnTo>
                <a:cubicBezTo>
                  <a:pt x="27305" y="365760"/>
                  <a:pt x="0" y="338455"/>
                  <a:pt x="0" y="30480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35168" y="1914144"/>
            <a:ext cx="4472940" cy="381000"/>
          </a:xfrm>
          <a:custGeom>
            <a:avLst/>
            <a:gdLst/>
            <a:ahLst/>
            <a:cxnLst/>
            <a:rect l="l" t="t" r="r" b="b"/>
            <a:pathLst>
              <a:path w="4472940" h="381000">
                <a:moveTo>
                  <a:pt x="7620" y="68580"/>
                </a:moveTo>
                <a:cubicBezTo>
                  <a:pt x="7620" y="34925"/>
                  <a:pt x="34925" y="7620"/>
                  <a:pt x="68580" y="7620"/>
                </a:cubicBezTo>
                <a:lnTo>
                  <a:pt x="4404360" y="7620"/>
                </a:lnTo>
                <a:cubicBezTo>
                  <a:pt x="4438015" y="7620"/>
                  <a:pt x="4465320" y="34925"/>
                  <a:pt x="4465320" y="68580"/>
                </a:cubicBezTo>
                <a:lnTo>
                  <a:pt x="4465320" y="312420"/>
                </a:lnTo>
                <a:cubicBezTo>
                  <a:pt x="4465320" y="346075"/>
                  <a:pt x="4438015" y="373380"/>
                  <a:pt x="4404360" y="373380"/>
                </a:cubicBezTo>
                <a:lnTo>
                  <a:pt x="68580" y="373380"/>
                </a:lnTo>
                <a:cubicBezTo>
                  <a:pt x="34925" y="373380"/>
                  <a:pt x="7620" y="346075"/>
                  <a:pt x="7620" y="312420"/>
                </a:cubicBezTo>
                <a:close/>
              </a:path>
            </a:pathLst>
          </a:custGeom>
          <a:ln w="15240">
            <a:solidFill>
              <a:srgbClr val="4DCF4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5785739" y="1925396"/>
            <a:ext cx="4050792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Ion exchange chromatography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542788" y="2333244"/>
            <a:ext cx="4457700" cy="364236"/>
          </a:xfrm>
          <a:custGeom>
            <a:avLst/>
            <a:gdLst/>
            <a:ahLst/>
            <a:cxnLst/>
            <a:rect l="l" t="t" r="r" b="b"/>
            <a:pathLst>
              <a:path w="4457700" h="364236">
                <a:moveTo>
                  <a:pt x="0" y="60706"/>
                </a:moveTo>
                <a:cubicBezTo>
                  <a:pt x="0" y="27178"/>
                  <a:pt x="27178" y="0"/>
                  <a:pt x="60706" y="0"/>
                </a:cubicBezTo>
                <a:lnTo>
                  <a:pt x="4396994" y="0"/>
                </a:lnTo>
                <a:cubicBezTo>
                  <a:pt x="4430522" y="0"/>
                  <a:pt x="4457700" y="27178"/>
                  <a:pt x="4457700" y="60706"/>
                </a:cubicBezTo>
                <a:lnTo>
                  <a:pt x="4457700" y="303530"/>
                </a:lnTo>
                <a:cubicBezTo>
                  <a:pt x="4457700" y="337058"/>
                  <a:pt x="4430522" y="364236"/>
                  <a:pt x="4396994" y="364236"/>
                </a:cubicBezTo>
                <a:lnTo>
                  <a:pt x="60706" y="364236"/>
                </a:lnTo>
                <a:cubicBezTo>
                  <a:pt x="27178" y="364236"/>
                  <a:pt x="0" y="337058"/>
                  <a:pt x="0" y="30353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535168" y="2325624"/>
            <a:ext cx="4472940" cy="379476"/>
          </a:xfrm>
          <a:custGeom>
            <a:avLst/>
            <a:gdLst/>
            <a:ahLst/>
            <a:cxnLst/>
            <a:rect l="l" t="t" r="r" b="b"/>
            <a:pathLst>
              <a:path w="4472940" h="379476">
                <a:moveTo>
                  <a:pt x="7620" y="68326"/>
                </a:moveTo>
                <a:cubicBezTo>
                  <a:pt x="7620" y="34798"/>
                  <a:pt x="34798" y="7620"/>
                  <a:pt x="68326" y="7620"/>
                </a:cubicBezTo>
                <a:lnTo>
                  <a:pt x="4404614" y="7620"/>
                </a:lnTo>
                <a:cubicBezTo>
                  <a:pt x="4438142" y="7620"/>
                  <a:pt x="4465320" y="34798"/>
                  <a:pt x="4465320" y="68326"/>
                </a:cubicBezTo>
                <a:lnTo>
                  <a:pt x="4465320" y="311150"/>
                </a:lnTo>
                <a:cubicBezTo>
                  <a:pt x="4465320" y="344678"/>
                  <a:pt x="4438142" y="371856"/>
                  <a:pt x="4404614" y="371856"/>
                </a:cubicBezTo>
                <a:lnTo>
                  <a:pt x="68326" y="371856"/>
                </a:lnTo>
                <a:cubicBezTo>
                  <a:pt x="34798" y="371856"/>
                  <a:pt x="7620" y="344678"/>
                  <a:pt x="7620" y="311150"/>
                </a:cubicBezTo>
                <a:close/>
              </a:path>
            </a:pathLst>
          </a:custGeom>
          <a:ln w="15240">
            <a:solidFill>
              <a:srgbClr val="48CF8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6136259" y="2336241"/>
            <a:ext cx="3347619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Affinity chromatography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542788" y="2743200"/>
            <a:ext cx="4457700" cy="618744"/>
          </a:xfrm>
          <a:custGeom>
            <a:avLst/>
            <a:gdLst/>
            <a:ahLst/>
            <a:cxnLst/>
            <a:rect l="l" t="t" r="r" b="b"/>
            <a:pathLst>
              <a:path w="4457700" h="618744">
                <a:moveTo>
                  <a:pt x="0" y="103124"/>
                </a:moveTo>
                <a:cubicBezTo>
                  <a:pt x="0" y="46228"/>
                  <a:pt x="46228" y="0"/>
                  <a:pt x="103124" y="0"/>
                </a:cubicBezTo>
                <a:lnTo>
                  <a:pt x="4354576" y="0"/>
                </a:lnTo>
                <a:cubicBezTo>
                  <a:pt x="4411472" y="0"/>
                  <a:pt x="4457700" y="46228"/>
                  <a:pt x="4457700" y="103124"/>
                </a:cubicBezTo>
                <a:lnTo>
                  <a:pt x="4457700" y="515620"/>
                </a:lnTo>
                <a:cubicBezTo>
                  <a:pt x="4457700" y="572515"/>
                  <a:pt x="4411472" y="618744"/>
                  <a:pt x="4354576" y="618744"/>
                </a:cubicBezTo>
                <a:lnTo>
                  <a:pt x="103124" y="618744"/>
                </a:lnTo>
                <a:cubicBezTo>
                  <a:pt x="46228" y="618744"/>
                  <a:pt x="0" y="572515"/>
                  <a:pt x="0" y="51562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535168" y="2735580"/>
            <a:ext cx="4472940" cy="633984"/>
          </a:xfrm>
          <a:custGeom>
            <a:avLst/>
            <a:gdLst/>
            <a:ahLst/>
            <a:cxnLst/>
            <a:rect l="l" t="t" r="r" b="b"/>
            <a:pathLst>
              <a:path w="4472940" h="633984">
                <a:moveTo>
                  <a:pt x="7620" y="110744"/>
                </a:moveTo>
                <a:cubicBezTo>
                  <a:pt x="7620" y="53848"/>
                  <a:pt x="53848" y="7620"/>
                  <a:pt x="110744" y="7620"/>
                </a:cubicBezTo>
                <a:lnTo>
                  <a:pt x="4362196" y="7620"/>
                </a:lnTo>
                <a:cubicBezTo>
                  <a:pt x="4419092" y="7620"/>
                  <a:pt x="4465320" y="53848"/>
                  <a:pt x="4465320" y="110744"/>
                </a:cubicBezTo>
                <a:lnTo>
                  <a:pt x="4465320" y="523240"/>
                </a:lnTo>
                <a:cubicBezTo>
                  <a:pt x="4465320" y="580135"/>
                  <a:pt x="4419092" y="626364"/>
                  <a:pt x="4362196" y="626364"/>
                </a:cubicBezTo>
                <a:lnTo>
                  <a:pt x="110744" y="626364"/>
                </a:lnTo>
                <a:cubicBezTo>
                  <a:pt x="53848" y="626364"/>
                  <a:pt x="7620" y="580135"/>
                  <a:pt x="7620" y="523240"/>
                </a:cubicBezTo>
                <a:close/>
              </a:path>
            </a:pathLst>
          </a:custGeom>
          <a:ln w="15240">
            <a:solidFill>
              <a:srgbClr val="4ED0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6154801" y="2715445"/>
            <a:ext cx="3311302" cy="662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90" b="1" spc="10" dirty="0">
                <a:latin typeface="Arial"/>
                <a:cs typeface="Arial"/>
              </a:rPr>
              <a:t>High performance liquid</a:t>
            </a:r>
            <a:endParaRPr sz="1800">
              <a:latin typeface="Arial"/>
              <a:cs typeface="Arial"/>
            </a:endParaRPr>
          </a:p>
          <a:p>
            <a:pPr marL="527304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chromatography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579364" y="3430524"/>
            <a:ext cx="4457700" cy="926592"/>
          </a:xfrm>
          <a:custGeom>
            <a:avLst/>
            <a:gdLst/>
            <a:ahLst/>
            <a:cxnLst/>
            <a:rect l="l" t="t" r="r" b="b"/>
            <a:pathLst>
              <a:path w="4457700" h="926592">
                <a:moveTo>
                  <a:pt x="0" y="154432"/>
                </a:moveTo>
                <a:cubicBezTo>
                  <a:pt x="0" y="69088"/>
                  <a:pt x="69088" y="0"/>
                  <a:pt x="154432" y="0"/>
                </a:cubicBezTo>
                <a:lnTo>
                  <a:pt x="4303268" y="0"/>
                </a:lnTo>
                <a:cubicBezTo>
                  <a:pt x="4388612" y="0"/>
                  <a:pt x="4457700" y="69088"/>
                  <a:pt x="4457700" y="154432"/>
                </a:cubicBezTo>
                <a:lnTo>
                  <a:pt x="4457700" y="772160"/>
                </a:lnTo>
                <a:cubicBezTo>
                  <a:pt x="4457700" y="857504"/>
                  <a:pt x="4388612" y="926592"/>
                  <a:pt x="4303268" y="926592"/>
                </a:cubicBezTo>
                <a:lnTo>
                  <a:pt x="154432" y="926592"/>
                </a:lnTo>
                <a:cubicBezTo>
                  <a:pt x="69088" y="926592"/>
                  <a:pt x="0" y="857504"/>
                  <a:pt x="0" y="77216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571744" y="3422903"/>
            <a:ext cx="4472940" cy="941832"/>
          </a:xfrm>
          <a:custGeom>
            <a:avLst/>
            <a:gdLst/>
            <a:ahLst/>
            <a:cxnLst/>
            <a:rect l="l" t="t" r="r" b="b"/>
            <a:pathLst>
              <a:path w="4472940" h="941832">
                <a:moveTo>
                  <a:pt x="7620" y="162053"/>
                </a:moveTo>
                <a:cubicBezTo>
                  <a:pt x="7620" y="76709"/>
                  <a:pt x="76708" y="7621"/>
                  <a:pt x="162052" y="7621"/>
                </a:cubicBezTo>
                <a:lnTo>
                  <a:pt x="4310888" y="7621"/>
                </a:lnTo>
                <a:cubicBezTo>
                  <a:pt x="4396232" y="7621"/>
                  <a:pt x="4465320" y="76709"/>
                  <a:pt x="4465320" y="162053"/>
                </a:cubicBezTo>
                <a:lnTo>
                  <a:pt x="4465320" y="779781"/>
                </a:lnTo>
                <a:cubicBezTo>
                  <a:pt x="4465320" y="865125"/>
                  <a:pt x="4396232" y="934213"/>
                  <a:pt x="4310888" y="934213"/>
                </a:cubicBezTo>
                <a:lnTo>
                  <a:pt x="162052" y="934213"/>
                </a:lnTo>
                <a:cubicBezTo>
                  <a:pt x="76708" y="934213"/>
                  <a:pt x="7620" y="865125"/>
                  <a:pt x="7620" y="779781"/>
                </a:cubicBezTo>
                <a:close/>
              </a:path>
            </a:pathLst>
          </a:custGeom>
          <a:ln w="15240">
            <a:solidFill>
              <a:srgbClr val="538D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6470904" y="3399467"/>
            <a:ext cx="2752655" cy="10537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/>
                <a:cs typeface="Arial"/>
              </a:rPr>
              <a:t>Reversed phase high</a:t>
            </a:r>
            <a:endParaRPr sz="2000">
              <a:latin typeface="Arial"/>
              <a:cs typeface="Arial"/>
            </a:endParaRPr>
          </a:p>
          <a:p>
            <a:pPr marL="80772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performance liquid </a:t>
            </a:r>
            <a:endParaRPr sz="2200">
              <a:latin typeface="Arial"/>
              <a:cs typeface="Arial"/>
            </a:endParaRPr>
          </a:p>
          <a:p>
            <a:pPr marL="248412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chromatography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615940" y="4474464"/>
            <a:ext cx="4457700" cy="690372"/>
          </a:xfrm>
          <a:custGeom>
            <a:avLst/>
            <a:gdLst/>
            <a:ahLst/>
            <a:cxnLst/>
            <a:rect l="l" t="t" r="r" b="b"/>
            <a:pathLst>
              <a:path w="4457700" h="690372">
                <a:moveTo>
                  <a:pt x="0" y="115062"/>
                </a:moveTo>
                <a:cubicBezTo>
                  <a:pt x="0" y="51562"/>
                  <a:pt x="51562" y="0"/>
                  <a:pt x="115062" y="0"/>
                </a:cubicBezTo>
                <a:lnTo>
                  <a:pt x="4342638" y="0"/>
                </a:lnTo>
                <a:cubicBezTo>
                  <a:pt x="4406138" y="0"/>
                  <a:pt x="4457700" y="51562"/>
                  <a:pt x="4457700" y="115062"/>
                </a:cubicBezTo>
                <a:lnTo>
                  <a:pt x="4457700" y="575310"/>
                </a:lnTo>
                <a:cubicBezTo>
                  <a:pt x="4457700" y="638810"/>
                  <a:pt x="4406138" y="690372"/>
                  <a:pt x="4342638" y="690372"/>
                </a:cubicBezTo>
                <a:lnTo>
                  <a:pt x="115062" y="690372"/>
                </a:lnTo>
                <a:cubicBezTo>
                  <a:pt x="51562" y="690372"/>
                  <a:pt x="0" y="638810"/>
                  <a:pt x="0" y="57531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608320" y="4466844"/>
            <a:ext cx="4472940" cy="705612"/>
          </a:xfrm>
          <a:custGeom>
            <a:avLst/>
            <a:gdLst/>
            <a:ahLst/>
            <a:cxnLst/>
            <a:rect l="l" t="t" r="r" b="b"/>
            <a:pathLst>
              <a:path w="4472940" h="705612">
                <a:moveTo>
                  <a:pt x="7620" y="122682"/>
                </a:moveTo>
                <a:cubicBezTo>
                  <a:pt x="7620" y="59182"/>
                  <a:pt x="59182" y="7620"/>
                  <a:pt x="122682" y="7620"/>
                </a:cubicBezTo>
                <a:lnTo>
                  <a:pt x="4350258" y="7620"/>
                </a:lnTo>
                <a:cubicBezTo>
                  <a:pt x="4413758" y="7620"/>
                  <a:pt x="4465320" y="59182"/>
                  <a:pt x="4465320" y="122682"/>
                </a:cubicBezTo>
                <a:lnTo>
                  <a:pt x="4465320" y="582930"/>
                </a:lnTo>
                <a:cubicBezTo>
                  <a:pt x="4465320" y="646430"/>
                  <a:pt x="4413758" y="697992"/>
                  <a:pt x="4350258" y="697992"/>
                </a:cubicBezTo>
                <a:lnTo>
                  <a:pt x="122682" y="697992"/>
                </a:lnTo>
                <a:cubicBezTo>
                  <a:pt x="59182" y="697992"/>
                  <a:pt x="7620" y="646430"/>
                  <a:pt x="7620" y="582930"/>
                </a:cubicBezTo>
                <a:close/>
              </a:path>
            </a:pathLst>
          </a:custGeom>
          <a:ln w="15240">
            <a:solidFill>
              <a:srgbClr val="6058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6090158" y="4483303"/>
            <a:ext cx="3585743" cy="6620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latin typeface="Arial"/>
                <a:cs typeface="Arial"/>
              </a:rPr>
              <a:t>Gas chromatography-mass</a:t>
            </a:r>
            <a:endParaRPr sz="1600">
              <a:latin typeface="Arial"/>
              <a:cs typeface="Arial"/>
            </a:endParaRPr>
          </a:p>
          <a:p>
            <a:pPr marL="893063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spectrometry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675376" y="5390388"/>
            <a:ext cx="4457700" cy="1007364"/>
          </a:xfrm>
          <a:custGeom>
            <a:avLst/>
            <a:gdLst/>
            <a:ahLst/>
            <a:cxnLst/>
            <a:rect l="l" t="t" r="r" b="b"/>
            <a:pathLst>
              <a:path w="4457700" h="1007364">
                <a:moveTo>
                  <a:pt x="0" y="167894"/>
                </a:moveTo>
                <a:cubicBezTo>
                  <a:pt x="0" y="75184"/>
                  <a:pt x="75184" y="0"/>
                  <a:pt x="167894" y="0"/>
                </a:cubicBezTo>
                <a:lnTo>
                  <a:pt x="4289806" y="0"/>
                </a:lnTo>
                <a:cubicBezTo>
                  <a:pt x="4382516" y="0"/>
                  <a:pt x="4457700" y="75184"/>
                  <a:pt x="4457700" y="167894"/>
                </a:cubicBezTo>
                <a:lnTo>
                  <a:pt x="4457700" y="839470"/>
                </a:lnTo>
                <a:cubicBezTo>
                  <a:pt x="4457700" y="932192"/>
                  <a:pt x="4382516" y="1007364"/>
                  <a:pt x="4289806" y="1007364"/>
                </a:cubicBezTo>
                <a:lnTo>
                  <a:pt x="167894" y="1007364"/>
                </a:lnTo>
                <a:cubicBezTo>
                  <a:pt x="75184" y="1007364"/>
                  <a:pt x="0" y="932192"/>
                  <a:pt x="0" y="83947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67756" y="5382768"/>
            <a:ext cx="4472940" cy="1022604"/>
          </a:xfrm>
          <a:custGeom>
            <a:avLst/>
            <a:gdLst/>
            <a:ahLst/>
            <a:cxnLst/>
            <a:rect l="l" t="t" r="r" b="b"/>
            <a:pathLst>
              <a:path w="4472940" h="1022604">
                <a:moveTo>
                  <a:pt x="7620" y="175514"/>
                </a:moveTo>
                <a:cubicBezTo>
                  <a:pt x="7620" y="82804"/>
                  <a:pt x="82804" y="7620"/>
                  <a:pt x="175514" y="7620"/>
                </a:cubicBezTo>
                <a:lnTo>
                  <a:pt x="4297426" y="7620"/>
                </a:lnTo>
                <a:cubicBezTo>
                  <a:pt x="4390136" y="7620"/>
                  <a:pt x="4465320" y="82804"/>
                  <a:pt x="4465320" y="175514"/>
                </a:cubicBezTo>
                <a:lnTo>
                  <a:pt x="4465320" y="847090"/>
                </a:lnTo>
                <a:cubicBezTo>
                  <a:pt x="4465320" y="939812"/>
                  <a:pt x="4390136" y="1014984"/>
                  <a:pt x="4297426" y="1014984"/>
                </a:cubicBezTo>
                <a:lnTo>
                  <a:pt x="175514" y="1014984"/>
                </a:lnTo>
                <a:cubicBezTo>
                  <a:pt x="82804" y="1014984"/>
                  <a:pt x="7620" y="939812"/>
                  <a:pt x="7620" y="847090"/>
                </a:cubicBezTo>
                <a:close/>
              </a:path>
            </a:pathLst>
          </a:custGeom>
          <a:ln w="15240">
            <a:solidFill>
              <a:srgbClr val="A35DD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5858002" y="5400446"/>
            <a:ext cx="4168446" cy="10530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082040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Gel filtration –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130" b="1" spc="10" dirty="0">
                <a:latin typeface="Arial"/>
                <a:cs typeface="Arial"/>
              </a:rPr>
              <a:t>chromatography/ size exclusion</a:t>
            </a:r>
            <a:endParaRPr sz="2100">
              <a:latin typeface="Arial"/>
              <a:cs typeface="Arial"/>
            </a:endParaRPr>
          </a:p>
          <a:p>
            <a:pPr marL="957071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chromatography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914400" y="1757172"/>
            <a:ext cx="4126992" cy="2572512"/>
          </a:xfrm>
          <a:custGeom>
            <a:avLst/>
            <a:gdLst/>
            <a:ahLst/>
            <a:cxnLst/>
            <a:rect l="l" t="t" r="r" b="b"/>
            <a:pathLst>
              <a:path w="4126992" h="2572512">
                <a:moveTo>
                  <a:pt x="0" y="2572512"/>
                </a:moveTo>
                <a:lnTo>
                  <a:pt x="0" y="0"/>
                </a:lnTo>
                <a:lnTo>
                  <a:pt x="4126992" y="0"/>
                </a:lnTo>
                <a:lnTo>
                  <a:pt x="4126992" y="2572512"/>
                </a:lnTo>
                <a:lnTo>
                  <a:pt x="0" y="2572512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2"/>
          <p:cNvSpPr/>
          <p:nvPr/>
        </p:nvSpPr>
        <p:spPr>
          <a:xfrm>
            <a:off x="906780" y="1749551"/>
            <a:ext cx="4142232" cy="2587752"/>
          </a:xfrm>
          <a:custGeom>
            <a:avLst/>
            <a:gdLst/>
            <a:ahLst/>
            <a:cxnLst/>
            <a:rect l="l" t="t" r="r" b="b"/>
            <a:pathLst>
              <a:path w="4142232" h="2587752">
                <a:moveTo>
                  <a:pt x="7620" y="2580133"/>
                </a:moveTo>
                <a:lnTo>
                  <a:pt x="7620" y="7621"/>
                </a:lnTo>
                <a:lnTo>
                  <a:pt x="4134612" y="7621"/>
                </a:lnTo>
                <a:lnTo>
                  <a:pt x="4134612" y="2580133"/>
                </a:lnTo>
                <a:lnTo>
                  <a:pt x="7620" y="2580133"/>
                </a:lnTo>
                <a:close/>
              </a:path>
            </a:pathLst>
          </a:custGeom>
          <a:ln w="15240">
            <a:solidFill>
              <a:srgbClr val="2077A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2100072" y="2472363"/>
            <a:ext cx="1883418" cy="4615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solidFill>
                  <a:srgbClr val="FFFFFF"/>
                </a:solidFill>
                <a:latin typeface="Times New Roman"/>
                <a:cs typeface="Times New Roman"/>
              </a:rPr>
              <a:t>Types of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311910" y="3082615"/>
            <a:ext cx="3457035" cy="461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solidFill>
                  <a:srgbClr val="FFFFFF"/>
                </a:solidFill>
                <a:latin typeface="Times New Roman"/>
                <a:cs typeface="Times New Roman"/>
              </a:rPr>
              <a:t>chromatography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53868" y="416250"/>
            <a:ext cx="7159697" cy="4511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b="1" spc="10" dirty="0">
                <a:solidFill>
                  <a:srgbClr val="FF0000"/>
                </a:solidFill>
                <a:latin typeface="Arial"/>
                <a:cs typeface="Arial"/>
              </a:rPr>
              <a:t>PAPER CHROMATOGRAPHY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22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14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" y="1377696"/>
            <a:ext cx="1911096" cy="5480303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273100" y="1863293"/>
            <a:ext cx="1448409" cy="6620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30" b="1" spc="10" dirty="0">
                <a:latin typeface="Arial"/>
                <a:cs typeface="Arial"/>
              </a:rPr>
              <a:t>Stationary</a:t>
            </a:r>
            <a:endParaRPr sz="1800">
              <a:latin typeface="Arial"/>
              <a:cs typeface="Arial"/>
            </a:endParaRPr>
          </a:p>
          <a:p>
            <a:pPr marL="313944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phase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97358" y="3024378"/>
            <a:ext cx="1528571" cy="1652015"/>
          </a:xfrm>
          <a:custGeom>
            <a:avLst/>
            <a:gdLst/>
            <a:ahLst/>
            <a:cxnLst/>
            <a:rect l="l" t="t" r="r" b="b"/>
            <a:pathLst>
              <a:path w="1528571" h="1652015">
                <a:moveTo>
                  <a:pt x="0" y="152908"/>
                </a:moveTo>
                <a:cubicBezTo>
                  <a:pt x="0" y="68453"/>
                  <a:pt x="68440" y="0"/>
                  <a:pt x="152857" y="0"/>
                </a:cubicBezTo>
                <a:lnTo>
                  <a:pt x="1375664" y="0"/>
                </a:lnTo>
                <a:cubicBezTo>
                  <a:pt x="1460118" y="0"/>
                  <a:pt x="1528571" y="68453"/>
                  <a:pt x="1528571" y="152908"/>
                </a:cubicBezTo>
                <a:lnTo>
                  <a:pt x="1528571" y="1499108"/>
                </a:lnTo>
                <a:cubicBezTo>
                  <a:pt x="1528571" y="1583563"/>
                  <a:pt x="1460118" y="1652016"/>
                  <a:pt x="1375664" y="1652016"/>
                </a:cubicBezTo>
                <a:lnTo>
                  <a:pt x="152857" y="1652016"/>
                </a:lnTo>
                <a:cubicBezTo>
                  <a:pt x="68440" y="1652016"/>
                  <a:pt x="0" y="1583563"/>
                  <a:pt x="0" y="1499108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85928" y="3012948"/>
            <a:ext cx="1551431" cy="1674875"/>
          </a:xfrm>
          <a:custGeom>
            <a:avLst/>
            <a:gdLst/>
            <a:ahLst/>
            <a:cxnLst/>
            <a:rect l="l" t="t" r="r" b="b"/>
            <a:pathLst>
              <a:path w="1551431" h="1674875">
                <a:moveTo>
                  <a:pt x="11430" y="164338"/>
                </a:moveTo>
                <a:cubicBezTo>
                  <a:pt x="11430" y="79883"/>
                  <a:pt x="79870" y="11430"/>
                  <a:pt x="164287" y="11430"/>
                </a:cubicBezTo>
                <a:lnTo>
                  <a:pt x="1387094" y="11430"/>
                </a:lnTo>
                <a:cubicBezTo>
                  <a:pt x="1471548" y="11430"/>
                  <a:pt x="1540001" y="79883"/>
                  <a:pt x="1540001" y="164338"/>
                </a:cubicBezTo>
                <a:lnTo>
                  <a:pt x="1540001" y="1510538"/>
                </a:lnTo>
                <a:cubicBezTo>
                  <a:pt x="1540001" y="1594993"/>
                  <a:pt x="1471548" y="1663446"/>
                  <a:pt x="1387094" y="1663446"/>
                </a:cubicBezTo>
                <a:lnTo>
                  <a:pt x="164287" y="1663446"/>
                </a:lnTo>
                <a:cubicBezTo>
                  <a:pt x="79870" y="1663446"/>
                  <a:pt x="11430" y="1594993"/>
                  <a:pt x="11430" y="1510538"/>
                </a:cubicBez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614781" y="3412142"/>
            <a:ext cx="783604" cy="2888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Solid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59333" y="3815667"/>
            <a:ext cx="1096079" cy="2891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(paper)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9" name="object 145"/>
          <p:cNvSpPr/>
          <p:nvPr/>
        </p:nvSpPr>
        <p:spPr>
          <a:xfrm>
            <a:off x="197358" y="4930902"/>
            <a:ext cx="1528571" cy="1652016"/>
          </a:xfrm>
          <a:custGeom>
            <a:avLst/>
            <a:gdLst/>
            <a:ahLst/>
            <a:cxnLst/>
            <a:rect l="l" t="t" r="r" b="b"/>
            <a:pathLst>
              <a:path w="1528571" h="1652016">
                <a:moveTo>
                  <a:pt x="0" y="152908"/>
                </a:moveTo>
                <a:cubicBezTo>
                  <a:pt x="0" y="68453"/>
                  <a:pt x="68440" y="0"/>
                  <a:pt x="152857" y="0"/>
                </a:cubicBezTo>
                <a:lnTo>
                  <a:pt x="1375664" y="0"/>
                </a:lnTo>
                <a:cubicBezTo>
                  <a:pt x="1460118" y="0"/>
                  <a:pt x="1528571" y="68453"/>
                  <a:pt x="1528571" y="152908"/>
                </a:cubicBezTo>
                <a:lnTo>
                  <a:pt x="1528571" y="1499159"/>
                </a:lnTo>
                <a:cubicBezTo>
                  <a:pt x="1528571" y="1583575"/>
                  <a:pt x="1460118" y="1652016"/>
                  <a:pt x="1375664" y="1652016"/>
                </a:cubicBezTo>
                <a:lnTo>
                  <a:pt x="152857" y="1652016"/>
                </a:lnTo>
                <a:cubicBezTo>
                  <a:pt x="68440" y="1652016"/>
                  <a:pt x="0" y="1583575"/>
                  <a:pt x="0" y="1499159"/>
                </a:cubicBezTo>
                <a:close/>
              </a:path>
            </a:pathLst>
          </a:custGeom>
          <a:solidFill>
            <a:srgbClr val="C8CE3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46"/>
          <p:cNvSpPr/>
          <p:nvPr/>
        </p:nvSpPr>
        <p:spPr>
          <a:xfrm>
            <a:off x="185928" y="4919472"/>
            <a:ext cx="1551431" cy="1674876"/>
          </a:xfrm>
          <a:custGeom>
            <a:avLst/>
            <a:gdLst/>
            <a:ahLst/>
            <a:cxnLst/>
            <a:rect l="l" t="t" r="r" b="b"/>
            <a:pathLst>
              <a:path w="1551431" h="1674876">
                <a:moveTo>
                  <a:pt x="11430" y="164338"/>
                </a:moveTo>
                <a:cubicBezTo>
                  <a:pt x="11430" y="79883"/>
                  <a:pt x="79870" y="11430"/>
                  <a:pt x="164287" y="11430"/>
                </a:cubicBezTo>
                <a:lnTo>
                  <a:pt x="1387094" y="11430"/>
                </a:lnTo>
                <a:cubicBezTo>
                  <a:pt x="1471548" y="11430"/>
                  <a:pt x="1540001" y="79883"/>
                  <a:pt x="1540001" y="164338"/>
                </a:cubicBezTo>
                <a:lnTo>
                  <a:pt x="1540001" y="1510589"/>
                </a:lnTo>
                <a:cubicBezTo>
                  <a:pt x="1540001" y="1595005"/>
                  <a:pt x="1471548" y="1663446"/>
                  <a:pt x="1387094" y="1663446"/>
                </a:cubicBezTo>
                <a:lnTo>
                  <a:pt x="164287" y="1663446"/>
                </a:lnTo>
                <a:cubicBezTo>
                  <a:pt x="79870" y="1663446"/>
                  <a:pt x="11430" y="1595005"/>
                  <a:pt x="11430" y="1510589"/>
                </a:cubicBez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626973" y="5072651"/>
            <a:ext cx="739420" cy="6334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6763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Filter</a:t>
            </a:r>
            <a:endParaRPr sz="23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Paper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96493" y="5795052"/>
            <a:ext cx="800575" cy="6334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244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Filter</a:t>
            </a:r>
            <a:endParaRPr sz="23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Towel</a:t>
            </a:r>
            <a:endParaRPr sz="2300">
              <a:latin typeface="Times New Roman"/>
              <a:cs typeface="Times New Roman"/>
            </a:endParaRPr>
          </a:p>
        </p:txBody>
      </p:sp>
      <p:pic>
        <p:nvPicPr>
          <p:cNvPr id="14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8924" y="1377696"/>
            <a:ext cx="1911096" cy="5480303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2219579" y="1996613"/>
            <a:ext cx="1660523" cy="2479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latin typeface="Arial"/>
                <a:cs typeface="Arial"/>
              </a:rPr>
              <a:t>Mobile phase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7"/>
          <p:cNvSpPr/>
          <p:nvPr/>
        </p:nvSpPr>
        <p:spPr>
          <a:xfrm>
            <a:off x="2251710" y="3024378"/>
            <a:ext cx="1528572" cy="1652015"/>
          </a:xfrm>
          <a:custGeom>
            <a:avLst/>
            <a:gdLst/>
            <a:ahLst/>
            <a:cxnLst/>
            <a:rect l="l" t="t" r="r" b="b"/>
            <a:pathLst>
              <a:path w="1528572" h="1652015">
                <a:moveTo>
                  <a:pt x="0" y="152908"/>
                </a:moveTo>
                <a:cubicBezTo>
                  <a:pt x="0" y="68453"/>
                  <a:pt x="68453" y="0"/>
                  <a:pt x="152908" y="0"/>
                </a:cubicBezTo>
                <a:lnTo>
                  <a:pt x="1375664" y="0"/>
                </a:lnTo>
                <a:cubicBezTo>
                  <a:pt x="1460118" y="0"/>
                  <a:pt x="1528572" y="68453"/>
                  <a:pt x="1528572" y="152908"/>
                </a:cubicBezTo>
                <a:lnTo>
                  <a:pt x="1528572" y="1499108"/>
                </a:lnTo>
                <a:cubicBezTo>
                  <a:pt x="1528572" y="1583563"/>
                  <a:pt x="1460118" y="1652016"/>
                  <a:pt x="1375664" y="1652016"/>
                </a:cubicBezTo>
                <a:lnTo>
                  <a:pt x="152908" y="1652016"/>
                </a:lnTo>
                <a:cubicBezTo>
                  <a:pt x="68453" y="1652016"/>
                  <a:pt x="0" y="1583563"/>
                  <a:pt x="0" y="1499108"/>
                </a:cubicBezTo>
                <a:close/>
              </a:path>
            </a:pathLst>
          </a:custGeom>
          <a:solidFill>
            <a:srgbClr val="64CF4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48"/>
          <p:cNvSpPr/>
          <p:nvPr/>
        </p:nvSpPr>
        <p:spPr>
          <a:xfrm>
            <a:off x="2240280" y="3012948"/>
            <a:ext cx="1551432" cy="1674875"/>
          </a:xfrm>
          <a:custGeom>
            <a:avLst/>
            <a:gdLst/>
            <a:ahLst/>
            <a:cxnLst/>
            <a:rect l="l" t="t" r="r" b="b"/>
            <a:pathLst>
              <a:path w="1551432" h="1674875">
                <a:moveTo>
                  <a:pt x="11430" y="164338"/>
                </a:moveTo>
                <a:cubicBezTo>
                  <a:pt x="11430" y="79883"/>
                  <a:pt x="79883" y="11430"/>
                  <a:pt x="164338" y="11430"/>
                </a:cubicBezTo>
                <a:lnTo>
                  <a:pt x="1387094" y="11430"/>
                </a:lnTo>
                <a:cubicBezTo>
                  <a:pt x="1471548" y="11430"/>
                  <a:pt x="1540002" y="79883"/>
                  <a:pt x="1540002" y="164338"/>
                </a:cubicBezTo>
                <a:lnTo>
                  <a:pt x="1540002" y="1510538"/>
                </a:lnTo>
                <a:cubicBezTo>
                  <a:pt x="1540002" y="1594993"/>
                  <a:pt x="1471548" y="1663446"/>
                  <a:pt x="1387094" y="1663446"/>
                </a:cubicBezTo>
                <a:lnTo>
                  <a:pt x="164338" y="1663446"/>
                </a:lnTo>
                <a:cubicBezTo>
                  <a:pt x="79883" y="1663446"/>
                  <a:pt x="11430" y="1594993"/>
                  <a:pt x="11430" y="1510538"/>
                </a:cubicBez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2460371" y="3412142"/>
            <a:ext cx="1200570" cy="2888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Organic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504567" y="3815667"/>
            <a:ext cx="1112776" cy="2891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solvent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18" name="object 149"/>
          <p:cNvSpPr/>
          <p:nvPr/>
        </p:nvSpPr>
        <p:spPr>
          <a:xfrm>
            <a:off x="2251710" y="4930902"/>
            <a:ext cx="1528572" cy="1652016"/>
          </a:xfrm>
          <a:custGeom>
            <a:avLst/>
            <a:gdLst/>
            <a:ahLst/>
            <a:cxnLst/>
            <a:rect l="l" t="t" r="r" b="b"/>
            <a:pathLst>
              <a:path w="1528572" h="1652016">
                <a:moveTo>
                  <a:pt x="0" y="152908"/>
                </a:moveTo>
                <a:cubicBezTo>
                  <a:pt x="0" y="68453"/>
                  <a:pt x="68453" y="0"/>
                  <a:pt x="152908" y="0"/>
                </a:cubicBezTo>
                <a:lnTo>
                  <a:pt x="1375664" y="0"/>
                </a:lnTo>
                <a:cubicBezTo>
                  <a:pt x="1460118" y="0"/>
                  <a:pt x="1528572" y="68453"/>
                  <a:pt x="1528572" y="152908"/>
                </a:cubicBezTo>
                <a:lnTo>
                  <a:pt x="1528572" y="1499159"/>
                </a:lnTo>
                <a:cubicBezTo>
                  <a:pt x="1528572" y="1583575"/>
                  <a:pt x="1460118" y="1652016"/>
                  <a:pt x="1375664" y="1652016"/>
                </a:cubicBezTo>
                <a:lnTo>
                  <a:pt x="152908" y="1652016"/>
                </a:lnTo>
                <a:cubicBezTo>
                  <a:pt x="68453" y="1652016"/>
                  <a:pt x="0" y="1583575"/>
                  <a:pt x="0" y="1499159"/>
                </a:cubicBezTo>
                <a:close/>
              </a:path>
            </a:pathLst>
          </a:custGeom>
          <a:solidFill>
            <a:srgbClr val="48C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240280" y="4919472"/>
            <a:ext cx="1551432" cy="1674876"/>
          </a:xfrm>
          <a:custGeom>
            <a:avLst/>
            <a:gdLst/>
            <a:ahLst/>
            <a:cxnLst/>
            <a:rect l="l" t="t" r="r" b="b"/>
            <a:pathLst>
              <a:path w="1551432" h="1674876">
                <a:moveTo>
                  <a:pt x="11430" y="164338"/>
                </a:moveTo>
                <a:cubicBezTo>
                  <a:pt x="11430" y="79883"/>
                  <a:pt x="79883" y="11430"/>
                  <a:pt x="164338" y="11430"/>
                </a:cubicBezTo>
                <a:lnTo>
                  <a:pt x="1387094" y="11430"/>
                </a:lnTo>
                <a:cubicBezTo>
                  <a:pt x="1471548" y="11430"/>
                  <a:pt x="1540002" y="79883"/>
                  <a:pt x="1540002" y="164338"/>
                </a:cubicBezTo>
                <a:lnTo>
                  <a:pt x="1540002" y="1510589"/>
                </a:lnTo>
                <a:cubicBezTo>
                  <a:pt x="1540002" y="1595005"/>
                  <a:pt x="1471548" y="1663446"/>
                  <a:pt x="1387094" y="1663446"/>
                </a:cubicBezTo>
                <a:lnTo>
                  <a:pt x="164338" y="1663446"/>
                </a:lnTo>
                <a:cubicBezTo>
                  <a:pt x="79883" y="1663446"/>
                  <a:pt x="11430" y="1595005"/>
                  <a:pt x="11430" y="1510589"/>
                </a:cubicBez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2565527" y="5117117"/>
            <a:ext cx="989892" cy="2888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Water,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454275" y="5521028"/>
            <a:ext cx="1211689" cy="2888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rubbing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503043" y="5924888"/>
            <a:ext cx="1113958" cy="2888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alcohol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5468" y="1377696"/>
            <a:ext cx="1911096" cy="5480303"/>
          </a:xfrm>
          <a:prstGeom prst="rect">
            <a:avLst/>
          </a:prstGeom>
        </p:spPr>
      </p:pic>
      <p:sp>
        <p:nvSpPr>
          <p:cNvPr id="23" name="text 1"/>
          <p:cNvSpPr txBox="1"/>
          <p:nvPr/>
        </p:nvSpPr>
        <p:spPr>
          <a:xfrm>
            <a:off x="4214114" y="2042528"/>
            <a:ext cx="1801559" cy="2370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latin typeface="Arial"/>
                <a:cs typeface="Arial"/>
              </a:rPr>
              <a:t>Characteristics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4304538" y="3024378"/>
            <a:ext cx="1530096" cy="1652015"/>
          </a:xfrm>
          <a:custGeom>
            <a:avLst/>
            <a:gdLst/>
            <a:ahLst/>
            <a:cxnLst/>
            <a:rect l="l" t="t" r="r" b="b"/>
            <a:pathLst>
              <a:path w="1530096" h="1652015">
                <a:moveTo>
                  <a:pt x="0" y="153035"/>
                </a:moveTo>
                <a:cubicBezTo>
                  <a:pt x="0" y="68453"/>
                  <a:pt x="68453" y="0"/>
                  <a:pt x="153035" y="0"/>
                </a:cubicBezTo>
                <a:lnTo>
                  <a:pt x="1377061" y="0"/>
                </a:lnTo>
                <a:cubicBezTo>
                  <a:pt x="1461643" y="0"/>
                  <a:pt x="1530096" y="68453"/>
                  <a:pt x="1530096" y="153035"/>
                </a:cubicBezTo>
                <a:lnTo>
                  <a:pt x="1530096" y="1498981"/>
                </a:lnTo>
                <a:cubicBezTo>
                  <a:pt x="1530096" y="1583563"/>
                  <a:pt x="1461643" y="1652016"/>
                  <a:pt x="1377061" y="1652016"/>
                </a:cubicBezTo>
                <a:lnTo>
                  <a:pt x="153035" y="1652016"/>
                </a:lnTo>
                <a:cubicBezTo>
                  <a:pt x="68453" y="1652016"/>
                  <a:pt x="0" y="1583563"/>
                  <a:pt x="0" y="1498981"/>
                </a:cubicBezTo>
                <a:close/>
              </a:path>
            </a:pathLst>
          </a:custGeom>
          <a:solidFill>
            <a:srgbClr val="4FB9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293108" y="3012948"/>
            <a:ext cx="1552956" cy="1674875"/>
          </a:xfrm>
          <a:custGeom>
            <a:avLst/>
            <a:gdLst/>
            <a:ahLst/>
            <a:cxnLst/>
            <a:rect l="l" t="t" r="r" b="b"/>
            <a:pathLst>
              <a:path w="1552956" h="1674875">
                <a:moveTo>
                  <a:pt x="11430" y="164465"/>
                </a:moveTo>
                <a:cubicBezTo>
                  <a:pt x="11430" y="79883"/>
                  <a:pt x="79883" y="11430"/>
                  <a:pt x="164465" y="11430"/>
                </a:cubicBezTo>
                <a:lnTo>
                  <a:pt x="1388491" y="11430"/>
                </a:lnTo>
                <a:cubicBezTo>
                  <a:pt x="1473073" y="11430"/>
                  <a:pt x="1541526" y="79883"/>
                  <a:pt x="1541526" y="164465"/>
                </a:cubicBezTo>
                <a:lnTo>
                  <a:pt x="1541526" y="1510411"/>
                </a:lnTo>
                <a:cubicBezTo>
                  <a:pt x="1541526" y="1594993"/>
                  <a:pt x="1473073" y="1663446"/>
                  <a:pt x="1388491" y="1663446"/>
                </a:cubicBezTo>
                <a:lnTo>
                  <a:pt x="164465" y="1663446"/>
                </a:lnTo>
                <a:cubicBezTo>
                  <a:pt x="79883" y="1663446"/>
                  <a:pt x="11430" y="1594993"/>
                  <a:pt x="11430" y="1510411"/>
                </a:cubicBez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text 1"/>
          <p:cNvSpPr txBox="1"/>
          <p:nvPr/>
        </p:nvSpPr>
        <p:spPr>
          <a:xfrm>
            <a:off x="4429633" y="3131726"/>
            <a:ext cx="1371161" cy="2888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Based on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530217" y="3535586"/>
            <a:ext cx="1170724" cy="2888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polarity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4454017" y="4096418"/>
            <a:ext cx="1322880" cy="2888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And Size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4304538" y="4930902"/>
            <a:ext cx="1530096" cy="1652016"/>
          </a:xfrm>
          <a:custGeom>
            <a:avLst/>
            <a:gdLst/>
            <a:ahLst/>
            <a:cxnLst/>
            <a:rect l="l" t="t" r="r" b="b"/>
            <a:pathLst>
              <a:path w="1530096" h="1652016">
                <a:moveTo>
                  <a:pt x="0" y="153035"/>
                </a:moveTo>
                <a:cubicBezTo>
                  <a:pt x="0" y="68453"/>
                  <a:pt x="68453" y="0"/>
                  <a:pt x="153035" y="0"/>
                </a:cubicBezTo>
                <a:lnTo>
                  <a:pt x="1377061" y="0"/>
                </a:lnTo>
                <a:cubicBezTo>
                  <a:pt x="1461643" y="0"/>
                  <a:pt x="1530096" y="68453"/>
                  <a:pt x="1530096" y="153035"/>
                </a:cubicBezTo>
                <a:lnTo>
                  <a:pt x="1530096" y="1499006"/>
                </a:lnTo>
                <a:cubicBezTo>
                  <a:pt x="1530096" y="1583512"/>
                  <a:pt x="1461643" y="1652016"/>
                  <a:pt x="1377061" y="1652016"/>
                </a:cubicBezTo>
                <a:lnTo>
                  <a:pt x="153035" y="1652016"/>
                </a:lnTo>
                <a:cubicBezTo>
                  <a:pt x="68453" y="1652016"/>
                  <a:pt x="0" y="1583512"/>
                  <a:pt x="0" y="1499006"/>
                </a:cubicBezTo>
                <a:close/>
              </a:path>
            </a:pathLst>
          </a:custGeom>
          <a:solidFill>
            <a:srgbClr val="5663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293108" y="4919472"/>
            <a:ext cx="1552956" cy="1674876"/>
          </a:xfrm>
          <a:custGeom>
            <a:avLst/>
            <a:gdLst/>
            <a:ahLst/>
            <a:cxnLst/>
            <a:rect l="l" t="t" r="r" b="b"/>
            <a:pathLst>
              <a:path w="1552956" h="1674876">
                <a:moveTo>
                  <a:pt x="11430" y="164465"/>
                </a:moveTo>
                <a:cubicBezTo>
                  <a:pt x="11430" y="79883"/>
                  <a:pt x="79883" y="11430"/>
                  <a:pt x="164465" y="11430"/>
                </a:cubicBezTo>
                <a:lnTo>
                  <a:pt x="1388491" y="11430"/>
                </a:lnTo>
                <a:cubicBezTo>
                  <a:pt x="1473073" y="11430"/>
                  <a:pt x="1541526" y="79883"/>
                  <a:pt x="1541526" y="164465"/>
                </a:cubicBezTo>
                <a:lnTo>
                  <a:pt x="1541526" y="1510436"/>
                </a:lnTo>
                <a:cubicBezTo>
                  <a:pt x="1541526" y="1594942"/>
                  <a:pt x="1473073" y="1663446"/>
                  <a:pt x="1388491" y="1663446"/>
                </a:cubicBezTo>
                <a:lnTo>
                  <a:pt x="164465" y="1663446"/>
                </a:lnTo>
                <a:cubicBezTo>
                  <a:pt x="79883" y="1663446"/>
                  <a:pt x="11430" y="1594942"/>
                  <a:pt x="11430" y="1510436"/>
                </a:cubicBez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ext 1"/>
          <p:cNvSpPr txBox="1"/>
          <p:nvPr/>
        </p:nvSpPr>
        <p:spPr>
          <a:xfrm>
            <a:off x="4646930" y="5420258"/>
            <a:ext cx="919886" cy="661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spc="10" dirty="0">
                <a:solidFill>
                  <a:srgbClr val="FFFFFF"/>
                </a:solidFill>
                <a:latin typeface="Times New Roman"/>
                <a:cs typeface="Times New Roman"/>
              </a:rPr>
              <a:t>Amino</a:t>
            </a:r>
            <a:endParaRPr sz="2300">
              <a:latin typeface="Times New Roman"/>
              <a:cs typeface="Times New Roman"/>
            </a:endParaRPr>
          </a:p>
          <a:p>
            <a:pPr marL="65532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Acids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2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7628" y="1377696"/>
            <a:ext cx="1911096" cy="5480303"/>
          </a:xfrm>
          <a:prstGeom prst="rect">
            <a:avLst/>
          </a:prstGeom>
        </p:spPr>
      </p:pic>
      <p:sp>
        <p:nvSpPr>
          <p:cNvPr id="29" name="text 1"/>
          <p:cNvSpPr txBox="1"/>
          <p:nvPr/>
        </p:nvSpPr>
        <p:spPr>
          <a:xfrm>
            <a:off x="6368796" y="2115624"/>
            <a:ext cx="1584714" cy="271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Mechanism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6234684" y="3140405"/>
            <a:ext cx="1853185" cy="3007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If molecule to</a:t>
            </a:r>
            <a:endParaRPr sz="2100">
              <a:latin typeface="Arial"/>
              <a:cs typeface="Arial"/>
            </a:endParaRPr>
          </a:p>
          <a:p>
            <a:pPr marL="62483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be separated</a:t>
            </a:r>
            <a:endParaRPr sz="2200">
              <a:latin typeface="Arial"/>
              <a:cs typeface="Arial"/>
            </a:endParaRPr>
          </a:p>
          <a:p>
            <a:pPr marL="306322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are more</a:t>
            </a:r>
            <a:endParaRPr sz="2400">
              <a:latin typeface="Arial"/>
              <a:cs typeface="Arial"/>
            </a:endParaRPr>
          </a:p>
          <a:p>
            <a:pPr marL="131063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attracted to</a:t>
            </a:r>
            <a:endParaRPr sz="2400">
              <a:latin typeface="Arial"/>
              <a:cs typeface="Arial"/>
            </a:endParaRPr>
          </a:p>
          <a:p>
            <a:pPr marL="227074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stationary </a:t>
            </a:r>
            <a:endParaRPr sz="2400">
              <a:latin typeface="Arial"/>
              <a:cs typeface="Arial"/>
            </a:endParaRPr>
          </a:p>
          <a:p>
            <a:pPr marL="57911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phase then it</a:t>
            </a:r>
            <a:endParaRPr sz="2200">
              <a:latin typeface="Arial"/>
              <a:cs typeface="Arial"/>
            </a:endParaRPr>
          </a:p>
          <a:p>
            <a:pPr marL="266699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will move</a:t>
            </a:r>
            <a:endParaRPr sz="2400">
              <a:latin typeface="Arial"/>
              <a:cs typeface="Arial"/>
            </a:endParaRPr>
          </a:p>
          <a:p>
            <a:pPr marL="199644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slowly and</a:t>
            </a:r>
            <a:endParaRPr sz="24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6444996" y="5650918"/>
            <a:ext cx="1550161" cy="33351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b="1" spc="10" dirty="0">
                <a:latin typeface="Arial"/>
                <a:cs typeface="Arial"/>
              </a:rPr>
              <a:t>vise versa</a:t>
            </a:r>
            <a:r>
              <a:rPr sz="2340" spc="10" dirty="0">
                <a:latin typeface="Lucida Sans Unicode"/>
                <a:cs typeface="Lucida Sans Unicode"/>
              </a:rPr>
              <a:t>. 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9788" y="1377696"/>
            <a:ext cx="1911096" cy="5480303"/>
          </a:xfrm>
          <a:prstGeom prst="rect">
            <a:avLst/>
          </a:prstGeom>
        </p:spPr>
      </p:pic>
      <p:sp>
        <p:nvSpPr>
          <p:cNvPr id="129" name="text 1"/>
          <p:cNvSpPr txBox="1"/>
          <p:nvPr/>
        </p:nvSpPr>
        <p:spPr>
          <a:xfrm>
            <a:off x="8464042" y="1888566"/>
            <a:ext cx="1480718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50" b="1" spc="10" dirty="0">
                <a:latin typeface="Arial"/>
                <a:cs typeface="Arial"/>
              </a:rPr>
              <a:t>Advantage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0" name="text 1"/>
          <p:cNvSpPr txBox="1"/>
          <p:nvPr/>
        </p:nvSpPr>
        <p:spPr>
          <a:xfrm>
            <a:off x="8543290" y="2764866"/>
            <a:ext cx="1320394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1.Cheaper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1" name="text 1"/>
          <p:cNvSpPr txBox="1"/>
          <p:nvPr/>
        </p:nvSpPr>
        <p:spPr>
          <a:xfrm>
            <a:off x="8453374" y="3204032"/>
            <a:ext cx="1500531" cy="21985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3652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2. Both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organic and</a:t>
            </a:r>
            <a:endParaRPr sz="2400">
              <a:latin typeface="Times New Roman"/>
              <a:cs typeface="Times New Roman"/>
            </a:endParaRPr>
          </a:p>
          <a:p>
            <a:pPr marL="138683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inorganic</a:t>
            </a:r>
            <a:endParaRPr sz="2400">
              <a:latin typeface="Times New Roman"/>
              <a:cs typeface="Times New Roman"/>
            </a:endParaRPr>
          </a:p>
          <a:p>
            <a:pPr marL="10668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compounds</a:t>
            </a:r>
            <a:endParaRPr sz="2400">
              <a:latin typeface="Times New Roman"/>
              <a:cs typeface="Times New Roman"/>
            </a:endParaRPr>
          </a:p>
          <a:p>
            <a:pPr marL="320039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can be</a:t>
            </a:r>
            <a:endParaRPr sz="2400">
              <a:latin typeface="Times New Roman"/>
              <a:cs typeface="Times New Roman"/>
            </a:endParaRPr>
          </a:p>
          <a:p>
            <a:pPr marL="128016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identified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3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6332" y="1377696"/>
            <a:ext cx="1911096" cy="5480303"/>
          </a:xfrm>
          <a:prstGeom prst="rect">
            <a:avLst/>
          </a:prstGeom>
        </p:spPr>
      </p:pic>
      <p:sp>
        <p:nvSpPr>
          <p:cNvPr id="133" name="text 1"/>
          <p:cNvSpPr txBox="1"/>
          <p:nvPr/>
        </p:nvSpPr>
        <p:spPr>
          <a:xfrm>
            <a:off x="10461371" y="1850614"/>
            <a:ext cx="1609505" cy="2373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90" b="1" spc="10" dirty="0">
                <a:latin typeface="Arial"/>
                <a:cs typeface="Arial"/>
              </a:rPr>
              <a:t>Disadvantage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0423398" y="2570226"/>
            <a:ext cx="1633728" cy="3560064"/>
          </a:xfrm>
          <a:custGeom>
            <a:avLst/>
            <a:gdLst/>
            <a:ahLst/>
            <a:cxnLst/>
            <a:rect l="l" t="t" r="r" b="b"/>
            <a:pathLst>
              <a:path w="1633728" h="3560064">
                <a:moveTo>
                  <a:pt x="0" y="163322"/>
                </a:moveTo>
                <a:cubicBezTo>
                  <a:pt x="0" y="73152"/>
                  <a:pt x="73152" y="0"/>
                  <a:pt x="163322" y="0"/>
                </a:cubicBezTo>
                <a:lnTo>
                  <a:pt x="1470406" y="0"/>
                </a:lnTo>
                <a:cubicBezTo>
                  <a:pt x="1560576" y="0"/>
                  <a:pt x="1633728" y="73152"/>
                  <a:pt x="1633728" y="163322"/>
                </a:cubicBezTo>
                <a:lnTo>
                  <a:pt x="1633728" y="3396691"/>
                </a:lnTo>
                <a:cubicBezTo>
                  <a:pt x="1633728" y="3486925"/>
                  <a:pt x="1560576" y="3560064"/>
                  <a:pt x="1470406" y="3560064"/>
                </a:cubicBezTo>
                <a:lnTo>
                  <a:pt x="163322" y="3560064"/>
                </a:lnTo>
                <a:cubicBezTo>
                  <a:pt x="73152" y="3560064"/>
                  <a:pt x="0" y="3486925"/>
                  <a:pt x="0" y="3396691"/>
                </a:cubicBez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0411968" y="2558796"/>
            <a:ext cx="1656588" cy="3582924"/>
          </a:xfrm>
          <a:custGeom>
            <a:avLst/>
            <a:gdLst/>
            <a:ahLst/>
            <a:cxnLst/>
            <a:rect l="l" t="t" r="r" b="b"/>
            <a:pathLst>
              <a:path w="1656588" h="3582924">
                <a:moveTo>
                  <a:pt x="11430" y="174752"/>
                </a:moveTo>
                <a:cubicBezTo>
                  <a:pt x="11430" y="84582"/>
                  <a:pt x="84582" y="11430"/>
                  <a:pt x="174752" y="11430"/>
                </a:cubicBezTo>
                <a:lnTo>
                  <a:pt x="1481836" y="11430"/>
                </a:lnTo>
                <a:cubicBezTo>
                  <a:pt x="1572006" y="11430"/>
                  <a:pt x="1645158" y="84582"/>
                  <a:pt x="1645158" y="174752"/>
                </a:cubicBezTo>
                <a:lnTo>
                  <a:pt x="1645158" y="3408121"/>
                </a:lnTo>
                <a:cubicBezTo>
                  <a:pt x="1645158" y="3498355"/>
                  <a:pt x="1572006" y="3571494"/>
                  <a:pt x="1481836" y="3571494"/>
                </a:cubicBezTo>
                <a:lnTo>
                  <a:pt x="174752" y="3571494"/>
                </a:lnTo>
                <a:cubicBezTo>
                  <a:pt x="84582" y="3571494"/>
                  <a:pt x="11430" y="3498355"/>
                  <a:pt x="11430" y="3408121"/>
                </a:cubicBez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text 1"/>
          <p:cNvSpPr txBox="1"/>
          <p:nvPr/>
        </p:nvSpPr>
        <p:spPr>
          <a:xfrm>
            <a:off x="10685653" y="2782879"/>
            <a:ext cx="1172520" cy="15126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32588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1. Large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quantity of</a:t>
            </a:r>
            <a:endParaRPr sz="2000">
              <a:latin typeface="Times New Roman"/>
              <a:cs typeface="Times New Roman"/>
            </a:endParaRPr>
          </a:p>
          <a:p>
            <a:pPr marL="195071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sample</a:t>
            </a:r>
            <a:endParaRPr sz="2000">
              <a:latin typeface="Times New Roman"/>
              <a:cs typeface="Times New Roman"/>
            </a:endParaRPr>
          </a:p>
          <a:p>
            <a:pPr marL="64007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cannot be</a:t>
            </a:r>
            <a:endParaRPr sz="2000">
              <a:latin typeface="Times New Roman"/>
              <a:cs typeface="Times New Roman"/>
            </a:endParaRPr>
          </a:p>
          <a:p>
            <a:pPr marL="179831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applied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5" name="text 1"/>
          <p:cNvSpPr txBox="1"/>
          <p:nvPr/>
        </p:nvSpPr>
        <p:spPr>
          <a:xfrm>
            <a:off x="10706989" y="4200453"/>
            <a:ext cx="1129508" cy="11905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FFFFFF"/>
                </a:solidFill>
                <a:latin typeface="Times New Roman"/>
                <a:cs typeface="Times New Roman"/>
              </a:rPr>
              <a:t>2.complex</a:t>
            </a:r>
            <a:endParaRPr sz="1800">
              <a:latin typeface="Times New Roman"/>
              <a:cs typeface="Times New Roman"/>
            </a:endParaRPr>
          </a:p>
          <a:p>
            <a:pPr marL="138683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mixture</a:t>
            </a:r>
            <a:endParaRPr sz="2000">
              <a:latin typeface="Times New Roman"/>
              <a:cs typeface="Times New Roman"/>
            </a:endParaRPr>
          </a:p>
          <a:p>
            <a:pPr marL="33527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cannot be</a:t>
            </a:r>
            <a:endParaRPr sz="2000">
              <a:latin typeface="Times New Roman"/>
              <a:cs typeface="Times New Roman"/>
            </a:endParaRPr>
          </a:p>
          <a:p>
            <a:pPr marL="42671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separated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6" name="text 1"/>
          <p:cNvSpPr txBox="1"/>
          <p:nvPr/>
        </p:nvSpPr>
        <p:spPr>
          <a:xfrm>
            <a:off x="10816717" y="5353850"/>
            <a:ext cx="911393" cy="5512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2483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3. Less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accurate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23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15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984" y="216408"/>
            <a:ext cx="7531607" cy="6461759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4424" y="216407"/>
            <a:ext cx="3971544" cy="2912364"/>
          </a:xfrm>
          <a:prstGeom prst="rect">
            <a:avLst/>
          </a:prstGeom>
        </p:spPr>
      </p:pic>
      <p:pic>
        <p:nvPicPr>
          <p:cNvPr id="15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4152" y="3357372"/>
            <a:ext cx="3861816" cy="32354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186305" y="277800"/>
            <a:ext cx="7803033" cy="4064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THIN LAYER CHROMATOGRAPHY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24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63068" y="1019556"/>
            <a:ext cx="1781556" cy="5419344"/>
          </a:xfrm>
          <a:custGeom>
            <a:avLst/>
            <a:gdLst/>
            <a:ahLst/>
            <a:cxnLst/>
            <a:rect l="l" t="t" r="r" b="b"/>
            <a:pathLst>
              <a:path w="1781556" h="5419344">
                <a:moveTo>
                  <a:pt x="0" y="178181"/>
                </a:moveTo>
                <a:cubicBezTo>
                  <a:pt x="0" y="79756"/>
                  <a:pt x="79768" y="0"/>
                  <a:pt x="178155" y="0"/>
                </a:cubicBezTo>
                <a:lnTo>
                  <a:pt x="1603375" y="0"/>
                </a:lnTo>
                <a:cubicBezTo>
                  <a:pt x="1701800" y="0"/>
                  <a:pt x="1781556" y="79756"/>
                  <a:pt x="1781556" y="178181"/>
                </a:cubicBezTo>
                <a:lnTo>
                  <a:pt x="1781556" y="5241188"/>
                </a:lnTo>
                <a:cubicBezTo>
                  <a:pt x="1781556" y="5339575"/>
                  <a:pt x="1701800" y="5419344"/>
                  <a:pt x="1603375" y="5419344"/>
                </a:cubicBezTo>
                <a:lnTo>
                  <a:pt x="178155" y="5419344"/>
                </a:lnTo>
                <a:cubicBezTo>
                  <a:pt x="79768" y="5419344"/>
                  <a:pt x="0" y="5339575"/>
                  <a:pt x="0" y="524118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281025" y="1453426"/>
            <a:ext cx="1630832" cy="745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/>
                <a:cs typeface="Arial"/>
              </a:rPr>
              <a:t>Stationary</a:t>
            </a:r>
            <a:endParaRPr sz="2000">
              <a:latin typeface="Arial"/>
              <a:cs typeface="Arial"/>
            </a:endParaRPr>
          </a:p>
          <a:p>
            <a:pPr marL="353567">
              <a:lnSpc>
                <a:spcPct val="100000"/>
              </a:lnSpc>
            </a:pPr>
            <a:r>
              <a:rPr sz="2700" b="1" spc="10" dirty="0">
                <a:latin typeface="Arial"/>
                <a:cs typeface="Arial"/>
              </a:rPr>
              <a:t>phase</a:t>
            </a:r>
            <a:endParaRPr sz="2700">
              <a:latin typeface="Arial"/>
              <a:cs typeface="Arial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341376" y="2647188"/>
            <a:ext cx="1424940" cy="1633728"/>
          </a:xfrm>
          <a:custGeom>
            <a:avLst/>
            <a:gdLst/>
            <a:ahLst/>
            <a:cxnLst/>
            <a:rect l="l" t="t" r="r" b="b"/>
            <a:pathLst>
              <a:path w="1424940" h="1633728">
                <a:moveTo>
                  <a:pt x="0" y="142494"/>
                </a:moveTo>
                <a:cubicBezTo>
                  <a:pt x="0" y="63754"/>
                  <a:pt x="63792" y="0"/>
                  <a:pt x="142493" y="0"/>
                </a:cubicBezTo>
                <a:lnTo>
                  <a:pt x="1282446" y="0"/>
                </a:lnTo>
                <a:cubicBezTo>
                  <a:pt x="1361186" y="0"/>
                  <a:pt x="1424940" y="63754"/>
                  <a:pt x="1424940" y="142494"/>
                </a:cubicBezTo>
                <a:lnTo>
                  <a:pt x="1424940" y="1491234"/>
                </a:lnTo>
                <a:cubicBezTo>
                  <a:pt x="1424940" y="1569974"/>
                  <a:pt x="1361186" y="1633728"/>
                  <a:pt x="1282446" y="1633728"/>
                </a:cubicBezTo>
                <a:lnTo>
                  <a:pt x="142493" y="1633728"/>
                </a:lnTo>
                <a:cubicBezTo>
                  <a:pt x="63792" y="1633728"/>
                  <a:pt x="0" y="1569974"/>
                  <a:pt x="0" y="1491234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3756" y="2639568"/>
            <a:ext cx="1440180" cy="1648968"/>
          </a:xfrm>
          <a:custGeom>
            <a:avLst/>
            <a:gdLst/>
            <a:ahLst/>
            <a:cxnLst/>
            <a:rect l="l" t="t" r="r" b="b"/>
            <a:pathLst>
              <a:path w="1440180" h="1648968">
                <a:moveTo>
                  <a:pt x="7620" y="150114"/>
                </a:moveTo>
                <a:cubicBezTo>
                  <a:pt x="7620" y="71374"/>
                  <a:pt x="71412" y="7620"/>
                  <a:pt x="150113" y="7620"/>
                </a:cubicBezTo>
                <a:lnTo>
                  <a:pt x="1290066" y="7620"/>
                </a:lnTo>
                <a:cubicBezTo>
                  <a:pt x="1368806" y="7620"/>
                  <a:pt x="1432560" y="71374"/>
                  <a:pt x="1432560" y="150114"/>
                </a:cubicBezTo>
                <a:lnTo>
                  <a:pt x="1432560" y="1498854"/>
                </a:lnTo>
                <a:cubicBezTo>
                  <a:pt x="1432560" y="1577594"/>
                  <a:pt x="1368806" y="1641348"/>
                  <a:pt x="1290066" y="1641348"/>
                </a:cubicBezTo>
                <a:lnTo>
                  <a:pt x="150113" y="1641348"/>
                </a:lnTo>
                <a:cubicBezTo>
                  <a:pt x="71412" y="1641348"/>
                  <a:pt x="7620" y="1577594"/>
                  <a:pt x="7620" y="149885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722680" y="3285693"/>
            <a:ext cx="737615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160"/>
          <p:cNvSpPr/>
          <p:nvPr/>
        </p:nvSpPr>
        <p:spPr>
          <a:xfrm>
            <a:off x="341376" y="4532376"/>
            <a:ext cx="1424940" cy="1633728"/>
          </a:xfrm>
          <a:custGeom>
            <a:avLst/>
            <a:gdLst/>
            <a:ahLst/>
            <a:cxnLst/>
            <a:rect l="l" t="t" r="r" b="b"/>
            <a:pathLst>
              <a:path w="1424940" h="1633728">
                <a:moveTo>
                  <a:pt x="0" y="142494"/>
                </a:moveTo>
                <a:cubicBezTo>
                  <a:pt x="0" y="63754"/>
                  <a:pt x="63792" y="0"/>
                  <a:pt x="142493" y="0"/>
                </a:cubicBezTo>
                <a:lnTo>
                  <a:pt x="1282446" y="0"/>
                </a:lnTo>
                <a:cubicBezTo>
                  <a:pt x="1361186" y="0"/>
                  <a:pt x="1424940" y="63754"/>
                  <a:pt x="1424940" y="142494"/>
                </a:cubicBezTo>
                <a:lnTo>
                  <a:pt x="1424940" y="1491234"/>
                </a:lnTo>
                <a:cubicBezTo>
                  <a:pt x="1424940" y="1569936"/>
                  <a:pt x="1361186" y="1633728"/>
                  <a:pt x="1282446" y="1633728"/>
                </a:cubicBezTo>
                <a:lnTo>
                  <a:pt x="142493" y="1633728"/>
                </a:lnTo>
                <a:cubicBezTo>
                  <a:pt x="63792" y="1633728"/>
                  <a:pt x="0" y="1569936"/>
                  <a:pt x="0" y="1491234"/>
                </a:cubicBezTo>
                <a:close/>
              </a:path>
            </a:pathLst>
          </a:custGeom>
          <a:solidFill>
            <a:srgbClr val="95CF3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61"/>
          <p:cNvSpPr/>
          <p:nvPr/>
        </p:nvSpPr>
        <p:spPr>
          <a:xfrm>
            <a:off x="333756" y="4524756"/>
            <a:ext cx="1440180" cy="1648968"/>
          </a:xfrm>
          <a:custGeom>
            <a:avLst/>
            <a:gdLst/>
            <a:ahLst/>
            <a:cxnLst/>
            <a:rect l="l" t="t" r="r" b="b"/>
            <a:pathLst>
              <a:path w="1440180" h="1648968">
                <a:moveTo>
                  <a:pt x="7620" y="150114"/>
                </a:moveTo>
                <a:cubicBezTo>
                  <a:pt x="7620" y="71374"/>
                  <a:pt x="71412" y="7620"/>
                  <a:pt x="150113" y="7620"/>
                </a:cubicBezTo>
                <a:lnTo>
                  <a:pt x="1290066" y="7620"/>
                </a:lnTo>
                <a:cubicBezTo>
                  <a:pt x="1368806" y="7620"/>
                  <a:pt x="1432560" y="71374"/>
                  <a:pt x="1432560" y="150114"/>
                </a:cubicBezTo>
                <a:lnTo>
                  <a:pt x="1432560" y="1498854"/>
                </a:lnTo>
                <a:cubicBezTo>
                  <a:pt x="1432560" y="1577556"/>
                  <a:pt x="1368806" y="1641348"/>
                  <a:pt x="1290066" y="1641348"/>
                </a:cubicBezTo>
                <a:lnTo>
                  <a:pt x="150113" y="1641348"/>
                </a:lnTo>
                <a:cubicBezTo>
                  <a:pt x="71412" y="1641348"/>
                  <a:pt x="7620" y="1577556"/>
                  <a:pt x="7620" y="149885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471830" y="4690292"/>
            <a:ext cx="1226408" cy="2262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b="1" spc="10" dirty="0">
                <a:solidFill>
                  <a:srgbClr val="FFFFFF"/>
                </a:solidFill>
                <a:latin typeface="Arial"/>
                <a:cs typeface="Arial"/>
              </a:rPr>
              <a:t>Glass slide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67258" y="4963088"/>
            <a:ext cx="1237418" cy="12056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FFFFFF"/>
                </a:solidFill>
                <a:latin typeface="Arial"/>
                <a:cs typeface="Arial"/>
              </a:rPr>
              <a:t>with silica</a:t>
            </a:r>
            <a:endParaRPr sz="1300">
              <a:latin typeface="Arial"/>
              <a:cs typeface="Arial"/>
            </a:endParaRPr>
          </a:p>
          <a:p>
            <a:pPr marL="359664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gel,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60" b="1" spc="10" dirty="0">
                <a:solidFill>
                  <a:srgbClr val="FFFFFF"/>
                </a:solidFill>
                <a:latin typeface="Arial"/>
                <a:cs typeface="Arial"/>
              </a:rPr>
              <a:t>Aluminum</a:t>
            </a:r>
            <a:endParaRPr sz="1400">
              <a:latin typeface="Arial"/>
              <a:cs typeface="Arial"/>
            </a:endParaRPr>
          </a:p>
          <a:p>
            <a:pPr marL="295656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oxide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62"/>
          <p:cNvSpPr/>
          <p:nvPr/>
        </p:nvSpPr>
        <p:spPr>
          <a:xfrm>
            <a:off x="2078735" y="1019556"/>
            <a:ext cx="1783079" cy="5419344"/>
          </a:xfrm>
          <a:custGeom>
            <a:avLst/>
            <a:gdLst/>
            <a:ahLst/>
            <a:cxnLst/>
            <a:rect l="l" t="t" r="r" b="b"/>
            <a:pathLst>
              <a:path w="1783079" h="5419344">
                <a:moveTo>
                  <a:pt x="0" y="178308"/>
                </a:moveTo>
                <a:cubicBezTo>
                  <a:pt x="0" y="79883"/>
                  <a:pt x="79884" y="0"/>
                  <a:pt x="178309" y="0"/>
                </a:cubicBezTo>
                <a:lnTo>
                  <a:pt x="1604773" y="0"/>
                </a:lnTo>
                <a:cubicBezTo>
                  <a:pt x="1703198" y="0"/>
                  <a:pt x="1783080" y="79883"/>
                  <a:pt x="1783080" y="178308"/>
                </a:cubicBezTo>
                <a:lnTo>
                  <a:pt x="1783080" y="5241036"/>
                </a:lnTo>
                <a:cubicBezTo>
                  <a:pt x="1783080" y="5339512"/>
                  <a:pt x="1703198" y="5419344"/>
                  <a:pt x="1604773" y="5419344"/>
                </a:cubicBezTo>
                <a:lnTo>
                  <a:pt x="178309" y="5419344"/>
                </a:lnTo>
                <a:cubicBezTo>
                  <a:pt x="79884" y="5419344"/>
                  <a:pt x="0" y="5339512"/>
                  <a:pt x="0" y="5241036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2437511" y="1440150"/>
            <a:ext cx="1155114" cy="7709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50" b="1" spc="10" dirty="0">
                <a:latin typeface="Arial"/>
                <a:cs typeface="Arial"/>
              </a:rPr>
              <a:t>Mobile</a:t>
            </a:r>
            <a:endParaRPr sz="2600">
              <a:latin typeface="Arial"/>
              <a:cs typeface="Arial"/>
            </a:endParaRPr>
          </a:p>
          <a:p>
            <a:pPr marL="97536">
              <a:lnSpc>
                <a:spcPct val="100000"/>
              </a:lnSpc>
            </a:pPr>
            <a:r>
              <a:rPr sz="2800" b="1" spc="10" dirty="0">
                <a:latin typeface="Arial"/>
                <a:cs typeface="Arial"/>
              </a:rPr>
              <a:t>phase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2257044" y="2647188"/>
            <a:ext cx="1426464" cy="1633728"/>
          </a:xfrm>
          <a:custGeom>
            <a:avLst/>
            <a:gdLst/>
            <a:ahLst/>
            <a:cxnLst/>
            <a:rect l="l" t="t" r="r" b="b"/>
            <a:pathLst>
              <a:path w="1426464" h="1633728">
                <a:moveTo>
                  <a:pt x="0" y="142621"/>
                </a:moveTo>
                <a:cubicBezTo>
                  <a:pt x="0" y="63881"/>
                  <a:pt x="63881" y="0"/>
                  <a:pt x="142621" y="0"/>
                </a:cubicBezTo>
                <a:lnTo>
                  <a:pt x="1283843" y="0"/>
                </a:lnTo>
                <a:cubicBezTo>
                  <a:pt x="1362583" y="0"/>
                  <a:pt x="1426464" y="63881"/>
                  <a:pt x="1426464" y="142621"/>
                </a:cubicBezTo>
                <a:lnTo>
                  <a:pt x="1426464" y="1491107"/>
                </a:lnTo>
                <a:cubicBezTo>
                  <a:pt x="1426464" y="1569847"/>
                  <a:pt x="1362583" y="1633728"/>
                  <a:pt x="1283843" y="1633728"/>
                </a:cubicBezTo>
                <a:lnTo>
                  <a:pt x="142621" y="1633728"/>
                </a:lnTo>
                <a:cubicBezTo>
                  <a:pt x="63881" y="1633728"/>
                  <a:pt x="0" y="1569847"/>
                  <a:pt x="0" y="1491107"/>
                </a:cubicBezTo>
                <a:close/>
              </a:path>
            </a:pathLst>
          </a:custGeom>
          <a:solidFill>
            <a:srgbClr val="48C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249424" y="2639568"/>
            <a:ext cx="1441704" cy="1648968"/>
          </a:xfrm>
          <a:custGeom>
            <a:avLst/>
            <a:gdLst/>
            <a:ahLst/>
            <a:cxnLst/>
            <a:rect l="l" t="t" r="r" b="b"/>
            <a:pathLst>
              <a:path w="1441704" h="1648968">
                <a:moveTo>
                  <a:pt x="7620" y="150241"/>
                </a:moveTo>
                <a:cubicBezTo>
                  <a:pt x="7620" y="71501"/>
                  <a:pt x="71501" y="7620"/>
                  <a:pt x="150241" y="7620"/>
                </a:cubicBezTo>
                <a:lnTo>
                  <a:pt x="1291463" y="7620"/>
                </a:lnTo>
                <a:cubicBezTo>
                  <a:pt x="1370203" y="7620"/>
                  <a:pt x="1434084" y="71501"/>
                  <a:pt x="1434084" y="150241"/>
                </a:cubicBezTo>
                <a:lnTo>
                  <a:pt x="1434084" y="1498727"/>
                </a:lnTo>
                <a:cubicBezTo>
                  <a:pt x="1434084" y="1577467"/>
                  <a:pt x="1370203" y="1641348"/>
                  <a:pt x="1291463" y="1641348"/>
                </a:cubicBezTo>
                <a:lnTo>
                  <a:pt x="150241" y="1641348"/>
                </a:lnTo>
                <a:cubicBezTo>
                  <a:pt x="71501" y="1641348"/>
                  <a:pt x="7620" y="1577467"/>
                  <a:pt x="7620" y="1498727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2436622" y="3127560"/>
            <a:ext cx="1144143" cy="662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solidFill>
                  <a:srgbClr val="FFFFFF"/>
                </a:solidFill>
                <a:latin typeface="Arial"/>
                <a:cs typeface="Arial"/>
              </a:rPr>
              <a:t>Organic</a:t>
            </a:r>
            <a:endParaRPr sz="21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sz="2340" b="1" spc="10" dirty="0">
                <a:solidFill>
                  <a:srgbClr val="FFFFFF"/>
                </a:solidFill>
                <a:latin typeface="Arial"/>
                <a:cs typeface="Arial"/>
              </a:rPr>
              <a:t>solvent</a:t>
            </a:r>
            <a:endParaRPr sz="2300">
              <a:latin typeface="Arial"/>
              <a:cs typeface="Arial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2257044" y="4532376"/>
            <a:ext cx="1426464" cy="1633728"/>
          </a:xfrm>
          <a:custGeom>
            <a:avLst/>
            <a:gdLst/>
            <a:ahLst/>
            <a:cxnLst/>
            <a:rect l="l" t="t" r="r" b="b"/>
            <a:pathLst>
              <a:path w="1426464" h="1633728">
                <a:moveTo>
                  <a:pt x="0" y="142621"/>
                </a:moveTo>
                <a:cubicBezTo>
                  <a:pt x="0" y="63881"/>
                  <a:pt x="63881" y="0"/>
                  <a:pt x="142621" y="0"/>
                </a:cubicBezTo>
                <a:lnTo>
                  <a:pt x="1283843" y="0"/>
                </a:lnTo>
                <a:cubicBezTo>
                  <a:pt x="1362583" y="0"/>
                  <a:pt x="1426464" y="63881"/>
                  <a:pt x="1426464" y="142621"/>
                </a:cubicBezTo>
                <a:lnTo>
                  <a:pt x="1426464" y="1491081"/>
                </a:lnTo>
                <a:cubicBezTo>
                  <a:pt x="1426464" y="1569859"/>
                  <a:pt x="1362583" y="1633728"/>
                  <a:pt x="1283843" y="1633728"/>
                </a:cubicBezTo>
                <a:lnTo>
                  <a:pt x="142621" y="1633728"/>
                </a:lnTo>
                <a:cubicBezTo>
                  <a:pt x="63881" y="1633728"/>
                  <a:pt x="0" y="1569859"/>
                  <a:pt x="0" y="1491081"/>
                </a:cubicBezTo>
                <a:close/>
              </a:path>
            </a:pathLst>
          </a:custGeom>
          <a:solidFill>
            <a:srgbClr val="538D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249424" y="4524756"/>
            <a:ext cx="1441704" cy="1648968"/>
          </a:xfrm>
          <a:custGeom>
            <a:avLst/>
            <a:gdLst/>
            <a:ahLst/>
            <a:cxnLst/>
            <a:rect l="l" t="t" r="r" b="b"/>
            <a:pathLst>
              <a:path w="1441704" h="1648968">
                <a:moveTo>
                  <a:pt x="7620" y="150241"/>
                </a:moveTo>
                <a:cubicBezTo>
                  <a:pt x="7620" y="71501"/>
                  <a:pt x="71501" y="7620"/>
                  <a:pt x="150241" y="7620"/>
                </a:cubicBezTo>
                <a:lnTo>
                  <a:pt x="1291463" y="7620"/>
                </a:lnTo>
                <a:cubicBezTo>
                  <a:pt x="1370203" y="7620"/>
                  <a:pt x="1434084" y="71501"/>
                  <a:pt x="1434084" y="150241"/>
                </a:cubicBezTo>
                <a:lnTo>
                  <a:pt x="1434084" y="1498701"/>
                </a:lnTo>
                <a:cubicBezTo>
                  <a:pt x="1434084" y="1577479"/>
                  <a:pt x="1370203" y="1641348"/>
                  <a:pt x="1291463" y="1641348"/>
                </a:cubicBezTo>
                <a:lnTo>
                  <a:pt x="150241" y="1641348"/>
                </a:lnTo>
                <a:cubicBezTo>
                  <a:pt x="71501" y="1641348"/>
                  <a:pt x="7620" y="1577479"/>
                  <a:pt x="7620" y="1498701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2392426" y="4615726"/>
            <a:ext cx="1322565" cy="16094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00" spc="10" dirty="0">
                <a:solidFill>
                  <a:srgbClr val="FFFFFF"/>
                </a:solidFill>
                <a:latin typeface="Times New Roman"/>
                <a:cs typeface="Times New Roman"/>
              </a:rPr>
              <a:t>Ethanol, </a:t>
            </a:r>
            <a:endParaRPr sz="2700">
              <a:latin typeface="Times New Roman"/>
              <a:cs typeface="Times New Roman"/>
            </a:endParaRPr>
          </a:p>
          <a:p>
            <a:pPr marL="161544">
              <a:lnSpc>
                <a:spcPct val="100000"/>
              </a:lnSpc>
            </a:pPr>
            <a:r>
              <a:rPr sz="2700" spc="10" dirty="0">
                <a:solidFill>
                  <a:srgbClr val="FFFFFF"/>
                </a:solidFill>
                <a:latin typeface="Times New Roman"/>
                <a:cs typeface="Times New Roman"/>
              </a:rPr>
              <a:t>water,</a:t>
            </a:r>
            <a:endParaRPr sz="2700">
              <a:latin typeface="Times New Roman"/>
              <a:cs typeface="Times New Roman"/>
            </a:endParaRPr>
          </a:p>
          <a:p>
            <a:pPr marL="48767">
              <a:lnSpc>
                <a:spcPct val="100000"/>
              </a:lnSpc>
            </a:pPr>
            <a:r>
              <a:rPr sz="2700" spc="10" dirty="0">
                <a:solidFill>
                  <a:srgbClr val="FFFFFF"/>
                </a:solidFill>
                <a:latin typeface="Times New Roman"/>
                <a:cs typeface="Times New Roman"/>
              </a:rPr>
              <a:t>hexane,</a:t>
            </a:r>
            <a:endParaRPr sz="2700">
              <a:latin typeface="Times New Roman"/>
              <a:cs typeface="Times New Roman"/>
            </a:endParaRPr>
          </a:p>
          <a:p>
            <a:pPr marL="42672">
              <a:lnSpc>
                <a:spcPct val="100000"/>
              </a:lnSpc>
            </a:pPr>
            <a:r>
              <a:rPr sz="2700" spc="10" dirty="0">
                <a:solidFill>
                  <a:srgbClr val="FFFFFF"/>
                </a:solidFill>
                <a:latin typeface="Times New Roman"/>
                <a:cs typeface="Times New Roman"/>
              </a:rPr>
              <a:t>pentane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3995928" y="1019556"/>
            <a:ext cx="2264663" cy="5419344"/>
          </a:xfrm>
          <a:custGeom>
            <a:avLst/>
            <a:gdLst/>
            <a:ahLst/>
            <a:cxnLst/>
            <a:rect l="l" t="t" r="r" b="b"/>
            <a:pathLst>
              <a:path w="2264663" h="5419344">
                <a:moveTo>
                  <a:pt x="0" y="226441"/>
                </a:moveTo>
                <a:cubicBezTo>
                  <a:pt x="0" y="101346"/>
                  <a:pt x="101346" y="0"/>
                  <a:pt x="226441" y="0"/>
                </a:cubicBezTo>
                <a:lnTo>
                  <a:pt x="2038223" y="0"/>
                </a:lnTo>
                <a:cubicBezTo>
                  <a:pt x="2163318" y="0"/>
                  <a:pt x="2264664" y="101346"/>
                  <a:pt x="2264664" y="226441"/>
                </a:cubicBezTo>
                <a:lnTo>
                  <a:pt x="2264664" y="5192877"/>
                </a:lnTo>
                <a:cubicBezTo>
                  <a:pt x="2264664" y="5317947"/>
                  <a:pt x="2163318" y="5419344"/>
                  <a:pt x="2038223" y="5419344"/>
                </a:cubicBezTo>
                <a:lnTo>
                  <a:pt x="226441" y="5419344"/>
                </a:lnTo>
                <a:cubicBezTo>
                  <a:pt x="101346" y="5419344"/>
                  <a:pt x="0" y="5317947"/>
                  <a:pt x="0" y="5192877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4135882" y="1654124"/>
            <a:ext cx="2059534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Characteristics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4415028" y="2080260"/>
            <a:ext cx="1426464" cy="3521964"/>
          </a:xfrm>
          <a:custGeom>
            <a:avLst/>
            <a:gdLst/>
            <a:ahLst/>
            <a:cxnLst/>
            <a:rect l="l" t="t" r="r" b="b"/>
            <a:pathLst>
              <a:path w="1426464" h="3521964">
                <a:moveTo>
                  <a:pt x="0" y="142621"/>
                </a:moveTo>
                <a:cubicBezTo>
                  <a:pt x="0" y="63881"/>
                  <a:pt x="63881" y="0"/>
                  <a:pt x="142621" y="0"/>
                </a:cubicBezTo>
                <a:lnTo>
                  <a:pt x="1283843" y="0"/>
                </a:lnTo>
                <a:cubicBezTo>
                  <a:pt x="1362583" y="0"/>
                  <a:pt x="1426464" y="63881"/>
                  <a:pt x="1426464" y="142621"/>
                </a:cubicBezTo>
                <a:lnTo>
                  <a:pt x="1426464" y="3379343"/>
                </a:lnTo>
                <a:cubicBezTo>
                  <a:pt x="1426464" y="3458083"/>
                  <a:pt x="1362583" y="3521964"/>
                  <a:pt x="1283843" y="3521964"/>
                </a:cubicBezTo>
                <a:lnTo>
                  <a:pt x="142621" y="3521964"/>
                </a:lnTo>
                <a:cubicBezTo>
                  <a:pt x="63881" y="3521964"/>
                  <a:pt x="0" y="3458083"/>
                  <a:pt x="0" y="3379343"/>
                </a:cubicBez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407408" y="2072640"/>
            <a:ext cx="1441704" cy="3537204"/>
          </a:xfrm>
          <a:custGeom>
            <a:avLst/>
            <a:gdLst/>
            <a:ahLst/>
            <a:cxnLst/>
            <a:rect l="l" t="t" r="r" b="b"/>
            <a:pathLst>
              <a:path w="1441704" h="3537204">
                <a:moveTo>
                  <a:pt x="7620" y="150241"/>
                </a:moveTo>
                <a:cubicBezTo>
                  <a:pt x="7620" y="71501"/>
                  <a:pt x="71501" y="7620"/>
                  <a:pt x="150241" y="7620"/>
                </a:cubicBezTo>
                <a:lnTo>
                  <a:pt x="1291463" y="7620"/>
                </a:lnTo>
                <a:cubicBezTo>
                  <a:pt x="1370203" y="7620"/>
                  <a:pt x="1434084" y="71501"/>
                  <a:pt x="1434084" y="150241"/>
                </a:cubicBezTo>
                <a:lnTo>
                  <a:pt x="1434084" y="3386963"/>
                </a:lnTo>
                <a:cubicBezTo>
                  <a:pt x="1434084" y="3465703"/>
                  <a:pt x="1370203" y="3529584"/>
                  <a:pt x="1291463" y="3529584"/>
                </a:cubicBezTo>
                <a:lnTo>
                  <a:pt x="150241" y="3529584"/>
                </a:lnTo>
                <a:cubicBezTo>
                  <a:pt x="71501" y="3529584"/>
                  <a:pt x="7620" y="3465703"/>
                  <a:pt x="7620" y="3386963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4553966" y="3034339"/>
            <a:ext cx="1210185" cy="18573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20" b="1" spc="10" dirty="0">
                <a:solidFill>
                  <a:srgbClr val="FFFFFF"/>
                </a:solidFill>
                <a:latin typeface="Arial"/>
                <a:cs typeface="Arial"/>
              </a:rPr>
              <a:t>Attraction</a:t>
            </a:r>
            <a:endParaRPr sz="1200">
              <a:latin typeface="Arial"/>
              <a:cs typeface="Arial"/>
            </a:endParaRPr>
          </a:p>
          <a:p>
            <a:pPr marL="460248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FFFFFF"/>
                </a:solidFill>
                <a:latin typeface="Arial"/>
                <a:cs typeface="Arial"/>
              </a:rPr>
              <a:t>compound</a:t>
            </a:r>
            <a:endParaRPr sz="1700">
              <a:latin typeface="Arial"/>
              <a:cs typeface="Arial"/>
            </a:endParaRPr>
          </a:p>
          <a:p>
            <a:pPr marL="32004">
              <a:lnSpc>
                <a:spcPct val="100000"/>
              </a:lnSpc>
            </a:pPr>
            <a:r>
              <a:rPr sz="1910" b="1" spc="10" dirty="0">
                <a:solidFill>
                  <a:srgbClr val="FFFFFF"/>
                </a:solidFill>
                <a:latin typeface="Arial"/>
                <a:cs typeface="Arial"/>
              </a:rPr>
              <a:t>to solid or</a:t>
            </a:r>
            <a:endParaRPr sz="1900">
              <a:latin typeface="Arial"/>
              <a:cs typeface="Arial"/>
            </a:endParaRPr>
          </a:p>
          <a:p>
            <a:pPr marL="249936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liquid</a:t>
            </a:r>
            <a:endParaRPr sz="2000">
              <a:latin typeface="Arial"/>
              <a:cs typeface="Arial"/>
            </a:endParaRPr>
          </a:p>
          <a:p>
            <a:pPr marL="256032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phase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6394704" y="1019556"/>
            <a:ext cx="1781556" cy="5419344"/>
          </a:xfrm>
          <a:custGeom>
            <a:avLst/>
            <a:gdLst/>
            <a:ahLst/>
            <a:cxnLst/>
            <a:rect l="l" t="t" r="r" b="b"/>
            <a:pathLst>
              <a:path w="1781556" h="5419344">
                <a:moveTo>
                  <a:pt x="0" y="178181"/>
                </a:moveTo>
                <a:cubicBezTo>
                  <a:pt x="0" y="79756"/>
                  <a:pt x="79756" y="0"/>
                  <a:pt x="178181" y="0"/>
                </a:cubicBezTo>
                <a:lnTo>
                  <a:pt x="1603375" y="0"/>
                </a:lnTo>
                <a:cubicBezTo>
                  <a:pt x="1701800" y="0"/>
                  <a:pt x="1781556" y="79756"/>
                  <a:pt x="1781556" y="178181"/>
                </a:cubicBezTo>
                <a:lnTo>
                  <a:pt x="1781556" y="5241188"/>
                </a:lnTo>
                <a:cubicBezTo>
                  <a:pt x="1781556" y="5339575"/>
                  <a:pt x="1701800" y="5419344"/>
                  <a:pt x="1603375" y="5419344"/>
                </a:cubicBezTo>
                <a:lnTo>
                  <a:pt x="178181" y="5419344"/>
                </a:lnTo>
                <a:cubicBezTo>
                  <a:pt x="79756" y="5419344"/>
                  <a:pt x="0" y="5339575"/>
                  <a:pt x="0" y="524118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text 1"/>
          <p:cNvSpPr txBox="1"/>
          <p:nvPr/>
        </p:nvSpPr>
        <p:spPr>
          <a:xfrm>
            <a:off x="6532499" y="1570413"/>
            <a:ext cx="1584714" cy="271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Mechanism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634606" y="2008327"/>
            <a:ext cx="1379220" cy="10454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spc="10" dirty="0">
                <a:latin typeface="Times New Roman"/>
                <a:cs typeface="Times New Roman"/>
              </a:rPr>
              <a:t>- Based on</a:t>
            </a:r>
            <a:endParaRPr sz="2200">
              <a:latin typeface="Times New Roman"/>
              <a:cs typeface="Times New Roman"/>
            </a:endParaRPr>
          </a:p>
          <a:p>
            <a:pPr marL="108204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retention</a:t>
            </a:r>
            <a:endParaRPr sz="2400">
              <a:latin typeface="Times New Roman"/>
              <a:cs typeface="Times New Roman"/>
            </a:endParaRPr>
          </a:p>
          <a:p>
            <a:pPr marL="10668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factor Rf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6482207" y="3076379"/>
            <a:ext cx="1684325" cy="219861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7055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- Higher the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Rf higher the</a:t>
            </a:r>
            <a:endParaRPr sz="2400">
              <a:latin typeface="Times New Roman"/>
              <a:cs typeface="Times New Roman"/>
            </a:endParaRPr>
          </a:p>
          <a:p>
            <a:pPr marL="102107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rate with</a:t>
            </a:r>
            <a:endParaRPr sz="2400">
              <a:latin typeface="Times New Roman"/>
              <a:cs typeface="Times New Roman"/>
            </a:endParaRPr>
          </a:p>
          <a:p>
            <a:pPr marL="266699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which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280" spc="10" dirty="0">
                <a:latin typeface="Times New Roman"/>
                <a:cs typeface="Times New Roman"/>
              </a:rPr>
              <a:t>product has</a:t>
            </a:r>
            <a:endParaRPr sz="2200">
              <a:latin typeface="Times New Roman"/>
              <a:cs typeface="Times New Roman"/>
            </a:endParaRPr>
          </a:p>
          <a:p>
            <a:pPr marL="172211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travelled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8310372" y="1019556"/>
            <a:ext cx="1783080" cy="5419344"/>
          </a:xfrm>
          <a:custGeom>
            <a:avLst/>
            <a:gdLst/>
            <a:ahLst/>
            <a:cxnLst/>
            <a:rect l="l" t="t" r="r" b="b"/>
            <a:pathLst>
              <a:path w="1783080" h="5419344">
                <a:moveTo>
                  <a:pt x="0" y="178308"/>
                </a:moveTo>
                <a:cubicBezTo>
                  <a:pt x="0" y="79883"/>
                  <a:pt x="79883" y="0"/>
                  <a:pt x="178308" y="0"/>
                </a:cubicBezTo>
                <a:lnTo>
                  <a:pt x="1604772" y="0"/>
                </a:lnTo>
                <a:cubicBezTo>
                  <a:pt x="1703197" y="0"/>
                  <a:pt x="1783080" y="79883"/>
                  <a:pt x="1783080" y="178308"/>
                </a:cubicBezTo>
                <a:lnTo>
                  <a:pt x="1783080" y="5241036"/>
                </a:lnTo>
                <a:cubicBezTo>
                  <a:pt x="1783080" y="5339512"/>
                  <a:pt x="1703197" y="5419344"/>
                  <a:pt x="1604772" y="5419344"/>
                </a:cubicBezTo>
                <a:lnTo>
                  <a:pt x="178308" y="5419344"/>
                </a:lnTo>
                <a:cubicBezTo>
                  <a:pt x="79883" y="5419344"/>
                  <a:pt x="0" y="5339512"/>
                  <a:pt x="0" y="5241036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8441436" y="1558112"/>
            <a:ext cx="1599285" cy="2709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Advantages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663940" y="1995500"/>
            <a:ext cx="1152753" cy="2709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- Simple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8691372" y="2432888"/>
            <a:ext cx="1100328" cy="2709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b="1" spc="10" dirty="0">
                <a:latin typeface="Arial"/>
                <a:cs typeface="Arial"/>
              </a:rPr>
              <a:t>- Cheap</a:t>
            </a:r>
            <a:endParaRPr sz="2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473440" y="2871528"/>
            <a:ext cx="1533755" cy="10539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27659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- Easy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recovery of</a:t>
            </a:r>
            <a:endParaRPr sz="2100">
              <a:latin typeface="Arial"/>
              <a:cs typeface="Arial"/>
            </a:endParaRPr>
          </a:p>
          <a:p>
            <a:pPr marL="216407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product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0203180" y="1019556"/>
            <a:ext cx="1781556" cy="5419344"/>
          </a:xfrm>
          <a:custGeom>
            <a:avLst/>
            <a:gdLst/>
            <a:ahLst/>
            <a:cxnLst/>
            <a:rect l="l" t="t" r="r" b="b"/>
            <a:pathLst>
              <a:path w="1781556" h="5419344">
                <a:moveTo>
                  <a:pt x="0" y="178181"/>
                </a:moveTo>
                <a:cubicBezTo>
                  <a:pt x="0" y="79756"/>
                  <a:pt x="79756" y="0"/>
                  <a:pt x="178181" y="0"/>
                </a:cubicBezTo>
                <a:lnTo>
                  <a:pt x="1603375" y="0"/>
                </a:lnTo>
                <a:cubicBezTo>
                  <a:pt x="1701800" y="0"/>
                  <a:pt x="1781556" y="79756"/>
                  <a:pt x="1781556" y="178181"/>
                </a:cubicBezTo>
                <a:lnTo>
                  <a:pt x="1781556" y="5241188"/>
                </a:lnTo>
                <a:cubicBezTo>
                  <a:pt x="1781556" y="5339575"/>
                  <a:pt x="1701800" y="5419344"/>
                  <a:pt x="1603375" y="5419344"/>
                </a:cubicBezTo>
                <a:lnTo>
                  <a:pt x="178181" y="5419344"/>
                </a:lnTo>
                <a:cubicBezTo>
                  <a:pt x="79756" y="5419344"/>
                  <a:pt x="0" y="5339575"/>
                  <a:pt x="0" y="524118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text 1"/>
          <p:cNvSpPr txBox="1"/>
          <p:nvPr/>
        </p:nvSpPr>
        <p:spPr>
          <a:xfrm>
            <a:off x="10310114" y="1667311"/>
            <a:ext cx="1634196" cy="2262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Disadvantages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0349738" y="2397036"/>
            <a:ext cx="1553008" cy="15297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latin typeface="Arial"/>
                <a:cs typeface="Arial"/>
              </a:rPr>
              <a:t>- Plate length</a:t>
            </a:r>
            <a:endParaRPr sz="1600">
              <a:latin typeface="Arial"/>
              <a:cs typeface="Arial"/>
            </a:endParaRPr>
          </a:p>
          <a:p>
            <a:pPr marL="195071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limited so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20" b="1" spc="10" dirty="0">
                <a:latin typeface="Arial"/>
                <a:cs typeface="Arial"/>
              </a:rPr>
              <a:t>separation up</a:t>
            </a:r>
            <a:endParaRPr sz="1500">
              <a:latin typeface="Arial"/>
              <a:cs typeface="Arial"/>
            </a:endParaRPr>
          </a:p>
          <a:p>
            <a:pPr marL="227076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to limited</a:t>
            </a:r>
            <a:endParaRPr sz="2000">
              <a:latin typeface="Arial"/>
              <a:cs typeface="Arial"/>
            </a:endParaRPr>
          </a:p>
          <a:p>
            <a:pPr marL="405383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length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0336022" y="3813357"/>
            <a:ext cx="1582275" cy="12056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81939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- Sample</a:t>
            </a:r>
            <a:endParaRPr sz="2000">
              <a:latin typeface="Arial"/>
              <a:cs typeface="Arial"/>
            </a:endParaRPr>
          </a:p>
          <a:p>
            <a:pPr marL="163068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affected by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Humidity and</a:t>
            </a:r>
            <a:endParaRPr sz="1900">
              <a:latin typeface="Arial"/>
              <a:cs typeface="Arial"/>
            </a:endParaRPr>
          </a:p>
          <a:p>
            <a:pPr marL="51816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Temperature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25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16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84420"/>
          </a:xfrm>
          <a:prstGeom prst="rect">
            <a:avLst/>
          </a:prstGeom>
        </p:spPr>
      </p:pic>
      <p:pic>
        <p:nvPicPr>
          <p:cNvPr id="16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8192" y="5149596"/>
            <a:ext cx="7243572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250948" y="335097"/>
            <a:ext cx="7819944" cy="4511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b="1" spc="10" dirty="0">
                <a:solidFill>
                  <a:srgbClr val="FF0000"/>
                </a:solidFill>
                <a:latin typeface="Arial"/>
                <a:cs typeface="Arial"/>
              </a:rPr>
              <a:t>COLUMN CHROMATOGRAPHY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26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4572" y="1365504"/>
            <a:ext cx="1911096" cy="4773168"/>
          </a:xfrm>
          <a:custGeom>
            <a:avLst/>
            <a:gdLst/>
            <a:ahLst/>
            <a:cxnLst/>
            <a:rect l="l" t="t" r="r" b="b"/>
            <a:pathLst>
              <a:path w="1911096" h="4773168">
                <a:moveTo>
                  <a:pt x="0" y="191135"/>
                </a:moveTo>
                <a:cubicBezTo>
                  <a:pt x="0" y="85598"/>
                  <a:pt x="85562" y="0"/>
                  <a:pt x="191109" y="0"/>
                </a:cubicBezTo>
                <a:lnTo>
                  <a:pt x="1719960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582058"/>
                </a:lnTo>
                <a:cubicBezTo>
                  <a:pt x="1911096" y="4687608"/>
                  <a:pt x="1825498" y="4773168"/>
                  <a:pt x="1719960" y="4773168"/>
                </a:cubicBezTo>
                <a:lnTo>
                  <a:pt x="191109" y="4773168"/>
                </a:lnTo>
                <a:cubicBezTo>
                  <a:pt x="85562" y="4773168"/>
                  <a:pt x="0" y="4687608"/>
                  <a:pt x="0" y="458205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58800" y="1688036"/>
            <a:ext cx="1691333" cy="7716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10" b="1" spc="10" dirty="0">
                <a:latin typeface="Arial"/>
                <a:cs typeface="Arial"/>
              </a:rPr>
              <a:t>Stationary</a:t>
            </a:r>
            <a:endParaRPr sz="2100">
              <a:latin typeface="Arial"/>
              <a:cs typeface="Arial"/>
            </a:endParaRPr>
          </a:p>
          <a:p>
            <a:pPr marL="365760">
              <a:lnSpc>
                <a:spcPct val="100000"/>
              </a:lnSpc>
            </a:pPr>
            <a:r>
              <a:rPr sz="2800" b="1" spc="10" dirty="0">
                <a:latin typeface="Arial"/>
                <a:cs typeface="Arial"/>
              </a:rPr>
              <a:t>phase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96596" y="2798064"/>
            <a:ext cx="1528572" cy="1440180"/>
          </a:xfrm>
          <a:custGeom>
            <a:avLst/>
            <a:gdLst/>
            <a:ahLst/>
            <a:cxnLst/>
            <a:rect l="l" t="t" r="r" b="b"/>
            <a:pathLst>
              <a:path w="1528572" h="1440180">
                <a:moveTo>
                  <a:pt x="0" y="144018"/>
                </a:moveTo>
                <a:cubicBezTo>
                  <a:pt x="0" y="64516"/>
                  <a:pt x="64477" y="0"/>
                  <a:pt x="144018" y="0"/>
                </a:cubicBezTo>
                <a:lnTo>
                  <a:pt x="1384554" y="0"/>
                </a:lnTo>
                <a:cubicBezTo>
                  <a:pt x="1464055" y="0"/>
                  <a:pt x="1528572" y="64516"/>
                  <a:pt x="1528572" y="144018"/>
                </a:cubicBezTo>
                <a:lnTo>
                  <a:pt x="1528572" y="1296162"/>
                </a:lnTo>
                <a:cubicBezTo>
                  <a:pt x="1528572" y="1375664"/>
                  <a:pt x="1464055" y="1440180"/>
                  <a:pt x="1384554" y="1440180"/>
                </a:cubicBezTo>
                <a:lnTo>
                  <a:pt x="144018" y="1440180"/>
                </a:lnTo>
                <a:cubicBezTo>
                  <a:pt x="64477" y="1440180"/>
                  <a:pt x="0" y="1375664"/>
                  <a:pt x="0" y="1296162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88975" y="2790444"/>
            <a:ext cx="1543812" cy="1455420"/>
          </a:xfrm>
          <a:custGeom>
            <a:avLst/>
            <a:gdLst/>
            <a:ahLst/>
            <a:cxnLst/>
            <a:rect l="l" t="t" r="r" b="b"/>
            <a:pathLst>
              <a:path w="1543812" h="1455420">
                <a:moveTo>
                  <a:pt x="7621" y="151638"/>
                </a:moveTo>
                <a:cubicBezTo>
                  <a:pt x="7621" y="72136"/>
                  <a:pt x="72098" y="7620"/>
                  <a:pt x="151639" y="7620"/>
                </a:cubicBezTo>
                <a:lnTo>
                  <a:pt x="1392175" y="7620"/>
                </a:lnTo>
                <a:cubicBezTo>
                  <a:pt x="1471676" y="7620"/>
                  <a:pt x="1536193" y="72136"/>
                  <a:pt x="1536193" y="151638"/>
                </a:cubicBezTo>
                <a:lnTo>
                  <a:pt x="1536193" y="1303782"/>
                </a:lnTo>
                <a:cubicBezTo>
                  <a:pt x="1536193" y="1383284"/>
                  <a:pt x="1471676" y="1447800"/>
                  <a:pt x="1392175" y="1447800"/>
                </a:cubicBezTo>
                <a:lnTo>
                  <a:pt x="151639" y="1447800"/>
                </a:lnTo>
                <a:cubicBezTo>
                  <a:pt x="72098" y="1447800"/>
                  <a:pt x="7621" y="1383284"/>
                  <a:pt x="7621" y="1303782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499262" y="3344164"/>
            <a:ext cx="988551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Silica gel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96596" y="4459224"/>
            <a:ext cx="1528572" cy="1438656"/>
          </a:xfrm>
          <a:custGeom>
            <a:avLst/>
            <a:gdLst/>
            <a:ahLst/>
            <a:cxnLst/>
            <a:rect l="l" t="t" r="r" b="b"/>
            <a:pathLst>
              <a:path w="1528572" h="1438656">
                <a:moveTo>
                  <a:pt x="0" y="143891"/>
                </a:moveTo>
                <a:cubicBezTo>
                  <a:pt x="0" y="64389"/>
                  <a:pt x="64414" y="0"/>
                  <a:pt x="143865" y="0"/>
                </a:cubicBezTo>
                <a:lnTo>
                  <a:pt x="1384681" y="0"/>
                </a:lnTo>
                <a:cubicBezTo>
                  <a:pt x="1464183" y="0"/>
                  <a:pt x="1528572" y="64389"/>
                  <a:pt x="1528572" y="143891"/>
                </a:cubicBezTo>
                <a:lnTo>
                  <a:pt x="1528572" y="1294790"/>
                </a:lnTo>
                <a:cubicBezTo>
                  <a:pt x="1528572" y="1374241"/>
                  <a:pt x="1464183" y="1438656"/>
                  <a:pt x="1384681" y="1438656"/>
                </a:cubicBezTo>
                <a:lnTo>
                  <a:pt x="143865" y="1438656"/>
                </a:lnTo>
                <a:cubicBezTo>
                  <a:pt x="64414" y="1438656"/>
                  <a:pt x="0" y="1374241"/>
                  <a:pt x="0" y="1294790"/>
                </a:cubicBezTo>
                <a:close/>
              </a:path>
            </a:pathLst>
          </a:custGeom>
          <a:solidFill>
            <a:srgbClr val="95CF3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88975" y="4451604"/>
            <a:ext cx="1543812" cy="1453896"/>
          </a:xfrm>
          <a:custGeom>
            <a:avLst/>
            <a:gdLst/>
            <a:ahLst/>
            <a:cxnLst/>
            <a:rect l="l" t="t" r="r" b="b"/>
            <a:pathLst>
              <a:path w="1543812" h="1453896">
                <a:moveTo>
                  <a:pt x="7621" y="151511"/>
                </a:moveTo>
                <a:cubicBezTo>
                  <a:pt x="7621" y="72009"/>
                  <a:pt x="72035" y="7620"/>
                  <a:pt x="151486" y="7620"/>
                </a:cubicBezTo>
                <a:lnTo>
                  <a:pt x="1392302" y="7620"/>
                </a:lnTo>
                <a:cubicBezTo>
                  <a:pt x="1471804" y="7620"/>
                  <a:pt x="1536193" y="72009"/>
                  <a:pt x="1536193" y="151511"/>
                </a:cubicBezTo>
                <a:lnTo>
                  <a:pt x="1536193" y="1302410"/>
                </a:lnTo>
                <a:cubicBezTo>
                  <a:pt x="1536193" y="1381861"/>
                  <a:pt x="1471804" y="1446276"/>
                  <a:pt x="1392302" y="1446276"/>
                </a:cubicBezTo>
                <a:lnTo>
                  <a:pt x="151486" y="1446276"/>
                </a:lnTo>
                <a:cubicBezTo>
                  <a:pt x="72035" y="1446276"/>
                  <a:pt x="7621" y="1381861"/>
                  <a:pt x="7621" y="130241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528218" y="5005070"/>
            <a:ext cx="933151" cy="2136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Alumina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2058924" y="1365504"/>
            <a:ext cx="1911096" cy="4773168"/>
          </a:xfrm>
          <a:custGeom>
            <a:avLst/>
            <a:gdLst/>
            <a:ahLst/>
            <a:cxnLst/>
            <a:rect l="l" t="t" r="r" b="b"/>
            <a:pathLst>
              <a:path w="1911096" h="4773168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0" y="0"/>
                </a:lnTo>
                <a:cubicBezTo>
                  <a:pt x="1825497" y="0"/>
                  <a:pt x="1911096" y="85598"/>
                  <a:pt x="1911096" y="191135"/>
                </a:cubicBezTo>
                <a:lnTo>
                  <a:pt x="1911096" y="4582058"/>
                </a:lnTo>
                <a:cubicBezTo>
                  <a:pt x="1911096" y="4687608"/>
                  <a:pt x="1825497" y="4773168"/>
                  <a:pt x="1719960" y="4773168"/>
                </a:cubicBezTo>
                <a:lnTo>
                  <a:pt x="191135" y="4773168"/>
                </a:lnTo>
                <a:cubicBezTo>
                  <a:pt x="85598" y="4773168"/>
                  <a:pt x="0" y="4687608"/>
                  <a:pt x="0" y="458205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2481707" y="1688036"/>
            <a:ext cx="1155750" cy="7716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50" b="1" spc="10" dirty="0">
                <a:latin typeface="Arial"/>
                <a:cs typeface="Arial"/>
              </a:rPr>
              <a:t>Mobile</a:t>
            </a:r>
            <a:endParaRPr sz="2600">
              <a:latin typeface="Arial"/>
              <a:cs typeface="Arial"/>
            </a:endParaRPr>
          </a:p>
          <a:p>
            <a:pPr marL="97535">
              <a:lnSpc>
                <a:spcPct val="100000"/>
              </a:lnSpc>
            </a:pPr>
            <a:r>
              <a:rPr sz="2800" b="1" spc="10" dirty="0">
                <a:latin typeface="Arial"/>
                <a:cs typeface="Arial"/>
              </a:rPr>
              <a:t>phase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2250948" y="2798064"/>
            <a:ext cx="1528572" cy="1440180"/>
          </a:xfrm>
          <a:custGeom>
            <a:avLst/>
            <a:gdLst/>
            <a:ahLst/>
            <a:cxnLst/>
            <a:rect l="l" t="t" r="r" b="b"/>
            <a:pathLst>
              <a:path w="1528572" h="1440180">
                <a:moveTo>
                  <a:pt x="0" y="144018"/>
                </a:moveTo>
                <a:cubicBezTo>
                  <a:pt x="0" y="64516"/>
                  <a:pt x="64516" y="0"/>
                  <a:pt x="144018" y="0"/>
                </a:cubicBezTo>
                <a:lnTo>
                  <a:pt x="1384554" y="0"/>
                </a:lnTo>
                <a:cubicBezTo>
                  <a:pt x="1464055" y="0"/>
                  <a:pt x="1528572" y="64516"/>
                  <a:pt x="1528572" y="144018"/>
                </a:cubicBezTo>
                <a:lnTo>
                  <a:pt x="1528572" y="1296162"/>
                </a:lnTo>
                <a:cubicBezTo>
                  <a:pt x="1528572" y="1375664"/>
                  <a:pt x="1464055" y="1440180"/>
                  <a:pt x="1384554" y="1440180"/>
                </a:cubicBezTo>
                <a:lnTo>
                  <a:pt x="144018" y="1440180"/>
                </a:lnTo>
                <a:cubicBezTo>
                  <a:pt x="64516" y="1440180"/>
                  <a:pt x="0" y="1375664"/>
                  <a:pt x="0" y="1296162"/>
                </a:cubicBezTo>
                <a:close/>
              </a:path>
            </a:pathLst>
          </a:custGeom>
          <a:solidFill>
            <a:srgbClr val="48C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243328" y="2790444"/>
            <a:ext cx="1543812" cy="1455420"/>
          </a:xfrm>
          <a:custGeom>
            <a:avLst/>
            <a:gdLst/>
            <a:ahLst/>
            <a:cxnLst/>
            <a:rect l="l" t="t" r="r" b="b"/>
            <a:pathLst>
              <a:path w="1543812" h="1455420">
                <a:moveTo>
                  <a:pt x="7620" y="151638"/>
                </a:moveTo>
                <a:cubicBezTo>
                  <a:pt x="7620" y="72136"/>
                  <a:pt x="72136" y="7620"/>
                  <a:pt x="151638" y="7620"/>
                </a:cubicBezTo>
                <a:lnTo>
                  <a:pt x="1392174" y="7620"/>
                </a:lnTo>
                <a:cubicBezTo>
                  <a:pt x="1471675" y="7620"/>
                  <a:pt x="1536192" y="72136"/>
                  <a:pt x="1536192" y="151638"/>
                </a:cubicBezTo>
                <a:lnTo>
                  <a:pt x="1536192" y="1303782"/>
                </a:lnTo>
                <a:cubicBezTo>
                  <a:pt x="1536192" y="1383284"/>
                  <a:pt x="1471675" y="1447800"/>
                  <a:pt x="1392174" y="1447800"/>
                </a:cubicBezTo>
                <a:lnTo>
                  <a:pt x="151638" y="1447800"/>
                </a:lnTo>
                <a:cubicBezTo>
                  <a:pt x="72136" y="1447800"/>
                  <a:pt x="7620" y="1383284"/>
                  <a:pt x="7620" y="1303782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2636266" y="2896109"/>
            <a:ext cx="826246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Solvent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358898" y="3194812"/>
            <a:ext cx="1379601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according to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494534" y="3493182"/>
            <a:ext cx="1108269" cy="2139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stationary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704846" y="3792474"/>
            <a:ext cx="687095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phase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2250948" y="4459224"/>
            <a:ext cx="1528572" cy="1438656"/>
          </a:xfrm>
          <a:custGeom>
            <a:avLst/>
            <a:gdLst/>
            <a:ahLst/>
            <a:cxnLst/>
            <a:rect l="l" t="t" r="r" b="b"/>
            <a:pathLst>
              <a:path w="1528572" h="1438656">
                <a:moveTo>
                  <a:pt x="0" y="143891"/>
                </a:moveTo>
                <a:cubicBezTo>
                  <a:pt x="0" y="64389"/>
                  <a:pt x="64389" y="0"/>
                  <a:pt x="143891" y="0"/>
                </a:cubicBezTo>
                <a:lnTo>
                  <a:pt x="1384680" y="0"/>
                </a:lnTo>
                <a:cubicBezTo>
                  <a:pt x="1464183" y="0"/>
                  <a:pt x="1528572" y="64389"/>
                  <a:pt x="1528572" y="143891"/>
                </a:cubicBezTo>
                <a:lnTo>
                  <a:pt x="1528572" y="1294790"/>
                </a:lnTo>
                <a:cubicBezTo>
                  <a:pt x="1528572" y="1374241"/>
                  <a:pt x="1464183" y="1438656"/>
                  <a:pt x="1384680" y="1438656"/>
                </a:cubicBezTo>
                <a:lnTo>
                  <a:pt x="143891" y="1438656"/>
                </a:lnTo>
                <a:cubicBezTo>
                  <a:pt x="64389" y="1438656"/>
                  <a:pt x="0" y="1374241"/>
                  <a:pt x="0" y="1294790"/>
                </a:cubicBezTo>
                <a:close/>
              </a:path>
            </a:pathLst>
          </a:custGeom>
          <a:solidFill>
            <a:srgbClr val="538D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243328" y="4451604"/>
            <a:ext cx="1543812" cy="1453896"/>
          </a:xfrm>
          <a:custGeom>
            <a:avLst/>
            <a:gdLst/>
            <a:ahLst/>
            <a:cxnLst/>
            <a:rect l="l" t="t" r="r" b="b"/>
            <a:pathLst>
              <a:path w="1543812" h="1453896">
                <a:moveTo>
                  <a:pt x="7620" y="151511"/>
                </a:moveTo>
                <a:cubicBezTo>
                  <a:pt x="7620" y="72009"/>
                  <a:pt x="72009" y="7620"/>
                  <a:pt x="151511" y="7620"/>
                </a:cubicBezTo>
                <a:lnTo>
                  <a:pt x="1392300" y="7620"/>
                </a:lnTo>
                <a:cubicBezTo>
                  <a:pt x="1471803" y="7620"/>
                  <a:pt x="1536192" y="72009"/>
                  <a:pt x="1536192" y="151511"/>
                </a:cubicBezTo>
                <a:lnTo>
                  <a:pt x="1536192" y="1302410"/>
                </a:lnTo>
                <a:cubicBezTo>
                  <a:pt x="1536192" y="1381861"/>
                  <a:pt x="1471803" y="1446276"/>
                  <a:pt x="1392300" y="1446276"/>
                </a:cubicBezTo>
                <a:lnTo>
                  <a:pt x="151511" y="1446276"/>
                </a:lnTo>
                <a:cubicBezTo>
                  <a:pt x="72009" y="1446276"/>
                  <a:pt x="7620" y="1381861"/>
                  <a:pt x="7620" y="130241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2605786" y="4855718"/>
            <a:ext cx="886407" cy="2136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Organic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584450" y="5154422"/>
            <a:ext cx="930770" cy="2136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solvents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4113276" y="1365504"/>
            <a:ext cx="1911096" cy="4773168"/>
          </a:xfrm>
          <a:custGeom>
            <a:avLst/>
            <a:gdLst/>
            <a:ahLst/>
            <a:cxnLst/>
            <a:rect l="l" t="t" r="r" b="b"/>
            <a:pathLst>
              <a:path w="1911096" h="4773168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582058"/>
                </a:lnTo>
                <a:cubicBezTo>
                  <a:pt x="1911096" y="4687608"/>
                  <a:pt x="1825498" y="4773168"/>
                  <a:pt x="1719961" y="4773168"/>
                </a:cubicBezTo>
                <a:lnTo>
                  <a:pt x="191135" y="4773168"/>
                </a:lnTo>
                <a:cubicBezTo>
                  <a:pt x="85598" y="4773168"/>
                  <a:pt x="0" y="4687608"/>
                  <a:pt x="0" y="458205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4201668" y="1642097"/>
            <a:ext cx="1801559" cy="2370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latin typeface="Arial"/>
                <a:cs typeface="Arial"/>
              </a:rPr>
              <a:t>Characteristics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4303776" y="2796540"/>
            <a:ext cx="1530096" cy="3102863"/>
          </a:xfrm>
          <a:custGeom>
            <a:avLst/>
            <a:gdLst/>
            <a:ahLst/>
            <a:cxnLst/>
            <a:rect l="l" t="t" r="r" b="b"/>
            <a:pathLst>
              <a:path w="1530096" h="3102863">
                <a:moveTo>
                  <a:pt x="0" y="153035"/>
                </a:moveTo>
                <a:cubicBezTo>
                  <a:pt x="0" y="68453"/>
                  <a:pt x="68453" y="0"/>
                  <a:pt x="153035" y="0"/>
                </a:cubicBezTo>
                <a:lnTo>
                  <a:pt x="1377061" y="0"/>
                </a:lnTo>
                <a:cubicBezTo>
                  <a:pt x="1461643" y="0"/>
                  <a:pt x="1530096" y="68453"/>
                  <a:pt x="1530096" y="153035"/>
                </a:cubicBezTo>
                <a:lnTo>
                  <a:pt x="1530096" y="2949854"/>
                </a:lnTo>
                <a:cubicBezTo>
                  <a:pt x="1530096" y="3034360"/>
                  <a:pt x="1461643" y="3102864"/>
                  <a:pt x="1377061" y="3102864"/>
                </a:cubicBezTo>
                <a:lnTo>
                  <a:pt x="153035" y="3102864"/>
                </a:lnTo>
                <a:cubicBezTo>
                  <a:pt x="68453" y="3102864"/>
                  <a:pt x="0" y="3034360"/>
                  <a:pt x="0" y="2949854"/>
                </a:cubicBez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296156" y="2788920"/>
            <a:ext cx="1545336" cy="3118104"/>
          </a:xfrm>
          <a:custGeom>
            <a:avLst/>
            <a:gdLst/>
            <a:ahLst/>
            <a:cxnLst/>
            <a:rect l="l" t="t" r="r" b="b"/>
            <a:pathLst>
              <a:path w="1545336" h="3118104">
                <a:moveTo>
                  <a:pt x="7620" y="160655"/>
                </a:moveTo>
                <a:cubicBezTo>
                  <a:pt x="7620" y="76073"/>
                  <a:pt x="76073" y="7620"/>
                  <a:pt x="160655" y="7620"/>
                </a:cubicBezTo>
                <a:lnTo>
                  <a:pt x="1384681" y="7620"/>
                </a:lnTo>
                <a:cubicBezTo>
                  <a:pt x="1469263" y="7620"/>
                  <a:pt x="1537716" y="76073"/>
                  <a:pt x="1537716" y="160655"/>
                </a:cubicBezTo>
                <a:lnTo>
                  <a:pt x="1537716" y="2957474"/>
                </a:lnTo>
                <a:cubicBezTo>
                  <a:pt x="1537716" y="3041980"/>
                  <a:pt x="1469263" y="3110484"/>
                  <a:pt x="1384681" y="3110484"/>
                </a:cubicBezTo>
                <a:lnTo>
                  <a:pt x="160655" y="3110484"/>
                </a:lnTo>
                <a:cubicBezTo>
                  <a:pt x="76073" y="3110484"/>
                  <a:pt x="7620" y="3041980"/>
                  <a:pt x="7620" y="295747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4484497" y="3278632"/>
            <a:ext cx="1238719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Differential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504309" y="3577336"/>
            <a:ext cx="1199766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adsorption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4402201" y="3876040"/>
            <a:ext cx="1403622" cy="2136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of substance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4944745" y="4174744"/>
            <a:ext cx="316821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396105" y="4473114"/>
            <a:ext cx="1414484" cy="2139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adsorbent or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4687189" y="4772406"/>
            <a:ext cx="833603" cy="2136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relative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4703953" y="5071110"/>
            <a:ext cx="798762" cy="2136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affinity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6167628" y="1365504"/>
            <a:ext cx="1911096" cy="4773168"/>
          </a:xfrm>
          <a:custGeom>
            <a:avLst/>
            <a:gdLst/>
            <a:ahLst/>
            <a:cxnLst/>
            <a:rect l="l" t="t" r="r" b="b"/>
            <a:pathLst>
              <a:path w="1911096" h="4773168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582058"/>
                </a:lnTo>
                <a:cubicBezTo>
                  <a:pt x="1911096" y="4687608"/>
                  <a:pt x="1825498" y="4773168"/>
                  <a:pt x="1719961" y="4773168"/>
                </a:cubicBezTo>
                <a:lnTo>
                  <a:pt x="191135" y="4773168"/>
                </a:lnTo>
                <a:cubicBezTo>
                  <a:pt x="85598" y="4773168"/>
                  <a:pt x="0" y="4687608"/>
                  <a:pt x="0" y="458205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text 1"/>
          <p:cNvSpPr txBox="1"/>
          <p:nvPr/>
        </p:nvSpPr>
        <p:spPr>
          <a:xfrm>
            <a:off x="6369685" y="1620342"/>
            <a:ext cx="1584046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Mechanism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6532753" y="2058982"/>
            <a:ext cx="1256722" cy="10537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047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Based on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retention</a:t>
            </a:r>
            <a:endParaRPr sz="2200">
              <a:latin typeface="Arial"/>
              <a:cs typeface="Arial"/>
            </a:endParaRPr>
          </a:p>
          <a:p>
            <a:pPr marL="6095">
              <a:lnSpc>
                <a:spcPct val="100000"/>
              </a:lnSpc>
            </a:pPr>
            <a:r>
              <a:rPr sz="2340" b="1" spc="10" dirty="0">
                <a:latin typeface="Arial"/>
                <a:cs typeface="Arial"/>
              </a:rPr>
              <a:t>factor Rf</a:t>
            </a:r>
            <a:endParaRPr sz="23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6263005" y="3127832"/>
            <a:ext cx="1798193" cy="18355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6200">
              <a:lnSpc>
                <a:spcPct val="100000"/>
              </a:lnSpc>
            </a:pPr>
            <a:r>
              <a:rPr sz="2340" b="1" spc="10" dirty="0">
                <a:latin typeface="Arial"/>
                <a:cs typeface="Arial"/>
              </a:rPr>
              <a:t>- Higher the</a:t>
            </a:r>
            <a:endParaRPr sz="2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Rf higher the</a:t>
            </a:r>
            <a:endParaRPr sz="2200">
              <a:latin typeface="Arial"/>
              <a:cs typeface="Arial"/>
            </a:endParaRPr>
          </a:p>
          <a:p>
            <a:pPr marL="73153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rate with</a:t>
            </a:r>
            <a:endParaRPr sz="2400">
              <a:latin typeface="Arial"/>
              <a:cs typeface="Arial"/>
            </a:endParaRPr>
          </a:p>
          <a:p>
            <a:pPr marL="272796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which</a:t>
            </a:r>
            <a:endParaRPr sz="2400">
              <a:latin typeface="Arial"/>
              <a:cs typeface="Arial"/>
            </a:endParaRPr>
          </a:p>
          <a:p>
            <a:pPr marL="88391">
              <a:lnSpc>
                <a:spcPct val="100000"/>
              </a:lnSpc>
            </a:pPr>
            <a:r>
              <a:rPr sz="2340" b="1" spc="10" dirty="0">
                <a:latin typeface="Arial"/>
                <a:cs typeface="Arial"/>
              </a:rPr>
              <a:t>product has</a:t>
            </a:r>
            <a:endParaRPr sz="23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6546468" y="4755845"/>
            <a:ext cx="1229258" cy="270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b="1" spc="10" dirty="0">
                <a:latin typeface="Arial"/>
                <a:cs typeface="Arial"/>
              </a:rPr>
              <a:t>travelled</a:t>
            </a:r>
            <a:endParaRPr sz="2300">
              <a:latin typeface="Arial"/>
              <a:cs typeface="Arial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8221980" y="1365504"/>
            <a:ext cx="1911095" cy="4773168"/>
          </a:xfrm>
          <a:custGeom>
            <a:avLst/>
            <a:gdLst/>
            <a:ahLst/>
            <a:cxnLst/>
            <a:rect l="l" t="t" r="r" b="b"/>
            <a:pathLst>
              <a:path w="1911095" h="4773168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582058"/>
                </a:lnTo>
                <a:cubicBezTo>
                  <a:pt x="1911096" y="4687608"/>
                  <a:pt x="1825498" y="4773168"/>
                  <a:pt x="1719961" y="4773168"/>
                </a:cubicBezTo>
                <a:lnTo>
                  <a:pt x="191135" y="4773168"/>
                </a:lnTo>
                <a:cubicBezTo>
                  <a:pt x="85598" y="4773168"/>
                  <a:pt x="0" y="4687608"/>
                  <a:pt x="0" y="458205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text 1"/>
          <p:cNvSpPr txBox="1"/>
          <p:nvPr/>
        </p:nvSpPr>
        <p:spPr>
          <a:xfrm>
            <a:off x="8287766" y="1627348"/>
            <a:ext cx="1867073" cy="315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60" b="1" spc="10" dirty="0">
                <a:latin typeface="Arial"/>
                <a:cs typeface="Arial"/>
              </a:rPr>
              <a:t>Advantages</a:t>
            </a:r>
            <a:endParaRPr sz="25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8493506" y="2649680"/>
            <a:ext cx="1443853" cy="3230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40" spc="10" dirty="0">
                <a:latin typeface="Times New Roman"/>
                <a:cs typeface="Times New Roman"/>
              </a:rPr>
              <a:t>- </a:t>
            </a:r>
            <a:r>
              <a:rPr sz="2340" b="1" spc="10" dirty="0">
                <a:latin typeface="Arial"/>
                <a:cs typeface="Arial"/>
              </a:rPr>
              <a:t>Low cost</a:t>
            </a:r>
            <a:endParaRPr sz="2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8278622" y="3164408"/>
            <a:ext cx="1873911" cy="22268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latin typeface="Arial"/>
                <a:cs typeface="Arial"/>
              </a:rPr>
              <a:t>-Disposability</a:t>
            </a:r>
            <a:endParaRPr sz="2100">
              <a:latin typeface="Arial"/>
              <a:cs typeface="Arial"/>
            </a:endParaRPr>
          </a:p>
          <a:p>
            <a:pPr marL="73152">
              <a:lnSpc>
                <a:spcPct val="100000"/>
              </a:lnSpc>
            </a:pPr>
            <a:r>
              <a:rPr sz="2340" b="1" spc="10" dirty="0">
                <a:latin typeface="Arial"/>
                <a:cs typeface="Arial"/>
              </a:rPr>
              <a:t>of stationary</a:t>
            </a:r>
            <a:endParaRPr sz="2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b="1" spc="10" dirty="0">
                <a:latin typeface="Arial"/>
                <a:cs typeface="Arial"/>
              </a:rPr>
              <a:t>phase so less</a:t>
            </a:r>
            <a:endParaRPr sz="1500">
              <a:latin typeface="Arial"/>
              <a:cs typeface="Arial"/>
            </a:endParaRPr>
          </a:p>
          <a:p>
            <a:pPr marL="486155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cross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0" b="1" spc="10" dirty="0">
                <a:latin typeface="Arial"/>
                <a:cs typeface="Arial"/>
              </a:rPr>
              <a:t>contaminatio</a:t>
            </a:r>
            <a:endParaRPr sz="1200">
              <a:latin typeface="Arial"/>
              <a:cs typeface="Arial"/>
            </a:endParaRPr>
          </a:p>
          <a:p>
            <a:pPr marL="772668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10276332" y="1365504"/>
            <a:ext cx="1911096" cy="4773168"/>
          </a:xfrm>
          <a:custGeom>
            <a:avLst/>
            <a:gdLst/>
            <a:ahLst/>
            <a:cxnLst/>
            <a:rect l="l" t="t" r="r" b="b"/>
            <a:pathLst>
              <a:path w="1911096" h="4773168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582058"/>
                </a:lnTo>
                <a:cubicBezTo>
                  <a:pt x="1911096" y="4687608"/>
                  <a:pt x="1825498" y="4773168"/>
                  <a:pt x="1719961" y="4773168"/>
                </a:cubicBezTo>
                <a:lnTo>
                  <a:pt x="191135" y="4773168"/>
                </a:lnTo>
                <a:cubicBezTo>
                  <a:pt x="85598" y="4773168"/>
                  <a:pt x="0" y="4687608"/>
                  <a:pt x="0" y="4582058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text 1"/>
          <p:cNvSpPr txBox="1"/>
          <p:nvPr/>
        </p:nvSpPr>
        <p:spPr>
          <a:xfrm>
            <a:off x="10408666" y="2071230"/>
            <a:ext cx="1713281" cy="2370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90" b="1" spc="10" dirty="0">
                <a:latin typeface="Arial"/>
                <a:cs typeface="Arial"/>
              </a:rPr>
              <a:t>Disadvantages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0" name="text 1"/>
          <p:cNvSpPr txBox="1"/>
          <p:nvPr/>
        </p:nvSpPr>
        <p:spPr>
          <a:xfrm>
            <a:off x="10644886" y="2455473"/>
            <a:ext cx="1237927" cy="5530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5176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-Time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b="1" spc="10" dirty="0">
                <a:latin typeface="Arial"/>
                <a:cs typeface="Arial"/>
              </a:rPr>
              <a:t>consuming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1" name="text 1"/>
          <p:cNvSpPr txBox="1"/>
          <p:nvPr/>
        </p:nvSpPr>
        <p:spPr>
          <a:xfrm>
            <a:off x="10658602" y="3083615"/>
            <a:ext cx="1210186" cy="8783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0604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- Low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separation</a:t>
            </a:r>
            <a:endParaRPr sz="1800">
              <a:latin typeface="Arial"/>
              <a:cs typeface="Arial"/>
            </a:endParaRPr>
          </a:p>
          <a:p>
            <a:pPr marL="234695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power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2" name="text 1"/>
          <p:cNvSpPr txBox="1"/>
          <p:nvPr/>
        </p:nvSpPr>
        <p:spPr>
          <a:xfrm>
            <a:off x="10388854" y="3975155"/>
            <a:ext cx="1750589" cy="551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latin typeface="Arial"/>
                <a:cs typeface="Arial"/>
              </a:rPr>
              <a:t>-Irreproducible</a:t>
            </a:r>
            <a:endParaRPr sz="1300">
              <a:latin typeface="Arial"/>
              <a:cs typeface="Arial"/>
            </a:endParaRPr>
          </a:p>
          <a:p>
            <a:pPr marL="534923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result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27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17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1412" y="0"/>
            <a:ext cx="3180588" cy="6857999"/>
          </a:xfrm>
          <a:prstGeom prst="rect">
            <a:avLst/>
          </a:prstGeom>
        </p:spPr>
      </p:pic>
      <p:pic>
        <p:nvPicPr>
          <p:cNvPr id="17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74" y="0"/>
            <a:ext cx="8997568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56792" y="337439"/>
            <a:ext cx="10796625" cy="6803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260" b="1" spc="10" dirty="0">
                <a:solidFill>
                  <a:srgbClr val="FF0000"/>
                </a:solidFill>
                <a:latin typeface="Arial"/>
                <a:cs typeface="Arial"/>
              </a:rPr>
              <a:t>WHAT  ARE  THOSE  PROCESSES  ???</a:t>
            </a:r>
            <a:endParaRPr sz="4200">
              <a:latin typeface="Arial"/>
              <a:cs typeface="Arial"/>
            </a:endParaRPr>
          </a:p>
        </p:txBody>
      </p:sp>
      <p:pic>
        <p:nvPicPr>
          <p:cNvPr id="2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85316"/>
            <a:ext cx="2895600" cy="5068824"/>
          </a:xfrm>
          <a:prstGeom prst="rect">
            <a:avLst/>
          </a:prstGeom>
        </p:spPr>
      </p:pic>
      <p:pic>
        <p:nvPicPr>
          <p:cNvPr id="2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7696"/>
            <a:ext cx="2903220" cy="5084064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419709" y="3967933"/>
            <a:ext cx="2164344" cy="8793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2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Removal of</a:t>
            </a:r>
            <a:endParaRPr sz="3000">
              <a:latin typeface="Microsoft Sans Serif"/>
              <a:cs typeface="Microsoft Sans Serif"/>
            </a:endParaRPr>
          </a:p>
          <a:p>
            <a:pPr marL="219455">
              <a:lnSpc>
                <a:spcPct val="100000"/>
              </a:lnSpc>
            </a:pPr>
            <a:r>
              <a:rPr sz="32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insoluble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076" y="1688592"/>
            <a:ext cx="1687068" cy="1688592"/>
          </a:xfrm>
          <a:prstGeom prst="rect">
            <a:avLst/>
          </a:prstGeom>
        </p:spPr>
      </p:pic>
      <p:sp>
        <p:nvSpPr>
          <p:cNvPr id="13" name="object 1"/>
          <p:cNvSpPr/>
          <p:nvPr/>
        </p:nvSpPr>
        <p:spPr>
          <a:xfrm>
            <a:off x="600456" y="1680972"/>
            <a:ext cx="1702308" cy="1703832"/>
          </a:xfrm>
          <a:custGeom>
            <a:avLst/>
            <a:gdLst/>
            <a:ahLst/>
            <a:cxnLst/>
            <a:rect l="l" t="t" r="r" b="b"/>
            <a:pathLst>
              <a:path w="1702308" h="1703832">
                <a:moveTo>
                  <a:pt x="7620" y="851916"/>
                </a:moveTo>
                <a:cubicBezTo>
                  <a:pt x="7620" y="385572"/>
                  <a:pt x="385279" y="7620"/>
                  <a:pt x="851154" y="7620"/>
                </a:cubicBezTo>
                <a:cubicBezTo>
                  <a:pt x="1316990" y="7620"/>
                  <a:pt x="1694688" y="385572"/>
                  <a:pt x="1694688" y="851916"/>
                </a:cubicBezTo>
                <a:cubicBezTo>
                  <a:pt x="1694688" y="1318260"/>
                  <a:pt x="1316990" y="1696212"/>
                  <a:pt x="851154" y="1696212"/>
                </a:cubicBezTo>
                <a:cubicBezTo>
                  <a:pt x="385279" y="1696212"/>
                  <a:pt x="7620" y="1318260"/>
                  <a:pt x="7620" y="85191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987040" y="1385316"/>
            <a:ext cx="2895600" cy="5068824"/>
          </a:xfrm>
          <a:custGeom>
            <a:avLst/>
            <a:gdLst/>
            <a:ahLst/>
            <a:cxnLst/>
            <a:rect l="l" t="t" r="r" b="b"/>
            <a:pathLst>
              <a:path w="2895600" h="5068824">
                <a:moveTo>
                  <a:pt x="0" y="289560"/>
                </a:moveTo>
                <a:cubicBezTo>
                  <a:pt x="0" y="129667"/>
                  <a:pt x="129667" y="0"/>
                  <a:pt x="289560" y="0"/>
                </a:cubicBezTo>
                <a:lnTo>
                  <a:pt x="2606040" y="0"/>
                </a:lnTo>
                <a:cubicBezTo>
                  <a:pt x="2765933" y="0"/>
                  <a:pt x="2895600" y="129667"/>
                  <a:pt x="2895600" y="289560"/>
                </a:cubicBezTo>
                <a:lnTo>
                  <a:pt x="2895600" y="4779264"/>
                </a:lnTo>
                <a:cubicBezTo>
                  <a:pt x="2895600" y="4939182"/>
                  <a:pt x="2765933" y="5068824"/>
                  <a:pt x="2606040" y="5068824"/>
                </a:cubicBezTo>
                <a:lnTo>
                  <a:pt x="289560" y="5068824"/>
                </a:lnTo>
                <a:cubicBezTo>
                  <a:pt x="129667" y="5068824"/>
                  <a:pt x="0" y="4939182"/>
                  <a:pt x="0" y="4779264"/>
                </a:cubicBezTo>
                <a:close/>
              </a:path>
            </a:pathLst>
          </a:custGeom>
          <a:solidFill>
            <a:srgbClr val="86C15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79420" y="1377696"/>
            <a:ext cx="2910840" cy="5084064"/>
          </a:xfrm>
          <a:custGeom>
            <a:avLst/>
            <a:gdLst/>
            <a:ahLst/>
            <a:cxnLst/>
            <a:rect l="l" t="t" r="r" b="b"/>
            <a:pathLst>
              <a:path w="2910840" h="5084064">
                <a:moveTo>
                  <a:pt x="7620" y="297180"/>
                </a:moveTo>
                <a:cubicBezTo>
                  <a:pt x="7620" y="137287"/>
                  <a:pt x="137287" y="7620"/>
                  <a:pt x="297180" y="7620"/>
                </a:cubicBezTo>
                <a:lnTo>
                  <a:pt x="2613660" y="7620"/>
                </a:lnTo>
                <a:cubicBezTo>
                  <a:pt x="2773553" y="7620"/>
                  <a:pt x="2903220" y="137287"/>
                  <a:pt x="2903220" y="297180"/>
                </a:cubicBezTo>
                <a:lnTo>
                  <a:pt x="2903220" y="4786884"/>
                </a:lnTo>
                <a:cubicBezTo>
                  <a:pt x="2903220" y="4946802"/>
                  <a:pt x="2773553" y="5076444"/>
                  <a:pt x="2613660" y="5076444"/>
                </a:cubicBezTo>
                <a:lnTo>
                  <a:pt x="297180" y="5076444"/>
                </a:lnTo>
                <a:cubicBezTo>
                  <a:pt x="137287" y="5076444"/>
                  <a:pt x="7620" y="4946802"/>
                  <a:pt x="7620" y="478688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3464940" y="3844695"/>
            <a:ext cx="2122232" cy="1206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7536">
              <a:lnSpc>
                <a:spcPct val="100000"/>
              </a:lnSpc>
            </a:pPr>
            <a:r>
              <a:rPr sz="28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Isolation or  </a:t>
            </a:r>
            <a:endParaRPr sz="2800">
              <a:latin typeface="Microsoft Sans Serif"/>
              <a:cs typeface="Microsoft Sans Serif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extraction of</a:t>
            </a:r>
            <a:endParaRPr sz="2800">
              <a:latin typeface="Microsoft Sans Serif"/>
              <a:cs typeface="Microsoft Sans Serif"/>
            </a:endParaRPr>
          </a:p>
          <a:p>
            <a:pPr marL="373380">
              <a:lnSpc>
                <a:spcPct val="100000"/>
              </a:lnSpc>
            </a:pPr>
            <a:r>
              <a:rPr sz="28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product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2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4259" y="1676400"/>
            <a:ext cx="1687068" cy="168706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6639" y="1668780"/>
            <a:ext cx="1702308" cy="1702308"/>
          </a:xfrm>
          <a:custGeom>
            <a:avLst/>
            <a:gdLst/>
            <a:ahLst/>
            <a:cxnLst/>
            <a:rect l="l" t="t" r="r" b="b"/>
            <a:pathLst>
              <a:path w="1702308" h="1702308">
                <a:moveTo>
                  <a:pt x="7620" y="851154"/>
                </a:moveTo>
                <a:cubicBezTo>
                  <a:pt x="7620" y="385318"/>
                  <a:pt x="385319" y="7620"/>
                  <a:pt x="851155" y="7620"/>
                </a:cubicBezTo>
                <a:cubicBezTo>
                  <a:pt x="1316991" y="7620"/>
                  <a:pt x="1694689" y="385318"/>
                  <a:pt x="1694689" y="851154"/>
                </a:cubicBezTo>
                <a:cubicBezTo>
                  <a:pt x="1694689" y="1316990"/>
                  <a:pt x="1316991" y="1694688"/>
                  <a:pt x="851155" y="1694688"/>
                </a:cubicBezTo>
                <a:cubicBezTo>
                  <a:pt x="385319" y="1694688"/>
                  <a:pt x="7620" y="1316990"/>
                  <a:pt x="7620" y="85115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69508" y="1385316"/>
            <a:ext cx="3235452" cy="5068824"/>
          </a:xfrm>
          <a:custGeom>
            <a:avLst/>
            <a:gdLst/>
            <a:ahLst/>
            <a:cxnLst/>
            <a:rect l="l" t="t" r="r" b="b"/>
            <a:pathLst>
              <a:path w="3235452" h="5068824">
                <a:moveTo>
                  <a:pt x="0" y="323596"/>
                </a:moveTo>
                <a:cubicBezTo>
                  <a:pt x="0" y="144907"/>
                  <a:pt x="144907" y="0"/>
                  <a:pt x="323596" y="0"/>
                </a:cubicBezTo>
                <a:lnTo>
                  <a:pt x="2911856" y="0"/>
                </a:lnTo>
                <a:cubicBezTo>
                  <a:pt x="3090545" y="0"/>
                  <a:pt x="3235452" y="144907"/>
                  <a:pt x="3235452" y="323596"/>
                </a:cubicBezTo>
                <a:lnTo>
                  <a:pt x="3235452" y="4745279"/>
                </a:lnTo>
                <a:cubicBezTo>
                  <a:pt x="3235452" y="4923968"/>
                  <a:pt x="3090545" y="5068824"/>
                  <a:pt x="2911856" y="5068824"/>
                </a:cubicBezTo>
                <a:lnTo>
                  <a:pt x="323596" y="5068824"/>
                </a:lnTo>
                <a:cubicBezTo>
                  <a:pt x="144907" y="5068824"/>
                  <a:pt x="0" y="4923968"/>
                  <a:pt x="0" y="4745279"/>
                </a:cubicBezTo>
                <a:close/>
              </a:path>
            </a:pathLst>
          </a:custGeom>
          <a:solidFill>
            <a:srgbClr val="D99C3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61888" y="1377696"/>
            <a:ext cx="3250692" cy="5084064"/>
          </a:xfrm>
          <a:custGeom>
            <a:avLst/>
            <a:gdLst/>
            <a:ahLst/>
            <a:cxnLst/>
            <a:rect l="l" t="t" r="r" b="b"/>
            <a:pathLst>
              <a:path w="3250692" h="5084064">
                <a:moveTo>
                  <a:pt x="7620" y="331216"/>
                </a:moveTo>
                <a:cubicBezTo>
                  <a:pt x="7620" y="152527"/>
                  <a:pt x="152527" y="7620"/>
                  <a:pt x="331216" y="7620"/>
                </a:cubicBezTo>
                <a:lnTo>
                  <a:pt x="2919476" y="7620"/>
                </a:lnTo>
                <a:cubicBezTo>
                  <a:pt x="3098165" y="7620"/>
                  <a:pt x="3243072" y="152527"/>
                  <a:pt x="3243072" y="331216"/>
                </a:cubicBezTo>
                <a:lnTo>
                  <a:pt x="3243072" y="4752899"/>
                </a:lnTo>
                <a:cubicBezTo>
                  <a:pt x="3243072" y="4931588"/>
                  <a:pt x="3098165" y="5076444"/>
                  <a:pt x="2919476" y="5076444"/>
                </a:cubicBezTo>
                <a:lnTo>
                  <a:pt x="331216" y="5076444"/>
                </a:lnTo>
                <a:cubicBezTo>
                  <a:pt x="152527" y="5076444"/>
                  <a:pt x="7620" y="4931588"/>
                  <a:pt x="7620" y="4752899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6411214" y="4053366"/>
            <a:ext cx="2442283" cy="716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B050"/>
                </a:solidFill>
                <a:latin typeface="Microsoft Sans Serif"/>
                <a:cs typeface="Microsoft Sans Serif"/>
              </a:rPr>
              <a:t>concentration of</a:t>
            </a:r>
            <a:endParaRPr sz="1900">
              <a:latin typeface="Microsoft Sans Serif"/>
              <a:cs typeface="Microsoft Sans Serif"/>
            </a:endParaRPr>
          </a:p>
          <a:p>
            <a:pPr marL="623569">
              <a:lnSpc>
                <a:spcPct val="100000"/>
              </a:lnSpc>
            </a:pPr>
            <a:r>
              <a:rPr sz="2600" spc="10" dirty="0">
                <a:solidFill>
                  <a:srgbClr val="00B050"/>
                </a:solidFill>
                <a:latin typeface="Microsoft Sans Serif"/>
                <a:cs typeface="Microsoft Sans Serif"/>
              </a:rPr>
              <a:t>product</a:t>
            </a:r>
            <a:endParaRPr sz="2600">
              <a:latin typeface="Microsoft Sans Serif"/>
              <a:cs typeface="Microsoft Sans Serif"/>
            </a:endParaRPr>
          </a:p>
        </p:txBody>
      </p:sp>
      <p:pic>
        <p:nvPicPr>
          <p:cNvPr id="2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756" y="1688592"/>
            <a:ext cx="1688591" cy="168859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6803136" y="1680972"/>
            <a:ext cx="1703831" cy="1703832"/>
          </a:xfrm>
          <a:custGeom>
            <a:avLst/>
            <a:gdLst/>
            <a:ahLst/>
            <a:cxnLst/>
            <a:rect l="l" t="t" r="r" b="b"/>
            <a:pathLst>
              <a:path w="1703831" h="1703832">
                <a:moveTo>
                  <a:pt x="7620" y="851916"/>
                </a:moveTo>
                <a:cubicBezTo>
                  <a:pt x="7620" y="385572"/>
                  <a:pt x="385571" y="7620"/>
                  <a:pt x="851916" y="7620"/>
                </a:cubicBezTo>
                <a:cubicBezTo>
                  <a:pt x="1318260" y="7620"/>
                  <a:pt x="1696212" y="385572"/>
                  <a:pt x="1696212" y="851916"/>
                </a:cubicBezTo>
                <a:cubicBezTo>
                  <a:pt x="1696212" y="1318260"/>
                  <a:pt x="1318260" y="1696212"/>
                  <a:pt x="851916" y="1696212"/>
                </a:cubicBezTo>
                <a:cubicBezTo>
                  <a:pt x="385571" y="1696212"/>
                  <a:pt x="7620" y="1318260"/>
                  <a:pt x="7620" y="85191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6400" y="1385316"/>
            <a:ext cx="2895600" cy="5068824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8780" y="1377696"/>
            <a:ext cx="2903220" cy="5084064"/>
          </a:xfrm>
          <a:prstGeom prst="rect">
            <a:avLst/>
          </a:prstGeom>
        </p:spPr>
      </p:pic>
      <p:sp>
        <p:nvSpPr>
          <p:cNvPr id="16" name="text 1"/>
          <p:cNvSpPr txBox="1"/>
          <p:nvPr/>
        </p:nvSpPr>
        <p:spPr>
          <a:xfrm>
            <a:off x="9717278" y="4005631"/>
            <a:ext cx="2146532" cy="8033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6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Packaging of</a:t>
            </a:r>
            <a:endParaRPr sz="2200">
              <a:latin typeface="Microsoft Sans Serif"/>
              <a:cs typeface="Microsoft Sans Serif"/>
            </a:endParaRPr>
          </a:p>
          <a:p>
            <a:pPr marL="432815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product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27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6856" y="1688592"/>
            <a:ext cx="1687068" cy="168859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889237" y="1680972"/>
            <a:ext cx="1702307" cy="1703832"/>
          </a:xfrm>
          <a:custGeom>
            <a:avLst/>
            <a:gdLst/>
            <a:ahLst/>
            <a:cxnLst/>
            <a:rect l="l" t="t" r="r" b="b"/>
            <a:pathLst>
              <a:path w="1702307" h="1703832">
                <a:moveTo>
                  <a:pt x="7619" y="851916"/>
                </a:moveTo>
                <a:cubicBezTo>
                  <a:pt x="7619" y="385572"/>
                  <a:pt x="385317" y="7620"/>
                  <a:pt x="851153" y="7620"/>
                </a:cubicBezTo>
                <a:cubicBezTo>
                  <a:pt x="1316989" y="7620"/>
                  <a:pt x="1694687" y="385572"/>
                  <a:pt x="1694687" y="851916"/>
                </a:cubicBezTo>
                <a:cubicBezTo>
                  <a:pt x="1694687" y="1318260"/>
                  <a:pt x="1316989" y="1696212"/>
                  <a:pt x="851153" y="1696212"/>
                </a:cubicBezTo>
                <a:cubicBezTo>
                  <a:pt x="385317" y="1696212"/>
                  <a:pt x="7619" y="1318260"/>
                  <a:pt x="7619" y="85191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204" y="5300472"/>
            <a:ext cx="11216640" cy="760476"/>
          </a:xfrm>
          <a:custGeom>
            <a:avLst/>
            <a:gdLst/>
            <a:ahLst/>
            <a:cxnLst/>
            <a:rect l="l" t="t" r="r" b="b"/>
            <a:pathLst>
              <a:path w="11216640" h="760476">
                <a:moveTo>
                  <a:pt x="0" y="380238"/>
                </a:moveTo>
                <a:lnTo>
                  <a:pt x="380238" y="0"/>
                </a:lnTo>
                <a:lnTo>
                  <a:pt x="380238" y="190119"/>
                </a:lnTo>
                <a:lnTo>
                  <a:pt x="10836402" y="190119"/>
                </a:lnTo>
                <a:lnTo>
                  <a:pt x="10836402" y="0"/>
                </a:lnTo>
                <a:lnTo>
                  <a:pt x="11216640" y="380238"/>
                </a:lnTo>
                <a:lnTo>
                  <a:pt x="10836402" y="760476"/>
                </a:lnTo>
                <a:lnTo>
                  <a:pt x="10836402" y="570357"/>
                </a:lnTo>
                <a:lnTo>
                  <a:pt x="380238" y="570357"/>
                </a:lnTo>
                <a:lnTo>
                  <a:pt x="380238" y="760476"/>
                </a:lnTo>
                <a:close/>
              </a:path>
            </a:pathLst>
          </a:custGeom>
          <a:solidFill>
            <a:srgbClr val="D0EC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584" y="5292852"/>
            <a:ext cx="11231879" cy="775716"/>
          </a:xfrm>
          <a:custGeom>
            <a:avLst/>
            <a:gdLst/>
            <a:ahLst/>
            <a:cxnLst/>
            <a:rect l="l" t="t" r="r" b="b"/>
            <a:pathLst>
              <a:path w="11231879" h="775716">
                <a:moveTo>
                  <a:pt x="7620" y="387858"/>
                </a:moveTo>
                <a:lnTo>
                  <a:pt x="387858" y="7620"/>
                </a:lnTo>
                <a:lnTo>
                  <a:pt x="387858" y="197739"/>
                </a:lnTo>
                <a:lnTo>
                  <a:pt x="10844022" y="197739"/>
                </a:lnTo>
                <a:lnTo>
                  <a:pt x="10844022" y="7620"/>
                </a:lnTo>
                <a:lnTo>
                  <a:pt x="11224260" y="387858"/>
                </a:lnTo>
                <a:lnTo>
                  <a:pt x="10844022" y="768096"/>
                </a:lnTo>
                <a:lnTo>
                  <a:pt x="10844022" y="577977"/>
                </a:lnTo>
                <a:lnTo>
                  <a:pt x="387858" y="577977"/>
                </a:lnTo>
                <a:lnTo>
                  <a:pt x="387858" y="768096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804414" y="284276"/>
            <a:ext cx="6697701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GAS CHROMATOGRAPHY MS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550529" y="284276"/>
            <a:ext cx="266548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44196" y="1464564"/>
            <a:ext cx="1905000" cy="4600956"/>
          </a:xfrm>
          <a:custGeom>
            <a:avLst/>
            <a:gdLst/>
            <a:ahLst/>
            <a:cxnLst/>
            <a:rect l="l" t="t" r="r" b="b"/>
            <a:pathLst>
              <a:path w="1905000" h="4600956">
                <a:moveTo>
                  <a:pt x="0" y="190500"/>
                </a:moveTo>
                <a:cubicBezTo>
                  <a:pt x="0" y="85344"/>
                  <a:pt x="85293" y="0"/>
                  <a:pt x="190500" y="0"/>
                </a:cubicBezTo>
                <a:lnTo>
                  <a:pt x="1714500" y="0"/>
                </a:lnTo>
                <a:cubicBezTo>
                  <a:pt x="1819655" y="0"/>
                  <a:pt x="1905000" y="85344"/>
                  <a:pt x="1905000" y="190500"/>
                </a:cubicBezTo>
                <a:lnTo>
                  <a:pt x="1905000" y="4410456"/>
                </a:lnTo>
                <a:cubicBezTo>
                  <a:pt x="1905000" y="4515663"/>
                  <a:pt x="1819655" y="4600956"/>
                  <a:pt x="1714500" y="4600956"/>
                </a:cubicBezTo>
                <a:lnTo>
                  <a:pt x="190500" y="4600956"/>
                </a:lnTo>
                <a:cubicBezTo>
                  <a:pt x="85293" y="4600956"/>
                  <a:pt x="0" y="4515663"/>
                  <a:pt x="0" y="4410456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309676" y="1818716"/>
            <a:ext cx="1448409" cy="6620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30" b="1" spc="10" dirty="0">
                <a:latin typeface="Arial"/>
                <a:cs typeface="Arial"/>
              </a:rPr>
              <a:t>Stationary</a:t>
            </a:r>
            <a:endParaRPr sz="1800">
              <a:latin typeface="Arial"/>
              <a:cs typeface="Arial"/>
            </a:endParaRPr>
          </a:p>
          <a:p>
            <a:pPr marL="314248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phase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234696" y="2845308"/>
            <a:ext cx="1524000" cy="2990088"/>
          </a:xfrm>
          <a:custGeom>
            <a:avLst/>
            <a:gdLst/>
            <a:ahLst/>
            <a:cxnLst/>
            <a:rect l="l" t="t" r="r" b="b"/>
            <a:pathLst>
              <a:path w="1524000" h="2990088">
                <a:moveTo>
                  <a:pt x="0" y="152400"/>
                </a:moveTo>
                <a:cubicBezTo>
                  <a:pt x="0" y="68199"/>
                  <a:pt x="68237" y="0"/>
                  <a:pt x="152400" y="0"/>
                </a:cubicBezTo>
                <a:lnTo>
                  <a:pt x="1371600" y="0"/>
                </a:lnTo>
                <a:cubicBezTo>
                  <a:pt x="1455801" y="0"/>
                  <a:pt x="1524000" y="68199"/>
                  <a:pt x="1524000" y="152400"/>
                </a:cubicBezTo>
                <a:lnTo>
                  <a:pt x="1524000" y="2837688"/>
                </a:lnTo>
                <a:cubicBezTo>
                  <a:pt x="1524000" y="2921863"/>
                  <a:pt x="1455801" y="2990088"/>
                  <a:pt x="1371600" y="2990088"/>
                </a:cubicBezTo>
                <a:lnTo>
                  <a:pt x="152400" y="2990088"/>
                </a:lnTo>
                <a:cubicBezTo>
                  <a:pt x="68237" y="2990088"/>
                  <a:pt x="0" y="2921851"/>
                  <a:pt x="0" y="2837688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27075" y="2837688"/>
            <a:ext cx="1539240" cy="3005328"/>
          </a:xfrm>
          <a:custGeom>
            <a:avLst/>
            <a:gdLst/>
            <a:ahLst/>
            <a:cxnLst/>
            <a:rect l="l" t="t" r="r" b="b"/>
            <a:pathLst>
              <a:path w="1539240" h="3005328">
                <a:moveTo>
                  <a:pt x="7621" y="160020"/>
                </a:moveTo>
                <a:cubicBezTo>
                  <a:pt x="7621" y="75819"/>
                  <a:pt x="75858" y="7620"/>
                  <a:pt x="160021" y="7620"/>
                </a:cubicBezTo>
                <a:lnTo>
                  <a:pt x="1379221" y="7620"/>
                </a:lnTo>
                <a:cubicBezTo>
                  <a:pt x="1463422" y="7620"/>
                  <a:pt x="1531621" y="75819"/>
                  <a:pt x="1531621" y="160020"/>
                </a:cubicBezTo>
                <a:lnTo>
                  <a:pt x="1531621" y="2845308"/>
                </a:lnTo>
                <a:cubicBezTo>
                  <a:pt x="1531621" y="2929483"/>
                  <a:pt x="1463422" y="2997708"/>
                  <a:pt x="1379221" y="2997708"/>
                </a:cubicBezTo>
                <a:lnTo>
                  <a:pt x="160021" y="2997708"/>
                </a:lnTo>
                <a:cubicBezTo>
                  <a:pt x="75858" y="2997708"/>
                  <a:pt x="7621" y="2929471"/>
                  <a:pt x="7621" y="2845308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523646" y="4004513"/>
            <a:ext cx="1020165" cy="6612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spc="10" dirty="0">
                <a:solidFill>
                  <a:srgbClr val="FFFFFF"/>
                </a:solidFill>
                <a:latin typeface="Times New Roman"/>
                <a:cs typeface="Times New Roman"/>
              </a:rPr>
              <a:t>Volatile</a:t>
            </a:r>
            <a:endParaRPr sz="2200">
              <a:latin typeface="Times New Roman"/>
              <a:cs typeface="Times New Roman"/>
            </a:endParaRPr>
          </a:p>
          <a:p>
            <a:pPr marL="115824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liquid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2092451" y="1464564"/>
            <a:ext cx="1905000" cy="4600956"/>
          </a:xfrm>
          <a:custGeom>
            <a:avLst/>
            <a:gdLst/>
            <a:ahLst/>
            <a:cxnLst/>
            <a:rect l="l" t="t" r="r" b="b"/>
            <a:pathLst>
              <a:path w="1905000" h="4600956">
                <a:moveTo>
                  <a:pt x="0" y="190500"/>
                </a:moveTo>
                <a:cubicBezTo>
                  <a:pt x="0" y="85344"/>
                  <a:pt x="85345" y="0"/>
                  <a:pt x="190501" y="0"/>
                </a:cubicBezTo>
                <a:lnTo>
                  <a:pt x="1714501" y="0"/>
                </a:lnTo>
                <a:cubicBezTo>
                  <a:pt x="1819657" y="0"/>
                  <a:pt x="1905001" y="85344"/>
                  <a:pt x="1905001" y="190500"/>
                </a:cubicBezTo>
                <a:lnTo>
                  <a:pt x="1905001" y="4410456"/>
                </a:lnTo>
                <a:cubicBezTo>
                  <a:pt x="1905001" y="4515663"/>
                  <a:pt x="1819657" y="4600956"/>
                  <a:pt x="1714501" y="4600956"/>
                </a:cubicBezTo>
                <a:lnTo>
                  <a:pt x="190501" y="4600956"/>
                </a:lnTo>
                <a:cubicBezTo>
                  <a:pt x="85345" y="4600956"/>
                  <a:pt x="0" y="4515663"/>
                  <a:pt x="0" y="4410456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2586228" y="1818716"/>
            <a:ext cx="991514" cy="6620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50" b="1" spc="10" dirty="0">
                <a:latin typeface="Arial"/>
                <a:cs typeface="Arial"/>
              </a:rPr>
              <a:t>Mobile</a:t>
            </a:r>
            <a:endParaRPr sz="2200">
              <a:latin typeface="Arial"/>
              <a:cs typeface="Arial"/>
            </a:endParaRPr>
          </a:p>
          <a:p>
            <a:pPr marL="85344">
              <a:lnSpc>
                <a:spcPct val="100000"/>
              </a:lnSpc>
            </a:pPr>
            <a:r>
              <a:rPr sz="2340" b="1" spc="10" dirty="0">
                <a:latin typeface="Arial"/>
                <a:cs typeface="Arial"/>
              </a:rPr>
              <a:t>phase</a:t>
            </a:r>
            <a:endParaRPr sz="2300">
              <a:latin typeface="Arial"/>
              <a:cs typeface="Arial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2130552" y="2846832"/>
            <a:ext cx="1827276" cy="1386840"/>
          </a:xfrm>
          <a:custGeom>
            <a:avLst/>
            <a:gdLst/>
            <a:ahLst/>
            <a:cxnLst/>
            <a:rect l="l" t="t" r="r" b="b"/>
            <a:pathLst>
              <a:path w="1827276" h="1386840">
                <a:moveTo>
                  <a:pt x="0" y="138683"/>
                </a:moveTo>
                <a:cubicBezTo>
                  <a:pt x="0" y="62102"/>
                  <a:pt x="62103" y="0"/>
                  <a:pt x="138684" y="0"/>
                </a:cubicBezTo>
                <a:lnTo>
                  <a:pt x="1688592" y="0"/>
                </a:lnTo>
                <a:cubicBezTo>
                  <a:pt x="1765173" y="0"/>
                  <a:pt x="1827276" y="62102"/>
                  <a:pt x="1827276" y="138683"/>
                </a:cubicBezTo>
                <a:lnTo>
                  <a:pt x="1827276" y="1248156"/>
                </a:lnTo>
                <a:cubicBezTo>
                  <a:pt x="1827276" y="1324737"/>
                  <a:pt x="1765173" y="1386840"/>
                  <a:pt x="1688592" y="1386840"/>
                </a:cubicBezTo>
                <a:lnTo>
                  <a:pt x="138684" y="1386840"/>
                </a:lnTo>
                <a:cubicBezTo>
                  <a:pt x="62103" y="1386840"/>
                  <a:pt x="0" y="1324737"/>
                  <a:pt x="0" y="1248156"/>
                </a:cubicBezTo>
                <a:close/>
              </a:path>
            </a:pathLst>
          </a:custGeom>
          <a:solidFill>
            <a:srgbClr val="95CF3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122931" y="2839212"/>
            <a:ext cx="1842516" cy="1402080"/>
          </a:xfrm>
          <a:custGeom>
            <a:avLst/>
            <a:gdLst/>
            <a:ahLst/>
            <a:cxnLst/>
            <a:rect l="l" t="t" r="r" b="b"/>
            <a:pathLst>
              <a:path w="1842516" h="1402080">
                <a:moveTo>
                  <a:pt x="7621" y="146303"/>
                </a:moveTo>
                <a:cubicBezTo>
                  <a:pt x="7621" y="69722"/>
                  <a:pt x="69724" y="7620"/>
                  <a:pt x="146305" y="7620"/>
                </a:cubicBezTo>
                <a:lnTo>
                  <a:pt x="1696213" y="7620"/>
                </a:lnTo>
                <a:cubicBezTo>
                  <a:pt x="1772794" y="7620"/>
                  <a:pt x="1834897" y="69722"/>
                  <a:pt x="1834897" y="146303"/>
                </a:cubicBezTo>
                <a:lnTo>
                  <a:pt x="1834897" y="1255776"/>
                </a:lnTo>
                <a:cubicBezTo>
                  <a:pt x="1834897" y="1332357"/>
                  <a:pt x="1772794" y="1394460"/>
                  <a:pt x="1696213" y="1394460"/>
                </a:cubicBezTo>
                <a:lnTo>
                  <a:pt x="146305" y="1394460"/>
                </a:lnTo>
                <a:cubicBezTo>
                  <a:pt x="69724" y="1394460"/>
                  <a:pt x="7621" y="1332357"/>
                  <a:pt x="7621" y="125577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2305812" y="3361639"/>
            <a:ext cx="1551432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Gas(carrier)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2282952" y="4447032"/>
            <a:ext cx="1524000" cy="1386840"/>
          </a:xfrm>
          <a:custGeom>
            <a:avLst/>
            <a:gdLst/>
            <a:ahLst/>
            <a:cxnLst/>
            <a:rect l="l" t="t" r="r" b="b"/>
            <a:pathLst>
              <a:path w="1524000" h="1386840">
                <a:moveTo>
                  <a:pt x="0" y="138684"/>
                </a:moveTo>
                <a:cubicBezTo>
                  <a:pt x="0" y="62103"/>
                  <a:pt x="62103" y="0"/>
                  <a:pt x="138684" y="0"/>
                </a:cubicBezTo>
                <a:lnTo>
                  <a:pt x="1385316" y="0"/>
                </a:lnTo>
                <a:cubicBezTo>
                  <a:pt x="1461897" y="0"/>
                  <a:pt x="1524000" y="62103"/>
                  <a:pt x="1524000" y="138684"/>
                </a:cubicBezTo>
                <a:lnTo>
                  <a:pt x="1524000" y="1248156"/>
                </a:lnTo>
                <a:cubicBezTo>
                  <a:pt x="1524000" y="1324750"/>
                  <a:pt x="1461897" y="1386840"/>
                  <a:pt x="1385316" y="1386840"/>
                </a:cubicBezTo>
                <a:lnTo>
                  <a:pt x="138684" y="1386840"/>
                </a:lnTo>
                <a:cubicBezTo>
                  <a:pt x="62103" y="1386840"/>
                  <a:pt x="0" y="1324750"/>
                  <a:pt x="0" y="1248156"/>
                </a:cubicBezTo>
                <a:close/>
              </a:path>
            </a:pathLst>
          </a:custGeom>
          <a:solidFill>
            <a:srgbClr val="48C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275331" y="4439412"/>
            <a:ext cx="1539240" cy="1402080"/>
          </a:xfrm>
          <a:custGeom>
            <a:avLst/>
            <a:gdLst/>
            <a:ahLst/>
            <a:cxnLst/>
            <a:rect l="l" t="t" r="r" b="b"/>
            <a:pathLst>
              <a:path w="1539240" h="1402080">
                <a:moveTo>
                  <a:pt x="7621" y="146304"/>
                </a:moveTo>
                <a:cubicBezTo>
                  <a:pt x="7621" y="69723"/>
                  <a:pt x="69724" y="7620"/>
                  <a:pt x="146305" y="7620"/>
                </a:cubicBezTo>
                <a:lnTo>
                  <a:pt x="1392937" y="7620"/>
                </a:lnTo>
                <a:cubicBezTo>
                  <a:pt x="1469518" y="7620"/>
                  <a:pt x="1531621" y="69723"/>
                  <a:pt x="1531621" y="146304"/>
                </a:cubicBezTo>
                <a:lnTo>
                  <a:pt x="1531621" y="1255776"/>
                </a:lnTo>
                <a:cubicBezTo>
                  <a:pt x="1531621" y="1332370"/>
                  <a:pt x="1469518" y="1394460"/>
                  <a:pt x="1392937" y="1394460"/>
                </a:cubicBezTo>
                <a:lnTo>
                  <a:pt x="146305" y="1394460"/>
                </a:lnTo>
                <a:cubicBezTo>
                  <a:pt x="69724" y="1394460"/>
                  <a:pt x="7621" y="1332370"/>
                  <a:pt x="7621" y="125577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2503932" y="4517661"/>
            <a:ext cx="1161574" cy="251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Inert gas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578608" y="5005341"/>
            <a:ext cx="1011414" cy="251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(He, Ar,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839212" y="5355835"/>
            <a:ext cx="492982" cy="2512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Ne)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4139184" y="1464564"/>
            <a:ext cx="1904999" cy="4600956"/>
          </a:xfrm>
          <a:custGeom>
            <a:avLst/>
            <a:gdLst/>
            <a:ahLst/>
            <a:cxnLst/>
            <a:rect l="l" t="t" r="r" b="b"/>
            <a:pathLst>
              <a:path w="1904999" h="4600956">
                <a:moveTo>
                  <a:pt x="0" y="190500"/>
                </a:moveTo>
                <a:cubicBezTo>
                  <a:pt x="0" y="85344"/>
                  <a:pt x="85344" y="0"/>
                  <a:pt x="190500" y="0"/>
                </a:cubicBezTo>
                <a:lnTo>
                  <a:pt x="1714500" y="0"/>
                </a:lnTo>
                <a:cubicBezTo>
                  <a:pt x="1819656" y="0"/>
                  <a:pt x="1905000" y="85344"/>
                  <a:pt x="1905000" y="190500"/>
                </a:cubicBezTo>
                <a:lnTo>
                  <a:pt x="1905000" y="4410456"/>
                </a:lnTo>
                <a:cubicBezTo>
                  <a:pt x="1905000" y="4515663"/>
                  <a:pt x="1819656" y="4600956"/>
                  <a:pt x="1714500" y="4600956"/>
                </a:cubicBezTo>
                <a:lnTo>
                  <a:pt x="190500" y="4600956"/>
                </a:lnTo>
                <a:cubicBezTo>
                  <a:pt x="85344" y="4600956"/>
                  <a:pt x="0" y="4515663"/>
                  <a:pt x="0" y="4410456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4265422" y="2006782"/>
            <a:ext cx="1717928" cy="2262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Characteristics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4329684" y="2846832"/>
            <a:ext cx="1524000" cy="1386840"/>
          </a:xfrm>
          <a:custGeom>
            <a:avLst/>
            <a:gdLst/>
            <a:ahLst/>
            <a:cxnLst/>
            <a:rect l="l" t="t" r="r" b="b"/>
            <a:pathLst>
              <a:path w="1524000" h="1386840">
                <a:moveTo>
                  <a:pt x="0" y="138683"/>
                </a:moveTo>
                <a:cubicBezTo>
                  <a:pt x="0" y="62102"/>
                  <a:pt x="62103" y="0"/>
                  <a:pt x="138684" y="0"/>
                </a:cubicBezTo>
                <a:lnTo>
                  <a:pt x="1385316" y="0"/>
                </a:lnTo>
                <a:cubicBezTo>
                  <a:pt x="1461897" y="0"/>
                  <a:pt x="1524000" y="62102"/>
                  <a:pt x="1524000" y="138683"/>
                </a:cubicBezTo>
                <a:lnTo>
                  <a:pt x="1524000" y="1248156"/>
                </a:lnTo>
                <a:cubicBezTo>
                  <a:pt x="1524000" y="1324737"/>
                  <a:pt x="1461897" y="1386840"/>
                  <a:pt x="1385316" y="1386840"/>
                </a:cubicBezTo>
                <a:lnTo>
                  <a:pt x="138684" y="1386840"/>
                </a:lnTo>
                <a:cubicBezTo>
                  <a:pt x="62103" y="1386840"/>
                  <a:pt x="0" y="1324737"/>
                  <a:pt x="0" y="1248156"/>
                </a:cubicBezTo>
                <a:close/>
              </a:path>
            </a:pathLst>
          </a:custGeom>
          <a:solidFill>
            <a:srgbClr val="538D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322064" y="2839212"/>
            <a:ext cx="1539240" cy="1402080"/>
          </a:xfrm>
          <a:custGeom>
            <a:avLst/>
            <a:gdLst/>
            <a:ahLst/>
            <a:cxnLst/>
            <a:rect l="l" t="t" r="r" b="b"/>
            <a:pathLst>
              <a:path w="1539240" h="1402080">
                <a:moveTo>
                  <a:pt x="7620" y="146303"/>
                </a:moveTo>
                <a:cubicBezTo>
                  <a:pt x="7620" y="69722"/>
                  <a:pt x="69723" y="7620"/>
                  <a:pt x="146304" y="7620"/>
                </a:cubicBezTo>
                <a:lnTo>
                  <a:pt x="1392936" y="7620"/>
                </a:lnTo>
                <a:cubicBezTo>
                  <a:pt x="1469517" y="7620"/>
                  <a:pt x="1531620" y="69722"/>
                  <a:pt x="1531620" y="146303"/>
                </a:cubicBezTo>
                <a:lnTo>
                  <a:pt x="1531620" y="1255776"/>
                </a:lnTo>
                <a:cubicBezTo>
                  <a:pt x="1531620" y="1332357"/>
                  <a:pt x="1469517" y="1394460"/>
                  <a:pt x="1392936" y="1394460"/>
                </a:cubicBezTo>
                <a:lnTo>
                  <a:pt x="146304" y="1394460"/>
                </a:lnTo>
                <a:cubicBezTo>
                  <a:pt x="69723" y="1394460"/>
                  <a:pt x="7620" y="1332357"/>
                  <a:pt x="7620" y="125577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4571746" y="3335846"/>
            <a:ext cx="1123215" cy="2515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volatility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4329684" y="4447032"/>
            <a:ext cx="1524000" cy="1386840"/>
          </a:xfrm>
          <a:custGeom>
            <a:avLst/>
            <a:gdLst/>
            <a:ahLst/>
            <a:cxnLst/>
            <a:rect l="l" t="t" r="r" b="b"/>
            <a:pathLst>
              <a:path w="1524000" h="1386840">
                <a:moveTo>
                  <a:pt x="0" y="138684"/>
                </a:moveTo>
                <a:cubicBezTo>
                  <a:pt x="0" y="62103"/>
                  <a:pt x="62103" y="0"/>
                  <a:pt x="138684" y="0"/>
                </a:cubicBezTo>
                <a:lnTo>
                  <a:pt x="1385316" y="0"/>
                </a:lnTo>
                <a:cubicBezTo>
                  <a:pt x="1461897" y="0"/>
                  <a:pt x="1524000" y="62103"/>
                  <a:pt x="1524000" y="138684"/>
                </a:cubicBezTo>
                <a:lnTo>
                  <a:pt x="1524000" y="1248156"/>
                </a:lnTo>
                <a:cubicBezTo>
                  <a:pt x="1524000" y="1324750"/>
                  <a:pt x="1461897" y="1386840"/>
                  <a:pt x="1385316" y="1386840"/>
                </a:cubicBezTo>
                <a:lnTo>
                  <a:pt x="138684" y="1386840"/>
                </a:lnTo>
                <a:cubicBezTo>
                  <a:pt x="62103" y="1386840"/>
                  <a:pt x="0" y="1324750"/>
                  <a:pt x="0" y="1248156"/>
                </a:cubicBez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322064" y="4439412"/>
            <a:ext cx="1539240" cy="1402080"/>
          </a:xfrm>
          <a:custGeom>
            <a:avLst/>
            <a:gdLst/>
            <a:ahLst/>
            <a:cxnLst/>
            <a:rect l="l" t="t" r="r" b="b"/>
            <a:pathLst>
              <a:path w="1539240" h="1402080">
                <a:moveTo>
                  <a:pt x="7620" y="146304"/>
                </a:moveTo>
                <a:cubicBezTo>
                  <a:pt x="7620" y="69723"/>
                  <a:pt x="69723" y="7620"/>
                  <a:pt x="146304" y="7620"/>
                </a:cubicBezTo>
                <a:lnTo>
                  <a:pt x="1392936" y="7620"/>
                </a:lnTo>
                <a:cubicBezTo>
                  <a:pt x="1469517" y="7620"/>
                  <a:pt x="1531620" y="69723"/>
                  <a:pt x="1531620" y="146304"/>
                </a:cubicBezTo>
                <a:lnTo>
                  <a:pt x="1531620" y="1255776"/>
                </a:lnTo>
                <a:cubicBezTo>
                  <a:pt x="1531620" y="1332370"/>
                  <a:pt x="1469517" y="1394460"/>
                  <a:pt x="1392936" y="1394460"/>
                </a:cubicBezTo>
                <a:lnTo>
                  <a:pt x="146304" y="1394460"/>
                </a:lnTo>
                <a:cubicBezTo>
                  <a:pt x="69723" y="1394460"/>
                  <a:pt x="7620" y="1332370"/>
                  <a:pt x="7620" y="125577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4635754" y="4937396"/>
            <a:ext cx="995126" cy="251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Polarity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6187440" y="1464564"/>
            <a:ext cx="1905000" cy="4600956"/>
          </a:xfrm>
          <a:custGeom>
            <a:avLst/>
            <a:gdLst/>
            <a:ahLst/>
            <a:cxnLst/>
            <a:rect l="l" t="t" r="r" b="b"/>
            <a:pathLst>
              <a:path w="1905000" h="4600956">
                <a:moveTo>
                  <a:pt x="0" y="190500"/>
                </a:moveTo>
                <a:cubicBezTo>
                  <a:pt x="0" y="85344"/>
                  <a:pt x="85344" y="0"/>
                  <a:pt x="190500" y="0"/>
                </a:cubicBezTo>
                <a:lnTo>
                  <a:pt x="1714500" y="0"/>
                </a:lnTo>
                <a:cubicBezTo>
                  <a:pt x="1819656" y="0"/>
                  <a:pt x="1905000" y="85344"/>
                  <a:pt x="1905000" y="190500"/>
                </a:cubicBezTo>
                <a:lnTo>
                  <a:pt x="1905000" y="4410456"/>
                </a:lnTo>
                <a:cubicBezTo>
                  <a:pt x="1905000" y="4515663"/>
                  <a:pt x="1819656" y="4600956"/>
                  <a:pt x="1714500" y="4600956"/>
                </a:cubicBezTo>
                <a:lnTo>
                  <a:pt x="190500" y="4600956"/>
                </a:lnTo>
                <a:cubicBezTo>
                  <a:pt x="85344" y="4600956"/>
                  <a:pt x="0" y="4515663"/>
                  <a:pt x="0" y="4410456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6386195" y="1966544"/>
            <a:ext cx="1584045" cy="2709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Mechanism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364859" y="2405184"/>
            <a:ext cx="1625194" cy="30095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90" b="1" spc="10" dirty="0">
                <a:latin typeface="Arial"/>
                <a:cs typeface="Arial"/>
              </a:rPr>
              <a:t>Separation</a:t>
            </a:r>
            <a:endParaRPr sz="1800">
              <a:latin typeface="Arial"/>
              <a:cs typeface="Arial"/>
            </a:endParaRPr>
          </a:p>
          <a:p>
            <a:pPr marL="309372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due to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280" b="1" spc="10" dirty="0">
                <a:latin typeface="Arial"/>
                <a:cs typeface="Arial"/>
              </a:rPr>
              <a:t>equilibrium</a:t>
            </a:r>
            <a:endParaRPr sz="2200">
              <a:latin typeface="Arial"/>
              <a:cs typeface="Arial"/>
            </a:endParaRPr>
          </a:p>
          <a:p>
            <a:pPr marL="51815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established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130" b="1" spc="10" dirty="0">
                <a:latin typeface="Arial"/>
                <a:cs typeface="Arial"/>
              </a:rPr>
              <a:t>between the</a:t>
            </a:r>
            <a:endParaRPr sz="2100">
              <a:latin typeface="Arial"/>
              <a:cs typeface="Arial"/>
            </a:endParaRPr>
          </a:p>
          <a:p>
            <a:pPr marL="51815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solutes and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80" b="1" spc="10" dirty="0">
                <a:latin typeface="Arial"/>
                <a:cs typeface="Arial"/>
              </a:rPr>
              <a:t>stationary</a:t>
            </a:r>
            <a:endParaRPr sz="1900">
              <a:latin typeface="Arial"/>
              <a:cs typeface="Arial"/>
            </a:endParaRPr>
          </a:p>
          <a:p>
            <a:pPr marL="288035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phase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8234172" y="1464564"/>
            <a:ext cx="1905000" cy="4600956"/>
          </a:xfrm>
          <a:custGeom>
            <a:avLst/>
            <a:gdLst/>
            <a:ahLst/>
            <a:cxnLst/>
            <a:rect l="l" t="t" r="r" b="b"/>
            <a:pathLst>
              <a:path w="1905000" h="4600956">
                <a:moveTo>
                  <a:pt x="0" y="190500"/>
                </a:moveTo>
                <a:cubicBezTo>
                  <a:pt x="0" y="85344"/>
                  <a:pt x="85344" y="0"/>
                  <a:pt x="190500" y="0"/>
                </a:cubicBezTo>
                <a:lnTo>
                  <a:pt x="1714500" y="0"/>
                </a:lnTo>
                <a:cubicBezTo>
                  <a:pt x="1819656" y="0"/>
                  <a:pt x="1905000" y="85344"/>
                  <a:pt x="1905000" y="190500"/>
                </a:cubicBezTo>
                <a:lnTo>
                  <a:pt x="1905000" y="4410456"/>
                </a:lnTo>
                <a:cubicBezTo>
                  <a:pt x="1905000" y="4515663"/>
                  <a:pt x="1819656" y="4600956"/>
                  <a:pt x="1714500" y="4600956"/>
                </a:cubicBezTo>
                <a:lnTo>
                  <a:pt x="190500" y="4600956"/>
                </a:lnTo>
                <a:cubicBezTo>
                  <a:pt x="85344" y="4600956"/>
                  <a:pt x="0" y="4515663"/>
                  <a:pt x="0" y="4410456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8426450" y="1940382"/>
            <a:ext cx="1599285" cy="2709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Advantages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882126" y="2379294"/>
            <a:ext cx="687019" cy="2770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-Fast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577326" y="2816410"/>
            <a:ext cx="1298118" cy="277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-Sensitive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370062" y="3255848"/>
            <a:ext cx="1712061" cy="10454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spc="10" dirty="0">
                <a:latin typeface="Times New Roman"/>
                <a:cs typeface="Times New Roman"/>
              </a:rPr>
              <a:t>-High quality</a:t>
            </a:r>
            <a:endParaRPr sz="1900">
              <a:latin typeface="Times New Roman"/>
              <a:cs typeface="Times New Roman"/>
            </a:endParaRPr>
          </a:p>
          <a:p>
            <a:pPr marL="352044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product</a:t>
            </a:r>
            <a:endParaRPr sz="2400">
              <a:latin typeface="Times New Roman"/>
              <a:cs typeface="Times New Roman"/>
            </a:endParaRPr>
          </a:p>
          <a:p>
            <a:pPr marL="292607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obtained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577326" y="4324172"/>
            <a:ext cx="1297611" cy="661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2860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-More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resolution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10282428" y="1464564"/>
            <a:ext cx="1905000" cy="4600956"/>
          </a:xfrm>
          <a:custGeom>
            <a:avLst/>
            <a:gdLst/>
            <a:ahLst/>
            <a:cxnLst/>
            <a:rect l="l" t="t" r="r" b="b"/>
            <a:pathLst>
              <a:path w="1905000" h="4600956">
                <a:moveTo>
                  <a:pt x="0" y="190500"/>
                </a:moveTo>
                <a:cubicBezTo>
                  <a:pt x="0" y="85344"/>
                  <a:pt x="85344" y="0"/>
                  <a:pt x="190500" y="0"/>
                </a:cubicBezTo>
                <a:lnTo>
                  <a:pt x="1714500" y="0"/>
                </a:lnTo>
                <a:cubicBezTo>
                  <a:pt x="1819656" y="0"/>
                  <a:pt x="1905000" y="85344"/>
                  <a:pt x="1905000" y="190500"/>
                </a:cubicBezTo>
                <a:lnTo>
                  <a:pt x="1905000" y="4410456"/>
                </a:lnTo>
                <a:cubicBezTo>
                  <a:pt x="1905000" y="4515663"/>
                  <a:pt x="1819656" y="4600956"/>
                  <a:pt x="1714500" y="4600956"/>
                </a:cubicBezTo>
                <a:lnTo>
                  <a:pt x="190500" y="4600956"/>
                </a:lnTo>
                <a:cubicBezTo>
                  <a:pt x="85344" y="4600956"/>
                  <a:pt x="0" y="4515663"/>
                  <a:pt x="0" y="4410456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10449814" y="1553265"/>
            <a:ext cx="1634705" cy="2262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Disadvantages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0458958" y="2283261"/>
            <a:ext cx="1617482" cy="877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60" b="1" spc="10" dirty="0">
                <a:latin typeface="Arial"/>
                <a:cs typeface="Arial"/>
              </a:rPr>
              <a:t>-Apply to only</a:t>
            </a:r>
            <a:endParaRPr sz="1400">
              <a:latin typeface="Arial"/>
              <a:cs typeface="Arial"/>
            </a:endParaRPr>
          </a:p>
          <a:p>
            <a:pPr marL="381254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volatile</a:t>
            </a:r>
            <a:endParaRPr sz="2000">
              <a:latin typeface="Arial"/>
              <a:cs typeface="Arial"/>
            </a:endParaRPr>
          </a:p>
          <a:p>
            <a:pPr marL="202946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compound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0378186" y="3173531"/>
            <a:ext cx="1778247" cy="2183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20" b="1" spc="10" dirty="0">
                <a:latin typeface="Arial"/>
                <a:cs typeface="Arial"/>
              </a:rPr>
              <a:t>-Performed at</a:t>
            </a:r>
            <a:endParaRPr sz="1500">
              <a:latin typeface="Arial"/>
              <a:cs typeface="Arial"/>
            </a:endParaRPr>
          </a:p>
          <a:p>
            <a:pPr marL="414527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higher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temperature so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thermally liable</a:t>
            </a:r>
            <a:endParaRPr sz="1900">
              <a:latin typeface="Arial"/>
              <a:cs typeface="Arial"/>
            </a:endParaRPr>
          </a:p>
          <a:p>
            <a:pPr marL="137415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compounds</a:t>
            </a:r>
            <a:endParaRPr sz="1900">
              <a:latin typeface="Arial"/>
              <a:cs typeface="Arial"/>
            </a:endParaRPr>
          </a:p>
          <a:p>
            <a:pPr marL="234950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cannot be</a:t>
            </a:r>
            <a:endParaRPr sz="2000">
              <a:latin typeface="Arial"/>
              <a:cs typeface="Arial"/>
            </a:endParaRPr>
          </a:p>
          <a:p>
            <a:pPr marL="376682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analyzed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0399522" y="5117012"/>
            <a:ext cx="1736591" cy="5511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latin typeface="Arial"/>
                <a:cs typeface="Arial"/>
              </a:rPr>
              <a:t>-Detectors used</a:t>
            </a:r>
            <a:endParaRPr sz="1700">
              <a:latin typeface="Arial"/>
              <a:cs typeface="Arial"/>
            </a:endParaRPr>
          </a:p>
          <a:p>
            <a:pPr marL="28956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are destructive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29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2342388" y="330707"/>
            <a:ext cx="6527292" cy="6527291"/>
          </a:xfrm>
          <a:custGeom>
            <a:avLst/>
            <a:gdLst/>
            <a:ahLst/>
            <a:cxnLst/>
            <a:rect l="l" t="t" r="r" b="b"/>
            <a:pathLst>
              <a:path w="6527292" h="6527291">
                <a:moveTo>
                  <a:pt x="0" y="6527292"/>
                </a:moveTo>
                <a:lnTo>
                  <a:pt x="3263646" y="0"/>
                </a:lnTo>
                <a:lnTo>
                  <a:pt x="6527292" y="6527292"/>
                </a:ln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8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768" y="323088"/>
            <a:ext cx="6542532" cy="6534912"/>
          </a:xfrm>
          <a:prstGeom prst="rect">
            <a:avLst/>
          </a:prstGeom>
        </p:spPr>
      </p:pic>
      <p:sp>
        <p:nvSpPr>
          <p:cNvPr id="206" name="object 206"/>
          <p:cNvSpPr/>
          <p:nvPr/>
        </p:nvSpPr>
        <p:spPr>
          <a:xfrm>
            <a:off x="434340" y="2729484"/>
            <a:ext cx="4241292" cy="1690115"/>
          </a:xfrm>
          <a:custGeom>
            <a:avLst/>
            <a:gdLst/>
            <a:ahLst/>
            <a:cxnLst/>
            <a:rect l="l" t="t" r="r" b="b"/>
            <a:pathLst>
              <a:path w="4241292" h="1690115">
                <a:moveTo>
                  <a:pt x="0" y="281686"/>
                </a:moveTo>
                <a:cubicBezTo>
                  <a:pt x="0" y="126111"/>
                  <a:pt x="126111" y="0"/>
                  <a:pt x="281686" y="0"/>
                </a:cubicBezTo>
                <a:lnTo>
                  <a:pt x="3959606" y="0"/>
                </a:lnTo>
                <a:cubicBezTo>
                  <a:pt x="4115181" y="0"/>
                  <a:pt x="4241292" y="126111"/>
                  <a:pt x="4241292" y="281686"/>
                </a:cubicBezTo>
                <a:lnTo>
                  <a:pt x="4241292" y="1408430"/>
                </a:lnTo>
                <a:cubicBezTo>
                  <a:pt x="4241292" y="1564005"/>
                  <a:pt x="4115181" y="1690116"/>
                  <a:pt x="3959606" y="1690116"/>
                </a:cubicBezTo>
                <a:lnTo>
                  <a:pt x="281686" y="1690116"/>
                </a:lnTo>
                <a:cubicBezTo>
                  <a:pt x="126111" y="1690116"/>
                  <a:pt x="0" y="1564005"/>
                  <a:pt x="0" y="140843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26720" y="2721864"/>
            <a:ext cx="4256532" cy="1705356"/>
          </a:xfrm>
          <a:custGeom>
            <a:avLst/>
            <a:gdLst/>
            <a:ahLst/>
            <a:cxnLst/>
            <a:rect l="l" t="t" r="r" b="b"/>
            <a:pathLst>
              <a:path w="4256532" h="1705356">
                <a:moveTo>
                  <a:pt x="7620" y="289306"/>
                </a:moveTo>
                <a:cubicBezTo>
                  <a:pt x="7620" y="133731"/>
                  <a:pt x="133731" y="7620"/>
                  <a:pt x="289306" y="7620"/>
                </a:cubicBezTo>
                <a:lnTo>
                  <a:pt x="3967226" y="7620"/>
                </a:lnTo>
                <a:cubicBezTo>
                  <a:pt x="4122801" y="7620"/>
                  <a:pt x="4248912" y="133731"/>
                  <a:pt x="4248912" y="289306"/>
                </a:cubicBezTo>
                <a:lnTo>
                  <a:pt x="4248912" y="1416050"/>
                </a:lnTo>
                <a:cubicBezTo>
                  <a:pt x="4248912" y="1571625"/>
                  <a:pt x="4122801" y="1697736"/>
                  <a:pt x="3967226" y="1697736"/>
                </a:cubicBezTo>
                <a:lnTo>
                  <a:pt x="289306" y="1697736"/>
                </a:lnTo>
                <a:cubicBezTo>
                  <a:pt x="133731" y="1697736"/>
                  <a:pt x="7620" y="1571625"/>
                  <a:pt x="7620" y="1416050"/>
                </a:cubicBezTo>
                <a:close/>
              </a:path>
            </a:pathLst>
          </a:custGeom>
          <a:ln w="15240">
            <a:solidFill>
              <a:srgbClr val="CE66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504188" y="2926431"/>
            <a:ext cx="2189497" cy="3227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latin typeface="Times New Roman"/>
                <a:cs typeface="Times New Roman"/>
              </a:rPr>
              <a:t>Retention time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39140" y="3437225"/>
            <a:ext cx="3718524" cy="7719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Time taken by compound</a:t>
            </a:r>
            <a:endParaRPr sz="2200">
              <a:latin typeface="Times New Roman"/>
              <a:cs typeface="Times New Roman"/>
            </a:endParaRPr>
          </a:p>
          <a:p>
            <a:pPr marL="829056">
              <a:lnSpc>
                <a:spcPct val="100000"/>
              </a:lnSpc>
            </a:pPr>
            <a:r>
              <a:rPr sz="2800" spc="10" dirty="0">
                <a:latin typeface="Times New Roman"/>
                <a:cs typeface="Times New Roman"/>
              </a:rPr>
              <a:t>to be detected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5769864" y="1990344"/>
            <a:ext cx="4242816" cy="614172"/>
          </a:xfrm>
          <a:custGeom>
            <a:avLst/>
            <a:gdLst/>
            <a:ahLst/>
            <a:cxnLst/>
            <a:rect l="l" t="t" r="r" b="b"/>
            <a:pathLst>
              <a:path w="4242816" h="614172">
                <a:moveTo>
                  <a:pt x="0" y="102362"/>
                </a:moveTo>
                <a:cubicBezTo>
                  <a:pt x="0" y="45847"/>
                  <a:pt x="45847" y="0"/>
                  <a:pt x="102362" y="0"/>
                </a:cubicBezTo>
                <a:lnTo>
                  <a:pt x="4140454" y="0"/>
                </a:lnTo>
                <a:cubicBezTo>
                  <a:pt x="4196969" y="0"/>
                  <a:pt x="4242816" y="45847"/>
                  <a:pt x="4242816" y="102362"/>
                </a:cubicBezTo>
                <a:lnTo>
                  <a:pt x="4242816" y="511810"/>
                </a:lnTo>
                <a:cubicBezTo>
                  <a:pt x="4242816" y="568325"/>
                  <a:pt x="4196969" y="614172"/>
                  <a:pt x="4140454" y="614172"/>
                </a:cubicBezTo>
                <a:lnTo>
                  <a:pt x="102362" y="614172"/>
                </a:lnTo>
                <a:cubicBezTo>
                  <a:pt x="45847" y="614172"/>
                  <a:pt x="0" y="568325"/>
                  <a:pt x="0" y="51181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762244" y="1982724"/>
            <a:ext cx="4258056" cy="629412"/>
          </a:xfrm>
          <a:custGeom>
            <a:avLst/>
            <a:gdLst/>
            <a:ahLst/>
            <a:cxnLst/>
            <a:rect l="l" t="t" r="r" b="b"/>
            <a:pathLst>
              <a:path w="4258056" h="629412">
                <a:moveTo>
                  <a:pt x="7620" y="109982"/>
                </a:moveTo>
                <a:cubicBezTo>
                  <a:pt x="7620" y="53467"/>
                  <a:pt x="53467" y="7620"/>
                  <a:pt x="109982" y="7620"/>
                </a:cubicBezTo>
                <a:lnTo>
                  <a:pt x="4148074" y="7620"/>
                </a:lnTo>
                <a:cubicBezTo>
                  <a:pt x="4204589" y="7620"/>
                  <a:pt x="4250436" y="53467"/>
                  <a:pt x="4250436" y="109982"/>
                </a:cubicBezTo>
                <a:lnTo>
                  <a:pt x="4250436" y="519430"/>
                </a:lnTo>
                <a:cubicBezTo>
                  <a:pt x="4250436" y="575945"/>
                  <a:pt x="4204589" y="621792"/>
                  <a:pt x="4148074" y="621792"/>
                </a:cubicBezTo>
                <a:lnTo>
                  <a:pt x="109982" y="621792"/>
                </a:lnTo>
                <a:cubicBezTo>
                  <a:pt x="53467" y="621792"/>
                  <a:pt x="7620" y="575945"/>
                  <a:pt x="7620" y="519430"/>
                </a:cubicBezTo>
                <a:close/>
              </a:path>
            </a:pathLst>
          </a:custGeom>
          <a:ln w="15240">
            <a:solidFill>
              <a:srgbClr val="B3CE3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6487668" y="2140445"/>
            <a:ext cx="2873424" cy="2424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00" spc="10" dirty="0">
                <a:latin typeface="Times New Roman"/>
                <a:cs typeface="Times New Roman"/>
              </a:rPr>
              <a:t>Nature of stationary phase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5820156" y="2680715"/>
            <a:ext cx="4242816" cy="614172"/>
          </a:xfrm>
          <a:custGeom>
            <a:avLst/>
            <a:gdLst/>
            <a:ahLst/>
            <a:cxnLst/>
            <a:rect l="l" t="t" r="r" b="b"/>
            <a:pathLst>
              <a:path w="4242816" h="614172">
                <a:moveTo>
                  <a:pt x="0" y="102363"/>
                </a:moveTo>
                <a:cubicBezTo>
                  <a:pt x="0" y="45848"/>
                  <a:pt x="45847" y="0"/>
                  <a:pt x="102362" y="0"/>
                </a:cubicBezTo>
                <a:lnTo>
                  <a:pt x="4140454" y="0"/>
                </a:lnTo>
                <a:cubicBezTo>
                  <a:pt x="4196969" y="0"/>
                  <a:pt x="4242816" y="45848"/>
                  <a:pt x="4242816" y="102363"/>
                </a:cubicBezTo>
                <a:lnTo>
                  <a:pt x="4242816" y="511811"/>
                </a:lnTo>
                <a:cubicBezTo>
                  <a:pt x="4242816" y="568325"/>
                  <a:pt x="4196969" y="614173"/>
                  <a:pt x="4140454" y="614173"/>
                </a:cubicBezTo>
                <a:lnTo>
                  <a:pt x="102362" y="614173"/>
                </a:lnTo>
                <a:cubicBezTo>
                  <a:pt x="45847" y="614173"/>
                  <a:pt x="0" y="568325"/>
                  <a:pt x="0" y="511811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812536" y="2673095"/>
            <a:ext cx="4258056" cy="629412"/>
          </a:xfrm>
          <a:custGeom>
            <a:avLst/>
            <a:gdLst/>
            <a:ahLst/>
            <a:cxnLst/>
            <a:rect l="l" t="t" r="r" b="b"/>
            <a:pathLst>
              <a:path w="4258056" h="629412">
                <a:moveTo>
                  <a:pt x="7620" y="109983"/>
                </a:moveTo>
                <a:cubicBezTo>
                  <a:pt x="7620" y="53468"/>
                  <a:pt x="53467" y="7620"/>
                  <a:pt x="109982" y="7620"/>
                </a:cubicBezTo>
                <a:lnTo>
                  <a:pt x="4148074" y="7620"/>
                </a:lnTo>
                <a:cubicBezTo>
                  <a:pt x="4204589" y="7620"/>
                  <a:pt x="4250436" y="53468"/>
                  <a:pt x="4250436" y="109983"/>
                </a:cubicBezTo>
                <a:lnTo>
                  <a:pt x="4250436" y="519431"/>
                </a:lnTo>
                <a:cubicBezTo>
                  <a:pt x="4250436" y="575945"/>
                  <a:pt x="4204589" y="621793"/>
                  <a:pt x="4148074" y="621793"/>
                </a:cubicBezTo>
                <a:lnTo>
                  <a:pt x="109982" y="621793"/>
                </a:lnTo>
                <a:cubicBezTo>
                  <a:pt x="53467" y="621793"/>
                  <a:pt x="7620" y="575945"/>
                  <a:pt x="7620" y="519431"/>
                </a:cubicBezTo>
                <a:close/>
              </a:path>
            </a:pathLst>
          </a:custGeom>
          <a:ln w="15240">
            <a:solidFill>
              <a:srgbClr val="44CF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5966714" y="2774174"/>
            <a:ext cx="4035168" cy="2632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00" spc="10" dirty="0">
                <a:latin typeface="Lucida Sans Unicode"/>
                <a:cs typeface="Lucida Sans Unicode"/>
              </a:rPr>
              <a:t>Solubility of gas in solid phase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5820156" y="3461003"/>
            <a:ext cx="4242816" cy="612648"/>
          </a:xfrm>
          <a:custGeom>
            <a:avLst/>
            <a:gdLst/>
            <a:ahLst/>
            <a:cxnLst/>
            <a:rect l="l" t="t" r="r" b="b"/>
            <a:pathLst>
              <a:path w="4242816" h="612648">
                <a:moveTo>
                  <a:pt x="0" y="102109"/>
                </a:moveTo>
                <a:cubicBezTo>
                  <a:pt x="0" y="45721"/>
                  <a:pt x="45720" y="0"/>
                  <a:pt x="102108" y="0"/>
                </a:cubicBezTo>
                <a:lnTo>
                  <a:pt x="4140708" y="0"/>
                </a:lnTo>
                <a:cubicBezTo>
                  <a:pt x="4197096" y="0"/>
                  <a:pt x="4242816" y="45721"/>
                  <a:pt x="4242816" y="102109"/>
                </a:cubicBezTo>
                <a:lnTo>
                  <a:pt x="4242816" y="510541"/>
                </a:lnTo>
                <a:cubicBezTo>
                  <a:pt x="4242816" y="566929"/>
                  <a:pt x="4197096" y="612649"/>
                  <a:pt x="4140708" y="612649"/>
                </a:cubicBezTo>
                <a:lnTo>
                  <a:pt x="102108" y="612649"/>
                </a:lnTo>
                <a:cubicBezTo>
                  <a:pt x="45720" y="612649"/>
                  <a:pt x="0" y="566929"/>
                  <a:pt x="0" y="510541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812536" y="3453383"/>
            <a:ext cx="4258056" cy="627888"/>
          </a:xfrm>
          <a:custGeom>
            <a:avLst/>
            <a:gdLst/>
            <a:ahLst/>
            <a:cxnLst/>
            <a:rect l="l" t="t" r="r" b="b"/>
            <a:pathLst>
              <a:path w="4258056" h="627888">
                <a:moveTo>
                  <a:pt x="7620" y="109729"/>
                </a:moveTo>
                <a:cubicBezTo>
                  <a:pt x="7620" y="53341"/>
                  <a:pt x="53340" y="7620"/>
                  <a:pt x="109728" y="7620"/>
                </a:cubicBezTo>
                <a:lnTo>
                  <a:pt x="4148328" y="7620"/>
                </a:lnTo>
                <a:cubicBezTo>
                  <a:pt x="4204716" y="7620"/>
                  <a:pt x="4250436" y="53341"/>
                  <a:pt x="4250436" y="109729"/>
                </a:cubicBezTo>
                <a:lnTo>
                  <a:pt x="4250436" y="518161"/>
                </a:lnTo>
                <a:cubicBezTo>
                  <a:pt x="4250436" y="574549"/>
                  <a:pt x="4204716" y="620269"/>
                  <a:pt x="4148328" y="620269"/>
                </a:cubicBezTo>
                <a:lnTo>
                  <a:pt x="109728" y="620269"/>
                </a:lnTo>
                <a:cubicBezTo>
                  <a:pt x="53340" y="620269"/>
                  <a:pt x="7620" y="574549"/>
                  <a:pt x="7620" y="518161"/>
                </a:cubicBezTo>
                <a:close/>
              </a:path>
            </a:pathLst>
          </a:custGeom>
          <a:ln w="15240">
            <a:solidFill>
              <a:srgbClr val="4CD0C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6803390" y="3553573"/>
            <a:ext cx="2360562" cy="2632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00" spc="10" dirty="0">
                <a:latin typeface="Lucida Sans Unicode"/>
                <a:cs typeface="Lucida Sans Unicode"/>
              </a:rPr>
              <a:t>Length of column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5820156" y="4201668"/>
            <a:ext cx="4242816" cy="614172"/>
          </a:xfrm>
          <a:custGeom>
            <a:avLst/>
            <a:gdLst/>
            <a:ahLst/>
            <a:cxnLst/>
            <a:rect l="l" t="t" r="r" b="b"/>
            <a:pathLst>
              <a:path w="4242816" h="614172">
                <a:moveTo>
                  <a:pt x="0" y="102362"/>
                </a:moveTo>
                <a:cubicBezTo>
                  <a:pt x="0" y="45847"/>
                  <a:pt x="45847" y="0"/>
                  <a:pt x="102362" y="0"/>
                </a:cubicBezTo>
                <a:lnTo>
                  <a:pt x="4140454" y="0"/>
                </a:lnTo>
                <a:cubicBezTo>
                  <a:pt x="4196969" y="0"/>
                  <a:pt x="4242816" y="45847"/>
                  <a:pt x="4242816" y="102362"/>
                </a:cubicBezTo>
                <a:lnTo>
                  <a:pt x="4242816" y="511810"/>
                </a:lnTo>
                <a:cubicBezTo>
                  <a:pt x="4242816" y="568325"/>
                  <a:pt x="4196969" y="614172"/>
                  <a:pt x="4140454" y="614172"/>
                </a:cubicBezTo>
                <a:lnTo>
                  <a:pt x="102362" y="614172"/>
                </a:lnTo>
                <a:cubicBezTo>
                  <a:pt x="45847" y="614172"/>
                  <a:pt x="0" y="568325"/>
                  <a:pt x="0" y="51181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812536" y="4194048"/>
            <a:ext cx="4258056" cy="629412"/>
          </a:xfrm>
          <a:custGeom>
            <a:avLst/>
            <a:gdLst/>
            <a:ahLst/>
            <a:cxnLst/>
            <a:rect l="l" t="t" r="r" b="b"/>
            <a:pathLst>
              <a:path w="4258056" h="629412">
                <a:moveTo>
                  <a:pt x="7620" y="109982"/>
                </a:moveTo>
                <a:cubicBezTo>
                  <a:pt x="7620" y="53467"/>
                  <a:pt x="53467" y="7620"/>
                  <a:pt x="109982" y="7620"/>
                </a:cubicBezTo>
                <a:lnTo>
                  <a:pt x="4148074" y="7620"/>
                </a:lnTo>
                <a:cubicBezTo>
                  <a:pt x="4204589" y="7620"/>
                  <a:pt x="4250436" y="53467"/>
                  <a:pt x="4250436" y="109982"/>
                </a:cubicBezTo>
                <a:lnTo>
                  <a:pt x="4250436" y="519430"/>
                </a:lnTo>
                <a:cubicBezTo>
                  <a:pt x="4250436" y="575945"/>
                  <a:pt x="4204589" y="621792"/>
                  <a:pt x="4148074" y="621792"/>
                </a:cubicBezTo>
                <a:lnTo>
                  <a:pt x="109982" y="621792"/>
                </a:lnTo>
                <a:cubicBezTo>
                  <a:pt x="53467" y="621792"/>
                  <a:pt x="7620" y="575945"/>
                  <a:pt x="7620" y="519430"/>
                </a:cubicBezTo>
                <a:close/>
              </a:path>
            </a:pathLst>
          </a:custGeom>
          <a:ln w="15240">
            <a:solidFill>
              <a:srgbClr val="5574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6416294" y="4294872"/>
            <a:ext cx="3134526" cy="2632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00" spc="10" dirty="0">
                <a:latin typeface="Lucida Sans Unicode"/>
                <a:cs typeface="Lucida Sans Unicode"/>
              </a:rPr>
              <a:t>Temperature of column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5820156" y="4930140"/>
            <a:ext cx="4242816" cy="614172"/>
          </a:xfrm>
          <a:custGeom>
            <a:avLst/>
            <a:gdLst/>
            <a:ahLst/>
            <a:cxnLst/>
            <a:rect l="l" t="t" r="r" b="b"/>
            <a:pathLst>
              <a:path w="4242816" h="614172">
                <a:moveTo>
                  <a:pt x="0" y="102362"/>
                </a:moveTo>
                <a:cubicBezTo>
                  <a:pt x="0" y="45847"/>
                  <a:pt x="45847" y="0"/>
                  <a:pt x="102362" y="0"/>
                </a:cubicBezTo>
                <a:lnTo>
                  <a:pt x="4140454" y="0"/>
                </a:lnTo>
                <a:cubicBezTo>
                  <a:pt x="4196969" y="0"/>
                  <a:pt x="4242816" y="45847"/>
                  <a:pt x="4242816" y="102362"/>
                </a:cubicBezTo>
                <a:lnTo>
                  <a:pt x="4242816" y="511810"/>
                </a:lnTo>
                <a:cubicBezTo>
                  <a:pt x="4242816" y="568325"/>
                  <a:pt x="4196969" y="614172"/>
                  <a:pt x="4140454" y="614172"/>
                </a:cubicBezTo>
                <a:lnTo>
                  <a:pt x="102362" y="614172"/>
                </a:lnTo>
                <a:cubicBezTo>
                  <a:pt x="45847" y="614172"/>
                  <a:pt x="0" y="568325"/>
                  <a:pt x="0" y="511810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812536" y="4922520"/>
            <a:ext cx="4258056" cy="629412"/>
          </a:xfrm>
          <a:custGeom>
            <a:avLst/>
            <a:gdLst/>
            <a:ahLst/>
            <a:cxnLst/>
            <a:rect l="l" t="t" r="r" b="b"/>
            <a:pathLst>
              <a:path w="4258056" h="629412">
                <a:moveTo>
                  <a:pt x="7620" y="109982"/>
                </a:moveTo>
                <a:cubicBezTo>
                  <a:pt x="7620" y="53467"/>
                  <a:pt x="53467" y="7620"/>
                  <a:pt x="109982" y="7620"/>
                </a:cubicBezTo>
                <a:lnTo>
                  <a:pt x="4148074" y="7620"/>
                </a:lnTo>
                <a:cubicBezTo>
                  <a:pt x="4204589" y="7620"/>
                  <a:pt x="4250436" y="53467"/>
                  <a:pt x="4250436" y="109982"/>
                </a:cubicBezTo>
                <a:lnTo>
                  <a:pt x="4250436" y="519430"/>
                </a:lnTo>
                <a:cubicBezTo>
                  <a:pt x="4250436" y="575945"/>
                  <a:pt x="4204589" y="621792"/>
                  <a:pt x="4148074" y="621792"/>
                </a:cubicBezTo>
                <a:lnTo>
                  <a:pt x="109982" y="621792"/>
                </a:lnTo>
                <a:cubicBezTo>
                  <a:pt x="53467" y="621792"/>
                  <a:pt x="7620" y="575945"/>
                  <a:pt x="7620" y="519430"/>
                </a:cubicBezTo>
                <a:close/>
              </a:path>
            </a:pathLst>
          </a:custGeom>
          <a:ln w="15240">
            <a:solidFill>
              <a:srgbClr val="A35DD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6271514" y="5023598"/>
            <a:ext cx="3426027" cy="2632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00" spc="10" dirty="0">
                <a:latin typeface="Lucida Sans Unicode"/>
                <a:cs typeface="Lucida Sans Unicode"/>
              </a:rPr>
              <a:t>Flow rate of mobile phase</a:t>
            </a:r>
            <a:endParaRPr sz="21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898902" y="380370"/>
            <a:ext cx="6534956" cy="4972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400" b="1" spc="10" dirty="0">
                <a:solidFill>
                  <a:srgbClr val="FF0000"/>
                </a:solidFill>
                <a:latin typeface="Arial"/>
                <a:cs typeface="Arial"/>
              </a:rPr>
              <a:t>MASS SPECTROMETRY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31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19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534"/>
            <a:ext cx="12192000" cy="561746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33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35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0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36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1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1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1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644396" y="183947"/>
            <a:ext cx="9016442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540" b="1" spc="10" dirty="0">
                <a:solidFill>
                  <a:srgbClr val="FF0000"/>
                </a:solidFill>
                <a:latin typeface="Arial"/>
                <a:cs typeface="Arial"/>
              </a:rPr>
              <a:t>ADVANTAGES AND DISADVANTAGES OF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461127" y="677723"/>
            <a:ext cx="1384401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HPLC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38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1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53312"/>
            <a:ext cx="5943600" cy="5224271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171297" y="2389103"/>
            <a:ext cx="2331491" cy="293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solidFill>
                  <a:srgbClr val="FFFFFF"/>
                </a:solidFill>
                <a:latin typeface="Arial"/>
                <a:cs typeface="Arial"/>
              </a:rPr>
              <a:t>ADVANTAGES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71297" y="3504239"/>
            <a:ext cx="287085" cy="2313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99897" y="3504239"/>
            <a:ext cx="5128080" cy="5524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Times New Roman"/>
                <a:cs typeface="Times New Roman"/>
              </a:rPr>
              <a:t>Can be applied to any compound soluble in liquid</a:t>
            </a:r>
            <a:endParaRPr sz="19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phase ex. AA, Lipids, Carbohydrates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71297" y="4074215"/>
            <a:ext cx="287085" cy="2313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99897" y="4074215"/>
            <a:ext cx="4580635" cy="5505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Times New Roman"/>
                <a:cs typeface="Times New Roman"/>
              </a:rPr>
              <a:t>Performed at room temperature so thermally</a:t>
            </a:r>
            <a:endParaRPr sz="19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compounds can analyzed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71297" y="4643048"/>
            <a:ext cx="287085" cy="2313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99897" y="4643048"/>
            <a:ext cx="1455276" cy="2313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More flexible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71297" y="4950896"/>
            <a:ext cx="287085" cy="2313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63905" y="4950896"/>
            <a:ext cx="5297838" cy="2313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Times New Roman"/>
                <a:cs typeface="Times New Roman"/>
              </a:rPr>
              <a:t>detectors can be reused i.e. they are non destructive</a:t>
            </a:r>
            <a:endParaRPr sz="1900">
              <a:latin typeface="Times New Roman"/>
              <a:cs typeface="Times New Roman"/>
            </a:endParaRPr>
          </a:p>
        </p:txBody>
      </p:sp>
      <p:pic>
        <p:nvPicPr>
          <p:cNvPr id="22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140" y="1354836"/>
            <a:ext cx="6091428" cy="5222747"/>
          </a:xfrm>
          <a:prstGeom prst="rect">
            <a:avLst/>
          </a:prstGeom>
        </p:spPr>
      </p:pic>
      <p:sp>
        <p:nvSpPr>
          <p:cNvPr id="16" name="text 1"/>
          <p:cNvSpPr txBox="1"/>
          <p:nvPr/>
        </p:nvSpPr>
        <p:spPr>
          <a:xfrm>
            <a:off x="6394450" y="2376092"/>
            <a:ext cx="2432357" cy="3264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Disadvantages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394450" y="3019187"/>
            <a:ext cx="3563002" cy="2512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• Slower technique than GC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394450" y="3429143"/>
            <a:ext cx="351730" cy="251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•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623050" y="3429143"/>
            <a:ext cx="5031879" cy="251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Lower resolution when compared to GC.</a:t>
            </a:r>
            <a:endParaRPr sz="1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786128" y="508305"/>
            <a:ext cx="8734298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ION-EXCHANGE  CHROMATOGRAPHY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39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2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476"/>
            <a:ext cx="1969008" cy="4695444"/>
          </a:xfrm>
          <a:prstGeom prst="rect">
            <a:avLst/>
          </a:prstGeom>
        </p:spPr>
      </p:pic>
      <p:pic>
        <p:nvPicPr>
          <p:cNvPr id="22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" y="1757172"/>
            <a:ext cx="1722120" cy="1088136"/>
          </a:xfrm>
          <a:prstGeom prst="rect">
            <a:avLst/>
          </a:prstGeom>
        </p:spPr>
      </p:pic>
      <p:sp>
        <p:nvSpPr>
          <p:cNvPr id="218" name="object 218"/>
          <p:cNvSpPr/>
          <p:nvPr/>
        </p:nvSpPr>
        <p:spPr>
          <a:xfrm>
            <a:off x="4572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62" y="0"/>
                  <a:pt x="191109" y="0"/>
                </a:cubicBezTo>
                <a:lnTo>
                  <a:pt x="1719960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0" y="4588764"/>
                </a:cubicBezTo>
                <a:lnTo>
                  <a:pt x="191109" y="4588764"/>
                </a:lnTo>
                <a:cubicBezTo>
                  <a:pt x="85562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376123" y="1877507"/>
            <a:ext cx="1243209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Lucida Sans Unicode"/>
                <a:cs typeface="Lucida Sans Unicode"/>
              </a:rPr>
              <a:t>Stationary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15391" y="2211644"/>
            <a:ext cx="766200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Lucida Sans Unicode"/>
                <a:cs typeface="Lucida Sans Unicode"/>
              </a:rPr>
              <a:t>phase</a:t>
            </a:r>
            <a:endParaRPr sz="1900">
              <a:latin typeface="Lucida Sans Unicode"/>
              <a:cs typeface="Lucida Sans Unicode"/>
            </a:endParaRPr>
          </a:p>
        </p:txBody>
      </p:sp>
      <p:pic>
        <p:nvPicPr>
          <p:cNvPr id="22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" y="2886456"/>
            <a:ext cx="1662684" cy="1517904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630631" y="3396063"/>
            <a:ext cx="746872" cy="275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Solid</a:t>
            </a:r>
            <a:endParaRPr sz="2200">
              <a:latin typeface="Lucida Sans Unicode"/>
              <a:cs typeface="Lucida Sans Unicode"/>
            </a:endParaRPr>
          </a:p>
        </p:txBody>
      </p:sp>
      <p:pic>
        <p:nvPicPr>
          <p:cNvPr id="22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" y="4482084"/>
            <a:ext cx="1975104" cy="1517904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299923" y="4799032"/>
            <a:ext cx="1409241" cy="2753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Cellulose,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09651" y="5184985"/>
            <a:ext cx="1190311" cy="2753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Agarose</a:t>
            </a:r>
            <a:endParaRPr sz="2200">
              <a:latin typeface="Lucida Sans Unicode"/>
              <a:cs typeface="Lucida Sans Unicode"/>
            </a:endParaRPr>
          </a:p>
        </p:txBody>
      </p:sp>
      <p:pic>
        <p:nvPicPr>
          <p:cNvPr id="22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5584" y="1522476"/>
            <a:ext cx="2017775" cy="4695444"/>
          </a:xfrm>
          <a:prstGeom prst="rect">
            <a:avLst/>
          </a:prstGeom>
        </p:spPr>
      </p:pic>
      <p:pic>
        <p:nvPicPr>
          <p:cNvPr id="22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1012" y="1923288"/>
            <a:ext cx="2025395" cy="755904"/>
          </a:xfrm>
          <a:prstGeom prst="rect">
            <a:avLst/>
          </a:prstGeom>
        </p:spPr>
      </p:pic>
      <p:sp>
        <p:nvSpPr>
          <p:cNvPr id="219" name="object 219"/>
          <p:cNvSpPr/>
          <p:nvPr/>
        </p:nvSpPr>
        <p:spPr>
          <a:xfrm>
            <a:off x="2058924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0" y="0"/>
                </a:lnTo>
                <a:cubicBezTo>
                  <a:pt x="1825497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7" y="4588764"/>
                  <a:pt x="1719960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2240026" y="2044639"/>
            <a:ext cx="1623901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Lucida Sans Unicode"/>
                <a:cs typeface="Lucida Sans Unicode"/>
              </a:rPr>
              <a:t>Mobile phase</a:t>
            </a:r>
            <a:endParaRPr sz="1900">
              <a:latin typeface="Lucida Sans Unicode"/>
              <a:cs typeface="Lucida Sans Unicode"/>
            </a:endParaRPr>
          </a:p>
        </p:txBody>
      </p:sp>
      <p:pic>
        <p:nvPicPr>
          <p:cNvPr id="230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892" y="2884932"/>
            <a:ext cx="1662684" cy="3116580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2631694" y="4193669"/>
            <a:ext cx="854900" cy="2756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liquid</a:t>
            </a:r>
            <a:endParaRPr sz="2200">
              <a:latin typeface="Lucida Sans Unicode"/>
              <a:cs typeface="Lucida Sans Unicode"/>
            </a:endParaRPr>
          </a:p>
        </p:txBody>
      </p:sp>
      <p:pic>
        <p:nvPicPr>
          <p:cNvPr id="23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936" y="1522476"/>
            <a:ext cx="2017776" cy="4695444"/>
          </a:xfrm>
          <a:prstGeom prst="rect">
            <a:avLst/>
          </a:prstGeom>
        </p:spPr>
      </p:pic>
      <p:pic>
        <p:nvPicPr>
          <p:cNvPr id="23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308" y="1923288"/>
            <a:ext cx="2161032" cy="755904"/>
          </a:xfrm>
          <a:prstGeom prst="rect">
            <a:avLst/>
          </a:prstGeom>
        </p:spPr>
      </p:pic>
      <p:sp>
        <p:nvSpPr>
          <p:cNvPr id="220" name="object 220"/>
          <p:cNvSpPr/>
          <p:nvPr/>
        </p:nvSpPr>
        <p:spPr>
          <a:xfrm>
            <a:off x="4113276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1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4227576" y="2044639"/>
            <a:ext cx="1758744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Lucida Sans Unicode"/>
                <a:cs typeface="Lucida Sans Unicode"/>
              </a:rPr>
              <a:t>characteristics</a:t>
            </a:r>
            <a:endParaRPr sz="1900">
              <a:latin typeface="Lucida Sans Unicode"/>
              <a:cs typeface="Lucida Sans Unicode"/>
            </a:endParaRPr>
          </a:p>
        </p:txBody>
      </p:sp>
      <p:pic>
        <p:nvPicPr>
          <p:cNvPr id="233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6720" y="2884932"/>
            <a:ext cx="1664208" cy="1519428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4557014" y="3396063"/>
            <a:ext cx="1113895" cy="275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polarity</a:t>
            </a:r>
            <a:endParaRPr sz="2200">
              <a:latin typeface="Lucida Sans Unicode"/>
              <a:cs typeface="Lucida Sans Unicode"/>
            </a:endParaRPr>
          </a:p>
        </p:txBody>
      </p:sp>
      <p:pic>
        <p:nvPicPr>
          <p:cNvPr id="234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5092" y="4482084"/>
            <a:ext cx="1807464" cy="1517904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4447286" y="4992326"/>
            <a:ext cx="1331151" cy="2753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Solubility</a:t>
            </a:r>
            <a:endParaRPr sz="2200">
              <a:latin typeface="Lucida Sans Unicode"/>
              <a:cs typeface="Lucida Sans Unicode"/>
            </a:endParaRPr>
          </a:p>
        </p:txBody>
      </p:sp>
      <p:pic>
        <p:nvPicPr>
          <p:cNvPr id="235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4288" y="1522476"/>
            <a:ext cx="2017776" cy="4695444"/>
          </a:xfrm>
          <a:prstGeom prst="rect">
            <a:avLst/>
          </a:prstGeom>
        </p:spPr>
      </p:pic>
      <p:pic>
        <p:nvPicPr>
          <p:cNvPr id="23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468" y="1967484"/>
            <a:ext cx="2241804" cy="4107180"/>
          </a:xfrm>
          <a:prstGeom prst="rect">
            <a:avLst/>
          </a:prstGeom>
        </p:spPr>
      </p:pic>
      <p:sp>
        <p:nvSpPr>
          <p:cNvPr id="16" name="object 221"/>
          <p:cNvSpPr/>
          <p:nvPr/>
        </p:nvSpPr>
        <p:spPr>
          <a:xfrm>
            <a:off x="6167628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1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6412992" y="2094941"/>
            <a:ext cx="1499312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Mechanism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214872" y="2537739"/>
            <a:ext cx="1874276" cy="39527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Times New Roman"/>
                <a:cs typeface="Times New Roman"/>
              </a:rPr>
              <a:t>Charged molecules</a:t>
            </a:r>
            <a:endParaRPr sz="1600">
              <a:latin typeface="Times New Roman"/>
              <a:cs typeface="Times New Roman"/>
            </a:endParaRPr>
          </a:p>
          <a:p>
            <a:pPr marL="195071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attaches  to the</a:t>
            </a:r>
            <a:endParaRPr sz="1800">
              <a:latin typeface="Times New Roman"/>
              <a:cs typeface="Times New Roman"/>
            </a:endParaRPr>
          </a:p>
          <a:p>
            <a:pPr marL="42673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oppositely charged</a:t>
            </a:r>
            <a:endParaRPr sz="1800">
              <a:latin typeface="Times New Roman"/>
              <a:cs typeface="Times New Roman"/>
            </a:endParaRPr>
          </a:p>
          <a:p>
            <a:pPr marL="44196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stationary phase as</a:t>
            </a:r>
            <a:endParaRPr sz="1800">
              <a:latin typeface="Times New Roman"/>
              <a:cs typeface="Times New Roman"/>
            </a:endParaRPr>
          </a:p>
          <a:p>
            <a:pPr marL="407161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a result the </a:t>
            </a:r>
            <a:endParaRPr sz="1800">
              <a:latin typeface="Times New Roman"/>
              <a:cs typeface="Times New Roman"/>
            </a:endParaRPr>
          </a:p>
          <a:p>
            <a:pPr marL="275844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molecules are</a:t>
            </a:r>
            <a:endParaRPr sz="1800">
              <a:latin typeface="Times New Roman"/>
              <a:cs typeface="Times New Roman"/>
            </a:endParaRPr>
          </a:p>
          <a:p>
            <a:pPr marL="114300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separated and the</a:t>
            </a:r>
            <a:endParaRPr sz="18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molecule of interest</a:t>
            </a:r>
            <a:endParaRPr sz="1800">
              <a:latin typeface="Times New Roman"/>
              <a:cs typeface="Times New Roman"/>
            </a:endParaRPr>
          </a:p>
          <a:p>
            <a:pPr marL="97536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can be eluted by</a:t>
            </a:r>
            <a:endParaRPr sz="1800">
              <a:latin typeface="Times New Roman"/>
              <a:cs typeface="Times New Roman"/>
            </a:endParaRPr>
          </a:p>
          <a:p>
            <a:pPr marL="161544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adding another</a:t>
            </a:r>
            <a:endParaRPr sz="1800">
              <a:latin typeface="Times New Roman"/>
              <a:cs typeface="Times New Roman"/>
            </a:endParaRPr>
          </a:p>
          <a:p>
            <a:pPr marL="106681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compound which</a:t>
            </a:r>
            <a:endParaRPr sz="1800">
              <a:latin typeface="Times New Roman"/>
              <a:cs typeface="Times New Roman"/>
            </a:endParaRPr>
          </a:p>
          <a:p>
            <a:pPr marL="117348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has more affinity</a:t>
            </a:r>
            <a:endParaRPr sz="18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30" spc="10" dirty="0">
                <a:latin typeface="Times New Roman"/>
                <a:cs typeface="Times New Roman"/>
              </a:rPr>
              <a:t>for those charged</a:t>
            </a:r>
            <a:endParaRPr sz="1200">
              <a:latin typeface="Times New Roman"/>
              <a:cs typeface="Times New Roman"/>
            </a:endParaRPr>
          </a:p>
          <a:p>
            <a:pPr marL="590041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sites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37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640" y="1522476"/>
            <a:ext cx="2017776" cy="4695444"/>
          </a:xfrm>
          <a:prstGeom prst="rect">
            <a:avLst/>
          </a:prstGeom>
        </p:spPr>
      </p:pic>
      <p:pic>
        <p:nvPicPr>
          <p:cNvPr id="238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0831" y="1897380"/>
            <a:ext cx="2065020" cy="2976372"/>
          </a:xfrm>
          <a:prstGeom prst="rect">
            <a:avLst/>
          </a:prstGeom>
        </p:spPr>
      </p:pic>
      <p:sp>
        <p:nvSpPr>
          <p:cNvPr id="19" name="object 222"/>
          <p:cNvSpPr/>
          <p:nvPr/>
        </p:nvSpPr>
        <p:spPr>
          <a:xfrm>
            <a:off x="8221980" y="1549908"/>
            <a:ext cx="1911095" cy="4588764"/>
          </a:xfrm>
          <a:custGeom>
            <a:avLst/>
            <a:gdLst/>
            <a:ahLst/>
            <a:cxnLst/>
            <a:rect l="l" t="t" r="r" b="b"/>
            <a:pathLst>
              <a:path w="1911095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1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8457565" y="2024456"/>
            <a:ext cx="1515770" cy="2770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Advantages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411845" y="2461844"/>
            <a:ext cx="1606600" cy="661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spc="10" dirty="0">
                <a:latin typeface="Times New Roman"/>
                <a:cs typeface="Times New Roman"/>
              </a:rPr>
              <a:t>More matrix</a:t>
            </a:r>
            <a:endParaRPr sz="2100">
              <a:latin typeface="Times New Roman"/>
              <a:cs typeface="Times New Roman"/>
            </a:endParaRPr>
          </a:p>
          <a:p>
            <a:pPr marL="20574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tolerance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617585" y="3216224"/>
            <a:ext cx="1196035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Sensitive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8410321" y="3653993"/>
            <a:ext cx="1609953" cy="10454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spc="10" dirty="0">
                <a:latin typeface="Times New Roman"/>
                <a:cs typeface="Times New Roman"/>
              </a:rPr>
              <a:t>High quality</a:t>
            </a:r>
            <a:endParaRPr sz="1900">
              <a:latin typeface="Times New Roman"/>
              <a:cs typeface="Times New Roman"/>
            </a:endParaRPr>
          </a:p>
          <a:p>
            <a:pPr marL="302133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product</a:t>
            </a:r>
            <a:endParaRPr sz="2400">
              <a:latin typeface="Times New Roman"/>
              <a:cs typeface="Times New Roman"/>
            </a:endParaRPr>
          </a:p>
          <a:p>
            <a:pPr marL="242697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obtained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239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7564" y="1522476"/>
            <a:ext cx="1964436" cy="4695444"/>
          </a:xfrm>
          <a:prstGeom prst="rect">
            <a:avLst/>
          </a:prstGeom>
        </p:spPr>
      </p:pic>
      <p:pic>
        <p:nvPicPr>
          <p:cNvPr id="240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9360" y="1979676"/>
            <a:ext cx="2072640" cy="1909572"/>
          </a:xfrm>
          <a:prstGeom prst="rect">
            <a:avLst/>
          </a:prstGeom>
        </p:spPr>
      </p:pic>
      <p:pic>
        <p:nvPicPr>
          <p:cNvPr id="241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0904" y="1549908"/>
            <a:ext cx="1911096" cy="4588764"/>
          </a:xfrm>
          <a:prstGeom prst="rect">
            <a:avLst/>
          </a:prstGeom>
        </p:spPr>
      </p:pic>
      <p:sp>
        <p:nvSpPr>
          <p:cNvPr id="24" name="text 1"/>
          <p:cNvSpPr txBox="1"/>
          <p:nvPr/>
        </p:nvSpPr>
        <p:spPr>
          <a:xfrm>
            <a:off x="10347960" y="2106752"/>
            <a:ext cx="1855318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Disadvantages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0602468" y="2546045"/>
            <a:ext cx="1346607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Expensive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0415016" y="2983433"/>
            <a:ext cx="1719377" cy="661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30935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less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Reproducible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40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4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41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4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902841" y="267059"/>
            <a:ext cx="8954621" cy="6806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290" b="1" spc="10" dirty="0">
                <a:solidFill>
                  <a:srgbClr val="FF0000"/>
                </a:solidFill>
                <a:latin typeface="Arial"/>
                <a:cs typeface="Arial"/>
              </a:rPr>
              <a:t>WHAT  ARE  THE  CLASSES  OF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52090" y="925957"/>
            <a:ext cx="7254850" cy="6803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290" b="1" spc="10" dirty="0">
                <a:solidFill>
                  <a:srgbClr val="FF0000"/>
                </a:solidFill>
                <a:latin typeface="Arial"/>
                <a:cs typeface="Arial"/>
              </a:rPr>
              <a:t>PRODUCT  OBTAINED???</a:t>
            </a:r>
            <a:endParaRPr sz="4200">
              <a:latin typeface="Arial"/>
              <a:cs typeface="Arial"/>
            </a:endParaRPr>
          </a:p>
        </p:txBody>
      </p:sp>
      <p:pic>
        <p:nvPicPr>
          <p:cNvPr id="3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40" y="2455164"/>
            <a:ext cx="3214116" cy="221437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74320" y="2447544"/>
            <a:ext cx="3229356" cy="2229612"/>
          </a:xfrm>
          <a:custGeom>
            <a:avLst/>
            <a:gdLst/>
            <a:ahLst/>
            <a:cxnLst/>
            <a:rect l="l" t="t" r="r" b="b"/>
            <a:pathLst>
              <a:path w="3229356" h="2229612">
                <a:moveTo>
                  <a:pt x="7620" y="376682"/>
                </a:moveTo>
                <a:cubicBezTo>
                  <a:pt x="7620" y="172847"/>
                  <a:pt x="172859" y="7620"/>
                  <a:pt x="376682" y="7620"/>
                </a:cubicBezTo>
                <a:lnTo>
                  <a:pt x="2852674" y="7620"/>
                </a:lnTo>
                <a:cubicBezTo>
                  <a:pt x="3056508" y="7620"/>
                  <a:pt x="3221736" y="172847"/>
                  <a:pt x="3221736" y="376682"/>
                </a:cubicBezTo>
                <a:lnTo>
                  <a:pt x="3221736" y="1852930"/>
                </a:lnTo>
                <a:cubicBezTo>
                  <a:pt x="3221736" y="2056765"/>
                  <a:pt x="3056508" y="2221992"/>
                  <a:pt x="2852674" y="2221992"/>
                </a:cubicBezTo>
                <a:lnTo>
                  <a:pt x="376682" y="2221992"/>
                </a:lnTo>
                <a:cubicBezTo>
                  <a:pt x="172859" y="2221992"/>
                  <a:pt x="7620" y="2056765"/>
                  <a:pt x="7620" y="185293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911047" y="5127443"/>
            <a:ext cx="1767201" cy="3810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Microsoft Sans Serif"/>
                <a:cs typeface="Microsoft Sans Serif"/>
              </a:rPr>
              <a:t>Cell itself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62102" y="5726277"/>
            <a:ext cx="1853539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Bakers yeast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62102" y="6093561"/>
            <a:ext cx="2018385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Bio-fertilizers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9016" y="2447544"/>
            <a:ext cx="3212591" cy="22143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311396" y="2439924"/>
            <a:ext cx="3227831" cy="2229612"/>
          </a:xfrm>
          <a:custGeom>
            <a:avLst/>
            <a:gdLst/>
            <a:ahLst/>
            <a:cxnLst/>
            <a:rect l="l" t="t" r="r" b="b"/>
            <a:pathLst>
              <a:path w="3227831" h="2229612">
                <a:moveTo>
                  <a:pt x="7620" y="376682"/>
                </a:moveTo>
                <a:cubicBezTo>
                  <a:pt x="7620" y="172847"/>
                  <a:pt x="172847" y="7620"/>
                  <a:pt x="376682" y="7620"/>
                </a:cubicBezTo>
                <a:lnTo>
                  <a:pt x="2851150" y="7620"/>
                </a:lnTo>
                <a:cubicBezTo>
                  <a:pt x="3054985" y="7620"/>
                  <a:pt x="3220211" y="172847"/>
                  <a:pt x="3220211" y="376682"/>
                </a:cubicBezTo>
                <a:lnTo>
                  <a:pt x="3220211" y="1852930"/>
                </a:lnTo>
                <a:cubicBezTo>
                  <a:pt x="3220211" y="2056765"/>
                  <a:pt x="3054985" y="2221992"/>
                  <a:pt x="2851150" y="2221992"/>
                </a:cubicBezTo>
                <a:lnTo>
                  <a:pt x="376682" y="2221992"/>
                </a:lnTo>
                <a:cubicBezTo>
                  <a:pt x="172847" y="2221992"/>
                  <a:pt x="7620" y="2056765"/>
                  <a:pt x="7620" y="185293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4533011" y="5183450"/>
            <a:ext cx="3233291" cy="3810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Microsoft Sans Serif"/>
                <a:cs typeface="Microsoft Sans Serif"/>
              </a:rPr>
              <a:t>Extracellular type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302885" y="5782056"/>
            <a:ext cx="1661465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Antibiotics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490337" y="6149068"/>
            <a:ext cx="1287923" cy="277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Alcohol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1664" y="2543556"/>
            <a:ext cx="3214116" cy="221437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734044" y="2535936"/>
            <a:ext cx="3229356" cy="2229612"/>
          </a:xfrm>
          <a:custGeom>
            <a:avLst/>
            <a:gdLst/>
            <a:ahLst/>
            <a:cxnLst/>
            <a:rect l="l" t="t" r="r" b="b"/>
            <a:pathLst>
              <a:path w="3229356" h="2229612">
                <a:moveTo>
                  <a:pt x="7620" y="376682"/>
                </a:moveTo>
                <a:cubicBezTo>
                  <a:pt x="7620" y="172847"/>
                  <a:pt x="172847" y="7620"/>
                  <a:pt x="376682" y="7620"/>
                </a:cubicBezTo>
                <a:lnTo>
                  <a:pt x="2852674" y="7620"/>
                </a:lnTo>
                <a:cubicBezTo>
                  <a:pt x="3056509" y="7620"/>
                  <a:pt x="3221736" y="172847"/>
                  <a:pt x="3221736" y="376682"/>
                </a:cubicBezTo>
                <a:lnTo>
                  <a:pt x="3221736" y="1852930"/>
                </a:lnTo>
                <a:cubicBezTo>
                  <a:pt x="3221736" y="2056765"/>
                  <a:pt x="3056509" y="2221992"/>
                  <a:pt x="2852674" y="2221992"/>
                </a:cubicBezTo>
                <a:lnTo>
                  <a:pt x="376682" y="2221992"/>
                </a:lnTo>
                <a:cubicBezTo>
                  <a:pt x="172847" y="2221992"/>
                  <a:pt x="7620" y="2056765"/>
                  <a:pt x="7620" y="185293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9141841" y="5122088"/>
            <a:ext cx="2707575" cy="3324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latin typeface="Microsoft Sans Serif"/>
                <a:cs typeface="Microsoft Sans Serif"/>
              </a:rPr>
              <a:t>Intracellular type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9778873" y="5642457"/>
            <a:ext cx="1420140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Enzymes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9788017" y="6009470"/>
            <a:ext cx="1403023" cy="277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Vitamins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1590655" y="286370"/>
            <a:ext cx="65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284476" y="400609"/>
            <a:ext cx="7735316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GEL- FILTERATION/ MOLECULAR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313432" y="894385"/>
            <a:ext cx="7683246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EXCLUSION CHROMATOGRAPHY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42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5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476"/>
            <a:ext cx="1969008" cy="4695444"/>
          </a:xfrm>
          <a:prstGeom prst="rect">
            <a:avLst/>
          </a:prstGeom>
        </p:spPr>
      </p:pic>
      <p:pic>
        <p:nvPicPr>
          <p:cNvPr id="25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" y="1757172"/>
            <a:ext cx="1722120" cy="1088136"/>
          </a:xfrm>
          <a:prstGeom prst="rect">
            <a:avLst/>
          </a:prstGeom>
        </p:spPr>
      </p:pic>
      <p:sp>
        <p:nvSpPr>
          <p:cNvPr id="223" name="object 223"/>
          <p:cNvSpPr/>
          <p:nvPr/>
        </p:nvSpPr>
        <p:spPr>
          <a:xfrm>
            <a:off x="4572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62" y="0"/>
                  <a:pt x="191109" y="0"/>
                </a:cubicBezTo>
                <a:lnTo>
                  <a:pt x="1719960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0" y="4588764"/>
                </a:cubicBezTo>
                <a:lnTo>
                  <a:pt x="191109" y="4588764"/>
                </a:lnTo>
                <a:cubicBezTo>
                  <a:pt x="85562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376123" y="1877507"/>
            <a:ext cx="1243209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Lucida Sans Unicode"/>
                <a:cs typeface="Lucida Sans Unicode"/>
              </a:rPr>
              <a:t>Stationary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15391" y="2211644"/>
            <a:ext cx="766200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Lucida Sans Unicode"/>
                <a:cs typeface="Lucida Sans Unicode"/>
              </a:rPr>
              <a:t>phase</a:t>
            </a:r>
            <a:endParaRPr sz="1900">
              <a:latin typeface="Lucida Sans Unicode"/>
              <a:cs typeface="Lucida Sans Unicode"/>
            </a:endParaRPr>
          </a:p>
        </p:txBody>
      </p:sp>
      <p:pic>
        <p:nvPicPr>
          <p:cNvPr id="25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" y="2886456"/>
            <a:ext cx="1693164" cy="1517904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398678" y="3296667"/>
            <a:ext cx="1190677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Beads with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80618" y="3595370"/>
            <a:ext cx="628232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holes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25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" y="4482084"/>
            <a:ext cx="1860804" cy="1517904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298094" y="5041820"/>
            <a:ext cx="1393029" cy="2139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hydrocarbon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34670" y="5341239"/>
            <a:ext cx="1318357" cy="2136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like dextran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25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5584" y="1522476"/>
            <a:ext cx="2017775" cy="4695444"/>
          </a:xfrm>
          <a:prstGeom prst="rect">
            <a:avLst/>
          </a:prstGeom>
        </p:spPr>
      </p:pic>
      <p:pic>
        <p:nvPicPr>
          <p:cNvPr id="25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1012" y="1923288"/>
            <a:ext cx="2025395" cy="755904"/>
          </a:xfrm>
          <a:prstGeom prst="rect">
            <a:avLst/>
          </a:prstGeom>
        </p:spPr>
      </p:pic>
      <p:sp>
        <p:nvSpPr>
          <p:cNvPr id="224" name="object 224"/>
          <p:cNvSpPr/>
          <p:nvPr/>
        </p:nvSpPr>
        <p:spPr>
          <a:xfrm>
            <a:off x="2058924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0" y="0"/>
                </a:lnTo>
                <a:cubicBezTo>
                  <a:pt x="1825497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7" y="4588764"/>
                  <a:pt x="1719960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2240026" y="2044639"/>
            <a:ext cx="1623901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Lucida Sans Unicode"/>
                <a:cs typeface="Lucida Sans Unicode"/>
              </a:rPr>
              <a:t>Mobile phase</a:t>
            </a:r>
            <a:endParaRPr sz="1900">
              <a:latin typeface="Lucida Sans Unicode"/>
              <a:cs typeface="Lucida Sans Unicode"/>
            </a:endParaRPr>
          </a:p>
        </p:txBody>
      </p:sp>
      <p:pic>
        <p:nvPicPr>
          <p:cNvPr id="259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892" y="2884932"/>
            <a:ext cx="1662684" cy="3116580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2692019" y="3887343"/>
            <a:ext cx="715445" cy="2136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Liquid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605151" y="4301871"/>
            <a:ext cx="886407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Organic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638679" y="4600575"/>
            <a:ext cx="820403" cy="213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solvent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26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936" y="1522476"/>
            <a:ext cx="2017776" cy="4695444"/>
          </a:xfrm>
          <a:prstGeom prst="rect">
            <a:avLst/>
          </a:prstGeom>
        </p:spPr>
      </p:pic>
      <p:pic>
        <p:nvPicPr>
          <p:cNvPr id="261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308" y="1923288"/>
            <a:ext cx="2161032" cy="755904"/>
          </a:xfrm>
          <a:prstGeom prst="rect">
            <a:avLst/>
          </a:prstGeom>
        </p:spPr>
      </p:pic>
      <p:sp>
        <p:nvSpPr>
          <p:cNvPr id="225" name="object 225"/>
          <p:cNvSpPr/>
          <p:nvPr/>
        </p:nvSpPr>
        <p:spPr>
          <a:xfrm>
            <a:off x="4113276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1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4227576" y="2044639"/>
            <a:ext cx="1758744" cy="237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Lucida Sans Unicode"/>
                <a:cs typeface="Lucida Sans Unicode"/>
              </a:rPr>
              <a:t>characteristics</a:t>
            </a:r>
            <a:endParaRPr sz="1900">
              <a:latin typeface="Lucida Sans Unicode"/>
              <a:cs typeface="Lucida Sans Unicode"/>
            </a:endParaRPr>
          </a:p>
        </p:txBody>
      </p:sp>
      <p:pic>
        <p:nvPicPr>
          <p:cNvPr id="262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6720" y="2884932"/>
            <a:ext cx="1664208" cy="3116580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4857877" y="4243626"/>
            <a:ext cx="490854" cy="2139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Size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263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4288" y="1522476"/>
            <a:ext cx="2017776" cy="4695444"/>
          </a:xfrm>
          <a:prstGeom prst="rect">
            <a:avLst/>
          </a:prstGeom>
        </p:spPr>
      </p:pic>
      <p:pic>
        <p:nvPicPr>
          <p:cNvPr id="264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848" y="2017776"/>
            <a:ext cx="2275332" cy="3363468"/>
          </a:xfrm>
          <a:prstGeom prst="rect">
            <a:avLst/>
          </a:prstGeom>
        </p:spPr>
      </p:pic>
      <p:sp>
        <p:nvSpPr>
          <p:cNvPr id="226" name="object 226"/>
          <p:cNvSpPr/>
          <p:nvPr/>
        </p:nvSpPr>
        <p:spPr>
          <a:xfrm>
            <a:off x="6167628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1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6412357" y="2146122"/>
            <a:ext cx="1499312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Mechanism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6250813" y="2583510"/>
            <a:ext cx="1819961" cy="2967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Based on size</a:t>
            </a:r>
            <a:endParaRPr sz="2400">
              <a:latin typeface="Times New Roman"/>
              <a:cs typeface="Times New Roman"/>
            </a:endParaRPr>
          </a:p>
          <a:p>
            <a:pPr marL="9906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proteins can</a:t>
            </a:r>
            <a:endParaRPr sz="2400">
              <a:latin typeface="Times New Roman"/>
              <a:cs typeface="Times New Roman"/>
            </a:endParaRPr>
          </a:p>
          <a:p>
            <a:pPr marL="24383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pass through</a:t>
            </a:r>
            <a:endParaRPr sz="2400">
              <a:latin typeface="Times New Roman"/>
              <a:cs typeface="Times New Roman"/>
            </a:endParaRPr>
          </a:p>
          <a:p>
            <a:pPr marL="97535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the holes in</a:t>
            </a:r>
            <a:endParaRPr sz="2400">
              <a:latin typeface="Times New Roman"/>
              <a:cs typeface="Times New Roman"/>
            </a:endParaRPr>
          </a:p>
          <a:p>
            <a:pPr marL="254507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beads as a</a:t>
            </a:r>
            <a:endParaRPr sz="2400">
              <a:latin typeface="Times New Roman"/>
              <a:cs typeface="Times New Roman"/>
            </a:endParaRPr>
          </a:p>
          <a:p>
            <a:pPr marL="9144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result pass the</a:t>
            </a:r>
            <a:endParaRPr sz="2400">
              <a:latin typeface="Times New Roman"/>
              <a:cs typeface="Times New Roman"/>
            </a:endParaRPr>
          </a:p>
          <a:p>
            <a:pPr marL="131064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column first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and vice versa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265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640" y="1522476"/>
            <a:ext cx="2017776" cy="4695444"/>
          </a:xfrm>
          <a:prstGeom prst="rect">
            <a:avLst/>
          </a:prstGeom>
        </p:spPr>
      </p:pic>
      <p:pic>
        <p:nvPicPr>
          <p:cNvPr id="26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2356" y="1642872"/>
            <a:ext cx="1999487" cy="4363212"/>
          </a:xfrm>
          <a:prstGeom prst="rect">
            <a:avLst/>
          </a:prstGeom>
        </p:spPr>
      </p:pic>
      <p:sp>
        <p:nvSpPr>
          <p:cNvPr id="227" name="object 227"/>
          <p:cNvSpPr/>
          <p:nvPr/>
        </p:nvSpPr>
        <p:spPr>
          <a:xfrm>
            <a:off x="8221980" y="1549908"/>
            <a:ext cx="1911095" cy="4588764"/>
          </a:xfrm>
          <a:custGeom>
            <a:avLst/>
            <a:gdLst/>
            <a:ahLst/>
            <a:cxnLst/>
            <a:rect l="l" t="t" r="r" b="b"/>
            <a:pathLst>
              <a:path w="1911095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1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8457565" y="1770329"/>
            <a:ext cx="1515770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Advantages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550529" y="2207445"/>
            <a:ext cx="1405128" cy="661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8994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Good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separation 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8541385" y="2962351"/>
            <a:ext cx="1349045" cy="14299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Biological</a:t>
            </a:r>
            <a:endParaRPr sz="2400">
              <a:latin typeface="Times New Roman"/>
              <a:cs typeface="Times New Roman"/>
            </a:endParaRPr>
          </a:p>
          <a:p>
            <a:pPr marL="1524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activity of</a:t>
            </a:r>
            <a:endParaRPr sz="2400">
              <a:latin typeface="Times New Roman"/>
              <a:cs typeface="Times New Roman"/>
            </a:endParaRPr>
          </a:p>
          <a:p>
            <a:pPr marL="119252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particles</a:t>
            </a:r>
            <a:endParaRPr sz="2400">
              <a:latin typeface="Times New Roman"/>
              <a:cs typeface="Times New Roman"/>
            </a:endParaRPr>
          </a:p>
          <a:p>
            <a:pPr marL="6858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protected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411845" y="4346397"/>
            <a:ext cx="1607210" cy="661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28981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Less and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defined time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523097" y="5100505"/>
            <a:ext cx="1387312" cy="6620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Times New Roman"/>
                <a:cs typeface="Times New Roman"/>
              </a:rPr>
              <a:t>No sample</a:t>
            </a:r>
            <a:endParaRPr sz="1700">
              <a:latin typeface="Times New Roman"/>
              <a:cs typeface="Times New Roman"/>
            </a:endParaRPr>
          </a:p>
          <a:p>
            <a:pPr marL="417957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loss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267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2992" y="1522476"/>
            <a:ext cx="1969008" cy="4695444"/>
          </a:xfrm>
          <a:prstGeom prst="rect">
            <a:avLst/>
          </a:prstGeom>
        </p:spPr>
      </p:pic>
      <p:pic>
        <p:nvPicPr>
          <p:cNvPr id="268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3744" y="2203704"/>
            <a:ext cx="2048256" cy="2371344"/>
          </a:xfrm>
          <a:prstGeom prst="rect">
            <a:avLst/>
          </a:prstGeom>
        </p:spPr>
      </p:pic>
      <p:sp>
        <p:nvSpPr>
          <p:cNvPr id="228" name="object 228"/>
          <p:cNvSpPr/>
          <p:nvPr/>
        </p:nvSpPr>
        <p:spPr>
          <a:xfrm>
            <a:off x="10276332" y="1549908"/>
            <a:ext cx="1911096" cy="4588764"/>
          </a:xfrm>
          <a:custGeom>
            <a:avLst/>
            <a:gdLst/>
            <a:ahLst/>
            <a:cxnLst/>
            <a:rect l="l" t="t" r="r" b="b"/>
            <a:pathLst>
              <a:path w="1911096" h="4588764">
                <a:moveTo>
                  <a:pt x="0" y="191135"/>
                </a:moveTo>
                <a:cubicBezTo>
                  <a:pt x="0" y="85598"/>
                  <a:pt x="85598" y="0"/>
                  <a:pt x="191135" y="0"/>
                </a:cubicBezTo>
                <a:lnTo>
                  <a:pt x="1719961" y="0"/>
                </a:lnTo>
                <a:cubicBezTo>
                  <a:pt x="1825498" y="0"/>
                  <a:pt x="1911096" y="85598"/>
                  <a:pt x="1911096" y="191135"/>
                </a:cubicBezTo>
                <a:lnTo>
                  <a:pt x="1911096" y="4397654"/>
                </a:lnTo>
                <a:cubicBezTo>
                  <a:pt x="1911096" y="4503204"/>
                  <a:pt x="1825498" y="4588764"/>
                  <a:pt x="1719961" y="4588764"/>
                </a:cubicBezTo>
                <a:lnTo>
                  <a:pt x="191135" y="4588764"/>
                </a:lnTo>
                <a:cubicBezTo>
                  <a:pt x="85598" y="4588764"/>
                  <a:pt x="0" y="4503204"/>
                  <a:pt x="0" y="4397654"/>
                </a:cubicBez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text 1"/>
          <p:cNvSpPr txBox="1"/>
          <p:nvPr/>
        </p:nvSpPr>
        <p:spPr>
          <a:xfrm>
            <a:off x="10370566" y="2324654"/>
            <a:ext cx="1792159" cy="247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latin typeface="Arial"/>
                <a:cs typeface="Arial"/>
              </a:rPr>
              <a:t>Disadvantages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0373614" y="2725496"/>
            <a:ext cx="1794663" cy="1812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17933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Molecules</a:t>
            </a:r>
            <a:endParaRPr sz="2400">
              <a:latin typeface="Times New Roman"/>
              <a:cs typeface="Times New Roman"/>
            </a:endParaRPr>
          </a:p>
          <a:p>
            <a:pPr marL="222504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with exact</a:t>
            </a:r>
            <a:endParaRPr sz="2400">
              <a:latin typeface="Times New Roman"/>
              <a:cs typeface="Times New Roman"/>
            </a:endParaRPr>
          </a:p>
          <a:p>
            <a:pPr marL="12192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same size and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weight cannot</a:t>
            </a:r>
            <a:endParaRPr sz="2400">
              <a:latin typeface="Times New Roman"/>
              <a:cs typeface="Times New Roman"/>
            </a:endParaRPr>
          </a:p>
          <a:p>
            <a:pPr marL="100583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be separated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7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7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43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7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7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7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34154" y="337083"/>
            <a:ext cx="3275152" cy="54191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740" b="1" spc="10" dirty="0">
                <a:solidFill>
                  <a:srgbClr val="FF0000"/>
                </a:solidFill>
                <a:latin typeface="Arial"/>
                <a:cs typeface="Arial"/>
              </a:rPr>
              <a:t>SDS- PAGE</a:t>
            </a:r>
            <a:endParaRPr sz="4700">
              <a:latin typeface="Arial"/>
              <a:cs typeface="Arial"/>
            </a:endParaRPr>
          </a:p>
        </p:txBody>
      </p:sp>
      <p:pic>
        <p:nvPicPr>
          <p:cNvPr id="27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" y="1853184"/>
            <a:ext cx="1531620" cy="5004815"/>
          </a:xfrm>
          <a:prstGeom prst="rect">
            <a:avLst/>
          </a:prstGeom>
        </p:spPr>
      </p:pic>
      <p:pic>
        <p:nvPicPr>
          <p:cNvPr id="27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45564"/>
            <a:ext cx="1540764" cy="5012436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77393" y="3362627"/>
            <a:ext cx="1244035" cy="5506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8016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Proteins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are purified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30149" y="3990515"/>
            <a:ext cx="1337185" cy="15104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92607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 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setup</a:t>
            </a:r>
            <a:endParaRPr sz="2000">
              <a:latin typeface="Times New Roman"/>
              <a:cs typeface="Times New Roman"/>
            </a:endParaRPr>
          </a:p>
          <a:p>
            <a:pPr marL="153924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similar to</a:t>
            </a:r>
            <a:endParaRPr sz="2000">
              <a:latin typeface="Times New Roman"/>
              <a:cs typeface="Times New Roman"/>
            </a:endParaRPr>
          </a:p>
          <a:p>
            <a:pPr marL="481583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gel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electrophore</a:t>
            </a:r>
            <a:endParaRPr sz="2000">
              <a:latin typeface="Times New Roman"/>
              <a:cs typeface="Times New Roman"/>
            </a:endParaRPr>
          </a:p>
          <a:p>
            <a:pPr marL="502919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sis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7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8968" y="1853184"/>
            <a:ext cx="1531620" cy="5004815"/>
          </a:xfrm>
          <a:prstGeom prst="rect">
            <a:avLst/>
          </a:prstGeom>
        </p:spPr>
      </p:pic>
      <p:pic>
        <p:nvPicPr>
          <p:cNvPr id="27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1347" y="1845564"/>
            <a:ext cx="1546860" cy="5012436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1916557" y="3963640"/>
            <a:ext cx="1085871" cy="7700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4007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Based</a:t>
            </a:r>
            <a:endParaRPr sz="28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on size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28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4888" y="1853184"/>
            <a:ext cx="1533144" cy="5004815"/>
          </a:xfrm>
          <a:prstGeom prst="rect">
            <a:avLst/>
          </a:prstGeom>
        </p:spPr>
      </p:pic>
      <p:pic>
        <p:nvPicPr>
          <p:cNvPr id="28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7268" y="1845564"/>
            <a:ext cx="1548384" cy="5012436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3439668" y="3005002"/>
            <a:ext cx="1307407" cy="3116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8194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Forces</a:t>
            </a:r>
            <a:endParaRPr sz="2000">
              <a:latin typeface="Times New Roman"/>
              <a:cs typeface="Times New Roman"/>
            </a:endParaRPr>
          </a:p>
          <a:p>
            <a:pPr marL="246888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applied</a:t>
            </a:r>
            <a:endParaRPr sz="2000">
              <a:latin typeface="Times New Roman"/>
              <a:cs typeface="Times New Roman"/>
            </a:endParaRPr>
          </a:p>
          <a:p>
            <a:pPr marL="111253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Frictional</a:t>
            </a:r>
            <a:endParaRPr sz="2000">
              <a:latin typeface="Times New Roman"/>
              <a:cs typeface="Times New Roman"/>
            </a:endParaRPr>
          </a:p>
          <a:p>
            <a:pPr marL="128016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force and</a:t>
            </a:r>
            <a:endParaRPr sz="2000">
              <a:latin typeface="Times New Roman"/>
              <a:cs typeface="Times New Roman"/>
            </a:endParaRPr>
          </a:p>
          <a:p>
            <a:pPr marL="94488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Electric</a:t>
            </a:r>
            <a:endParaRPr sz="2000">
              <a:latin typeface="Times New Roman"/>
              <a:cs typeface="Times New Roman"/>
            </a:endParaRPr>
          </a:p>
          <a:p>
            <a:pPr marL="227076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force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Times New Roman"/>
                <a:cs typeface="Times New Roman"/>
              </a:rPr>
              <a:t>(Gravitation</a:t>
            </a:r>
            <a:endParaRPr sz="1900">
              <a:latin typeface="Times New Roman"/>
              <a:cs typeface="Times New Roman"/>
            </a:endParaRPr>
          </a:p>
          <a:p>
            <a:pPr marL="28955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al force can</a:t>
            </a:r>
            <a:endParaRPr sz="2000">
              <a:latin typeface="Times New Roman"/>
              <a:cs typeface="Times New Roman"/>
            </a:endParaRPr>
          </a:p>
          <a:p>
            <a:pPr marL="501395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endParaRPr sz="2000">
              <a:latin typeface="Times New Roman"/>
              <a:cs typeface="Times New Roman"/>
            </a:endParaRPr>
          </a:p>
          <a:p>
            <a:pPr marL="9906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neglected</a:t>
            </a:r>
            <a:r>
              <a:rPr sz="17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)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28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2332" y="1853184"/>
            <a:ext cx="1531620" cy="5004815"/>
          </a:xfrm>
          <a:prstGeom prst="rect">
            <a:avLst/>
          </a:prstGeom>
        </p:spPr>
      </p:pic>
      <p:pic>
        <p:nvPicPr>
          <p:cNvPr id="28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4712" y="1845564"/>
            <a:ext cx="1546860" cy="5012436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5132578" y="3154354"/>
            <a:ext cx="1215021" cy="27942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5240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Velocity 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depends on</a:t>
            </a:r>
            <a:endParaRPr sz="2000">
              <a:latin typeface="Times New Roman"/>
              <a:cs typeface="Times New Roman"/>
            </a:endParaRPr>
          </a:p>
          <a:p>
            <a:pPr marL="51816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Electric</a:t>
            </a:r>
            <a:endParaRPr sz="2000">
              <a:latin typeface="Times New Roman"/>
              <a:cs typeface="Times New Roman"/>
            </a:endParaRPr>
          </a:p>
          <a:p>
            <a:pPr marL="181355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field,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Charge on</a:t>
            </a:r>
            <a:endParaRPr sz="2000">
              <a:latin typeface="Times New Roman"/>
              <a:cs typeface="Times New Roman"/>
            </a:endParaRPr>
          </a:p>
          <a:p>
            <a:pPr marL="59435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molecule</a:t>
            </a:r>
            <a:endParaRPr sz="2000">
              <a:latin typeface="Times New Roman"/>
              <a:cs typeface="Times New Roman"/>
            </a:endParaRPr>
          </a:p>
          <a:p>
            <a:pPr marL="391667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endParaRPr sz="2000">
              <a:latin typeface="Times New Roman"/>
              <a:cs typeface="Times New Roman"/>
            </a:endParaRPr>
          </a:p>
          <a:p>
            <a:pPr marL="35051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coefficient</a:t>
            </a:r>
            <a:endParaRPr sz="2000">
              <a:latin typeface="Times New Roman"/>
              <a:cs typeface="Times New Roman"/>
            </a:endParaRPr>
          </a:p>
          <a:p>
            <a:pPr marL="28955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of fricition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6649212" y="1766316"/>
            <a:ext cx="4960620" cy="4960620"/>
          </a:xfrm>
          <a:custGeom>
            <a:avLst/>
            <a:gdLst/>
            <a:ahLst/>
            <a:cxnLst/>
            <a:rect l="l" t="t" r="r" b="b"/>
            <a:pathLst>
              <a:path w="4960620" h="4960620">
                <a:moveTo>
                  <a:pt x="0" y="2480310"/>
                </a:moveTo>
                <a:lnTo>
                  <a:pt x="2480310" y="0"/>
                </a:lnTo>
                <a:lnTo>
                  <a:pt x="4960620" y="2480310"/>
                </a:lnTo>
                <a:lnTo>
                  <a:pt x="2480310" y="4960620"/>
                </a:lnTo>
                <a:close/>
              </a:path>
            </a:pathLst>
          </a:custGeom>
          <a:solidFill>
            <a:srgbClr val="EDD3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121652" y="2237232"/>
            <a:ext cx="1933956" cy="1933956"/>
          </a:xfrm>
          <a:custGeom>
            <a:avLst/>
            <a:gdLst/>
            <a:ahLst/>
            <a:cxnLst/>
            <a:rect l="l" t="t" r="r" b="b"/>
            <a:pathLst>
              <a:path w="1933956" h="1933956">
                <a:moveTo>
                  <a:pt x="0" y="322326"/>
                </a:moveTo>
                <a:cubicBezTo>
                  <a:pt x="0" y="144272"/>
                  <a:pt x="144272" y="0"/>
                  <a:pt x="322326" y="0"/>
                </a:cubicBezTo>
                <a:lnTo>
                  <a:pt x="1611630" y="0"/>
                </a:lnTo>
                <a:cubicBezTo>
                  <a:pt x="1789684" y="0"/>
                  <a:pt x="1933956" y="144272"/>
                  <a:pt x="1933956" y="322326"/>
                </a:cubicBezTo>
                <a:lnTo>
                  <a:pt x="1933956" y="1611630"/>
                </a:lnTo>
                <a:cubicBezTo>
                  <a:pt x="1933956" y="1789684"/>
                  <a:pt x="1789684" y="1933956"/>
                  <a:pt x="1611630" y="1933956"/>
                </a:cubicBezTo>
                <a:lnTo>
                  <a:pt x="322326" y="1933956"/>
                </a:lnTo>
                <a:cubicBezTo>
                  <a:pt x="144272" y="1933956"/>
                  <a:pt x="0" y="1789684"/>
                  <a:pt x="0" y="1611630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114032" y="2229612"/>
            <a:ext cx="1949194" cy="1949196"/>
          </a:xfrm>
          <a:custGeom>
            <a:avLst/>
            <a:gdLst/>
            <a:ahLst/>
            <a:cxnLst/>
            <a:rect l="l" t="t" r="r" b="b"/>
            <a:pathLst>
              <a:path w="1949194" h="1949196">
                <a:moveTo>
                  <a:pt x="7620" y="329946"/>
                </a:moveTo>
                <a:cubicBezTo>
                  <a:pt x="7620" y="151892"/>
                  <a:pt x="151892" y="7620"/>
                  <a:pt x="329946" y="7620"/>
                </a:cubicBezTo>
                <a:lnTo>
                  <a:pt x="1619250" y="7620"/>
                </a:lnTo>
                <a:cubicBezTo>
                  <a:pt x="1797304" y="7620"/>
                  <a:pt x="1941576" y="151892"/>
                  <a:pt x="1941576" y="329946"/>
                </a:cubicBezTo>
                <a:lnTo>
                  <a:pt x="1941576" y="1619250"/>
                </a:lnTo>
                <a:cubicBezTo>
                  <a:pt x="1941576" y="1797304"/>
                  <a:pt x="1797304" y="1941576"/>
                  <a:pt x="1619250" y="1941576"/>
                </a:cubicBezTo>
                <a:lnTo>
                  <a:pt x="329946" y="1941576"/>
                </a:lnTo>
                <a:cubicBezTo>
                  <a:pt x="151892" y="1941576"/>
                  <a:pt x="7620" y="1797304"/>
                  <a:pt x="7620" y="161925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7345934" y="2788079"/>
            <a:ext cx="1547742" cy="869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•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Polyacramide</a:t>
            </a:r>
            <a:endParaRPr sz="1400">
              <a:latin typeface="Times New Roman"/>
              <a:cs typeface="Times New Roman"/>
            </a:endParaRPr>
          </a:p>
          <a:p>
            <a:pPr marL="438911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gel  is</a:t>
            </a:r>
            <a:endParaRPr sz="2000">
              <a:latin typeface="Times New Roman"/>
              <a:cs typeface="Times New Roman"/>
            </a:endParaRPr>
          </a:p>
          <a:p>
            <a:pPr marL="211835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unreactive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9204960" y="2237232"/>
            <a:ext cx="1933956" cy="1933956"/>
          </a:xfrm>
          <a:custGeom>
            <a:avLst/>
            <a:gdLst/>
            <a:ahLst/>
            <a:cxnLst/>
            <a:rect l="l" t="t" r="r" b="b"/>
            <a:pathLst>
              <a:path w="1933956" h="1933956">
                <a:moveTo>
                  <a:pt x="0" y="322326"/>
                </a:moveTo>
                <a:cubicBezTo>
                  <a:pt x="0" y="144272"/>
                  <a:pt x="144272" y="0"/>
                  <a:pt x="322326" y="0"/>
                </a:cubicBezTo>
                <a:lnTo>
                  <a:pt x="1611630" y="0"/>
                </a:lnTo>
                <a:cubicBezTo>
                  <a:pt x="1789684" y="0"/>
                  <a:pt x="1933956" y="144272"/>
                  <a:pt x="1933956" y="322326"/>
                </a:cubicBezTo>
                <a:lnTo>
                  <a:pt x="1933956" y="1611630"/>
                </a:lnTo>
                <a:cubicBezTo>
                  <a:pt x="1933956" y="1789684"/>
                  <a:pt x="1789684" y="1933956"/>
                  <a:pt x="1611630" y="1933956"/>
                </a:cubicBezTo>
                <a:lnTo>
                  <a:pt x="322326" y="1933956"/>
                </a:lnTo>
                <a:cubicBezTo>
                  <a:pt x="144272" y="1933956"/>
                  <a:pt x="0" y="1789684"/>
                  <a:pt x="0" y="1611630"/>
                </a:cubicBezTo>
                <a:close/>
              </a:path>
            </a:pathLst>
          </a:custGeom>
          <a:solidFill>
            <a:srgbClr val="64CF4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197340" y="2229612"/>
            <a:ext cx="1949196" cy="1949196"/>
          </a:xfrm>
          <a:custGeom>
            <a:avLst/>
            <a:gdLst/>
            <a:ahLst/>
            <a:cxnLst/>
            <a:rect l="l" t="t" r="r" b="b"/>
            <a:pathLst>
              <a:path w="1949196" h="1949196">
                <a:moveTo>
                  <a:pt x="7620" y="329946"/>
                </a:moveTo>
                <a:cubicBezTo>
                  <a:pt x="7620" y="151892"/>
                  <a:pt x="151892" y="7620"/>
                  <a:pt x="329946" y="7620"/>
                </a:cubicBezTo>
                <a:lnTo>
                  <a:pt x="1619250" y="7620"/>
                </a:lnTo>
                <a:cubicBezTo>
                  <a:pt x="1797304" y="7620"/>
                  <a:pt x="1941576" y="151892"/>
                  <a:pt x="1941576" y="329946"/>
                </a:cubicBezTo>
                <a:lnTo>
                  <a:pt x="1941576" y="1619250"/>
                </a:lnTo>
                <a:cubicBezTo>
                  <a:pt x="1941576" y="1797304"/>
                  <a:pt x="1797304" y="1941576"/>
                  <a:pt x="1619250" y="1941576"/>
                </a:cubicBezTo>
                <a:lnTo>
                  <a:pt x="329946" y="1941576"/>
                </a:lnTo>
                <a:cubicBezTo>
                  <a:pt x="151892" y="1941576"/>
                  <a:pt x="7620" y="1797304"/>
                  <a:pt x="7620" y="161925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9380855" y="2791642"/>
            <a:ext cx="1644632" cy="8719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99643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It has many</a:t>
            </a:r>
            <a:endParaRPr sz="2000">
              <a:latin typeface="Times New Roman"/>
              <a:cs typeface="Times New Roman"/>
            </a:endParaRPr>
          </a:p>
          <a:p>
            <a:pPr marL="71627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pores to allow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Times New Roman"/>
                <a:cs typeface="Times New Roman"/>
              </a:rPr>
              <a:t>proteins to pass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7121652" y="4320540"/>
            <a:ext cx="1933956" cy="1933956"/>
          </a:xfrm>
          <a:custGeom>
            <a:avLst/>
            <a:gdLst/>
            <a:ahLst/>
            <a:cxnLst/>
            <a:rect l="l" t="t" r="r" b="b"/>
            <a:pathLst>
              <a:path w="1933956" h="1933956">
                <a:moveTo>
                  <a:pt x="0" y="322326"/>
                </a:moveTo>
                <a:cubicBezTo>
                  <a:pt x="0" y="144272"/>
                  <a:pt x="144272" y="0"/>
                  <a:pt x="322326" y="0"/>
                </a:cubicBezTo>
                <a:lnTo>
                  <a:pt x="1611630" y="0"/>
                </a:lnTo>
                <a:cubicBezTo>
                  <a:pt x="1789684" y="0"/>
                  <a:pt x="1933956" y="144272"/>
                  <a:pt x="1933956" y="322326"/>
                </a:cubicBezTo>
                <a:lnTo>
                  <a:pt x="1933956" y="1611617"/>
                </a:lnTo>
                <a:cubicBezTo>
                  <a:pt x="1933956" y="1789646"/>
                  <a:pt x="1789684" y="1933956"/>
                  <a:pt x="1611630" y="1933956"/>
                </a:cubicBezTo>
                <a:lnTo>
                  <a:pt x="322326" y="1933956"/>
                </a:lnTo>
                <a:cubicBezTo>
                  <a:pt x="144272" y="1933956"/>
                  <a:pt x="0" y="1789646"/>
                  <a:pt x="0" y="1611617"/>
                </a:cubicBezTo>
                <a:close/>
              </a:path>
            </a:pathLst>
          </a:custGeom>
          <a:solidFill>
            <a:srgbClr val="4FB9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114032" y="4312920"/>
            <a:ext cx="1949194" cy="1949196"/>
          </a:xfrm>
          <a:custGeom>
            <a:avLst/>
            <a:gdLst/>
            <a:ahLst/>
            <a:cxnLst/>
            <a:rect l="l" t="t" r="r" b="b"/>
            <a:pathLst>
              <a:path w="1949194" h="1949196">
                <a:moveTo>
                  <a:pt x="7620" y="329946"/>
                </a:moveTo>
                <a:cubicBezTo>
                  <a:pt x="7620" y="151892"/>
                  <a:pt x="151892" y="7620"/>
                  <a:pt x="329946" y="7620"/>
                </a:cubicBezTo>
                <a:lnTo>
                  <a:pt x="1619250" y="7620"/>
                </a:lnTo>
                <a:cubicBezTo>
                  <a:pt x="1797304" y="7620"/>
                  <a:pt x="1941576" y="151892"/>
                  <a:pt x="1941576" y="329946"/>
                </a:cubicBezTo>
                <a:lnTo>
                  <a:pt x="1941576" y="1619237"/>
                </a:lnTo>
                <a:cubicBezTo>
                  <a:pt x="1941576" y="1797266"/>
                  <a:pt x="1797304" y="1941576"/>
                  <a:pt x="1619250" y="1941576"/>
                </a:cubicBezTo>
                <a:lnTo>
                  <a:pt x="329946" y="1941576"/>
                </a:lnTo>
                <a:cubicBezTo>
                  <a:pt x="151892" y="1941576"/>
                  <a:pt x="7620" y="1797266"/>
                  <a:pt x="7620" y="1619237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7309993" y="4491067"/>
            <a:ext cx="1610724" cy="18545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39" b="1" spc="10" dirty="0">
                <a:solidFill>
                  <a:srgbClr val="FFFFFF"/>
                </a:solidFill>
                <a:latin typeface="Arial"/>
                <a:cs typeface="Arial"/>
              </a:rPr>
              <a:t>SDS anions and</a:t>
            </a:r>
            <a:endParaRPr sz="1000">
              <a:latin typeface="Arial"/>
              <a:cs typeface="Arial"/>
            </a:endParaRPr>
          </a:p>
          <a:p>
            <a:pPr marL="516635">
              <a:lnSpc>
                <a:spcPct val="100000"/>
              </a:lnSpc>
            </a:pP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Beta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FF"/>
                </a:solidFill>
                <a:latin typeface="Arial"/>
                <a:cs typeface="Arial"/>
              </a:rPr>
              <a:t>mercaptoethanol</a:t>
            </a:r>
            <a:endParaRPr sz="1300">
              <a:latin typeface="Arial"/>
              <a:cs typeface="Arial"/>
            </a:endParaRPr>
          </a:p>
          <a:p>
            <a:pPr marL="153923">
              <a:lnSpc>
                <a:spcPct val="100000"/>
              </a:lnSpc>
            </a:pP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denatures the</a:t>
            </a:r>
            <a:endParaRPr sz="1700">
              <a:latin typeface="Arial"/>
              <a:cs typeface="Arial"/>
            </a:endParaRPr>
          </a:p>
          <a:p>
            <a:pPr marL="301750">
              <a:lnSpc>
                <a:spcPct val="100000"/>
              </a:lnSpc>
            </a:pP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protein by</a:t>
            </a:r>
            <a:endParaRPr sz="1700">
              <a:latin typeface="Arial"/>
              <a:cs typeface="Arial"/>
            </a:endParaRPr>
          </a:p>
          <a:p>
            <a:pPr marL="22859">
              <a:lnSpc>
                <a:spcPct val="100000"/>
              </a:lnSpc>
            </a:pPr>
            <a:r>
              <a:rPr sz="1520" b="1" spc="10" dirty="0">
                <a:solidFill>
                  <a:srgbClr val="FFFFFF"/>
                </a:solidFill>
                <a:latin typeface="Arial"/>
                <a:cs typeface="Arial"/>
              </a:rPr>
              <a:t>attaching to side</a:t>
            </a:r>
            <a:endParaRPr sz="15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chains.</a:t>
            </a:r>
            <a:endParaRPr sz="1700">
              <a:latin typeface="Arial"/>
              <a:cs typeface="Arial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9204960" y="4320540"/>
            <a:ext cx="1933956" cy="1933956"/>
          </a:xfrm>
          <a:custGeom>
            <a:avLst/>
            <a:gdLst/>
            <a:ahLst/>
            <a:cxnLst/>
            <a:rect l="l" t="t" r="r" b="b"/>
            <a:pathLst>
              <a:path w="1933956" h="1933956">
                <a:moveTo>
                  <a:pt x="0" y="322326"/>
                </a:moveTo>
                <a:cubicBezTo>
                  <a:pt x="0" y="144272"/>
                  <a:pt x="144272" y="0"/>
                  <a:pt x="322326" y="0"/>
                </a:cubicBezTo>
                <a:lnTo>
                  <a:pt x="1611630" y="0"/>
                </a:lnTo>
                <a:cubicBezTo>
                  <a:pt x="1789684" y="0"/>
                  <a:pt x="1933956" y="144272"/>
                  <a:pt x="1933956" y="322326"/>
                </a:cubicBezTo>
                <a:lnTo>
                  <a:pt x="1933956" y="1611617"/>
                </a:lnTo>
                <a:cubicBezTo>
                  <a:pt x="1933956" y="1789646"/>
                  <a:pt x="1789684" y="1933956"/>
                  <a:pt x="1611630" y="1933956"/>
                </a:cubicBezTo>
                <a:lnTo>
                  <a:pt x="322326" y="1933956"/>
                </a:lnTo>
                <a:cubicBezTo>
                  <a:pt x="144272" y="1933956"/>
                  <a:pt x="0" y="1789646"/>
                  <a:pt x="0" y="1611617"/>
                </a:cubicBez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9197340" y="4312920"/>
            <a:ext cx="1949196" cy="1949196"/>
          </a:xfrm>
          <a:custGeom>
            <a:avLst/>
            <a:gdLst/>
            <a:ahLst/>
            <a:cxnLst/>
            <a:rect l="l" t="t" r="r" b="b"/>
            <a:pathLst>
              <a:path w="1949196" h="1949196">
                <a:moveTo>
                  <a:pt x="7620" y="329946"/>
                </a:moveTo>
                <a:cubicBezTo>
                  <a:pt x="7620" y="151892"/>
                  <a:pt x="151892" y="7620"/>
                  <a:pt x="329946" y="7620"/>
                </a:cubicBezTo>
                <a:lnTo>
                  <a:pt x="1619250" y="7620"/>
                </a:lnTo>
                <a:cubicBezTo>
                  <a:pt x="1797304" y="7620"/>
                  <a:pt x="1941576" y="151892"/>
                  <a:pt x="1941576" y="329946"/>
                </a:cubicBezTo>
                <a:lnTo>
                  <a:pt x="1941576" y="1619237"/>
                </a:lnTo>
                <a:cubicBezTo>
                  <a:pt x="1941576" y="1797266"/>
                  <a:pt x="1797304" y="1941576"/>
                  <a:pt x="1619250" y="1941576"/>
                </a:cubicBezTo>
                <a:lnTo>
                  <a:pt x="329946" y="1941576"/>
                </a:lnTo>
                <a:cubicBezTo>
                  <a:pt x="151892" y="1941576"/>
                  <a:pt x="7620" y="1797266"/>
                  <a:pt x="7620" y="1619237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481439" y="4743886"/>
            <a:ext cx="1443825" cy="11930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spc="10" dirty="0">
                <a:solidFill>
                  <a:srgbClr val="FFFFFF"/>
                </a:solidFill>
                <a:latin typeface="Times New Roman"/>
                <a:cs typeface="Times New Roman"/>
              </a:rPr>
              <a:t>So net charge</a:t>
            </a:r>
            <a:endParaRPr sz="1600">
              <a:latin typeface="Times New Roman"/>
              <a:cs typeface="Times New Roman"/>
            </a:endParaRPr>
          </a:p>
          <a:p>
            <a:pPr marL="246888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becomes</a:t>
            </a:r>
            <a:endParaRPr sz="20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FFFFFF"/>
                </a:solidFill>
                <a:latin typeface="Times New Roman"/>
                <a:cs typeface="Times New Roman"/>
              </a:rPr>
              <a:t>negative on</a:t>
            </a:r>
            <a:endParaRPr sz="1800">
              <a:latin typeface="Times New Roman"/>
              <a:cs typeface="Times New Roman"/>
            </a:endParaRPr>
          </a:p>
          <a:p>
            <a:pPr marL="22860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protein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44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8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8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45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28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8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663694" y="329365"/>
            <a:ext cx="2993970" cy="45141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b="1" spc="10" dirty="0">
                <a:solidFill>
                  <a:srgbClr val="FF0000"/>
                </a:solidFill>
                <a:latin typeface="Arial"/>
                <a:cs typeface="Arial"/>
              </a:rPr>
              <a:t>8. PACKING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29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3124"/>
            <a:ext cx="2930652" cy="4788408"/>
          </a:xfrm>
          <a:prstGeom prst="rect">
            <a:avLst/>
          </a:prstGeom>
        </p:spPr>
      </p:pic>
      <p:pic>
        <p:nvPicPr>
          <p:cNvPr id="29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65504"/>
            <a:ext cx="2938272" cy="4803648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619963" y="3857993"/>
            <a:ext cx="1794729" cy="5380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•</a:t>
            </a:r>
            <a:r>
              <a:rPr sz="3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Drying</a:t>
            </a:r>
            <a:endParaRPr sz="3800">
              <a:latin typeface="Lucida Sans Unicode"/>
              <a:cs typeface="Lucida Sans Unicode"/>
            </a:endParaRPr>
          </a:p>
        </p:txBody>
      </p:sp>
      <p:pic>
        <p:nvPicPr>
          <p:cNvPr id="29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992" y="1684020"/>
            <a:ext cx="1493520" cy="1546860"/>
          </a:xfrm>
          <a:prstGeom prst="rect">
            <a:avLst/>
          </a:prstGeom>
        </p:spPr>
      </p:pic>
      <p:sp>
        <p:nvSpPr>
          <p:cNvPr id="238" name="object 238"/>
          <p:cNvSpPr/>
          <p:nvPr/>
        </p:nvSpPr>
        <p:spPr>
          <a:xfrm>
            <a:off x="690372" y="1676400"/>
            <a:ext cx="1508760" cy="1562100"/>
          </a:xfrm>
          <a:custGeom>
            <a:avLst/>
            <a:gdLst/>
            <a:ahLst/>
            <a:cxnLst/>
            <a:rect l="l" t="t" r="r" b="b"/>
            <a:pathLst>
              <a:path w="1508760" h="1562100">
                <a:moveTo>
                  <a:pt x="7620" y="781050"/>
                </a:moveTo>
                <a:cubicBezTo>
                  <a:pt x="7620" y="353949"/>
                  <a:pt x="341960" y="7620"/>
                  <a:pt x="754380" y="7620"/>
                </a:cubicBezTo>
                <a:cubicBezTo>
                  <a:pt x="1166749" y="7620"/>
                  <a:pt x="1501140" y="353949"/>
                  <a:pt x="1501140" y="781050"/>
                </a:cubicBezTo>
                <a:cubicBezTo>
                  <a:pt x="1501140" y="1208151"/>
                  <a:pt x="1166749" y="1554480"/>
                  <a:pt x="754380" y="1554480"/>
                </a:cubicBezTo>
                <a:cubicBezTo>
                  <a:pt x="341960" y="1554480"/>
                  <a:pt x="7620" y="1208151"/>
                  <a:pt x="7620" y="78105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023616" y="1373124"/>
            <a:ext cx="2979420" cy="4788408"/>
          </a:xfrm>
          <a:custGeom>
            <a:avLst/>
            <a:gdLst/>
            <a:ahLst/>
            <a:cxnLst/>
            <a:rect l="l" t="t" r="r" b="b"/>
            <a:pathLst>
              <a:path w="2979420" h="4788408">
                <a:moveTo>
                  <a:pt x="0" y="297942"/>
                </a:moveTo>
                <a:cubicBezTo>
                  <a:pt x="0" y="133350"/>
                  <a:pt x="133350" y="0"/>
                  <a:pt x="297942" y="0"/>
                </a:cubicBezTo>
                <a:lnTo>
                  <a:pt x="2681478" y="0"/>
                </a:lnTo>
                <a:cubicBezTo>
                  <a:pt x="2846070" y="0"/>
                  <a:pt x="2979420" y="133350"/>
                  <a:pt x="2979420" y="297942"/>
                </a:cubicBezTo>
                <a:lnTo>
                  <a:pt x="2979420" y="4490466"/>
                </a:lnTo>
                <a:cubicBezTo>
                  <a:pt x="2979420" y="4655020"/>
                  <a:pt x="2846070" y="4788408"/>
                  <a:pt x="2681478" y="4788408"/>
                </a:cubicBezTo>
                <a:lnTo>
                  <a:pt x="297942" y="4788408"/>
                </a:lnTo>
                <a:cubicBezTo>
                  <a:pt x="133350" y="4788408"/>
                  <a:pt x="0" y="4655020"/>
                  <a:pt x="0" y="4490466"/>
                </a:cubicBez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015996" y="1365504"/>
            <a:ext cx="2994660" cy="4803648"/>
          </a:xfrm>
          <a:custGeom>
            <a:avLst/>
            <a:gdLst/>
            <a:ahLst/>
            <a:cxnLst/>
            <a:rect l="l" t="t" r="r" b="b"/>
            <a:pathLst>
              <a:path w="2994660" h="4803648">
                <a:moveTo>
                  <a:pt x="7620" y="305562"/>
                </a:moveTo>
                <a:cubicBezTo>
                  <a:pt x="7620" y="140970"/>
                  <a:pt x="140970" y="7620"/>
                  <a:pt x="305562" y="7620"/>
                </a:cubicBezTo>
                <a:lnTo>
                  <a:pt x="2689098" y="7620"/>
                </a:lnTo>
                <a:cubicBezTo>
                  <a:pt x="2853690" y="7620"/>
                  <a:pt x="2987040" y="140970"/>
                  <a:pt x="2987040" y="305562"/>
                </a:cubicBezTo>
                <a:lnTo>
                  <a:pt x="2987040" y="4498086"/>
                </a:lnTo>
                <a:cubicBezTo>
                  <a:pt x="2987040" y="4662640"/>
                  <a:pt x="2853690" y="4796028"/>
                  <a:pt x="2689098" y="4796028"/>
                </a:cubicBezTo>
                <a:lnTo>
                  <a:pt x="305562" y="4796028"/>
                </a:lnTo>
                <a:cubicBezTo>
                  <a:pt x="140970" y="4796028"/>
                  <a:pt x="7620" y="4662640"/>
                  <a:pt x="7620" y="449808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3871849" y="3857993"/>
            <a:ext cx="1434830" cy="4769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Spray</a:t>
            </a:r>
            <a:endParaRPr sz="3800">
              <a:latin typeface="Lucida Sans Unicode"/>
              <a:cs typeface="Lucida Sans Unicode"/>
            </a:endParaRPr>
          </a:p>
        </p:txBody>
      </p:sp>
      <p:pic>
        <p:nvPicPr>
          <p:cNvPr id="29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5512" y="1659636"/>
            <a:ext cx="1595628" cy="1595628"/>
          </a:xfrm>
          <a:prstGeom prst="rect">
            <a:avLst/>
          </a:prstGeom>
        </p:spPr>
      </p:pic>
      <p:sp>
        <p:nvSpPr>
          <p:cNvPr id="241" name="object 241"/>
          <p:cNvSpPr/>
          <p:nvPr/>
        </p:nvSpPr>
        <p:spPr>
          <a:xfrm>
            <a:off x="3707892" y="1652016"/>
            <a:ext cx="1610868" cy="1610868"/>
          </a:xfrm>
          <a:custGeom>
            <a:avLst/>
            <a:gdLst/>
            <a:ahLst/>
            <a:cxnLst/>
            <a:rect l="l" t="t" r="r" b="b"/>
            <a:pathLst>
              <a:path w="1610868" h="1610868">
                <a:moveTo>
                  <a:pt x="7620" y="805434"/>
                </a:moveTo>
                <a:cubicBezTo>
                  <a:pt x="7620" y="364871"/>
                  <a:pt x="364871" y="7620"/>
                  <a:pt x="805434" y="7620"/>
                </a:cubicBezTo>
                <a:cubicBezTo>
                  <a:pt x="1245997" y="7620"/>
                  <a:pt x="1603248" y="364871"/>
                  <a:pt x="1603248" y="805434"/>
                </a:cubicBezTo>
                <a:cubicBezTo>
                  <a:pt x="1603248" y="1245997"/>
                  <a:pt x="1245997" y="1603248"/>
                  <a:pt x="805434" y="1603248"/>
                </a:cubicBezTo>
                <a:cubicBezTo>
                  <a:pt x="364871" y="1603248"/>
                  <a:pt x="7620" y="1245997"/>
                  <a:pt x="7620" y="80543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092952" y="1373124"/>
            <a:ext cx="2979420" cy="4788408"/>
          </a:xfrm>
          <a:custGeom>
            <a:avLst/>
            <a:gdLst/>
            <a:ahLst/>
            <a:cxnLst/>
            <a:rect l="l" t="t" r="r" b="b"/>
            <a:pathLst>
              <a:path w="2979420" h="4788408">
                <a:moveTo>
                  <a:pt x="0" y="297942"/>
                </a:moveTo>
                <a:cubicBezTo>
                  <a:pt x="0" y="133350"/>
                  <a:pt x="133350" y="0"/>
                  <a:pt x="297942" y="0"/>
                </a:cubicBezTo>
                <a:lnTo>
                  <a:pt x="2681478" y="0"/>
                </a:lnTo>
                <a:cubicBezTo>
                  <a:pt x="2846070" y="0"/>
                  <a:pt x="2979420" y="133350"/>
                  <a:pt x="2979420" y="297942"/>
                </a:cubicBezTo>
                <a:lnTo>
                  <a:pt x="2979420" y="4490466"/>
                </a:lnTo>
                <a:cubicBezTo>
                  <a:pt x="2979420" y="4655020"/>
                  <a:pt x="2846070" y="4788408"/>
                  <a:pt x="2681478" y="4788408"/>
                </a:cubicBezTo>
                <a:lnTo>
                  <a:pt x="297942" y="4788408"/>
                </a:lnTo>
                <a:cubicBezTo>
                  <a:pt x="133350" y="4788408"/>
                  <a:pt x="0" y="4655020"/>
                  <a:pt x="0" y="4490466"/>
                </a:cubicBez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085332" y="1365504"/>
            <a:ext cx="2994660" cy="4803648"/>
          </a:xfrm>
          <a:custGeom>
            <a:avLst/>
            <a:gdLst/>
            <a:ahLst/>
            <a:cxnLst/>
            <a:rect l="l" t="t" r="r" b="b"/>
            <a:pathLst>
              <a:path w="2994660" h="4803648">
                <a:moveTo>
                  <a:pt x="7620" y="305562"/>
                </a:moveTo>
                <a:cubicBezTo>
                  <a:pt x="7620" y="140970"/>
                  <a:pt x="140970" y="7620"/>
                  <a:pt x="305562" y="7620"/>
                </a:cubicBezTo>
                <a:lnTo>
                  <a:pt x="2689098" y="7620"/>
                </a:lnTo>
                <a:cubicBezTo>
                  <a:pt x="2853690" y="7620"/>
                  <a:pt x="2987040" y="140970"/>
                  <a:pt x="2987040" y="305562"/>
                </a:cubicBezTo>
                <a:lnTo>
                  <a:pt x="2987040" y="4498086"/>
                </a:lnTo>
                <a:cubicBezTo>
                  <a:pt x="2987040" y="4662640"/>
                  <a:pt x="2853690" y="4796028"/>
                  <a:pt x="2689098" y="4796028"/>
                </a:cubicBezTo>
                <a:lnTo>
                  <a:pt x="305562" y="4796028"/>
                </a:lnTo>
                <a:cubicBezTo>
                  <a:pt x="140970" y="4796028"/>
                  <a:pt x="7620" y="4662640"/>
                  <a:pt x="7620" y="4498086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6668389" y="3857993"/>
            <a:ext cx="1981226" cy="4769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Vaccum</a:t>
            </a:r>
            <a:endParaRPr sz="3800">
              <a:latin typeface="Lucida Sans Unicode"/>
              <a:cs typeface="Lucida Sans Unicode"/>
            </a:endParaRPr>
          </a:p>
        </p:txBody>
      </p:sp>
      <p:pic>
        <p:nvPicPr>
          <p:cNvPr id="29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3616" y="1671828"/>
            <a:ext cx="1594104" cy="1595628"/>
          </a:xfrm>
          <a:prstGeom prst="rect">
            <a:avLst/>
          </a:prstGeom>
        </p:spPr>
      </p:pic>
      <p:sp>
        <p:nvSpPr>
          <p:cNvPr id="244" name="object 244"/>
          <p:cNvSpPr/>
          <p:nvPr/>
        </p:nvSpPr>
        <p:spPr>
          <a:xfrm>
            <a:off x="6825996" y="1664208"/>
            <a:ext cx="1609342" cy="1610868"/>
          </a:xfrm>
          <a:custGeom>
            <a:avLst/>
            <a:gdLst/>
            <a:ahLst/>
            <a:cxnLst/>
            <a:rect l="l" t="t" r="r" b="b"/>
            <a:pathLst>
              <a:path w="1609342" h="1610868">
                <a:moveTo>
                  <a:pt x="7620" y="805434"/>
                </a:moveTo>
                <a:cubicBezTo>
                  <a:pt x="7620" y="364871"/>
                  <a:pt x="364490" y="7620"/>
                  <a:pt x="804672" y="7620"/>
                </a:cubicBezTo>
                <a:cubicBezTo>
                  <a:pt x="1244854" y="7620"/>
                  <a:pt x="1601724" y="364871"/>
                  <a:pt x="1601724" y="805434"/>
                </a:cubicBezTo>
                <a:cubicBezTo>
                  <a:pt x="1601724" y="1245997"/>
                  <a:pt x="1244854" y="1603248"/>
                  <a:pt x="804672" y="1603248"/>
                </a:cubicBezTo>
                <a:cubicBezTo>
                  <a:pt x="364490" y="1603248"/>
                  <a:pt x="7620" y="1245997"/>
                  <a:pt x="7620" y="80543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160764" y="1373124"/>
            <a:ext cx="2980944" cy="4788408"/>
          </a:xfrm>
          <a:custGeom>
            <a:avLst/>
            <a:gdLst/>
            <a:ahLst/>
            <a:cxnLst/>
            <a:rect l="l" t="t" r="r" b="b"/>
            <a:pathLst>
              <a:path w="2980944" h="4788408">
                <a:moveTo>
                  <a:pt x="0" y="298069"/>
                </a:moveTo>
                <a:cubicBezTo>
                  <a:pt x="0" y="133477"/>
                  <a:pt x="133477" y="0"/>
                  <a:pt x="298069" y="0"/>
                </a:cubicBezTo>
                <a:lnTo>
                  <a:pt x="2682875" y="0"/>
                </a:lnTo>
                <a:cubicBezTo>
                  <a:pt x="2847467" y="0"/>
                  <a:pt x="2980944" y="133477"/>
                  <a:pt x="2980944" y="298069"/>
                </a:cubicBezTo>
                <a:lnTo>
                  <a:pt x="2980944" y="4490313"/>
                </a:lnTo>
                <a:cubicBezTo>
                  <a:pt x="2980944" y="4654943"/>
                  <a:pt x="2847467" y="4788408"/>
                  <a:pt x="2682875" y="4788408"/>
                </a:cubicBezTo>
                <a:lnTo>
                  <a:pt x="298069" y="4788408"/>
                </a:lnTo>
                <a:cubicBezTo>
                  <a:pt x="133477" y="4788408"/>
                  <a:pt x="0" y="4654943"/>
                  <a:pt x="0" y="4490313"/>
                </a:cubicBez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9153144" y="1365504"/>
            <a:ext cx="2996183" cy="4803648"/>
          </a:xfrm>
          <a:custGeom>
            <a:avLst/>
            <a:gdLst/>
            <a:ahLst/>
            <a:cxnLst/>
            <a:rect l="l" t="t" r="r" b="b"/>
            <a:pathLst>
              <a:path w="2996183" h="4803648">
                <a:moveTo>
                  <a:pt x="7620" y="305689"/>
                </a:moveTo>
                <a:cubicBezTo>
                  <a:pt x="7620" y="141097"/>
                  <a:pt x="141097" y="7620"/>
                  <a:pt x="305689" y="7620"/>
                </a:cubicBezTo>
                <a:lnTo>
                  <a:pt x="2690495" y="7620"/>
                </a:lnTo>
                <a:cubicBezTo>
                  <a:pt x="2855087" y="7620"/>
                  <a:pt x="2988564" y="141097"/>
                  <a:pt x="2988564" y="305689"/>
                </a:cubicBezTo>
                <a:lnTo>
                  <a:pt x="2988564" y="4497933"/>
                </a:lnTo>
                <a:cubicBezTo>
                  <a:pt x="2988564" y="4662563"/>
                  <a:pt x="2855087" y="4796028"/>
                  <a:pt x="2690495" y="4796028"/>
                </a:cubicBezTo>
                <a:lnTo>
                  <a:pt x="305689" y="4796028"/>
                </a:lnTo>
                <a:cubicBezTo>
                  <a:pt x="141097" y="4796028"/>
                  <a:pt x="7620" y="4662563"/>
                  <a:pt x="7620" y="4497933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9879457" y="3524237"/>
            <a:ext cx="1694744" cy="4769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Freeze</a:t>
            </a:r>
            <a:endParaRPr sz="3800">
              <a:latin typeface="Lucida Sans Unicode"/>
              <a:cs typeface="Lucida Sans Unicode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902317" y="4191749"/>
            <a:ext cx="1649331" cy="4769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drying</a:t>
            </a:r>
            <a:endParaRPr sz="3800">
              <a:latin typeface="Lucida Sans Unicode"/>
              <a:cs typeface="Lucida Sans Unicode"/>
            </a:endParaRPr>
          </a:p>
        </p:txBody>
      </p:sp>
      <p:pic>
        <p:nvPicPr>
          <p:cNvPr id="29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4184" y="1659636"/>
            <a:ext cx="1594104" cy="1595628"/>
          </a:xfrm>
          <a:prstGeom prst="rect">
            <a:avLst/>
          </a:prstGeom>
        </p:spPr>
      </p:pic>
      <p:sp>
        <p:nvSpPr>
          <p:cNvPr id="247" name="object 247"/>
          <p:cNvSpPr/>
          <p:nvPr/>
        </p:nvSpPr>
        <p:spPr>
          <a:xfrm>
            <a:off x="9846564" y="1652016"/>
            <a:ext cx="1609344" cy="1610868"/>
          </a:xfrm>
          <a:custGeom>
            <a:avLst/>
            <a:gdLst/>
            <a:ahLst/>
            <a:cxnLst/>
            <a:rect l="l" t="t" r="r" b="b"/>
            <a:pathLst>
              <a:path w="1609344" h="1610868">
                <a:moveTo>
                  <a:pt x="7620" y="805434"/>
                </a:moveTo>
                <a:cubicBezTo>
                  <a:pt x="7620" y="364871"/>
                  <a:pt x="364490" y="7620"/>
                  <a:pt x="804672" y="7620"/>
                </a:cubicBezTo>
                <a:cubicBezTo>
                  <a:pt x="1244854" y="7620"/>
                  <a:pt x="1601724" y="364871"/>
                  <a:pt x="1601724" y="805434"/>
                </a:cubicBezTo>
                <a:cubicBezTo>
                  <a:pt x="1601724" y="1245997"/>
                  <a:pt x="1244854" y="1603248"/>
                  <a:pt x="804672" y="1603248"/>
                </a:cubicBezTo>
                <a:cubicBezTo>
                  <a:pt x="364490" y="1603248"/>
                  <a:pt x="7620" y="1245997"/>
                  <a:pt x="7620" y="80543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38912" y="5204460"/>
            <a:ext cx="11216640" cy="717804"/>
          </a:xfrm>
          <a:custGeom>
            <a:avLst/>
            <a:gdLst/>
            <a:ahLst/>
            <a:cxnLst/>
            <a:rect l="l" t="t" r="r" b="b"/>
            <a:pathLst>
              <a:path w="11216640" h="717804">
                <a:moveTo>
                  <a:pt x="0" y="358902"/>
                </a:moveTo>
                <a:lnTo>
                  <a:pt x="358902" y="0"/>
                </a:lnTo>
                <a:lnTo>
                  <a:pt x="358902" y="179451"/>
                </a:lnTo>
                <a:lnTo>
                  <a:pt x="10857738" y="179451"/>
                </a:lnTo>
                <a:lnTo>
                  <a:pt x="10857738" y="0"/>
                </a:lnTo>
                <a:lnTo>
                  <a:pt x="11216640" y="358902"/>
                </a:lnTo>
                <a:lnTo>
                  <a:pt x="10857738" y="717804"/>
                </a:lnTo>
                <a:lnTo>
                  <a:pt x="10857738" y="538353"/>
                </a:lnTo>
                <a:lnTo>
                  <a:pt x="358902" y="538353"/>
                </a:lnTo>
                <a:lnTo>
                  <a:pt x="358902" y="717804"/>
                </a:lnTo>
                <a:close/>
              </a:path>
            </a:pathLst>
          </a:custGeom>
          <a:solidFill>
            <a:srgbClr val="ADCE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31292" y="5196840"/>
            <a:ext cx="11231880" cy="733044"/>
          </a:xfrm>
          <a:custGeom>
            <a:avLst/>
            <a:gdLst/>
            <a:ahLst/>
            <a:cxnLst/>
            <a:rect l="l" t="t" r="r" b="b"/>
            <a:pathLst>
              <a:path w="11231880" h="733044">
                <a:moveTo>
                  <a:pt x="7620" y="366522"/>
                </a:moveTo>
                <a:lnTo>
                  <a:pt x="366522" y="7620"/>
                </a:lnTo>
                <a:lnTo>
                  <a:pt x="366522" y="187071"/>
                </a:lnTo>
                <a:lnTo>
                  <a:pt x="10865358" y="187071"/>
                </a:lnTo>
                <a:lnTo>
                  <a:pt x="10865358" y="7620"/>
                </a:lnTo>
                <a:lnTo>
                  <a:pt x="11224260" y="366522"/>
                </a:lnTo>
                <a:lnTo>
                  <a:pt x="10865358" y="725424"/>
                </a:lnTo>
                <a:lnTo>
                  <a:pt x="10865358" y="545973"/>
                </a:lnTo>
                <a:lnTo>
                  <a:pt x="366522" y="545973"/>
                </a:lnTo>
                <a:lnTo>
                  <a:pt x="366522" y="725424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9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203" y="1807463"/>
            <a:ext cx="8244840" cy="363626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3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4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34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" y="376428"/>
            <a:ext cx="11536680" cy="608685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59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078992" y="-97128"/>
            <a:ext cx="10718824" cy="6245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950" b="1" spc="10" dirty="0">
                <a:solidFill>
                  <a:srgbClr val="FF0000"/>
                </a:solidFill>
                <a:latin typeface="Arial"/>
                <a:cs typeface="Arial"/>
              </a:rPr>
              <a:t>IF  THE  PRODUCT  IS  THE  CELL  ITSELF</a:t>
            </a:r>
            <a:endParaRPr sz="39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762879" y="507032"/>
            <a:ext cx="1122225" cy="6241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20" b="1" spc="10" dirty="0">
                <a:solidFill>
                  <a:srgbClr val="FF0000"/>
                </a:solidFill>
                <a:latin typeface="Arial"/>
                <a:cs typeface="Arial"/>
              </a:rPr>
              <a:t>???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2" y="1275588"/>
            <a:ext cx="5946648" cy="5529070"/>
          </a:xfrm>
          <a:custGeom>
            <a:avLst/>
            <a:gdLst/>
            <a:ahLst/>
            <a:cxnLst/>
            <a:rect l="l" t="t" r="r" b="b"/>
            <a:pathLst>
              <a:path w="5946648" h="5529070">
                <a:moveTo>
                  <a:pt x="0" y="552958"/>
                </a:moveTo>
                <a:cubicBezTo>
                  <a:pt x="0" y="247523"/>
                  <a:pt x="247548" y="0"/>
                  <a:pt x="552907" y="0"/>
                </a:cubicBezTo>
                <a:lnTo>
                  <a:pt x="5393690" y="0"/>
                </a:lnTo>
                <a:cubicBezTo>
                  <a:pt x="5699125" y="0"/>
                  <a:pt x="5946648" y="247523"/>
                  <a:pt x="5946648" y="552958"/>
                </a:cubicBezTo>
                <a:lnTo>
                  <a:pt x="5946648" y="4976165"/>
                </a:lnTo>
                <a:cubicBezTo>
                  <a:pt x="5946648" y="5281523"/>
                  <a:pt x="5699125" y="5529070"/>
                  <a:pt x="5393690" y="5529070"/>
                </a:cubicBezTo>
                <a:lnTo>
                  <a:pt x="552907" y="5529070"/>
                </a:lnTo>
                <a:cubicBezTo>
                  <a:pt x="247548" y="5529070"/>
                  <a:pt x="0" y="5281523"/>
                  <a:pt x="0" y="4976165"/>
                </a:cubicBezTo>
                <a:close/>
              </a:path>
            </a:pathLst>
          </a:custGeom>
          <a:solidFill>
            <a:srgbClr val="4BCA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7968"/>
            <a:ext cx="5958840" cy="554431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645566" y="4266743"/>
            <a:ext cx="4225900" cy="4155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Times New Roman"/>
                <a:cs typeface="Times New Roman"/>
              </a:rPr>
              <a:t>Separation of particles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45566" y="4927249"/>
            <a:ext cx="1903157" cy="3698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• Filtration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45566" y="5417705"/>
            <a:ext cx="2764809" cy="37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• Centrifugation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45566" y="5909010"/>
            <a:ext cx="4772266" cy="3698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• Flocculation and floatation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628" y="1740408"/>
            <a:ext cx="1635251" cy="113538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45008" y="1732788"/>
            <a:ext cx="1650492" cy="1150620"/>
          </a:xfrm>
          <a:custGeom>
            <a:avLst/>
            <a:gdLst/>
            <a:ahLst/>
            <a:cxnLst/>
            <a:rect l="l" t="t" r="r" b="b"/>
            <a:pathLst>
              <a:path w="1650492" h="1150620">
                <a:moveTo>
                  <a:pt x="7620" y="575310"/>
                </a:moveTo>
                <a:cubicBezTo>
                  <a:pt x="7620" y="261747"/>
                  <a:pt x="373684" y="7620"/>
                  <a:pt x="825246" y="7620"/>
                </a:cubicBezTo>
                <a:cubicBezTo>
                  <a:pt x="1276858" y="7620"/>
                  <a:pt x="1642871" y="261747"/>
                  <a:pt x="1642871" y="575310"/>
                </a:cubicBezTo>
                <a:cubicBezTo>
                  <a:pt x="1642871" y="888873"/>
                  <a:pt x="1276858" y="1143000"/>
                  <a:pt x="825246" y="1143000"/>
                </a:cubicBezTo>
                <a:cubicBezTo>
                  <a:pt x="373684" y="1143000"/>
                  <a:pt x="7620" y="888873"/>
                  <a:pt x="7620" y="57531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29528" y="1275588"/>
            <a:ext cx="5945124" cy="5529070"/>
          </a:xfrm>
          <a:custGeom>
            <a:avLst/>
            <a:gdLst/>
            <a:ahLst/>
            <a:cxnLst/>
            <a:rect l="l" t="t" r="r" b="b"/>
            <a:pathLst>
              <a:path w="5945124" h="5529070">
                <a:moveTo>
                  <a:pt x="0" y="552958"/>
                </a:moveTo>
                <a:cubicBezTo>
                  <a:pt x="0" y="247523"/>
                  <a:pt x="247523" y="0"/>
                  <a:pt x="552958" y="0"/>
                </a:cubicBezTo>
                <a:lnTo>
                  <a:pt x="5392166" y="0"/>
                </a:lnTo>
                <a:cubicBezTo>
                  <a:pt x="5697601" y="0"/>
                  <a:pt x="5945124" y="247523"/>
                  <a:pt x="5945124" y="552958"/>
                </a:cubicBezTo>
                <a:lnTo>
                  <a:pt x="5945124" y="4976165"/>
                </a:lnTo>
                <a:cubicBezTo>
                  <a:pt x="5945124" y="5281523"/>
                  <a:pt x="5697601" y="5529070"/>
                  <a:pt x="5392166" y="5529070"/>
                </a:cubicBezTo>
                <a:lnTo>
                  <a:pt x="552958" y="5529070"/>
                </a:lnTo>
                <a:cubicBezTo>
                  <a:pt x="247523" y="5529070"/>
                  <a:pt x="0" y="5281523"/>
                  <a:pt x="0" y="4976165"/>
                </a:cubicBezTo>
                <a:close/>
              </a:path>
            </a:pathLst>
          </a:custGeom>
          <a:solidFill>
            <a:srgbClr val="86C15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21908" y="1267968"/>
            <a:ext cx="5960364" cy="5544310"/>
          </a:xfrm>
          <a:custGeom>
            <a:avLst/>
            <a:gdLst/>
            <a:ahLst/>
            <a:cxnLst/>
            <a:rect l="l" t="t" r="r" b="b"/>
            <a:pathLst>
              <a:path w="5960364" h="5544310">
                <a:moveTo>
                  <a:pt x="7620" y="560578"/>
                </a:moveTo>
                <a:cubicBezTo>
                  <a:pt x="7620" y="255143"/>
                  <a:pt x="255143" y="7620"/>
                  <a:pt x="560578" y="7620"/>
                </a:cubicBezTo>
                <a:lnTo>
                  <a:pt x="5399786" y="7620"/>
                </a:lnTo>
                <a:cubicBezTo>
                  <a:pt x="5705221" y="7620"/>
                  <a:pt x="5952744" y="255143"/>
                  <a:pt x="5952744" y="560578"/>
                </a:cubicBezTo>
                <a:lnTo>
                  <a:pt x="5952744" y="4983785"/>
                </a:lnTo>
                <a:cubicBezTo>
                  <a:pt x="5952744" y="5289143"/>
                  <a:pt x="5705221" y="5536690"/>
                  <a:pt x="5399786" y="5536690"/>
                </a:cubicBezTo>
                <a:lnTo>
                  <a:pt x="560578" y="5536690"/>
                </a:lnTo>
                <a:cubicBezTo>
                  <a:pt x="255143" y="5536690"/>
                  <a:pt x="7620" y="5289143"/>
                  <a:pt x="7620" y="4983785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7613904" y="4320132"/>
            <a:ext cx="3137677" cy="5013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Cooling and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834884" y="5023284"/>
            <a:ext cx="2692752" cy="5010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packaging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3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6020" y="1924812"/>
            <a:ext cx="3169920" cy="215646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6248400" y="1917192"/>
            <a:ext cx="3185160" cy="2171700"/>
          </a:xfrm>
          <a:custGeom>
            <a:avLst/>
            <a:gdLst/>
            <a:ahLst/>
            <a:cxnLst/>
            <a:rect l="l" t="t" r="r" b="b"/>
            <a:pathLst>
              <a:path w="3185160" h="2171700">
                <a:moveTo>
                  <a:pt x="7620" y="1085850"/>
                </a:moveTo>
                <a:cubicBezTo>
                  <a:pt x="7620" y="490347"/>
                  <a:pt x="717168" y="7620"/>
                  <a:pt x="1592580" y="7620"/>
                </a:cubicBezTo>
                <a:cubicBezTo>
                  <a:pt x="2467991" y="7620"/>
                  <a:pt x="3177540" y="490347"/>
                  <a:pt x="3177540" y="1085850"/>
                </a:cubicBezTo>
                <a:cubicBezTo>
                  <a:pt x="3177540" y="1681353"/>
                  <a:pt x="2467991" y="2164080"/>
                  <a:pt x="1592580" y="2164080"/>
                </a:cubicBezTo>
                <a:cubicBezTo>
                  <a:pt x="717168" y="2164080"/>
                  <a:pt x="7620" y="1681353"/>
                  <a:pt x="7620" y="108585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31308" y="5018532"/>
            <a:ext cx="2174748" cy="752856"/>
          </a:xfrm>
          <a:custGeom>
            <a:avLst/>
            <a:gdLst/>
            <a:ahLst/>
            <a:cxnLst/>
            <a:rect l="l" t="t" r="r" b="b"/>
            <a:pathLst>
              <a:path w="2174748" h="752856">
                <a:moveTo>
                  <a:pt x="0" y="376428"/>
                </a:moveTo>
                <a:lnTo>
                  <a:pt x="376428" y="0"/>
                </a:lnTo>
                <a:lnTo>
                  <a:pt x="376428" y="188214"/>
                </a:lnTo>
                <a:lnTo>
                  <a:pt x="1798320" y="188214"/>
                </a:lnTo>
                <a:lnTo>
                  <a:pt x="1798320" y="0"/>
                </a:lnTo>
                <a:lnTo>
                  <a:pt x="2174748" y="376428"/>
                </a:lnTo>
                <a:lnTo>
                  <a:pt x="1798320" y="752856"/>
                </a:lnTo>
                <a:lnTo>
                  <a:pt x="1798320" y="564642"/>
                </a:lnTo>
                <a:lnTo>
                  <a:pt x="376428" y="564642"/>
                </a:lnTo>
                <a:lnTo>
                  <a:pt x="376428" y="752856"/>
                </a:lnTo>
                <a:close/>
              </a:path>
            </a:pathLst>
          </a:custGeom>
          <a:solidFill>
            <a:srgbClr val="D0EC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23688" y="5010912"/>
            <a:ext cx="2189988" cy="768096"/>
          </a:xfrm>
          <a:custGeom>
            <a:avLst/>
            <a:gdLst/>
            <a:ahLst/>
            <a:cxnLst/>
            <a:rect l="l" t="t" r="r" b="b"/>
            <a:pathLst>
              <a:path w="2189988" h="768096">
                <a:moveTo>
                  <a:pt x="7620" y="384048"/>
                </a:moveTo>
                <a:lnTo>
                  <a:pt x="384048" y="7620"/>
                </a:lnTo>
                <a:lnTo>
                  <a:pt x="384048" y="195834"/>
                </a:lnTo>
                <a:lnTo>
                  <a:pt x="1805940" y="195834"/>
                </a:lnTo>
                <a:lnTo>
                  <a:pt x="1805940" y="7620"/>
                </a:lnTo>
                <a:lnTo>
                  <a:pt x="2182368" y="384048"/>
                </a:lnTo>
                <a:lnTo>
                  <a:pt x="1805940" y="760476"/>
                </a:lnTo>
                <a:lnTo>
                  <a:pt x="1805940" y="572262"/>
                </a:lnTo>
                <a:lnTo>
                  <a:pt x="384048" y="572262"/>
                </a:lnTo>
                <a:lnTo>
                  <a:pt x="384048" y="760476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9775571" y="6361389"/>
            <a:ext cx="159585" cy="1760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Lucida Sans Unicode"/>
                <a:cs typeface="Lucida Sans Unicode"/>
              </a:rPr>
              <a:t>-</a:t>
            </a:r>
            <a:endParaRPr sz="1400">
              <a:latin typeface="Lucida Sans Unicode"/>
              <a:cs typeface="Lucida Sans Unicode"/>
            </a:endParaRPr>
          </a:p>
        </p:txBody>
      </p:sp>
      <p:pic>
        <p:nvPicPr>
          <p:cNvPr id="40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2460" y="1909572"/>
            <a:ext cx="1263396" cy="1048512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4224" y="2944368"/>
            <a:ext cx="1229868" cy="955548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2406396" y="2218944"/>
            <a:ext cx="1588007" cy="323088"/>
          </a:xfrm>
          <a:custGeom>
            <a:avLst/>
            <a:gdLst/>
            <a:ahLst/>
            <a:cxnLst/>
            <a:rect l="l" t="t" r="r" b="b"/>
            <a:pathLst>
              <a:path w="1588007" h="323088">
                <a:moveTo>
                  <a:pt x="0" y="80772"/>
                </a:moveTo>
                <a:lnTo>
                  <a:pt x="10160" y="80772"/>
                </a:lnTo>
                <a:lnTo>
                  <a:pt x="10160" y="242316"/>
                </a:lnTo>
                <a:lnTo>
                  <a:pt x="0" y="242316"/>
                </a:lnTo>
                <a:close/>
                <a:moveTo>
                  <a:pt x="20193" y="80772"/>
                </a:moveTo>
                <a:lnTo>
                  <a:pt x="40386" y="80772"/>
                </a:lnTo>
                <a:lnTo>
                  <a:pt x="40386" y="242316"/>
                </a:lnTo>
                <a:lnTo>
                  <a:pt x="20193" y="242316"/>
                </a:lnTo>
                <a:close/>
                <a:moveTo>
                  <a:pt x="50546" y="80772"/>
                </a:moveTo>
                <a:lnTo>
                  <a:pt x="1426463" y="80772"/>
                </a:lnTo>
                <a:lnTo>
                  <a:pt x="1426463" y="0"/>
                </a:lnTo>
                <a:lnTo>
                  <a:pt x="1588007" y="161544"/>
                </a:lnTo>
                <a:lnTo>
                  <a:pt x="1426463" y="323088"/>
                </a:lnTo>
                <a:lnTo>
                  <a:pt x="1426463" y="242316"/>
                </a:lnTo>
                <a:lnTo>
                  <a:pt x="50546" y="242316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98775" y="2211324"/>
            <a:ext cx="1603248" cy="338328"/>
          </a:xfrm>
          <a:custGeom>
            <a:avLst/>
            <a:gdLst/>
            <a:ahLst/>
            <a:cxnLst/>
            <a:rect l="l" t="t" r="r" b="b"/>
            <a:pathLst>
              <a:path w="1603248" h="338328">
                <a:moveTo>
                  <a:pt x="7621" y="88392"/>
                </a:moveTo>
                <a:lnTo>
                  <a:pt x="17781" y="88392"/>
                </a:lnTo>
                <a:lnTo>
                  <a:pt x="17781" y="249936"/>
                </a:lnTo>
                <a:lnTo>
                  <a:pt x="7621" y="249936"/>
                </a:lnTo>
                <a:close/>
                <a:moveTo>
                  <a:pt x="27814" y="88392"/>
                </a:moveTo>
                <a:lnTo>
                  <a:pt x="48007" y="88392"/>
                </a:lnTo>
                <a:lnTo>
                  <a:pt x="48007" y="249936"/>
                </a:lnTo>
                <a:lnTo>
                  <a:pt x="27814" y="249936"/>
                </a:lnTo>
                <a:close/>
                <a:moveTo>
                  <a:pt x="58167" y="88392"/>
                </a:moveTo>
                <a:lnTo>
                  <a:pt x="1434084" y="88392"/>
                </a:lnTo>
                <a:lnTo>
                  <a:pt x="1434084" y="7620"/>
                </a:lnTo>
                <a:lnTo>
                  <a:pt x="1595628" y="169164"/>
                </a:lnTo>
                <a:lnTo>
                  <a:pt x="1434084" y="330708"/>
                </a:lnTo>
                <a:lnTo>
                  <a:pt x="1434084" y="249936"/>
                </a:lnTo>
                <a:lnTo>
                  <a:pt x="58167" y="249936"/>
                </a:lnTo>
                <a:close/>
              </a:path>
            </a:pathLst>
          </a:custGeom>
          <a:ln w="15240">
            <a:solidFill>
              <a:srgbClr val="2077A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94403" y="3186684"/>
            <a:ext cx="981456" cy="524255"/>
          </a:xfrm>
          <a:custGeom>
            <a:avLst/>
            <a:gdLst/>
            <a:ahLst/>
            <a:cxnLst/>
            <a:rect l="l" t="t" r="r" b="b"/>
            <a:pathLst>
              <a:path w="981456" h="524255">
                <a:moveTo>
                  <a:pt x="0" y="393192"/>
                </a:moveTo>
                <a:lnTo>
                  <a:pt x="131065" y="262128"/>
                </a:lnTo>
                <a:lnTo>
                  <a:pt x="131065" y="327660"/>
                </a:lnTo>
                <a:lnTo>
                  <a:pt x="784861" y="327660"/>
                </a:lnTo>
                <a:lnTo>
                  <a:pt x="784861" y="131064"/>
                </a:lnTo>
                <a:lnTo>
                  <a:pt x="719329" y="131064"/>
                </a:lnTo>
                <a:lnTo>
                  <a:pt x="850393" y="0"/>
                </a:lnTo>
                <a:lnTo>
                  <a:pt x="981457" y="131064"/>
                </a:lnTo>
                <a:lnTo>
                  <a:pt x="915925" y="131064"/>
                </a:lnTo>
                <a:lnTo>
                  <a:pt x="915925" y="458724"/>
                </a:lnTo>
                <a:lnTo>
                  <a:pt x="131065" y="458724"/>
                </a:lnTo>
                <a:lnTo>
                  <a:pt x="131065" y="524256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86783" y="3179064"/>
            <a:ext cx="996696" cy="539496"/>
          </a:xfrm>
          <a:custGeom>
            <a:avLst/>
            <a:gdLst/>
            <a:ahLst/>
            <a:cxnLst/>
            <a:rect l="l" t="t" r="r" b="b"/>
            <a:pathLst>
              <a:path w="996696" h="539496">
                <a:moveTo>
                  <a:pt x="7620" y="400812"/>
                </a:moveTo>
                <a:lnTo>
                  <a:pt x="138685" y="269748"/>
                </a:lnTo>
                <a:lnTo>
                  <a:pt x="138685" y="335280"/>
                </a:lnTo>
                <a:lnTo>
                  <a:pt x="792481" y="335280"/>
                </a:lnTo>
                <a:lnTo>
                  <a:pt x="792481" y="138684"/>
                </a:lnTo>
                <a:lnTo>
                  <a:pt x="726949" y="138684"/>
                </a:lnTo>
                <a:lnTo>
                  <a:pt x="858013" y="7620"/>
                </a:lnTo>
                <a:lnTo>
                  <a:pt x="989077" y="138684"/>
                </a:lnTo>
                <a:lnTo>
                  <a:pt x="923545" y="138684"/>
                </a:lnTo>
                <a:lnTo>
                  <a:pt x="923545" y="466344"/>
                </a:lnTo>
                <a:lnTo>
                  <a:pt x="138685" y="466344"/>
                </a:lnTo>
                <a:lnTo>
                  <a:pt x="138685" y="531876"/>
                </a:lnTo>
                <a:close/>
              </a:path>
            </a:pathLst>
          </a:custGeom>
          <a:ln w="15240">
            <a:solidFill>
              <a:srgbClr val="2077A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7628" y="2036064"/>
            <a:ext cx="1932433" cy="2065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67258" y="17192"/>
            <a:ext cx="11461901" cy="6241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10" b="1" spc="10" dirty="0">
                <a:solidFill>
                  <a:srgbClr val="FF0000"/>
                </a:solidFill>
                <a:latin typeface="Arial"/>
                <a:cs typeface="Arial"/>
              </a:rPr>
              <a:t>IF  THE  PRODUCT  IS  EXCRETED  OUTSIDE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315714" y="620697"/>
            <a:ext cx="3766381" cy="6241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860" b="1" spc="10" dirty="0">
                <a:solidFill>
                  <a:srgbClr val="FF0000"/>
                </a:solidFill>
                <a:latin typeface="Arial"/>
                <a:cs typeface="Arial"/>
              </a:rPr>
              <a:t>THE  CELL  ??</a:t>
            </a:r>
            <a:endParaRPr sz="3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93564" y="1290828"/>
            <a:ext cx="7298436" cy="1740408"/>
          </a:xfrm>
          <a:custGeom>
            <a:avLst/>
            <a:gdLst/>
            <a:ahLst/>
            <a:cxnLst/>
            <a:rect l="l" t="t" r="r" b="b"/>
            <a:pathLst>
              <a:path w="7298436" h="1740408">
                <a:moveTo>
                  <a:pt x="0" y="217551"/>
                </a:moveTo>
                <a:lnTo>
                  <a:pt x="6428232" y="217551"/>
                </a:lnTo>
                <a:lnTo>
                  <a:pt x="6428232" y="0"/>
                </a:lnTo>
                <a:lnTo>
                  <a:pt x="7298436" y="870204"/>
                </a:lnTo>
                <a:lnTo>
                  <a:pt x="6428232" y="1740408"/>
                </a:lnTo>
                <a:lnTo>
                  <a:pt x="6428232" y="1522856"/>
                </a:lnTo>
                <a:lnTo>
                  <a:pt x="0" y="1522856"/>
                </a:lnTo>
                <a:close/>
              </a:path>
            </a:pathLst>
          </a:custGeom>
          <a:solidFill>
            <a:srgbClr val="EDD3CD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944" y="1283208"/>
            <a:ext cx="7306056" cy="1755648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4915154" y="1499138"/>
            <a:ext cx="4724659" cy="3698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Times New Roman"/>
                <a:cs typeface="Times New Roman"/>
              </a:rPr>
              <a:t>• Centrifugation or filtration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915154" y="1989866"/>
            <a:ext cx="4769419" cy="369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Times New Roman"/>
                <a:cs typeface="Times New Roman"/>
              </a:rPr>
              <a:t>• Flocculation and floatation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956" y="1290828"/>
            <a:ext cx="4864608" cy="1740408"/>
          </a:xfrm>
          <a:custGeom>
            <a:avLst/>
            <a:gdLst/>
            <a:ahLst/>
            <a:cxnLst/>
            <a:rect l="l" t="t" r="r" b="b"/>
            <a:pathLst>
              <a:path w="4864608" h="1740408">
                <a:moveTo>
                  <a:pt x="0" y="290068"/>
                </a:moveTo>
                <a:cubicBezTo>
                  <a:pt x="0" y="129921"/>
                  <a:pt x="129870" y="0"/>
                  <a:pt x="290068" y="0"/>
                </a:cubicBezTo>
                <a:lnTo>
                  <a:pt x="4574540" y="0"/>
                </a:lnTo>
                <a:cubicBezTo>
                  <a:pt x="4734687" y="0"/>
                  <a:pt x="4864608" y="129921"/>
                  <a:pt x="4864608" y="290068"/>
                </a:cubicBezTo>
                <a:lnTo>
                  <a:pt x="4864608" y="1450340"/>
                </a:lnTo>
                <a:cubicBezTo>
                  <a:pt x="4864608" y="1610487"/>
                  <a:pt x="4734687" y="1740408"/>
                  <a:pt x="4574540" y="1740408"/>
                </a:cubicBezTo>
                <a:lnTo>
                  <a:pt x="290068" y="1740408"/>
                </a:lnTo>
                <a:cubicBezTo>
                  <a:pt x="129870" y="1740408"/>
                  <a:pt x="0" y="1610487"/>
                  <a:pt x="0" y="1450340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" y="1283208"/>
            <a:ext cx="4879848" cy="1755648"/>
          </a:xfrm>
          <a:custGeom>
            <a:avLst/>
            <a:gdLst/>
            <a:ahLst/>
            <a:cxnLst/>
            <a:rect l="l" t="t" r="r" b="b"/>
            <a:pathLst>
              <a:path w="4879848" h="1755648">
                <a:moveTo>
                  <a:pt x="7620" y="297688"/>
                </a:moveTo>
                <a:cubicBezTo>
                  <a:pt x="7620" y="137541"/>
                  <a:pt x="137490" y="7620"/>
                  <a:pt x="297688" y="7620"/>
                </a:cubicBezTo>
                <a:lnTo>
                  <a:pt x="4582160" y="7620"/>
                </a:lnTo>
                <a:cubicBezTo>
                  <a:pt x="4742307" y="7620"/>
                  <a:pt x="4872228" y="137541"/>
                  <a:pt x="4872228" y="297688"/>
                </a:cubicBezTo>
                <a:lnTo>
                  <a:pt x="4872228" y="1457960"/>
                </a:lnTo>
                <a:cubicBezTo>
                  <a:pt x="4872228" y="1618107"/>
                  <a:pt x="4742307" y="1748028"/>
                  <a:pt x="4582160" y="1748028"/>
                </a:cubicBezTo>
                <a:lnTo>
                  <a:pt x="297688" y="1748028"/>
                </a:lnTo>
                <a:cubicBezTo>
                  <a:pt x="137490" y="1748028"/>
                  <a:pt x="7620" y="1618107"/>
                  <a:pt x="7620" y="145796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147572" y="1655605"/>
            <a:ext cx="2743656" cy="9927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30" b="1" spc="10" dirty="0">
                <a:solidFill>
                  <a:srgbClr val="FFFFFF"/>
                </a:solidFill>
                <a:latin typeface="Arial"/>
                <a:cs typeface="Arial"/>
              </a:rPr>
              <a:t>Separation of</a:t>
            </a:r>
            <a:endParaRPr sz="2700">
              <a:latin typeface="Arial"/>
              <a:cs typeface="Arial"/>
            </a:endParaRPr>
          </a:p>
          <a:p>
            <a:pPr marL="464819">
              <a:lnSpc>
                <a:spcPct val="100000"/>
              </a:lnSpc>
            </a:pPr>
            <a:r>
              <a:rPr sz="3600" b="1" spc="10" dirty="0">
                <a:solidFill>
                  <a:srgbClr val="FFFFFF"/>
                </a:solidFill>
                <a:latin typeface="Arial"/>
                <a:cs typeface="Arial"/>
              </a:rPr>
              <a:t>Particles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93564" y="3204971"/>
            <a:ext cx="7298436" cy="1738884"/>
          </a:xfrm>
          <a:custGeom>
            <a:avLst/>
            <a:gdLst/>
            <a:ahLst/>
            <a:cxnLst/>
            <a:rect l="l" t="t" r="r" b="b"/>
            <a:pathLst>
              <a:path w="7298436" h="1738884">
                <a:moveTo>
                  <a:pt x="0" y="217298"/>
                </a:moveTo>
                <a:lnTo>
                  <a:pt x="6428994" y="217298"/>
                </a:lnTo>
                <a:lnTo>
                  <a:pt x="6428994" y="0"/>
                </a:lnTo>
                <a:lnTo>
                  <a:pt x="7298436" y="869443"/>
                </a:lnTo>
                <a:lnTo>
                  <a:pt x="6428994" y="1738885"/>
                </a:lnTo>
                <a:lnTo>
                  <a:pt x="6428994" y="1521588"/>
                </a:lnTo>
                <a:lnTo>
                  <a:pt x="0" y="1521588"/>
                </a:lnTo>
                <a:close/>
              </a:path>
            </a:pathLst>
          </a:custGeom>
          <a:solidFill>
            <a:srgbClr val="D0EDDA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944" y="3197351"/>
            <a:ext cx="7306056" cy="1754124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4912741" y="3415635"/>
            <a:ext cx="3780823" cy="3227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latin typeface="Times New Roman"/>
                <a:cs typeface="Times New Roman"/>
              </a:rPr>
              <a:t>•  Liquid-liquid extraction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912741" y="3845403"/>
            <a:ext cx="3670893" cy="3227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latin typeface="Times New Roman"/>
                <a:cs typeface="Times New Roman"/>
              </a:rPr>
              <a:t>•  Whole broth extraction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912741" y="4273375"/>
            <a:ext cx="4896718" cy="3230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latin typeface="Times New Roman"/>
                <a:cs typeface="Times New Roman"/>
              </a:rPr>
              <a:t>•  Aqueous Multiphase Extraction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956" y="3204971"/>
            <a:ext cx="4864608" cy="1738884"/>
          </a:xfrm>
          <a:custGeom>
            <a:avLst/>
            <a:gdLst/>
            <a:ahLst/>
            <a:cxnLst/>
            <a:rect l="l" t="t" r="r" b="b"/>
            <a:pathLst>
              <a:path w="4864608" h="1738884">
                <a:moveTo>
                  <a:pt x="0" y="289815"/>
                </a:moveTo>
                <a:cubicBezTo>
                  <a:pt x="0" y="129794"/>
                  <a:pt x="129755" y="0"/>
                  <a:pt x="289814" y="0"/>
                </a:cubicBezTo>
                <a:lnTo>
                  <a:pt x="4574794" y="0"/>
                </a:lnTo>
                <a:cubicBezTo>
                  <a:pt x="4734814" y="0"/>
                  <a:pt x="4864608" y="129794"/>
                  <a:pt x="4864608" y="289815"/>
                </a:cubicBezTo>
                <a:lnTo>
                  <a:pt x="4864608" y="1449071"/>
                </a:lnTo>
                <a:cubicBezTo>
                  <a:pt x="4864608" y="1609091"/>
                  <a:pt x="4734814" y="1738885"/>
                  <a:pt x="4574794" y="1738885"/>
                </a:cubicBezTo>
                <a:lnTo>
                  <a:pt x="289814" y="1738885"/>
                </a:lnTo>
                <a:cubicBezTo>
                  <a:pt x="129755" y="1738885"/>
                  <a:pt x="0" y="1609091"/>
                  <a:pt x="0" y="1449071"/>
                </a:cubicBezTo>
                <a:close/>
              </a:path>
            </a:pathLst>
          </a:custGeom>
          <a:solidFill>
            <a:srgbClr val="48C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336" y="3197351"/>
            <a:ext cx="4879848" cy="1754124"/>
          </a:xfrm>
          <a:custGeom>
            <a:avLst/>
            <a:gdLst/>
            <a:ahLst/>
            <a:cxnLst/>
            <a:rect l="l" t="t" r="r" b="b"/>
            <a:pathLst>
              <a:path w="4879848" h="1754124">
                <a:moveTo>
                  <a:pt x="7620" y="297435"/>
                </a:moveTo>
                <a:cubicBezTo>
                  <a:pt x="7620" y="137414"/>
                  <a:pt x="137375" y="7620"/>
                  <a:pt x="297434" y="7620"/>
                </a:cubicBezTo>
                <a:lnTo>
                  <a:pt x="4582414" y="7620"/>
                </a:lnTo>
                <a:cubicBezTo>
                  <a:pt x="4742434" y="7620"/>
                  <a:pt x="4872228" y="137414"/>
                  <a:pt x="4872228" y="297435"/>
                </a:cubicBezTo>
                <a:lnTo>
                  <a:pt x="4872228" y="1456691"/>
                </a:lnTo>
                <a:cubicBezTo>
                  <a:pt x="4872228" y="1616711"/>
                  <a:pt x="4742434" y="1746505"/>
                  <a:pt x="4582414" y="1746505"/>
                </a:cubicBezTo>
                <a:lnTo>
                  <a:pt x="297434" y="1746505"/>
                </a:lnTo>
                <a:cubicBezTo>
                  <a:pt x="137375" y="1746505"/>
                  <a:pt x="7620" y="1616711"/>
                  <a:pt x="7620" y="1456691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1420368" y="3806494"/>
            <a:ext cx="2196846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540" b="1" spc="10" dirty="0">
                <a:solidFill>
                  <a:srgbClr val="FFFFFF"/>
                </a:solidFill>
                <a:latin typeface="Arial"/>
                <a:cs typeface="Arial"/>
              </a:rPr>
              <a:t>Extraction</a:t>
            </a:r>
            <a:endParaRPr sz="3500">
              <a:latin typeface="Arial"/>
              <a:cs typeface="Arial"/>
            </a:endParaRPr>
          </a:p>
        </p:txBody>
      </p:sp>
      <p:pic>
        <p:nvPicPr>
          <p:cNvPr id="5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3564" y="5119116"/>
            <a:ext cx="7298436" cy="1738884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944" y="5111496"/>
            <a:ext cx="7306056" cy="1746504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4908804" y="5331125"/>
            <a:ext cx="3516177" cy="253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•  Chromatographic techniques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908804" y="5667980"/>
            <a:ext cx="2569619" cy="253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•  Evaporation process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908804" y="6006308"/>
            <a:ext cx="1942670" cy="253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•  Crystallization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908804" y="6343112"/>
            <a:ext cx="1555569" cy="253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•  Adsorption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5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" y="5119116"/>
            <a:ext cx="4864608" cy="1738884"/>
          </a:xfrm>
          <a:prstGeom prst="rect">
            <a:avLst/>
          </a:prstGeom>
        </p:spPr>
      </p:pic>
      <p:pic>
        <p:nvPicPr>
          <p:cNvPr id="5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" y="5111496"/>
            <a:ext cx="4879848" cy="1746504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1051560" y="5720334"/>
            <a:ext cx="2933395" cy="40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330" b="1" spc="10" dirty="0">
                <a:solidFill>
                  <a:srgbClr val="FFFFFF"/>
                </a:solidFill>
                <a:latin typeface="Arial"/>
                <a:cs typeface="Arial"/>
              </a:rPr>
              <a:t>Concentration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20293" y="322247"/>
            <a:ext cx="11432111" cy="6241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890" b="1" spc="10" dirty="0">
                <a:solidFill>
                  <a:srgbClr val="FF0000"/>
                </a:solidFill>
                <a:latin typeface="Arial"/>
                <a:cs typeface="Arial"/>
              </a:rPr>
              <a:t>IF  THE  PRODUCT  IS  INTRACELLULAR  ???</a:t>
            </a:r>
            <a:endParaRPr sz="3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0896" y="2142744"/>
            <a:ext cx="2580132" cy="1912620"/>
          </a:xfrm>
          <a:custGeom>
            <a:avLst/>
            <a:gdLst/>
            <a:ahLst/>
            <a:cxnLst/>
            <a:rect l="l" t="t" r="r" b="b"/>
            <a:pathLst>
              <a:path w="2580132" h="1912620">
                <a:moveTo>
                  <a:pt x="0" y="191262"/>
                </a:moveTo>
                <a:cubicBezTo>
                  <a:pt x="0" y="85598"/>
                  <a:pt x="85636" y="0"/>
                  <a:pt x="191262" y="0"/>
                </a:cubicBezTo>
                <a:lnTo>
                  <a:pt x="2388870" y="0"/>
                </a:lnTo>
                <a:cubicBezTo>
                  <a:pt x="2494534" y="0"/>
                  <a:pt x="2580132" y="85598"/>
                  <a:pt x="2580132" y="191262"/>
                </a:cubicBezTo>
                <a:lnTo>
                  <a:pt x="2580132" y="1721358"/>
                </a:lnTo>
                <a:cubicBezTo>
                  <a:pt x="2580132" y="1827022"/>
                  <a:pt x="2494534" y="1912620"/>
                  <a:pt x="2388870" y="1912620"/>
                </a:cubicBezTo>
                <a:lnTo>
                  <a:pt x="191262" y="1912620"/>
                </a:lnTo>
                <a:cubicBezTo>
                  <a:pt x="85636" y="1912620"/>
                  <a:pt x="0" y="1827022"/>
                  <a:pt x="0" y="1721358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3276" y="2135124"/>
            <a:ext cx="2595372" cy="1927860"/>
          </a:xfrm>
          <a:custGeom>
            <a:avLst/>
            <a:gdLst/>
            <a:ahLst/>
            <a:cxnLst/>
            <a:rect l="l" t="t" r="r" b="b"/>
            <a:pathLst>
              <a:path w="2595372" h="1927860">
                <a:moveTo>
                  <a:pt x="7620" y="198882"/>
                </a:moveTo>
                <a:cubicBezTo>
                  <a:pt x="7620" y="93218"/>
                  <a:pt x="93256" y="7620"/>
                  <a:pt x="198882" y="7620"/>
                </a:cubicBezTo>
                <a:lnTo>
                  <a:pt x="2396490" y="7620"/>
                </a:lnTo>
                <a:cubicBezTo>
                  <a:pt x="2502154" y="7620"/>
                  <a:pt x="2587752" y="93218"/>
                  <a:pt x="2587752" y="198882"/>
                </a:cubicBezTo>
                <a:lnTo>
                  <a:pt x="2587752" y="1728978"/>
                </a:lnTo>
                <a:cubicBezTo>
                  <a:pt x="2587752" y="1834642"/>
                  <a:pt x="2502154" y="1920240"/>
                  <a:pt x="2396490" y="1920240"/>
                </a:cubicBezTo>
                <a:lnTo>
                  <a:pt x="198882" y="1920240"/>
                </a:lnTo>
                <a:cubicBezTo>
                  <a:pt x="93256" y="1920240"/>
                  <a:pt x="7620" y="1834642"/>
                  <a:pt x="7620" y="1728978"/>
                </a:cubicBezTo>
                <a:close/>
              </a:path>
            </a:pathLst>
          </a:custGeom>
          <a:ln w="15240">
            <a:solidFill>
              <a:srgbClr val="D99C3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478840" y="2289632"/>
            <a:ext cx="1442618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Filtration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78840" y="2656916"/>
            <a:ext cx="2084222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Centrifugation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8840" y="3025452"/>
            <a:ext cx="1991563" cy="6620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Flocculation</a:t>
            </a:r>
            <a:endParaRPr sz="2400">
              <a:latin typeface="Times New Roman"/>
              <a:cs typeface="Times New Roman"/>
            </a:endParaRPr>
          </a:p>
          <a:p>
            <a:pPr marL="228904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and floatation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63370" y="5087620"/>
            <a:ext cx="2457323" cy="968426"/>
          </a:xfrm>
          <a:custGeom>
            <a:avLst/>
            <a:gdLst/>
            <a:ahLst/>
            <a:cxnLst/>
            <a:rect l="l" t="t" r="r" b="b"/>
            <a:pathLst>
              <a:path w="2457323" h="968426">
                <a:moveTo>
                  <a:pt x="0" y="84328"/>
                </a:moveTo>
                <a:lnTo>
                  <a:pt x="49911" y="53975"/>
                </a:lnTo>
                <a:cubicBezTo>
                  <a:pt x="440562" y="697458"/>
                  <a:pt x="1279017" y="902627"/>
                  <a:pt x="1922907" y="512254"/>
                </a:cubicBezTo>
                <a:cubicBezTo>
                  <a:pt x="2104770" y="401955"/>
                  <a:pt x="2258441" y="250571"/>
                  <a:pt x="2371344" y="70231"/>
                </a:cubicBezTo>
                <a:lnTo>
                  <a:pt x="2337054" y="52070"/>
                </a:lnTo>
                <a:lnTo>
                  <a:pt x="2445639" y="0"/>
                </a:lnTo>
                <a:lnTo>
                  <a:pt x="2457323" y="115951"/>
                </a:lnTo>
                <a:lnTo>
                  <a:pt x="2423033" y="97663"/>
                </a:lnTo>
                <a:cubicBezTo>
                  <a:pt x="2008378" y="764146"/>
                  <a:pt x="1131570" y="968426"/>
                  <a:pt x="464820" y="553948"/>
                </a:cubicBezTo>
                <a:cubicBezTo>
                  <a:pt x="275081" y="436118"/>
                  <a:pt x="115951" y="275209"/>
                  <a:pt x="0" y="84328"/>
                </a:cubicBezTo>
                <a:close/>
              </a:path>
            </a:pathLst>
          </a:custGeom>
          <a:solidFill>
            <a:srgbClr val="D99C3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1208" y="3800856"/>
            <a:ext cx="2127504" cy="1152144"/>
          </a:xfrm>
          <a:custGeom>
            <a:avLst/>
            <a:gdLst/>
            <a:ahLst/>
            <a:cxnLst/>
            <a:rect l="l" t="t" r="r" b="b"/>
            <a:pathLst>
              <a:path w="2127504" h="1152144">
                <a:moveTo>
                  <a:pt x="0" y="115189"/>
                </a:moveTo>
                <a:cubicBezTo>
                  <a:pt x="0" y="51562"/>
                  <a:pt x="51587" y="0"/>
                  <a:pt x="115214" y="0"/>
                </a:cubicBezTo>
                <a:lnTo>
                  <a:pt x="2012315" y="0"/>
                </a:lnTo>
                <a:cubicBezTo>
                  <a:pt x="2075942" y="0"/>
                  <a:pt x="2127504" y="51562"/>
                  <a:pt x="2127504" y="115189"/>
                </a:cubicBezTo>
                <a:lnTo>
                  <a:pt x="2127504" y="1036955"/>
                </a:lnTo>
                <a:cubicBezTo>
                  <a:pt x="2127504" y="1100582"/>
                  <a:pt x="2075942" y="1152144"/>
                  <a:pt x="2012315" y="1152144"/>
                </a:cubicBezTo>
                <a:lnTo>
                  <a:pt x="115214" y="1152144"/>
                </a:lnTo>
                <a:cubicBezTo>
                  <a:pt x="51587" y="1152144"/>
                  <a:pt x="0" y="1100582"/>
                  <a:pt x="0" y="1036955"/>
                </a:cubicBezTo>
                <a:close/>
              </a:path>
            </a:pathLst>
          </a:custGeom>
          <a:solidFill>
            <a:srgbClr val="D99C3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3588" y="3793236"/>
            <a:ext cx="2142744" cy="1167384"/>
          </a:xfrm>
          <a:custGeom>
            <a:avLst/>
            <a:gdLst/>
            <a:ahLst/>
            <a:cxnLst/>
            <a:rect l="l" t="t" r="r" b="b"/>
            <a:pathLst>
              <a:path w="2142744" h="1167384">
                <a:moveTo>
                  <a:pt x="7620" y="122809"/>
                </a:moveTo>
                <a:cubicBezTo>
                  <a:pt x="7620" y="59182"/>
                  <a:pt x="59207" y="7620"/>
                  <a:pt x="122834" y="7620"/>
                </a:cubicBezTo>
                <a:lnTo>
                  <a:pt x="2019935" y="7620"/>
                </a:lnTo>
                <a:cubicBezTo>
                  <a:pt x="2083562" y="7620"/>
                  <a:pt x="2135124" y="59182"/>
                  <a:pt x="2135124" y="122809"/>
                </a:cubicBezTo>
                <a:lnTo>
                  <a:pt x="2135124" y="1044575"/>
                </a:lnTo>
                <a:cubicBezTo>
                  <a:pt x="2135124" y="1108202"/>
                  <a:pt x="2083562" y="1159764"/>
                  <a:pt x="2019935" y="1159764"/>
                </a:cubicBezTo>
                <a:lnTo>
                  <a:pt x="122834" y="1159764"/>
                </a:lnTo>
                <a:cubicBezTo>
                  <a:pt x="59207" y="1159764"/>
                  <a:pt x="7620" y="1108202"/>
                  <a:pt x="7620" y="1044575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673303" y="3926616"/>
            <a:ext cx="1921826" cy="8821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9624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Separation</a:t>
            </a:r>
            <a:endParaRPr sz="3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of particles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169920" y="2732532"/>
            <a:ext cx="2360676" cy="2449068"/>
          </a:xfrm>
          <a:custGeom>
            <a:avLst/>
            <a:gdLst/>
            <a:ahLst/>
            <a:cxnLst/>
            <a:rect l="l" t="t" r="r" b="b"/>
            <a:pathLst>
              <a:path w="2360676" h="2449068">
                <a:moveTo>
                  <a:pt x="0" y="236093"/>
                </a:moveTo>
                <a:cubicBezTo>
                  <a:pt x="0" y="105664"/>
                  <a:pt x="105664" y="0"/>
                  <a:pt x="236093" y="0"/>
                </a:cubicBezTo>
                <a:lnTo>
                  <a:pt x="2124583" y="0"/>
                </a:lnTo>
                <a:cubicBezTo>
                  <a:pt x="2255012" y="0"/>
                  <a:pt x="2360676" y="105664"/>
                  <a:pt x="2360676" y="236093"/>
                </a:cubicBezTo>
                <a:lnTo>
                  <a:pt x="2360676" y="2212975"/>
                </a:lnTo>
                <a:cubicBezTo>
                  <a:pt x="2360676" y="2343404"/>
                  <a:pt x="2255012" y="2449068"/>
                  <a:pt x="2124583" y="2449068"/>
                </a:cubicBezTo>
                <a:lnTo>
                  <a:pt x="236093" y="2449068"/>
                </a:lnTo>
                <a:cubicBezTo>
                  <a:pt x="105664" y="2449068"/>
                  <a:pt x="0" y="2343404"/>
                  <a:pt x="0" y="2212975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62300" y="2724912"/>
            <a:ext cx="2375916" cy="2464308"/>
          </a:xfrm>
          <a:custGeom>
            <a:avLst/>
            <a:gdLst/>
            <a:ahLst/>
            <a:cxnLst/>
            <a:rect l="l" t="t" r="r" b="b"/>
            <a:pathLst>
              <a:path w="2375916" h="2464308">
                <a:moveTo>
                  <a:pt x="7620" y="243713"/>
                </a:moveTo>
                <a:cubicBezTo>
                  <a:pt x="7620" y="113284"/>
                  <a:pt x="113284" y="7620"/>
                  <a:pt x="243713" y="7620"/>
                </a:cubicBezTo>
                <a:lnTo>
                  <a:pt x="2132203" y="7620"/>
                </a:lnTo>
                <a:cubicBezTo>
                  <a:pt x="2262632" y="7620"/>
                  <a:pt x="2368296" y="113284"/>
                  <a:pt x="2368296" y="243713"/>
                </a:cubicBezTo>
                <a:lnTo>
                  <a:pt x="2368296" y="2220595"/>
                </a:lnTo>
                <a:cubicBezTo>
                  <a:pt x="2368296" y="2351024"/>
                  <a:pt x="2262632" y="2456688"/>
                  <a:pt x="2132203" y="2456688"/>
                </a:cubicBezTo>
                <a:lnTo>
                  <a:pt x="243713" y="2456688"/>
                </a:lnTo>
                <a:cubicBezTo>
                  <a:pt x="113284" y="2456688"/>
                  <a:pt x="7620" y="2351024"/>
                  <a:pt x="7620" y="2220595"/>
                </a:cubicBezTo>
                <a:close/>
              </a:path>
            </a:pathLst>
          </a:custGeom>
          <a:ln w="15240">
            <a:solidFill>
              <a:srgbClr val="D58A3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3350387" y="3416249"/>
            <a:ext cx="2059787" cy="661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Mechanical</a:t>
            </a:r>
            <a:endParaRPr sz="2400">
              <a:latin typeface="Times New Roman"/>
              <a:cs typeface="Times New Roman"/>
            </a:endParaRPr>
          </a:p>
          <a:p>
            <a:pPr marL="228853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cell disruption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350387" y="4099001"/>
            <a:ext cx="1168552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Drying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350387" y="4467537"/>
            <a:ext cx="948901" cy="277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Lysis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3064" y="1186815"/>
            <a:ext cx="3817112" cy="1424559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3058668" y="2194560"/>
            <a:ext cx="2546604" cy="1046988"/>
          </a:xfrm>
          <a:custGeom>
            <a:avLst/>
            <a:gdLst/>
            <a:ahLst/>
            <a:cxnLst/>
            <a:rect l="l" t="t" r="r" b="b"/>
            <a:pathLst>
              <a:path w="2546604" h="1046988">
                <a:moveTo>
                  <a:pt x="0" y="104648"/>
                </a:moveTo>
                <a:cubicBezTo>
                  <a:pt x="0" y="46863"/>
                  <a:pt x="46863" y="0"/>
                  <a:pt x="104648" y="0"/>
                </a:cubicBezTo>
                <a:lnTo>
                  <a:pt x="2441956" y="0"/>
                </a:lnTo>
                <a:cubicBezTo>
                  <a:pt x="2499741" y="0"/>
                  <a:pt x="2546604" y="46863"/>
                  <a:pt x="2546604" y="104648"/>
                </a:cubicBezTo>
                <a:lnTo>
                  <a:pt x="2546604" y="942340"/>
                </a:lnTo>
                <a:cubicBezTo>
                  <a:pt x="2546604" y="1000124"/>
                  <a:pt x="2499741" y="1046988"/>
                  <a:pt x="2441956" y="1046988"/>
                </a:cubicBezTo>
                <a:lnTo>
                  <a:pt x="104648" y="1046988"/>
                </a:lnTo>
                <a:cubicBezTo>
                  <a:pt x="46863" y="1046988"/>
                  <a:pt x="0" y="1000124"/>
                  <a:pt x="0" y="942340"/>
                </a:cubicBezTo>
                <a:close/>
              </a:path>
            </a:pathLst>
          </a:custGeom>
          <a:solidFill>
            <a:srgbClr val="D58A3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51048" y="2186940"/>
            <a:ext cx="2561844" cy="1062228"/>
          </a:xfrm>
          <a:custGeom>
            <a:avLst/>
            <a:gdLst/>
            <a:ahLst/>
            <a:cxnLst/>
            <a:rect l="l" t="t" r="r" b="b"/>
            <a:pathLst>
              <a:path w="2561844" h="1062228">
                <a:moveTo>
                  <a:pt x="7620" y="112268"/>
                </a:moveTo>
                <a:cubicBezTo>
                  <a:pt x="7620" y="54483"/>
                  <a:pt x="54483" y="7620"/>
                  <a:pt x="112268" y="7620"/>
                </a:cubicBezTo>
                <a:lnTo>
                  <a:pt x="2449576" y="7620"/>
                </a:lnTo>
                <a:cubicBezTo>
                  <a:pt x="2507361" y="7620"/>
                  <a:pt x="2554224" y="54483"/>
                  <a:pt x="2554224" y="112268"/>
                </a:cubicBezTo>
                <a:lnTo>
                  <a:pt x="2554224" y="949960"/>
                </a:lnTo>
                <a:cubicBezTo>
                  <a:pt x="2554224" y="1007744"/>
                  <a:pt x="2507361" y="1054608"/>
                  <a:pt x="2449576" y="1054608"/>
                </a:cubicBezTo>
                <a:lnTo>
                  <a:pt x="112268" y="1054608"/>
                </a:lnTo>
                <a:cubicBezTo>
                  <a:pt x="54483" y="1054608"/>
                  <a:pt x="7620" y="1007744"/>
                  <a:pt x="7620" y="94996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3167126" y="2267615"/>
            <a:ext cx="2431276" cy="8821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70" spc="10" dirty="0">
                <a:solidFill>
                  <a:srgbClr val="FFFFFF"/>
                </a:solidFill>
                <a:latin typeface="Times New Roman"/>
                <a:cs typeface="Times New Roman"/>
              </a:rPr>
              <a:t>Disintegration</a:t>
            </a:r>
            <a:endParaRPr sz="2500">
              <a:latin typeface="Times New Roman"/>
              <a:cs typeface="Times New Roman"/>
            </a:endParaRPr>
          </a:p>
          <a:p>
            <a:pPr marL="571881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of cells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932932" y="2772156"/>
            <a:ext cx="2205228" cy="2631948"/>
          </a:xfrm>
          <a:custGeom>
            <a:avLst/>
            <a:gdLst/>
            <a:ahLst/>
            <a:cxnLst/>
            <a:rect l="l" t="t" r="r" b="b"/>
            <a:pathLst>
              <a:path w="2205228" h="2631948">
                <a:moveTo>
                  <a:pt x="0" y="220472"/>
                </a:moveTo>
                <a:cubicBezTo>
                  <a:pt x="0" y="98678"/>
                  <a:pt x="98679" y="0"/>
                  <a:pt x="220472" y="0"/>
                </a:cubicBezTo>
                <a:lnTo>
                  <a:pt x="1984756" y="0"/>
                </a:lnTo>
                <a:cubicBezTo>
                  <a:pt x="2106549" y="0"/>
                  <a:pt x="2205228" y="98678"/>
                  <a:pt x="2205228" y="220472"/>
                </a:cubicBezTo>
                <a:lnTo>
                  <a:pt x="2205228" y="2411476"/>
                </a:lnTo>
                <a:cubicBezTo>
                  <a:pt x="2205228" y="2533269"/>
                  <a:pt x="2106549" y="2631948"/>
                  <a:pt x="1984756" y="2631948"/>
                </a:cubicBezTo>
                <a:lnTo>
                  <a:pt x="220472" y="2631948"/>
                </a:lnTo>
                <a:cubicBezTo>
                  <a:pt x="98679" y="2631948"/>
                  <a:pt x="0" y="2533269"/>
                  <a:pt x="0" y="2411476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25312" y="2764536"/>
            <a:ext cx="2220467" cy="2647188"/>
          </a:xfrm>
          <a:custGeom>
            <a:avLst/>
            <a:gdLst/>
            <a:ahLst/>
            <a:cxnLst/>
            <a:rect l="l" t="t" r="r" b="b"/>
            <a:pathLst>
              <a:path w="2220467" h="2647188">
                <a:moveTo>
                  <a:pt x="7620" y="228092"/>
                </a:moveTo>
                <a:cubicBezTo>
                  <a:pt x="7620" y="106298"/>
                  <a:pt x="106299" y="7620"/>
                  <a:pt x="228092" y="7620"/>
                </a:cubicBezTo>
                <a:lnTo>
                  <a:pt x="1992376" y="7620"/>
                </a:lnTo>
                <a:cubicBezTo>
                  <a:pt x="2114169" y="7620"/>
                  <a:pt x="2212848" y="106298"/>
                  <a:pt x="2212848" y="228092"/>
                </a:cubicBezTo>
                <a:lnTo>
                  <a:pt x="2212848" y="2419096"/>
                </a:lnTo>
                <a:cubicBezTo>
                  <a:pt x="2212848" y="2540889"/>
                  <a:pt x="2114169" y="2639568"/>
                  <a:pt x="1992376" y="2639568"/>
                </a:cubicBezTo>
                <a:lnTo>
                  <a:pt x="228092" y="2639568"/>
                </a:lnTo>
                <a:cubicBezTo>
                  <a:pt x="106299" y="2639568"/>
                  <a:pt x="7620" y="2540889"/>
                  <a:pt x="7620" y="2419096"/>
                </a:cubicBezTo>
                <a:close/>
              </a:path>
            </a:pathLst>
          </a:custGeom>
          <a:ln w="15240">
            <a:solidFill>
              <a:srgbClr val="D2783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6117971" y="2937937"/>
            <a:ext cx="1790627" cy="6061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spc="10" dirty="0">
                <a:latin typeface="Times New Roman"/>
                <a:cs typeface="Times New Roman"/>
              </a:rPr>
              <a:t>•  Liquid-liquid</a:t>
            </a:r>
            <a:endParaRPr sz="1900">
              <a:latin typeface="Times New Roman"/>
              <a:cs typeface="Times New Roman"/>
            </a:endParaRPr>
          </a:p>
          <a:p>
            <a:pPr marL="22860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extraction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117971" y="3564301"/>
            <a:ext cx="1701706" cy="6061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Times New Roman"/>
                <a:cs typeface="Times New Roman"/>
              </a:rPr>
              <a:t>•  Whole broth</a:t>
            </a:r>
            <a:endParaRPr sz="1900">
              <a:latin typeface="Times New Roman"/>
              <a:cs typeface="Times New Roman"/>
            </a:endParaRPr>
          </a:p>
          <a:p>
            <a:pPr marL="22860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extraction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117971" y="4190919"/>
            <a:ext cx="1522099" cy="958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•  Aqueous</a:t>
            </a:r>
            <a:endParaRPr sz="2200">
              <a:latin typeface="Times New Roman"/>
              <a:cs typeface="Times New Roman"/>
            </a:endParaRPr>
          </a:p>
          <a:p>
            <a:pPr marL="22860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multiphase</a:t>
            </a:r>
            <a:endParaRPr sz="2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200" spc="10" dirty="0">
                <a:latin typeface="Times New Roman"/>
                <a:cs typeface="Times New Roman"/>
              </a:rPr>
              <a:t>extraction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6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065" y="5386324"/>
            <a:ext cx="3235452" cy="1471676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5704332" y="5120640"/>
            <a:ext cx="2641092" cy="897636"/>
          </a:xfrm>
          <a:custGeom>
            <a:avLst/>
            <a:gdLst/>
            <a:ahLst/>
            <a:cxnLst/>
            <a:rect l="l" t="t" r="r" b="b"/>
            <a:pathLst>
              <a:path w="2641092" h="897636">
                <a:moveTo>
                  <a:pt x="0" y="89789"/>
                </a:moveTo>
                <a:cubicBezTo>
                  <a:pt x="0" y="40132"/>
                  <a:pt x="40132" y="0"/>
                  <a:pt x="89789" y="0"/>
                </a:cubicBezTo>
                <a:lnTo>
                  <a:pt x="2551303" y="0"/>
                </a:lnTo>
                <a:cubicBezTo>
                  <a:pt x="2600960" y="0"/>
                  <a:pt x="2641092" y="40132"/>
                  <a:pt x="2641092" y="89789"/>
                </a:cubicBezTo>
                <a:lnTo>
                  <a:pt x="2641092" y="807872"/>
                </a:lnTo>
                <a:cubicBezTo>
                  <a:pt x="2641092" y="857453"/>
                  <a:pt x="2600960" y="897636"/>
                  <a:pt x="2551303" y="897636"/>
                </a:cubicBezTo>
                <a:lnTo>
                  <a:pt x="89789" y="897636"/>
                </a:lnTo>
                <a:cubicBezTo>
                  <a:pt x="40132" y="897636"/>
                  <a:pt x="0" y="857453"/>
                  <a:pt x="0" y="807872"/>
                </a:cubicBezTo>
                <a:close/>
              </a:path>
            </a:pathLst>
          </a:custGeom>
          <a:solidFill>
            <a:srgbClr val="D278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96712" y="5113020"/>
            <a:ext cx="2656331" cy="912876"/>
          </a:xfrm>
          <a:custGeom>
            <a:avLst/>
            <a:gdLst/>
            <a:ahLst/>
            <a:cxnLst/>
            <a:rect l="l" t="t" r="r" b="b"/>
            <a:pathLst>
              <a:path w="2656331" h="912876">
                <a:moveTo>
                  <a:pt x="7620" y="97409"/>
                </a:moveTo>
                <a:cubicBezTo>
                  <a:pt x="7620" y="47752"/>
                  <a:pt x="47752" y="7620"/>
                  <a:pt x="97409" y="7620"/>
                </a:cubicBezTo>
                <a:lnTo>
                  <a:pt x="2558923" y="7620"/>
                </a:lnTo>
                <a:cubicBezTo>
                  <a:pt x="2608580" y="7620"/>
                  <a:pt x="2648712" y="47752"/>
                  <a:pt x="2648712" y="97409"/>
                </a:cubicBezTo>
                <a:lnTo>
                  <a:pt x="2648712" y="815492"/>
                </a:lnTo>
                <a:cubicBezTo>
                  <a:pt x="2648712" y="865073"/>
                  <a:pt x="2608580" y="905256"/>
                  <a:pt x="2558923" y="905256"/>
                </a:cubicBezTo>
                <a:lnTo>
                  <a:pt x="97409" y="905256"/>
                </a:lnTo>
                <a:cubicBezTo>
                  <a:pt x="47752" y="905256"/>
                  <a:pt x="7620" y="865073"/>
                  <a:pt x="7620" y="815492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5966460" y="5249413"/>
            <a:ext cx="2244129" cy="461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solidFill>
                  <a:srgbClr val="FFFFFF"/>
                </a:solidFill>
                <a:latin typeface="Times New Roman"/>
                <a:cs typeface="Times New Roman"/>
              </a:rPr>
              <a:t>Extraction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793480" y="2179320"/>
            <a:ext cx="3029712" cy="3019044"/>
          </a:xfrm>
          <a:custGeom>
            <a:avLst/>
            <a:gdLst/>
            <a:ahLst/>
            <a:cxnLst/>
            <a:rect l="l" t="t" r="r" b="b"/>
            <a:pathLst>
              <a:path w="3029712" h="3019044">
                <a:moveTo>
                  <a:pt x="0" y="301879"/>
                </a:moveTo>
                <a:cubicBezTo>
                  <a:pt x="0" y="135128"/>
                  <a:pt x="135128" y="0"/>
                  <a:pt x="301879" y="0"/>
                </a:cubicBezTo>
                <a:lnTo>
                  <a:pt x="2727833" y="0"/>
                </a:lnTo>
                <a:cubicBezTo>
                  <a:pt x="2894584" y="0"/>
                  <a:pt x="3029712" y="135128"/>
                  <a:pt x="3029712" y="301879"/>
                </a:cubicBezTo>
                <a:lnTo>
                  <a:pt x="3029712" y="2717165"/>
                </a:lnTo>
                <a:cubicBezTo>
                  <a:pt x="3029712" y="2883916"/>
                  <a:pt x="2894584" y="3019044"/>
                  <a:pt x="2727833" y="3019044"/>
                </a:cubicBezTo>
                <a:lnTo>
                  <a:pt x="301879" y="3019044"/>
                </a:lnTo>
                <a:cubicBezTo>
                  <a:pt x="135128" y="3019044"/>
                  <a:pt x="0" y="2883916"/>
                  <a:pt x="0" y="2717165"/>
                </a:cubicBezTo>
                <a:close/>
              </a:path>
            </a:pathLst>
          </a:custGeom>
          <a:solidFill>
            <a:srgbClr val="FFFFFF">
              <a:alpha val="9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785861" y="2171700"/>
            <a:ext cx="3044951" cy="3034284"/>
          </a:xfrm>
          <a:custGeom>
            <a:avLst/>
            <a:gdLst/>
            <a:ahLst/>
            <a:cxnLst/>
            <a:rect l="l" t="t" r="r" b="b"/>
            <a:pathLst>
              <a:path w="3044951" h="3034284">
                <a:moveTo>
                  <a:pt x="7619" y="309499"/>
                </a:moveTo>
                <a:cubicBezTo>
                  <a:pt x="7619" y="142748"/>
                  <a:pt x="142747" y="7620"/>
                  <a:pt x="309498" y="7620"/>
                </a:cubicBezTo>
                <a:lnTo>
                  <a:pt x="2735452" y="7620"/>
                </a:lnTo>
                <a:cubicBezTo>
                  <a:pt x="2902203" y="7620"/>
                  <a:pt x="3037331" y="142748"/>
                  <a:pt x="3037331" y="309499"/>
                </a:cubicBezTo>
                <a:lnTo>
                  <a:pt x="3037331" y="2724785"/>
                </a:lnTo>
                <a:cubicBezTo>
                  <a:pt x="3037331" y="2891536"/>
                  <a:pt x="2902203" y="3026664"/>
                  <a:pt x="2735452" y="3026664"/>
                </a:cubicBezTo>
                <a:lnTo>
                  <a:pt x="309498" y="3026664"/>
                </a:lnTo>
                <a:cubicBezTo>
                  <a:pt x="142747" y="3026664"/>
                  <a:pt x="7619" y="2891536"/>
                  <a:pt x="7619" y="2724785"/>
                </a:cubicBezTo>
                <a:close/>
              </a:path>
            </a:pathLst>
          </a:custGeom>
          <a:ln w="15240">
            <a:solidFill>
              <a:srgbClr val="CE66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8987028" y="2998020"/>
            <a:ext cx="1797092" cy="277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Evaporation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987028" y="3365957"/>
            <a:ext cx="1624228" cy="6612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spc="10" dirty="0">
                <a:latin typeface="Times New Roman"/>
                <a:cs typeface="Times New Roman"/>
              </a:rPr>
              <a:t>• Membrane</a:t>
            </a:r>
            <a:endParaRPr sz="2100">
              <a:latin typeface="Times New Roman"/>
              <a:cs typeface="Times New Roman"/>
            </a:endParaRPr>
          </a:p>
          <a:p>
            <a:pPr marL="228853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filtration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987028" y="4050233"/>
            <a:ext cx="2369464" cy="6612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spc="10" dirty="0">
                <a:latin typeface="Times New Roman"/>
                <a:cs typeface="Times New Roman"/>
              </a:rPr>
              <a:t>• Chromatography</a:t>
            </a:r>
            <a:endParaRPr sz="2200">
              <a:latin typeface="Times New Roman"/>
              <a:cs typeface="Times New Roman"/>
            </a:endParaRPr>
          </a:p>
          <a:p>
            <a:pPr marL="228853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techniques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987028" y="4733239"/>
            <a:ext cx="1752548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Times New Roman"/>
                <a:cs typeface="Times New Roman"/>
              </a:rPr>
              <a:t>• Adsorption 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012936" y="1918716"/>
            <a:ext cx="2537460" cy="970787"/>
          </a:xfrm>
          <a:custGeom>
            <a:avLst/>
            <a:gdLst/>
            <a:ahLst/>
            <a:cxnLst/>
            <a:rect l="l" t="t" r="r" b="b"/>
            <a:pathLst>
              <a:path w="2537460" h="970787">
                <a:moveTo>
                  <a:pt x="0" y="97028"/>
                </a:moveTo>
                <a:cubicBezTo>
                  <a:pt x="0" y="43434"/>
                  <a:pt x="43434" y="0"/>
                  <a:pt x="97028" y="0"/>
                </a:cubicBezTo>
                <a:lnTo>
                  <a:pt x="2440432" y="0"/>
                </a:lnTo>
                <a:cubicBezTo>
                  <a:pt x="2494026" y="0"/>
                  <a:pt x="2537460" y="43434"/>
                  <a:pt x="2537460" y="97028"/>
                </a:cubicBezTo>
                <a:lnTo>
                  <a:pt x="2537460" y="873760"/>
                </a:lnTo>
                <a:cubicBezTo>
                  <a:pt x="2537460" y="927354"/>
                  <a:pt x="2494026" y="970787"/>
                  <a:pt x="2440432" y="970787"/>
                </a:cubicBezTo>
                <a:lnTo>
                  <a:pt x="97028" y="970787"/>
                </a:lnTo>
                <a:cubicBezTo>
                  <a:pt x="43434" y="970787"/>
                  <a:pt x="0" y="927354"/>
                  <a:pt x="0" y="873760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05316" y="1911096"/>
            <a:ext cx="2552699" cy="986028"/>
          </a:xfrm>
          <a:custGeom>
            <a:avLst/>
            <a:gdLst/>
            <a:ahLst/>
            <a:cxnLst/>
            <a:rect l="l" t="t" r="r" b="b"/>
            <a:pathLst>
              <a:path w="2552699" h="986028">
                <a:moveTo>
                  <a:pt x="7620" y="104648"/>
                </a:moveTo>
                <a:cubicBezTo>
                  <a:pt x="7620" y="51054"/>
                  <a:pt x="51054" y="7620"/>
                  <a:pt x="104648" y="7620"/>
                </a:cubicBezTo>
                <a:lnTo>
                  <a:pt x="2448052" y="7620"/>
                </a:lnTo>
                <a:cubicBezTo>
                  <a:pt x="2501646" y="7620"/>
                  <a:pt x="2545080" y="51054"/>
                  <a:pt x="2545080" y="104648"/>
                </a:cubicBezTo>
                <a:lnTo>
                  <a:pt x="2545080" y="881380"/>
                </a:lnTo>
                <a:cubicBezTo>
                  <a:pt x="2545080" y="934974"/>
                  <a:pt x="2501646" y="978407"/>
                  <a:pt x="2448052" y="978407"/>
                </a:cubicBezTo>
                <a:lnTo>
                  <a:pt x="104648" y="978407"/>
                </a:lnTo>
                <a:cubicBezTo>
                  <a:pt x="51054" y="978407"/>
                  <a:pt x="7620" y="934974"/>
                  <a:pt x="7620" y="881380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9274175" y="2194893"/>
            <a:ext cx="2102172" cy="3230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Concentration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2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0" y="228600"/>
            <a:ext cx="12520094" cy="9956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270" b="1" spc="10" dirty="0">
                <a:solidFill>
                  <a:srgbClr val="FF0000"/>
                </a:solidFill>
                <a:latin typeface="Arial"/>
                <a:cs typeface="Arial"/>
              </a:rPr>
              <a:t>  </a:t>
            </a:r>
            <a:r>
              <a:rPr sz="3270" b="1" spc="1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sz="3270" b="1" spc="10" smtClean="0">
                <a:solidFill>
                  <a:srgbClr val="FF0000"/>
                </a:solidFill>
                <a:latin typeface="Arial"/>
                <a:cs typeface="Arial"/>
              </a:rPr>
              <a:t>TECNIQUNIES</a:t>
            </a:r>
            <a:r>
              <a:rPr lang="en-US" sz="3270" b="1" spc="1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IN" sz="3200" b="1" spc="10" dirty="0" smtClean="0">
                <a:solidFill>
                  <a:srgbClr val="FF0000"/>
                </a:solidFill>
                <a:latin typeface="Arial"/>
                <a:cs typeface="Arial"/>
              </a:rPr>
              <a:t>INVOLVED  IN  DOWNSTREAM  PROCESSING</a:t>
            </a:r>
            <a:endParaRPr lang="en-IN" sz="2800" dirty="0" smtClean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52310" y="1907159"/>
            <a:ext cx="1260767" cy="4470158"/>
          </a:xfrm>
          <a:custGeom>
            <a:avLst/>
            <a:gdLst/>
            <a:ahLst/>
            <a:cxnLst/>
            <a:rect l="l" t="t" r="r" b="b"/>
            <a:pathLst>
              <a:path w="1260767" h="4470158">
                <a:moveTo>
                  <a:pt x="22911" y="7620"/>
                </a:moveTo>
                <a:cubicBezTo>
                  <a:pt x="1253148" y="1237742"/>
                  <a:pt x="1253148" y="3232404"/>
                  <a:pt x="22911" y="4462538"/>
                </a:cubicBezTo>
                <a:lnTo>
                  <a:pt x="7620" y="4447248"/>
                </a:lnTo>
                <a:cubicBezTo>
                  <a:pt x="1229399" y="3225546"/>
                  <a:pt x="1229399" y="1244600"/>
                  <a:pt x="7620" y="22860"/>
                </a:cubicBezTo>
                <a:close/>
              </a:path>
            </a:pathLst>
          </a:custGeom>
          <a:ln w="15240">
            <a:solidFill>
              <a:srgbClr val="2381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7042" y="2161794"/>
            <a:ext cx="5687568" cy="720852"/>
          </a:xfrm>
          <a:custGeom>
            <a:avLst/>
            <a:gdLst/>
            <a:ahLst/>
            <a:cxnLst/>
            <a:rect l="l" t="t" r="r" b="b"/>
            <a:pathLst>
              <a:path w="5687568" h="720852">
                <a:moveTo>
                  <a:pt x="0" y="720852"/>
                </a:moveTo>
                <a:lnTo>
                  <a:pt x="0" y="0"/>
                </a:lnTo>
                <a:lnTo>
                  <a:pt x="5687568" y="0"/>
                </a:lnTo>
                <a:lnTo>
                  <a:pt x="5687568" y="720852"/>
                </a:lnTo>
                <a:lnTo>
                  <a:pt x="0" y="720852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5612" y="2150364"/>
            <a:ext cx="5710428" cy="743712"/>
          </a:xfrm>
          <a:custGeom>
            <a:avLst/>
            <a:gdLst/>
            <a:ahLst/>
            <a:cxnLst/>
            <a:rect l="l" t="t" r="r" b="b"/>
            <a:pathLst>
              <a:path w="5710428" h="743712">
                <a:moveTo>
                  <a:pt x="11430" y="732282"/>
                </a:moveTo>
                <a:lnTo>
                  <a:pt x="11430" y="11430"/>
                </a:lnTo>
                <a:lnTo>
                  <a:pt x="5698998" y="11430"/>
                </a:lnTo>
                <a:lnTo>
                  <a:pt x="5698998" y="732282"/>
                </a:lnTo>
                <a:lnTo>
                  <a:pt x="11430" y="732282"/>
                </a:ln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1288415" y="2206122"/>
            <a:ext cx="2331235" cy="3881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1. Filtration</a:t>
            </a:r>
            <a:endParaRPr sz="3100">
              <a:latin typeface="Lucida Sans Unicode"/>
              <a:cs typeface="Lucida Sans Unicode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66700" y="2071116"/>
            <a:ext cx="900684" cy="900684"/>
          </a:xfrm>
          <a:custGeom>
            <a:avLst/>
            <a:gdLst/>
            <a:ahLst/>
            <a:cxnLst/>
            <a:rect l="l" t="t" r="r" b="b"/>
            <a:pathLst>
              <a:path w="900684" h="900684">
                <a:moveTo>
                  <a:pt x="0" y="450342"/>
                </a:moveTo>
                <a:cubicBezTo>
                  <a:pt x="0" y="201676"/>
                  <a:pt x="201625" y="0"/>
                  <a:pt x="450342" y="0"/>
                </a:cubicBezTo>
                <a:cubicBezTo>
                  <a:pt x="699058" y="0"/>
                  <a:pt x="900684" y="201676"/>
                  <a:pt x="900684" y="450342"/>
                </a:cubicBezTo>
                <a:cubicBezTo>
                  <a:pt x="900684" y="699008"/>
                  <a:pt x="699058" y="900684"/>
                  <a:pt x="450342" y="900684"/>
                </a:cubicBezTo>
                <a:cubicBezTo>
                  <a:pt x="201625" y="900684"/>
                  <a:pt x="0" y="699008"/>
                  <a:pt x="0" y="45034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9080" y="2063496"/>
            <a:ext cx="915924" cy="915924"/>
          </a:xfrm>
          <a:custGeom>
            <a:avLst/>
            <a:gdLst/>
            <a:ahLst/>
            <a:cxnLst/>
            <a:rect l="l" t="t" r="r" b="b"/>
            <a:pathLst>
              <a:path w="915924" h="915924">
                <a:moveTo>
                  <a:pt x="7620" y="457962"/>
                </a:moveTo>
                <a:cubicBezTo>
                  <a:pt x="7620" y="209296"/>
                  <a:pt x="209245" y="7620"/>
                  <a:pt x="457962" y="7620"/>
                </a:cubicBezTo>
                <a:cubicBezTo>
                  <a:pt x="706678" y="7620"/>
                  <a:pt x="908304" y="209296"/>
                  <a:pt x="908304" y="457962"/>
                </a:cubicBezTo>
                <a:cubicBezTo>
                  <a:pt x="908304" y="706628"/>
                  <a:pt x="706678" y="908304"/>
                  <a:pt x="457962" y="908304"/>
                </a:cubicBezTo>
                <a:cubicBezTo>
                  <a:pt x="209245" y="908304"/>
                  <a:pt x="7620" y="706628"/>
                  <a:pt x="7620" y="457962"/>
                </a:cubicBezTo>
                <a:close/>
              </a:path>
            </a:pathLst>
          </a:custGeom>
          <a:ln w="15240">
            <a:solidFill>
              <a:srgbClr val="2FA3E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30046" y="3242309"/>
            <a:ext cx="5274564" cy="719328"/>
          </a:xfrm>
          <a:custGeom>
            <a:avLst/>
            <a:gdLst/>
            <a:ahLst/>
            <a:cxnLst/>
            <a:rect l="l" t="t" r="r" b="b"/>
            <a:pathLst>
              <a:path w="5274564" h="719328">
                <a:moveTo>
                  <a:pt x="0" y="719329"/>
                </a:moveTo>
                <a:lnTo>
                  <a:pt x="0" y="0"/>
                </a:lnTo>
                <a:lnTo>
                  <a:pt x="5274564" y="0"/>
                </a:lnTo>
                <a:lnTo>
                  <a:pt x="5274564" y="719329"/>
                </a:lnTo>
                <a:lnTo>
                  <a:pt x="0" y="719329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18616" y="3230880"/>
            <a:ext cx="5297424" cy="742188"/>
          </a:xfrm>
          <a:custGeom>
            <a:avLst/>
            <a:gdLst/>
            <a:ahLst/>
            <a:cxnLst/>
            <a:rect l="l" t="t" r="r" b="b"/>
            <a:pathLst>
              <a:path w="5297424" h="742188">
                <a:moveTo>
                  <a:pt x="11430" y="730758"/>
                </a:moveTo>
                <a:lnTo>
                  <a:pt x="11430" y="11429"/>
                </a:lnTo>
                <a:lnTo>
                  <a:pt x="5285994" y="11429"/>
                </a:lnTo>
                <a:lnTo>
                  <a:pt x="5285994" y="730758"/>
                </a:lnTo>
                <a:lnTo>
                  <a:pt x="11430" y="730758"/>
                </a:ln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701038" y="3286256"/>
            <a:ext cx="3500588" cy="3881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filamentous fungi</a:t>
            </a:r>
            <a:endParaRPr sz="3100">
              <a:latin typeface="Lucida Sans Unicode"/>
              <a:cs typeface="Lucida Sans Unicode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79704" y="3151632"/>
            <a:ext cx="899160" cy="900684"/>
          </a:xfrm>
          <a:custGeom>
            <a:avLst/>
            <a:gdLst/>
            <a:ahLst/>
            <a:cxnLst/>
            <a:rect l="l" t="t" r="r" b="b"/>
            <a:pathLst>
              <a:path w="899160" h="900684">
                <a:moveTo>
                  <a:pt x="0" y="450342"/>
                </a:moveTo>
                <a:cubicBezTo>
                  <a:pt x="0" y="201676"/>
                  <a:pt x="201282" y="0"/>
                  <a:pt x="449580" y="0"/>
                </a:cubicBezTo>
                <a:cubicBezTo>
                  <a:pt x="697865" y="0"/>
                  <a:pt x="899160" y="201676"/>
                  <a:pt x="899160" y="450342"/>
                </a:cubicBezTo>
                <a:cubicBezTo>
                  <a:pt x="899160" y="699008"/>
                  <a:pt x="697865" y="900684"/>
                  <a:pt x="449580" y="900684"/>
                </a:cubicBezTo>
                <a:cubicBezTo>
                  <a:pt x="201282" y="900684"/>
                  <a:pt x="0" y="699008"/>
                  <a:pt x="0" y="45034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2084" y="3144012"/>
            <a:ext cx="914400" cy="915924"/>
          </a:xfrm>
          <a:custGeom>
            <a:avLst/>
            <a:gdLst/>
            <a:ahLst/>
            <a:cxnLst/>
            <a:rect l="l" t="t" r="r" b="b"/>
            <a:pathLst>
              <a:path w="914400" h="915924">
                <a:moveTo>
                  <a:pt x="7620" y="457962"/>
                </a:moveTo>
                <a:cubicBezTo>
                  <a:pt x="7620" y="209296"/>
                  <a:pt x="208902" y="7620"/>
                  <a:pt x="457200" y="7620"/>
                </a:cubicBezTo>
                <a:cubicBezTo>
                  <a:pt x="705485" y="7620"/>
                  <a:pt x="906780" y="209296"/>
                  <a:pt x="906780" y="457962"/>
                </a:cubicBezTo>
                <a:cubicBezTo>
                  <a:pt x="906780" y="706628"/>
                  <a:pt x="705485" y="908304"/>
                  <a:pt x="457200" y="908304"/>
                </a:cubicBezTo>
                <a:cubicBezTo>
                  <a:pt x="208902" y="908304"/>
                  <a:pt x="7620" y="706628"/>
                  <a:pt x="7620" y="457962"/>
                </a:cubicBezTo>
                <a:close/>
              </a:path>
            </a:pathLst>
          </a:custGeom>
          <a:ln w="15240">
            <a:solidFill>
              <a:srgbClr val="2FA3E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30046" y="4322826"/>
            <a:ext cx="5274564" cy="719328"/>
          </a:xfrm>
          <a:custGeom>
            <a:avLst/>
            <a:gdLst/>
            <a:ahLst/>
            <a:cxnLst/>
            <a:rect l="l" t="t" r="r" b="b"/>
            <a:pathLst>
              <a:path w="5274564" h="719328">
                <a:moveTo>
                  <a:pt x="0" y="719328"/>
                </a:moveTo>
                <a:lnTo>
                  <a:pt x="0" y="0"/>
                </a:lnTo>
                <a:lnTo>
                  <a:pt x="5274564" y="0"/>
                </a:lnTo>
                <a:lnTo>
                  <a:pt x="5274564" y="719328"/>
                </a:lnTo>
                <a:lnTo>
                  <a:pt x="0" y="719328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18616" y="4311396"/>
            <a:ext cx="5297424" cy="742188"/>
          </a:xfrm>
          <a:custGeom>
            <a:avLst/>
            <a:gdLst/>
            <a:ahLst/>
            <a:cxnLst/>
            <a:rect l="l" t="t" r="r" b="b"/>
            <a:pathLst>
              <a:path w="5297424" h="742188">
                <a:moveTo>
                  <a:pt x="11430" y="730758"/>
                </a:moveTo>
                <a:lnTo>
                  <a:pt x="11430" y="11430"/>
                </a:lnTo>
                <a:lnTo>
                  <a:pt x="5285994" y="11430"/>
                </a:lnTo>
                <a:lnTo>
                  <a:pt x="5285994" y="730758"/>
                </a:lnTo>
                <a:lnTo>
                  <a:pt x="11430" y="730758"/>
                </a:ln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701038" y="4366519"/>
            <a:ext cx="4155252" cy="3881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filamentous bacteria </a:t>
            </a:r>
            <a:endParaRPr sz="3100">
              <a:latin typeface="Lucida Sans Unicode"/>
              <a:cs typeface="Lucida Sans Unicode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79704" y="4232148"/>
            <a:ext cx="899160" cy="899160"/>
          </a:xfrm>
          <a:custGeom>
            <a:avLst/>
            <a:gdLst/>
            <a:ahLst/>
            <a:cxnLst/>
            <a:rect l="l" t="t" r="r" b="b"/>
            <a:pathLst>
              <a:path w="899160" h="899160">
                <a:moveTo>
                  <a:pt x="0" y="449580"/>
                </a:moveTo>
                <a:cubicBezTo>
                  <a:pt x="0" y="201295"/>
                  <a:pt x="201282" y="0"/>
                  <a:pt x="449580" y="0"/>
                </a:cubicBezTo>
                <a:cubicBezTo>
                  <a:pt x="697865" y="0"/>
                  <a:pt x="899160" y="201295"/>
                  <a:pt x="899160" y="449580"/>
                </a:cubicBezTo>
                <a:cubicBezTo>
                  <a:pt x="899160" y="697865"/>
                  <a:pt x="697865" y="899160"/>
                  <a:pt x="449580" y="899160"/>
                </a:cubicBezTo>
                <a:cubicBezTo>
                  <a:pt x="201282" y="899160"/>
                  <a:pt x="0" y="697865"/>
                  <a:pt x="0" y="44958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2084" y="422452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7620" y="457200"/>
                </a:moveTo>
                <a:cubicBezTo>
                  <a:pt x="7620" y="208915"/>
                  <a:pt x="208902" y="7620"/>
                  <a:pt x="457200" y="7620"/>
                </a:cubicBezTo>
                <a:cubicBezTo>
                  <a:pt x="705485" y="7620"/>
                  <a:pt x="906780" y="208915"/>
                  <a:pt x="906780" y="457200"/>
                </a:cubicBezTo>
                <a:cubicBezTo>
                  <a:pt x="906780" y="705485"/>
                  <a:pt x="705485" y="906780"/>
                  <a:pt x="457200" y="906780"/>
                </a:cubicBezTo>
                <a:cubicBezTo>
                  <a:pt x="208902" y="906780"/>
                  <a:pt x="7620" y="705485"/>
                  <a:pt x="7620" y="457200"/>
                </a:cubicBezTo>
                <a:close/>
              </a:path>
            </a:pathLst>
          </a:custGeom>
          <a:ln w="15240">
            <a:solidFill>
              <a:srgbClr val="2FA3E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7042" y="5401818"/>
            <a:ext cx="5687568" cy="720852"/>
          </a:xfrm>
          <a:custGeom>
            <a:avLst/>
            <a:gdLst/>
            <a:ahLst/>
            <a:cxnLst/>
            <a:rect l="l" t="t" r="r" b="b"/>
            <a:pathLst>
              <a:path w="5687568" h="720852">
                <a:moveTo>
                  <a:pt x="0" y="720852"/>
                </a:moveTo>
                <a:lnTo>
                  <a:pt x="0" y="0"/>
                </a:lnTo>
                <a:lnTo>
                  <a:pt x="5687568" y="0"/>
                </a:lnTo>
                <a:lnTo>
                  <a:pt x="5687568" y="720852"/>
                </a:lnTo>
                <a:lnTo>
                  <a:pt x="0" y="720852"/>
                </a:lnTo>
                <a:close/>
              </a:path>
            </a:pathLst>
          </a:custGeom>
          <a:solidFill>
            <a:srgbClr val="2FA3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05612" y="5390388"/>
            <a:ext cx="5710428" cy="743712"/>
          </a:xfrm>
          <a:custGeom>
            <a:avLst/>
            <a:gdLst/>
            <a:ahLst/>
            <a:cxnLst/>
            <a:rect l="l" t="t" r="r" b="b"/>
            <a:pathLst>
              <a:path w="5710428" h="743712">
                <a:moveTo>
                  <a:pt x="11430" y="732282"/>
                </a:moveTo>
                <a:lnTo>
                  <a:pt x="11430" y="11430"/>
                </a:lnTo>
                <a:lnTo>
                  <a:pt x="5698998" y="11430"/>
                </a:lnTo>
                <a:lnTo>
                  <a:pt x="5698998" y="732282"/>
                </a:lnTo>
                <a:lnTo>
                  <a:pt x="11430" y="732282"/>
                </a:ln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1288415" y="5446730"/>
            <a:ext cx="1158736" cy="3881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Yeast</a:t>
            </a:r>
            <a:endParaRPr sz="3100">
              <a:latin typeface="Lucida Sans Unicode"/>
              <a:cs typeface="Lucida Sans Unicode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66700" y="5311140"/>
            <a:ext cx="900684" cy="900684"/>
          </a:xfrm>
          <a:custGeom>
            <a:avLst/>
            <a:gdLst/>
            <a:ahLst/>
            <a:cxnLst/>
            <a:rect l="l" t="t" r="r" b="b"/>
            <a:pathLst>
              <a:path w="900684" h="900684">
                <a:moveTo>
                  <a:pt x="0" y="450342"/>
                </a:moveTo>
                <a:cubicBezTo>
                  <a:pt x="0" y="201676"/>
                  <a:pt x="201625" y="0"/>
                  <a:pt x="450342" y="0"/>
                </a:cubicBezTo>
                <a:cubicBezTo>
                  <a:pt x="699058" y="0"/>
                  <a:pt x="900684" y="201676"/>
                  <a:pt x="900684" y="450342"/>
                </a:cubicBezTo>
                <a:cubicBezTo>
                  <a:pt x="900684" y="699059"/>
                  <a:pt x="699058" y="900684"/>
                  <a:pt x="450342" y="900684"/>
                </a:cubicBezTo>
                <a:cubicBezTo>
                  <a:pt x="201625" y="900684"/>
                  <a:pt x="0" y="699059"/>
                  <a:pt x="0" y="45034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9080" y="5303520"/>
            <a:ext cx="915924" cy="915924"/>
          </a:xfrm>
          <a:custGeom>
            <a:avLst/>
            <a:gdLst/>
            <a:ahLst/>
            <a:cxnLst/>
            <a:rect l="l" t="t" r="r" b="b"/>
            <a:pathLst>
              <a:path w="915924" h="915924">
                <a:moveTo>
                  <a:pt x="7620" y="457962"/>
                </a:moveTo>
                <a:cubicBezTo>
                  <a:pt x="7620" y="209296"/>
                  <a:pt x="209245" y="7620"/>
                  <a:pt x="457962" y="7620"/>
                </a:cubicBezTo>
                <a:cubicBezTo>
                  <a:pt x="706678" y="7620"/>
                  <a:pt x="908304" y="209296"/>
                  <a:pt x="908304" y="457962"/>
                </a:cubicBezTo>
                <a:cubicBezTo>
                  <a:pt x="908304" y="706679"/>
                  <a:pt x="706678" y="908304"/>
                  <a:pt x="457962" y="908304"/>
                </a:cubicBezTo>
                <a:cubicBezTo>
                  <a:pt x="209245" y="908304"/>
                  <a:pt x="7620" y="706679"/>
                  <a:pt x="7620" y="457962"/>
                </a:cubicBezTo>
                <a:close/>
              </a:path>
            </a:pathLst>
          </a:custGeom>
          <a:ln w="15240">
            <a:solidFill>
              <a:srgbClr val="2FA3E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5204" y="2049780"/>
            <a:ext cx="5439157" cy="4075176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888" y="3064764"/>
            <a:ext cx="976884" cy="999744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888" y="4274820"/>
            <a:ext cx="976884" cy="848868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76" y="5306568"/>
            <a:ext cx="1030224" cy="9921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543923" y="5960382"/>
            <a:ext cx="826834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18-03-2017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230" y="5960382"/>
            <a:ext cx="1274026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Basic Science H.O.T.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028934" y="5960382"/>
            <a:ext cx="197773" cy="124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Lucida Sans Unicode"/>
                <a:cs typeface="Lucida Sans Unicode"/>
              </a:rPr>
              <a:t>13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7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86100"/>
          </a:xfrm>
          <a:prstGeom prst="rect">
            <a:avLst/>
          </a:prstGeom>
        </p:spPr>
      </p:pic>
      <p:pic>
        <p:nvPicPr>
          <p:cNvPr id="7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93720"/>
          </a:xfrm>
          <a:prstGeom prst="rect">
            <a:avLst/>
          </a:prstGeom>
        </p:spPr>
      </p:pic>
      <p:pic>
        <p:nvPicPr>
          <p:cNvPr id="7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268" y="411480"/>
            <a:ext cx="2144268" cy="2263140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231648" y="403860"/>
            <a:ext cx="2159508" cy="2278380"/>
          </a:xfrm>
          <a:custGeom>
            <a:avLst/>
            <a:gdLst/>
            <a:ahLst/>
            <a:cxnLst/>
            <a:rect l="l" t="t" r="r" b="b"/>
            <a:pathLst>
              <a:path w="2159508" h="2278380">
                <a:moveTo>
                  <a:pt x="7620" y="221996"/>
                </a:moveTo>
                <a:cubicBezTo>
                  <a:pt x="7620" y="103632"/>
                  <a:pt x="103619" y="7620"/>
                  <a:pt x="222046" y="7620"/>
                </a:cubicBezTo>
                <a:lnTo>
                  <a:pt x="1937512" y="7620"/>
                </a:lnTo>
                <a:cubicBezTo>
                  <a:pt x="2055876" y="7620"/>
                  <a:pt x="2151888" y="103632"/>
                  <a:pt x="2151888" y="221996"/>
                </a:cubicBezTo>
                <a:lnTo>
                  <a:pt x="2151888" y="2056384"/>
                </a:lnTo>
                <a:cubicBezTo>
                  <a:pt x="2151888" y="2174748"/>
                  <a:pt x="2055876" y="2270760"/>
                  <a:pt x="1937512" y="2270760"/>
                </a:cubicBezTo>
                <a:lnTo>
                  <a:pt x="222046" y="2270760"/>
                </a:lnTo>
                <a:cubicBezTo>
                  <a:pt x="103619" y="2270760"/>
                  <a:pt x="7620" y="2174748"/>
                  <a:pt x="7620" y="205638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39268" y="3086100"/>
            <a:ext cx="2144268" cy="3771899"/>
          </a:xfrm>
          <a:custGeom>
            <a:avLst/>
            <a:gdLst/>
            <a:ahLst/>
            <a:cxnLst/>
            <a:rect l="l" t="t" r="r" b="b"/>
            <a:pathLst>
              <a:path w="2144268" h="3771899">
                <a:moveTo>
                  <a:pt x="1919097" y="3771899"/>
                </a:moveTo>
                <a:lnTo>
                  <a:pt x="225145" y="3771899"/>
                </a:lnTo>
                <a:cubicBezTo>
                  <a:pt x="100799" y="3771899"/>
                  <a:pt x="0" y="3671097"/>
                  <a:pt x="0" y="3546754"/>
                </a:cubicBezTo>
                <a:lnTo>
                  <a:pt x="0" y="0"/>
                </a:lnTo>
                <a:lnTo>
                  <a:pt x="2144268" y="0"/>
                </a:lnTo>
                <a:lnTo>
                  <a:pt x="2144268" y="3546754"/>
                </a:lnTo>
                <a:cubicBezTo>
                  <a:pt x="2144268" y="3671097"/>
                  <a:pt x="2043430" y="3771899"/>
                  <a:pt x="1919097" y="3771899"/>
                </a:cubicBezTo>
                <a:close/>
              </a:path>
            </a:pathLst>
          </a:custGeom>
          <a:solidFill>
            <a:srgbClr val="CE66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48" y="3078480"/>
            <a:ext cx="2159508" cy="377952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844905" y="3235782"/>
            <a:ext cx="1007059" cy="661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spc="10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endParaRPr sz="2200">
              <a:latin typeface="Times New Roman"/>
              <a:cs typeface="Times New Roman"/>
            </a:endParaRPr>
          </a:p>
          <a:p>
            <a:pPr marL="109727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filters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53821" y="4427804"/>
            <a:ext cx="1510670" cy="17266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spc="10" dirty="0">
                <a:solidFill>
                  <a:srgbClr val="FFFFFF"/>
                </a:solidFill>
                <a:latin typeface="Times New Roman"/>
                <a:cs typeface="Times New Roman"/>
              </a:rPr>
              <a:t>Filtration on</a:t>
            </a:r>
            <a:endParaRPr sz="2300">
              <a:latin typeface="Times New Roman"/>
              <a:cs typeface="Times New Roman"/>
            </a:endParaRPr>
          </a:p>
          <a:p>
            <a:pPr marL="64007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10" dirty="0">
                <a:solidFill>
                  <a:srgbClr val="C00000"/>
                </a:solidFill>
                <a:latin typeface="Times New Roman"/>
                <a:cs typeface="Times New Roman"/>
              </a:rPr>
              <a:t>basis of</a:t>
            </a:r>
            <a:endParaRPr sz="24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C00000"/>
                </a:solidFill>
                <a:latin typeface="Times New Roman"/>
                <a:cs typeface="Times New Roman"/>
              </a:rPr>
              <a:t>pore size of</a:t>
            </a:r>
            <a:endParaRPr sz="16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522732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endParaRPr sz="2400">
              <a:latin typeface="Times New Roman"/>
              <a:cs typeface="Times New Roman"/>
            </a:endParaRPr>
          </a:p>
          <a:p>
            <a:pPr marL="77723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membrane.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8420" y="411480"/>
            <a:ext cx="2144268" cy="2263140"/>
          </a:xfrm>
          <a:prstGeom prst="rect">
            <a:avLst/>
          </a:prstGeom>
        </p:spPr>
      </p:pic>
      <p:sp>
        <p:nvSpPr>
          <p:cNvPr id="67" name="object 67"/>
          <p:cNvSpPr/>
          <p:nvPr/>
        </p:nvSpPr>
        <p:spPr>
          <a:xfrm>
            <a:off x="2590800" y="403860"/>
            <a:ext cx="2159508" cy="2278380"/>
          </a:xfrm>
          <a:custGeom>
            <a:avLst/>
            <a:gdLst/>
            <a:ahLst/>
            <a:cxnLst/>
            <a:rect l="l" t="t" r="r" b="b"/>
            <a:pathLst>
              <a:path w="2159508" h="2278380">
                <a:moveTo>
                  <a:pt x="7620" y="221996"/>
                </a:moveTo>
                <a:cubicBezTo>
                  <a:pt x="7620" y="103632"/>
                  <a:pt x="103632" y="7620"/>
                  <a:pt x="221996" y="7620"/>
                </a:cubicBezTo>
                <a:lnTo>
                  <a:pt x="1937512" y="7620"/>
                </a:lnTo>
                <a:cubicBezTo>
                  <a:pt x="2055876" y="7620"/>
                  <a:pt x="2151888" y="103632"/>
                  <a:pt x="2151888" y="221996"/>
                </a:cubicBezTo>
                <a:lnTo>
                  <a:pt x="2151888" y="2056384"/>
                </a:lnTo>
                <a:cubicBezTo>
                  <a:pt x="2151888" y="2174748"/>
                  <a:pt x="2055876" y="2270760"/>
                  <a:pt x="1937512" y="2270760"/>
                </a:cubicBezTo>
                <a:lnTo>
                  <a:pt x="221996" y="2270760"/>
                </a:lnTo>
                <a:cubicBezTo>
                  <a:pt x="103632" y="2270760"/>
                  <a:pt x="7620" y="2174748"/>
                  <a:pt x="7620" y="205638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598420" y="3086100"/>
            <a:ext cx="2144268" cy="3771899"/>
          </a:xfrm>
          <a:custGeom>
            <a:avLst/>
            <a:gdLst/>
            <a:ahLst/>
            <a:cxnLst/>
            <a:rect l="l" t="t" r="r" b="b"/>
            <a:pathLst>
              <a:path w="2144268" h="3771899">
                <a:moveTo>
                  <a:pt x="1919097" y="3771899"/>
                </a:moveTo>
                <a:lnTo>
                  <a:pt x="225171" y="3771899"/>
                </a:lnTo>
                <a:cubicBezTo>
                  <a:pt x="100838" y="3771899"/>
                  <a:pt x="0" y="3671097"/>
                  <a:pt x="0" y="3546754"/>
                </a:cubicBezTo>
                <a:lnTo>
                  <a:pt x="0" y="0"/>
                </a:lnTo>
                <a:lnTo>
                  <a:pt x="2144268" y="0"/>
                </a:lnTo>
                <a:lnTo>
                  <a:pt x="2144268" y="3546754"/>
                </a:lnTo>
                <a:cubicBezTo>
                  <a:pt x="2144268" y="3671097"/>
                  <a:pt x="2043430" y="3771899"/>
                  <a:pt x="1919097" y="3771899"/>
                </a:cubicBezTo>
                <a:close/>
              </a:path>
            </a:pathLst>
          </a:custGeom>
          <a:solidFill>
            <a:srgbClr val="95CF3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3078480"/>
            <a:ext cx="2159508" cy="3779520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3005582" y="3235782"/>
            <a:ext cx="1405433" cy="661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90" spc="10" dirty="0">
                <a:solidFill>
                  <a:srgbClr val="FFFFFF"/>
                </a:solidFill>
                <a:latin typeface="Times New Roman"/>
                <a:cs typeface="Times New Roman"/>
              </a:rPr>
              <a:t>Cross flow</a:t>
            </a:r>
            <a:endParaRPr sz="1800">
              <a:latin typeface="Times New Roman"/>
              <a:cs typeface="Times New Roman"/>
            </a:endParaRPr>
          </a:p>
          <a:p>
            <a:pPr marL="307847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filters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882138" y="3988892"/>
            <a:ext cx="1650312" cy="29666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Filtration on</a:t>
            </a:r>
            <a:endParaRPr sz="2400">
              <a:latin typeface="Times New Roman"/>
              <a:cs typeface="Times New Roman"/>
            </a:endParaRPr>
          </a:p>
          <a:p>
            <a:pPr marL="64008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the basis of</a:t>
            </a:r>
            <a:endParaRPr sz="2400">
              <a:latin typeface="Times New Roman"/>
              <a:cs typeface="Times New Roman"/>
            </a:endParaRPr>
          </a:p>
          <a:p>
            <a:pPr marL="9144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pore size </a:t>
            </a:r>
            <a:r>
              <a:rPr sz="2400" spc="10" dirty="0">
                <a:solidFill>
                  <a:srgbClr val="C00000"/>
                </a:solidFill>
                <a:latin typeface="Times New Roman"/>
                <a:cs typeface="Times New Roman"/>
              </a:rPr>
              <a:t>but</a:t>
            </a:r>
            <a:endParaRPr sz="24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C00000"/>
                </a:solidFill>
                <a:latin typeface="Times New Roman"/>
                <a:cs typeface="Times New Roman"/>
              </a:rPr>
              <a:t>pores are not</a:t>
            </a:r>
            <a:endParaRPr sz="24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47243">
              <a:lnSpc>
                <a:spcPct val="100000"/>
              </a:lnSpc>
            </a:pPr>
            <a:r>
              <a:rPr sz="2400" spc="10" dirty="0">
                <a:solidFill>
                  <a:srgbClr val="C00000"/>
                </a:solidFill>
                <a:latin typeface="Times New Roman"/>
                <a:cs typeface="Times New Roman"/>
              </a:rPr>
              <a:t>clogged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due</a:t>
            </a:r>
            <a:endParaRPr sz="2400">
              <a:latin typeface="Times New Roman"/>
              <a:cs typeface="Times New Roman"/>
            </a:endParaRPr>
          </a:p>
          <a:p>
            <a:pPr marL="27432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to tangential</a:t>
            </a:r>
            <a:endParaRPr sz="2400">
              <a:latin typeface="Times New Roman"/>
              <a:cs typeface="Times New Roman"/>
            </a:endParaRPr>
          </a:p>
          <a:p>
            <a:pPr marL="342899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flow of</a:t>
            </a:r>
            <a:endParaRPr sz="2400">
              <a:latin typeface="Times New Roman"/>
              <a:cs typeface="Times New Roman"/>
            </a:endParaRPr>
          </a:p>
          <a:p>
            <a:pPr marL="269747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particles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6048" y="411480"/>
            <a:ext cx="2144268" cy="2263140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4948428" y="403860"/>
            <a:ext cx="2159508" cy="2278380"/>
          </a:xfrm>
          <a:custGeom>
            <a:avLst/>
            <a:gdLst/>
            <a:ahLst/>
            <a:cxnLst/>
            <a:rect l="l" t="t" r="r" b="b"/>
            <a:pathLst>
              <a:path w="2159508" h="2278380">
                <a:moveTo>
                  <a:pt x="7620" y="221996"/>
                </a:moveTo>
                <a:cubicBezTo>
                  <a:pt x="7620" y="103632"/>
                  <a:pt x="103632" y="7620"/>
                  <a:pt x="221996" y="7620"/>
                </a:cubicBezTo>
                <a:lnTo>
                  <a:pt x="1937512" y="7620"/>
                </a:lnTo>
                <a:cubicBezTo>
                  <a:pt x="2055876" y="7620"/>
                  <a:pt x="2151888" y="103632"/>
                  <a:pt x="2151888" y="221996"/>
                </a:cubicBezTo>
                <a:lnTo>
                  <a:pt x="2151888" y="2056384"/>
                </a:lnTo>
                <a:cubicBezTo>
                  <a:pt x="2151888" y="2174748"/>
                  <a:pt x="2055876" y="2270760"/>
                  <a:pt x="1937512" y="2270760"/>
                </a:cubicBezTo>
                <a:lnTo>
                  <a:pt x="221996" y="2270760"/>
                </a:lnTo>
                <a:cubicBezTo>
                  <a:pt x="103632" y="2270760"/>
                  <a:pt x="7620" y="2174748"/>
                  <a:pt x="7620" y="205638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56048" y="3086100"/>
            <a:ext cx="2144268" cy="3771899"/>
          </a:xfrm>
          <a:custGeom>
            <a:avLst/>
            <a:gdLst/>
            <a:ahLst/>
            <a:cxnLst/>
            <a:rect l="l" t="t" r="r" b="b"/>
            <a:pathLst>
              <a:path w="2144268" h="3771899">
                <a:moveTo>
                  <a:pt x="1919096" y="3771899"/>
                </a:moveTo>
                <a:lnTo>
                  <a:pt x="225171" y="3771899"/>
                </a:lnTo>
                <a:cubicBezTo>
                  <a:pt x="100838" y="3771899"/>
                  <a:pt x="0" y="3671097"/>
                  <a:pt x="0" y="3546754"/>
                </a:cubicBezTo>
                <a:lnTo>
                  <a:pt x="0" y="0"/>
                </a:lnTo>
                <a:lnTo>
                  <a:pt x="2144268" y="0"/>
                </a:lnTo>
                <a:lnTo>
                  <a:pt x="2144268" y="3546754"/>
                </a:lnTo>
                <a:cubicBezTo>
                  <a:pt x="2144268" y="3671097"/>
                  <a:pt x="2043430" y="3771899"/>
                  <a:pt x="1919096" y="3771899"/>
                </a:cubicBezTo>
                <a:close/>
              </a:path>
            </a:pathLst>
          </a:custGeom>
          <a:solidFill>
            <a:srgbClr val="48C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8428" y="3078480"/>
            <a:ext cx="2159508" cy="377952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5354066" y="3235782"/>
            <a:ext cx="1423924" cy="661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0208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Rotatory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flow filters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203190" y="3988892"/>
            <a:ext cx="1681871" cy="28484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Filtration due</a:t>
            </a:r>
            <a:endParaRPr sz="2400">
              <a:latin typeface="Times New Roman"/>
              <a:cs typeface="Times New Roman"/>
            </a:endParaRPr>
          </a:p>
          <a:p>
            <a:pPr marL="30479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10" dirty="0">
                <a:solidFill>
                  <a:srgbClr val="C00000"/>
                </a:solidFill>
                <a:latin typeface="Times New Roman"/>
                <a:cs typeface="Times New Roman"/>
              </a:rPr>
              <a:t>sucking of</a:t>
            </a:r>
            <a:endParaRPr sz="24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213359">
              <a:lnSpc>
                <a:spcPct val="100000"/>
              </a:lnSpc>
            </a:pPr>
            <a:r>
              <a:rPr sz="2400" spc="10" dirty="0">
                <a:solidFill>
                  <a:srgbClr val="C00000"/>
                </a:solidFill>
                <a:latin typeface="Times New Roman"/>
                <a:cs typeface="Times New Roman"/>
              </a:rPr>
              <a:t>liquid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endParaRPr sz="2400">
              <a:latin typeface="Times New Roman"/>
              <a:cs typeface="Times New Roman"/>
            </a:endParaRPr>
          </a:p>
          <a:p>
            <a:pPr marL="278891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vacuum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280" spc="10" dirty="0">
                <a:solidFill>
                  <a:srgbClr val="FFFFFF"/>
                </a:solidFill>
                <a:latin typeface="Times New Roman"/>
                <a:cs typeface="Times New Roman"/>
              </a:rPr>
              <a:t>when  filter</a:t>
            </a:r>
            <a:endParaRPr sz="2200">
              <a:latin typeface="Times New Roman"/>
              <a:cs typeface="Times New Roman"/>
            </a:endParaRPr>
          </a:p>
          <a:p>
            <a:pPr marL="204216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drum  is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830" spc="10" dirty="0">
                <a:solidFill>
                  <a:srgbClr val="FFFFFF"/>
                </a:solidFill>
                <a:latin typeface="Times New Roman"/>
                <a:cs typeface="Times New Roman"/>
              </a:rPr>
              <a:t>rotated in the</a:t>
            </a:r>
            <a:endParaRPr sz="18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slurry.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4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411480"/>
            <a:ext cx="2144268" cy="2263140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7307580" y="403860"/>
            <a:ext cx="2159507" cy="2278380"/>
          </a:xfrm>
          <a:custGeom>
            <a:avLst/>
            <a:gdLst/>
            <a:ahLst/>
            <a:cxnLst/>
            <a:rect l="l" t="t" r="r" b="b"/>
            <a:pathLst>
              <a:path w="2159507" h="2278380">
                <a:moveTo>
                  <a:pt x="7620" y="221996"/>
                </a:moveTo>
                <a:cubicBezTo>
                  <a:pt x="7620" y="103632"/>
                  <a:pt x="103632" y="7620"/>
                  <a:pt x="221996" y="7620"/>
                </a:cubicBezTo>
                <a:lnTo>
                  <a:pt x="1937512" y="7620"/>
                </a:lnTo>
                <a:cubicBezTo>
                  <a:pt x="2055876" y="7620"/>
                  <a:pt x="2151888" y="103632"/>
                  <a:pt x="2151888" y="221996"/>
                </a:cubicBezTo>
                <a:lnTo>
                  <a:pt x="2151888" y="2056384"/>
                </a:lnTo>
                <a:cubicBezTo>
                  <a:pt x="2151888" y="2174748"/>
                  <a:pt x="2055876" y="2270760"/>
                  <a:pt x="1937512" y="2270760"/>
                </a:cubicBezTo>
                <a:lnTo>
                  <a:pt x="221996" y="2270760"/>
                </a:lnTo>
                <a:cubicBezTo>
                  <a:pt x="103632" y="2270760"/>
                  <a:pt x="7620" y="2174748"/>
                  <a:pt x="7620" y="205638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315200" y="3086100"/>
            <a:ext cx="2144268" cy="3771899"/>
          </a:xfrm>
          <a:custGeom>
            <a:avLst/>
            <a:gdLst/>
            <a:ahLst/>
            <a:cxnLst/>
            <a:rect l="l" t="t" r="r" b="b"/>
            <a:pathLst>
              <a:path w="2144268" h="3771899">
                <a:moveTo>
                  <a:pt x="1919097" y="3771899"/>
                </a:moveTo>
                <a:lnTo>
                  <a:pt x="225171" y="3771899"/>
                </a:lnTo>
                <a:cubicBezTo>
                  <a:pt x="100838" y="3771899"/>
                  <a:pt x="0" y="3671097"/>
                  <a:pt x="0" y="3546754"/>
                </a:cubicBezTo>
                <a:lnTo>
                  <a:pt x="0" y="0"/>
                </a:lnTo>
                <a:lnTo>
                  <a:pt x="2144268" y="0"/>
                </a:lnTo>
                <a:lnTo>
                  <a:pt x="2144268" y="3546754"/>
                </a:lnTo>
                <a:cubicBezTo>
                  <a:pt x="2144268" y="3671097"/>
                  <a:pt x="2043430" y="3771899"/>
                  <a:pt x="1919097" y="3771899"/>
                </a:cubicBezTo>
                <a:close/>
              </a:path>
            </a:pathLst>
          </a:custGeom>
          <a:solidFill>
            <a:srgbClr val="538D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5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7580" y="3078480"/>
            <a:ext cx="2159507" cy="3779520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7620000" y="3124200"/>
            <a:ext cx="1609344" cy="2770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Depth filters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239000" y="3505200"/>
            <a:ext cx="213360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0039">
              <a:lnSpc>
                <a:spcPct val="100000"/>
              </a:lnSpc>
            </a:pPr>
            <a:r>
              <a:rPr sz="2400" spc="10">
                <a:solidFill>
                  <a:srgbClr val="FFFFFF"/>
                </a:solidFill>
                <a:latin typeface="Times New Roman"/>
                <a:cs typeface="Times New Roman"/>
              </a:rPr>
              <a:t>Uses 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n-US" sz="24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porous</a:t>
            </a:r>
            <a:endParaRPr sz="2400">
              <a:latin typeface="Times New Roman"/>
              <a:cs typeface="Times New Roman"/>
            </a:endParaRPr>
          </a:p>
          <a:p>
            <a:pPr marL="187451">
              <a:lnSpc>
                <a:spcPct val="100000"/>
              </a:lnSpc>
            </a:pPr>
            <a:r>
              <a:rPr lang="en-US" sz="24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filtration</a:t>
            </a:r>
            <a:endParaRPr sz="2400">
              <a:latin typeface="Times New Roman"/>
              <a:cs typeface="Times New Roman"/>
            </a:endParaRPr>
          </a:p>
          <a:p>
            <a:pPr marL="65532">
              <a:lnSpc>
                <a:spcPct val="100000"/>
              </a:lnSpc>
            </a:pPr>
            <a:r>
              <a:rPr lang="en-US" sz="24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medium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endParaRPr sz="2400">
              <a:latin typeface="Times New Roman"/>
              <a:cs typeface="Times New Roman"/>
            </a:endParaRPr>
          </a:p>
          <a:p>
            <a:pPr marL="373380">
              <a:lnSpc>
                <a:spcPct val="100000"/>
              </a:lnSpc>
            </a:pPr>
            <a:r>
              <a:rPr lang="en-IN" sz="24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etain</a:t>
            </a:r>
            <a:r>
              <a:rPr lang="en-US" sz="24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particles</a:t>
            </a:r>
            <a:endParaRPr sz="2400">
              <a:latin typeface="Times New Roman"/>
              <a:cs typeface="Times New Roman"/>
            </a:endParaRPr>
          </a:p>
          <a:p>
            <a:pPr marL="15240">
              <a:lnSpc>
                <a:spcPct val="100000"/>
              </a:lnSpc>
            </a:pPr>
            <a:r>
              <a:rPr lang="en-US" sz="24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through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out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lang="en-US" sz="24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medium</a:t>
            </a:r>
            <a:endParaRPr sz="24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130" spc="10">
                <a:solidFill>
                  <a:srgbClr val="FFFFFF"/>
                </a:solidFill>
                <a:latin typeface="Times New Roman"/>
                <a:cs typeface="Times New Roman"/>
              </a:rPr>
              <a:t>rather </a:t>
            </a:r>
            <a:r>
              <a:rPr sz="2130" spc="10" smtClean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lang="en-US" sz="21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0" smtClean="0">
                <a:solidFill>
                  <a:srgbClr val="FFFFFF"/>
                </a:solidFill>
                <a:latin typeface="Times New Roman"/>
                <a:cs typeface="Times New Roman"/>
              </a:rPr>
              <a:t>just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6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4352" y="411480"/>
            <a:ext cx="2144268" cy="2263140"/>
          </a:xfrm>
          <a:prstGeom prst="rect">
            <a:avLst/>
          </a:prstGeom>
        </p:spPr>
      </p:pic>
      <p:sp>
        <p:nvSpPr>
          <p:cNvPr id="13" name="object 73"/>
          <p:cNvSpPr/>
          <p:nvPr/>
        </p:nvSpPr>
        <p:spPr>
          <a:xfrm>
            <a:off x="9666732" y="403860"/>
            <a:ext cx="2159507" cy="2278380"/>
          </a:xfrm>
          <a:custGeom>
            <a:avLst/>
            <a:gdLst/>
            <a:ahLst/>
            <a:cxnLst/>
            <a:rect l="l" t="t" r="r" b="b"/>
            <a:pathLst>
              <a:path w="2159507" h="2278380">
                <a:moveTo>
                  <a:pt x="7620" y="221996"/>
                </a:moveTo>
                <a:cubicBezTo>
                  <a:pt x="7620" y="103632"/>
                  <a:pt x="103632" y="7620"/>
                  <a:pt x="221996" y="7620"/>
                </a:cubicBezTo>
                <a:lnTo>
                  <a:pt x="1937512" y="7620"/>
                </a:lnTo>
                <a:cubicBezTo>
                  <a:pt x="2055876" y="7620"/>
                  <a:pt x="2151888" y="103632"/>
                  <a:pt x="2151888" y="221996"/>
                </a:cubicBezTo>
                <a:lnTo>
                  <a:pt x="2151888" y="2056384"/>
                </a:lnTo>
                <a:cubicBezTo>
                  <a:pt x="2151888" y="2174748"/>
                  <a:pt x="2055876" y="2270760"/>
                  <a:pt x="1937512" y="2270760"/>
                </a:cubicBezTo>
                <a:lnTo>
                  <a:pt x="221996" y="2270760"/>
                </a:lnTo>
                <a:cubicBezTo>
                  <a:pt x="103632" y="2270760"/>
                  <a:pt x="7620" y="2174748"/>
                  <a:pt x="7620" y="2056384"/>
                </a:cubicBez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74"/>
          <p:cNvSpPr/>
          <p:nvPr/>
        </p:nvSpPr>
        <p:spPr>
          <a:xfrm>
            <a:off x="9674352" y="3086100"/>
            <a:ext cx="2144268" cy="3771899"/>
          </a:xfrm>
          <a:custGeom>
            <a:avLst/>
            <a:gdLst/>
            <a:ahLst/>
            <a:cxnLst/>
            <a:rect l="l" t="t" r="r" b="b"/>
            <a:pathLst>
              <a:path w="2144268" h="3771899">
                <a:moveTo>
                  <a:pt x="1919097" y="3771899"/>
                </a:moveTo>
                <a:lnTo>
                  <a:pt x="225171" y="3771899"/>
                </a:lnTo>
                <a:cubicBezTo>
                  <a:pt x="100838" y="3771899"/>
                  <a:pt x="0" y="3671097"/>
                  <a:pt x="0" y="3546754"/>
                </a:cubicBezTo>
                <a:lnTo>
                  <a:pt x="0" y="0"/>
                </a:lnTo>
                <a:lnTo>
                  <a:pt x="2144268" y="0"/>
                </a:lnTo>
                <a:lnTo>
                  <a:pt x="2144268" y="3546754"/>
                </a:lnTo>
                <a:cubicBezTo>
                  <a:pt x="2144268" y="3671097"/>
                  <a:pt x="2043430" y="3771899"/>
                  <a:pt x="1919097" y="3771899"/>
                </a:cubicBezTo>
                <a:close/>
              </a:path>
            </a:pathLst>
          </a:custGeom>
          <a:solidFill>
            <a:srgbClr val="A35D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7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6732" y="3078480"/>
            <a:ext cx="2159507" cy="3779520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10052304" y="3235782"/>
            <a:ext cx="1465784" cy="661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90" spc="10" dirty="0">
                <a:solidFill>
                  <a:srgbClr val="FFFFFF"/>
                </a:solidFill>
                <a:latin typeface="Times New Roman"/>
                <a:cs typeface="Times New Roman"/>
              </a:rPr>
              <a:t>Centrifugal</a:t>
            </a:r>
            <a:endParaRPr sz="1800">
              <a:latin typeface="Times New Roman"/>
              <a:cs typeface="Times New Roman"/>
            </a:endParaRPr>
          </a:p>
          <a:p>
            <a:pPr marL="338327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filters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9939274" y="3989087"/>
            <a:ext cx="1689228" cy="32119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Times New Roman"/>
                <a:cs typeface="Times New Roman"/>
              </a:rPr>
              <a:t>Filtration by</a:t>
            </a:r>
            <a:endParaRPr sz="1900">
              <a:latin typeface="Times New Roman"/>
              <a:cs typeface="Times New Roman"/>
            </a:endParaRPr>
          </a:p>
          <a:p>
            <a:pPr marL="312419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rapidly</a:t>
            </a:r>
            <a:endParaRPr sz="2300">
              <a:latin typeface="Times New Roman"/>
              <a:cs typeface="Times New Roman"/>
            </a:endParaRPr>
          </a:p>
          <a:p>
            <a:pPr marL="353821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rotating</a:t>
            </a:r>
            <a:endParaRPr sz="2300">
              <a:latin typeface="Times New Roman"/>
              <a:cs typeface="Times New Roman"/>
            </a:endParaRPr>
          </a:p>
          <a:p>
            <a:pPr marL="27305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slurry, so</a:t>
            </a:r>
            <a:endParaRPr sz="2300">
              <a:latin typeface="Times New Roman"/>
              <a:cs typeface="Times New Roman"/>
            </a:endParaRPr>
          </a:p>
          <a:p>
            <a:pPr marL="251713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solids are</a:t>
            </a:r>
            <a:endParaRPr sz="2300">
              <a:latin typeface="Times New Roman"/>
              <a:cs typeface="Times New Roman"/>
            </a:endParaRPr>
          </a:p>
          <a:p>
            <a:pPr marL="154178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retained on</a:t>
            </a:r>
            <a:endParaRPr sz="23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2120" spc="10" dirty="0">
                <a:solidFill>
                  <a:srgbClr val="FFFFFF"/>
                </a:solidFill>
                <a:latin typeface="Times New Roman"/>
                <a:cs typeface="Times New Roman"/>
              </a:rPr>
              <a:t>porous screen</a:t>
            </a:r>
            <a:endParaRPr sz="2100">
              <a:latin typeface="Times New Roman"/>
              <a:cs typeface="Times New Roman"/>
            </a:endParaRPr>
          </a:p>
          <a:p>
            <a:pPr marL="219709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and liquid</a:t>
            </a:r>
            <a:endParaRPr sz="2300">
              <a:latin typeface="Times New Roman"/>
              <a:cs typeface="Times New Roman"/>
            </a:endParaRPr>
          </a:p>
          <a:p>
            <a:pPr marL="300482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filter out</a:t>
            </a:r>
            <a:endParaRPr sz="2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1608</Words>
  <Application>Microsoft Office PowerPoint</Application>
  <PresentationFormat>Custom</PresentationFormat>
  <Paragraphs>740</Paragraphs>
  <Slides>45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Microbiology</cp:lastModifiedBy>
  <cp:revision>41</cp:revision>
  <dcterms:created xsi:type="dcterms:W3CDTF">2019-08-10T04:18:40Z</dcterms:created>
  <dcterms:modified xsi:type="dcterms:W3CDTF">2019-08-13T09:33:19Z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2019-08-10T00:00:00Z</vt:filetime>
  </property>
  <property fmtid="{D5CDD505-2E9C-101B-9397-08002B2CF9AE}" pid="3" name="LastSaved">
    <vt:filetime>2019-08-10T00:00:00Z</vt:filetime>
  </property>
</Properties>
</file>