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2" r:id="rId5"/>
    <p:sldId id="293" r:id="rId6"/>
    <p:sldId id="264" r:id="rId7"/>
    <p:sldId id="294" r:id="rId8"/>
    <p:sldId id="301" r:id="rId9"/>
    <p:sldId id="295" r:id="rId10"/>
    <p:sldId id="296" r:id="rId11"/>
    <p:sldId id="297" r:id="rId12"/>
    <p:sldId id="269" r:id="rId13"/>
    <p:sldId id="270" r:id="rId14"/>
    <p:sldId id="271" r:id="rId15"/>
    <p:sldId id="272" r:id="rId16"/>
    <p:sldId id="273" r:id="rId17"/>
    <p:sldId id="274" r:id="rId18"/>
    <p:sldId id="298" r:id="rId19"/>
    <p:sldId id="299" r:id="rId20"/>
    <p:sldId id="275" r:id="rId21"/>
    <p:sldId id="276" r:id="rId22"/>
    <p:sldId id="286" r:id="rId23"/>
    <p:sldId id="287" r:id="rId24"/>
    <p:sldId id="288" r:id="rId25"/>
    <p:sldId id="289" r:id="rId26"/>
    <p:sldId id="290" r:id="rId27"/>
    <p:sldId id="291" r:id="rId28"/>
    <p:sldId id="292" r:id="rId29"/>
    <p:sldId id="277" r:id="rId30"/>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369332"/>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3"/>
            <a:ext cx="6400800" cy="353943"/>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9/24/2020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17" name="bk object 17"/>
          <p:cNvSpPr/>
          <p:nvPr/>
        </p:nvSpPr>
        <p:spPr>
          <a:xfrm>
            <a:off x="0" y="0"/>
            <a:ext cx="1981200" cy="6857998"/>
          </a:xfrm>
          <a:prstGeom prst="rect">
            <a:avLst/>
          </a:prstGeom>
          <a:blipFill>
            <a:blip r:embed="rId3" cstate="print"/>
            <a:stretch>
              <a:fillRect/>
            </a:stretch>
          </a:blipFill>
        </p:spPr>
        <p:txBody>
          <a:bodyPr wrap="square" lIns="0" tIns="0" rIns="0" bIns="0" rtlCol="0"/>
          <a:lstStyle/>
          <a:p>
            <a:endParaRPr/>
          </a:p>
        </p:txBody>
      </p:sp>
      <p:sp>
        <p:nvSpPr>
          <p:cNvPr id="18" name="bk object 18"/>
          <p:cNvSpPr/>
          <p:nvPr/>
        </p:nvSpPr>
        <p:spPr>
          <a:xfrm>
            <a:off x="0" y="0"/>
            <a:ext cx="182880" cy="6858000"/>
          </a:xfrm>
          <a:custGeom>
            <a:avLst/>
            <a:gdLst/>
            <a:ahLst/>
            <a:cxnLst/>
            <a:rect l="l" t="t" r="r" b="b"/>
            <a:pathLst>
              <a:path w="182880" h="6858000">
                <a:moveTo>
                  <a:pt x="0" y="6858000"/>
                </a:moveTo>
                <a:lnTo>
                  <a:pt x="182880" y="6858000"/>
                </a:lnTo>
                <a:lnTo>
                  <a:pt x="182880" y="0"/>
                </a:lnTo>
                <a:lnTo>
                  <a:pt x="0" y="0"/>
                </a:lnTo>
                <a:lnTo>
                  <a:pt x="0" y="6858000"/>
                </a:lnTo>
                <a:close/>
              </a:path>
            </a:pathLst>
          </a:custGeom>
          <a:solidFill>
            <a:srgbClr val="2D5269"/>
          </a:solidFill>
        </p:spPr>
        <p:txBody>
          <a:bodyPr wrap="square" lIns="0" tIns="0" rIns="0" bIns="0" rtlCol="0"/>
          <a:lstStyle/>
          <a:p>
            <a:endParaRPr/>
          </a:p>
        </p:txBody>
      </p:sp>
      <p:sp>
        <p:nvSpPr>
          <p:cNvPr id="19" name="bk object 19"/>
          <p:cNvSpPr/>
          <p:nvPr/>
        </p:nvSpPr>
        <p:spPr>
          <a:xfrm>
            <a:off x="0" y="711708"/>
            <a:ext cx="1365250" cy="508000"/>
          </a:xfrm>
          <a:custGeom>
            <a:avLst/>
            <a:gdLst/>
            <a:ahLst/>
            <a:cxnLst/>
            <a:rect l="l" t="t" r="r" b="b"/>
            <a:pathLst>
              <a:path w="1365250" h="508000">
                <a:moveTo>
                  <a:pt x="0" y="0"/>
                </a:moveTo>
                <a:lnTo>
                  <a:pt x="0" y="504316"/>
                </a:lnTo>
                <a:lnTo>
                  <a:pt x="1019098" y="507491"/>
                </a:lnTo>
                <a:lnTo>
                  <a:pt x="1119378" y="507491"/>
                </a:lnTo>
                <a:lnTo>
                  <a:pt x="1124013" y="502665"/>
                </a:lnTo>
                <a:lnTo>
                  <a:pt x="1125562" y="501141"/>
                </a:lnTo>
                <a:lnTo>
                  <a:pt x="1127455" y="499490"/>
                </a:lnTo>
                <a:lnTo>
                  <a:pt x="1357884" y="269239"/>
                </a:lnTo>
                <a:lnTo>
                  <a:pt x="1363170" y="262096"/>
                </a:lnTo>
                <a:lnTo>
                  <a:pt x="1364932" y="254952"/>
                </a:lnTo>
                <a:lnTo>
                  <a:pt x="1363170" y="247808"/>
                </a:lnTo>
                <a:lnTo>
                  <a:pt x="1357884" y="240664"/>
                </a:lnTo>
                <a:lnTo>
                  <a:pt x="1128991" y="11937"/>
                </a:lnTo>
                <a:lnTo>
                  <a:pt x="1124013" y="11937"/>
                </a:lnTo>
                <a:lnTo>
                  <a:pt x="1124013" y="7112"/>
                </a:lnTo>
                <a:lnTo>
                  <a:pt x="1119378" y="7112"/>
                </a:lnTo>
                <a:lnTo>
                  <a:pt x="1114564" y="2412"/>
                </a:lnTo>
                <a:lnTo>
                  <a:pt x="1019098" y="2412"/>
                </a:lnTo>
                <a:lnTo>
                  <a:pt x="0" y="0"/>
                </a:lnTo>
                <a:close/>
              </a:path>
            </a:pathLst>
          </a:custGeom>
          <a:solidFill>
            <a:srgbClr val="353535"/>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400" b="0" i="0">
                <a:solidFill>
                  <a:schemeClr val="tx1"/>
                </a:solidFill>
                <a:latin typeface="Times New Roman"/>
                <a:cs typeface="Times New Roman"/>
              </a:defRPr>
            </a:lvl1pPr>
          </a:lstStyle>
          <a:p>
            <a:endParaRPr/>
          </a:p>
        </p:txBody>
      </p:sp>
      <p:sp>
        <p:nvSpPr>
          <p:cNvPr id="3" name="Holder 3"/>
          <p:cNvSpPr>
            <a:spLocks noGrp="1"/>
          </p:cNvSpPr>
          <p:nvPr>
            <p:ph type="body" idx="1"/>
          </p:nvPr>
        </p:nvSpPr>
        <p:spPr/>
        <p:txBody>
          <a:bodyPr lIns="0" tIns="0" rIns="0" bIns="0"/>
          <a:lstStyle>
            <a:lvl1pPr>
              <a:defRPr sz="2300" b="0" i="0">
                <a:solidFill>
                  <a:srgbClr val="404040"/>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9/24/2020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chemeClr val="tx1"/>
                </a:solidFill>
                <a:latin typeface="Times New Roman"/>
                <a:cs typeface="Times New Roman"/>
              </a:defRPr>
            </a:lvl1pPr>
          </a:lstStyle>
          <a:p>
            <a:endParaRPr/>
          </a:p>
        </p:txBody>
      </p:sp>
      <p:sp>
        <p:nvSpPr>
          <p:cNvPr id="3" name="Holder 3"/>
          <p:cNvSpPr>
            <a:spLocks noGrp="1"/>
          </p:cNvSpPr>
          <p:nvPr>
            <p:ph sz="half" idx="2"/>
          </p:nvPr>
        </p:nvSpPr>
        <p:spPr>
          <a:xfrm>
            <a:off x="457200" y="1577340"/>
            <a:ext cx="3977640" cy="353943"/>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353943"/>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9/24/2020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chemeClr val="tx1"/>
                </a:solidFill>
                <a:latin typeface="Times New Roman"/>
                <a:cs typeface="Times New Roman"/>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9/24/2020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17" name="bk object 17"/>
          <p:cNvSpPr/>
          <p:nvPr/>
        </p:nvSpPr>
        <p:spPr>
          <a:xfrm>
            <a:off x="0" y="0"/>
            <a:ext cx="1981200" cy="6857998"/>
          </a:xfrm>
          <a:prstGeom prst="rect">
            <a:avLst/>
          </a:prstGeom>
          <a:blipFill>
            <a:blip r:embed="rId3" cstate="print"/>
            <a:stretch>
              <a:fillRect/>
            </a:stretch>
          </a:blipFill>
        </p:spPr>
        <p:txBody>
          <a:bodyPr wrap="square" lIns="0" tIns="0" rIns="0" bIns="0" rtlCol="0"/>
          <a:lstStyle/>
          <a:p>
            <a:endParaRPr/>
          </a:p>
        </p:txBody>
      </p:sp>
      <p:sp>
        <p:nvSpPr>
          <p:cNvPr id="18" name="bk object 18"/>
          <p:cNvSpPr/>
          <p:nvPr/>
        </p:nvSpPr>
        <p:spPr>
          <a:xfrm>
            <a:off x="0" y="0"/>
            <a:ext cx="182880" cy="6858000"/>
          </a:xfrm>
          <a:custGeom>
            <a:avLst/>
            <a:gdLst/>
            <a:ahLst/>
            <a:cxnLst/>
            <a:rect l="l" t="t" r="r" b="b"/>
            <a:pathLst>
              <a:path w="182880" h="6858000">
                <a:moveTo>
                  <a:pt x="0" y="6858000"/>
                </a:moveTo>
                <a:lnTo>
                  <a:pt x="182880" y="6858000"/>
                </a:lnTo>
                <a:lnTo>
                  <a:pt x="182880" y="0"/>
                </a:lnTo>
                <a:lnTo>
                  <a:pt x="0" y="0"/>
                </a:lnTo>
                <a:lnTo>
                  <a:pt x="0" y="6858000"/>
                </a:lnTo>
                <a:close/>
              </a:path>
            </a:pathLst>
          </a:custGeom>
          <a:solidFill>
            <a:srgbClr val="2D5269"/>
          </a:solidFill>
        </p:spPr>
        <p:txBody>
          <a:bodyPr wrap="square" lIns="0" tIns="0" rIns="0" bIns="0" rtlCol="0"/>
          <a:lstStyle/>
          <a:p>
            <a:endParaRPr/>
          </a:p>
        </p:txBody>
      </p:sp>
      <p:sp>
        <p:nvSpPr>
          <p:cNvPr id="19" name="bk object 19"/>
          <p:cNvSpPr/>
          <p:nvPr/>
        </p:nvSpPr>
        <p:spPr>
          <a:xfrm>
            <a:off x="0" y="711708"/>
            <a:ext cx="1365250" cy="508000"/>
          </a:xfrm>
          <a:custGeom>
            <a:avLst/>
            <a:gdLst/>
            <a:ahLst/>
            <a:cxnLst/>
            <a:rect l="l" t="t" r="r" b="b"/>
            <a:pathLst>
              <a:path w="1365250" h="508000">
                <a:moveTo>
                  <a:pt x="0" y="0"/>
                </a:moveTo>
                <a:lnTo>
                  <a:pt x="0" y="504316"/>
                </a:lnTo>
                <a:lnTo>
                  <a:pt x="1019098" y="507491"/>
                </a:lnTo>
                <a:lnTo>
                  <a:pt x="1119378" y="507491"/>
                </a:lnTo>
                <a:lnTo>
                  <a:pt x="1124013" y="502665"/>
                </a:lnTo>
                <a:lnTo>
                  <a:pt x="1125562" y="501141"/>
                </a:lnTo>
                <a:lnTo>
                  <a:pt x="1127455" y="499490"/>
                </a:lnTo>
                <a:lnTo>
                  <a:pt x="1357884" y="269239"/>
                </a:lnTo>
                <a:lnTo>
                  <a:pt x="1363170" y="262096"/>
                </a:lnTo>
                <a:lnTo>
                  <a:pt x="1364932" y="254952"/>
                </a:lnTo>
                <a:lnTo>
                  <a:pt x="1363170" y="247808"/>
                </a:lnTo>
                <a:lnTo>
                  <a:pt x="1357884" y="240664"/>
                </a:lnTo>
                <a:lnTo>
                  <a:pt x="1128991" y="11937"/>
                </a:lnTo>
                <a:lnTo>
                  <a:pt x="1124013" y="11937"/>
                </a:lnTo>
                <a:lnTo>
                  <a:pt x="1124013" y="7112"/>
                </a:lnTo>
                <a:lnTo>
                  <a:pt x="1119378" y="7112"/>
                </a:lnTo>
                <a:lnTo>
                  <a:pt x="1114564" y="2412"/>
                </a:lnTo>
                <a:lnTo>
                  <a:pt x="1019098" y="2412"/>
                </a:lnTo>
                <a:lnTo>
                  <a:pt x="0" y="0"/>
                </a:lnTo>
                <a:close/>
              </a:path>
            </a:pathLst>
          </a:custGeom>
          <a:solidFill>
            <a:srgbClr val="353535"/>
          </a:solid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9/24/2020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6858000"/>
          </a:xfrm>
          <a:prstGeom prst="rect">
            <a:avLst/>
          </a:prstGeom>
          <a:blipFill>
            <a:blip r:embed="rId7" cstate="print"/>
            <a:stretch>
              <a:fillRect/>
            </a:stretch>
          </a:blipFill>
        </p:spPr>
        <p:txBody>
          <a:bodyPr wrap="square" lIns="0" tIns="0" rIns="0" bIns="0" rtlCol="0"/>
          <a:lstStyle/>
          <a:p>
            <a:endParaRPr/>
          </a:p>
        </p:txBody>
      </p:sp>
      <p:sp>
        <p:nvSpPr>
          <p:cNvPr id="17" name="bk object 17"/>
          <p:cNvSpPr/>
          <p:nvPr/>
        </p:nvSpPr>
        <p:spPr>
          <a:xfrm>
            <a:off x="0" y="0"/>
            <a:ext cx="1981200" cy="6857998"/>
          </a:xfrm>
          <a:prstGeom prst="rect">
            <a:avLst/>
          </a:prstGeom>
          <a:blipFill>
            <a:blip r:embed="rId8" cstate="print"/>
            <a:stretch>
              <a:fillRect/>
            </a:stretch>
          </a:blipFill>
        </p:spPr>
        <p:txBody>
          <a:bodyPr wrap="square" lIns="0" tIns="0" rIns="0" bIns="0" rtlCol="0"/>
          <a:lstStyle/>
          <a:p>
            <a:endParaRPr/>
          </a:p>
        </p:txBody>
      </p:sp>
      <p:sp>
        <p:nvSpPr>
          <p:cNvPr id="18" name="bk object 18"/>
          <p:cNvSpPr/>
          <p:nvPr/>
        </p:nvSpPr>
        <p:spPr>
          <a:xfrm>
            <a:off x="0" y="0"/>
            <a:ext cx="182880" cy="6858000"/>
          </a:xfrm>
          <a:custGeom>
            <a:avLst/>
            <a:gdLst/>
            <a:ahLst/>
            <a:cxnLst/>
            <a:rect l="l" t="t" r="r" b="b"/>
            <a:pathLst>
              <a:path w="182880" h="6858000">
                <a:moveTo>
                  <a:pt x="0" y="6858000"/>
                </a:moveTo>
                <a:lnTo>
                  <a:pt x="182880" y="6858000"/>
                </a:lnTo>
                <a:lnTo>
                  <a:pt x="182880" y="0"/>
                </a:lnTo>
                <a:lnTo>
                  <a:pt x="0" y="0"/>
                </a:lnTo>
                <a:lnTo>
                  <a:pt x="0" y="6858000"/>
                </a:lnTo>
                <a:close/>
              </a:path>
            </a:pathLst>
          </a:custGeom>
          <a:solidFill>
            <a:srgbClr val="2D5269"/>
          </a:solidFill>
        </p:spPr>
        <p:txBody>
          <a:bodyPr wrap="square" lIns="0" tIns="0" rIns="0" bIns="0" rtlCol="0"/>
          <a:lstStyle/>
          <a:p>
            <a:endParaRPr/>
          </a:p>
        </p:txBody>
      </p:sp>
      <p:sp>
        <p:nvSpPr>
          <p:cNvPr id="2" name="Holder 2"/>
          <p:cNvSpPr>
            <a:spLocks noGrp="1"/>
          </p:cNvSpPr>
          <p:nvPr>
            <p:ph type="title"/>
          </p:nvPr>
        </p:nvSpPr>
        <p:spPr>
          <a:xfrm>
            <a:off x="843104" y="1258266"/>
            <a:ext cx="7457795" cy="369332"/>
          </a:xfrm>
          <a:prstGeom prst="rect">
            <a:avLst/>
          </a:prstGeom>
        </p:spPr>
        <p:txBody>
          <a:bodyPr wrap="square" lIns="0" tIns="0" rIns="0" bIns="0">
            <a:spAutoFit/>
          </a:bodyPr>
          <a:lstStyle>
            <a:lvl1pPr>
              <a:defRPr sz="2400" b="0" i="0">
                <a:solidFill>
                  <a:schemeClr val="tx1"/>
                </a:solidFill>
                <a:latin typeface="Times New Roman"/>
                <a:cs typeface="Times New Roman"/>
              </a:defRPr>
            </a:lvl1pPr>
          </a:lstStyle>
          <a:p>
            <a:endParaRPr/>
          </a:p>
        </p:txBody>
      </p:sp>
      <p:sp>
        <p:nvSpPr>
          <p:cNvPr id="3" name="Holder 3"/>
          <p:cNvSpPr>
            <a:spLocks noGrp="1"/>
          </p:cNvSpPr>
          <p:nvPr>
            <p:ph type="body" idx="1"/>
          </p:nvPr>
        </p:nvSpPr>
        <p:spPr>
          <a:xfrm>
            <a:off x="707544" y="1520700"/>
            <a:ext cx="7731125" cy="353943"/>
          </a:xfrm>
          <a:prstGeom prst="rect">
            <a:avLst/>
          </a:prstGeom>
        </p:spPr>
        <p:txBody>
          <a:bodyPr wrap="square" lIns="0" tIns="0" rIns="0" bIns="0">
            <a:spAutoFit/>
          </a:bodyPr>
          <a:lstStyle>
            <a:lvl1pPr>
              <a:defRPr sz="2300" b="0" i="0">
                <a:solidFill>
                  <a:srgbClr val="404040"/>
                </a:solidFill>
                <a:latin typeface="Times New Roman"/>
                <a:cs typeface="Times New Roman"/>
              </a:defRPr>
            </a:lvl1pPr>
          </a:lstStyle>
          <a:p>
            <a:endParaRPr/>
          </a:p>
        </p:txBody>
      </p:sp>
      <p:sp>
        <p:nvSpPr>
          <p:cNvPr id="4" name="Holder 4"/>
          <p:cNvSpPr>
            <a:spLocks noGrp="1"/>
          </p:cNvSpPr>
          <p:nvPr>
            <p:ph type="ftr" sz="quarter" idx="5"/>
          </p:nvPr>
        </p:nvSpPr>
        <p:spPr>
          <a:xfrm>
            <a:off x="3108960" y="6377943"/>
            <a:ext cx="2926080"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3"/>
            <a:ext cx="2103120"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9/24/2020</a:t>
            </a:fld>
            <a:endParaRPr lang="en-US"/>
          </a:p>
        </p:txBody>
      </p:sp>
      <p:sp>
        <p:nvSpPr>
          <p:cNvPr id="6" name="Holder 6"/>
          <p:cNvSpPr>
            <a:spLocks noGrp="1"/>
          </p:cNvSpPr>
          <p:nvPr>
            <p:ph type="sldNum" sz="quarter" idx="7"/>
          </p:nvPr>
        </p:nvSpPr>
        <p:spPr>
          <a:xfrm>
            <a:off x="6583680" y="6377943"/>
            <a:ext cx="2103120"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4320631"/>
            <a:ext cx="1371600" cy="782320"/>
          </a:xfrm>
          <a:custGeom>
            <a:avLst/>
            <a:gdLst/>
            <a:ahLst/>
            <a:cxnLst/>
            <a:rect l="l" t="t" r="r" b="b"/>
            <a:pathLst>
              <a:path w="1371600" h="782320">
                <a:moveTo>
                  <a:pt x="0" y="0"/>
                </a:moveTo>
                <a:lnTo>
                  <a:pt x="0" y="780982"/>
                </a:lnTo>
                <a:lnTo>
                  <a:pt x="974623" y="781720"/>
                </a:lnTo>
                <a:lnTo>
                  <a:pt x="984288" y="780912"/>
                </a:lnTo>
                <a:lnTo>
                  <a:pt x="992197" y="778783"/>
                </a:lnTo>
                <a:lnTo>
                  <a:pt x="998347" y="775773"/>
                </a:lnTo>
                <a:lnTo>
                  <a:pt x="1002741" y="772322"/>
                </a:lnTo>
                <a:lnTo>
                  <a:pt x="1002741" y="767623"/>
                </a:lnTo>
                <a:lnTo>
                  <a:pt x="1007427" y="767623"/>
                </a:lnTo>
                <a:lnTo>
                  <a:pt x="1363980" y="411134"/>
                </a:lnTo>
                <a:lnTo>
                  <a:pt x="1369266" y="402564"/>
                </a:lnTo>
                <a:lnTo>
                  <a:pt x="1371028" y="391814"/>
                </a:lnTo>
                <a:lnTo>
                  <a:pt x="1369266" y="380184"/>
                </a:lnTo>
                <a:lnTo>
                  <a:pt x="1363980" y="368970"/>
                </a:lnTo>
                <a:lnTo>
                  <a:pt x="1007427" y="17180"/>
                </a:lnTo>
                <a:lnTo>
                  <a:pt x="1007427" y="12354"/>
                </a:lnTo>
                <a:lnTo>
                  <a:pt x="1002741" y="12354"/>
                </a:lnTo>
                <a:lnTo>
                  <a:pt x="998347" y="8977"/>
                </a:lnTo>
                <a:lnTo>
                  <a:pt x="992197" y="6004"/>
                </a:lnTo>
                <a:lnTo>
                  <a:pt x="984288" y="3889"/>
                </a:lnTo>
                <a:lnTo>
                  <a:pt x="974623" y="3083"/>
                </a:lnTo>
                <a:lnTo>
                  <a:pt x="0" y="0"/>
                </a:lnTo>
                <a:close/>
              </a:path>
            </a:pathLst>
          </a:custGeom>
          <a:solidFill>
            <a:srgbClr val="353535"/>
          </a:solidFill>
        </p:spPr>
        <p:txBody>
          <a:bodyPr wrap="square" lIns="0" tIns="0" rIns="0" bIns="0" rtlCol="0"/>
          <a:lstStyle/>
          <a:p>
            <a:endParaRPr/>
          </a:p>
        </p:txBody>
      </p:sp>
      <p:sp>
        <p:nvSpPr>
          <p:cNvPr id="3" name="object 3"/>
          <p:cNvSpPr txBox="1">
            <a:spLocks noGrp="1"/>
          </p:cNvSpPr>
          <p:nvPr>
            <p:ph type="title"/>
          </p:nvPr>
        </p:nvSpPr>
        <p:spPr>
          <a:xfrm>
            <a:off x="457200" y="609600"/>
            <a:ext cx="8381999" cy="689932"/>
          </a:xfrm>
          <a:prstGeom prst="rect">
            <a:avLst/>
          </a:prstGeom>
        </p:spPr>
        <p:txBody>
          <a:bodyPr vert="horz" wrap="square" lIns="0" tIns="12700" rIns="0" bIns="0" rtlCol="0">
            <a:spAutoFit/>
          </a:bodyPr>
          <a:lstStyle/>
          <a:p>
            <a:pPr marL="12700">
              <a:lnSpc>
                <a:spcPct val="100000"/>
              </a:lnSpc>
              <a:spcBef>
                <a:spcPts val="100"/>
              </a:spcBef>
            </a:pPr>
            <a:r>
              <a:rPr lang="en-US" sz="4400" b="1" dirty="0" smtClean="0">
                <a:solidFill>
                  <a:srgbClr val="1581AA"/>
                </a:solidFill>
                <a:latin typeface="Times New Roman"/>
                <a:cs typeface="Times New Roman"/>
              </a:rPr>
              <a:t>Solid state and Sub. </a:t>
            </a:r>
            <a:r>
              <a:rPr sz="4400" b="1" smtClean="0">
                <a:solidFill>
                  <a:srgbClr val="1581AA"/>
                </a:solidFill>
                <a:latin typeface="Times New Roman"/>
                <a:cs typeface="Times New Roman"/>
              </a:rPr>
              <a:t>Fermentation</a:t>
            </a:r>
            <a:endParaRPr sz="4400">
              <a:latin typeface="Times New Roman"/>
              <a:cs typeface="Times New Roman"/>
            </a:endParaRPr>
          </a:p>
        </p:txBody>
      </p:sp>
      <p:sp>
        <p:nvSpPr>
          <p:cNvPr id="4" name="object 4"/>
          <p:cNvSpPr/>
          <p:nvPr/>
        </p:nvSpPr>
        <p:spPr>
          <a:xfrm>
            <a:off x="1219200" y="1524000"/>
            <a:ext cx="6577583" cy="3034283"/>
          </a:xfrm>
          <a:prstGeom prst="rect">
            <a:avLst/>
          </a:prstGeom>
          <a:blipFill>
            <a:blip r:embed="rId2" cstate="print"/>
            <a:stretch>
              <a:fillRect/>
            </a:stretch>
          </a:blipFill>
        </p:spPr>
        <p:txBody>
          <a:bodyPr wrap="square" lIns="0" tIns="0" rIns="0" bIns="0" rtlCol="0"/>
          <a:lstStyle/>
          <a:p>
            <a:endParaRPr/>
          </a:p>
        </p:txBody>
      </p:sp>
      <p:sp>
        <p:nvSpPr>
          <p:cNvPr id="5" name="Rounded Rectangle 4"/>
          <p:cNvSpPr/>
          <p:nvPr/>
        </p:nvSpPr>
        <p:spPr>
          <a:xfrm>
            <a:off x="2362200" y="4800600"/>
            <a:ext cx="4191000" cy="2057400"/>
          </a:xfrm>
          <a:prstGeom prst="roundRect">
            <a:avLst/>
          </a:prstGeom>
          <a:solidFill>
            <a:srgbClr val="FFDD71"/>
          </a:solidFill>
          <a:ln>
            <a:solidFill>
              <a:srgbClr val="002060"/>
            </a:solidFill>
          </a:ln>
        </p:spPr>
        <p:style>
          <a:lnRef idx="3">
            <a:schemeClr val="lt1"/>
          </a:lnRef>
          <a:fillRef idx="1">
            <a:schemeClr val="accent1"/>
          </a:fillRef>
          <a:effectRef idx="1">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sz="2400" b="1" dirty="0">
                <a:solidFill>
                  <a:srgbClr val="002060"/>
                </a:solidFill>
                <a:latin typeface="Monotype Corsiva" pitchFamily="66" charset="0"/>
              </a:rPr>
              <a:t>Presented by:</a:t>
            </a:r>
          </a:p>
          <a:p>
            <a:pPr algn="ctr" fontAlgn="auto">
              <a:spcBef>
                <a:spcPts val="0"/>
              </a:spcBef>
              <a:spcAft>
                <a:spcPts val="0"/>
              </a:spcAft>
              <a:defRPr/>
            </a:pPr>
            <a:r>
              <a:rPr lang="en-US" sz="2400" b="1" dirty="0">
                <a:solidFill>
                  <a:srgbClr val="002060"/>
                </a:solidFill>
                <a:latin typeface="Monotype Corsiva" pitchFamily="66" charset="0"/>
              </a:rPr>
              <a:t>Dr. </a:t>
            </a:r>
            <a:r>
              <a:rPr lang="en-US" sz="2400" b="1" dirty="0" err="1">
                <a:solidFill>
                  <a:srgbClr val="002060"/>
                </a:solidFill>
                <a:latin typeface="Monotype Corsiva" pitchFamily="66" charset="0"/>
              </a:rPr>
              <a:t>Namita</a:t>
            </a:r>
            <a:r>
              <a:rPr lang="en-US" sz="2400" b="1" dirty="0">
                <a:solidFill>
                  <a:srgbClr val="002060"/>
                </a:solidFill>
                <a:latin typeface="Monotype Corsiva" pitchFamily="66" charset="0"/>
              </a:rPr>
              <a:t> </a:t>
            </a:r>
            <a:r>
              <a:rPr lang="en-US" sz="2400" b="1" dirty="0" smtClean="0">
                <a:solidFill>
                  <a:srgbClr val="002060"/>
                </a:solidFill>
                <a:latin typeface="Monotype Corsiva" pitchFamily="66" charset="0"/>
              </a:rPr>
              <a:t> </a:t>
            </a:r>
            <a:r>
              <a:rPr lang="en-US" sz="2400" b="1" dirty="0" err="1" smtClean="0">
                <a:solidFill>
                  <a:srgbClr val="002060"/>
                </a:solidFill>
                <a:latin typeface="Monotype Corsiva" pitchFamily="66" charset="0"/>
              </a:rPr>
              <a:t>Ashish</a:t>
            </a:r>
            <a:r>
              <a:rPr lang="en-US" sz="2400" b="1" dirty="0" smtClean="0">
                <a:solidFill>
                  <a:srgbClr val="002060"/>
                </a:solidFill>
                <a:latin typeface="Monotype Corsiva" pitchFamily="66" charset="0"/>
              </a:rPr>
              <a:t> </a:t>
            </a:r>
            <a:r>
              <a:rPr lang="en-US" sz="2400" b="1" dirty="0">
                <a:solidFill>
                  <a:srgbClr val="002060"/>
                </a:solidFill>
                <a:latin typeface="Monotype Corsiva" pitchFamily="66" charset="0"/>
              </a:rPr>
              <a:t>Singh</a:t>
            </a:r>
          </a:p>
          <a:p>
            <a:pPr algn="ctr" fontAlgn="auto">
              <a:spcBef>
                <a:spcPts val="0"/>
              </a:spcBef>
              <a:spcAft>
                <a:spcPts val="0"/>
              </a:spcAft>
              <a:defRPr/>
            </a:pPr>
            <a:r>
              <a:rPr lang="en-US" sz="2400" b="1" dirty="0">
                <a:solidFill>
                  <a:srgbClr val="002060"/>
                </a:solidFill>
                <a:latin typeface="Monotype Corsiva" pitchFamily="66" charset="0"/>
              </a:rPr>
              <a:t>Assistant Professor </a:t>
            </a:r>
          </a:p>
          <a:p>
            <a:pPr algn="ctr" fontAlgn="auto">
              <a:spcBef>
                <a:spcPts val="0"/>
              </a:spcBef>
              <a:spcAft>
                <a:spcPts val="0"/>
              </a:spcAft>
              <a:defRPr/>
            </a:pPr>
            <a:r>
              <a:rPr lang="en-US" sz="2400" b="1" dirty="0" smtClean="0">
                <a:solidFill>
                  <a:srgbClr val="002060"/>
                </a:solidFill>
                <a:latin typeface="Monotype Corsiva" pitchFamily="66" charset="0"/>
              </a:rPr>
              <a:t>Department of </a:t>
            </a:r>
            <a:r>
              <a:rPr lang="en-US" sz="2400" b="1" dirty="0" smtClean="0">
                <a:solidFill>
                  <a:srgbClr val="002060"/>
                </a:solidFill>
                <a:latin typeface="Monotype Corsiva" pitchFamily="66" charset="0"/>
              </a:rPr>
              <a:t>Microbiology</a:t>
            </a:r>
          </a:p>
          <a:p>
            <a:pPr algn="ctr" fontAlgn="auto">
              <a:spcBef>
                <a:spcPts val="0"/>
              </a:spcBef>
              <a:spcAft>
                <a:spcPts val="0"/>
              </a:spcAft>
              <a:defRPr/>
            </a:pPr>
            <a:r>
              <a:rPr lang="en-IN" sz="2400" b="1" dirty="0" smtClean="0">
                <a:solidFill>
                  <a:srgbClr val="002060"/>
                </a:solidFill>
                <a:latin typeface="Monotype Corsiva" pitchFamily="66" charset="0"/>
              </a:rPr>
              <a:t>MLSU, Udaipur</a:t>
            </a:r>
            <a:endParaRPr lang="en-US" sz="2400" b="1" dirty="0">
              <a:solidFill>
                <a:srgbClr val="002060"/>
              </a:solidFill>
              <a:latin typeface="Monotype Corsiva"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07544" y="1040993"/>
            <a:ext cx="7731125" cy="5030223"/>
          </a:xfrm>
          <a:prstGeom prst="rect">
            <a:avLst/>
          </a:prstGeom>
        </p:spPr>
        <p:txBody>
          <a:bodyPr vert="horz" wrap="square" lIns="0" tIns="140335" rIns="0" bIns="0" rtlCol="0">
            <a:spAutoFit/>
          </a:bodyPr>
          <a:lstStyle/>
          <a:p>
            <a:pPr marL="12700">
              <a:lnSpc>
                <a:spcPct val="100000"/>
              </a:lnSpc>
              <a:spcBef>
                <a:spcPts val="1105"/>
              </a:spcBef>
            </a:pPr>
            <a:r>
              <a:rPr sz="2300" spc="434" dirty="0">
                <a:solidFill>
                  <a:srgbClr val="353535"/>
                </a:solidFill>
                <a:latin typeface="Arial"/>
                <a:cs typeface="Arial"/>
              </a:rPr>
              <a:t></a:t>
            </a:r>
            <a:r>
              <a:rPr sz="2300" spc="-15" dirty="0">
                <a:solidFill>
                  <a:srgbClr val="353535"/>
                </a:solidFill>
                <a:latin typeface="Arial"/>
                <a:cs typeface="Arial"/>
              </a:rPr>
              <a:t> </a:t>
            </a:r>
            <a:r>
              <a:rPr sz="2300" b="1" dirty="0">
                <a:solidFill>
                  <a:srgbClr val="404040"/>
                </a:solidFill>
                <a:latin typeface="Times New Roman"/>
                <a:cs typeface="Times New Roman"/>
              </a:rPr>
              <a:t>Selection of </a:t>
            </a:r>
            <a:r>
              <a:rPr sz="2300" b="1" spc="-5" dirty="0">
                <a:solidFill>
                  <a:srgbClr val="404040"/>
                </a:solidFill>
                <a:latin typeface="Times New Roman"/>
                <a:cs typeface="Times New Roman"/>
              </a:rPr>
              <a:t>Micro-organism</a:t>
            </a:r>
            <a:endParaRPr sz="2300">
              <a:latin typeface="Times New Roman"/>
              <a:cs typeface="Times New Roman"/>
            </a:endParaRPr>
          </a:p>
          <a:p>
            <a:pPr marL="355600" marR="7620" indent="-342900">
              <a:lnSpc>
                <a:spcPct val="100000"/>
              </a:lnSpc>
              <a:spcBef>
                <a:spcPts val="1010"/>
              </a:spcBef>
              <a:tabLst>
                <a:tab pos="1035050" algn="l"/>
                <a:tab pos="1390650" algn="l"/>
                <a:tab pos="1972310" algn="l"/>
                <a:tab pos="2376170" algn="l"/>
                <a:tab pos="2893060" algn="l"/>
                <a:tab pos="3475354" algn="l"/>
                <a:tab pos="4316730" algn="l"/>
                <a:tab pos="4816475" algn="l"/>
                <a:tab pos="6095365" algn="l"/>
                <a:tab pos="6953250" algn="l"/>
                <a:tab pos="7357109" algn="l"/>
              </a:tabLst>
            </a:pPr>
            <a:r>
              <a:rPr sz="2300" spc="434" dirty="0">
                <a:solidFill>
                  <a:srgbClr val="353535"/>
                </a:solidFill>
                <a:latin typeface="Arial"/>
                <a:cs typeface="Arial"/>
              </a:rPr>
              <a:t></a:t>
            </a:r>
            <a:r>
              <a:rPr sz="2300" spc="5" dirty="0">
                <a:solidFill>
                  <a:srgbClr val="353535"/>
                </a:solidFill>
                <a:latin typeface="Arial"/>
                <a:cs typeface="Arial"/>
              </a:rPr>
              <a:t> </a:t>
            </a:r>
            <a:r>
              <a:rPr sz="2300" dirty="0">
                <a:solidFill>
                  <a:srgbClr val="404040"/>
                </a:solidFill>
                <a:latin typeface="Times New Roman"/>
                <a:cs typeface="Times New Roman"/>
              </a:rPr>
              <a:t>Th</a:t>
            </a:r>
            <a:r>
              <a:rPr sz="2300" spc="-10" dirty="0">
                <a:solidFill>
                  <a:srgbClr val="404040"/>
                </a:solidFill>
                <a:latin typeface="Times New Roman"/>
                <a:cs typeface="Times New Roman"/>
              </a:rPr>
              <a:t>i</a:t>
            </a:r>
            <a:r>
              <a:rPr sz="2300" dirty="0">
                <a:solidFill>
                  <a:srgbClr val="404040"/>
                </a:solidFill>
                <a:latin typeface="Times New Roman"/>
                <a:cs typeface="Times New Roman"/>
              </a:rPr>
              <a:t>s	</a:t>
            </a:r>
            <a:r>
              <a:rPr sz="2300" spc="-5" dirty="0">
                <a:solidFill>
                  <a:srgbClr val="404040"/>
                </a:solidFill>
                <a:latin typeface="Times New Roman"/>
                <a:cs typeface="Times New Roman"/>
              </a:rPr>
              <a:t>i</a:t>
            </a:r>
            <a:r>
              <a:rPr sz="2300" dirty="0">
                <a:solidFill>
                  <a:srgbClr val="404040"/>
                </a:solidFill>
                <a:latin typeface="Times New Roman"/>
                <a:cs typeface="Times New Roman"/>
              </a:rPr>
              <a:t>s	one	of	the	key	fac</a:t>
            </a:r>
            <a:r>
              <a:rPr sz="2300" spc="-10" dirty="0">
                <a:solidFill>
                  <a:srgbClr val="404040"/>
                </a:solidFill>
                <a:latin typeface="Times New Roman"/>
                <a:cs typeface="Times New Roman"/>
              </a:rPr>
              <a:t>t</a:t>
            </a:r>
            <a:r>
              <a:rPr sz="2300" dirty="0">
                <a:solidFill>
                  <a:srgbClr val="404040"/>
                </a:solidFill>
                <a:latin typeface="Times New Roman"/>
                <a:cs typeface="Times New Roman"/>
              </a:rPr>
              <a:t>or	for	i</a:t>
            </a:r>
            <a:r>
              <a:rPr sz="2300" spc="-25" dirty="0">
                <a:solidFill>
                  <a:srgbClr val="404040"/>
                </a:solidFill>
                <a:latin typeface="Times New Roman"/>
                <a:cs typeface="Times New Roman"/>
              </a:rPr>
              <a:t>m</a:t>
            </a:r>
            <a:r>
              <a:rPr sz="2300" dirty="0">
                <a:solidFill>
                  <a:srgbClr val="404040"/>
                </a:solidFill>
                <a:latin typeface="Times New Roman"/>
                <a:cs typeface="Times New Roman"/>
              </a:rPr>
              <a:t>proved	</a:t>
            </a:r>
            <a:r>
              <a:rPr sz="2300" spc="5" dirty="0">
                <a:solidFill>
                  <a:srgbClr val="404040"/>
                </a:solidFill>
                <a:latin typeface="Times New Roman"/>
                <a:cs typeface="Times New Roman"/>
              </a:rPr>
              <a:t>y</a:t>
            </a:r>
            <a:r>
              <a:rPr sz="2300" spc="-20" dirty="0">
                <a:solidFill>
                  <a:srgbClr val="404040"/>
                </a:solidFill>
                <a:latin typeface="Times New Roman"/>
                <a:cs typeface="Times New Roman"/>
              </a:rPr>
              <a:t>i</a:t>
            </a:r>
            <a:r>
              <a:rPr sz="2300" dirty="0">
                <a:solidFill>
                  <a:srgbClr val="404040"/>
                </a:solidFill>
                <a:latin typeface="Times New Roman"/>
                <a:cs typeface="Times New Roman"/>
              </a:rPr>
              <a:t>e</a:t>
            </a:r>
            <a:r>
              <a:rPr sz="2300" spc="-10" dirty="0">
                <a:solidFill>
                  <a:srgbClr val="404040"/>
                </a:solidFill>
                <a:latin typeface="Times New Roman"/>
                <a:cs typeface="Times New Roman"/>
              </a:rPr>
              <a:t>l</a:t>
            </a:r>
            <a:r>
              <a:rPr sz="2300" dirty="0">
                <a:solidFill>
                  <a:srgbClr val="404040"/>
                </a:solidFill>
                <a:latin typeface="Times New Roman"/>
                <a:cs typeface="Times New Roman"/>
              </a:rPr>
              <a:t>ds	of	the  product. </a:t>
            </a:r>
            <a:r>
              <a:rPr sz="2300" spc="-5" dirty="0">
                <a:solidFill>
                  <a:srgbClr val="404040"/>
                </a:solidFill>
                <a:latin typeface="Times New Roman"/>
                <a:cs typeface="Times New Roman"/>
              </a:rPr>
              <a:t>Bacteria, </a:t>
            </a:r>
            <a:r>
              <a:rPr sz="2300" spc="-45" dirty="0">
                <a:solidFill>
                  <a:srgbClr val="404040"/>
                </a:solidFill>
                <a:latin typeface="Times New Roman"/>
                <a:cs typeface="Times New Roman"/>
              </a:rPr>
              <a:t>Yeast </a:t>
            </a:r>
            <a:r>
              <a:rPr sz="2300" dirty="0">
                <a:solidFill>
                  <a:srgbClr val="404040"/>
                </a:solidFill>
                <a:latin typeface="Times New Roman"/>
                <a:cs typeface="Times New Roman"/>
              </a:rPr>
              <a:t>and </a:t>
            </a:r>
            <a:r>
              <a:rPr sz="2300" spc="-5" dirty="0">
                <a:solidFill>
                  <a:srgbClr val="404040"/>
                </a:solidFill>
                <a:latin typeface="Times New Roman"/>
                <a:cs typeface="Times New Roman"/>
              </a:rPr>
              <a:t>Filamentous </a:t>
            </a:r>
            <a:r>
              <a:rPr sz="2300" dirty="0">
                <a:solidFill>
                  <a:srgbClr val="404040"/>
                </a:solidFill>
                <a:latin typeface="Times New Roman"/>
                <a:cs typeface="Times New Roman"/>
              </a:rPr>
              <a:t>Fungi </a:t>
            </a:r>
            <a:r>
              <a:rPr sz="2300" spc="-5" dirty="0">
                <a:solidFill>
                  <a:srgbClr val="404040"/>
                </a:solidFill>
                <a:latin typeface="Times New Roman"/>
                <a:cs typeface="Times New Roman"/>
              </a:rPr>
              <a:t>can </a:t>
            </a:r>
            <a:r>
              <a:rPr sz="2300" dirty="0">
                <a:solidFill>
                  <a:srgbClr val="404040"/>
                </a:solidFill>
                <a:latin typeface="Times New Roman"/>
                <a:cs typeface="Times New Roman"/>
              </a:rPr>
              <a:t>be</a:t>
            </a:r>
            <a:r>
              <a:rPr sz="2300" spc="-15" dirty="0">
                <a:solidFill>
                  <a:srgbClr val="404040"/>
                </a:solidFill>
                <a:latin typeface="Times New Roman"/>
                <a:cs typeface="Times New Roman"/>
              </a:rPr>
              <a:t> </a:t>
            </a:r>
            <a:r>
              <a:rPr sz="2300" dirty="0">
                <a:solidFill>
                  <a:srgbClr val="404040"/>
                </a:solidFill>
                <a:latin typeface="Times New Roman"/>
                <a:cs typeface="Times New Roman"/>
              </a:rPr>
              <a:t>used.</a:t>
            </a:r>
            <a:endParaRPr sz="2300">
              <a:latin typeface="Times New Roman"/>
              <a:cs typeface="Times New Roman"/>
            </a:endParaRPr>
          </a:p>
          <a:p>
            <a:pPr marL="355600" marR="5080" indent="-342900">
              <a:lnSpc>
                <a:spcPct val="100000"/>
              </a:lnSpc>
              <a:spcBef>
                <a:spcPts val="994"/>
              </a:spcBef>
              <a:tabLst>
                <a:tab pos="428625" algn="l"/>
                <a:tab pos="2001520" algn="l"/>
                <a:tab pos="2810510" algn="l"/>
                <a:tab pos="4220845" algn="l"/>
                <a:tab pos="5903595" algn="l"/>
                <a:tab pos="7005320" algn="l"/>
                <a:tab pos="7360284" algn="l"/>
              </a:tabLst>
            </a:pPr>
            <a:r>
              <a:rPr sz="2300" spc="434" dirty="0">
                <a:solidFill>
                  <a:srgbClr val="353535"/>
                </a:solidFill>
                <a:latin typeface="Arial"/>
                <a:cs typeface="Arial"/>
              </a:rPr>
              <a:t>		</a:t>
            </a:r>
            <a:r>
              <a:rPr sz="2300" dirty="0">
                <a:solidFill>
                  <a:srgbClr val="C00000"/>
                </a:solidFill>
                <a:latin typeface="Times New Roman"/>
                <a:cs typeface="Times New Roman"/>
              </a:rPr>
              <a:t>Fil</a:t>
            </a:r>
            <a:r>
              <a:rPr sz="2300" spc="-10" dirty="0">
                <a:solidFill>
                  <a:srgbClr val="C00000"/>
                </a:solidFill>
                <a:latin typeface="Times New Roman"/>
                <a:cs typeface="Times New Roman"/>
              </a:rPr>
              <a:t>a</a:t>
            </a:r>
            <a:r>
              <a:rPr sz="2300" spc="-20" dirty="0">
                <a:solidFill>
                  <a:srgbClr val="C00000"/>
                </a:solidFill>
                <a:latin typeface="Times New Roman"/>
                <a:cs typeface="Times New Roman"/>
              </a:rPr>
              <a:t>m</a:t>
            </a:r>
            <a:r>
              <a:rPr sz="2300" dirty="0">
                <a:solidFill>
                  <a:srgbClr val="C00000"/>
                </a:solidFill>
                <a:latin typeface="Times New Roman"/>
                <a:cs typeface="Times New Roman"/>
              </a:rPr>
              <a:t>en</a:t>
            </a:r>
            <a:r>
              <a:rPr sz="2300" spc="-10" dirty="0">
                <a:solidFill>
                  <a:srgbClr val="C00000"/>
                </a:solidFill>
                <a:latin typeface="Times New Roman"/>
                <a:cs typeface="Times New Roman"/>
              </a:rPr>
              <a:t>t</a:t>
            </a:r>
            <a:r>
              <a:rPr sz="2300" dirty="0">
                <a:solidFill>
                  <a:srgbClr val="C00000"/>
                </a:solidFill>
                <a:latin typeface="Times New Roman"/>
                <a:cs typeface="Times New Roman"/>
              </a:rPr>
              <a:t>ous	Fu</a:t>
            </a:r>
            <a:r>
              <a:rPr sz="2300" spc="-10" dirty="0">
                <a:solidFill>
                  <a:srgbClr val="C00000"/>
                </a:solidFill>
                <a:latin typeface="Times New Roman"/>
                <a:cs typeface="Times New Roman"/>
              </a:rPr>
              <a:t>n</a:t>
            </a:r>
            <a:r>
              <a:rPr sz="2300" dirty="0">
                <a:solidFill>
                  <a:srgbClr val="C00000"/>
                </a:solidFill>
                <a:latin typeface="Times New Roman"/>
                <a:cs typeface="Times New Roman"/>
              </a:rPr>
              <a:t>gi	has </a:t>
            </a:r>
            <a:r>
              <a:rPr sz="2300" spc="-155" dirty="0">
                <a:solidFill>
                  <a:srgbClr val="C00000"/>
                </a:solidFill>
                <a:latin typeface="Times New Roman"/>
                <a:cs typeface="Times New Roman"/>
              </a:rPr>
              <a:t> </a:t>
            </a:r>
            <a:r>
              <a:rPr sz="2300" dirty="0">
                <a:solidFill>
                  <a:srgbClr val="C00000"/>
                </a:solidFill>
                <a:latin typeface="Times New Roman"/>
                <a:cs typeface="Times New Roman"/>
              </a:rPr>
              <a:t>s</a:t>
            </a:r>
            <a:r>
              <a:rPr sz="2300" spc="5" dirty="0">
                <a:solidFill>
                  <a:srgbClr val="C00000"/>
                </a:solidFill>
                <a:latin typeface="Times New Roman"/>
                <a:cs typeface="Times New Roman"/>
              </a:rPr>
              <a:t>h</a:t>
            </a:r>
            <a:r>
              <a:rPr sz="2300" dirty="0">
                <a:solidFill>
                  <a:srgbClr val="C00000"/>
                </a:solidFill>
                <a:latin typeface="Times New Roman"/>
                <a:cs typeface="Times New Roman"/>
              </a:rPr>
              <a:t>o</a:t>
            </a:r>
            <a:r>
              <a:rPr sz="2300" spc="5" dirty="0">
                <a:solidFill>
                  <a:srgbClr val="C00000"/>
                </a:solidFill>
                <a:latin typeface="Times New Roman"/>
                <a:cs typeface="Times New Roman"/>
              </a:rPr>
              <a:t>w</a:t>
            </a:r>
            <a:r>
              <a:rPr sz="2300" dirty="0">
                <a:solidFill>
                  <a:srgbClr val="C00000"/>
                </a:solidFill>
                <a:latin typeface="Times New Roman"/>
                <a:cs typeface="Times New Roman"/>
              </a:rPr>
              <a:t>n</a:t>
            </a:r>
            <a:r>
              <a:rPr sz="2300">
                <a:solidFill>
                  <a:srgbClr val="C00000"/>
                </a:solidFill>
                <a:latin typeface="Times New Roman"/>
                <a:cs typeface="Times New Roman"/>
              </a:rPr>
              <a:t>	</a:t>
            </a:r>
            <a:r>
              <a:rPr sz="2300" spc="-409" smtClean="0">
                <a:solidFill>
                  <a:srgbClr val="C00000"/>
                </a:solidFill>
                <a:latin typeface="Times New Roman"/>
                <a:cs typeface="Times New Roman"/>
              </a:rPr>
              <a:t>be</a:t>
            </a:r>
            <a:r>
              <a:rPr lang="en-US" sz="2300" spc="-409" dirty="0" smtClean="0">
                <a:solidFill>
                  <a:srgbClr val="C00000"/>
                </a:solidFill>
                <a:latin typeface="Times New Roman"/>
                <a:cs typeface="Times New Roman"/>
              </a:rPr>
              <a:t> </a:t>
            </a:r>
            <a:r>
              <a:rPr sz="2300" spc="-420" smtClean="0">
                <a:solidFill>
                  <a:srgbClr val="C00000"/>
                </a:solidFill>
                <a:latin typeface="Times New Roman"/>
                <a:cs typeface="Times New Roman"/>
              </a:rPr>
              <a:t>t</a:t>
            </a:r>
            <a:r>
              <a:rPr lang="en-US" sz="2300" spc="-420" dirty="0" smtClean="0">
                <a:solidFill>
                  <a:srgbClr val="C00000"/>
                </a:solidFill>
                <a:latin typeface="Times New Roman"/>
                <a:cs typeface="Times New Roman"/>
              </a:rPr>
              <a:t> </a:t>
            </a:r>
            <a:r>
              <a:rPr sz="2300" spc="-409" smtClean="0">
                <a:solidFill>
                  <a:srgbClr val="C00000"/>
                </a:solidFill>
                <a:latin typeface="Times New Roman"/>
                <a:cs typeface="Times New Roman"/>
              </a:rPr>
              <a:t>t</a:t>
            </a:r>
            <a:r>
              <a:rPr lang="en-US" sz="2300" spc="-409" dirty="0" smtClean="0">
                <a:solidFill>
                  <a:srgbClr val="C00000"/>
                </a:solidFill>
                <a:latin typeface="Times New Roman"/>
                <a:cs typeface="Times New Roman"/>
              </a:rPr>
              <a:t> </a:t>
            </a:r>
            <a:r>
              <a:rPr sz="2300" spc="-420" smtClean="0">
                <a:solidFill>
                  <a:srgbClr val="C00000"/>
                </a:solidFill>
                <a:latin typeface="Times New Roman"/>
                <a:cs typeface="Times New Roman"/>
              </a:rPr>
              <a:t>e</a:t>
            </a:r>
            <a:r>
              <a:rPr lang="en-US" sz="2300" spc="-420" dirty="0" smtClean="0">
                <a:solidFill>
                  <a:srgbClr val="C00000"/>
                </a:solidFill>
                <a:latin typeface="Times New Roman"/>
                <a:cs typeface="Times New Roman"/>
              </a:rPr>
              <a:t> </a:t>
            </a:r>
            <a:r>
              <a:rPr sz="2300" spc="-409" smtClean="0">
                <a:solidFill>
                  <a:srgbClr val="C00000"/>
                </a:solidFill>
                <a:latin typeface="Times New Roman"/>
                <a:cs typeface="Times New Roman"/>
              </a:rPr>
              <a:t>r </a:t>
            </a:r>
            <a:r>
              <a:rPr sz="2300" smtClean="0">
                <a:solidFill>
                  <a:srgbClr val="C00000"/>
                </a:solidFill>
                <a:latin typeface="Times New Roman"/>
                <a:cs typeface="Times New Roman"/>
              </a:rPr>
              <a:t> </a:t>
            </a:r>
            <a:r>
              <a:rPr sz="2300" spc="-155" smtClean="0">
                <a:solidFill>
                  <a:srgbClr val="C00000"/>
                </a:solidFill>
                <a:latin typeface="Times New Roman"/>
                <a:cs typeface="Times New Roman"/>
              </a:rPr>
              <a:t> </a:t>
            </a:r>
            <a:r>
              <a:rPr sz="2300" dirty="0">
                <a:solidFill>
                  <a:srgbClr val="C00000"/>
                </a:solidFill>
                <a:latin typeface="Times New Roman"/>
                <a:cs typeface="Times New Roman"/>
              </a:rPr>
              <a:t>results	</a:t>
            </a:r>
            <a:r>
              <a:rPr sz="2300" spc="-5" dirty="0">
                <a:solidFill>
                  <a:srgbClr val="C00000"/>
                </a:solidFill>
                <a:latin typeface="Times New Roman"/>
                <a:cs typeface="Times New Roman"/>
              </a:rPr>
              <a:t>growing	in	</a:t>
            </a:r>
            <a:r>
              <a:rPr sz="2300" dirty="0">
                <a:solidFill>
                  <a:srgbClr val="C00000"/>
                </a:solidFill>
                <a:latin typeface="Times New Roman"/>
                <a:cs typeface="Times New Roman"/>
              </a:rPr>
              <a:t>the solid  </a:t>
            </a:r>
            <a:r>
              <a:rPr sz="2300" spc="-5" dirty="0">
                <a:solidFill>
                  <a:srgbClr val="C00000"/>
                </a:solidFill>
                <a:latin typeface="Times New Roman"/>
                <a:cs typeface="Times New Roman"/>
              </a:rPr>
              <a:t>substrate fermentation</a:t>
            </a:r>
            <a:r>
              <a:rPr sz="2300" spc="-5" dirty="0">
                <a:solidFill>
                  <a:srgbClr val="404040"/>
                </a:solidFill>
                <a:latin typeface="Times New Roman"/>
                <a:cs typeface="Times New Roman"/>
              </a:rPr>
              <a:t>.</a:t>
            </a:r>
            <a:endParaRPr sz="2300">
              <a:latin typeface="Times New Roman"/>
              <a:cs typeface="Times New Roman"/>
            </a:endParaRPr>
          </a:p>
          <a:p>
            <a:pPr marL="12700">
              <a:lnSpc>
                <a:spcPct val="100000"/>
              </a:lnSpc>
              <a:spcBef>
                <a:spcPts val="1000"/>
              </a:spcBef>
            </a:pPr>
            <a:r>
              <a:rPr sz="2300" spc="440" dirty="0">
                <a:solidFill>
                  <a:srgbClr val="353535"/>
                </a:solidFill>
                <a:latin typeface="Arial"/>
                <a:cs typeface="Arial"/>
              </a:rPr>
              <a:t></a:t>
            </a:r>
            <a:r>
              <a:rPr sz="2300" dirty="0">
                <a:solidFill>
                  <a:srgbClr val="353535"/>
                </a:solidFill>
                <a:latin typeface="Arial"/>
                <a:cs typeface="Arial"/>
              </a:rPr>
              <a:t> </a:t>
            </a:r>
            <a:r>
              <a:rPr sz="2300" b="1" dirty="0">
                <a:solidFill>
                  <a:srgbClr val="404040"/>
                </a:solidFill>
                <a:latin typeface="Times New Roman"/>
                <a:cs typeface="Times New Roman"/>
              </a:rPr>
              <a:t>Substrate</a:t>
            </a:r>
            <a:endParaRPr sz="2300">
              <a:latin typeface="Times New Roman"/>
              <a:cs typeface="Times New Roman"/>
            </a:endParaRPr>
          </a:p>
          <a:p>
            <a:pPr marL="355600" marR="5080" indent="-342900">
              <a:lnSpc>
                <a:spcPct val="100000"/>
              </a:lnSpc>
              <a:spcBef>
                <a:spcPts val="1010"/>
              </a:spcBef>
              <a:tabLst>
                <a:tab pos="754380" algn="l"/>
                <a:tab pos="2954020" algn="l"/>
                <a:tab pos="3695065" algn="l"/>
                <a:tab pos="4142740" algn="l"/>
                <a:tab pos="5499735" algn="l"/>
                <a:tab pos="6011545" algn="l"/>
                <a:tab pos="7058659" algn="l"/>
              </a:tabLst>
            </a:pPr>
            <a:r>
              <a:rPr sz="2300" spc="434" dirty="0">
                <a:solidFill>
                  <a:srgbClr val="353535"/>
                </a:solidFill>
                <a:latin typeface="Arial"/>
                <a:cs typeface="Arial"/>
              </a:rPr>
              <a:t></a:t>
            </a:r>
            <a:r>
              <a:rPr sz="2300" spc="5" dirty="0">
                <a:solidFill>
                  <a:srgbClr val="353535"/>
                </a:solidFill>
                <a:latin typeface="Arial"/>
                <a:cs typeface="Arial"/>
              </a:rPr>
              <a:t> </a:t>
            </a:r>
            <a:r>
              <a:rPr sz="2300" dirty="0">
                <a:solidFill>
                  <a:srgbClr val="404040"/>
                </a:solidFill>
                <a:latin typeface="Times New Roman"/>
                <a:cs typeface="Times New Roman"/>
              </a:rPr>
              <a:t>Substrate</a:t>
            </a:r>
            <a:r>
              <a:rPr sz="2300" spc="180" dirty="0">
                <a:solidFill>
                  <a:srgbClr val="404040"/>
                </a:solidFill>
                <a:latin typeface="Times New Roman"/>
                <a:cs typeface="Times New Roman"/>
              </a:rPr>
              <a:t> </a:t>
            </a:r>
            <a:r>
              <a:rPr sz="2300" spc="-5" dirty="0">
                <a:solidFill>
                  <a:srgbClr val="404040"/>
                </a:solidFill>
                <a:latin typeface="Times New Roman"/>
                <a:cs typeface="Times New Roman"/>
              </a:rPr>
              <a:t>also</a:t>
            </a:r>
            <a:r>
              <a:rPr sz="2300" spc="185" dirty="0">
                <a:solidFill>
                  <a:srgbClr val="404040"/>
                </a:solidFill>
                <a:latin typeface="Times New Roman"/>
                <a:cs typeface="Times New Roman"/>
              </a:rPr>
              <a:t> </a:t>
            </a:r>
            <a:r>
              <a:rPr sz="2300" dirty="0">
                <a:solidFill>
                  <a:srgbClr val="404040"/>
                </a:solidFill>
                <a:latin typeface="Times New Roman"/>
                <a:cs typeface="Times New Roman"/>
              </a:rPr>
              <a:t>plays</a:t>
            </a:r>
            <a:r>
              <a:rPr sz="2300" spc="190" dirty="0">
                <a:solidFill>
                  <a:srgbClr val="404040"/>
                </a:solidFill>
                <a:latin typeface="Times New Roman"/>
                <a:cs typeface="Times New Roman"/>
              </a:rPr>
              <a:t> </a:t>
            </a:r>
            <a:r>
              <a:rPr sz="2300" spc="-5" dirty="0">
                <a:solidFill>
                  <a:srgbClr val="404040"/>
                </a:solidFill>
                <a:latin typeface="Times New Roman"/>
                <a:cs typeface="Times New Roman"/>
              </a:rPr>
              <a:t>important</a:t>
            </a:r>
            <a:r>
              <a:rPr sz="2300" spc="175" dirty="0">
                <a:solidFill>
                  <a:srgbClr val="404040"/>
                </a:solidFill>
                <a:latin typeface="Times New Roman"/>
                <a:cs typeface="Times New Roman"/>
              </a:rPr>
              <a:t> </a:t>
            </a:r>
            <a:r>
              <a:rPr sz="2300" dirty="0">
                <a:solidFill>
                  <a:srgbClr val="404040"/>
                </a:solidFill>
                <a:latin typeface="Times New Roman"/>
                <a:cs typeface="Times New Roman"/>
              </a:rPr>
              <a:t>role</a:t>
            </a:r>
            <a:r>
              <a:rPr sz="2300" spc="180" dirty="0">
                <a:solidFill>
                  <a:srgbClr val="404040"/>
                </a:solidFill>
                <a:latin typeface="Times New Roman"/>
                <a:cs typeface="Times New Roman"/>
              </a:rPr>
              <a:t> </a:t>
            </a:r>
            <a:r>
              <a:rPr sz="2300" spc="-5" dirty="0">
                <a:solidFill>
                  <a:srgbClr val="404040"/>
                </a:solidFill>
                <a:latin typeface="Times New Roman"/>
                <a:cs typeface="Times New Roman"/>
              </a:rPr>
              <a:t>in</a:t>
            </a:r>
            <a:r>
              <a:rPr sz="2300" spc="190" dirty="0">
                <a:solidFill>
                  <a:srgbClr val="404040"/>
                </a:solidFill>
                <a:latin typeface="Times New Roman"/>
                <a:cs typeface="Times New Roman"/>
              </a:rPr>
              <a:t> </a:t>
            </a:r>
            <a:r>
              <a:rPr sz="2300" spc="-5" dirty="0">
                <a:solidFill>
                  <a:srgbClr val="404040"/>
                </a:solidFill>
                <a:latin typeface="Times New Roman"/>
                <a:cs typeface="Times New Roman"/>
              </a:rPr>
              <a:t>determining</a:t>
            </a:r>
            <a:r>
              <a:rPr sz="2300" spc="200" dirty="0">
                <a:solidFill>
                  <a:srgbClr val="404040"/>
                </a:solidFill>
                <a:latin typeface="Times New Roman"/>
                <a:cs typeface="Times New Roman"/>
              </a:rPr>
              <a:t> </a:t>
            </a:r>
            <a:r>
              <a:rPr sz="2300">
                <a:solidFill>
                  <a:srgbClr val="404040"/>
                </a:solidFill>
                <a:latin typeface="Times New Roman"/>
                <a:cs typeface="Times New Roman"/>
              </a:rPr>
              <a:t>the</a:t>
            </a:r>
            <a:r>
              <a:rPr sz="2300" spc="175">
                <a:solidFill>
                  <a:srgbClr val="404040"/>
                </a:solidFill>
                <a:latin typeface="Times New Roman"/>
                <a:cs typeface="Times New Roman"/>
              </a:rPr>
              <a:t> </a:t>
            </a:r>
            <a:r>
              <a:rPr sz="2300" spc="-655" smtClean="0">
                <a:solidFill>
                  <a:srgbClr val="404040"/>
                </a:solidFill>
                <a:latin typeface="Times New Roman"/>
                <a:cs typeface="Times New Roman"/>
              </a:rPr>
              <a:t>g</a:t>
            </a:r>
            <a:r>
              <a:rPr lang="en-US" sz="2300" spc="-655" dirty="0" smtClean="0">
                <a:solidFill>
                  <a:srgbClr val="404040"/>
                </a:solidFill>
                <a:latin typeface="Times New Roman"/>
                <a:cs typeface="Times New Roman"/>
              </a:rPr>
              <a:t> </a:t>
            </a:r>
            <a:r>
              <a:rPr sz="2300" spc="-655" smtClean="0">
                <a:solidFill>
                  <a:srgbClr val="404040"/>
                </a:solidFill>
                <a:latin typeface="Times New Roman"/>
                <a:cs typeface="Times New Roman"/>
              </a:rPr>
              <a:t>r</a:t>
            </a:r>
            <a:r>
              <a:rPr lang="en-US" sz="2300" spc="-655" dirty="0" smtClean="0">
                <a:solidFill>
                  <a:srgbClr val="404040"/>
                </a:solidFill>
                <a:latin typeface="Times New Roman"/>
                <a:cs typeface="Times New Roman"/>
              </a:rPr>
              <a:t>   </a:t>
            </a:r>
            <a:r>
              <a:rPr sz="2300" spc="-655" smtClean="0">
                <a:solidFill>
                  <a:srgbClr val="404040"/>
                </a:solidFill>
                <a:latin typeface="Times New Roman"/>
                <a:cs typeface="Times New Roman"/>
              </a:rPr>
              <a:t>o</a:t>
            </a:r>
            <a:r>
              <a:rPr lang="en-US" sz="2300" spc="-655" dirty="0" smtClean="0">
                <a:solidFill>
                  <a:srgbClr val="404040"/>
                </a:solidFill>
                <a:latin typeface="Times New Roman"/>
                <a:cs typeface="Times New Roman"/>
              </a:rPr>
              <a:t> </a:t>
            </a:r>
            <a:r>
              <a:rPr sz="2300" spc="-655" smtClean="0">
                <a:solidFill>
                  <a:srgbClr val="404040"/>
                </a:solidFill>
                <a:latin typeface="Times New Roman"/>
                <a:cs typeface="Times New Roman"/>
              </a:rPr>
              <a:t>w</a:t>
            </a:r>
            <a:r>
              <a:rPr lang="en-US" sz="2300" spc="-655" dirty="0" smtClean="0">
                <a:solidFill>
                  <a:srgbClr val="404040"/>
                </a:solidFill>
                <a:latin typeface="Times New Roman"/>
                <a:cs typeface="Times New Roman"/>
              </a:rPr>
              <a:t>   </a:t>
            </a:r>
            <a:r>
              <a:rPr sz="2300" spc="-655" smtClean="0">
                <a:solidFill>
                  <a:srgbClr val="404040"/>
                </a:solidFill>
                <a:latin typeface="Times New Roman"/>
                <a:cs typeface="Times New Roman"/>
              </a:rPr>
              <a:t>t</a:t>
            </a:r>
            <a:r>
              <a:rPr lang="en-US" sz="2300" spc="-655" dirty="0" smtClean="0">
                <a:solidFill>
                  <a:srgbClr val="404040"/>
                </a:solidFill>
                <a:latin typeface="Times New Roman"/>
                <a:cs typeface="Times New Roman"/>
              </a:rPr>
              <a:t>    </a:t>
            </a:r>
            <a:r>
              <a:rPr sz="2300" spc="-655" smtClean="0">
                <a:solidFill>
                  <a:srgbClr val="404040"/>
                </a:solidFill>
                <a:latin typeface="Times New Roman"/>
                <a:cs typeface="Times New Roman"/>
              </a:rPr>
              <a:t>h</a:t>
            </a:r>
            <a:r>
              <a:rPr sz="2300" spc="5" smtClean="0">
                <a:solidFill>
                  <a:srgbClr val="404040"/>
                </a:solidFill>
                <a:latin typeface="Times New Roman"/>
                <a:cs typeface="Times New Roman"/>
              </a:rPr>
              <a:t> </a:t>
            </a:r>
            <a:r>
              <a:rPr sz="2300" dirty="0">
                <a:solidFill>
                  <a:srgbClr val="404040"/>
                </a:solidFill>
                <a:latin typeface="Times New Roman"/>
                <a:cs typeface="Times New Roman"/>
              </a:rPr>
              <a:t>of 	</a:t>
            </a:r>
            <a:r>
              <a:rPr sz="2300" spc="-20" dirty="0">
                <a:solidFill>
                  <a:srgbClr val="404040"/>
                </a:solidFill>
                <a:latin typeface="Times New Roman"/>
                <a:cs typeface="Times New Roman"/>
              </a:rPr>
              <a:t>m</a:t>
            </a:r>
            <a:r>
              <a:rPr sz="2300" dirty="0">
                <a:solidFill>
                  <a:srgbClr val="404040"/>
                </a:solidFill>
                <a:latin typeface="Times New Roman"/>
                <a:cs typeface="Times New Roman"/>
              </a:rPr>
              <a:t>i</a:t>
            </a:r>
            <a:r>
              <a:rPr sz="2300" spc="-10" dirty="0">
                <a:solidFill>
                  <a:srgbClr val="404040"/>
                </a:solidFill>
                <a:latin typeface="Times New Roman"/>
                <a:cs typeface="Times New Roman"/>
              </a:rPr>
              <a:t>c</a:t>
            </a:r>
            <a:r>
              <a:rPr sz="2300" dirty="0">
                <a:solidFill>
                  <a:srgbClr val="404040"/>
                </a:solidFill>
                <a:latin typeface="Times New Roman"/>
                <a:cs typeface="Times New Roman"/>
              </a:rPr>
              <a:t>ro-</a:t>
            </a:r>
            <a:r>
              <a:rPr sz="2300" spc="-15" dirty="0">
                <a:solidFill>
                  <a:srgbClr val="404040"/>
                </a:solidFill>
                <a:latin typeface="Times New Roman"/>
                <a:cs typeface="Times New Roman"/>
              </a:rPr>
              <a:t>o</a:t>
            </a:r>
            <a:r>
              <a:rPr sz="2300" spc="-35" dirty="0">
                <a:solidFill>
                  <a:srgbClr val="404040"/>
                </a:solidFill>
                <a:latin typeface="Times New Roman"/>
                <a:cs typeface="Times New Roman"/>
              </a:rPr>
              <a:t>r</a:t>
            </a:r>
            <a:r>
              <a:rPr sz="2300" spc="-15" dirty="0">
                <a:solidFill>
                  <a:srgbClr val="404040"/>
                </a:solidFill>
                <a:latin typeface="Times New Roman"/>
                <a:cs typeface="Times New Roman"/>
              </a:rPr>
              <a:t>g</a:t>
            </a:r>
            <a:r>
              <a:rPr sz="2300" dirty="0">
                <a:solidFill>
                  <a:srgbClr val="404040"/>
                </a:solidFill>
                <a:latin typeface="Times New Roman"/>
                <a:cs typeface="Times New Roman"/>
              </a:rPr>
              <a:t>an</a:t>
            </a:r>
            <a:r>
              <a:rPr sz="2300" spc="-10" dirty="0">
                <a:solidFill>
                  <a:srgbClr val="404040"/>
                </a:solidFill>
                <a:latin typeface="Times New Roman"/>
                <a:cs typeface="Times New Roman"/>
              </a:rPr>
              <a:t>i</a:t>
            </a:r>
            <a:r>
              <a:rPr sz="2300" dirty="0">
                <a:solidFill>
                  <a:srgbClr val="404040"/>
                </a:solidFill>
                <a:latin typeface="Times New Roman"/>
                <a:cs typeface="Times New Roman"/>
              </a:rPr>
              <a:t>s</a:t>
            </a:r>
            <a:r>
              <a:rPr sz="2300" spc="-15" dirty="0">
                <a:solidFill>
                  <a:srgbClr val="404040"/>
                </a:solidFill>
                <a:latin typeface="Times New Roman"/>
                <a:cs typeface="Times New Roman"/>
              </a:rPr>
              <a:t>m</a:t>
            </a:r>
            <a:r>
              <a:rPr sz="2300" dirty="0">
                <a:solidFill>
                  <a:srgbClr val="404040"/>
                </a:solidFill>
                <a:latin typeface="Times New Roman"/>
                <a:cs typeface="Times New Roman"/>
              </a:rPr>
              <a:t>s,	th</a:t>
            </a:r>
            <a:r>
              <a:rPr sz="2300" spc="-10" dirty="0">
                <a:solidFill>
                  <a:srgbClr val="404040"/>
                </a:solidFill>
                <a:latin typeface="Times New Roman"/>
                <a:cs typeface="Times New Roman"/>
              </a:rPr>
              <a:t>e</a:t>
            </a:r>
            <a:r>
              <a:rPr sz="2300" spc="10" dirty="0">
                <a:solidFill>
                  <a:srgbClr val="404040"/>
                </a:solidFill>
                <a:latin typeface="Times New Roman"/>
                <a:cs typeface="Times New Roman"/>
              </a:rPr>
              <a:t>r</a:t>
            </a:r>
            <a:r>
              <a:rPr sz="2300" dirty="0">
                <a:solidFill>
                  <a:srgbClr val="404040"/>
                </a:solidFill>
                <a:latin typeface="Times New Roman"/>
                <a:cs typeface="Times New Roman"/>
              </a:rPr>
              <a:t>e	by	in</a:t>
            </a:r>
            <a:r>
              <a:rPr sz="2300" spc="-10" dirty="0">
                <a:solidFill>
                  <a:srgbClr val="404040"/>
                </a:solidFill>
                <a:latin typeface="Times New Roman"/>
                <a:cs typeface="Times New Roman"/>
              </a:rPr>
              <a:t>c</a:t>
            </a:r>
            <a:r>
              <a:rPr sz="2300" dirty="0">
                <a:solidFill>
                  <a:srgbClr val="404040"/>
                </a:solidFill>
                <a:latin typeface="Times New Roman"/>
                <a:cs typeface="Times New Roman"/>
              </a:rPr>
              <a:t>reasing	the	pr</a:t>
            </a:r>
            <a:r>
              <a:rPr sz="2300" spc="-15" dirty="0">
                <a:solidFill>
                  <a:srgbClr val="404040"/>
                </a:solidFill>
                <a:latin typeface="Times New Roman"/>
                <a:cs typeface="Times New Roman"/>
              </a:rPr>
              <a:t>o</a:t>
            </a:r>
            <a:r>
              <a:rPr sz="2300" dirty="0">
                <a:solidFill>
                  <a:srgbClr val="404040"/>
                </a:solidFill>
                <a:latin typeface="Times New Roman"/>
                <a:cs typeface="Times New Roman"/>
              </a:rPr>
              <a:t>duct	</a:t>
            </a:r>
            <a:r>
              <a:rPr sz="2300" spc="5" dirty="0">
                <a:solidFill>
                  <a:srgbClr val="404040"/>
                </a:solidFill>
                <a:latin typeface="Times New Roman"/>
                <a:cs typeface="Times New Roman"/>
              </a:rPr>
              <a:t>y</a:t>
            </a:r>
            <a:r>
              <a:rPr sz="2300" dirty="0">
                <a:solidFill>
                  <a:srgbClr val="404040"/>
                </a:solidFill>
                <a:latin typeface="Times New Roman"/>
                <a:cs typeface="Times New Roman"/>
              </a:rPr>
              <a:t>i</a:t>
            </a:r>
            <a:r>
              <a:rPr sz="2300" spc="-10" dirty="0">
                <a:solidFill>
                  <a:srgbClr val="404040"/>
                </a:solidFill>
                <a:latin typeface="Times New Roman"/>
                <a:cs typeface="Times New Roman"/>
              </a:rPr>
              <a:t>e</a:t>
            </a:r>
            <a:r>
              <a:rPr sz="2300" dirty="0">
                <a:solidFill>
                  <a:srgbClr val="404040"/>
                </a:solidFill>
                <a:latin typeface="Times New Roman"/>
                <a:cs typeface="Times New Roman"/>
              </a:rPr>
              <a:t>ld.</a:t>
            </a:r>
            <a:endParaRPr sz="2300">
              <a:latin typeface="Times New Roman"/>
              <a:cs typeface="Times New Roman"/>
            </a:endParaRPr>
          </a:p>
          <a:p>
            <a:pPr marL="458470" indent="-102870">
              <a:lnSpc>
                <a:spcPct val="100000"/>
              </a:lnSpc>
              <a:buSzPct val="95652"/>
              <a:buChar char="•"/>
              <a:tabLst>
                <a:tab pos="459105" algn="l"/>
              </a:tabLst>
            </a:pPr>
            <a:r>
              <a:rPr sz="2300" dirty="0">
                <a:solidFill>
                  <a:srgbClr val="404040"/>
                </a:solidFill>
                <a:latin typeface="Times New Roman"/>
                <a:cs typeface="Times New Roman"/>
              </a:rPr>
              <a:t>Substrate </a:t>
            </a:r>
            <a:r>
              <a:rPr sz="2300" spc="-5" dirty="0">
                <a:solidFill>
                  <a:srgbClr val="404040"/>
                </a:solidFill>
                <a:latin typeface="Times New Roman"/>
                <a:cs typeface="Times New Roman"/>
              </a:rPr>
              <a:t>is </a:t>
            </a:r>
            <a:r>
              <a:rPr sz="2300" dirty="0">
                <a:solidFill>
                  <a:srgbClr val="404040"/>
                </a:solidFill>
                <a:latin typeface="Times New Roman"/>
                <a:cs typeface="Times New Roman"/>
              </a:rPr>
              <a:t>chosen such </a:t>
            </a:r>
            <a:r>
              <a:rPr sz="2300" dirty="0">
                <a:solidFill>
                  <a:srgbClr val="C00000"/>
                </a:solidFill>
                <a:latin typeface="Times New Roman"/>
                <a:cs typeface="Times New Roman"/>
              </a:rPr>
              <a:t>a way </a:t>
            </a:r>
            <a:r>
              <a:rPr sz="2300" spc="-5" dirty="0">
                <a:solidFill>
                  <a:srgbClr val="C00000"/>
                </a:solidFill>
                <a:latin typeface="Times New Roman"/>
                <a:cs typeface="Times New Roman"/>
              </a:rPr>
              <a:t>that it </a:t>
            </a:r>
            <a:r>
              <a:rPr sz="2300" dirty="0">
                <a:solidFill>
                  <a:srgbClr val="C00000"/>
                </a:solidFill>
                <a:latin typeface="Times New Roman"/>
                <a:cs typeface="Times New Roman"/>
              </a:rPr>
              <a:t>should </a:t>
            </a:r>
            <a:r>
              <a:rPr sz="2300" spc="-5" dirty="0">
                <a:solidFill>
                  <a:srgbClr val="C00000"/>
                </a:solidFill>
                <a:latin typeface="Times New Roman"/>
                <a:cs typeface="Times New Roman"/>
              </a:rPr>
              <a:t>provide</a:t>
            </a:r>
            <a:r>
              <a:rPr sz="2300" spc="270" dirty="0">
                <a:solidFill>
                  <a:srgbClr val="C00000"/>
                </a:solidFill>
                <a:latin typeface="Times New Roman"/>
                <a:cs typeface="Times New Roman"/>
              </a:rPr>
              <a:t> </a:t>
            </a:r>
            <a:r>
              <a:rPr sz="2300" dirty="0">
                <a:solidFill>
                  <a:srgbClr val="C00000"/>
                </a:solidFill>
                <a:latin typeface="Times New Roman"/>
                <a:cs typeface="Times New Roman"/>
              </a:rPr>
              <a:t>physical</a:t>
            </a:r>
            <a:endParaRPr sz="2300">
              <a:solidFill>
                <a:srgbClr val="C00000"/>
              </a:solidFill>
              <a:latin typeface="Times New Roman"/>
              <a:cs typeface="Times New Roman"/>
            </a:endParaRPr>
          </a:p>
          <a:p>
            <a:pPr marL="355600">
              <a:lnSpc>
                <a:spcPct val="100000"/>
              </a:lnSpc>
            </a:pPr>
            <a:r>
              <a:rPr sz="2300" dirty="0">
                <a:solidFill>
                  <a:srgbClr val="C00000"/>
                </a:solidFill>
                <a:latin typeface="Times New Roman"/>
                <a:cs typeface="Times New Roman"/>
              </a:rPr>
              <a:t>support as well as nutrients to the growing</a:t>
            </a:r>
            <a:r>
              <a:rPr sz="2300" spc="-60" dirty="0">
                <a:solidFill>
                  <a:srgbClr val="C00000"/>
                </a:solidFill>
                <a:latin typeface="Times New Roman"/>
                <a:cs typeface="Times New Roman"/>
              </a:rPr>
              <a:t> </a:t>
            </a:r>
            <a:r>
              <a:rPr sz="2300" spc="-5" dirty="0">
                <a:solidFill>
                  <a:srgbClr val="C00000"/>
                </a:solidFill>
                <a:latin typeface="Times New Roman"/>
                <a:cs typeface="Times New Roman"/>
              </a:rPr>
              <a:t>culture</a:t>
            </a:r>
            <a:r>
              <a:rPr sz="2300" spc="-5" dirty="0">
                <a:solidFill>
                  <a:srgbClr val="404040"/>
                </a:solidFill>
                <a:latin typeface="Times New Roman"/>
                <a:cs typeface="Times New Roman"/>
              </a:rPr>
              <a:t>.</a:t>
            </a:r>
            <a:endParaRPr sz="2300">
              <a:latin typeface="Times New Roman"/>
              <a:cs typeface="Times New Roman"/>
            </a:endParaRPr>
          </a:p>
          <a:p>
            <a:pPr marL="355600" marR="6985" indent="-342900" algn="just">
              <a:lnSpc>
                <a:spcPct val="100000"/>
              </a:lnSpc>
              <a:spcBef>
                <a:spcPts val="994"/>
              </a:spcBef>
            </a:pPr>
            <a:r>
              <a:rPr sz="2300" spc="434" dirty="0">
                <a:solidFill>
                  <a:srgbClr val="353535"/>
                </a:solidFill>
                <a:latin typeface="Arial"/>
                <a:cs typeface="Arial"/>
              </a:rPr>
              <a:t> </a:t>
            </a:r>
            <a:r>
              <a:rPr sz="2300">
                <a:solidFill>
                  <a:srgbClr val="404040"/>
                </a:solidFill>
                <a:latin typeface="Times New Roman"/>
                <a:cs typeface="Times New Roman"/>
              </a:rPr>
              <a:t>Substrate </a:t>
            </a:r>
            <a:r>
              <a:rPr lang="en-IN" sz="2300" dirty="0" smtClean="0">
                <a:solidFill>
                  <a:srgbClr val="404040"/>
                </a:solidFill>
                <a:latin typeface="Times New Roman"/>
                <a:cs typeface="Times New Roman"/>
              </a:rPr>
              <a:t>: </a:t>
            </a:r>
            <a:r>
              <a:rPr sz="2300" smtClean="0">
                <a:solidFill>
                  <a:srgbClr val="404040"/>
                </a:solidFill>
                <a:latin typeface="Times New Roman"/>
                <a:cs typeface="Times New Roman"/>
              </a:rPr>
              <a:t>producing </a:t>
            </a:r>
            <a:r>
              <a:rPr sz="2300" dirty="0">
                <a:solidFill>
                  <a:srgbClr val="404040"/>
                </a:solidFill>
                <a:latin typeface="Times New Roman"/>
                <a:cs typeface="Times New Roman"/>
              </a:rPr>
              <a:t>a </a:t>
            </a:r>
            <a:r>
              <a:rPr sz="2300" spc="-5" dirty="0">
                <a:solidFill>
                  <a:srgbClr val="404040"/>
                </a:solidFill>
                <a:latin typeface="Times New Roman"/>
                <a:cs typeface="Times New Roman"/>
              </a:rPr>
              <a:t>specific </a:t>
            </a:r>
            <a:r>
              <a:rPr sz="2300" dirty="0">
                <a:solidFill>
                  <a:srgbClr val="404040"/>
                </a:solidFill>
                <a:latin typeface="Times New Roman"/>
                <a:cs typeface="Times New Roman"/>
              </a:rPr>
              <a:t>product from a suitable</a:t>
            </a:r>
            <a:r>
              <a:rPr sz="2300" spc="-35" dirty="0">
                <a:solidFill>
                  <a:srgbClr val="404040"/>
                </a:solidFill>
                <a:latin typeface="Times New Roman"/>
                <a:cs typeface="Times New Roman"/>
              </a:rPr>
              <a:t> </a:t>
            </a:r>
            <a:r>
              <a:rPr sz="2300" spc="-5" dirty="0">
                <a:solidFill>
                  <a:srgbClr val="404040"/>
                </a:solidFill>
                <a:latin typeface="Times New Roman"/>
                <a:cs typeface="Times New Roman"/>
              </a:rPr>
              <a:t>substrate.</a:t>
            </a:r>
            <a:endParaRPr sz="2300">
              <a:latin typeface="Times New Roman"/>
              <a:cs typeface="Times New Roman"/>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20574" y="1738249"/>
            <a:ext cx="3551426" cy="1377300"/>
          </a:xfrm>
          <a:prstGeom prst="rect">
            <a:avLst/>
          </a:prstGeom>
        </p:spPr>
        <p:txBody>
          <a:bodyPr vert="horz" wrap="square" lIns="0" tIns="139700" rIns="0" bIns="0" rtlCol="0">
            <a:spAutoFit/>
          </a:bodyPr>
          <a:lstStyle/>
          <a:p>
            <a:pPr marL="12700">
              <a:lnSpc>
                <a:spcPct val="100000"/>
              </a:lnSpc>
              <a:spcBef>
                <a:spcPts val="1100"/>
              </a:spcBef>
            </a:pPr>
            <a:r>
              <a:rPr sz="2400" spc="450" dirty="0">
                <a:solidFill>
                  <a:srgbClr val="353535"/>
                </a:solidFill>
                <a:latin typeface="Arial"/>
                <a:cs typeface="Arial"/>
              </a:rPr>
              <a:t></a:t>
            </a:r>
            <a:r>
              <a:rPr sz="2400" spc="-105" dirty="0">
                <a:solidFill>
                  <a:srgbClr val="353535"/>
                </a:solidFill>
                <a:latin typeface="Arial"/>
                <a:cs typeface="Arial"/>
              </a:rPr>
              <a:t> </a:t>
            </a:r>
            <a:r>
              <a:rPr sz="2400" b="1" spc="-10" dirty="0">
                <a:solidFill>
                  <a:srgbClr val="404040"/>
                </a:solidFill>
                <a:latin typeface="Times New Roman"/>
                <a:cs typeface="Times New Roman"/>
              </a:rPr>
              <a:t>Process </a:t>
            </a:r>
            <a:r>
              <a:rPr sz="2400" b="1" spc="-5" dirty="0">
                <a:solidFill>
                  <a:srgbClr val="404040"/>
                </a:solidFill>
                <a:latin typeface="Times New Roman"/>
                <a:cs typeface="Times New Roman"/>
              </a:rPr>
              <a:t>Optimization</a:t>
            </a:r>
            <a:endParaRPr sz="2400">
              <a:latin typeface="Times New Roman"/>
              <a:cs typeface="Times New Roman"/>
            </a:endParaRPr>
          </a:p>
          <a:p>
            <a:pPr marL="12700">
              <a:lnSpc>
                <a:spcPct val="100000"/>
              </a:lnSpc>
              <a:spcBef>
                <a:spcPts val="994"/>
              </a:spcBef>
              <a:tabLst>
                <a:tab pos="431165" algn="l"/>
                <a:tab pos="1705610" algn="l"/>
                <a:tab pos="2319655" algn="l"/>
              </a:tabLst>
            </a:pPr>
            <a:r>
              <a:rPr sz="2400" spc="450" dirty="0">
                <a:solidFill>
                  <a:srgbClr val="353535"/>
                </a:solidFill>
                <a:latin typeface="Arial"/>
                <a:cs typeface="Arial"/>
              </a:rPr>
              <a:t>	</a:t>
            </a:r>
            <a:r>
              <a:rPr sz="2400" spc="450" dirty="0">
                <a:solidFill>
                  <a:srgbClr val="404040"/>
                </a:solidFill>
                <a:latin typeface="Times New Roman"/>
                <a:cs typeface="Times New Roman"/>
              </a:rPr>
              <a:t>Includes	t</a:t>
            </a:r>
            <a:r>
              <a:rPr sz="2400" spc="-10" dirty="0">
                <a:solidFill>
                  <a:srgbClr val="404040"/>
                </a:solidFill>
                <a:latin typeface="Times New Roman"/>
                <a:cs typeface="Times New Roman"/>
              </a:rPr>
              <a:t>h</a:t>
            </a:r>
            <a:r>
              <a:rPr sz="2400" dirty="0">
                <a:solidFill>
                  <a:srgbClr val="404040"/>
                </a:solidFill>
                <a:latin typeface="Times New Roman"/>
                <a:cs typeface="Times New Roman"/>
              </a:rPr>
              <a:t>e	o</a:t>
            </a:r>
            <a:r>
              <a:rPr sz="2400" spc="-15" dirty="0">
                <a:solidFill>
                  <a:srgbClr val="404040"/>
                </a:solidFill>
                <a:latin typeface="Times New Roman"/>
                <a:cs typeface="Times New Roman"/>
              </a:rPr>
              <a:t>p</a:t>
            </a:r>
            <a:r>
              <a:rPr sz="2400" dirty="0">
                <a:solidFill>
                  <a:srgbClr val="404040"/>
                </a:solidFill>
                <a:latin typeface="Times New Roman"/>
                <a:cs typeface="Times New Roman"/>
              </a:rPr>
              <a:t>t</a:t>
            </a:r>
            <a:r>
              <a:rPr sz="2400" spc="5" dirty="0">
                <a:solidFill>
                  <a:srgbClr val="404040"/>
                </a:solidFill>
                <a:latin typeface="Times New Roman"/>
                <a:cs typeface="Times New Roman"/>
              </a:rPr>
              <a:t>i</a:t>
            </a:r>
            <a:r>
              <a:rPr sz="2400" spc="-20" dirty="0">
                <a:solidFill>
                  <a:srgbClr val="404040"/>
                </a:solidFill>
                <a:latin typeface="Times New Roman"/>
                <a:cs typeface="Times New Roman"/>
              </a:rPr>
              <a:t>m</a:t>
            </a:r>
            <a:r>
              <a:rPr sz="2400" dirty="0">
                <a:solidFill>
                  <a:srgbClr val="404040"/>
                </a:solidFill>
                <a:latin typeface="Times New Roman"/>
                <a:cs typeface="Times New Roman"/>
              </a:rPr>
              <a:t>iza</a:t>
            </a:r>
            <a:r>
              <a:rPr sz="2400" spc="-10" dirty="0">
                <a:solidFill>
                  <a:srgbClr val="404040"/>
                </a:solidFill>
                <a:latin typeface="Times New Roman"/>
                <a:cs typeface="Times New Roman"/>
              </a:rPr>
              <a:t>t</a:t>
            </a:r>
            <a:r>
              <a:rPr sz="2400" dirty="0">
                <a:solidFill>
                  <a:srgbClr val="404040"/>
                </a:solidFill>
                <a:latin typeface="Times New Roman"/>
                <a:cs typeface="Times New Roman"/>
              </a:rPr>
              <a:t>ion</a:t>
            </a:r>
            <a:endParaRPr sz="2400">
              <a:latin typeface="Times New Roman"/>
              <a:cs typeface="Times New Roman"/>
            </a:endParaRPr>
          </a:p>
        </p:txBody>
      </p:sp>
      <p:sp>
        <p:nvSpPr>
          <p:cNvPr id="3" name="object 3"/>
          <p:cNvSpPr txBox="1"/>
          <p:nvPr/>
        </p:nvSpPr>
        <p:spPr>
          <a:xfrm>
            <a:off x="5108577" y="2357754"/>
            <a:ext cx="3349625" cy="391160"/>
          </a:xfrm>
          <a:prstGeom prst="rect">
            <a:avLst/>
          </a:prstGeom>
        </p:spPr>
        <p:txBody>
          <a:bodyPr vert="horz" wrap="square" lIns="0" tIns="12700" rIns="0" bIns="0" rtlCol="0">
            <a:spAutoFit/>
          </a:bodyPr>
          <a:lstStyle/>
          <a:p>
            <a:pPr marL="12700">
              <a:lnSpc>
                <a:spcPct val="100000"/>
              </a:lnSpc>
              <a:spcBef>
                <a:spcPts val="100"/>
              </a:spcBef>
              <a:tabLst>
                <a:tab pos="507365" algn="l"/>
                <a:tab pos="2896235" algn="l"/>
              </a:tabLst>
            </a:pPr>
            <a:r>
              <a:rPr sz="2400" dirty="0">
                <a:solidFill>
                  <a:srgbClr val="404040"/>
                </a:solidFill>
                <a:latin typeface="Times New Roman"/>
                <a:cs typeface="Times New Roman"/>
              </a:rPr>
              <a:t>of	</a:t>
            </a:r>
            <a:r>
              <a:rPr sz="2400" spc="-15" dirty="0">
                <a:solidFill>
                  <a:srgbClr val="404040"/>
                </a:solidFill>
                <a:latin typeface="Times New Roman"/>
                <a:cs typeface="Times New Roman"/>
              </a:rPr>
              <a:t>p</a:t>
            </a:r>
            <a:r>
              <a:rPr sz="2400" dirty="0">
                <a:solidFill>
                  <a:srgbClr val="404040"/>
                </a:solidFill>
                <a:latin typeface="Times New Roman"/>
                <a:cs typeface="Times New Roman"/>
              </a:rPr>
              <a:t>hysic</a:t>
            </a:r>
            <a:r>
              <a:rPr sz="2400" spc="5" dirty="0">
                <a:solidFill>
                  <a:srgbClr val="404040"/>
                </a:solidFill>
                <a:latin typeface="Times New Roman"/>
                <a:cs typeface="Times New Roman"/>
              </a:rPr>
              <a:t>o</a:t>
            </a:r>
            <a:r>
              <a:rPr sz="2400" spc="-10" dirty="0">
                <a:solidFill>
                  <a:srgbClr val="404040"/>
                </a:solidFill>
                <a:latin typeface="Times New Roman"/>
                <a:cs typeface="Times New Roman"/>
              </a:rPr>
              <a:t>-</a:t>
            </a:r>
            <a:r>
              <a:rPr sz="2400" dirty="0">
                <a:solidFill>
                  <a:srgbClr val="404040"/>
                </a:solidFill>
                <a:latin typeface="Times New Roman"/>
                <a:cs typeface="Times New Roman"/>
              </a:rPr>
              <a:t>che</a:t>
            </a:r>
            <a:r>
              <a:rPr sz="2400" spc="-15" dirty="0">
                <a:solidFill>
                  <a:srgbClr val="404040"/>
                </a:solidFill>
                <a:latin typeface="Times New Roman"/>
                <a:cs typeface="Times New Roman"/>
              </a:rPr>
              <a:t>m</a:t>
            </a:r>
            <a:r>
              <a:rPr sz="2400" dirty="0">
                <a:solidFill>
                  <a:srgbClr val="404040"/>
                </a:solidFill>
                <a:latin typeface="Times New Roman"/>
                <a:cs typeface="Times New Roman"/>
              </a:rPr>
              <a:t>ic</a:t>
            </a:r>
            <a:r>
              <a:rPr sz="2400" spc="-15" dirty="0">
                <a:solidFill>
                  <a:srgbClr val="404040"/>
                </a:solidFill>
                <a:latin typeface="Times New Roman"/>
                <a:cs typeface="Times New Roman"/>
              </a:rPr>
              <a:t>a</a:t>
            </a:r>
            <a:r>
              <a:rPr sz="2400" dirty="0">
                <a:solidFill>
                  <a:srgbClr val="404040"/>
                </a:solidFill>
                <a:latin typeface="Times New Roman"/>
                <a:cs typeface="Times New Roman"/>
              </a:rPr>
              <a:t>l	and</a:t>
            </a:r>
            <a:endParaRPr sz="2400">
              <a:latin typeface="Times New Roman"/>
              <a:cs typeface="Times New Roman"/>
            </a:endParaRPr>
          </a:p>
        </p:txBody>
      </p:sp>
      <p:sp>
        <p:nvSpPr>
          <p:cNvPr id="4" name="object 4"/>
          <p:cNvSpPr txBox="1"/>
          <p:nvPr/>
        </p:nvSpPr>
        <p:spPr>
          <a:xfrm>
            <a:off x="1020574" y="2595499"/>
            <a:ext cx="7435850" cy="1744980"/>
          </a:xfrm>
          <a:prstGeom prst="rect">
            <a:avLst/>
          </a:prstGeom>
        </p:spPr>
        <p:txBody>
          <a:bodyPr vert="horz" wrap="square" lIns="0" tIns="140335" rIns="0" bIns="0" rtlCol="0">
            <a:spAutoFit/>
          </a:bodyPr>
          <a:lstStyle/>
          <a:p>
            <a:pPr marL="355600">
              <a:lnSpc>
                <a:spcPct val="100000"/>
              </a:lnSpc>
              <a:spcBef>
                <a:spcPts val="1105"/>
              </a:spcBef>
            </a:pPr>
            <a:r>
              <a:rPr lang="en-US" sz="2400" spc="-5" dirty="0" smtClean="0">
                <a:solidFill>
                  <a:srgbClr val="404040"/>
                </a:solidFill>
                <a:latin typeface="Times New Roman"/>
                <a:cs typeface="Times New Roman"/>
              </a:rPr>
              <a:t>                       of b</a:t>
            </a:r>
            <a:r>
              <a:rPr sz="2400" spc="-5" smtClean="0">
                <a:solidFill>
                  <a:srgbClr val="404040"/>
                </a:solidFill>
                <a:latin typeface="Times New Roman"/>
                <a:cs typeface="Times New Roman"/>
              </a:rPr>
              <a:t>ioc</a:t>
            </a:r>
            <a:r>
              <a:rPr lang="en-US" sz="2400" spc="-5" dirty="0" smtClean="0">
                <a:solidFill>
                  <a:srgbClr val="404040"/>
                </a:solidFill>
                <a:latin typeface="Times New Roman"/>
                <a:cs typeface="Times New Roman"/>
              </a:rPr>
              <a:t>h</a:t>
            </a:r>
            <a:r>
              <a:rPr sz="2400" spc="-5" smtClean="0">
                <a:solidFill>
                  <a:srgbClr val="404040"/>
                </a:solidFill>
                <a:latin typeface="Times New Roman"/>
                <a:cs typeface="Times New Roman"/>
              </a:rPr>
              <a:t>emical</a:t>
            </a:r>
            <a:r>
              <a:rPr sz="2400" spc="-30" smtClean="0">
                <a:solidFill>
                  <a:srgbClr val="404040"/>
                </a:solidFill>
                <a:latin typeface="Times New Roman"/>
                <a:cs typeface="Times New Roman"/>
              </a:rPr>
              <a:t> </a:t>
            </a:r>
            <a:r>
              <a:rPr sz="2400" spc="-5" dirty="0">
                <a:solidFill>
                  <a:srgbClr val="404040"/>
                </a:solidFill>
                <a:latin typeface="Times New Roman"/>
                <a:cs typeface="Times New Roman"/>
              </a:rPr>
              <a:t>Parameters</a:t>
            </a:r>
            <a:endParaRPr sz="2400">
              <a:latin typeface="Times New Roman"/>
              <a:cs typeface="Times New Roman"/>
            </a:endParaRPr>
          </a:p>
          <a:p>
            <a:pPr marL="355600" marR="5080" indent="-342900" algn="just">
              <a:lnSpc>
                <a:spcPct val="100000"/>
              </a:lnSpc>
              <a:spcBef>
                <a:spcPts val="1010"/>
              </a:spcBef>
            </a:pPr>
            <a:r>
              <a:rPr sz="2400" spc="450" dirty="0">
                <a:solidFill>
                  <a:srgbClr val="353535"/>
                </a:solidFill>
                <a:latin typeface="Arial"/>
                <a:cs typeface="Arial"/>
              </a:rPr>
              <a:t> </a:t>
            </a:r>
            <a:r>
              <a:rPr sz="2400" dirty="0">
                <a:solidFill>
                  <a:srgbClr val="404040"/>
                </a:solidFill>
                <a:latin typeface="Times New Roman"/>
                <a:cs typeface="Times New Roman"/>
              </a:rPr>
              <a:t>Size, </a:t>
            </a:r>
            <a:r>
              <a:rPr sz="2400" spc="-5" dirty="0">
                <a:solidFill>
                  <a:srgbClr val="C00000"/>
                </a:solidFill>
                <a:latin typeface="Times New Roman"/>
                <a:cs typeface="Times New Roman"/>
              </a:rPr>
              <a:t>initial moisture, pH </a:t>
            </a:r>
            <a:r>
              <a:rPr sz="2400" dirty="0">
                <a:solidFill>
                  <a:srgbClr val="C00000"/>
                </a:solidFill>
                <a:latin typeface="Times New Roman"/>
                <a:cs typeface="Times New Roman"/>
              </a:rPr>
              <a:t>and </a:t>
            </a:r>
            <a:r>
              <a:rPr sz="2400" spc="-5" dirty="0">
                <a:solidFill>
                  <a:srgbClr val="C00000"/>
                </a:solidFill>
                <a:latin typeface="Times New Roman"/>
                <a:cs typeface="Times New Roman"/>
              </a:rPr>
              <a:t>pre-treatment </a:t>
            </a:r>
            <a:r>
              <a:rPr sz="2400">
                <a:solidFill>
                  <a:srgbClr val="C00000"/>
                </a:solidFill>
                <a:latin typeface="Times New Roman"/>
                <a:cs typeface="Times New Roman"/>
              </a:rPr>
              <a:t>of </a:t>
            </a:r>
            <a:r>
              <a:rPr sz="2400" spc="-700" smtClean="0">
                <a:solidFill>
                  <a:srgbClr val="C00000"/>
                </a:solidFill>
                <a:latin typeface="Times New Roman"/>
                <a:cs typeface="Times New Roman"/>
              </a:rPr>
              <a:t>th</a:t>
            </a:r>
            <a:r>
              <a:rPr lang="en-US" sz="2400" spc="-700" dirty="0" smtClean="0">
                <a:solidFill>
                  <a:srgbClr val="C00000"/>
                </a:solidFill>
                <a:latin typeface="Times New Roman"/>
                <a:cs typeface="Times New Roman"/>
              </a:rPr>
              <a:t> </a:t>
            </a:r>
            <a:r>
              <a:rPr sz="2400" spc="-700" smtClean="0">
                <a:solidFill>
                  <a:srgbClr val="C00000"/>
                </a:solidFill>
                <a:latin typeface="Times New Roman"/>
                <a:cs typeface="Times New Roman"/>
              </a:rPr>
              <a:t>e </a:t>
            </a:r>
            <a:r>
              <a:rPr sz="2400" spc="-590" smtClean="0">
                <a:solidFill>
                  <a:srgbClr val="C00000"/>
                </a:solidFill>
                <a:latin typeface="Times New Roman"/>
                <a:cs typeface="Times New Roman"/>
              </a:rPr>
              <a:t> </a:t>
            </a:r>
            <a:r>
              <a:rPr sz="2400" spc="-5" dirty="0">
                <a:solidFill>
                  <a:srgbClr val="C00000"/>
                </a:solidFill>
                <a:latin typeface="Times New Roman"/>
                <a:cs typeface="Times New Roman"/>
              </a:rPr>
              <a:t>substrate •Relative </a:t>
            </a:r>
            <a:r>
              <a:rPr sz="2400" spc="-20" dirty="0">
                <a:solidFill>
                  <a:srgbClr val="C00000"/>
                </a:solidFill>
                <a:latin typeface="Times New Roman"/>
                <a:cs typeface="Times New Roman"/>
              </a:rPr>
              <a:t>humidity, </a:t>
            </a:r>
            <a:r>
              <a:rPr sz="2400" spc="-5" dirty="0">
                <a:solidFill>
                  <a:srgbClr val="C00000"/>
                </a:solidFill>
                <a:latin typeface="Times New Roman"/>
                <a:cs typeface="Times New Roman"/>
              </a:rPr>
              <a:t>temperature </a:t>
            </a:r>
            <a:r>
              <a:rPr sz="2400" spc="-5" dirty="0">
                <a:solidFill>
                  <a:srgbClr val="404040"/>
                </a:solidFill>
                <a:latin typeface="Times New Roman"/>
                <a:cs typeface="Times New Roman"/>
              </a:rPr>
              <a:t>of incubation,  </a:t>
            </a:r>
            <a:r>
              <a:rPr sz="2400" dirty="0">
                <a:solidFill>
                  <a:srgbClr val="404040"/>
                </a:solidFill>
                <a:latin typeface="Times New Roman"/>
                <a:cs typeface="Times New Roman"/>
              </a:rPr>
              <a:t>agitation and aeration, age and size of the</a:t>
            </a:r>
            <a:r>
              <a:rPr sz="2400" spc="-140" dirty="0">
                <a:solidFill>
                  <a:srgbClr val="404040"/>
                </a:solidFill>
                <a:latin typeface="Times New Roman"/>
                <a:cs typeface="Times New Roman"/>
              </a:rPr>
              <a:t> </a:t>
            </a:r>
            <a:r>
              <a:rPr sz="2400" dirty="0">
                <a:solidFill>
                  <a:srgbClr val="404040"/>
                </a:solidFill>
                <a:latin typeface="Times New Roman"/>
                <a:cs typeface="Times New Roman"/>
              </a:rPr>
              <a:t>inoculum</a:t>
            </a:r>
            <a:endParaRPr sz="2400">
              <a:latin typeface="Times New Roman"/>
              <a:cs typeface="Times New Roman"/>
            </a:endParaRPr>
          </a:p>
        </p:txBody>
      </p:sp>
      <p:sp>
        <p:nvSpPr>
          <p:cNvPr id="5" name="object 5"/>
          <p:cNvSpPr txBox="1"/>
          <p:nvPr/>
        </p:nvSpPr>
        <p:spPr>
          <a:xfrm>
            <a:off x="1020574" y="4441321"/>
            <a:ext cx="7435850" cy="1502976"/>
          </a:xfrm>
          <a:prstGeom prst="rect">
            <a:avLst/>
          </a:prstGeom>
        </p:spPr>
        <p:txBody>
          <a:bodyPr vert="horz" wrap="square" lIns="0" tIns="12700" rIns="0" bIns="0" rtlCol="0">
            <a:spAutoFit/>
          </a:bodyPr>
          <a:lstStyle/>
          <a:p>
            <a:pPr marL="355600" marR="5080" indent="-342900" algn="just">
              <a:lnSpc>
                <a:spcPct val="100000"/>
              </a:lnSpc>
              <a:spcBef>
                <a:spcPts val="100"/>
              </a:spcBef>
            </a:pPr>
            <a:r>
              <a:rPr sz="2400" spc="450" dirty="0">
                <a:solidFill>
                  <a:srgbClr val="353535"/>
                </a:solidFill>
                <a:latin typeface="Arial"/>
                <a:cs typeface="Arial"/>
              </a:rPr>
              <a:t> </a:t>
            </a:r>
            <a:r>
              <a:rPr sz="2400" dirty="0">
                <a:solidFill>
                  <a:srgbClr val="404040"/>
                </a:solidFill>
                <a:latin typeface="Times New Roman"/>
                <a:cs typeface="Times New Roman"/>
              </a:rPr>
              <a:t>Nutrient </a:t>
            </a:r>
            <a:r>
              <a:rPr sz="2400" spc="-5" dirty="0">
                <a:solidFill>
                  <a:srgbClr val="C00000"/>
                </a:solidFill>
                <a:latin typeface="Times New Roman"/>
                <a:cs typeface="Times New Roman"/>
              </a:rPr>
              <a:t>Supplementation </a:t>
            </a:r>
            <a:r>
              <a:rPr sz="2400" dirty="0">
                <a:solidFill>
                  <a:srgbClr val="C00000"/>
                </a:solidFill>
                <a:latin typeface="Times New Roman"/>
                <a:cs typeface="Times New Roman"/>
              </a:rPr>
              <a:t>such </a:t>
            </a:r>
            <a:r>
              <a:rPr sz="2400" spc="-5" dirty="0">
                <a:solidFill>
                  <a:srgbClr val="C00000"/>
                </a:solidFill>
                <a:latin typeface="Times New Roman"/>
                <a:cs typeface="Times New Roman"/>
              </a:rPr>
              <a:t>as N, P </a:t>
            </a:r>
            <a:r>
              <a:rPr sz="2400" dirty="0">
                <a:solidFill>
                  <a:srgbClr val="C00000"/>
                </a:solidFill>
                <a:latin typeface="Times New Roman"/>
                <a:cs typeface="Times New Roman"/>
              </a:rPr>
              <a:t>and </a:t>
            </a:r>
            <a:r>
              <a:rPr sz="2400" spc="-150" dirty="0">
                <a:solidFill>
                  <a:srgbClr val="C00000"/>
                </a:solidFill>
                <a:latin typeface="Times New Roman"/>
                <a:cs typeface="Times New Roman"/>
              </a:rPr>
              <a:t>trace  </a:t>
            </a:r>
            <a:r>
              <a:rPr sz="2400" spc="-5" dirty="0">
                <a:solidFill>
                  <a:srgbClr val="404040"/>
                </a:solidFill>
                <a:latin typeface="Times New Roman"/>
                <a:cs typeface="Times New Roman"/>
              </a:rPr>
              <a:t>elements, supplementation </a:t>
            </a:r>
            <a:r>
              <a:rPr sz="2400" dirty="0">
                <a:solidFill>
                  <a:srgbClr val="404040"/>
                </a:solidFill>
                <a:latin typeface="Times New Roman"/>
                <a:cs typeface="Times New Roman"/>
              </a:rPr>
              <a:t>of </a:t>
            </a:r>
            <a:r>
              <a:rPr sz="2400" spc="-5" dirty="0">
                <a:solidFill>
                  <a:srgbClr val="404040"/>
                </a:solidFill>
                <a:latin typeface="Times New Roman"/>
                <a:cs typeface="Times New Roman"/>
              </a:rPr>
              <a:t>additional carbon </a:t>
            </a:r>
            <a:r>
              <a:rPr sz="2400" dirty="0">
                <a:solidFill>
                  <a:srgbClr val="404040"/>
                </a:solidFill>
                <a:latin typeface="Times New Roman"/>
                <a:cs typeface="Times New Roman"/>
              </a:rPr>
              <a:t>source  and </a:t>
            </a:r>
            <a:r>
              <a:rPr sz="2400">
                <a:solidFill>
                  <a:srgbClr val="404040"/>
                </a:solidFill>
                <a:latin typeface="Times New Roman"/>
                <a:cs typeface="Times New Roman"/>
              </a:rPr>
              <a:t>inducers </a:t>
            </a:r>
            <a:endParaRPr lang="en-US" sz="2400" dirty="0" smtClean="0">
              <a:solidFill>
                <a:srgbClr val="404040"/>
              </a:solidFill>
              <a:latin typeface="Times New Roman"/>
              <a:cs typeface="Times New Roman"/>
            </a:endParaRPr>
          </a:p>
          <a:p>
            <a:pPr marL="355600" marR="5080" indent="-342900" algn="just">
              <a:lnSpc>
                <a:spcPct val="100000"/>
              </a:lnSpc>
              <a:spcBef>
                <a:spcPts val="100"/>
              </a:spcBef>
            </a:pPr>
            <a:r>
              <a:rPr sz="2400" smtClean="0">
                <a:solidFill>
                  <a:srgbClr val="404040"/>
                </a:solidFill>
                <a:latin typeface="Times New Roman"/>
                <a:cs typeface="Times New Roman"/>
              </a:rPr>
              <a:t>•Extraction </a:t>
            </a:r>
            <a:r>
              <a:rPr sz="2400" spc="-5" dirty="0">
                <a:solidFill>
                  <a:srgbClr val="404040"/>
                </a:solidFill>
                <a:latin typeface="Times New Roman"/>
                <a:cs typeface="Times New Roman"/>
              </a:rPr>
              <a:t>of </a:t>
            </a:r>
            <a:r>
              <a:rPr sz="2400" dirty="0">
                <a:solidFill>
                  <a:srgbClr val="404040"/>
                </a:solidFill>
                <a:latin typeface="Times New Roman"/>
                <a:cs typeface="Times New Roman"/>
              </a:rPr>
              <a:t>product and its</a:t>
            </a:r>
            <a:r>
              <a:rPr sz="2400" spc="-135" dirty="0">
                <a:solidFill>
                  <a:srgbClr val="404040"/>
                </a:solidFill>
                <a:latin typeface="Times New Roman"/>
                <a:cs typeface="Times New Roman"/>
              </a:rPr>
              <a:t> </a:t>
            </a:r>
            <a:r>
              <a:rPr sz="2400" dirty="0">
                <a:solidFill>
                  <a:srgbClr val="404040"/>
                </a:solidFill>
                <a:latin typeface="Times New Roman"/>
                <a:cs typeface="Times New Roman"/>
              </a:rPr>
              <a:t>purification</a:t>
            </a:r>
            <a:endParaRPr sz="2400">
              <a:latin typeface="Times New Roman"/>
              <a:cs typeface="Times New Roman"/>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02337" y="1752346"/>
            <a:ext cx="7655559" cy="3854004"/>
          </a:xfrm>
          <a:prstGeom prst="rect">
            <a:avLst/>
          </a:prstGeom>
        </p:spPr>
        <p:txBody>
          <a:bodyPr vert="horz" wrap="square" lIns="0" tIns="102235" rIns="0" bIns="0" rtlCol="0">
            <a:spAutoFit/>
          </a:bodyPr>
          <a:lstStyle/>
          <a:p>
            <a:pPr marL="12700">
              <a:lnSpc>
                <a:spcPct val="100000"/>
              </a:lnSpc>
              <a:spcBef>
                <a:spcPts val="805"/>
              </a:spcBef>
            </a:pPr>
            <a:r>
              <a:rPr sz="2400" spc="450" dirty="0">
                <a:solidFill>
                  <a:srgbClr val="353535"/>
                </a:solidFill>
                <a:latin typeface="Arial"/>
                <a:cs typeface="Arial"/>
              </a:rPr>
              <a:t></a:t>
            </a:r>
            <a:r>
              <a:rPr sz="2400" spc="-130" dirty="0">
                <a:solidFill>
                  <a:srgbClr val="353535"/>
                </a:solidFill>
                <a:latin typeface="Arial"/>
                <a:cs typeface="Arial"/>
              </a:rPr>
              <a:t> </a:t>
            </a:r>
            <a:r>
              <a:rPr sz="2400" b="1" spc="-10" dirty="0">
                <a:solidFill>
                  <a:srgbClr val="404040"/>
                </a:solidFill>
                <a:latin typeface="Times New Roman"/>
                <a:cs typeface="Times New Roman"/>
              </a:rPr>
              <a:t>Problems </a:t>
            </a:r>
            <a:r>
              <a:rPr sz="2400" b="1" dirty="0">
                <a:solidFill>
                  <a:srgbClr val="404040"/>
                </a:solidFill>
                <a:latin typeface="Times New Roman"/>
                <a:cs typeface="Times New Roman"/>
              </a:rPr>
              <a:t>in </a:t>
            </a:r>
            <a:r>
              <a:rPr sz="2400" b="1" spc="-10" dirty="0">
                <a:solidFill>
                  <a:srgbClr val="404040"/>
                </a:solidFill>
                <a:latin typeface="Times New Roman"/>
                <a:cs typeface="Times New Roman"/>
              </a:rPr>
              <a:t>SSF</a:t>
            </a:r>
            <a:endParaRPr sz="2400">
              <a:latin typeface="Times New Roman"/>
              <a:cs typeface="Times New Roman"/>
            </a:endParaRPr>
          </a:p>
          <a:p>
            <a:pPr marL="355600" marR="5080" indent="-342900" algn="just">
              <a:lnSpc>
                <a:spcPts val="2590"/>
              </a:lnSpc>
              <a:spcBef>
                <a:spcPts val="1040"/>
              </a:spcBef>
            </a:pPr>
            <a:r>
              <a:rPr sz="2400" spc="450" dirty="0">
                <a:solidFill>
                  <a:srgbClr val="353535"/>
                </a:solidFill>
                <a:latin typeface="Arial"/>
                <a:cs typeface="Arial"/>
              </a:rPr>
              <a:t> </a:t>
            </a:r>
            <a:r>
              <a:rPr sz="2400" spc="-5" dirty="0">
                <a:solidFill>
                  <a:srgbClr val="404040"/>
                </a:solidFill>
                <a:latin typeface="Times New Roman"/>
                <a:cs typeface="Times New Roman"/>
              </a:rPr>
              <a:t>•</a:t>
            </a:r>
            <a:r>
              <a:rPr sz="2400" spc="-5" dirty="0">
                <a:solidFill>
                  <a:srgbClr val="C00000"/>
                </a:solidFill>
                <a:latin typeface="Times New Roman"/>
                <a:cs typeface="Times New Roman"/>
              </a:rPr>
              <a:t>Heat </a:t>
            </a:r>
            <a:r>
              <a:rPr sz="2400" spc="-15" dirty="0">
                <a:solidFill>
                  <a:srgbClr val="C00000"/>
                </a:solidFill>
                <a:latin typeface="Times New Roman"/>
                <a:cs typeface="Times New Roman"/>
              </a:rPr>
              <a:t>Transfer: </a:t>
            </a:r>
            <a:r>
              <a:rPr sz="2400" dirty="0">
                <a:solidFill>
                  <a:srgbClr val="404040"/>
                </a:solidFill>
                <a:latin typeface="Times New Roman"/>
                <a:cs typeface="Times New Roman"/>
              </a:rPr>
              <a:t>One of </a:t>
            </a:r>
            <a:r>
              <a:rPr sz="2400" spc="-5" dirty="0">
                <a:solidFill>
                  <a:srgbClr val="404040"/>
                </a:solidFill>
                <a:latin typeface="Times New Roman"/>
                <a:cs typeface="Times New Roman"/>
              </a:rPr>
              <a:t>the main </a:t>
            </a:r>
            <a:r>
              <a:rPr sz="2400" spc="-10" dirty="0">
                <a:solidFill>
                  <a:srgbClr val="404040"/>
                </a:solidFill>
                <a:latin typeface="Times New Roman"/>
                <a:cs typeface="Times New Roman"/>
              </a:rPr>
              <a:t>difficulty </a:t>
            </a:r>
            <a:r>
              <a:rPr sz="2400" dirty="0">
                <a:solidFill>
                  <a:srgbClr val="404040"/>
                </a:solidFill>
                <a:latin typeface="Times New Roman"/>
                <a:cs typeface="Times New Roman"/>
              </a:rPr>
              <a:t>is to </a:t>
            </a:r>
            <a:r>
              <a:rPr sz="2400" spc="-5" dirty="0">
                <a:solidFill>
                  <a:srgbClr val="404040"/>
                </a:solidFill>
                <a:latin typeface="Times New Roman"/>
                <a:cs typeface="Times New Roman"/>
              </a:rPr>
              <a:t>control </a:t>
            </a:r>
            <a:r>
              <a:rPr sz="2400" spc="-235" dirty="0">
                <a:solidFill>
                  <a:srgbClr val="404040"/>
                </a:solidFill>
                <a:latin typeface="Times New Roman"/>
                <a:cs typeface="Times New Roman"/>
              </a:rPr>
              <a:t>the  </a:t>
            </a:r>
            <a:r>
              <a:rPr sz="2400" dirty="0">
                <a:solidFill>
                  <a:srgbClr val="404040"/>
                </a:solidFill>
                <a:latin typeface="Times New Roman"/>
                <a:cs typeface="Times New Roman"/>
              </a:rPr>
              <a:t>temperature during the </a:t>
            </a:r>
            <a:r>
              <a:rPr sz="2400" spc="-5" dirty="0">
                <a:solidFill>
                  <a:srgbClr val="404040"/>
                </a:solidFill>
                <a:latin typeface="Times New Roman"/>
                <a:cs typeface="Times New Roman"/>
              </a:rPr>
              <a:t>fermentation</a:t>
            </a:r>
            <a:r>
              <a:rPr sz="2400" spc="-85" dirty="0">
                <a:solidFill>
                  <a:srgbClr val="404040"/>
                </a:solidFill>
                <a:latin typeface="Times New Roman"/>
                <a:cs typeface="Times New Roman"/>
              </a:rPr>
              <a:t> </a:t>
            </a:r>
            <a:r>
              <a:rPr sz="2400" dirty="0">
                <a:solidFill>
                  <a:srgbClr val="404040"/>
                </a:solidFill>
                <a:latin typeface="Times New Roman"/>
                <a:cs typeface="Times New Roman"/>
              </a:rPr>
              <a:t>process.</a:t>
            </a:r>
            <a:endParaRPr sz="2400">
              <a:latin typeface="Times New Roman"/>
              <a:cs typeface="Times New Roman"/>
            </a:endParaRPr>
          </a:p>
          <a:p>
            <a:pPr marL="355600" marR="6350" indent="-342900" algn="just">
              <a:lnSpc>
                <a:spcPts val="2590"/>
              </a:lnSpc>
              <a:spcBef>
                <a:spcPts val="1015"/>
              </a:spcBef>
            </a:pPr>
            <a:r>
              <a:rPr sz="2400" spc="450" dirty="0">
                <a:solidFill>
                  <a:srgbClr val="353535"/>
                </a:solidFill>
                <a:latin typeface="Arial"/>
                <a:cs typeface="Arial"/>
              </a:rPr>
              <a:t> </a:t>
            </a:r>
            <a:r>
              <a:rPr sz="2400" dirty="0">
                <a:solidFill>
                  <a:srgbClr val="404040"/>
                </a:solidFill>
                <a:latin typeface="Times New Roman"/>
                <a:cs typeface="Times New Roman"/>
              </a:rPr>
              <a:t>Heat is </a:t>
            </a:r>
            <a:r>
              <a:rPr sz="2400" spc="-5" dirty="0">
                <a:solidFill>
                  <a:srgbClr val="404040"/>
                </a:solidFill>
                <a:latin typeface="Times New Roman"/>
                <a:cs typeface="Times New Roman"/>
              </a:rPr>
              <a:t>generated during </a:t>
            </a:r>
            <a:r>
              <a:rPr sz="2400" dirty="0">
                <a:solidFill>
                  <a:srgbClr val="404040"/>
                </a:solidFill>
                <a:latin typeface="Times New Roman"/>
                <a:cs typeface="Times New Roman"/>
              </a:rPr>
              <a:t>the </a:t>
            </a:r>
            <a:r>
              <a:rPr sz="2400" spc="-5" dirty="0">
                <a:solidFill>
                  <a:srgbClr val="404040"/>
                </a:solidFill>
                <a:latin typeface="Times New Roman"/>
                <a:cs typeface="Times New Roman"/>
              </a:rPr>
              <a:t>metabolic activities </a:t>
            </a:r>
            <a:r>
              <a:rPr sz="2400" dirty="0">
                <a:solidFill>
                  <a:srgbClr val="404040"/>
                </a:solidFill>
                <a:latin typeface="Times New Roman"/>
                <a:cs typeface="Times New Roman"/>
              </a:rPr>
              <a:t>of  </a:t>
            </a:r>
            <a:r>
              <a:rPr sz="2400" spc="-105" dirty="0">
                <a:solidFill>
                  <a:srgbClr val="404040"/>
                </a:solidFill>
                <a:latin typeface="Times New Roman"/>
                <a:cs typeface="Times New Roman"/>
              </a:rPr>
              <a:t>micro- </a:t>
            </a:r>
            <a:r>
              <a:rPr sz="2400" spc="-10" dirty="0">
                <a:solidFill>
                  <a:srgbClr val="404040"/>
                </a:solidFill>
                <a:latin typeface="Times New Roman"/>
                <a:cs typeface="Times New Roman"/>
              </a:rPr>
              <a:t>organisms, </a:t>
            </a:r>
            <a:r>
              <a:rPr sz="2400" dirty="0">
                <a:solidFill>
                  <a:srgbClr val="C00000"/>
                </a:solidFill>
                <a:latin typeface="Times New Roman"/>
                <a:cs typeface="Times New Roman"/>
              </a:rPr>
              <a:t>since the </a:t>
            </a:r>
            <a:r>
              <a:rPr sz="2400" spc="-5" dirty="0">
                <a:solidFill>
                  <a:srgbClr val="C00000"/>
                </a:solidFill>
                <a:latin typeface="Times New Roman"/>
                <a:cs typeface="Times New Roman"/>
              </a:rPr>
              <a:t>substrate used has low  thermal </a:t>
            </a:r>
            <a:r>
              <a:rPr sz="2400" dirty="0">
                <a:solidFill>
                  <a:srgbClr val="C00000"/>
                </a:solidFill>
                <a:latin typeface="Times New Roman"/>
                <a:cs typeface="Times New Roman"/>
              </a:rPr>
              <a:t>conductivity heat </a:t>
            </a:r>
            <a:r>
              <a:rPr sz="2400" spc="-5" dirty="0">
                <a:solidFill>
                  <a:srgbClr val="C00000"/>
                </a:solidFill>
                <a:latin typeface="Times New Roman"/>
                <a:cs typeface="Times New Roman"/>
              </a:rPr>
              <a:t>removal will </a:t>
            </a:r>
            <a:r>
              <a:rPr sz="2400" dirty="0">
                <a:solidFill>
                  <a:srgbClr val="C00000"/>
                </a:solidFill>
                <a:latin typeface="Times New Roman"/>
                <a:cs typeface="Times New Roman"/>
              </a:rPr>
              <a:t>be</a:t>
            </a:r>
            <a:r>
              <a:rPr sz="2400" spc="-60" dirty="0">
                <a:solidFill>
                  <a:srgbClr val="C00000"/>
                </a:solidFill>
                <a:latin typeface="Times New Roman"/>
                <a:cs typeface="Times New Roman"/>
              </a:rPr>
              <a:t> </a:t>
            </a:r>
            <a:r>
              <a:rPr sz="2400" spc="-35" dirty="0">
                <a:solidFill>
                  <a:srgbClr val="C00000"/>
                </a:solidFill>
                <a:latin typeface="Times New Roman"/>
                <a:cs typeface="Times New Roman"/>
              </a:rPr>
              <a:t>slow</a:t>
            </a:r>
            <a:r>
              <a:rPr sz="2400" spc="-35" dirty="0">
                <a:solidFill>
                  <a:srgbClr val="404040"/>
                </a:solidFill>
                <a:latin typeface="Times New Roman"/>
                <a:cs typeface="Times New Roman"/>
              </a:rPr>
              <a:t>.</a:t>
            </a:r>
            <a:endParaRPr sz="2400">
              <a:latin typeface="Times New Roman"/>
              <a:cs typeface="Times New Roman"/>
            </a:endParaRPr>
          </a:p>
          <a:p>
            <a:pPr marL="12700" marR="5080" algn="just">
              <a:lnSpc>
                <a:spcPct val="90000"/>
              </a:lnSpc>
              <a:spcBef>
                <a:spcPts val="960"/>
              </a:spcBef>
              <a:buSzPct val="95833"/>
              <a:buChar char="•"/>
              <a:tabLst>
                <a:tab pos="120650" algn="l"/>
              </a:tabLst>
            </a:pPr>
            <a:r>
              <a:rPr sz="2400" spc="-5" dirty="0">
                <a:solidFill>
                  <a:srgbClr val="404040"/>
                </a:solidFill>
                <a:latin typeface="Times New Roman"/>
                <a:cs typeface="Times New Roman"/>
              </a:rPr>
              <a:t>When </a:t>
            </a:r>
            <a:r>
              <a:rPr sz="2400" dirty="0">
                <a:solidFill>
                  <a:srgbClr val="404040"/>
                </a:solidFill>
                <a:latin typeface="Times New Roman"/>
                <a:cs typeface="Times New Roman"/>
              </a:rPr>
              <a:t>the </a:t>
            </a:r>
            <a:r>
              <a:rPr sz="2400" spc="-5" dirty="0">
                <a:solidFill>
                  <a:srgbClr val="404040"/>
                </a:solidFill>
                <a:latin typeface="Times New Roman"/>
                <a:cs typeface="Times New Roman"/>
              </a:rPr>
              <a:t>heat </a:t>
            </a:r>
            <a:r>
              <a:rPr sz="2400" spc="-5" dirty="0">
                <a:solidFill>
                  <a:srgbClr val="C00000"/>
                </a:solidFill>
                <a:latin typeface="Times New Roman"/>
                <a:cs typeface="Times New Roman"/>
              </a:rPr>
              <a:t>generated </a:t>
            </a:r>
            <a:r>
              <a:rPr sz="2400" dirty="0">
                <a:solidFill>
                  <a:srgbClr val="C00000"/>
                </a:solidFill>
                <a:latin typeface="Times New Roman"/>
                <a:cs typeface="Times New Roman"/>
              </a:rPr>
              <a:t>goes </a:t>
            </a:r>
            <a:r>
              <a:rPr sz="2400" spc="-5" dirty="0">
                <a:solidFill>
                  <a:srgbClr val="C00000"/>
                </a:solidFill>
                <a:latin typeface="Times New Roman"/>
                <a:cs typeface="Times New Roman"/>
              </a:rPr>
              <a:t>beyond certain level, which  will result in </a:t>
            </a:r>
            <a:r>
              <a:rPr sz="2400" dirty="0">
                <a:solidFill>
                  <a:srgbClr val="C00000"/>
                </a:solidFill>
                <a:latin typeface="Times New Roman"/>
                <a:cs typeface="Times New Roman"/>
              </a:rPr>
              <a:t>product </a:t>
            </a:r>
            <a:r>
              <a:rPr sz="2400" spc="-5" dirty="0">
                <a:solidFill>
                  <a:srgbClr val="C00000"/>
                </a:solidFill>
                <a:latin typeface="Times New Roman"/>
                <a:cs typeface="Times New Roman"/>
              </a:rPr>
              <a:t>denaturation </a:t>
            </a:r>
            <a:r>
              <a:rPr sz="2400" dirty="0">
                <a:solidFill>
                  <a:srgbClr val="C00000"/>
                </a:solidFill>
                <a:latin typeface="Times New Roman"/>
                <a:cs typeface="Times New Roman"/>
              </a:rPr>
              <a:t>and </a:t>
            </a:r>
            <a:r>
              <a:rPr sz="2400" spc="-5" dirty="0">
                <a:solidFill>
                  <a:srgbClr val="404040"/>
                </a:solidFill>
                <a:latin typeface="Times New Roman"/>
                <a:cs typeface="Times New Roman"/>
              </a:rPr>
              <a:t>will </a:t>
            </a:r>
            <a:r>
              <a:rPr sz="2400" spc="-10" dirty="0">
                <a:solidFill>
                  <a:srgbClr val="404040"/>
                </a:solidFill>
                <a:latin typeface="Times New Roman"/>
                <a:cs typeface="Times New Roman"/>
              </a:rPr>
              <a:t>affect </a:t>
            </a:r>
            <a:r>
              <a:rPr sz="2400" dirty="0">
                <a:solidFill>
                  <a:srgbClr val="404040"/>
                </a:solidFill>
                <a:latin typeface="Times New Roman"/>
                <a:cs typeface="Times New Roman"/>
              </a:rPr>
              <a:t>growth of  </a:t>
            </a:r>
            <a:r>
              <a:rPr sz="2400" spc="-5" dirty="0">
                <a:solidFill>
                  <a:srgbClr val="404040"/>
                </a:solidFill>
                <a:latin typeface="Times New Roman"/>
                <a:cs typeface="Times New Roman"/>
              </a:rPr>
              <a:t>microbe, ultimately ending </a:t>
            </a:r>
            <a:r>
              <a:rPr sz="2400" dirty="0">
                <a:solidFill>
                  <a:srgbClr val="404040"/>
                </a:solidFill>
                <a:latin typeface="Times New Roman"/>
                <a:cs typeface="Times New Roman"/>
              </a:rPr>
              <a:t>up in </a:t>
            </a:r>
            <a:r>
              <a:rPr sz="2400" spc="-5" dirty="0">
                <a:solidFill>
                  <a:srgbClr val="404040"/>
                </a:solidFill>
                <a:latin typeface="Times New Roman"/>
                <a:cs typeface="Times New Roman"/>
              </a:rPr>
              <a:t>reduction </a:t>
            </a:r>
            <a:r>
              <a:rPr sz="2400" dirty="0">
                <a:solidFill>
                  <a:srgbClr val="404040"/>
                </a:solidFill>
                <a:latin typeface="Times New Roman"/>
                <a:cs typeface="Times New Roman"/>
              </a:rPr>
              <a:t>in </a:t>
            </a:r>
            <a:r>
              <a:rPr sz="2400" spc="-5" dirty="0">
                <a:solidFill>
                  <a:srgbClr val="404040"/>
                </a:solidFill>
                <a:latin typeface="Times New Roman"/>
                <a:cs typeface="Times New Roman"/>
              </a:rPr>
              <a:t>yield and  </a:t>
            </a:r>
            <a:r>
              <a:rPr sz="2400" dirty="0">
                <a:solidFill>
                  <a:srgbClr val="404040"/>
                </a:solidFill>
                <a:latin typeface="Times New Roman"/>
                <a:cs typeface="Times New Roman"/>
              </a:rPr>
              <a:t>quality of the</a:t>
            </a:r>
            <a:r>
              <a:rPr sz="2400" spc="-40" dirty="0">
                <a:solidFill>
                  <a:srgbClr val="404040"/>
                </a:solidFill>
                <a:latin typeface="Times New Roman"/>
                <a:cs typeface="Times New Roman"/>
              </a:rPr>
              <a:t> </a:t>
            </a:r>
            <a:r>
              <a:rPr sz="2400" dirty="0">
                <a:solidFill>
                  <a:srgbClr val="404040"/>
                </a:solidFill>
                <a:latin typeface="Times New Roman"/>
                <a:cs typeface="Times New Roman"/>
              </a:rPr>
              <a:t>product.</a:t>
            </a:r>
            <a:endParaRPr sz="2400">
              <a:latin typeface="Times New Roman"/>
              <a:cs typeface="Times New Roman"/>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23188" y="504524"/>
            <a:ext cx="2566035" cy="574675"/>
          </a:xfrm>
          <a:prstGeom prst="rect">
            <a:avLst/>
          </a:prstGeom>
        </p:spPr>
        <p:txBody>
          <a:bodyPr vert="horz" wrap="square" lIns="0" tIns="12700" rIns="0" bIns="0" rtlCol="0">
            <a:spAutoFit/>
          </a:bodyPr>
          <a:lstStyle/>
          <a:p>
            <a:pPr marL="12700">
              <a:lnSpc>
                <a:spcPct val="100000"/>
              </a:lnSpc>
              <a:spcBef>
                <a:spcPts val="100"/>
              </a:spcBef>
            </a:pPr>
            <a:r>
              <a:rPr sz="3600" b="1" spc="-220" dirty="0">
                <a:solidFill>
                  <a:srgbClr val="1581AA"/>
                </a:solidFill>
                <a:latin typeface="Arial"/>
                <a:cs typeface="Arial"/>
              </a:rPr>
              <a:t>Applications:</a:t>
            </a:r>
            <a:endParaRPr sz="3600">
              <a:latin typeface="Arial"/>
              <a:cs typeface="Arial"/>
            </a:endParaRPr>
          </a:p>
        </p:txBody>
      </p:sp>
      <p:sp>
        <p:nvSpPr>
          <p:cNvPr id="3" name="object 3"/>
          <p:cNvSpPr txBox="1"/>
          <p:nvPr/>
        </p:nvSpPr>
        <p:spPr>
          <a:xfrm>
            <a:off x="542952" y="1602740"/>
            <a:ext cx="8142605" cy="4517262"/>
          </a:xfrm>
          <a:prstGeom prst="rect">
            <a:avLst/>
          </a:prstGeom>
        </p:spPr>
        <p:txBody>
          <a:bodyPr vert="horz" wrap="square" lIns="0" tIns="13335" rIns="0" bIns="0" rtlCol="0">
            <a:spAutoFit/>
          </a:bodyPr>
          <a:lstStyle/>
          <a:p>
            <a:pPr marL="354965" marR="5080" indent="-342900" algn="just">
              <a:lnSpc>
                <a:spcPct val="100000"/>
              </a:lnSpc>
              <a:spcBef>
                <a:spcPts val="105"/>
              </a:spcBef>
            </a:pPr>
            <a:r>
              <a:rPr sz="2300" spc="434" dirty="0">
                <a:solidFill>
                  <a:srgbClr val="353535"/>
                </a:solidFill>
                <a:latin typeface="Arial"/>
                <a:cs typeface="Arial"/>
              </a:rPr>
              <a:t> </a:t>
            </a:r>
            <a:r>
              <a:rPr sz="2300" dirty="0">
                <a:solidFill>
                  <a:srgbClr val="404040"/>
                </a:solidFill>
                <a:latin typeface="Times New Roman"/>
                <a:cs typeface="Times New Roman"/>
              </a:rPr>
              <a:t>Applications of </a:t>
            </a:r>
            <a:r>
              <a:rPr sz="2300" spc="-5" dirty="0">
                <a:solidFill>
                  <a:srgbClr val="404040"/>
                </a:solidFill>
                <a:latin typeface="Times New Roman"/>
                <a:cs typeface="Times New Roman"/>
              </a:rPr>
              <a:t>SSF as </a:t>
            </a:r>
            <a:r>
              <a:rPr sz="2300" dirty="0">
                <a:solidFill>
                  <a:srgbClr val="404040"/>
                </a:solidFill>
                <a:latin typeface="Times New Roman"/>
                <a:cs typeface="Times New Roman"/>
              </a:rPr>
              <a:t>described before, Solid </a:t>
            </a:r>
            <a:r>
              <a:rPr sz="2300" spc="-5" dirty="0">
                <a:solidFill>
                  <a:srgbClr val="404040"/>
                </a:solidFill>
                <a:latin typeface="Times New Roman"/>
                <a:cs typeface="Times New Roman"/>
              </a:rPr>
              <a:t>State  </a:t>
            </a:r>
            <a:r>
              <a:rPr sz="2300" spc="-45" dirty="0">
                <a:solidFill>
                  <a:srgbClr val="404040"/>
                </a:solidFill>
                <a:latin typeface="Times New Roman"/>
                <a:cs typeface="Times New Roman"/>
              </a:rPr>
              <a:t>fermentation </a:t>
            </a:r>
            <a:r>
              <a:rPr sz="2300" spc="-5" dirty="0">
                <a:solidFill>
                  <a:srgbClr val="404040"/>
                </a:solidFill>
                <a:latin typeface="Times New Roman"/>
                <a:cs typeface="Times New Roman"/>
              </a:rPr>
              <a:t>is being employed in various fields </a:t>
            </a:r>
            <a:r>
              <a:rPr sz="2300" dirty="0">
                <a:solidFill>
                  <a:srgbClr val="404040"/>
                </a:solidFill>
                <a:latin typeface="Times New Roman"/>
                <a:cs typeface="Times New Roman"/>
              </a:rPr>
              <a:t>ranging </a:t>
            </a:r>
            <a:r>
              <a:rPr sz="2300" spc="-5" dirty="0">
                <a:solidFill>
                  <a:srgbClr val="404040"/>
                </a:solidFill>
                <a:latin typeface="Times New Roman"/>
                <a:cs typeface="Times New Roman"/>
              </a:rPr>
              <a:t>from  pharmacology to bioremediation, </a:t>
            </a:r>
            <a:r>
              <a:rPr sz="2300" dirty="0">
                <a:solidFill>
                  <a:srgbClr val="404040"/>
                </a:solidFill>
                <a:latin typeface="Times New Roman"/>
                <a:cs typeface="Times New Roman"/>
              </a:rPr>
              <a:t>covering various aspects  of </a:t>
            </a:r>
            <a:r>
              <a:rPr sz="2300" spc="-5" dirty="0">
                <a:solidFill>
                  <a:srgbClr val="404040"/>
                </a:solidFill>
                <a:latin typeface="Times New Roman"/>
                <a:cs typeface="Times New Roman"/>
              </a:rPr>
              <a:t>biodiversity </a:t>
            </a:r>
            <a:r>
              <a:rPr sz="2300" dirty="0">
                <a:solidFill>
                  <a:srgbClr val="404040"/>
                </a:solidFill>
                <a:latin typeface="Times New Roman"/>
                <a:cs typeface="Times New Roman"/>
              </a:rPr>
              <a:t>conservation. </a:t>
            </a:r>
            <a:r>
              <a:rPr sz="2300" spc="-5" dirty="0">
                <a:solidFill>
                  <a:srgbClr val="404040"/>
                </a:solidFill>
                <a:latin typeface="Times New Roman"/>
                <a:cs typeface="Times New Roman"/>
              </a:rPr>
              <a:t>Each </a:t>
            </a:r>
            <a:r>
              <a:rPr sz="2300" dirty="0">
                <a:solidFill>
                  <a:srgbClr val="404040"/>
                </a:solidFill>
                <a:latin typeface="Times New Roman"/>
                <a:cs typeface="Times New Roman"/>
              </a:rPr>
              <a:t>of the </a:t>
            </a:r>
            <a:r>
              <a:rPr sz="2300" spc="-5" dirty="0">
                <a:solidFill>
                  <a:srgbClr val="404040"/>
                </a:solidFill>
                <a:latin typeface="Times New Roman"/>
                <a:cs typeface="Times New Roman"/>
              </a:rPr>
              <a:t>application </a:t>
            </a:r>
            <a:r>
              <a:rPr sz="2300" dirty="0">
                <a:solidFill>
                  <a:srgbClr val="404040"/>
                </a:solidFill>
                <a:latin typeface="Times New Roman"/>
                <a:cs typeface="Times New Roman"/>
              </a:rPr>
              <a:t>will be  dealt </a:t>
            </a:r>
            <a:r>
              <a:rPr sz="2300" spc="-5" dirty="0">
                <a:solidFill>
                  <a:srgbClr val="404040"/>
                </a:solidFill>
                <a:latin typeface="Times New Roman"/>
                <a:cs typeface="Times New Roman"/>
              </a:rPr>
              <a:t>in </a:t>
            </a:r>
            <a:r>
              <a:rPr sz="2300" dirty="0">
                <a:solidFill>
                  <a:srgbClr val="404040"/>
                </a:solidFill>
                <a:latin typeface="Times New Roman"/>
                <a:cs typeface="Times New Roman"/>
              </a:rPr>
              <a:t>brief </a:t>
            </a:r>
            <a:r>
              <a:rPr sz="2300" spc="-5" dirty="0">
                <a:solidFill>
                  <a:srgbClr val="404040"/>
                </a:solidFill>
                <a:latin typeface="Times New Roman"/>
                <a:cs typeface="Times New Roman"/>
              </a:rPr>
              <a:t>in</a:t>
            </a:r>
            <a:r>
              <a:rPr sz="2300" spc="155" dirty="0">
                <a:solidFill>
                  <a:srgbClr val="404040"/>
                </a:solidFill>
                <a:latin typeface="Times New Roman"/>
                <a:cs typeface="Times New Roman"/>
              </a:rPr>
              <a:t> </a:t>
            </a:r>
            <a:r>
              <a:rPr sz="2300" dirty="0">
                <a:solidFill>
                  <a:srgbClr val="404040"/>
                </a:solidFill>
                <a:latin typeface="Times New Roman"/>
                <a:cs typeface="Times New Roman"/>
              </a:rPr>
              <a:t>the following.</a:t>
            </a:r>
            <a:endParaRPr sz="2300">
              <a:latin typeface="Times New Roman"/>
              <a:cs typeface="Times New Roman"/>
            </a:endParaRPr>
          </a:p>
          <a:p>
            <a:pPr marL="12700">
              <a:lnSpc>
                <a:spcPct val="100000"/>
              </a:lnSpc>
              <a:spcBef>
                <a:spcPts val="994"/>
              </a:spcBef>
            </a:pPr>
            <a:r>
              <a:rPr sz="2300" b="1" spc="-5" dirty="0">
                <a:solidFill>
                  <a:srgbClr val="404040"/>
                </a:solidFill>
                <a:latin typeface="Times New Roman"/>
                <a:cs typeface="Times New Roman"/>
              </a:rPr>
              <a:t>1.Production </a:t>
            </a:r>
            <a:r>
              <a:rPr sz="2300" b="1" dirty="0">
                <a:solidFill>
                  <a:srgbClr val="404040"/>
                </a:solidFill>
                <a:latin typeface="Times New Roman"/>
                <a:cs typeface="Times New Roman"/>
              </a:rPr>
              <a:t>of Industrial</a:t>
            </a:r>
            <a:r>
              <a:rPr sz="2300" b="1" spc="-70" dirty="0">
                <a:solidFill>
                  <a:srgbClr val="404040"/>
                </a:solidFill>
                <a:latin typeface="Times New Roman"/>
                <a:cs typeface="Times New Roman"/>
              </a:rPr>
              <a:t> </a:t>
            </a:r>
            <a:r>
              <a:rPr sz="2300" b="1" spc="-5" dirty="0">
                <a:solidFill>
                  <a:srgbClr val="404040"/>
                </a:solidFill>
                <a:latin typeface="Times New Roman"/>
                <a:cs typeface="Times New Roman"/>
              </a:rPr>
              <a:t>Enzymes</a:t>
            </a:r>
            <a:endParaRPr sz="2300">
              <a:latin typeface="Times New Roman"/>
              <a:cs typeface="Times New Roman"/>
            </a:endParaRPr>
          </a:p>
          <a:p>
            <a:pPr marL="354965" marR="5080" indent="-342900" algn="just">
              <a:lnSpc>
                <a:spcPct val="100000"/>
              </a:lnSpc>
              <a:spcBef>
                <a:spcPts val="1010"/>
              </a:spcBef>
            </a:pPr>
            <a:r>
              <a:rPr sz="2300" spc="440" dirty="0">
                <a:solidFill>
                  <a:srgbClr val="353535"/>
                </a:solidFill>
                <a:latin typeface="Arial"/>
                <a:cs typeface="Arial"/>
              </a:rPr>
              <a:t> </a:t>
            </a:r>
            <a:r>
              <a:rPr sz="2300" spc="-20" dirty="0">
                <a:solidFill>
                  <a:srgbClr val="404040"/>
                </a:solidFill>
                <a:latin typeface="Times New Roman"/>
                <a:cs typeface="Times New Roman"/>
              </a:rPr>
              <a:t>Ideally, </a:t>
            </a:r>
            <a:r>
              <a:rPr sz="2300" spc="-5" dirty="0">
                <a:solidFill>
                  <a:srgbClr val="404040"/>
                </a:solidFill>
                <a:latin typeface="Times New Roman"/>
                <a:cs typeface="Times New Roman"/>
              </a:rPr>
              <a:t>almost all </a:t>
            </a:r>
            <a:r>
              <a:rPr sz="2300" dirty="0">
                <a:solidFill>
                  <a:srgbClr val="404040"/>
                </a:solidFill>
                <a:latin typeface="Times New Roman"/>
                <a:cs typeface="Times New Roman"/>
              </a:rPr>
              <a:t>the known </a:t>
            </a:r>
            <a:r>
              <a:rPr sz="2300" spc="-5" dirty="0">
                <a:solidFill>
                  <a:srgbClr val="404040"/>
                </a:solidFill>
                <a:latin typeface="Times New Roman"/>
                <a:cs typeface="Times New Roman"/>
              </a:rPr>
              <a:t>microbial enzymes </a:t>
            </a:r>
            <a:r>
              <a:rPr sz="2300" spc="5" dirty="0">
                <a:solidFill>
                  <a:srgbClr val="404040"/>
                </a:solidFill>
                <a:latin typeface="Times New Roman"/>
                <a:cs typeface="Times New Roman"/>
              </a:rPr>
              <a:t>can </a:t>
            </a:r>
            <a:r>
              <a:rPr sz="2300" dirty="0">
                <a:solidFill>
                  <a:srgbClr val="404040"/>
                </a:solidFill>
                <a:latin typeface="Times New Roman"/>
                <a:cs typeface="Times New Roman"/>
              </a:rPr>
              <a:t>be  </a:t>
            </a:r>
            <a:r>
              <a:rPr sz="2300" spc="-75" dirty="0">
                <a:solidFill>
                  <a:srgbClr val="404040"/>
                </a:solidFill>
                <a:latin typeface="Times New Roman"/>
                <a:cs typeface="Times New Roman"/>
              </a:rPr>
              <a:t>produced </a:t>
            </a:r>
            <a:r>
              <a:rPr sz="2300" dirty="0">
                <a:solidFill>
                  <a:srgbClr val="404040"/>
                </a:solidFill>
                <a:latin typeface="Times New Roman"/>
                <a:cs typeface="Times New Roman"/>
              </a:rPr>
              <a:t>under </a:t>
            </a:r>
            <a:r>
              <a:rPr sz="2300" spc="-5" dirty="0">
                <a:solidFill>
                  <a:srgbClr val="404040"/>
                </a:solidFill>
                <a:latin typeface="Times New Roman"/>
                <a:cs typeface="Times New Roman"/>
              </a:rPr>
              <a:t>SSF </a:t>
            </a:r>
            <a:r>
              <a:rPr sz="2300" dirty="0">
                <a:solidFill>
                  <a:srgbClr val="404040"/>
                </a:solidFill>
                <a:latin typeface="Times New Roman"/>
                <a:cs typeface="Times New Roman"/>
              </a:rPr>
              <a:t>systems. </a:t>
            </a:r>
            <a:r>
              <a:rPr sz="2300" spc="-5" dirty="0">
                <a:solidFill>
                  <a:srgbClr val="C00000"/>
                </a:solidFill>
                <a:latin typeface="Times New Roman"/>
                <a:cs typeface="Times New Roman"/>
              </a:rPr>
              <a:t>Enzymes </a:t>
            </a:r>
            <a:r>
              <a:rPr sz="2300" dirty="0">
                <a:solidFill>
                  <a:srgbClr val="C00000"/>
                </a:solidFill>
                <a:latin typeface="Times New Roman"/>
                <a:cs typeface="Times New Roman"/>
              </a:rPr>
              <a:t>of industrial  </a:t>
            </a:r>
            <a:r>
              <a:rPr sz="2300" spc="-5" dirty="0">
                <a:solidFill>
                  <a:srgbClr val="C00000"/>
                </a:solidFill>
                <a:latin typeface="Times New Roman"/>
                <a:cs typeface="Times New Roman"/>
              </a:rPr>
              <a:t>importance, </a:t>
            </a:r>
            <a:r>
              <a:rPr sz="2300" dirty="0">
                <a:solidFill>
                  <a:srgbClr val="C00000"/>
                </a:solidFill>
                <a:latin typeface="Times New Roman"/>
                <a:cs typeface="Times New Roman"/>
              </a:rPr>
              <a:t>like proteases, cellulases, ligninases, xylanases,  pectinases, amylases, glucoamylases, tannases, phenolic </a:t>
            </a:r>
            <a:r>
              <a:rPr sz="2300" spc="-5" dirty="0">
                <a:solidFill>
                  <a:srgbClr val="404040"/>
                </a:solidFill>
                <a:latin typeface="Times New Roman"/>
                <a:cs typeface="Times New Roman"/>
              </a:rPr>
              <a:t>acid  </a:t>
            </a:r>
            <a:r>
              <a:rPr sz="2300" dirty="0">
                <a:solidFill>
                  <a:srgbClr val="404040"/>
                </a:solidFill>
                <a:latin typeface="Times New Roman"/>
                <a:cs typeface="Times New Roman"/>
              </a:rPr>
              <a:t>esterases, </a:t>
            </a:r>
            <a:r>
              <a:rPr sz="2300" spc="-5" dirty="0">
                <a:solidFill>
                  <a:srgbClr val="404040"/>
                </a:solidFill>
                <a:latin typeface="Times New Roman"/>
                <a:cs typeface="Times New Roman"/>
              </a:rPr>
              <a:t>microbial </a:t>
            </a:r>
            <a:r>
              <a:rPr sz="2300" dirty="0">
                <a:solidFill>
                  <a:srgbClr val="404040"/>
                </a:solidFill>
                <a:latin typeface="Times New Roman"/>
                <a:cs typeface="Times New Roman"/>
              </a:rPr>
              <a:t>rennets, </a:t>
            </a:r>
            <a:r>
              <a:rPr sz="2300" spc="-5" dirty="0">
                <a:solidFill>
                  <a:srgbClr val="404040"/>
                </a:solidFill>
                <a:latin typeface="Times New Roman"/>
                <a:cs typeface="Times New Roman"/>
              </a:rPr>
              <a:t>aryl-alcohol </a:t>
            </a:r>
            <a:r>
              <a:rPr sz="2300" dirty="0">
                <a:solidFill>
                  <a:srgbClr val="404040"/>
                </a:solidFill>
                <a:latin typeface="Times New Roman"/>
                <a:cs typeface="Times New Roman"/>
              </a:rPr>
              <a:t>oxidases,  oligosaccharide oxidases, tannin acyl hydrolase, a  -L-arabinofuranosidase, </a:t>
            </a:r>
            <a:r>
              <a:rPr sz="2300" spc="-5" dirty="0">
                <a:solidFill>
                  <a:srgbClr val="404040"/>
                </a:solidFill>
                <a:latin typeface="Times New Roman"/>
                <a:cs typeface="Times New Roman"/>
              </a:rPr>
              <a:t>etc. </a:t>
            </a:r>
            <a:r>
              <a:rPr sz="2300" dirty="0">
                <a:solidFill>
                  <a:srgbClr val="404040"/>
                </a:solidFill>
                <a:latin typeface="Times New Roman"/>
                <a:cs typeface="Times New Roman"/>
              </a:rPr>
              <a:t>using SSF</a:t>
            </a:r>
            <a:r>
              <a:rPr sz="2300" spc="-55" dirty="0">
                <a:solidFill>
                  <a:srgbClr val="404040"/>
                </a:solidFill>
                <a:latin typeface="Times New Roman"/>
                <a:cs typeface="Times New Roman"/>
              </a:rPr>
              <a:t> </a:t>
            </a:r>
            <a:r>
              <a:rPr sz="2300" spc="-5" dirty="0">
                <a:solidFill>
                  <a:srgbClr val="404040"/>
                </a:solidFill>
                <a:latin typeface="Times New Roman"/>
                <a:cs typeface="Times New Roman"/>
              </a:rPr>
              <a:t>systems</a:t>
            </a:r>
            <a:endParaRPr sz="2300">
              <a:latin typeface="Times New Roman"/>
              <a:cs typeface="Times New Roman"/>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34671" y="1080694"/>
            <a:ext cx="7731125" cy="5454057"/>
          </a:xfrm>
          <a:prstGeom prst="rect">
            <a:avLst/>
          </a:prstGeom>
        </p:spPr>
        <p:txBody>
          <a:bodyPr vert="horz" wrap="square" lIns="0" tIns="138430" rIns="0" bIns="0" rtlCol="0">
            <a:spAutoFit/>
          </a:bodyPr>
          <a:lstStyle/>
          <a:p>
            <a:pPr marL="12700">
              <a:lnSpc>
                <a:spcPct val="100000"/>
              </a:lnSpc>
              <a:spcBef>
                <a:spcPts val="1090"/>
              </a:spcBef>
            </a:pPr>
            <a:r>
              <a:rPr sz="2400" b="1" spc="-5" dirty="0">
                <a:solidFill>
                  <a:srgbClr val="404040"/>
                </a:solidFill>
                <a:latin typeface="Times New Roman"/>
                <a:cs typeface="Times New Roman"/>
              </a:rPr>
              <a:t>2.Production </a:t>
            </a:r>
            <a:r>
              <a:rPr sz="2400" b="1" dirty="0">
                <a:solidFill>
                  <a:srgbClr val="404040"/>
                </a:solidFill>
                <a:latin typeface="Times New Roman"/>
                <a:cs typeface="Times New Roman"/>
              </a:rPr>
              <a:t>of Bio</a:t>
            </a:r>
            <a:r>
              <a:rPr sz="2400" b="1" spc="-10" dirty="0">
                <a:solidFill>
                  <a:srgbClr val="404040"/>
                </a:solidFill>
                <a:latin typeface="Times New Roman"/>
                <a:cs typeface="Times New Roman"/>
              </a:rPr>
              <a:t> </a:t>
            </a:r>
            <a:r>
              <a:rPr sz="2400" b="1" dirty="0">
                <a:solidFill>
                  <a:srgbClr val="404040"/>
                </a:solidFill>
                <a:latin typeface="Times New Roman"/>
                <a:cs typeface="Times New Roman"/>
              </a:rPr>
              <a:t>pesticides</a:t>
            </a:r>
            <a:endParaRPr sz="2400">
              <a:latin typeface="Times New Roman"/>
              <a:cs typeface="Times New Roman"/>
            </a:endParaRPr>
          </a:p>
          <a:p>
            <a:pPr marL="355600" marR="6985" indent="-343535" algn="just">
              <a:lnSpc>
                <a:spcPct val="100000"/>
              </a:lnSpc>
              <a:spcBef>
                <a:spcPts val="994"/>
              </a:spcBef>
            </a:pPr>
            <a:r>
              <a:rPr sz="2400" spc="450" dirty="0">
                <a:solidFill>
                  <a:srgbClr val="353535"/>
                </a:solidFill>
                <a:latin typeface="Arial"/>
                <a:cs typeface="Arial"/>
              </a:rPr>
              <a:t> </a:t>
            </a:r>
            <a:r>
              <a:rPr sz="2400" dirty="0">
                <a:solidFill>
                  <a:srgbClr val="404040"/>
                </a:solidFill>
                <a:latin typeface="Times New Roman"/>
                <a:cs typeface="Times New Roman"/>
              </a:rPr>
              <a:t>The </a:t>
            </a:r>
            <a:r>
              <a:rPr sz="2400" spc="-5" dirty="0">
                <a:solidFill>
                  <a:srgbClr val="C00000"/>
                </a:solidFill>
                <a:latin typeface="Times New Roman"/>
                <a:cs typeface="Times New Roman"/>
              </a:rPr>
              <a:t>infamous </a:t>
            </a:r>
            <a:r>
              <a:rPr sz="2400" dirty="0">
                <a:solidFill>
                  <a:srgbClr val="C00000"/>
                </a:solidFill>
                <a:latin typeface="Times New Roman"/>
                <a:cs typeface="Times New Roman"/>
              </a:rPr>
              <a:t>Bacillus </a:t>
            </a:r>
            <a:r>
              <a:rPr sz="2400" spc="-5" dirty="0">
                <a:solidFill>
                  <a:srgbClr val="C00000"/>
                </a:solidFill>
                <a:latin typeface="Times New Roman"/>
                <a:cs typeface="Times New Roman"/>
              </a:rPr>
              <a:t>thurengenesis </a:t>
            </a:r>
            <a:r>
              <a:rPr sz="2400" spc="-25" dirty="0">
                <a:solidFill>
                  <a:srgbClr val="404040"/>
                </a:solidFill>
                <a:latin typeface="Times New Roman"/>
                <a:cs typeface="Times New Roman"/>
              </a:rPr>
              <a:t>(Bt)’s </a:t>
            </a:r>
            <a:r>
              <a:rPr sz="2400" spc="-5" dirty="0">
                <a:solidFill>
                  <a:srgbClr val="404040"/>
                </a:solidFill>
                <a:latin typeface="Times New Roman"/>
                <a:cs typeface="Times New Roman"/>
              </a:rPr>
              <a:t>protein </a:t>
            </a:r>
            <a:r>
              <a:rPr sz="2400" dirty="0">
                <a:solidFill>
                  <a:srgbClr val="404040"/>
                </a:solidFill>
                <a:latin typeface="Times New Roman"/>
                <a:cs typeface="Times New Roman"/>
              </a:rPr>
              <a:t>can </a:t>
            </a:r>
            <a:r>
              <a:rPr sz="2400" spc="-700" dirty="0">
                <a:solidFill>
                  <a:srgbClr val="404040"/>
                </a:solidFill>
                <a:latin typeface="Times New Roman"/>
                <a:cs typeface="Times New Roman"/>
              </a:rPr>
              <a:t>be </a:t>
            </a:r>
            <a:r>
              <a:rPr sz="2400" spc="-60" dirty="0">
                <a:solidFill>
                  <a:srgbClr val="404040"/>
                </a:solidFill>
                <a:latin typeface="Times New Roman"/>
                <a:cs typeface="Times New Roman"/>
              </a:rPr>
              <a:t> </a:t>
            </a:r>
            <a:r>
              <a:rPr sz="2400" dirty="0">
                <a:solidFill>
                  <a:srgbClr val="404040"/>
                </a:solidFill>
                <a:latin typeface="Times New Roman"/>
                <a:cs typeface="Times New Roman"/>
              </a:rPr>
              <a:t>produced in </a:t>
            </a:r>
            <a:r>
              <a:rPr sz="2400" spc="-15" dirty="0">
                <a:solidFill>
                  <a:srgbClr val="404040"/>
                </a:solidFill>
                <a:latin typeface="Times New Roman"/>
                <a:cs typeface="Times New Roman"/>
              </a:rPr>
              <a:t>large </a:t>
            </a:r>
            <a:r>
              <a:rPr sz="2400" spc="-5" dirty="0">
                <a:solidFill>
                  <a:srgbClr val="404040"/>
                </a:solidFill>
                <a:latin typeface="Times New Roman"/>
                <a:cs typeface="Times New Roman"/>
              </a:rPr>
              <a:t>scale in </a:t>
            </a:r>
            <a:r>
              <a:rPr sz="2400" dirty="0">
                <a:solidFill>
                  <a:srgbClr val="404040"/>
                </a:solidFill>
                <a:latin typeface="Times New Roman"/>
                <a:cs typeface="Times New Roman"/>
              </a:rPr>
              <a:t>order to </a:t>
            </a:r>
            <a:r>
              <a:rPr sz="2400" spc="-5" dirty="0">
                <a:solidFill>
                  <a:srgbClr val="404040"/>
                </a:solidFill>
                <a:latin typeface="Times New Roman"/>
                <a:cs typeface="Times New Roman"/>
              </a:rPr>
              <a:t>address the issues </a:t>
            </a:r>
            <a:r>
              <a:rPr sz="2400" dirty="0">
                <a:solidFill>
                  <a:srgbClr val="404040"/>
                </a:solidFill>
                <a:latin typeface="Times New Roman"/>
                <a:cs typeface="Times New Roman"/>
              </a:rPr>
              <a:t>of pest  attacks-yield</a:t>
            </a:r>
            <a:r>
              <a:rPr sz="2400" spc="-45" dirty="0">
                <a:solidFill>
                  <a:srgbClr val="404040"/>
                </a:solidFill>
                <a:latin typeface="Times New Roman"/>
                <a:cs typeface="Times New Roman"/>
              </a:rPr>
              <a:t> </a:t>
            </a:r>
            <a:r>
              <a:rPr sz="2400" spc="-5" dirty="0">
                <a:solidFill>
                  <a:srgbClr val="404040"/>
                </a:solidFill>
                <a:latin typeface="Times New Roman"/>
                <a:cs typeface="Times New Roman"/>
              </a:rPr>
              <a:t>damage.</a:t>
            </a:r>
            <a:endParaRPr sz="2400">
              <a:latin typeface="Times New Roman"/>
              <a:cs typeface="Times New Roman"/>
            </a:endParaRPr>
          </a:p>
          <a:p>
            <a:pPr marL="355600" marR="5080" indent="-343535" algn="just">
              <a:lnSpc>
                <a:spcPct val="100000"/>
              </a:lnSpc>
              <a:spcBef>
                <a:spcPts val="1015"/>
              </a:spcBef>
            </a:pPr>
            <a:r>
              <a:rPr sz="2400" spc="450" dirty="0">
                <a:solidFill>
                  <a:srgbClr val="353535"/>
                </a:solidFill>
                <a:latin typeface="Arial"/>
                <a:cs typeface="Arial"/>
              </a:rPr>
              <a:t> </a:t>
            </a:r>
            <a:r>
              <a:rPr sz="2400" dirty="0">
                <a:solidFill>
                  <a:srgbClr val="404040"/>
                </a:solidFill>
                <a:latin typeface="Times New Roman"/>
                <a:cs typeface="Times New Roman"/>
              </a:rPr>
              <a:t>This </a:t>
            </a:r>
            <a:r>
              <a:rPr sz="2400" spc="-5" dirty="0">
                <a:solidFill>
                  <a:srgbClr val="404040"/>
                </a:solidFill>
                <a:latin typeface="Times New Roman"/>
                <a:cs typeface="Times New Roman"/>
              </a:rPr>
              <a:t>Biocide </a:t>
            </a:r>
            <a:r>
              <a:rPr sz="2400" dirty="0">
                <a:solidFill>
                  <a:srgbClr val="404040"/>
                </a:solidFill>
                <a:latin typeface="Times New Roman"/>
                <a:cs typeface="Times New Roman"/>
              </a:rPr>
              <a:t>bacterium can be </a:t>
            </a:r>
            <a:r>
              <a:rPr sz="2400" spc="-5" dirty="0">
                <a:solidFill>
                  <a:srgbClr val="404040"/>
                </a:solidFill>
                <a:latin typeface="Times New Roman"/>
                <a:cs typeface="Times New Roman"/>
              </a:rPr>
              <a:t>obtained </a:t>
            </a:r>
            <a:r>
              <a:rPr sz="2400" dirty="0">
                <a:solidFill>
                  <a:srgbClr val="404040"/>
                </a:solidFill>
                <a:latin typeface="Times New Roman"/>
                <a:cs typeface="Times New Roman"/>
              </a:rPr>
              <a:t>by  </a:t>
            </a:r>
            <a:r>
              <a:rPr sz="2400" spc="-25" dirty="0">
                <a:solidFill>
                  <a:srgbClr val="404040"/>
                </a:solidFill>
                <a:latin typeface="Times New Roman"/>
                <a:cs typeface="Times New Roman"/>
              </a:rPr>
              <a:t>fermentation, </a:t>
            </a:r>
            <a:r>
              <a:rPr sz="2400" spc="-5" dirty="0">
                <a:solidFill>
                  <a:srgbClr val="404040"/>
                </a:solidFill>
                <a:latin typeface="Times New Roman"/>
                <a:cs typeface="Times New Roman"/>
              </a:rPr>
              <a:t>either </a:t>
            </a:r>
            <a:r>
              <a:rPr sz="2400" dirty="0">
                <a:solidFill>
                  <a:srgbClr val="404040"/>
                </a:solidFill>
                <a:latin typeface="Times New Roman"/>
                <a:cs typeface="Times New Roman"/>
              </a:rPr>
              <a:t>in </a:t>
            </a:r>
            <a:r>
              <a:rPr sz="2400" spc="-5" dirty="0">
                <a:solidFill>
                  <a:srgbClr val="404040"/>
                </a:solidFill>
                <a:latin typeface="Times New Roman"/>
                <a:cs typeface="Times New Roman"/>
              </a:rPr>
              <a:t>liquid or semi-solid substrates found  </a:t>
            </a:r>
            <a:r>
              <a:rPr sz="2400" dirty="0">
                <a:solidFill>
                  <a:srgbClr val="404040"/>
                </a:solidFill>
                <a:latin typeface="Times New Roman"/>
                <a:cs typeface="Times New Roman"/>
              </a:rPr>
              <a:t>to </a:t>
            </a:r>
            <a:r>
              <a:rPr sz="2400" spc="-5" dirty="0">
                <a:solidFill>
                  <a:srgbClr val="404040"/>
                </a:solidFill>
                <a:latin typeface="Times New Roman"/>
                <a:cs typeface="Times New Roman"/>
              </a:rPr>
              <a:t>act against </a:t>
            </a:r>
            <a:r>
              <a:rPr sz="2400" dirty="0">
                <a:solidFill>
                  <a:srgbClr val="404040"/>
                </a:solidFill>
                <a:latin typeface="Times New Roman"/>
                <a:cs typeface="Times New Roman"/>
              </a:rPr>
              <a:t>Spodoptera frugiperda (fall </a:t>
            </a:r>
            <a:r>
              <a:rPr sz="2400" spc="-5" dirty="0">
                <a:solidFill>
                  <a:srgbClr val="404040"/>
                </a:solidFill>
                <a:latin typeface="Times New Roman"/>
                <a:cs typeface="Times New Roman"/>
              </a:rPr>
              <a:t>armyworm) </a:t>
            </a:r>
            <a:r>
              <a:rPr sz="2400" dirty="0">
                <a:solidFill>
                  <a:srgbClr val="404040"/>
                </a:solidFill>
                <a:latin typeface="Times New Roman"/>
                <a:cs typeface="Times New Roman"/>
              </a:rPr>
              <a:t>in  corn.</a:t>
            </a:r>
            <a:endParaRPr sz="2400">
              <a:latin typeface="Times New Roman"/>
              <a:cs typeface="Times New Roman"/>
            </a:endParaRPr>
          </a:p>
          <a:p>
            <a:pPr marL="12700">
              <a:lnSpc>
                <a:spcPct val="100000"/>
              </a:lnSpc>
              <a:spcBef>
                <a:spcPts val="994"/>
              </a:spcBef>
            </a:pPr>
            <a:r>
              <a:rPr sz="2400" b="1" spc="-5" dirty="0">
                <a:solidFill>
                  <a:srgbClr val="404040"/>
                </a:solidFill>
                <a:latin typeface="Times New Roman"/>
                <a:cs typeface="Times New Roman"/>
              </a:rPr>
              <a:t>4.Production </a:t>
            </a:r>
            <a:r>
              <a:rPr sz="2400" b="1" dirty="0">
                <a:solidFill>
                  <a:srgbClr val="404040"/>
                </a:solidFill>
                <a:latin typeface="Times New Roman"/>
                <a:cs typeface="Times New Roman"/>
              </a:rPr>
              <a:t>of </a:t>
            </a:r>
            <a:r>
              <a:rPr sz="2400" b="1" spc="-5" dirty="0">
                <a:solidFill>
                  <a:srgbClr val="404040"/>
                </a:solidFill>
                <a:latin typeface="Times New Roman"/>
                <a:cs typeface="Times New Roman"/>
              </a:rPr>
              <a:t>Renewable</a:t>
            </a:r>
            <a:r>
              <a:rPr sz="2400" b="1" spc="5" dirty="0">
                <a:solidFill>
                  <a:srgbClr val="404040"/>
                </a:solidFill>
                <a:latin typeface="Times New Roman"/>
                <a:cs typeface="Times New Roman"/>
              </a:rPr>
              <a:t> </a:t>
            </a:r>
            <a:r>
              <a:rPr sz="2400" b="1" spc="-5" dirty="0">
                <a:solidFill>
                  <a:srgbClr val="404040"/>
                </a:solidFill>
                <a:latin typeface="Times New Roman"/>
                <a:cs typeface="Times New Roman"/>
              </a:rPr>
              <a:t>Energies</a:t>
            </a:r>
            <a:endParaRPr sz="2400">
              <a:latin typeface="Times New Roman"/>
              <a:cs typeface="Times New Roman"/>
            </a:endParaRPr>
          </a:p>
          <a:p>
            <a:pPr marL="355600" marR="5080" indent="-343535" algn="just">
              <a:lnSpc>
                <a:spcPct val="100000"/>
              </a:lnSpc>
              <a:spcBef>
                <a:spcPts val="994"/>
              </a:spcBef>
            </a:pPr>
            <a:r>
              <a:rPr sz="2400" spc="450" dirty="0">
                <a:solidFill>
                  <a:srgbClr val="353535"/>
                </a:solidFill>
                <a:latin typeface="Arial"/>
                <a:cs typeface="Arial"/>
              </a:rPr>
              <a:t> </a:t>
            </a:r>
            <a:r>
              <a:rPr sz="2400" spc="-5" dirty="0">
                <a:solidFill>
                  <a:srgbClr val="404040"/>
                </a:solidFill>
                <a:latin typeface="Times New Roman"/>
                <a:cs typeface="Times New Roman"/>
              </a:rPr>
              <a:t>Renewable </a:t>
            </a:r>
            <a:r>
              <a:rPr sz="2400" spc="-10" dirty="0">
                <a:solidFill>
                  <a:srgbClr val="404040"/>
                </a:solidFill>
                <a:latin typeface="Times New Roman"/>
                <a:cs typeface="Times New Roman"/>
              </a:rPr>
              <a:t>energies </a:t>
            </a:r>
            <a:r>
              <a:rPr sz="2400" spc="-5" dirty="0">
                <a:solidFill>
                  <a:srgbClr val="404040"/>
                </a:solidFill>
                <a:latin typeface="Times New Roman"/>
                <a:cs typeface="Times New Roman"/>
              </a:rPr>
              <a:t>referring </a:t>
            </a:r>
            <a:r>
              <a:rPr sz="2400" dirty="0">
                <a:solidFill>
                  <a:srgbClr val="404040"/>
                </a:solidFill>
                <a:latin typeface="Times New Roman"/>
                <a:cs typeface="Times New Roman"/>
              </a:rPr>
              <a:t>to the Biogas </a:t>
            </a:r>
            <a:r>
              <a:rPr sz="2400" spc="-5" dirty="0">
                <a:solidFill>
                  <a:srgbClr val="404040"/>
                </a:solidFill>
                <a:latin typeface="Times New Roman"/>
                <a:cs typeface="Times New Roman"/>
              </a:rPr>
              <a:t>production </a:t>
            </a:r>
            <a:r>
              <a:rPr sz="2400" spc="-705" dirty="0">
                <a:solidFill>
                  <a:srgbClr val="404040"/>
                </a:solidFill>
                <a:latin typeface="Times New Roman"/>
                <a:cs typeface="Times New Roman"/>
              </a:rPr>
              <a:t>by </a:t>
            </a:r>
            <a:r>
              <a:rPr sz="2400" spc="825" dirty="0">
                <a:solidFill>
                  <a:srgbClr val="404040"/>
                </a:solidFill>
                <a:latin typeface="Times New Roman"/>
                <a:cs typeface="Times New Roman"/>
              </a:rPr>
              <a:t> </a:t>
            </a:r>
            <a:r>
              <a:rPr sz="2400" spc="-5" dirty="0">
                <a:solidFill>
                  <a:srgbClr val="C00000"/>
                </a:solidFill>
                <a:latin typeface="Times New Roman"/>
                <a:cs typeface="Times New Roman"/>
              </a:rPr>
              <a:t>utilizing </a:t>
            </a:r>
            <a:r>
              <a:rPr sz="2400" dirty="0">
                <a:solidFill>
                  <a:srgbClr val="C00000"/>
                </a:solidFill>
                <a:latin typeface="Times New Roman"/>
                <a:cs typeface="Times New Roman"/>
              </a:rPr>
              <a:t>the </a:t>
            </a:r>
            <a:r>
              <a:rPr sz="2400" spc="-5" dirty="0">
                <a:solidFill>
                  <a:srgbClr val="C00000"/>
                </a:solidFill>
                <a:latin typeface="Times New Roman"/>
                <a:cs typeface="Times New Roman"/>
              </a:rPr>
              <a:t>biomass </a:t>
            </a:r>
            <a:r>
              <a:rPr sz="2400" dirty="0">
                <a:solidFill>
                  <a:srgbClr val="C00000"/>
                </a:solidFill>
                <a:latin typeface="Times New Roman"/>
                <a:cs typeface="Times New Roman"/>
              </a:rPr>
              <a:t>from plant </a:t>
            </a:r>
            <a:r>
              <a:rPr sz="2400" spc="-5" dirty="0">
                <a:solidFill>
                  <a:srgbClr val="C00000"/>
                </a:solidFill>
                <a:latin typeface="Times New Roman"/>
                <a:cs typeface="Times New Roman"/>
              </a:rPr>
              <a:t>and animal sources </a:t>
            </a:r>
            <a:r>
              <a:rPr sz="2400" dirty="0">
                <a:solidFill>
                  <a:srgbClr val="404040"/>
                </a:solidFill>
                <a:latin typeface="Times New Roman"/>
                <a:cs typeface="Times New Roman"/>
              </a:rPr>
              <a:t>when  </a:t>
            </a:r>
            <a:r>
              <a:rPr sz="2400" spc="-5" dirty="0">
                <a:solidFill>
                  <a:srgbClr val="404040"/>
                </a:solidFill>
                <a:latin typeface="Times New Roman"/>
                <a:cs typeface="Times New Roman"/>
              </a:rPr>
              <a:t>subjected </a:t>
            </a:r>
            <a:r>
              <a:rPr sz="2400" dirty="0">
                <a:solidFill>
                  <a:srgbClr val="404040"/>
                </a:solidFill>
                <a:latin typeface="Times New Roman"/>
                <a:cs typeface="Times New Roman"/>
              </a:rPr>
              <a:t>to </a:t>
            </a:r>
            <a:r>
              <a:rPr sz="2400" spc="-5" dirty="0">
                <a:solidFill>
                  <a:srgbClr val="404040"/>
                </a:solidFill>
                <a:latin typeface="Times New Roman"/>
                <a:cs typeface="Times New Roman"/>
              </a:rPr>
              <a:t>anaerobic fermentation </a:t>
            </a:r>
            <a:r>
              <a:rPr sz="2400" dirty="0">
                <a:solidFill>
                  <a:srgbClr val="404040"/>
                </a:solidFill>
                <a:latin typeface="Times New Roman"/>
                <a:cs typeface="Times New Roman"/>
              </a:rPr>
              <a:t>by the </a:t>
            </a:r>
            <a:r>
              <a:rPr sz="2400" spc="-5" dirty="0">
                <a:solidFill>
                  <a:srgbClr val="404040"/>
                </a:solidFill>
                <a:latin typeface="Times New Roman"/>
                <a:cs typeface="Times New Roman"/>
              </a:rPr>
              <a:t>microbial flora,  </a:t>
            </a:r>
            <a:r>
              <a:rPr sz="2400" spc="-5" dirty="0">
                <a:solidFill>
                  <a:srgbClr val="C00000"/>
                </a:solidFill>
                <a:latin typeface="Times New Roman"/>
                <a:cs typeface="Times New Roman"/>
              </a:rPr>
              <a:t>results </a:t>
            </a:r>
            <a:r>
              <a:rPr sz="2400" dirty="0">
                <a:solidFill>
                  <a:srgbClr val="C00000"/>
                </a:solidFill>
                <a:latin typeface="Times New Roman"/>
                <a:cs typeface="Times New Roman"/>
              </a:rPr>
              <a:t>in </a:t>
            </a:r>
            <a:r>
              <a:rPr sz="2400" spc="-5" dirty="0">
                <a:solidFill>
                  <a:srgbClr val="C00000"/>
                </a:solidFill>
                <a:latin typeface="Times New Roman"/>
                <a:cs typeface="Times New Roman"/>
              </a:rPr>
              <a:t>generation </a:t>
            </a:r>
            <a:r>
              <a:rPr sz="2400" dirty="0">
                <a:solidFill>
                  <a:srgbClr val="C00000"/>
                </a:solidFill>
                <a:latin typeface="Times New Roman"/>
                <a:cs typeface="Times New Roman"/>
              </a:rPr>
              <a:t>of biogas </a:t>
            </a:r>
            <a:r>
              <a:rPr sz="2400" dirty="0">
                <a:solidFill>
                  <a:srgbClr val="404040"/>
                </a:solidFill>
                <a:latin typeface="Times New Roman"/>
                <a:cs typeface="Times New Roman"/>
              </a:rPr>
              <a:t>which can be </a:t>
            </a:r>
            <a:r>
              <a:rPr sz="2400" spc="-10" dirty="0">
                <a:solidFill>
                  <a:srgbClr val="404040"/>
                </a:solidFill>
                <a:latin typeface="Times New Roman"/>
                <a:cs typeface="Times New Roman"/>
              </a:rPr>
              <a:t>effectively  </a:t>
            </a:r>
            <a:r>
              <a:rPr sz="2400" dirty="0">
                <a:solidFill>
                  <a:srgbClr val="404040"/>
                </a:solidFill>
                <a:latin typeface="Times New Roman"/>
                <a:cs typeface="Times New Roman"/>
              </a:rPr>
              <a:t>utilized for running </a:t>
            </a:r>
            <a:r>
              <a:rPr sz="2400" spc="-5" dirty="0">
                <a:solidFill>
                  <a:srgbClr val="404040"/>
                </a:solidFill>
                <a:latin typeface="Times New Roman"/>
                <a:cs typeface="Times New Roman"/>
              </a:rPr>
              <a:t>gas </a:t>
            </a:r>
            <a:r>
              <a:rPr sz="2400" dirty="0">
                <a:solidFill>
                  <a:srgbClr val="404040"/>
                </a:solidFill>
                <a:latin typeface="Times New Roman"/>
                <a:cs typeface="Times New Roman"/>
              </a:rPr>
              <a:t>turbines, and fuel</a:t>
            </a:r>
            <a:r>
              <a:rPr sz="2400" spc="-80" dirty="0">
                <a:solidFill>
                  <a:srgbClr val="404040"/>
                </a:solidFill>
                <a:latin typeface="Times New Roman"/>
                <a:cs typeface="Times New Roman"/>
              </a:rPr>
              <a:t> </a:t>
            </a:r>
            <a:r>
              <a:rPr sz="2400" dirty="0">
                <a:solidFill>
                  <a:srgbClr val="404040"/>
                </a:solidFill>
                <a:latin typeface="Times New Roman"/>
                <a:cs typeface="Times New Roman"/>
              </a:rPr>
              <a:t>cells.</a:t>
            </a:r>
            <a:endParaRPr sz="2400">
              <a:latin typeface="Times New Roman"/>
              <a:cs typeface="Times New Roman"/>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62000" y="59985"/>
            <a:ext cx="8155940" cy="6798015"/>
          </a:xfrm>
          <a:prstGeom prst="rect">
            <a:avLst/>
          </a:prstGeom>
        </p:spPr>
        <p:txBody>
          <a:bodyPr vert="horz" wrap="square" lIns="0" tIns="138430" rIns="0" bIns="0" rtlCol="0">
            <a:spAutoFit/>
          </a:bodyPr>
          <a:lstStyle/>
          <a:p>
            <a:pPr marL="1181735" indent="-292735">
              <a:lnSpc>
                <a:spcPct val="100000"/>
              </a:lnSpc>
              <a:spcBef>
                <a:spcPts val="1090"/>
              </a:spcBef>
              <a:buAutoNum type="arabicPeriod" startAt="4"/>
              <a:tabLst>
                <a:tab pos="1182370" algn="l"/>
              </a:tabLst>
            </a:pPr>
            <a:r>
              <a:rPr sz="2300" b="1" dirty="0">
                <a:solidFill>
                  <a:srgbClr val="404040"/>
                </a:solidFill>
                <a:latin typeface="Times New Roman"/>
                <a:cs typeface="Times New Roman"/>
              </a:rPr>
              <a:t>In</a:t>
            </a:r>
            <a:r>
              <a:rPr sz="2300" b="1" spc="-15" dirty="0">
                <a:solidFill>
                  <a:srgbClr val="404040"/>
                </a:solidFill>
                <a:latin typeface="Times New Roman"/>
                <a:cs typeface="Times New Roman"/>
              </a:rPr>
              <a:t> </a:t>
            </a:r>
            <a:r>
              <a:rPr sz="2300" b="1" dirty="0">
                <a:solidFill>
                  <a:srgbClr val="404040"/>
                </a:solidFill>
                <a:latin typeface="Times New Roman"/>
                <a:cs typeface="Times New Roman"/>
              </a:rPr>
              <a:t>Bioleaching</a:t>
            </a:r>
            <a:r>
              <a:rPr sz="2300" dirty="0">
                <a:solidFill>
                  <a:srgbClr val="404040"/>
                </a:solidFill>
                <a:latin typeface="Times New Roman"/>
                <a:cs typeface="Times New Roman"/>
              </a:rPr>
              <a:t>:</a:t>
            </a:r>
            <a:endParaRPr sz="2300">
              <a:latin typeface="Times New Roman"/>
              <a:cs typeface="Times New Roman"/>
            </a:endParaRPr>
          </a:p>
          <a:p>
            <a:pPr marL="354965" marR="6350" indent="68580" algn="just">
              <a:lnSpc>
                <a:spcPct val="100000"/>
              </a:lnSpc>
              <a:spcBef>
                <a:spcPts val="994"/>
              </a:spcBef>
            </a:pPr>
            <a:r>
              <a:rPr sz="2300" dirty="0">
                <a:solidFill>
                  <a:srgbClr val="404040"/>
                </a:solidFill>
                <a:latin typeface="Times New Roman"/>
                <a:cs typeface="Times New Roman"/>
              </a:rPr>
              <a:t>The recovery of </a:t>
            </a:r>
            <a:r>
              <a:rPr sz="2300" spc="-5" dirty="0">
                <a:solidFill>
                  <a:srgbClr val="404040"/>
                </a:solidFill>
                <a:latin typeface="Times New Roman"/>
                <a:cs typeface="Times New Roman"/>
              </a:rPr>
              <a:t>metals from </a:t>
            </a:r>
            <a:r>
              <a:rPr sz="2300" dirty="0">
                <a:solidFill>
                  <a:srgbClr val="404040"/>
                </a:solidFill>
                <a:latin typeface="Times New Roman"/>
                <a:cs typeface="Times New Roman"/>
              </a:rPr>
              <a:t>low grade </a:t>
            </a:r>
            <a:r>
              <a:rPr sz="2300" spc="-5" dirty="0">
                <a:solidFill>
                  <a:srgbClr val="404040"/>
                </a:solidFill>
                <a:latin typeface="Times New Roman"/>
                <a:cs typeface="Times New Roman"/>
              </a:rPr>
              <a:t>black </a:t>
            </a:r>
            <a:r>
              <a:rPr sz="2300" dirty="0">
                <a:solidFill>
                  <a:srgbClr val="404040"/>
                </a:solidFill>
                <a:latin typeface="Times New Roman"/>
                <a:cs typeface="Times New Roman"/>
              </a:rPr>
              <a:t>shale ore was  </a:t>
            </a:r>
            <a:r>
              <a:rPr sz="2300" spc="-5" dirty="0">
                <a:solidFill>
                  <a:srgbClr val="404040"/>
                </a:solidFill>
                <a:latin typeface="Times New Roman"/>
                <a:cs typeface="Times New Roman"/>
              </a:rPr>
              <a:t>attempted </a:t>
            </a:r>
            <a:r>
              <a:rPr sz="2300" dirty="0">
                <a:solidFill>
                  <a:srgbClr val="404040"/>
                </a:solidFill>
                <a:latin typeface="Times New Roman"/>
                <a:cs typeface="Times New Roman"/>
              </a:rPr>
              <a:t>by employing </a:t>
            </a:r>
            <a:r>
              <a:rPr sz="2300" spc="-5" dirty="0">
                <a:solidFill>
                  <a:srgbClr val="404040"/>
                </a:solidFill>
                <a:latin typeface="Times New Roman"/>
                <a:cs typeface="Times New Roman"/>
              </a:rPr>
              <a:t>microbial samples </a:t>
            </a:r>
            <a:r>
              <a:rPr sz="2300" dirty="0">
                <a:solidFill>
                  <a:srgbClr val="404040"/>
                </a:solidFill>
                <a:latin typeface="Times New Roman"/>
                <a:cs typeface="Times New Roman"/>
              </a:rPr>
              <a:t>using </a:t>
            </a:r>
            <a:r>
              <a:rPr sz="2300" spc="-5" dirty="0">
                <a:solidFill>
                  <a:srgbClr val="404040"/>
                </a:solidFill>
                <a:latin typeface="Times New Roman"/>
                <a:cs typeface="Times New Roman"/>
              </a:rPr>
              <a:t>different </a:t>
            </a:r>
            <a:r>
              <a:rPr sz="2300" spc="-10" dirty="0">
                <a:solidFill>
                  <a:srgbClr val="404040"/>
                </a:solidFill>
                <a:latin typeface="Times New Roman"/>
                <a:cs typeface="Times New Roman"/>
              </a:rPr>
              <a:t>organic  </a:t>
            </a:r>
            <a:r>
              <a:rPr sz="2300" dirty="0">
                <a:solidFill>
                  <a:srgbClr val="404040"/>
                </a:solidFill>
                <a:latin typeface="Times New Roman"/>
                <a:cs typeface="Times New Roman"/>
              </a:rPr>
              <a:t>wastes </a:t>
            </a:r>
            <a:r>
              <a:rPr sz="2300" spc="-5" dirty="0">
                <a:solidFill>
                  <a:srgbClr val="404040"/>
                </a:solidFill>
                <a:latin typeface="Times New Roman"/>
                <a:cs typeface="Times New Roman"/>
              </a:rPr>
              <a:t>as</a:t>
            </a:r>
            <a:r>
              <a:rPr sz="2300" spc="15" dirty="0">
                <a:solidFill>
                  <a:srgbClr val="404040"/>
                </a:solidFill>
                <a:latin typeface="Times New Roman"/>
                <a:cs typeface="Times New Roman"/>
              </a:rPr>
              <a:t> </a:t>
            </a:r>
            <a:r>
              <a:rPr sz="2300" dirty="0">
                <a:solidFill>
                  <a:srgbClr val="404040"/>
                </a:solidFill>
                <a:latin typeface="Times New Roman"/>
                <a:cs typeface="Times New Roman"/>
              </a:rPr>
              <a:t>substrates.</a:t>
            </a:r>
            <a:endParaRPr sz="2300">
              <a:latin typeface="Times New Roman"/>
              <a:cs typeface="Times New Roman"/>
            </a:endParaRPr>
          </a:p>
          <a:p>
            <a:pPr marL="354965" marR="5715" indent="-342900" algn="just">
              <a:lnSpc>
                <a:spcPct val="100000"/>
              </a:lnSpc>
              <a:spcBef>
                <a:spcPts val="1010"/>
              </a:spcBef>
            </a:pPr>
            <a:r>
              <a:rPr sz="2300" spc="434" dirty="0">
                <a:solidFill>
                  <a:srgbClr val="353535"/>
                </a:solidFill>
                <a:latin typeface="Arial"/>
                <a:cs typeface="Arial"/>
              </a:rPr>
              <a:t> </a:t>
            </a:r>
            <a:r>
              <a:rPr sz="2300" dirty="0">
                <a:solidFill>
                  <a:srgbClr val="404040"/>
                </a:solidFill>
                <a:latin typeface="Times New Roman"/>
                <a:cs typeface="Times New Roman"/>
              </a:rPr>
              <a:t>Maximum recovery </a:t>
            </a:r>
            <a:r>
              <a:rPr sz="2300" spc="-10" dirty="0">
                <a:solidFill>
                  <a:srgbClr val="404040"/>
                </a:solidFill>
                <a:latin typeface="Times New Roman"/>
                <a:cs typeface="Times New Roman"/>
              </a:rPr>
              <a:t>of </a:t>
            </a:r>
            <a:r>
              <a:rPr sz="2300" spc="-5" dirty="0">
                <a:solidFill>
                  <a:srgbClr val="C00000"/>
                </a:solidFill>
                <a:latin typeface="Times New Roman"/>
                <a:cs typeface="Times New Roman"/>
              </a:rPr>
              <a:t>metals </a:t>
            </a:r>
            <a:r>
              <a:rPr sz="2300" dirty="0">
                <a:solidFill>
                  <a:srgbClr val="C00000"/>
                </a:solidFill>
                <a:latin typeface="Times New Roman"/>
                <a:cs typeface="Times New Roman"/>
              </a:rPr>
              <a:t>such </a:t>
            </a:r>
            <a:r>
              <a:rPr sz="2300" spc="-5" dirty="0">
                <a:solidFill>
                  <a:srgbClr val="C00000"/>
                </a:solidFill>
                <a:latin typeface="Times New Roman"/>
                <a:cs typeface="Times New Roman"/>
              </a:rPr>
              <a:t>as </a:t>
            </a:r>
            <a:r>
              <a:rPr sz="2300" dirty="0">
                <a:solidFill>
                  <a:srgbClr val="C00000"/>
                </a:solidFill>
                <a:latin typeface="Times New Roman"/>
                <a:cs typeface="Times New Roman"/>
              </a:rPr>
              <a:t>copper , </a:t>
            </a:r>
            <a:r>
              <a:rPr sz="2300" spc="-5" dirty="0">
                <a:solidFill>
                  <a:srgbClr val="C00000"/>
                </a:solidFill>
                <a:latin typeface="Times New Roman"/>
                <a:cs typeface="Times New Roman"/>
              </a:rPr>
              <a:t>cobalt </a:t>
            </a:r>
            <a:r>
              <a:rPr sz="2300" dirty="0">
                <a:solidFill>
                  <a:srgbClr val="C00000"/>
                </a:solidFill>
                <a:latin typeface="Times New Roman"/>
                <a:cs typeface="Times New Roman"/>
              </a:rPr>
              <a:t>, </a:t>
            </a:r>
            <a:r>
              <a:rPr sz="2300" spc="-5" dirty="0">
                <a:solidFill>
                  <a:srgbClr val="C00000"/>
                </a:solidFill>
                <a:latin typeface="Times New Roman"/>
                <a:cs typeface="Times New Roman"/>
              </a:rPr>
              <a:t>zinc </a:t>
            </a:r>
            <a:r>
              <a:rPr sz="2300" spc="-655" dirty="0">
                <a:solidFill>
                  <a:srgbClr val="C00000"/>
                </a:solidFill>
                <a:latin typeface="Times New Roman"/>
                <a:cs typeface="Times New Roman"/>
              </a:rPr>
              <a:t>and </a:t>
            </a:r>
            <a:r>
              <a:rPr sz="2300" spc="2115" dirty="0">
                <a:solidFill>
                  <a:srgbClr val="C00000"/>
                </a:solidFill>
                <a:latin typeface="Times New Roman"/>
                <a:cs typeface="Times New Roman"/>
              </a:rPr>
              <a:t> </a:t>
            </a:r>
            <a:r>
              <a:rPr sz="2300" spc="-5" dirty="0">
                <a:solidFill>
                  <a:srgbClr val="C00000"/>
                </a:solidFill>
                <a:latin typeface="Times New Roman"/>
                <a:cs typeface="Times New Roman"/>
              </a:rPr>
              <a:t>other metals is </a:t>
            </a:r>
            <a:r>
              <a:rPr sz="2300" dirty="0">
                <a:solidFill>
                  <a:srgbClr val="C00000"/>
                </a:solidFill>
                <a:latin typeface="Times New Roman"/>
                <a:cs typeface="Times New Roman"/>
              </a:rPr>
              <a:t>possible by </a:t>
            </a:r>
            <a:r>
              <a:rPr sz="2300" spc="-5" dirty="0">
                <a:solidFill>
                  <a:srgbClr val="C00000"/>
                </a:solidFill>
                <a:latin typeface="Times New Roman"/>
                <a:cs typeface="Times New Roman"/>
              </a:rPr>
              <a:t>continuous </a:t>
            </a:r>
            <a:r>
              <a:rPr sz="2300" spc="-50" dirty="0">
                <a:solidFill>
                  <a:srgbClr val="C00000"/>
                </a:solidFill>
                <a:latin typeface="Times New Roman"/>
                <a:cs typeface="Times New Roman"/>
              </a:rPr>
              <a:t>SSF</a:t>
            </a:r>
            <a:r>
              <a:rPr sz="2300" spc="-50" dirty="0">
                <a:solidFill>
                  <a:srgbClr val="404040"/>
                </a:solidFill>
                <a:latin typeface="Times New Roman"/>
                <a:cs typeface="Times New Roman"/>
              </a:rPr>
              <a:t>. </a:t>
            </a:r>
            <a:r>
              <a:rPr sz="2300" dirty="0">
                <a:solidFill>
                  <a:srgbClr val="404040"/>
                </a:solidFill>
                <a:latin typeface="Times New Roman"/>
                <a:cs typeface="Times New Roman"/>
              </a:rPr>
              <a:t>Media components  </a:t>
            </a:r>
            <a:r>
              <a:rPr sz="2300" spc="-5" dirty="0">
                <a:solidFill>
                  <a:srgbClr val="404040"/>
                </a:solidFill>
                <a:latin typeface="Times New Roman"/>
                <a:cs typeface="Times New Roman"/>
              </a:rPr>
              <a:t>containing </a:t>
            </a:r>
            <a:r>
              <a:rPr sz="2300" dirty="0">
                <a:solidFill>
                  <a:srgbClr val="404040"/>
                </a:solidFill>
                <a:latin typeface="Times New Roman"/>
                <a:cs typeface="Times New Roman"/>
              </a:rPr>
              <a:t>glucose (standard </a:t>
            </a:r>
            <a:r>
              <a:rPr sz="2300" spc="-5" dirty="0">
                <a:solidFill>
                  <a:srgbClr val="404040"/>
                </a:solidFill>
                <a:latin typeface="Times New Roman"/>
                <a:cs typeface="Times New Roman"/>
              </a:rPr>
              <a:t>medium) </a:t>
            </a:r>
            <a:r>
              <a:rPr sz="2300" dirty="0">
                <a:solidFill>
                  <a:srgbClr val="404040"/>
                </a:solidFill>
                <a:latin typeface="Times New Roman"/>
                <a:cs typeface="Times New Roman"/>
              </a:rPr>
              <a:t>and molasses </a:t>
            </a:r>
            <a:r>
              <a:rPr sz="2300" spc="-5" dirty="0">
                <a:solidFill>
                  <a:srgbClr val="404040"/>
                </a:solidFill>
                <a:latin typeface="Times New Roman"/>
                <a:cs typeface="Times New Roman"/>
              </a:rPr>
              <a:t>etc., </a:t>
            </a:r>
            <a:r>
              <a:rPr sz="2300" dirty="0">
                <a:solidFill>
                  <a:srgbClr val="404040"/>
                </a:solidFill>
                <a:latin typeface="Times New Roman"/>
                <a:cs typeface="Times New Roman"/>
              </a:rPr>
              <a:t>used </a:t>
            </a:r>
            <a:r>
              <a:rPr sz="2300" spc="5" dirty="0">
                <a:solidFill>
                  <a:srgbClr val="404040"/>
                </a:solidFill>
                <a:latin typeface="Times New Roman"/>
                <a:cs typeface="Times New Roman"/>
              </a:rPr>
              <a:t>as  </a:t>
            </a:r>
            <a:r>
              <a:rPr sz="2300" spc="-5" dirty="0">
                <a:solidFill>
                  <a:srgbClr val="404040"/>
                </a:solidFill>
                <a:latin typeface="Times New Roman"/>
                <a:cs typeface="Times New Roman"/>
              </a:rPr>
              <a:t>substrate.</a:t>
            </a:r>
            <a:endParaRPr sz="2300">
              <a:latin typeface="Times New Roman"/>
              <a:cs typeface="Times New Roman"/>
            </a:endParaRPr>
          </a:p>
          <a:p>
            <a:pPr marL="304800" indent="-292100">
              <a:lnSpc>
                <a:spcPct val="100000"/>
              </a:lnSpc>
              <a:spcBef>
                <a:spcPts val="1000"/>
              </a:spcBef>
              <a:buAutoNum type="arabicPeriod" startAt="5"/>
              <a:tabLst>
                <a:tab pos="305435" algn="l"/>
              </a:tabLst>
            </a:pPr>
            <a:r>
              <a:rPr sz="2300" b="1" dirty="0">
                <a:solidFill>
                  <a:srgbClr val="404040"/>
                </a:solidFill>
                <a:latin typeface="Times New Roman"/>
                <a:cs typeface="Times New Roman"/>
              </a:rPr>
              <a:t>In</a:t>
            </a:r>
            <a:r>
              <a:rPr sz="2300" b="1" spc="-15" dirty="0">
                <a:solidFill>
                  <a:srgbClr val="404040"/>
                </a:solidFill>
                <a:latin typeface="Times New Roman"/>
                <a:cs typeface="Times New Roman"/>
              </a:rPr>
              <a:t> </a:t>
            </a:r>
            <a:r>
              <a:rPr sz="2300" b="1" spc="-5" dirty="0">
                <a:solidFill>
                  <a:srgbClr val="404040"/>
                </a:solidFill>
                <a:latin typeface="Times New Roman"/>
                <a:cs typeface="Times New Roman"/>
              </a:rPr>
              <a:t>Bioremediation</a:t>
            </a:r>
            <a:endParaRPr sz="2300">
              <a:latin typeface="Times New Roman"/>
              <a:cs typeface="Times New Roman"/>
            </a:endParaRPr>
          </a:p>
          <a:p>
            <a:pPr marL="354965" marR="5080" indent="-342900" algn="just">
              <a:lnSpc>
                <a:spcPct val="100000"/>
              </a:lnSpc>
              <a:spcBef>
                <a:spcPts val="994"/>
              </a:spcBef>
            </a:pPr>
            <a:r>
              <a:rPr sz="2300" spc="440" dirty="0">
                <a:solidFill>
                  <a:srgbClr val="353535"/>
                </a:solidFill>
                <a:latin typeface="Arial"/>
                <a:cs typeface="Arial"/>
              </a:rPr>
              <a:t> </a:t>
            </a:r>
            <a:r>
              <a:rPr sz="2300" dirty="0">
                <a:solidFill>
                  <a:srgbClr val="404040"/>
                </a:solidFill>
                <a:latin typeface="Times New Roman"/>
                <a:cs typeface="Times New Roman"/>
              </a:rPr>
              <a:t>The discovery </a:t>
            </a:r>
            <a:r>
              <a:rPr sz="2300" spc="-5" dirty="0">
                <a:solidFill>
                  <a:srgbClr val="404040"/>
                </a:solidFill>
                <a:latin typeface="Times New Roman"/>
                <a:cs typeface="Times New Roman"/>
              </a:rPr>
              <a:t>that </a:t>
            </a:r>
            <a:r>
              <a:rPr sz="2300" dirty="0">
                <a:solidFill>
                  <a:srgbClr val="404040"/>
                </a:solidFill>
                <a:latin typeface="Times New Roman"/>
                <a:cs typeface="Times New Roman"/>
              </a:rPr>
              <a:t>certain </a:t>
            </a:r>
            <a:r>
              <a:rPr sz="2300" spc="-5" dirty="0">
                <a:solidFill>
                  <a:srgbClr val="404040"/>
                </a:solidFill>
                <a:latin typeface="Times New Roman"/>
                <a:cs typeface="Times New Roman"/>
              </a:rPr>
              <a:t>microorganisms, living </a:t>
            </a:r>
            <a:r>
              <a:rPr sz="2300" dirty="0">
                <a:solidFill>
                  <a:srgbClr val="404040"/>
                </a:solidFill>
                <a:latin typeface="Times New Roman"/>
                <a:cs typeface="Times New Roman"/>
              </a:rPr>
              <a:t>within </a:t>
            </a:r>
            <a:r>
              <a:rPr sz="2300" spc="-5" dirty="0">
                <a:solidFill>
                  <a:srgbClr val="404040"/>
                </a:solidFill>
                <a:latin typeface="Times New Roman"/>
                <a:cs typeface="Times New Roman"/>
              </a:rPr>
              <a:t>our </a:t>
            </a:r>
            <a:r>
              <a:rPr sz="2300" spc="-175" dirty="0">
                <a:solidFill>
                  <a:srgbClr val="404040"/>
                </a:solidFill>
                <a:latin typeface="Times New Roman"/>
                <a:cs typeface="Times New Roman"/>
              </a:rPr>
              <a:t>avid  </a:t>
            </a:r>
            <a:r>
              <a:rPr sz="2300" spc="-5" dirty="0">
                <a:solidFill>
                  <a:srgbClr val="404040"/>
                </a:solidFill>
                <a:latin typeface="Times New Roman"/>
                <a:cs typeface="Times New Roman"/>
              </a:rPr>
              <a:t>environment, </a:t>
            </a:r>
            <a:r>
              <a:rPr sz="2300" spc="-5" dirty="0">
                <a:solidFill>
                  <a:srgbClr val="C00000"/>
                </a:solidFill>
                <a:latin typeface="Times New Roman"/>
                <a:cs typeface="Times New Roman"/>
              </a:rPr>
              <a:t>can actually </a:t>
            </a:r>
            <a:r>
              <a:rPr sz="2300" dirty="0">
                <a:solidFill>
                  <a:srgbClr val="C00000"/>
                </a:solidFill>
                <a:latin typeface="Times New Roman"/>
                <a:cs typeface="Times New Roman"/>
              </a:rPr>
              <a:t>degrade various </a:t>
            </a:r>
            <a:r>
              <a:rPr sz="2300" spc="-5" dirty="0">
                <a:solidFill>
                  <a:srgbClr val="C00000"/>
                </a:solidFill>
                <a:latin typeface="Times New Roman"/>
                <a:cs typeface="Times New Roman"/>
              </a:rPr>
              <a:t>toxic components </a:t>
            </a:r>
            <a:r>
              <a:rPr sz="2300" dirty="0">
                <a:solidFill>
                  <a:srgbClr val="C00000"/>
                </a:solidFill>
                <a:latin typeface="Times New Roman"/>
                <a:cs typeface="Times New Roman"/>
              </a:rPr>
              <a:t>like  hydrocarbons, oil spillage </a:t>
            </a:r>
            <a:r>
              <a:rPr sz="2300" spc="-5" dirty="0">
                <a:solidFill>
                  <a:srgbClr val="C00000"/>
                </a:solidFill>
                <a:latin typeface="Times New Roman"/>
                <a:cs typeface="Times New Roman"/>
              </a:rPr>
              <a:t>etc, </a:t>
            </a:r>
            <a:r>
              <a:rPr sz="2300" dirty="0">
                <a:solidFill>
                  <a:srgbClr val="404040"/>
                </a:solidFill>
                <a:latin typeface="Times New Roman"/>
                <a:cs typeface="Times New Roman"/>
              </a:rPr>
              <a:t>has made possible the </a:t>
            </a:r>
            <a:r>
              <a:rPr sz="2300" spc="-5" dirty="0">
                <a:solidFill>
                  <a:srgbClr val="404040"/>
                </a:solidFill>
                <a:latin typeface="Times New Roman"/>
                <a:cs typeface="Times New Roman"/>
              </a:rPr>
              <a:t>utilization </a:t>
            </a:r>
            <a:r>
              <a:rPr sz="2300" spc="-15" dirty="0">
                <a:solidFill>
                  <a:srgbClr val="404040"/>
                </a:solidFill>
                <a:latin typeface="Times New Roman"/>
                <a:cs typeface="Times New Roman"/>
              </a:rPr>
              <a:t>of  </a:t>
            </a:r>
            <a:r>
              <a:rPr sz="2300" spc="-5" dirty="0">
                <a:solidFill>
                  <a:srgbClr val="404040"/>
                </a:solidFill>
                <a:latin typeface="Times New Roman"/>
                <a:cs typeface="Times New Roman"/>
              </a:rPr>
              <a:t>biological methods </a:t>
            </a:r>
            <a:r>
              <a:rPr sz="2300" dirty="0">
                <a:solidFill>
                  <a:srgbClr val="404040"/>
                </a:solidFill>
                <a:latin typeface="Times New Roman"/>
                <a:cs typeface="Times New Roman"/>
              </a:rPr>
              <a:t>for the </a:t>
            </a:r>
            <a:r>
              <a:rPr sz="2300" spc="-5" dirty="0">
                <a:solidFill>
                  <a:srgbClr val="404040"/>
                </a:solidFill>
                <a:latin typeface="Times New Roman"/>
                <a:cs typeface="Times New Roman"/>
              </a:rPr>
              <a:t>treatment </a:t>
            </a:r>
            <a:r>
              <a:rPr sz="2300" dirty="0">
                <a:solidFill>
                  <a:srgbClr val="404040"/>
                </a:solidFill>
                <a:latin typeface="Times New Roman"/>
                <a:cs typeface="Times New Roman"/>
              </a:rPr>
              <a:t>of </a:t>
            </a:r>
            <a:r>
              <a:rPr sz="2300" spc="-5" dirty="0">
                <a:solidFill>
                  <a:srgbClr val="404040"/>
                </a:solidFill>
                <a:latin typeface="Times New Roman"/>
                <a:cs typeface="Times New Roman"/>
              </a:rPr>
              <a:t>these</a:t>
            </a:r>
            <a:r>
              <a:rPr sz="2300" spc="45" dirty="0">
                <a:solidFill>
                  <a:srgbClr val="404040"/>
                </a:solidFill>
                <a:latin typeface="Times New Roman"/>
                <a:cs typeface="Times New Roman"/>
              </a:rPr>
              <a:t> </a:t>
            </a:r>
            <a:r>
              <a:rPr sz="2300" spc="-5" dirty="0">
                <a:solidFill>
                  <a:srgbClr val="404040"/>
                </a:solidFill>
                <a:latin typeface="Times New Roman"/>
                <a:cs typeface="Times New Roman"/>
              </a:rPr>
              <a:t>toxicants.</a:t>
            </a:r>
            <a:endParaRPr sz="2300">
              <a:latin typeface="Times New Roman"/>
              <a:cs typeface="Times New Roman"/>
            </a:endParaRPr>
          </a:p>
          <a:p>
            <a:pPr marL="354965" marR="6350" indent="-342900" algn="just">
              <a:lnSpc>
                <a:spcPct val="100000"/>
              </a:lnSpc>
              <a:spcBef>
                <a:spcPts val="1010"/>
              </a:spcBef>
            </a:pPr>
            <a:r>
              <a:rPr sz="2300" spc="440" dirty="0">
                <a:solidFill>
                  <a:srgbClr val="353535"/>
                </a:solidFill>
                <a:latin typeface="Arial"/>
                <a:cs typeface="Arial"/>
              </a:rPr>
              <a:t> </a:t>
            </a:r>
            <a:r>
              <a:rPr sz="2300" dirty="0">
                <a:solidFill>
                  <a:srgbClr val="404040"/>
                </a:solidFill>
                <a:latin typeface="Times New Roman"/>
                <a:cs typeface="Times New Roman"/>
              </a:rPr>
              <a:t>A biosurfactant </a:t>
            </a:r>
            <a:r>
              <a:rPr sz="2300" spc="-5" dirty="0">
                <a:solidFill>
                  <a:srgbClr val="404040"/>
                </a:solidFill>
                <a:latin typeface="Times New Roman"/>
                <a:cs typeface="Times New Roman"/>
              </a:rPr>
              <a:t>accelerates </a:t>
            </a:r>
            <a:r>
              <a:rPr sz="2300" dirty="0">
                <a:solidFill>
                  <a:srgbClr val="404040"/>
                </a:solidFill>
                <a:latin typeface="Times New Roman"/>
                <a:cs typeface="Times New Roman"/>
              </a:rPr>
              <a:t>the process of degradation of  </a:t>
            </a:r>
            <a:r>
              <a:rPr sz="2300" spc="-60" dirty="0">
                <a:solidFill>
                  <a:srgbClr val="404040"/>
                </a:solidFill>
                <a:latin typeface="Times New Roman"/>
                <a:cs typeface="Times New Roman"/>
              </a:rPr>
              <a:t>pollutant </a:t>
            </a:r>
            <a:r>
              <a:rPr sz="2300" dirty="0">
                <a:solidFill>
                  <a:srgbClr val="404040"/>
                </a:solidFill>
                <a:latin typeface="Times New Roman"/>
                <a:cs typeface="Times New Roman"/>
              </a:rPr>
              <a:t>composites. A </a:t>
            </a:r>
            <a:r>
              <a:rPr sz="2300" spc="-5" dirty="0">
                <a:solidFill>
                  <a:srgbClr val="404040"/>
                </a:solidFill>
                <a:latin typeface="Times New Roman"/>
                <a:cs typeface="Times New Roman"/>
              </a:rPr>
              <a:t>biosurfactant </a:t>
            </a:r>
            <a:r>
              <a:rPr sz="2300" dirty="0">
                <a:solidFill>
                  <a:srgbClr val="404040"/>
                </a:solidFill>
                <a:latin typeface="Times New Roman"/>
                <a:cs typeface="Times New Roman"/>
              </a:rPr>
              <a:t>produced </a:t>
            </a:r>
            <a:r>
              <a:rPr sz="2300" spc="-5" dirty="0">
                <a:solidFill>
                  <a:srgbClr val="404040"/>
                </a:solidFill>
                <a:latin typeface="Times New Roman"/>
                <a:cs typeface="Times New Roman"/>
              </a:rPr>
              <a:t>through  fermentation </a:t>
            </a:r>
            <a:r>
              <a:rPr sz="2300" dirty="0">
                <a:solidFill>
                  <a:srgbClr val="404040"/>
                </a:solidFill>
                <a:latin typeface="Times New Roman"/>
                <a:cs typeface="Times New Roman"/>
              </a:rPr>
              <a:t>subjected for </a:t>
            </a:r>
            <a:r>
              <a:rPr sz="2300" spc="-5" dirty="0">
                <a:solidFill>
                  <a:srgbClr val="404040"/>
                </a:solidFill>
                <a:latin typeface="Times New Roman"/>
                <a:cs typeface="Times New Roman"/>
              </a:rPr>
              <a:t>bioremediation </a:t>
            </a:r>
            <a:r>
              <a:rPr sz="2300" dirty="0">
                <a:solidFill>
                  <a:srgbClr val="404040"/>
                </a:solidFill>
                <a:latin typeface="Times New Roman"/>
                <a:cs typeface="Times New Roman"/>
              </a:rPr>
              <a:t>yields better results  </a:t>
            </a:r>
            <a:r>
              <a:rPr sz="2300" spc="-5" dirty="0">
                <a:solidFill>
                  <a:srgbClr val="404040"/>
                </a:solidFill>
                <a:latin typeface="Times New Roman"/>
                <a:cs typeface="Times New Roman"/>
              </a:rPr>
              <a:t>when compared to chemical</a:t>
            </a:r>
            <a:r>
              <a:rPr sz="2300" spc="-385" dirty="0">
                <a:solidFill>
                  <a:srgbClr val="404040"/>
                </a:solidFill>
                <a:latin typeface="Times New Roman"/>
                <a:cs typeface="Times New Roman"/>
              </a:rPr>
              <a:t> </a:t>
            </a:r>
            <a:r>
              <a:rPr sz="2300" spc="-5" dirty="0">
                <a:solidFill>
                  <a:srgbClr val="404040"/>
                </a:solidFill>
                <a:latin typeface="Times New Roman"/>
                <a:cs typeface="Times New Roman"/>
              </a:rPr>
              <a:t>remediation.</a:t>
            </a:r>
            <a:endParaRPr sz="2300">
              <a:latin typeface="Times New Roman"/>
              <a:cs typeface="Times New Roman"/>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96592" y="623696"/>
            <a:ext cx="5076825" cy="574040"/>
          </a:xfrm>
          <a:prstGeom prst="rect">
            <a:avLst/>
          </a:prstGeom>
        </p:spPr>
        <p:txBody>
          <a:bodyPr vert="horz" wrap="square" lIns="0" tIns="12700" rIns="0" bIns="0" rtlCol="0">
            <a:spAutoFit/>
          </a:bodyPr>
          <a:lstStyle/>
          <a:p>
            <a:pPr marL="12700">
              <a:lnSpc>
                <a:spcPct val="100000"/>
              </a:lnSpc>
              <a:spcBef>
                <a:spcPts val="100"/>
              </a:spcBef>
            </a:pPr>
            <a:r>
              <a:rPr sz="3600" b="1" spc="-5" dirty="0">
                <a:solidFill>
                  <a:srgbClr val="1581AA"/>
                </a:solidFill>
                <a:latin typeface="Times New Roman"/>
                <a:cs typeface="Times New Roman"/>
              </a:rPr>
              <a:t>Submerged</a:t>
            </a:r>
            <a:r>
              <a:rPr sz="3600" b="1" spc="-195" dirty="0">
                <a:solidFill>
                  <a:srgbClr val="1581AA"/>
                </a:solidFill>
                <a:latin typeface="Times New Roman"/>
                <a:cs typeface="Times New Roman"/>
              </a:rPr>
              <a:t> </a:t>
            </a:r>
            <a:r>
              <a:rPr sz="3600" b="1" spc="15" dirty="0">
                <a:solidFill>
                  <a:srgbClr val="1581AA"/>
                </a:solidFill>
                <a:latin typeface="Times New Roman"/>
                <a:cs typeface="Times New Roman"/>
              </a:rPr>
              <a:t>fermentation:</a:t>
            </a:r>
            <a:endParaRPr sz="3600">
              <a:latin typeface="Times New Roman"/>
              <a:cs typeface="Times New Roman"/>
            </a:endParaRPr>
          </a:p>
        </p:txBody>
      </p:sp>
      <p:sp>
        <p:nvSpPr>
          <p:cNvPr id="3" name="object 3"/>
          <p:cNvSpPr txBox="1"/>
          <p:nvPr/>
        </p:nvSpPr>
        <p:spPr>
          <a:xfrm>
            <a:off x="707544" y="1645743"/>
            <a:ext cx="7729855" cy="4163319"/>
          </a:xfrm>
          <a:prstGeom prst="rect">
            <a:avLst/>
          </a:prstGeom>
        </p:spPr>
        <p:txBody>
          <a:bodyPr vert="horz" wrap="square" lIns="0" tIns="13335" rIns="0" bIns="0" rtlCol="0">
            <a:spAutoFit/>
          </a:bodyPr>
          <a:lstStyle/>
          <a:p>
            <a:pPr marL="355600" marR="5715" indent="-342900" algn="just">
              <a:lnSpc>
                <a:spcPct val="100000"/>
              </a:lnSpc>
              <a:spcBef>
                <a:spcPts val="105"/>
              </a:spcBef>
            </a:pPr>
            <a:r>
              <a:rPr sz="2300" spc="440" dirty="0">
                <a:solidFill>
                  <a:srgbClr val="353535"/>
                </a:solidFill>
                <a:latin typeface="Arial"/>
                <a:cs typeface="Arial"/>
              </a:rPr>
              <a:t> </a:t>
            </a:r>
            <a:r>
              <a:rPr sz="2300" dirty="0">
                <a:solidFill>
                  <a:srgbClr val="C00000"/>
                </a:solidFill>
                <a:latin typeface="Times New Roman"/>
                <a:cs typeface="Times New Roman"/>
              </a:rPr>
              <a:t>In the </a:t>
            </a:r>
            <a:r>
              <a:rPr sz="2300" spc="-5" dirty="0">
                <a:solidFill>
                  <a:srgbClr val="C00000"/>
                </a:solidFill>
                <a:latin typeface="Times New Roman"/>
                <a:cs typeface="Times New Roman"/>
              </a:rPr>
              <a:t>submerged process, </a:t>
            </a:r>
            <a:r>
              <a:rPr sz="2300" dirty="0">
                <a:solidFill>
                  <a:srgbClr val="C00000"/>
                </a:solidFill>
                <a:latin typeface="Times New Roman"/>
                <a:cs typeface="Times New Roman"/>
              </a:rPr>
              <a:t>the substrate used for  </a:t>
            </a:r>
            <a:r>
              <a:rPr sz="2300" spc="-45" dirty="0">
                <a:solidFill>
                  <a:srgbClr val="C00000"/>
                </a:solidFill>
                <a:latin typeface="Times New Roman"/>
                <a:cs typeface="Times New Roman"/>
              </a:rPr>
              <a:t>fermentation </a:t>
            </a:r>
            <a:r>
              <a:rPr sz="2300" spc="-5" dirty="0">
                <a:solidFill>
                  <a:srgbClr val="C00000"/>
                </a:solidFill>
                <a:latin typeface="Times New Roman"/>
                <a:cs typeface="Times New Roman"/>
              </a:rPr>
              <a:t>is </a:t>
            </a:r>
            <a:r>
              <a:rPr sz="2300" dirty="0">
                <a:solidFill>
                  <a:srgbClr val="C00000"/>
                </a:solidFill>
                <a:latin typeface="Times New Roman"/>
                <a:cs typeface="Times New Roman"/>
              </a:rPr>
              <a:t>always </a:t>
            </a:r>
            <a:r>
              <a:rPr sz="2300" spc="-5" dirty="0">
                <a:solidFill>
                  <a:srgbClr val="C00000"/>
                </a:solidFill>
                <a:latin typeface="Times New Roman"/>
                <a:cs typeface="Times New Roman"/>
              </a:rPr>
              <a:t>in liquid </a:t>
            </a:r>
            <a:r>
              <a:rPr sz="2300" spc="-5" dirty="0">
                <a:solidFill>
                  <a:srgbClr val="404040"/>
                </a:solidFill>
                <a:latin typeface="Times New Roman"/>
                <a:cs typeface="Times New Roman"/>
              </a:rPr>
              <a:t>state </a:t>
            </a:r>
            <a:r>
              <a:rPr sz="2300" dirty="0">
                <a:solidFill>
                  <a:srgbClr val="404040"/>
                </a:solidFill>
                <a:latin typeface="Times New Roman"/>
                <a:cs typeface="Times New Roman"/>
              </a:rPr>
              <a:t>which </a:t>
            </a:r>
            <a:r>
              <a:rPr sz="2300" spc="-5" dirty="0">
                <a:solidFill>
                  <a:srgbClr val="404040"/>
                </a:solidFill>
                <a:latin typeface="Times New Roman"/>
                <a:cs typeface="Times New Roman"/>
              </a:rPr>
              <a:t>contains </a:t>
            </a:r>
            <a:r>
              <a:rPr sz="2300" dirty="0">
                <a:solidFill>
                  <a:srgbClr val="404040"/>
                </a:solidFill>
                <a:latin typeface="Times New Roman"/>
                <a:cs typeface="Times New Roman"/>
              </a:rPr>
              <a:t>the  </a:t>
            </a:r>
            <a:r>
              <a:rPr sz="2300" spc="-5" dirty="0">
                <a:solidFill>
                  <a:srgbClr val="404040"/>
                </a:solidFill>
                <a:latin typeface="Times New Roman"/>
                <a:cs typeface="Times New Roman"/>
              </a:rPr>
              <a:t>nutrients </a:t>
            </a:r>
            <a:r>
              <a:rPr sz="2300" dirty="0">
                <a:solidFill>
                  <a:srgbClr val="404040"/>
                </a:solidFill>
                <a:latin typeface="Times New Roman"/>
                <a:cs typeface="Times New Roman"/>
              </a:rPr>
              <a:t>needed for</a:t>
            </a:r>
            <a:r>
              <a:rPr sz="2300" spc="-275" dirty="0">
                <a:solidFill>
                  <a:srgbClr val="404040"/>
                </a:solidFill>
                <a:latin typeface="Times New Roman"/>
                <a:cs typeface="Times New Roman"/>
              </a:rPr>
              <a:t> </a:t>
            </a:r>
            <a:r>
              <a:rPr sz="2300" dirty="0">
                <a:solidFill>
                  <a:srgbClr val="404040"/>
                </a:solidFill>
                <a:latin typeface="Times New Roman"/>
                <a:cs typeface="Times New Roman"/>
              </a:rPr>
              <a:t>growth.</a:t>
            </a:r>
            <a:endParaRPr sz="2300">
              <a:latin typeface="Times New Roman"/>
              <a:cs typeface="Times New Roman"/>
            </a:endParaRPr>
          </a:p>
          <a:p>
            <a:pPr marL="355600" marR="6350" indent="-342900" algn="just">
              <a:lnSpc>
                <a:spcPct val="100000"/>
              </a:lnSpc>
              <a:spcBef>
                <a:spcPts val="1010"/>
              </a:spcBef>
            </a:pPr>
            <a:r>
              <a:rPr sz="2300" spc="434" dirty="0">
                <a:solidFill>
                  <a:srgbClr val="353535"/>
                </a:solidFill>
                <a:latin typeface="Arial"/>
                <a:cs typeface="Arial"/>
              </a:rPr>
              <a:t> </a:t>
            </a:r>
            <a:r>
              <a:rPr sz="2300" dirty="0">
                <a:solidFill>
                  <a:srgbClr val="404040"/>
                </a:solidFill>
                <a:latin typeface="Times New Roman"/>
                <a:cs typeface="Times New Roman"/>
              </a:rPr>
              <a:t>The </a:t>
            </a:r>
            <a:r>
              <a:rPr sz="2300" spc="-5" dirty="0">
                <a:solidFill>
                  <a:srgbClr val="404040"/>
                </a:solidFill>
                <a:latin typeface="Times New Roman"/>
                <a:cs typeface="Times New Roman"/>
              </a:rPr>
              <a:t>fermentor which </a:t>
            </a:r>
            <a:r>
              <a:rPr sz="2300" dirty="0">
                <a:solidFill>
                  <a:srgbClr val="404040"/>
                </a:solidFill>
                <a:latin typeface="Times New Roman"/>
                <a:cs typeface="Times New Roman"/>
              </a:rPr>
              <a:t>contains the </a:t>
            </a:r>
            <a:r>
              <a:rPr sz="2300" spc="-5" dirty="0">
                <a:solidFill>
                  <a:srgbClr val="404040"/>
                </a:solidFill>
                <a:latin typeface="Times New Roman"/>
                <a:cs typeface="Times New Roman"/>
              </a:rPr>
              <a:t>substrate </a:t>
            </a:r>
            <a:r>
              <a:rPr sz="2300" spc="-10" dirty="0">
                <a:solidFill>
                  <a:srgbClr val="404040"/>
                </a:solidFill>
                <a:latin typeface="Times New Roman"/>
                <a:cs typeface="Times New Roman"/>
              </a:rPr>
              <a:t>is  </a:t>
            </a:r>
            <a:r>
              <a:rPr sz="2300" spc="-75" dirty="0">
                <a:solidFill>
                  <a:srgbClr val="C00000"/>
                </a:solidFill>
                <a:latin typeface="Times New Roman"/>
                <a:cs typeface="Times New Roman"/>
              </a:rPr>
              <a:t>operated </a:t>
            </a:r>
            <a:r>
              <a:rPr sz="2300" dirty="0">
                <a:solidFill>
                  <a:srgbClr val="C00000"/>
                </a:solidFill>
                <a:latin typeface="Times New Roman"/>
                <a:cs typeface="Times New Roman"/>
              </a:rPr>
              <a:t>continuously and the product </a:t>
            </a:r>
            <a:r>
              <a:rPr sz="2300" spc="-5" dirty="0">
                <a:solidFill>
                  <a:srgbClr val="C00000"/>
                </a:solidFill>
                <a:latin typeface="Times New Roman"/>
                <a:cs typeface="Times New Roman"/>
              </a:rPr>
              <a:t>biomass is  continuously </a:t>
            </a:r>
            <a:r>
              <a:rPr sz="2300" dirty="0">
                <a:solidFill>
                  <a:srgbClr val="C00000"/>
                </a:solidFill>
                <a:latin typeface="Times New Roman"/>
                <a:cs typeface="Times New Roman"/>
              </a:rPr>
              <a:t>harvested from the fermenter by </a:t>
            </a:r>
            <a:r>
              <a:rPr sz="2300" spc="-5" dirty="0">
                <a:solidFill>
                  <a:srgbClr val="C00000"/>
                </a:solidFill>
                <a:latin typeface="Times New Roman"/>
                <a:cs typeface="Times New Roman"/>
              </a:rPr>
              <a:t>using</a:t>
            </a:r>
            <a:r>
              <a:rPr sz="2300" spc="-5" dirty="0">
                <a:solidFill>
                  <a:srgbClr val="404040"/>
                </a:solidFill>
                <a:latin typeface="Times New Roman"/>
                <a:cs typeface="Times New Roman"/>
              </a:rPr>
              <a:t>  different techniques then </a:t>
            </a:r>
            <a:r>
              <a:rPr sz="2300" dirty="0">
                <a:solidFill>
                  <a:srgbClr val="404040"/>
                </a:solidFill>
                <a:latin typeface="Times New Roman"/>
                <a:cs typeface="Times New Roman"/>
              </a:rPr>
              <a:t>the product </a:t>
            </a:r>
            <a:r>
              <a:rPr sz="2300" spc="-5" dirty="0">
                <a:solidFill>
                  <a:srgbClr val="404040"/>
                </a:solidFill>
                <a:latin typeface="Times New Roman"/>
                <a:cs typeface="Times New Roman"/>
              </a:rPr>
              <a:t>is filtered </a:t>
            </a:r>
            <a:r>
              <a:rPr sz="2300" dirty="0">
                <a:solidFill>
                  <a:srgbClr val="404040"/>
                </a:solidFill>
                <a:latin typeface="Times New Roman"/>
                <a:cs typeface="Times New Roman"/>
              </a:rPr>
              <a:t>or centrifuged  and </a:t>
            </a:r>
            <a:r>
              <a:rPr sz="2300" spc="-5" dirty="0">
                <a:solidFill>
                  <a:srgbClr val="404040"/>
                </a:solidFill>
                <a:latin typeface="Times New Roman"/>
                <a:cs typeface="Times New Roman"/>
              </a:rPr>
              <a:t>then dried.</a:t>
            </a:r>
            <a:endParaRPr sz="2300">
              <a:latin typeface="Times New Roman"/>
              <a:cs typeface="Times New Roman"/>
            </a:endParaRPr>
          </a:p>
          <a:p>
            <a:pPr marL="355600" marR="5080" indent="-342900" algn="just">
              <a:lnSpc>
                <a:spcPct val="100000"/>
              </a:lnSpc>
              <a:spcBef>
                <a:spcPts val="1000"/>
              </a:spcBef>
            </a:pPr>
            <a:r>
              <a:rPr sz="2300" spc="434" dirty="0">
                <a:solidFill>
                  <a:srgbClr val="353535"/>
                </a:solidFill>
                <a:latin typeface="Arial"/>
                <a:cs typeface="Arial"/>
              </a:rPr>
              <a:t> </a:t>
            </a:r>
            <a:r>
              <a:rPr sz="2300" spc="-5" dirty="0">
                <a:solidFill>
                  <a:srgbClr val="404040"/>
                </a:solidFill>
                <a:latin typeface="Times New Roman"/>
                <a:cs typeface="Times New Roman"/>
              </a:rPr>
              <a:t>Submerged fermentation is </a:t>
            </a:r>
            <a:r>
              <a:rPr sz="2300" dirty="0">
                <a:solidFill>
                  <a:srgbClr val="404040"/>
                </a:solidFill>
                <a:latin typeface="Times New Roman"/>
                <a:cs typeface="Times New Roman"/>
              </a:rPr>
              <a:t>a </a:t>
            </a:r>
            <a:r>
              <a:rPr sz="2300" spc="-5" dirty="0">
                <a:solidFill>
                  <a:srgbClr val="404040"/>
                </a:solidFill>
                <a:latin typeface="Times New Roman"/>
                <a:cs typeface="Times New Roman"/>
              </a:rPr>
              <a:t>method </a:t>
            </a:r>
            <a:r>
              <a:rPr sz="2300" spc="-10" dirty="0">
                <a:solidFill>
                  <a:srgbClr val="404040"/>
                </a:solidFill>
                <a:latin typeface="Times New Roman"/>
                <a:cs typeface="Times New Roman"/>
              </a:rPr>
              <a:t>of  </a:t>
            </a:r>
            <a:r>
              <a:rPr sz="2300" spc="-55" dirty="0">
                <a:solidFill>
                  <a:srgbClr val="404040"/>
                </a:solidFill>
                <a:latin typeface="Times New Roman"/>
                <a:cs typeface="Times New Roman"/>
              </a:rPr>
              <a:t>manufacturing </a:t>
            </a:r>
            <a:r>
              <a:rPr sz="2300" spc="-5" dirty="0">
                <a:solidFill>
                  <a:srgbClr val="404040"/>
                </a:solidFill>
                <a:latin typeface="Times New Roman"/>
                <a:cs typeface="Times New Roman"/>
              </a:rPr>
              <a:t>biomolecules </a:t>
            </a:r>
            <a:r>
              <a:rPr sz="2300" dirty="0">
                <a:solidFill>
                  <a:srgbClr val="404040"/>
                </a:solidFill>
                <a:latin typeface="Times New Roman"/>
                <a:cs typeface="Times New Roman"/>
              </a:rPr>
              <a:t>in </a:t>
            </a:r>
            <a:r>
              <a:rPr sz="2300" spc="-5" dirty="0">
                <a:solidFill>
                  <a:srgbClr val="404040"/>
                </a:solidFill>
                <a:latin typeface="Times New Roman"/>
                <a:cs typeface="Times New Roman"/>
              </a:rPr>
              <a:t>which enzymes </a:t>
            </a:r>
            <a:r>
              <a:rPr sz="2300" dirty="0">
                <a:solidFill>
                  <a:srgbClr val="404040"/>
                </a:solidFill>
                <a:latin typeface="Times New Roman"/>
                <a:cs typeface="Times New Roman"/>
              </a:rPr>
              <a:t>and other  reactive compounds are </a:t>
            </a:r>
            <a:r>
              <a:rPr sz="2300" spc="-5" dirty="0">
                <a:solidFill>
                  <a:srgbClr val="404040"/>
                </a:solidFill>
                <a:latin typeface="Times New Roman"/>
                <a:cs typeface="Times New Roman"/>
              </a:rPr>
              <a:t>submerged in </a:t>
            </a:r>
            <a:r>
              <a:rPr sz="2300" dirty="0">
                <a:solidFill>
                  <a:srgbClr val="404040"/>
                </a:solidFill>
                <a:latin typeface="Times New Roman"/>
                <a:cs typeface="Times New Roman"/>
              </a:rPr>
              <a:t>a </a:t>
            </a:r>
            <a:r>
              <a:rPr sz="2300" spc="-5" dirty="0">
                <a:solidFill>
                  <a:srgbClr val="404040"/>
                </a:solidFill>
                <a:latin typeface="Times New Roman"/>
                <a:cs typeface="Times New Roman"/>
              </a:rPr>
              <a:t>liquid </a:t>
            </a:r>
            <a:r>
              <a:rPr sz="2300" dirty="0">
                <a:solidFill>
                  <a:srgbClr val="404040"/>
                </a:solidFill>
                <a:latin typeface="Times New Roman"/>
                <a:cs typeface="Times New Roman"/>
              </a:rPr>
              <a:t>such </a:t>
            </a:r>
            <a:r>
              <a:rPr sz="2300" spc="-5" dirty="0">
                <a:solidFill>
                  <a:srgbClr val="404040"/>
                </a:solidFill>
                <a:latin typeface="Times New Roman"/>
                <a:cs typeface="Times New Roman"/>
              </a:rPr>
              <a:t>as  alcohol, </a:t>
            </a:r>
            <a:r>
              <a:rPr sz="2300" dirty="0">
                <a:solidFill>
                  <a:srgbClr val="404040"/>
                </a:solidFill>
                <a:latin typeface="Times New Roman"/>
                <a:cs typeface="Times New Roman"/>
              </a:rPr>
              <a:t>oil </a:t>
            </a:r>
            <a:r>
              <a:rPr sz="2300" spc="-10" dirty="0">
                <a:solidFill>
                  <a:srgbClr val="404040"/>
                </a:solidFill>
                <a:latin typeface="Times New Roman"/>
                <a:cs typeface="Times New Roman"/>
              </a:rPr>
              <a:t>or </a:t>
            </a:r>
            <a:r>
              <a:rPr sz="2300" dirty="0">
                <a:solidFill>
                  <a:srgbClr val="404040"/>
                </a:solidFill>
                <a:latin typeface="Times New Roman"/>
                <a:cs typeface="Times New Roman"/>
              </a:rPr>
              <a:t>a nutrient</a:t>
            </a:r>
            <a:r>
              <a:rPr sz="2300" spc="520" dirty="0">
                <a:solidFill>
                  <a:srgbClr val="404040"/>
                </a:solidFill>
                <a:latin typeface="Times New Roman"/>
                <a:cs typeface="Times New Roman"/>
              </a:rPr>
              <a:t> </a:t>
            </a:r>
            <a:r>
              <a:rPr sz="2300" dirty="0">
                <a:solidFill>
                  <a:srgbClr val="404040"/>
                </a:solidFill>
                <a:latin typeface="Times New Roman"/>
                <a:cs typeface="Times New Roman"/>
              </a:rPr>
              <a:t>broth.</a:t>
            </a:r>
            <a:endParaRPr sz="2300">
              <a:latin typeface="Times New Roman"/>
              <a:cs typeface="Times New Roman"/>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711708"/>
            <a:ext cx="1365250" cy="508000"/>
          </a:xfrm>
          <a:custGeom>
            <a:avLst/>
            <a:gdLst/>
            <a:ahLst/>
            <a:cxnLst/>
            <a:rect l="l" t="t" r="r" b="b"/>
            <a:pathLst>
              <a:path w="1365250" h="508000">
                <a:moveTo>
                  <a:pt x="0" y="0"/>
                </a:moveTo>
                <a:lnTo>
                  <a:pt x="0" y="504316"/>
                </a:lnTo>
                <a:lnTo>
                  <a:pt x="1019098" y="507491"/>
                </a:lnTo>
                <a:lnTo>
                  <a:pt x="1119378" y="507491"/>
                </a:lnTo>
                <a:lnTo>
                  <a:pt x="1124013" y="502665"/>
                </a:lnTo>
                <a:lnTo>
                  <a:pt x="1125562" y="501141"/>
                </a:lnTo>
                <a:lnTo>
                  <a:pt x="1127455" y="499490"/>
                </a:lnTo>
                <a:lnTo>
                  <a:pt x="1357884" y="269239"/>
                </a:lnTo>
                <a:lnTo>
                  <a:pt x="1363170" y="262096"/>
                </a:lnTo>
                <a:lnTo>
                  <a:pt x="1364932" y="254952"/>
                </a:lnTo>
                <a:lnTo>
                  <a:pt x="1363170" y="247808"/>
                </a:lnTo>
                <a:lnTo>
                  <a:pt x="1357884" y="240664"/>
                </a:lnTo>
                <a:lnTo>
                  <a:pt x="1128991" y="11937"/>
                </a:lnTo>
                <a:lnTo>
                  <a:pt x="1124013" y="11937"/>
                </a:lnTo>
                <a:lnTo>
                  <a:pt x="1124013" y="7112"/>
                </a:lnTo>
                <a:lnTo>
                  <a:pt x="1119378" y="7112"/>
                </a:lnTo>
                <a:lnTo>
                  <a:pt x="1114564" y="2412"/>
                </a:lnTo>
                <a:lnTo>
                  <a:pt x="1019098" y="2412"/>
                </a:lnTo>
                <a:lnTo>
                  <a:pt x="0" y="0"/>
                </a:lnTo>
                <a:close/>
              </a:path>
            </a:pathLst>
          </a:custGeom>
          <a:solidFill>
            <a:srgbClr val="353535"/>
          </a:solidFill>
        </p:spPr>
        <p:txBody>
          <a:bodyPr wrap="square" lIns="0" tIns="0" rIns="0" bIns="0" rtlCol="0"/>
          <a:lstStyle/>
          <a:p>
            <a:endParaRPr/>
          </a:p>
        </p:txBody>
      </p:sp>
      <p:sp>
        <p:nvSpPr>
          <p:cNvPr id="3" name="object 3"/>
          <p:cNvSpPr/>
          <p:nvPr/>
        </p:nvSpPr>
        <p:spPr>
          <a:xfrm>
            <a:off x="1562102" y="2555748"/>
            <a:ext cx="2386583" cy="3407664"/>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4448557" y="2776727"/>
            <a:ext cx="4105655" cy="2714244"/>
          </a:xfrm>
          <a:prstGeom prst="rect">
            <a:avLst/>
          </a:prstGeom>
          <a:blipFill>
            <a:blip r:embed="rId3" cstate="print"/>
            <a:stretch>
              <a:fillRect/>
            </a:stretch>
          </a:blipFill>
        </p:spPr>
        <p:txBody>
          <a:bodyPr wrap="square" lIns="0" tIns="0" rIns="0" bIns="0" rtlCol="0"/>
          <a:lstStyle/>
          <a:p>
            <a:endParaRPr/>
          </a:p>
        </p:txBody>
      </p:sp>
      <p:sp>
        <p:nvSpPr>
          <p:cNvPr id="5" name="object 5"/>
          <p:cNvSpPr txBox="1">
            <a:spLocks noGrp="1"/>
          </p:cNvSpPr>
          <p:nvPr>
            <p:ph type="title"/>
          </p:nvPr>
        </p:nvSpPr>
        <p:spPr>
          <a:xfrm>
            <a:off x="843104" y="1258266"/>
            <a:ext cx="7457795" cy="751488"/>
          </a:xfrm>
          <a:prstGeom prst="rect">
            <a:avLst/>
          </a:prstGeom>
        </p:spPr>
        <p:txBody>
          <a:bodyPr vert="horz" wrap="square" lIns="0" tIns="12700" rIns="0" bIns="0" rtlCol="0">
            <a:spAutoFit/>
          </a:bodyPr>
          <a:lstStyle/>
          <a:p>
            <a:pPr marL="264795">
              <a:lnSpc>
                <a:spcPct val="100000"/>
              </a:lnSpc>
              <a:spcBef>
                <a:spcPts val="100"/>
              </a:spcBef>
            </a:pPr>
            <a:r>
              <a:rPr dirty="0"/>
              <a:t>The</a:t>
            </a:r>
            <a:r>
              <a:rPr spc="350" dirty="0"/>
              <a:t> </a:t>
            </a:r>
            <a:r>
              <a:rPr spc="-5" dirty="0"/>
              <a:t>process</a:t>
            </a:r>
            <a:r>
              <a:rPr spc="350" dirty="0"/>
              <a:t> </a:t>
            </a:r>
            <a:r>
              <a:rPr dirty="0"/>
              <a:t>is</a:t>
            </a:r>
            <a:r>
              <a:rPr spc="360" dirty="0"/>
              <a:t> </a:t>
            </a:r>
            <a:r>
              <a:rPr spc="-5" dirty="0"/>
              <a:t>used</a:t>
            </a:r>
            <a:r>
              <a:rPr spc="360" dirty="0"/>
              <a:t> </a:t>
            </a:r>
            <a:r>
              <a:rPr spc="-5" dirty="0"/>
              <a:t>for</a:t>
            </a:r>
            <a:r>
              <a:rPr spc="350" dirty="0"/>
              <a:t> </a:t>
            </a:r>
            <a:r>
              <a:rPr dirty="0"/>
              <a:t>a</a:t>
            </a:r>
            <a:r>
              <a:rPr spc="360" dirty="0"/>
              <a:t> </a:t>
            </a:r>
            <a:r>
              <a:rPr spc="-5" dirty="0"/>
              <a:t>variety</a:t>
            </a:r>
            <a:r>
              <a:rPr spc="360" dirty="0"/>
              <a:t> </a:t>
            </a:r>
            <a:r>
              <a:rPr spc="-10" dirty="0"/>
              <a:t>of</a:t>
            </a:r>
            <a:r>
              <a:rPr spc="350" dirty="0"/>
              <a:t> </a:t>
            </a:r>
            <a:r>
              <a:rPr dirty="0"/>
              <a:t>purposes,</a:t>
            </a:r>
            <a:r>
              <a:rPr spc="360" dirty="0"/>
              <a:t> </a:t>
            </a:r>
            <a:r>
              <a:rPr spc="-5" dirty="0"/>
              <a:t>mostly</a:t>
            </a:r>
            <a:r>
              <a:rPr spc="360" dirty="0"/>
              <a:t> </a:t>
            </a:r>
            <a:r>
              <a:rPr spc="-10" dirty="0"/>
              <a:t>in</a:t>
            </a:r>
          </a:p>
          <a:p>
            <a:pPr marL="264795">
              <a:lnSpc>
                <a:spcPct val="100000"/>
              </a:lnSpc>
              <a:spcBef>
                <a:spcPts val="5"/>
              </a:spcBef>
            </a:pPr>
            <a:r>
              <a:rPr dirty="0"/>
              <a:t>industrial</a:t>
            </a:r>
            <a:r>
              <a:rPr spc="-35" dirty="0"/>
              <a:t> </a:t>
            </a:r>
            <a:r>
              <a:rPr spc="-5" dirty="0"/>
              <a:t>manufacturing</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 y="714756"/>
            <a:ext cx="1194435" cy="508000"/>
          </a:xfrm>
          <a:custGeom>
            <a:avLst/>
            <a:gdLst/>
            <a:ahLst/>
            <a:cxnLst/>
            <a:rect l="l" t="t" r="r" b="b"/>
            <a:pathLst>
              <a:path w="1592580" h="508000">
                <a:moveTo>
                  <a:pt x="0" y="0"/>
                </a:moveTo>
                <a:lnTo>
                  <a:pt x="0" y="503948"/>
                </a:lnTo>
                <a:lnTo>
                  <a:pt x="1245844" y="507491"/>
                </a:lnTo>
                <a:lnTo>
                  <a:pt x="1346200" y="507491"/>
                </a:lnTo>
                <a:lnTo>
                  <a:pt x="1350899" y="502665"/>
                </a:lnTo>
                <a:lnTo>
                  <a:pt x="1352423" y="501141"/>
                </a:lnTo>
                <a:lnTo>
                  <a:pt x="1354328" y="499617"/>
                </a:lnTo>
                <a:lnTo>
                  <a:pt x="1355852" y="497966"/>
                </a:lnTo>
                <a:lnTo>
                  <a:pt x="1584960" y="268858"/>
                </a:lnTo>
                <a:lnTo>
                  <a:pt x="1590246" y="261714"/>
                </a:lnTo>
                <a:lnTo>
                  <a:pt x="1592008" y="254571"/>
                </a:lnTo>
                <a:lnTo>
                  <a:pt x="1590246" y="247427"/>
                </a:lnTo>
                <a:lnTo>
                  <a:pt x="1584960" y="240283"/>
                </a:lnTo>
                <a:lnTo>
                  <a:pt x="1355852" y="11302"/>
                </a:lnTo>
                <a:lnTo>
                  <a:pt x="1350899" y="11302"/>
                </a:lnTo>
                <a:lnTo>
                  <a:pt x="1350899" y="6476"/>
                </a:lnTo>
                <a:lnTo>
                  <a:pt x="1346200" y="6476"/>
                </a:lnTo>
                <a:lnTo>
                  <a:pt x="1341374" y="1777"/>
                </a:lnTo>
                <a:lnTo>
                  <a:pt x="1245844" y="1777"/>
                </a:lnTo>
                <a:lnTo>
                  <a:pt x="0" y="0"/>
                </a:lnTo>
                <a:close/>
              </a:path>
            </a:pathLst>
          </a:custGeom>
          <a:solidFill>
            <a:srgbClr val="A42F0F"/>
          </a:solidFill>
        </p:spPr>
        <p:txBody>
          <a:bodyPr wrap="square" lIns="0" tIns="0" rIns="0" bIns="0" rtlCol="0"/>
          <a:lstStyle/>
          <a:p>
            <a:endParaRPr/>
          </a:p>
        </p:txBody>
      </p:sp>
      <p:sp>
        <p:nvSpPr>
          <p:cNvPr id="4" name="object 4"/>
          <p:cNvSpPr txBox="1"/>
          <p:nvPr/>
        </p:nvSpPr>
        <p:spPr>
          <a:xfrm>
            <a:off x="1066800" y="838200"/>
            <a:ext cx="7620000" cy="3593291"/>
          </a:xfrm>
          <a:prstGeom prst="rect">
            <a:avLst/>
          </a:prstGeom>
        </p:spPr>
        <p:txBody>
          <a:bodyPr vert="horz" wrap="square" lIns="0" tIns="12700" rIns="0" bIns="0" rtlCol="0">
            <a:spAutoFit/>
          </a:bodyPr>
          <a:lstStyle/>
          <a:p>
            <a:pPr marL="355600" marR="5080" indent="-343535" algn="just">
              <a:lnSpc>
                <a:spcPct val="100000"/>
              </a:lnSpc>
              <a:spcBef>
                <a:spcPts val="100"/>
              </a:spcBef>
            </a:pPr>
            <a:r>
              <a:rPr sz="1800" spc="335" dirty="0">
                <a:solidFill>
                  <a:srgbClr val="A42F0F"/>
                </a:solidFill>
                <a:latin typeface="Arial"/>
                <a:cs typeface="Arial"/>
              </a:rPr>
              <a:t> </a:t>
            </a:r>
            <a:r>
              <a:rPr sz="1800" spc="-110" dirty="0">
                <a:solidFill>
                  <a:srgbClr val="404040"/>
                </a:solidFill>
                <a:latin typeface="Verdana"/>
                <a:cs typeface="Verdana"/>
              </a:rPr>
              <a:t>Submerged </a:t>
            </a:r>
            <a:r>
              <a:rPr sz="1800" spc="-80" dirty="0">
                <a:solidFill>
                  <a:srgbClr val="404040"/>
                </a:solidFill>
                <a:latin typeface="Verdana"/>
                <a:cs typeface="Verdana"/>
              </a:rPr>
              <a:t>liquid </a:t>
            </a:r>
            <a:r>
              <a:rPr sz="1800" spc="-114" dirty="0">
                <a:solidFill>
                  <a:srgbClr val="404040"/>
                </a:solidFill>
                <a:latin typeface="Verdana"/>
                <a:cs typeface="Verdana"/>
              </a:rPr>
              <a:t>fermentations </a:t>
            </a:r>
            <a:r>
              <a:rPr sz="1800" spc="-130" dirty="0">
                <a:solidFill>
                  <a:srgbClr val="404040"/>
                </a:solidFill>
                <a:latin typeface="Verdana"/>
                <a:cs typeface="Verdana"/>
              </a:rPr>
              <a:t>are </a:t>
            </a:r>
            <a:r>
              <a:rPr sz="1800" spc="-105" dirty="0">
                <a:solidFill>
                  <a:srgbClr val="404040"/>
                </a:solidFill>
                <a:latin typeface="Verdana"/>
                <a:cs typeface="Verdana"/>
              </a:rPr>
              <a:t>traditionally used </a:t>
            </a:r>
            <a:r>
              <a:rPr sz="1800" spc="-75" dirty="0">
                <a:solidFill>
                  <a:srgbClr val="404040"/>
                </a:solidFill>
                <a:latin typeface="Verdana"/>
                <a:cs typeface="Verdana"/>
              </a:rPr>
              <a:t>for </a:t>
            </a:r>
            <a:r>
              <a:rPr sz="1800" spc="-110" dirty="0">
                <a:solidFill>
                  <a:srgbClr val="404040"/>
                </a:solidFill>
                <a:latin typeface="Verdana"/>
                <a:cs typeface="Verdana"/>
              </a:rPr>
              <a:t>the </a:t>
            </a:r>
            <a:r>
              <a:rPr sz="1800" spc="-75" dirty="0">
                <a:solidFill>
                  <a:srgbClr val="404040"/>
                </a:solidFill>
                <a:latin typeface="Verdana"/>
                <a:cs typeface="Verdana"/>
              </a:rPr>
              <a:t>production </a:t>
            </a:r>
            <a:r>
              <a:rPr sz="1800" spc="-500" dirty="0">
                <a:solidFill>
                  <a:srgbClr val="404040"/>
                </a:solidFill>
                <a:latin typeface="Verdana"/>
                <a:cs typeface="Verdana"/>
              </a:rPr>
              <a:t>of  </a:t>
            </a:r>
            <a:r>
              <a:rPr sz="1800" spc="-105" dirty="0">
                <a:solidFill>
                  <a:srgbClr val="404040"/>
                </a:solidFill>
                <a:latin typeface="Verdana"/>
                <a:cs typeface="Verdana"/>
              </a:rPr>
              <a:t>microbially </a:t>
            </a:r>
            <a:r>
              <a:rPr sz="1800" spc="-100" dirty="0">
                <a:solidFill>
                  <a:srgbClr val="404040"/>
                </a:solidFill>
                <a:latin typeface="Verdana"/>
                <a:cs typeface="Verdana"/>
              </a:rPr>
              <a:t>derived </a:t>
            </a:r>
            <a:r>
              <a:rPr sz="1800" spc="-140" dirty="0">
                <a:solidFill>
                  <a:srgbClr val="FF0000"/>
                </a:solidFill>
                <a:latin typeface="Verdana"/>
                <a:cs typeface="Verdana"/>
              </a:rPr>
              <a:t>enzymes</a:t>
            </a:r>
            <a:r>
              <a:rPr sz="1800" spc="-140" dirty="0">
                <a:solidFill>
                  <a:srgbClr val="404040"/>
                </a:solidFill>
                <a:latin typeface="Verdana"/>
                <a:cs typeface="Verdana"/>
              </a:rPr>
              <a:t>. </a:t>
            </a:r>
            <a:r>
              <a:rPr sz="1800" spc="-110" dirty="0">
                <a:solidFill>
                  <a:srgbClr val="404040"/>
                </a:solidFill>
                <a:latin typeface="Verdana"/>
                <a:cs typeface="Verdana"/>
              </a:rPr>
              <a:t>Submerged </a:t>
            </a:r>
            <a:r>
              <a:rPr sz="1800" spc="-105" dirty="0">
                <a:solidFill>
                  <a:srgbClr val="404040"/>
                </a:solidFill>
                <a:latin typeface="Verdana"/>
                <a:cs typeface="Verdana"/>
              </a:rPr>
              <a:t>fermentation </a:t>
            </a:r>
            <a:r>
              <a:rPr sz="1800" spc="-120" dirty="0">
                <a:solidFill>
                  <a:srgbClr val="404040"/>
                </a:solidFill>
                <a:latin typeface="Verdana"/>
                <a:cs typeface="Verdana"/>
              </a:rPr>
              <a:t>involves </a:t>
            </a:r>
            <a:r>
              <a:rPr sz="1800" spc="-110" dirty="0">
                <a:solidFill>
                  <a:srgbClr val="FF0000"/>
                </a:solidFill>
                <a:latin typeface="Verdana"/>
                <a:cs typeface="Verdana"/>
              </a:rPr>
              <a:t>submersion of  the </a:t>
            </a:r>
            <a:r>
              <a:rPr sz="1800" spc="-105" dirty="0">
                <a:solidFill>
                  <a:srgbClr val="FF0000"/>
                </a:solidFill>
                <a:latin typeface="Verdana"/>
                <a:cs typeface="Verdana"/>
              </a:rPr>
              <a:t>microorganism </a:t>
            </a:r>
            <a:r>
              <a:rPr sz="1800" spc="-100" dirty="0">
                <a:solidFill>
                  <a:srgbClr val="FF0000"/>
                </a:solidFill>
                <a:latin typeface="Verdana"/>
                <a:cs typeface="Verdana"/>
              </a:rPr>
              <a:t>in </a:t>
            </a:r>
            <a:r>
              <a:rPr sz="1800" spc="-114" dirty="0">
                <a:solidFill>
                  <a:srgbClr val="FF0000"/>
                </a:solidFill>
                <a:latin typeface="Verdana"/>
                <a:cs typeface="Verdana"/>
              </a:rPr>
              <a:t>an </a:t>
            </a:r>
            <a:r>
              <a:rPr sz="1800" spc="-90" dirty="0">
                <a:solidFill>
                  <a:srgbClr val="FF0000"/>
                </a:solidFill>
                <a:latin typeface="Verdana"/>
                <a:cs typeface="Verdana"/>
              </a:rPr>
              <a:t>aqueous </a:t>
            </a:r>
            <a:r>
              <a:rPr sz="1800" spc="-95" dirty="0">
                <a:solidFill>
                  <a:srgbClr val="FF0000"/>
                </a:solidFill>
                <a:latin typeface="Verdana"/>
                <a:cs typeface="Verdana"/>
              </a:rPr>
              <a:t>solution </a:t>
            </a:r>
            <a:r>
              <a:rPr sz="1800" spc="-90" dirty="0">
                <a:solidFill>
                  <a:srgbClr val="404040"/>
                </a:solidFill>
                <a:latin typeface="Verdana"/>
                <a:cs typeface="Verdana"/>
              </a:rPr>
              <a:t>containing </a:t>
            </a:r>
            <a:r>
              <a:rPr sz="1800" spc="-105" dirty="0">
                <a:solidFill>
                  <a:srgbClr val="404040"/>
                </a:solidFill>
                <a:latin typeface="Verdana"/>
                <a:cs typeface="Verdana"/>
              </a:rPr>
              <a:t>all </a:t>
            </a:r>
            <a:r>
              <a:rPr sz="1800" spc="-110" dirty="0">
                <a:solidFill>
                  <a:srgbClr val="404040"/>
                </a:solidFill>
                <a:latin typeface="Verdana"/>
                <a:cs typeface="Verdana"/>
              </a:rPr>
              <a:t>the </a:t>
            </a:r>
            <a:r>
              <a:rPr sz="1800" spc="-120" dirty="0">
                <a:solidFill>
                  <a:srgbClr val="404040"/>
                </a:solidFill>
                <a:latin typeface="Verdana"/>
                <a:cs typeface="Verdana"/>
              </a:rPr>
              <a:t>nutrients </a:t>
            </a:r>
            <a:r>
              <a:rPr sz="1800" spc="-75" dirty="0">
                <a:solidFill>
                  <a:srgbClr val="404040"/>
                </a:solidFill>
                <a:latin typeface="Verdana"/>
                <a:cs typeface="Verdana"/>
              </a:rPr>
              <a:t>needed  for</a:t>
            </a:r>
            <a:r>
              <a:rPr sz="1800" spc="-114" dirty="0">
                <a:solidFill>
                  <a:srgbClr val="404040"/>
                </a:solidFill>
                <a:latin typeface="Verdana"/>
                <a:cs typeface="Verdana"/>
              </a:rPr>
              <a:t> </a:t>
            </a:r>
            <a:r>
              <a:rPr sz="1800" spc="-120" dirty="0">
                <a:solidFill>
                  <a:srgbClr val="404040"/>
                </a:solidFill>
                <a:latin typeface="Verdana"/>
                <a:cs typeface="Verdana"/>
              </a:rPr>
              <a:t>growth.</a:t>
            </a:r>
            <a:endParaRPr sz="1800">
              <a:latin typeface="Verdana"/>
              <a:cs typeface="Verdana"/>
            </a:endParaRPr>
          </a:p>
          <a:p>
            <a:pPr marL="355600" marR="5080" indent="-343535" algn="just">
              <a:lnSpc>
                <a:spcPct val="100000"/>
              </a:lnSpc>
              <a:spcBef>
                <a:spcPts val="1000"/>
              </a:spcBef>
            </a:pPr>
            <a:r>
              <a:rPr sz="1800" spc="335" dirty="0">
                <a:solidFill>
                  <a:srgbClr val="A42F0F"/>
                </a:solidFill>
                <a:latin typeface="Arial"/>
                <a:cs typeface="Arial"/>
              </a:rPr>
              <a:t> </a:t>
            </a:r>
            <a:r>
              <a:rPr sz="1800" spc="-110" dirty="0">
                <a:solidFill>
                  <a:srgbClr val="404040"/>
                </a:solidFill>
                <a:latin typeface="Verdana"/>
                <a:cs typeface="Verdana"/>
              </a:rPr>
              <a:t>Fermentation </a:t>
            </a:r>
            <a:r>
              <a:rPr sz="1800" spc="-145" dirty="0">
                <a:solidFill>
                  <a:srgbClr val="404040"/>
                </a:solidFill>
                <a:latin typeface="Verdana"/>
                <a:cs typeface="Verdana"/>
              </a:rPr>
              <a:t>takes </a:t>
            </a:r>
            <a:r>
              <a:rPr sz="1800" spc="-85" dirty="0">
                <a:solidFill>
                  <a:srgbClr val="404040"/>
                </a:solidFill>
                <a:latin typeface="Verdana"/>
                <a:cs typeface="Verdana"/>
              </a:rPr>
              <a:t>place </a:t>
            </a:r>
            <a:r>
              <a:rPr sz="1800" spc="-100" dirty="0">
                <a:solidFill>
                  <a:srgbClr val="404040"/>
                </a:solidFill>
                <a:latin typeface="Verdana"/>
                <a:cs typeface="Verdana"/>
              </a:rPr>
              <a:t>in </a:t>
            </a:r>
            <a:r>
              <a:rPr sz="1800" spc="-105" dirty="0">
                <a:solidFill>
                  <a:srgbClr val="FF0000"/>
                </a:solidFill>
                <a:latin typeface="Verdana"/>
                <a:cs typeface="Verdana"/>
              </a:rPr>
              <a:t>large </a:t>
            </a:r>
            <a:r>
              <a:rPr sz="1800" spc="-150" dirty="0">
                <a:solidFill>
                  <a:srgbClr val="FF0000"/>
                </a:solidFill>
                <a:latin typeface="Verdana"/>
                <a:cs typeface="Verdana"/>
              </a:rPr>
              <a:t>vessels </a:t>
            </a:r>
            <a:r>
              <a:rPr sz="1800" spc="-145" dirty="0">
                <a:solidFill>
                  <a:srgbClr val="FF0000"/>
                </a:solidFill>
                <a:latin typeface="Verdana"/>
                <a:cs typeface="Verdana"/>
              </a:rPr>
              <a:t>(fermenter) </a:t>
            </a:r>
            <a:r>
              <a:rPr sz="1800" spc="-125" dirty="0">
                <a:solidFill>
                  <a:srgbClr val="FF0000"/>
                </a:solidFill>
                <a:latin typeface="Verdana"/>
                <a:cs typeface="Verdana"/>
              </a:rPr>
              <a:t>with volumes </a:t>
            </a:r>
            <a:r>
              <a:rPr sz="1800" spc="-75" dirty="0">
                <a:solidFill>
                  <a:srgbClr val="FF0000"/>
                </a:solidFill>
                <a:latin typeface="Verdana"/>
                <a:cs typeface="Verdana"/>
              </a:rPr>
              <a:t>of </a:t>
            </a:r>
            <a:r>
              <a:rPr sz="1800" spc="-70" dirty="0">
                <a:solidFill>
                  <a:srgbClr val="FF0000"/>
                </a:solidFill>
                <a:latin typeface="Verdana"/>
                <a:cs typeface="Verdana"/>
              </a:rPr>
              <a:t>up to  </a:t>
            </a:r>
            <a:r>
              <a:rPr sz="1800" spc="-270" dirty="0">
                <a:solidFill>
                  <a:srgbClr val="FF0000"/>
                </a:solidFill>
                <a:latin typeface="Verdana"/>
                <a:cs typeface="Verdana"/>
              </a:rPr>
              <a:t>1,000 </a:t>
            </a:r>
            <a:r>
              <a:rPr sz="1800" spc="-80" dirty="0">
                <a:solidFill>
                  <a:srgbClr val="FF0000"/>
                </a:solidFill>
                <a:latin typeface="Verdana"/>
                <a:cs typeface="Verdana"/>
              </a:rPr>
              <a:t>cubic </a:t>
            </a:r>
            <a:r>
              <a:rPr sz="1800" spc="-150" dirty="0">
                <a:solidFill>
                  <a:srgbClr val="FF0000"/>
                </a:solidFill>
                <a:latin typeface="Verdana"/>
                <a:cs typeface="Verdana"/>
              </a:rPr>
              <a:t>metres</a:t>
            </a:r>
            <a:r>
              <a:rPr sz="1800" spc="-150" dirty="0">
                <a:solidFill>
                  <a:srgbClr val="404040"/>
                </a:solidFill>
                <a:latin typeface="Verdana"/>
                <a:cs typeface="Verdana"/>
              </a:rPr>
              <a:t>. </a:t>
            </a:r>
            <a:r>
              <a:rPr sz="1800" spc="-105" dirty="0">
                <a:solidFill>
                  <a:srgbClr val="404040"/>
                </a:solidFill>
                <a:latin typeface="Verdana"/>
                <a:cs typeface="Verdana"/>
              </a:rPr>
              <a:t>The fermentation </a:t>
            </a:r>
            <a:r>
              <a:rPr sz="1800" spc="-100" dirty="0">
                <a:solidFill>
                  <a:srgbClr val="404040"/>
                </a:solidFill>
                <a:latin typeface="Verdana"/>
                <a:cs typeface="Verdana"/>
              </a:rPr>
              <a:t>media </a:t>
            </a:r>
            <a:r>
              <a:rPr sz="1800" spc="-135" dirty="0">
                <a:solidFill>
                  <a:srgbClr val="404040"/>
                </a:solidFill>
                <a:latin typeface="Verdana"/>
                <a:cs typeface="Verdana"/>
              </a:rPr>
              <a:t>sterilises </a:t>
            </a:r>
            <a:r>
              <a:rPr sz="1800" spc="-120" dirty="0">
                <a:solidFill>
                  <a:srgbClr val="404040"/>
                </a:solidFill>
                <a:latin typeface="Verdana"/>
                <a:cs typeface="Verdana"/>
              </a:rPr>
              <a:t>nutrients </a:t>
            </a:r>
            <a:r>
              <a:rPr sz="1800" spc="-95" dirty="0">
                <a:solidFill>
                  <a:srgbClr val="404040"/>
                </a:solidFill>
                <a:latin typeface="Verdana"/>
                <a:cs typeface="Verdana"/>
              </a:rPr>
              <a:t>based </a:t>
            </a:r>
            <a:r>
              <a:rPr sz="1800" spc="-55" dirty="0">
                <a:solidFill>
                  <a:srgbClr val="404040"/>
                </a:solidFill>
                <a:latin typeface="Verdana"/>
                <a:cs typeface="Verdana"/>
              </a:rPr>
              <a:t>on  </a:t>
            </a:r>
            <a:r>
              <a:rPr sz="1800" spc="-110" dirty="0">
                <a:solidFill>
                  <a:srgbClr val="404040"/>
                </a:solidFill>
                <a:latin typeface="Verdana"/>
                <a:cs typeface="Verdana"/>
              </a:rPr>
              <a:t>renewable </a:t>
            </a:r>
            <a:r>
              <a:rPr sz="1800" spc="-140" dirty="0">
                <a:solidFill>
                  <a:srgbClr val="404040"/>
                </a:solidFill>
                <a:latin typeface="Verdana"/>
                <a:cs typeface="Verdana"/>
              </a:rPr>
              <a:t>raw </a:t>
            </a:r>
            <a:r>
              <a:rPr sz="1800" spc="-130" dirty="0">
                <a:solidFill>
                  <a:srgbClr val="404040"/>
                </a:solidFill>
                <a:latin typeface="Verdana"/>
                <a:cs typeface="Verdana"/>
              </a:rPr>
              <a:t>materials </a:t>
            </a:r>
            <a:r>
              <a:rPr sz="1800" spc="-125" dirty="0">
                <a:solidFill>
                  <a:srgbClr val="404040"/>
                </a:solidFill>
                <a:latin typeface="Verdana"/>
                <a:cs typeface="Verdana"/>
              </a:rPr>
              <a:t>like maize, sugars </a:t>
            </a:r>
            <a:r>
              <a:rPr sz="1800" spc="-85" dirty="0">
                <a:solidFill>
                  <a:srgbClr val="404040"/>
                </a:solidFill>
                <a:latin typeface="Verdana"/>
                <a:cs typeface="Verdana"/>
              </a:rPr>
              <a:t>and</a:t>
            </a:r>
            <a:r>
              <a:rPr sz="1800" spc="160" dirty="0">
                <a:solidFill>
                  <a:srgbClr val="404040"/>
                </a:solidFill>
                <a:latin typeface="Verdana"/>
                <a:cs typeface="Verdana"/>
              </a:rPr>
              <a:t> </a:t>
            </a:r>
            <a:r>
              <a:rPr sz="1800" spc="-150" dirty="0">
                <a:solidFill>
                  <a:srgbClr val="404040"/>
                </a:solidFill>
                <a:latin typeface="Verdana"/>
                <a:cs typeface="Verdana"/>
              </a:rPr>
              <a:t>soya.</a:t>
            </a:r>
            <a:endParaRPr sz="1800">
              <a:latin typeface="Verdana"/>
              <a:cs typeface="Verdana"/>
            </a:endParaRPr>
          </a:p>
          <a:p>
            <a:pPr marL="355600" marR="5080" indent="-343535" algn="just">
              <a:lnSpc>
                <a:spcPct val="100000"/>
              </a:lnSpc>
              <a:spcBef>
                <a:spcPts val="1005"/>
              </a:spcBef>
            </a:pPr>
            <a:r>
              <a:rPr sz="1800" spc="335" dirty="0">
                <a:solidFill>
                  <a:srgbClr val="A42F0F"/>
                </a:solidFill>
                <a:latin typeface="Arial"/>
                <a:cs typeface="Arial"/>
              </a:rPr>
              <a:t> </a:t>
            </a:r>
            <a:r>
              <a:rPr sz="1800" spc="-55" dirty="0">
                <a:solidFill>
                  <a:srgbClr val="404040"/>
                </a:solidFill>
                <a:latin typeface="Verdana"/>
                <a:cs typeface="Verdana"/>
              </a:rPr>
              <a:t>Most </a:t>
            </a:r>
            <a:r>
              <a:rPr sz="1800" spc="-114" dirty="0">
                <a:solidFill>
                  <a:srgbClr val="404040"/>
                </a:solidFill>
                <a:latin typeface="Verdana"/>
                <a:cs typeface="Verdana"/>
              </a:rPr>
              <a:t>industrial </a:t>
            </a:r>
            <a:r>
              <a:rPr sz="1800" spc="-125" dirty="0">
                <a:solidFill>
                  <a:srgbClr val="404040"/>
                </a:solidFill>
                <a:latin typeface="Verdana"/>
                <a:cs typeface="Verdana"/>
              </a:rPr>
              <a:t>enzymes </a:t>
            </a:r>
            <a:r>
              <a:rPr sz="1800" spc="-130" dirty="0">
                <a:solidFill>
                  <a:srgbClr val="404040"/>
                </a:solidFill>
                <a:latin typeface="Verdana"/>
                <a:cs typeface="Verdana"/>
              </a:rPr>
              <a:t>are </a:t>
            </a:r>
            <a:r>
              <a:rPr sz="1800" spc="-114" dirty="0">
                <a:solidFill>
                  <a:srgbClr val="404040"/>
                </a:solidFill>
                <a:latin typeface="Verdana"/>
                <a:cs typeface="Verdana"/>
              </a:rPr>
              <a:t>secreted </a:t>
            </a:r>
            <a:r>
              <a:rPr sz="1800" spc="-110" dirty="0">
                <a:solidFill>
                  <a:srgbClr val="404040"/>
                </a:solidFill>
                <a:latin typeface="Verdana"/>
                <a:cs typeface="Verdana"/>
              </a:rPr>
              <a:t>by </a:t>
            </a:r>
            <a:r>
              <a:rPr sz="1800" spc="-114" dirty="0">
                <a:solidFill>
                  <a:srgbClr val="404040"/>
                </a:solidFill>
                <a:latin typeface="Verdana"/>
                <a:cs typeface="Verdana"/>
              </a:rPr>
              <a:t>microorganisms </a:t>
            </a:r>
            <a:r>
              <a:rPr sz="1800" spc="-85" dirty="0">
                <a:solidFill>
                  <a:srgbClr val="404040"/>
                </a:solidFill>
                <a:latin typeface="Verdana"/>
                <a:cs typeface="Verdana"/>
              </a:rPr>
              <a:t>into </a:t>
            </a:r>
            <a:r>
              <a:rPr sz="1800" spc="-110" dirty="0">
                <a:solidFill>
                  <a:srgbClr val="404040"/>
                </a:solidFill>
                <a:latin typeface="Verdana"/>
                <a:cs typeface="Verdana"/>
              </a:rPr>
              <a:t>the  </a:t>
            </a:r>
            <a:r>
              <a:rPr sz="1800" spc="-125" dirty="0">
                <a:solidFill>
                  <a:srgbClr val="404040"/>
                </a:solidFill>
                <a:latin typeface="Verdana"/>
                <a:cs typeface="Verdana"/>
              </a:rPr>
              <a:t>fermentation </a:t>
            </a:r>
            <a:r>
              <a:rPr sz="1800" spc="-105" dirty="0">
                <a:solidFill>
                  <a:srgbClr val="404040"/>
                </a:solidFill>
                <a:latin typeface="Verdana"/>
                <a:cs typeface="Verdana"/>
              </a:rPr>
              <a:t>medium </a:t>
            </a:r>
            <a:r>
              <a:rPr sz="1800" spc="-100" dirty="0">
                <a:solidFill>
                  <a:srgbClr val="404040"/>
                </a:solidFill>
                <a:latin typeface="Verdana"/>
                <a:cs typeface="Verdana"/>
              </a:rPr>
              <a:t>in </a:t>
            </a:r>
            <a:r>
              <a:rPr sz="1800" spc="-85" dirty="0">
                <a:solidFill>
                  <a:srgbClr val="404040"/>
                </a:solidFill>
                <a:latin typeface="Verdana"/>
                <a:cs typeface="Verdana"/>
              </a:rPr>
              <a:t>order </a:t>
            </a:r>
            <a:r>
              <a:rPr sz="1800" spc="-70" dirty="0">
                <a:solidFill>
                  <a:srgbClr val="404040"/>
                </a:solidFill>
                <a:latin typeface="Verdana"/>
                <a:cs typeface="Verdana"/>
              </a:rPr>
              <a:t>to </a:t>
            </a:r>
            <a:r>
              <a:rPr sz="1800" spc="-125" dirty="0">
                <a:solidFill>
                  <a:srgbClr val="404040"/>
                </a:solidFill>
                <a:latin typeface="Verdana"/>
                <a:cs typeface="Verdana"/>
              </a:rPr>
              <a:t>break </a:t>
            </a:r>
            <a:r>
              <a:rPr sz="1800" spc="-75" dirty="0">
                <a:solidFill>
                  <a:srgbClr val="404040"/>
                </a:solidFill>
                <a:latin typeface="Verdana"/>
                <a:cs typeface="Verdana"/>
              </a:rPr>
              <a:t>down </a:t>
            </a:r>
            <a:r>
              <a:rPr sz="1800" spc="-110" dirty="0">
                <a:solidFill>
                  <a:srgbClr val="404040"/>
                </a:solidFill>
                <a:latin typeface="Verdana"/>
                <a:cs typeface="Verdana"/>
              </a:rPr>
              <a:t>the </a:t>
            </a:r>
            <a:r>
              <a:rPr sz="1800" spc="-80" dirty="0">
                <a:solidFill>
                  <a:srgbClr val="404040"/>
                </a:solidFill>
                <a:latin typeface="Verdana"/>
                <a:cs typeface="Verdana"/>
              </a:rPr>
              <a:t>carbon </a:t>
            </a:r>
            <a:r>
              <a:rPr sz="1800" spc="-85" dirty="0">
                <a:solidFill>
                  <a:srgbClr val="404040"/>
                </a:solidFill>
                <a:latin typeface="Verdana"/>
                <a:cs typeface="Verdana"/>
              </a:rPr>
              <a:t>and </a:t>
            </a:r>
            <a:r>
              <a:rPr sz="1800" spc="-95" dirty="0">
                <a:solidFill>
                  <a:srgbClr val="404040"/>
                </a:solidFill>
                <a:latin typeface="Verdana"/>
                <a:cs typeface="Verdana"/>
              </a:rPr>
              <a:t>nitrogen </a:t>
            </a:r>
            <a:r>
              <a:rPr sz="1800" spc="-135" dirty="0">
                <a:solidFill>
                  <a:srgbClr val="404040"/>
                </a:solidFill>
                <a:latin typeface="Verdana"/>
                <a:cs typeface="Verdana"/>
              </a:rPr>
              <a:t>sources</a:t>
            </a:r>
            <a:r>
              <a:rPr sz="1800" spc="-135" dirty="0">
                <a:solidFill>
                  <a:srgbClr val="FF0000"/>
                </a:solidFill>
                <a:latin typeface="Verdana"/>
                <a:cs typeface="Verdana"/>
              </a:rPr>
              <a:t>.  </a:t>
            </a:r>
            <a:r>
              <a:rPr sz="1800" spc="-100" dirty="0">
                <a:solidFill>
                  <a:srgbClr val="FF0000"/>
                </a:solidFill>
                <a:latin typeface="Verdana"/>
                <a:cs typeface="Verdana"/>
              </a:rPr>
              <a:t>Batch-fed </a:t>
            </a:r>
            <a:r>
              <a:rPr sz="1800" spc="-85" dirty="0">
                <a:solidFill>
                  <a:srgbClr val="FF0000"/>
                </a:solidFill>
                <a:latin typeface="Verdana"/>
                <a:cs typeface="Verdana"/>
              </a:rPr>
              <a:t>and </a:t>
            </a:r>
            <a:r>
              <a:rPr sz="1800" spc="-95" dirty="0">
                <a:solidFill>
                  <a:srgbClr val="FF0000"/>
                </a:solidFill>
                <a:latin typeface="Verdana"/>
                <a:cs typeface="Verdana"/>
              </a:rPr>
              <a:t>continuous </a:t>
            </a:r>
            <a:r>
              <a:rPr sz="1800" spc="-105" dirty="0">
                <a:solidFill>
                  <a:srgbClr val="FF0000"/>
                </a:solidFill>
                <a:latin typeface="Verdana"/>
                <a:cs typeface="Verdana"/>
              </a:rPr>
              <a:t>fermentation </a:t>
            </a:r>
            <a:r>
              <a:rPr sz="1800" spc="-114" dirty="0">
                <a:solidFill>
                  <a:srgbClr val="404040"/>
                </a:solidFill>
                <a:latin typeface="Verdana"/>
                <a:cs typeface="Verdana"/>
              </a:rPr>
              <a:t>processes </a:t>
            </a:r>
            <a:r>
              <a:rPr sz="1800" spc="-130" dirty="0">
                <a:solidFill>
                  <a:srgbClr val="404040"/>
                </a:solidFill>
                <a:latin typeface="Verdana"/>
                <a:cs typeface="Verdana"/>
              </a:rPr>
              <a:t>are </a:t>
            </a:r>
            <a:r>
              <a:rPr sz="1800" spc="-105" dirty="0">
                <a:solidFill>
                  <a:srgbClr val="404040"/>
                </a:solidFill>
                <a:latin typeface="Verdana"/>
                <a:cs typeface="Verdana"/>
              </a:rPr>
              <a:t>common. </a:t>
            </a:r>
            <a:r>
              <a:rPr sz="1800" spc="-210" dirty="0">
                <a:solidFill>
                  <a:srgbClr val="404040"/>
                </a:solidFill>
                <a:latin typeface="Verdana"/>
                <a:cs typeface="Verdana"/>
              </a:rPr>
              <a:t>In </a:t>
            </a:r>
            <a:r>
              <a:rPr sz="1800" spc="-110" dirty="0">
                <a:solidFill>
                  <a:srgbClr val="404040"/>
                </a:solidFill>
                <a:latin typeface="Verdana"/>
                <a:cs typeface="Verdana"/>
              </a:rPr>
              <a:t>the  </a:t>
            </a:r>
            <a:r>
              <a:rPr sz="1800" spc="-85" dirty="0">
                <a:solidFill>
                  <a:srgbClr val="404040"/>
                </a:solidFill>
                <a:latin typeface="Verdana"/>
                <a:cs typeface="Verdana"/>
              </a:rPr>
              <a:t>batch-fed </a:t>
            </a:r>
            <a:r>
              <a:rPr sz="1800" spc="-125" dirty="0">
                <a:solidFill>
                  <a:srgbClr val="404040"/>
                </a:solidFill>
                <a:latin typeface="Verdana"/>
                <a:cs typeface="Verdana"/>
              </a:rPr>
              <a:t>process, </a:t>
            </a:r>
            <a:r>
              <a:rPr sz="1800" spc="-120" dirty="0">
                <a:solidFill>
                  <a:srgbClr val="FF0000"/>
                </a:solidFill>
                <a:latin typeface="Verdana"/>
                <a:cs typeface="Verdana"/>
              </a:rPr>
              <a:t>sterilised nutrients </a:t>
            </a:r>
            <a:r>
              <a:rPr sz="1800" spc="-130" dirty="0">
                <a:solidFill>
                  <a:srgbClr val="404040"/>
                </a:solidFill>
                <a:latin typeface="Verdana"/>
                <a:cs typeface="Verdana"/>
              </a:rPr>
              <a:t>are </a:t>
            </a:r>
            <a:r>
              <a:rPr sz="1800" spc="-65" dirty="0">
                <a:solidFill>
                  <a:srgbClr val="404040"/>
                </a:solidFill>
                <a:latin typeface="Verdana"/>
                <a:cs typeface="Verdana"/>
              </a:rPr>
              <a:t>added </a:t>
            </a:r>
            <a:r>
              <a:rPr sz="1800" spc="-70" dirty="0">
                <a:solidFill>
                  <a:srgbClr val="404040"/>
                </a:solidFill>
                <a:latin typeface="Verdana"/>
                <a:cs typeface="Verdana"/>
              </a:rPr>
              <a:t>to </a:t>
            </a:r>
            <a:r>
              <a:rPr sz="1800" spc="-110" dirty="0">
                <a:solidFill>
                  <a:srgbClr val="404040"/>
                </a:solidFill>
                <a:latin typeface="Verdana"/>
                <a:cs typeface="Verdana"/>
              </a:rPr>
              <a:t>the </a:t>
            </a:r>
            <a:r>
              <a:rPr sz="1800" spc="-114" dirty="0">
                <a:solidFill>
                  <a:srgbClr val="404040"/>
                </a:solidFill>
                <a:latin typeface="Verdana"/>
                <a:cs typeface="Verdana"/>
              </a:rPr>
              <a:t>fermenter </a:t>
            </a:r>
            <a:r>
              <a:rPr sz="1800" spc="-85" dirty="0">
                <a:solidFill>
                  <a:srgbClr val="404040"/>
                </a:solidFill>
                <a:latin typeface="Verdana"/>
                <a:cs typeface="Verdana"/>
              </a:rPr>
              <a:t>during </a:t>
            </a:r>
            <a:r>
              <a:rPr sz="1800" spc="-110" dirty="0">
                <a:solidFill>
                  <a:srgbClr val="404040"/>
                </a:solidFill>
                <a:latin typeface="Verdana"/>
                <a:cs typeface="Verdana"/>
              </a:rPr>
              <a:t>the  </a:t>
            </a:r>
            <a:r>
              <a:rPr sz="1800" spc="-100" dirty="0">
                <a:solidFill>
                  <a:srgbClr val="404040"/>
                </a:solidFill>
                <a:latin typeface="Verdana"/>
                <a:cs typeface="Verdana"/>
              </a:rPr>
              <a:t>growth </a:t>
            </a:r>
            <a:r>
              <a:rPr sz="1800" spc="-75" dirty="0">
                <a:solidFill>
                  <a:srgbClr val="404040"/>
                </a:solidFill>
                <a:latin typeface="Verdana"/>
                <a:cs typeface="Verdana"/>
              </a:rPr>
              <a:t>of </a:t>
            </a:r>
            <a:r>
              <a:rPr sz="1800" spc="-110" dirty="0">
                <a:solidFill>
                  <a:srgbClr val="404040"/>
                </a:solidFill>
                <a:latin typeface="Verdana"/>
                <a:cs typeface="Verdana"/>
              </a:rPr>
              <a:t>the</a:t>
            </a:r>
            <a:r>
              <a:rPr sz="1800" spc="-150" dirty="0">
                <a:solidFill>
                  <a:srgbClr val="404040"/>
                </a:solidFill>
                <a:latin typeface="Verdana"/>
                <a:cs typeface="Verdana"/>
              </a:rPr>
              <a:t> </a:t>
            </a:r>
            <a:r>
              <a:rPr sz="1800" spc="-125" dirty="0">
                <a:solidFill>
                  <a:srgbClr val="404040"/>
                </a:solidFill>
                <a:latin typeface="Verdana"/>
                <a:cs typeface="Verdana"/>
              </a:rPr>
              <a:t>biomass.</a:t>
            </a:r>
            <a:endParaRPr sz="1800">
              <a:latin typeface="Verdana"/>
              <a:cs typeface="Verdana"/>
            </a:endParaRPr>
          </a:p>
        </p:txBody>
      </p:sp>
      <p:sp>
        <p:nvSpPr>
          <p:cNvPr id="5" name="object 5"/>
          <p:cNvSpPr/>
          <p:nvPr/>
        </p:nvSpPr>
        <p:spPr>
          <a:xfrm>
            <a:off x="5389244" y="4887467"/>
            <a:ext cx="2638044" cy="18288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 y="714756"/>
            <a:ext cx="1194435" cy="508000"/>
          </a:xfrm>
          <a:custGeom>
            <a:avLst/>
            <a:gdLst/>
            <a:ahLst/>
            <a:cxnLst/>
            <a:rect l="l" t="t" r="r" b="b"/>
            <a:pathLst>
              <a:path w="1592580" h="508000">
                <a:moveTo>
                  <a:pt x="0" y="0"/>
                </a:moveTo>
                <a:lnTo>
                  <a:pt x="0" y="503948"/>
                </a:lnTo>
                <a:lnTo>
                  <a:pt x="1245844" y="507491"/>
                </a:lnTo>
                <a:lnTo>
                  <a:pt x="1346200" y="507491"/>
                </a:lnTo>
                <a:lnTo>
                  <a:pt x="1350899" y="502665"/>
                </a:lnTo>
                <a:lnTo>
                  <a:pt x="1352423" y="501141"/>
                </a:lnTo>
                <a:lnTo>
                  <a:pt x="1354328" y="499617"/>
                </a:lnTo>
                <a:lnTo>
                  <a:pt x="1355852" y="497966"/>
                </a:lnTo>
                <a:lnTo>
                  <a:pt x="1584960" y="268858"/>
                </a:lnTo>
                <a:lnTo>
                  <a:pt x="1590246" y="261714"/>
                </a:lnTo>
                <a:lnTo>
                  <a:pt x="1592008" y="254571"/>
                </a:lnTo>
                <a:lnTo>
                  <a:pt x="1590246" y="247427"/>
                </a:lnTo>
                <a:lnTo>
                  <a:pt x="1584960" y="240283"/>
                </a:lnTo>
                <a:lnTo>
                  <a:pt x="1355852" y="11302"/>
                </a:lnTo>
                <a:lnTo>
                  <a:pt x="1350899" y="11302"/>
                </a:lnTo>
                <a:lnTo>
                  <a:pt x="1350899" y="6476"/>
                </a:lnTo>
                <a:lnTo>
                  <a:pt x="1346200" y="6476"/>
                </a:lnTo>
                <a:lnTo>
                  <a:pt x="1341374" y="1777"/>
                </a:lnTo>
                <a:lnTo>
                  <a:pt x="1245844" y="1777"/>
                </a:lnTo>
                <a:lnTo>
                  <a:pt x="0" y="0"/>
                </a:lnTo>
                <a:close/>
              </a:path>
            </a:pathLst>
          </a:custGeom>
          <a:solidFill>
            <a:srgbClr val="A42F0F"/>
          </a:solidFill>
        </p:spPr>
        <p:txBody>
          <a:bodyPr wrap="square" lIns="0" tIns="0" rIns="0" bIns="0" rtlCol="0"/>
          <a:lstStyle/>
          <a:p>
            <a:endParaRPr/>
          </a:p>
        </p:txBody>
      </p:sp>
      <p:sp>
        <p:nvSpPr>
          <p:cNvPr id="3" name="object 3"/>
          <p:cNvSpPr txBox="1">
            <a:spLocks noGrp="1"/>
          </p:cNvSpPr>
          <p:nvPr>
            <p:ph type="title"/>
          </p:nvPr>
        </p:nvSpPr>
        <p:spPr>
          <a:xfrm>
            <a:off x="1260159" y="288797"/>
            <a:ext cx="892016" cy="382156"/>
          </a:xfrm>
          <a:prstGeom prst="rect">
            <a:avLst/>
          </a:prstGeom>
        </p:spPr>
        <p:txBody>
          <a:bodyPr vert="horz" wrap="square" lIns="0" tIns="12700" rIns="0" bIns="0" rtlCol="0">
            <a:spAutoFit/>
          </a:bodyPr>
          <a:lstStyle/>
          <a:p>
            <a:pPr marL="12700">
              <a:lnSpc>
                <a:spcPct val="100000"/>
              </a:lnSpc>
              <a:spcBef>
                <a:spcPts val="100"/>
              </a:spcBef>
            </a:pPr>
            <a:r>
              <a:rPr spc="-80" dirty="0">
                <a:solidFill>
                  <a:srgbClr val="252525"/>
                </a:solidFill>
              </a:rPr>
              <a:t>Cont..</a:t>
            </a:r>
          </a:p>
        </p:txBody>
      </p:sp>
      <p:sp>
        <p:nvSpPr>
          <p:cNvPr id="4" name="object 4"/>
          <p:cNvSpPr txBox="1"/>
          <p:nvPr/>
        </p:nvSpPr>
        <p:spPr>
          <a:xfrm>
            <a:off x="1257396" y="1580136"/>
            <a:ext cx="6569869" cy="4455707"/>
          </a:xfrm>
          <a:prstGeom prst="rect">
            <a:avLst/>
          </a:prstGeom>
        </p:spPr>
        <p:txBody>
          <a:bodyPr vert="horz" wrap="square" lIns="0" tIns="13335" rIns="0" bIns="0" rtlCol="0">
            <a:spAutoFit/>
          </a:bodyPr>
          <a:lstStyle/>
          <a:p>
            <a:pPr marL="355600" marR="5080" indent="-342900" algn="just">
              <a:lnSpc>
                <a:spcPct val="100000"/>
              </a:lnSpc>
              <a:spcBef>
                <a:spcPts val="105"/>
              </a:spcBef>
            </a:pPr>
            <a:r>
              <a:rPr sz="1700" spc="320" dirty="0">
                <a:solidFill>
                  <a:srgbClr val="A42F0F"/>
                </a:solidFill>
                <a:latin typeface="Arial"/>
                <a:cs typeface="Arial"/>
              </a:rPr>
              <a:t> </a:t>
            </a:r>
            <a:r>
              <a:rPr sz="1700" dirty="0">
                <a:solidFill>
                  <a:srgbClr val="404040"/>
                </a:solidFill>
                <a:latin typeface="Arial"/>
                <a:cs typeface="Arial"/>
              </a:rPr>
              <a:t>In </a:t>
            </a:r>
            <a:r>
              <a:rPr sz="1700" spc="15" dirty="0">
                <a:solidFill>
                  <a:srgbClr val="404040"/>
                </a:solidFill>
                <a:latin typeface="Arial"/>
                <a:cs typeface="Arial"/>
              </a:rPr>
              <a:t>the </a:t>
            </a:r>
            <a:r>
              <a:rPr sz="1700" spc="10" dirty="0">
                <a:solidFill>
                  <a:srgbClr val="404040"/>
                </a:solidFill>
                <a:latin typeface="Arial"/>
                <a:cs typeface="Arial"/>
              </a:rPr>
              <a:t>continuous </a:t>
            </a:r>
            <a:r>
              <a:rPr sz="1700" spc="-45" dirty="0">
                <a:solidFill>
                  <a:srgbClr val="404040"/>
                </a:solidFill>
                <a:latin typeface="Arial"/>
                <a:cs typeface="Arial"/>
              </a:rPr>
              <a:t>process, </a:t>
            </a:r>
            <a:r>
              <a:rPr sz="1700" spc="-15" dirty="0">
                <a:solidFill>
                  <a:srgbClr val="404040"/>
                </a:solidFill>
                <a:latin typeface="Arial"/>
                <a:cs typeface="Arial"/>
              </a:rPr>
              <a:t>sterilised </a:t>
            </a:r>
            <a:r>
              <a:rPr sz="1700" spc="35" dirty="0">
                <a:solidFill>
                  <a:srgbClr val="404040"/>
                </a:solidFill>
                <a:latin typeface="Arial"/>
                <a:cs typeface="Arial"/>
              </a:rPr>
              <a:t>liquid </a:t>
            </a:r>
            <a:r>
              <a:rPr sz="1700" spc="10" dirty="0">
                <a:solidFill>
                  <a:srgbClr val="404040"/>
                </a:solidFill>
                <a:latin typeface="Arial"/>
                <a:cs typeface="Arial"/>
              </a:rPr>
              <a:t>nutrients </a:t>
            </a:r>
            <a:r>
              <a:rPr sz="1700" spc="-40" dirty="0">
                <a:solidFill>
                  <a:srgbClr val="404040"/>
                </a:solidFill>
                <a:latin typeface="Arial"/>
                <a:cs typeface="Arial"/>
              </a:rPr>
              <a:t>are </a:t>
            </a:r>
            <a:r>
              <a:rPr sz="1700" spc="15" dirty="0">
                <a:solidFill>
                  <a:srgbClr val="404040"/>
                </a:solidFill>
                <a:latin typeface="Arial"/>
                <a:cs typeface="Arial"/>
              </a:rPr>
              <a:t>fed </a:t>
            </a:r>
            <a:r>
              <a:rPr sz="1700" spc="45" dirty="0">
                <a:solidFill>
                  <a:srgbClr val="404040"/>
                </a:solidFill>
                <a:latin typeface="Arial"/>
                <a:cs typeface="Arial"/>
              </a:rPr>
              <a:t>into </a:t>
            </a:r>
            <a:r>
              <a:rPr sz="1700" spc="15" dirty="0">
                <a:solidFill>
                  <a:srgbClr val="404040"/>
                </a:solidFill>
                <a:latin typeface="Arial"/>
                <a:cs typeface="Arial"/>
              </a:rPr>
              <a:t>the </a:t>
            </a:r>
            <a:r>
              <a:rPr sz="1700" spc="5" dirty="0">
                <a:solidFill>
                  <a:srgbClr val="404040"/>
                </a:solidFill>
                <a:latin typeface="Arial"/>
                <a:cs typeface="Arial"/>
              </a:rPr>
              <a:t>fermenter </a:t>
            </a:r>
            <a:r>
              <a:rPr sz="1700" spc="10" dirty="0">
                <a:solidFill>
                  <a:srgbClr val="404040"/>
                </a:solidFill>
                <a:latin typeface="Arial"/>
                <a:cs typeface="Arial"/>
              </a:rPr>
              <a:t>at </a:t>
            </a:r>
            <a:r>
              <a:rPr sz="1700" spc="-120" dirty="0">
                <a:solidFill>
                  <a:srgbClr val="404040"/>
                </a:solidFill>
                <a:latin typeface="Arial"/>
                <a:cs typeface="Arial"/>
              </a:rPr>
              <a:t>the </a:t>
            </a:r>
            <a:r>
              <a:rPr sz="1700" spc="229" dirty="0">
                <a:solidFill>
                  <a:srgbClr val="404040"/>
                </a:solidFill>
                <a:latin typeface="Arial"/>
                <a:cs typeface="Arial"/>
              </a:rPr>
              <a:t> </a:t>
            </a:r>
            <a:r>
              <a:rPr sz="1700" spc="-60" dirty="0">
                <a:solidFill>
                  <a:srgbClr val="404040"/>
                </a:solidFill>
                <a:latin typeface="Arial"/>
                <a:cs typeface="Arial"/>
              </a:rPr>
              <a:t>same </a:t>
            </a:r>
            <a:r>
              <a:rPr sz="1700" spc="30" dirty="0">
                <a:solidFill>
                  <a:srgbClr val="404040"/>
                </a:solidFill>
                <a:latin typeface="Arial"/>
                <a:cs typeface="Arial"/>
              </a:rPr>
              <a:t>flow </a:t>
            </a:r>
            <a:r>
              <a:rPr sz="1700" spc="-10" dirty="0">
                <a:solidFill>
                  <a:srgbClr val="404040"/>
                </a:solidFill>
                <a:latin typeface="Arial"/>
                <a:cs typeface="Arial"/>
              </a:rPr>
              <a:t>rate </a:t>
            </a:r>
            <a:r>
              <a:rPr sz="1700" spc="-110" dirty="0">
                <a:solidFill>
                  <a:srgbClr val="404040"/>
                </a:solidFill>
                <a:latin typeface="Arial"/>
                <a:cs typeface="Arial"/>
              </a:rPr>
              <a:t>as </a:t>
            </a:r>
            <a:r>
              <a:rPr sz="1700" spc="15" dirty="0">
                <a:solidFill>
                  <a:srgbClr val="404040"/>
                </a:solidFill>
                <a:latin typeface="Arial"/>
                <a:cs typeface="Arial"/>
              </a:rPr>
              <a:t>the fermentation </a:t>
            </a:r>
            <a:r>
              <a:rPr sz="1700" spc="45" dirty="0">
                <a:solidFill>
                  <a:srgbClr val="404040"/>
                </a:solidFill>
                <a:latin typeface="Arial"/>
                <a:cs typeface="Arial"/>
              </a:rPr>
              <a:t>broth </a:t>
            </a:r>
            <a:r>
              <a:rPr sz="1700" spc="-10" dirty="0">
                <a:solidFill>
                  <a:srgbClr val="404040"/>
                </a:solidFill>
                <a:latin typeface="Arial"/>
                <a:cs typeface="Arial"/>
              </a:rPr>
              <a:t>leaving </a:t>
            </a:r>
            <a:r>
              <a:rPr sz="1700" spc="15" dirty="0">
                <a:solidFill>
                  <a:srgbClr val="404040"/>
                </a:solidFill>
                <a:latin typeface="Arial"/>
                <a:cs typeface="Arial"/>
              </a:rPr>
              <a:t>the </a:t>
            </a:r>
            <a:r>
              <a:rPr sz="1700" spc="-45" dirty="0">
                <a:solidFill>
                  <a:srgbClr val="404040"/>
                </a:solidFill>
                <a:latin typeface="Arial"/>
                <a:cs typeface="Arial"/>
              </a:rPr>
              <a:t>system. </a:t>
            </a:r>
            <a:r>
              <a:rPr sz="1700" spc="-45" dirty="0">
                <a:solidFill>
                  <a:srgbClr val="FF0000"/>
                </a:solidFill>
                <a:latin typeface="Arial"/>
                <a:cs typeface="Arial"/>
              </a:rPr>
              <a:t>Parameters </a:t>
            </a:r>
            <a:r>
              <a:rPr sz="1700" spc="-5" dirty="0">
                <a:solidFill>
                  <a:srgbClr val="FF0000"/>
                </a:solidFill>
                <a:latin typeface="Arial"/>
                <a:cs typeface="Arial"/>
              </a:rPr>
              <a:t>like  temperature, </a:t>
            </a:r>
            <a:r>
              <a:rPr sz="1700" spc="-25" dirty="0">
                <a:solidFill>
                  <a:srgbClr val="FF0000"/>
                </a:solidFill>
                <a:latin typeface="Arial"/>
                <a:cs typeface="Arial"/>
              </a:rPr>
              <a:t>pH, </a:t>
            </a:r>
            <a:r>
              <a:rPr sz="1700" spc="-5" dirty="0">
                <a:solidFill>
                  <a:srgbClr val="FF0000"/>
                </a:solidFill>
                <a:latin typeface="Arial"/>
                <a:cs typeface="Arial"/>
              </a:rPr>
              <a:t>oxygen </a:t>
            </a:r>
            <a:r>
              <a:rPr sz="1700" spc="15" dirty="0">
                <a:solidFill>
                  <a:srgbClr val="FF0000"/>
                </a:solidFill>
                <a:latin typeface="Arial"/>
                <a:cs typeface="Arial"/>
              </a:rPr>
              <a:t>consumption </a:t>
            </a:r>
            <a:r>
              <a:rPr sz="1700" spc="-5" dirty="0">
                <a:solidFill>
                  <a:srgbClr val="FF0000"/>
                </a:solidFill>
                <a:latin typeface="Arial"/>
                <a:cs typeface="Arial"/>
              </a:rPr>
              <a:t>and carbon </a:t>
            </a:r>
            <a:r>
              <a:rPr sz="1700" spc="15" dirty="0">
                <a:solidFill>
                  <a:srgbClr val="FF0000"/>
                </a:solidFill>
                <a:latin typeface="Arial"/>
                <a:cs typeface="Arial"/>
              </a:rPr>
              <a:t>dioxide </a:t>
            </a:r>
            <a:r>
              <a:rPr sz="1700" spc="30" dirty="0">
                <a:solidFill>
                  <a:srgbClr val="404040"/>
                </a:solidFill>
                <a:latin typeface="Arial"/>
                <a:cs typeface="Arial"/>
              </a:rPr>
              <a:t>formation </a:t>
            </a:r>
            <a:r>
              <a:rPr sz="1700" spc="-40" dirty="0">
                <a:solidFill>
                  <a:srgbClr val="404040"/>
                </a:solidFill>
                <a:latin typeface="Arial"/>
                <a:cs typeface="Arial"/>
              </a:rPr>
              <a:t>are </a:t>
            </a:r>
            <a:r>
              <a:rPr sz="1700" spc="-30" dirty="0">
                <a:solidFill>
                  <a:srgbClr val="404040"/>
                </a:solidFill>
                <a:latin typeface="Arial"/>
                <a:cs typeface="Arial"/>
              </a:rPr>
              <a:t>measured </a:t>
            </a:r>
            <a:r>
              <a:rPr sz="1700" spc="-10" dirty="0">
                <a:solidFill>
                  <a:srgbClr val="404040"/>
                </a:solidFill>
                <a:latin typeface="Arial"/>
                <a:cs typeface="Arial"/>
              </a:rPr>
              <a:t>and  </a:t>
            </a:r>
            <a:r>
              <a:rPr sz="1700" spc="20" dirty="0">
                <a:solidFill>
                  <a:srgbClr val="FF0000"/>
                </a:solidFill>
                <a:latin typeface="Arial"/>
                <a:cs typeface="Arial"/>
              </a:rPr>
              <a:t>controlled </a:t>
            </a:r>
            <a:r>
              <a:rPr sz="1700" spc="75" dirty="0">
                <a:solidFill>
                  <a:srgbClr val="FF0000"/>
                </a:solidFill>
                <a:latin typeface="Arial"/>
                <a:cs typeface="Arial"/>
              </a:rPr>
              <a:t>to </a:t>
            </a:r>
            <a:r>
              <a:rPr sz="1700" spc="20" dirty="0">
                <a:solidFill>
                  <a:srgbClr val="FF0000"/>
                </a:solidFill>
                <a:latin typeface="Arial"/>
                <a:cs typeface="Arial"/>
              </a:rPr>
              <a:t>optimize </a:t>
            </a:r>
            <a:r>
              <a:rPr sz="1700" spc="15" dirty="0">
                <a:solidFill>
                  <a:srgbClr val="404040"/>
                </a:solidFill>
                <a:latin typeface="Arial"/>
                <a:cs typeface="Arial"/>
              </a:rPr>
              <a:t>the fermentation</a:t>
            </a:r>
            <a:r>
              <a:rPr sz="1700" spc="-160" dirty="0">
                <a:solidFill>
                  <a:srgbClr val="404040"/>
                </a:solidFill>
                <a:latin typeface="Arial"/>
                <a:cs typeface="Arial"/>
              </a:rPr>
              <a:t> </a:t>
            </a:r>
            <a:r>
              <a:rPr sz="1700" spc="-50" dirty="0">
                <a:solidFill>
                  <a:srgbClr val="404040"/>
                </a:solidFill>
                <a:latin typeface="Arial"/>
                <a:cs typeface="Arial"/>
              </a:rPr>
              <a:t>process.</a:t>
            </a:r>
            <a:endParaRPr sz="1700">
              <a:latin typeface="Arial"/>
              <a:cs typeface="Arial"/>
            </a:endParaRPr>
          </a:p>
          <a:p>
            <a:pPr marL="355600" marR="5080" indent="-342900" algn="just">
              <a:lnSpc>
                <a:spcPct val="100000"/>
              </a:lnSpc>
              <a:spcBef>
                <a:spcPts val="994"/>
              </a:spcBef>
            </a:pPr>
            <a:r>
              <a:rPr sz="1700" spc="320" dirty="0">
                <a:solidFill>
                  <a:srgbClr val="A42F0F"/>
                </a:solidFill>
                <a:latin typeface="Arial"/>
                <a:cs typeface="Arial"/>
              </a:rPr>
              <a:t> </a:t>
            </a:r>
            <a:r>
              <a:rPr sz="1700" dirty="0">
                <a:solidFill>
                  <a:srgbClr val="404040"/>
                </a:solidFill>
                <a:latin typeface="Arial"/>
                <a:cs typeface="Arial"/>
              </a:rPr>
              <a:t>Next </a:t>
            </a:r>
            <a:r>
              <a:rPr sz="1700" spc="20" dirty="0">
                <a:solidFill>
                  <a:srgbClr val="404040"/>
                </a:solidFill>
                <a:latin typeface="Arial"/>
                <a:cs typeface="Arial"/>
              </a:rPr>
              <a:t>in </a:t>
            </a:r>
            <a:r>
              <a:rPr sz="1700" spc="-10" dirty="0">
                <a:solidFill>
                  <a:srgbClr val="FF0000"/>
                </a:solidFill>
                <a:latin typeface="Arial"/>
                <a:cs typeface="Arial"/>
              </a:rPr>
              <a:t>harvesting </a:t>
            </a:r>
            <a:r>
              <a:rPr sz="1700" spc="-50" dirty="0">
                <a:solidFill>
                  <a:srgbClr val="FF0000"/>
                </a:solidFill>
                <a:latin typeface="Arial"/>
                <a:cs typeface="Arial"/>
              </a:rPr>
              <a:t>enzymes </a:t>
            </a:r>
            <a:r>
              <a:rPr sz="1700" spc="40" dirty="0">
                <a:solidFill>
                  <a:srgbClr val="FF0000"/>
                </a:solidFill>
                <a:latin typeface="Arial"/>
                <a:cs typeface="Arial"/>
              </a:rPr>
              <a:t>from </a:t>
            </a:r>
            <a:r>
              <a:rPr sz="1700" spc="15" dirty="0">
                <a:solidFill>
                  <a:srgbClr val="FF0000"/>
                </a:solidFill>
                <a:latin typeface="Arial"/>
                <a:cs typeface="Arial"/>
              </a:rPr>
              <a:t>the fermentation </a:t>
            </a:r>
            <a:r>
              <a:rPr sz="1700" spc="20" dirty="0">
                <a:solidFill>
                  <a:srgbClr val="FF0000"/>
                </a:solidFill>
                <a:latin typeface="Arial"/>
                <a:cs typeface="Arial"/>
              </a:rPr>
              <a:t>medium </a:t>
            </a:r>
            <a:r>
              <a:rPr sz="1700" spc="-5" dirty="0">
                <a:solidFill>
                  <a:srgbClr val="404040"/>
                </a:solidFill>
                <a:latin typeface="Arial"/>
                <a:cs typeface="Arial"/>
              </a:rPr>
              <a:t>one </a:t>
            </a:r>
            <a:r>
              <a:rPr sz="1700" spc="5" dirty="0">
                <a:solidFill>
                  <a:srgbClr val="404040"/>
                </a:solidFill>
                <a:latin typeface="Arial"/>
                <a:cs typeface="Arial"/>
              </a:rPr>
              <a:t>must </a:t>
            </a:r>
            <a:r>
              <a:rPr sz="1700" spc="-10" dirty="0">
                <a:solidFill>
                  <a:srgbClr val="404040"/>
                </a:solidFill>
                <a:latin typeface="Arial"/>
                <a:cs typeface="Arial"/>
              </a:rPr>
              <a:t>remove </a:t>
            </a:r>
            <a:r>
              <a:rPr sz="1700" spc="-40" dirty="0">
                <a:solidFill>
                  <a:srgbClr val="404040"/>
                </a:solidFill>
                <a:latin typeface="Arial"/>
                <a:cs typeface="Arial"/>
              </a:rPr>
              <a:t>insoluble  </a:t>
            </a:r>
            <a:r>
              <a:rPr sz="1700" dirty="0">
                <a:solidFill>
                  <a:srgbClr val="404040"/>
                </a:solidFill>
                <a:latin typeface="Arial"/>
                <a:cs typeface="Arial"/>
              </a:rPr>
              <a:t>products, </a:t>
            </a:r>
            <a:r>
              <a:rPr sz="1700" spc="-60" dirty="0">
                <a:solidFill>
                  <a:srgbClr val="404040"/>
                </a:solidFill>
                <a:latin typeface="Arial"/>
                <a:cs typeface="Arial"/>
              </a:rPr>
              <a:t>e.g. </a:t>
            </a:r>
            <a:r>
              <a:rPr sz="1700" spc="5" dirty="0">
                <a:solidFill>
                  <a:srgbClr val="404040"/>
                </a:solidFill>
                <a:latin typeface="Arial"/>
                <a:cs typeface="Arial"/>
              </a:rPr>
              <a:t>microbial </a:t>
            </a:r>
            <a:r>
              <a:rPr sz="1700" spc="-50" dirty="0">
                <a:solidFill>
                  <a:srgbClr val="404040"/>
                </a:solidFill>
                <a:latin typeface="Arial"/>
                <a:cs typeface="Arial"/>
              </a:rPr>
              <a:t>cells. </a:t>
            </a:r>
            <a:r>
              <a:rPr sz="1700" spc="-60" dirty="0">
                <a:solidFill>
                  <a:srgbClr val="404040"/>
                </a:solidFill>
                <a:latin typeface="Arial"/>
                <a:cs typeface="Arial"/>
              </a:rPr>
              <a:t>This </a:t>
            </a:r>
            <a:r>
              <a:rPr sz="1700" spc="-45" dirty="0">
                <a:solidFill>
                  <a:srgbClr val="404040"/>
                </a:solidFill>
                <a:latin typeface="Arial"/>
                <a:cs typeface="Arial"/>
              </a:rPr>
              <a:t>is </a:t>
            </a:r>
            <a:r>
              <a:rPr sz="1700" spc="10" dirty="0">
                <a:solidFill>
                  <a:srgbClr val="404040"/>
                </a:solidFill>
                <a:latin typeface="Arial"/>
                <a:cs typeface="Arial"/>
              </a:rPr>
              <a:t>normally </a:t>
            </a:r>
            <a:r>
              <a:rPr sz="1700" spc="15" dirty="0">
                <a:solidFill>
                  <a:srgbClr val="404040"/>
                </a:solidFill>
                <a:latin typeface="Arial"/>
                <a:cs typeface="Arial"/>
              </a:rPr>
              <a:t>done </a:t>
            </a:r>
            <a:r>
              <a:rPr sz="1700" spc="10" dirty="0">
                <a:solidFill>
                  <a:srgbClr val="404040"/>
                </a:solidFill>
                <a:latin typeface="Arial"/>
                <a:cs typeface="Arial"/>
              </a:rPr>
              <a:t>by centrifugation. </a:t>
            </a:r>
            <a:r>
              <a:rPr sz="1700" spc="-85" dirty="0">
                <a:solidFill>
                  <a:srgbClr val="404040"/>
                </a:solidFill>
                <a:latin typeface="Arial"/>
                <a:cs typeface="Arial"/>
              </a:rPr>
              <a:t>As </a:t>
            </a:r>
            <a:r>
              <a:rPr sz="1700" spc="15" dirty="0">
                <a:solidFill>
                  <a:srgbClr val="404040"/>
                </a:solidFill>
                <a:latin typeface="Arial"/>
                <a:cs typeface="Arial"/>
              </a:rPr>
              <a:t>most </a:t>
            </a:r>
            <a:r>
              <a:rPr sz="1700" spc="5" dirty="0">
                <a:solidFill>
                  <a:srgbClr val="404040"/>
                </a:solidFill>
                <a:latin typeface="Arial"/>
                <a:cs typeface="Arial"/>
              </a:rPr>
              <a:t>industrial  </a:t>
            </a:r>
            <a:r>
              <a:rPr sz="1700" spc="-45" dirty="0">
                <a:solidFill>
                  <a:srgbClr val="404040"/>
                </a:solidFill>
                <a:latin typeface="Arial"/>
                <a:cs typeface="Arial"/>
              </a:rPr>
              <a:t>enzymes </a:t>
            </a:r>
            <a:r>
              <a:rPr sz="1700" spc="-40" dirty="0">
                <a:solidFill>
                  <a:srgbClr val="404040"/>
                </a:solidFill>
                <a:latin typeface="Arial"/>
                <a:cs typeface="Arial"/>
              </a:rPr>
              <a:t>are </a:t>
            </a:r>
            <a:r>
              <a:rPr sz="1700" spc="-15" dirty="0">
                <a:solidFill>
                  <a:srgbClr val="404040"/>
                </a:solidFill>
                <a:latin typeface="Arial"/>
                <a:cs typeface="Arial"/>
              </a:rPr>
              <a:t>extracellular </a:t>
            </a:r>
            <a:r>
              <a:rPr sz="1700" spc="-30" dirty="0">
                <a:solidFill>
                  <a:srgbClr val="404040"/>
                </a:solidFill>
                <a:latin typeface="Arial"/>
                <a:cs typeface="Arial"/>
              </a:rPr>
              <a:t>(secreted </a:t>
            </a:r>
            <a:r>
              <a:rPr sz="1700" spc="10" dirty="0">
                <a:solidFill>
                  <a:srgbClr val="404040"/>
                </a:solidFill>
                <a:latin typeface="Arial"/>
                <a:cs typeface="Arial"/>
              </a:rPr>
              <a:t>by </a:t>
            </a:r>
            <a:r>
              <a:rPr sz="1700" spc="-40" dirty="0">
                <a:solidFill>
                  <a:srgbClr val="404040"/>
                </a:solidFill>
                <a:latin typeface="Arial"/>
                <a:cs typeface="Arial"/>
              </a:rPr>
              <a:t>cells </a:t>
            </a:r>
            <a:r>
              <a:rPr sz="1700" spc="45" dirty="0">
                <a:solidFill>
                  <a:srgbClr val="404040"/>
                </a:solidFill>
                <a:latin typeface="Arial"/>
                <a:cs typeface="Arial"/>
              </a:rPr>
              <a:t>into </a:t>
            </a:r>
            <a:r>
              <a:rPr sz="1700" spc="15" dirty="0">
                <a:solidFill>
                  <a:srgbClr val="404040"/>
                </a:solidFill>
                <a:latin typeface="Arial"/>
                <a:cs typeface="Arial"/>
              </a:rPr>
              <a:t>the </a:t>
            </a:r>
            <a:r>
              <a:rPr sz="1700" spc="-15" dirty="0">
                <a:solidFill>
                  <a:srgbClr val="404040"/>
                </a:solidFill>
                <a:latin typeface="Arial"/>
                <a:cs typeface="Arial"/>
              </a:rPr>
              <a:t>external </a:t>
            </a:r>
            <a:r>
              <a:rPr sz="1700" spc="-5" dirty="0">
                <a:solidFill>
                  <a:srgbClr val="404040"/>
                </a:solidFill>
                <a:latin typeface="Arial"/>
                <a:cs typeface="Arial"/>
              </a:rPr>
              <a:t>environment), </a:t>
            </a:r>
            <a:r>
              <a:rPr sz="1700" dirty="0">
                <a:solidFill>
                  <a:srgbClr val="404040"/>
                </a:solidFill>
                <a:latin typeface="Arial"/>
                <a:cs typeface="Arial"/>
              </a:rPr>
              <a:t>they </a:t>
            </a:r>
            <a:r>
              <a:rPr sz="1700" spc="-10" dirty="0">
                <a:solidFill>
                  <a:srgbClr val="404040"/>
                </a:solidFill>
                <a:latin typeface="Arial"/>
                <a:cs typeface="Arial"/>
              </a:rPr>
              <a:t>remain  </a:t>
            </a:r>
            <a:r>
              <a:rPr sz="1700" spc="20" dirty="0">
                <a:solidFill>
                  <a:srgbClr val="404040"/>
                </a:solidFill>
                <a:latin typeface="Arial"/>
                <a:cs typeface="Arial"/>
              </a:rPr>
              <a:t>in </a:t>
            </a:r>
            <a:r>
              <a:rPr sz="1700" spc="15" dirty="0">
                <a:solidFill>
                  <a:srgbClr val="404040"/>
                </a:solidFill>
                <a:latin typeface="Arial"/>
                <a:cs typeface="Arial"/>
              </a:rPr>
              <a:t>the </a:t>
            </a:r>
            <a:r>
              <a:rPr sz="1700" spc="10" dirty="0">
                <a:solidFill>
                  <a:srgbClr val="404040"/>
                </a:solidFill>
                <a:latin typeface="Arial"/>
                <a:cs typeface="Arial"/>
              </a:rPr>
              <a:t>fermented </a:t>
            </a:r>
            <a:r>
              <a:rPr sz="1700" spc="45" dirty="0">
                <a:solidFill>
                  <a:srgbClr val="404040"/>
                </a:solidFill>
                <a:latin typeface="Arial"/>
                <a:cs typeface="Arial"/>
              </a:rPr>
              <a:t>broth </a:t>
            </a:r>
            <a:r>
              <a:rPr sz="1700" spc="5" dirty="0">
                <a:solidFill>
                  <a:srgbClr val="404040"/>
                </a:solidFill>
                <a:latin typeface="Arial"/>
                <a:cs typeface="Arial"/>
              </a:rPr>
              <a:t>after </a:t>
            </a:r>
            <a:r>
              <a:rPr sz="1700" spc="15" dirty="0">
                <a:solidFill>
                  <a:srgbClr val="404040"/>
                </a:solidFill>
                <a:latin typeface="Arial"/>
                <a:cs typeface="Arial"/>
              </a:rPr>
              <a:t>the </a:t>
            </a:r>
            <a:r>
              <a:rPr sz="1700" spc="-30" dirty="0">
                <a:solidFill>
                  <a:srgbClr val="404040"/>
                </a:solidFill>
                <a:latin typeface="Arial"/>
                <a:cs typeface="Arial"/>
              </a:rPr>
              <a:t>biomass </a:t>
            </a:r>
            <a:r>
              <a:rPr sz="1700" spc="-70" dirty="0">
                <a:solidFill>
                  <a:srgbClr val="404040"/>
                </a:solidFill>
                <a:latin typeface="Arial"/>
                <a:cs typeface="Arial"/>
              </a:rPr>
              <a:t>has </a:t>
            </a:r>
            <a:r>
              <a:rPr sz="1700" spc="-15" dirty="0">
                <a:solidFill>
                  <a:srgbClr val="404040"/>
                </a:solidFill>
                <a:latin typeface="Arial"/>
                <a:cs typeface="Arial"/>
              </a:rPr>
              <a:t>been</a:t>
            </a:r>
            <a:r>
              <a:rPr sz="1700" spc="-85" dirty="0">
                <a:solidFill>
                  <a:srgbClr val="404040"/>
                </a:solidFill>
                <a:latin typeface="Arial"/>
                <a:cs typeface="Arial"/>
              </a:rPr>
              <a:t> </a:t>
            </a:r>
            <a:r>
              <a:rPr sz="1700" spc="-15" dirty="0">
                <a:solidFill>
                  <a:srgbClr val="404040"/>
                </a:solidFill>
                <a:latin typeface="Arial"/>
                <a:cs typeface="Arial"/>
              </a:rPr>
              <a:t>removed.</a:t>
            </a:r>
            <a:endParaRPr sz="1700">
              <a:latin typeface="Arial"/>
              <a:cs typeface="Arial"/>
            </a:endParaRPr>
          </a:p>
          <a:p>
            <a:pPr marL="355600" marR="5715" indent="-342900" algn="just">
              <a:lnSpc>
                <a:spcPct val="100000"/>
              </a:lnSpc>
              <a:spcBef>
                <a:spcPts val="1000"/>
              </a:spcBef>
            </a:pPr>
            <a:r>
              <a:rPr sz="1700" spc="320" dirty="0">
                <a:solidFill>
                  <a:srgbClr val="A42F0F"/>
                </a:solidFill>
                <a:latin typeface="Arial"/>
                <a:cs typeface="Arial"/>
              </a:rPr>
              <a:t> </a:t>
            </a:r>
            <a:r>
              <a:rPr sz="1700" spc="-65" dirty="0">
                <a:solidFill>
                  <a:srgbClr val="404040"/>
                </a:solidFill>
                <a:latin typeface="Arial"/>
                <a:cs typeface="Arial"/>
              </a:rPr>
              <a:t>The </a:t>
            </a:r>
            <a:r>
              <a:rPr sz="1700" spc="-45" dirty="0">
                <a:solidFill>
                  <a:srgbClr val="FF0000"/>
                </a:solidFill>
                <a:latin typeface="Arial"/>
                <a:cs typeface="Arial"/>
              </a:rPr>
              <a:t>enzymes </a:t>
            </a:r>
            <a:r>
              <a:rPr sz="1700" spc="20" dirty="0">
                <a:solidFill>
                  <a:srgbClr val="404040"/>
                </a:solidFill>
                <a:latin typeface="Arial"/>
                <a:cs typeface="Arial"/>
              </a:rPr>
              <a:t>in </a:t>
            </a:r>
            <a:r>
              <a:rPr sz="1700" spc="15" dirty="0">
                <a:solidFill>
                  <a:srgbClr val="404040"/>
                </a:solidFill>
                <a:latin typeface="Arial"/>
                <a:cs typeface="Arial"/>
              </a:rPr>
              <a:t>the </a:t>
            </a:r>
            <a:r>
              <a:rPr sz="1700" spc="5" dirty="0">
                <a:solidFill>
                  <a:srgbClr val="404040"/>
                </a:solidFill>
                <a:latin typeface="Arial"/>
                <a:cs typeface="Arial"/>
              </a:rPr>
              <a:t>remaining </a:t>
            </a:r>
            <a:r>
              <a:rPr sz="1700" spc="45" dirty="0">
                <a:solidFill>
                  <a:srgbClr val="404040"/>
                </a:solidFill>
                <a:latin typeface="Arial"/>
                <a:cs typeface="Arial"/>
              </a:rPr>
              <a:t>broth </a:t>
            </a:r>
            <a:r>
              <a:rPr sz="1700" spc="-40" dirty="0">
                <a:solidFill>
                  <a:srgbClr val="404040"/>
                </a:solidFill>
                <a:latin typeface="Arial"/>
                <a:cs typeface="Arial"/>
              </a:rPr>
              <a:t>are </a:t>
            </a:r>
            <a:r>
              <a:rPr sz="1700" spc="15" dirty="0">
                <a:solidFill>
                  <a:srgbClr val="404040"/>
                </a:solidFill>
                <a:latin typeface="Arial"/>
                <a:cs typeface="Arial"/>
              </a:rPr>
              <a:t>then </a:t>
            </a:r>
            <a:r>
              <a:rPr sz="1700" dirty="0">
                <a:solidFill>
                  <a:srgbClr val="FF0000"/>
                </a:solidFill>
                <a:latin typeface="Arial"/>
                <a:cs typeface="Arial"/>
              </a:rPr>
              <a:t>concentrate</a:t>
            </a:r>
            <a:r>
              <a:rPr sz="1700" dirty="0">
                <a:solidFill>
                  <a:srgbClr val="404040"/>
                </a:solidFill>
                <a:latin typeface="Arial"/>
                <a:cs typeface="Arial"/>
              </a:rPr>
              <a:t>d </a:t>
            </a:r>
            <a:r>
              <a:rPr sz="1700" spc="5" dirty="0">
                <a:solidFill>
                  <a:srgbClr val="404040"/>
                </a:solidFill>
                <a:latin typeface="Arial"/>
                <a:cs typeface="Arial"/>
              </a:rPr>
              <a:t>by </a:t>
            </a:r>
            <a:r>
              <a:rPr sz="1700" spc="-5" dirty="0">
                <a:solidFill>
                  <a:srgbClr val="FF0000"/>
                </a:solidFill>
                <a:latin typeface="Arial"/>
                <a:cs typeface="Arial"/>
              </a:rPr>
              <a:t>evaporation,  </a:t>
            </a:r>
            <a:r>
              <a:rPr sz="1700" spc="-55" dirty="0">
                <a:solidFill>
                  <a:srgbClr val="FF0000"/>
                </a:solidFill>
                <a:latin typeface="Arial"/>
                <a:cs typeface="Arial"/>
              </a:rPr>
              <a:t>membrane </a:t>
            </a:r>
            <a:r>
              <a:rPr sz="1700" spc="35" dirty="0">
                <a:solidFill>
                  <a:srgbClr val="FF0000"/>
                </a:solidFill>
                <a:latin typeface="Arial"/>
                <a:cs typeface="Arial"/>
              </a:rPr>
              <a:t>filtration </a:t>
            </a:r>
            <a:r>
              <a:rPr sz="1700" spc="35" dirty="0">
                <a:solidFill>
                  <a:srgbClr val="404040"/>
                </a:solidFill>
                <a:latin typeface="Arial"/>
                <a:cs typeface="Arial"/>
              </a:rPr>
              <a:t>or </a:t>
            </a:r>
            <a:r>
              <a:rPr sz="1700" spc="-5" dirty="0">
                <a:solidFill>
                  <a:srgbClr val="404040"/>
                </a:solidFill>
                <a:latin typeface="Arial"/>
                <a:cs typeface="Arial"/>
              </a:rPr>
              <a:t>crystallization </a:t>
            </a:r>
            <a:r>
              <a:rPr sz="1700" spc="15" dirty="0">
                <a:solidFill>
                  <a:srgbClr val="404040"/>
                </a:solidFill>
                <a:latin typeface="Arial"/>
                <a:cs typeface="Arial"/>
              </a:rPr>
              <a:t>depending </a:t>
            </a:r>
            <a:r>
              <a:rPr sz="1700" spc="30" dirty="0">
                <a:solidFill>
                  <a:srgbClr val="404040"/>
                </a:solidFill>
                <a:latin typeface="Arial"/>
                <a:cs typeface="Arial"/>
              </a:rPr>
              <a:t>on </a:t>
            </a:r>
            <a:r>
              <a:rPr sz="1700" spc="20" dirty="0">
                <a:solidFill>
                  <a:srgbClr val="404040"/>
                </a:solidFill>
                <a:latin typeface="Arial"/>
                <a:cs typeface="Arial"/>
              </a:rPr>
              <a:t>their </a:t>
            </a:r>
            <a:r>
              <a:rPr sz="1700" spc="15" dirty="0">
                <a:solidFill>
                  <a:srgbClr val="404040"/>
                </a:solidFill>
                <a:latin typeface="Arial"/>
                <a:cs typeface="Arial"/>
              </a:rPr>
              <a:t>intended </a:t>
            </a:r>
            <a:r>
              <a:rPr sz="1700" dirty="0">
                <a:solidFill>
                  <a:srgbClr val="404040"/>
                </a:solidFill>
                <a:latin typeface="Arial"/>
                <a:cs typeface="Arial"/>
              </a:rPr>
              <a:t>application. </a:t>
            </a:r>
            <a:r>
              <a:rPr sz="1700" spc="20" dirty="0">
                <a:solidFill>
                  <a:srgbClr val="404040"/>
                </a:solidFill>
                <a:latin typeface="Arial"/>
                <a:cs typeface="Arial"/>
              </a:rPr>
              <a:t>If  </a:t>
            </a:r>
            <a:r>
              <a:rPr sz="1700" spc="5" dirty="0">
                <a:solidFill>
                  <a:srgbClr val="404040"/>
                </a:solidFill>
                <a:latin typeface="Arial"/>
                <a:cs typeface="Arial"/>
              </a:rPr>
              <a:t>pure </a:t>
            </a:r>
            <a:r>
              <a:rPr sz="1700" spc="-35" dirty="0">
                <a:solidFill>
                  <a:srgbClr val="404040"/>
                </a:solidFill>
                <a:latin typeface="Arial"/>
                <a:cs typeface="Arial"/>
              </a:rPr>
              <a:t>enzyme </a:t>
            </a:r>
            <a:r>
              <a:rPr sz="1700" spc="-5" dirty="0">
                <a:solidFill>
                  <a:srgbClr val="404040"/>
                </a:solidFill>
                <a:latin typeface="Arial"/>
                <a:cs typeface="Arial"/>
              </a:rPr>
              <a:t>preparations </a:t>
            </a:r>
            <a:r>
              <a:rPr sz="1700" spc="-40" dirty="0">
                <a:solidFill>
                  <a:srgbClr val="404040"/>
                </a:solidFill>
                <a:latin typeface="Arial"/>
                <a:cs typeface="Arial"/>
              </a:rPr>
              <a:t>are </a:t>
            </a:r>
            <a:r>
              <a:rPr sz="1700" spc="-5" dirty="0">
                <a:solidFill>
                  <a:srgbClr val="404040"/>
                </a:solidFill>
                <a:latin typeface="Arial"/>
                <a:cs typeface="Arial"/>
              </a:rPr>
              <a:t>required, </a:t>
            </a:r>
            <a:r>
              <a:rPr sz="1700" dirty="0">
                <a:solidFill>
                  <a:srgbClr val="404040"/>
                </a:solidFill>
                <a:latin typeface="Arial"/>
                <a:cs typeface="Arial"/>
              </a:rPr>
              <a:t>they </a:t>
            </a:r>
            <a:r>
              <a:rPr sz="1700" spc="-40" dirty="0">
                <a:solidFill>
                  <a:srgbClr val="404040"/>
                </a:solidFill>
                <a:latin typeface="Arial"/>
                <a:cs typeface="Arial"/>
              </a:rPr>
              <a:t>are </a:t>
            </a:r>
            <a:r>
              <a:rPr sz="1700" spc="-25" dirty="0">
                <a:solidFill>
                  <a:srgbClr val="404040"/>
                </a:solidFill>
                <a:latin typeface="Arial"/>
                <a:cs typeface="Arial"/>
              </a:rPr>
              <a:t>usually </a:t>
            </a:r>
            <a:r>
              <a:rPr sz="1700" spc="-5" dirty="0">
                <a:solidFill>
                  <a:srgbClr val="404040"/>
                </a:solidFill>
                <a:latin typeface="Arial"/>
                <a:cs typeface="Arial"/>
              </a:rPr>
              <a:t>isolated </a:t>
            </a:r>
            <a:r>
              <a:rPr sz="1700" spc="10" dirty="0">
                <a:solidFill>
                  <a:srgbClr val="404040"/>
                </a:solidFill>
                <a:latin typeface="Arial"/>
                <a:cs typeface="Arial"/>
              </a:rPr>
              <a:t>by </a:t>
            </a:r>
            <a:r>
              <a:rPr sz="1700" spc="10" dirty="0">
                <a:solidFill>
                  <a:srgbClr val="FF0000"/>
                </a:solidFill>
                <a:latin typeface="Arial"/>
                <a:cs typeface="Arial"/>
              </a:rPr>
              <a:t>gel </a:t>
            </a:r>
            <a:r>
              <a:rPr sz="1700" spc="35" dirty="0">
                <a:solidFill>
                  <a:srgbClr val="FF0000"/>
                </a:solidFill>
                <a:latin typeface="Arial"/>
                <a:cs typeface="Arial"/>
              </a:rPr>
              <a:t>or  </a:t>
            </a:r>
            <a:r>
              <a:rPr sz="1700" spc="30" dirty="0">
                <a:solidFill>
                  <a:srgbClr val="FF0000"/>
                </a:solidFill>
                <a:latin typeface="Arial"/>
                <a:cs typeface="Arial"/>
              </a:rPr>
              <a:t>ion </a:t>
            </a:r>
            <a:r>
              <a:rPr sz="1700" spc="-30" dirty="0">
                <a:solidFill>
                  <a:srgbClr val="FF0000"/>
                </a:solidFill>
                <a:latin typeface="Arial"/>
                <a:cs typeface="Arial"/>
              </a:rPr>
              <a:t>exchange</a:t>
            </a:r>
            <a:r>
              <a:rPr sz="1700" spc="-90" dirty="0">
                <a:solidFill>
                  <a:srgbClr val="FF0000"/>
                </a:solidFill>
                <a:latin typeface="Arial"/>
                <a:cs typeface="Arial"/>
              </a:rPr>
              <a:t> </a:t>
            </a:r>
            <a:r>
              <a:rPr sz="1700" spc="5" dirty="0">
                <a:solidFill>
                  <a:srgbClr val="FF0000"/>
                </a:solidFill>
                <a:latin typeface="Arial"/>
                <a:cs typeface="Arial"/>
              </a:rPr>
              <a:t>chromatography.</a:t>
            </a:r>
            <a:endParaRPr sz="1700">
              <a:latin typeface="Arial"/>
              <a:cs typeface="Aria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43610" y="651509"/>
            <a:ext cx="2693035" cy="574040"/>
          </a:xfrm>
          <a:prstGeom prst="rect">
            <a:avLst/>
          </a:prstGeom>
        </p:spPr>
        <p:txBody>
          <a:bodyPr vert="horz" wrap="square" lIns="0" tIns="12700" rIns="0" bIns="0" rtlCol="0">
            <a:spAutoFit/>
          </a:bodyPr>
          <a:lstStyle/>
          <a:p>
            <a:pPr marL="12700">
              <a:lnSpc>
                <a:spcPct val="100000"/>
              </a:lnSpc>
              <a:spcBef>
                <a:spcPts val="100"/>
              </a:spcBef>
            </a:pPr>
            <a:r>
              <a:rPr sz="3600" b="1" dirty="0">
                <a:solidFill>
                  <a:srgbClr val="1581AA"/>
                </a:solidFill>
                <a:latin typeface="Times New Roman"/>
                <a:cs typeface="Times New Roman"/>
              </a:rPr>
              <a:t>Fermentation</a:t>
            </a:r>
            <a:endParaRPr sz="3600">
              <a:latin typeface="Times New Roman"/>
              <a:cs typeface="Times New Roman"/>
            </a:endParaRPr>
          </a:p>
        </p:txBody>
      </p:sp>
      <p:sp>
        <p:nvSpPr>
          <p:cNvPr id="3" name="object 3"/>
          <p:cNvSpPr txBox="1">
            <a:spLocks noGrp="1"/>
          </p:cNvSpPr>
          <p:nvPr>
            <p:ph type="body" idx="1"/>
          </p:nvPr>
        </p:nvSpPr>
        <p:spPr>
          <a:xfrm>
            <a:off x="707544" y="1520699"/>
            <a:ext cx="7731125" cy="2265364"/>
          </a:xfrm>
          <a:prstGeom prst="rect">
            <a:avLst/>
          </a:prstGeom>
        </p:spPr>
        <p:txBody>
          <a:bodyPr vert="horz" wrap="square" lIns="0" tIns="13335" rIns="0" bIns="0" rtlCol="0">
            <a:spAutoFit/>
          </a:bodyPr>
          <a:lstStyle/>
          <a:p>
            <a:pPr marL="355600" marR="5080" indent="-342900" algn="just">
              <a:lnSpc>
                <a:spcPct val="100000"/>
              </a:lnSpc>
              <a:spcBef>
                <a:spcPts val="105"/>
              </a:spcBef>
            </a:pPr>
            <a:r>
              <a:rPr spc="434" dirty="0">
                <a:solidFill>
                  <a:srgbClr val="353535"/>
                </a:solidFill>
                <a:latin typeface="Arial"/>
                <a:cs typeface="Arial"/>
              </a:rPr>
              <a:t> </a:t>
            </a:r>
            <a:r>
              <a:rPr spc="-5" dirty="0"/>
              <a:t>Fermentation </a:t>
            </a:r>
            <a:r>
              <a:rPr dirty="0"/>
              <a:t>has been widely used </a:t>
            </a:r>
            <a:r>
              <a:rPr spc="-5" dirty="0"/>
              <a:t>for </a:t>
            </a:r>
            <a:r>
              <a:rPr dirty="0"/>
              <a:t>the </a:t>
            </a:r>
            <a:r>
              <a:rPr spc="-5" dirty="0"/>
              <a:t>production </a:t>
            </a:r>
            <a:r>
              <a:rPr dirty="0"/>
              <a:t>of </a:t>
            </a:r>
            <a:r>
              <a:rPr spc="-660" dirty="0"/>
              <a:t>a </a:t>
            </a:r>
            <a:r>
              <a:rPr spc="3240" dirty="0"/>
              <a:t> </a:t>
            </a:r>
            <a:r>
              <a:rPr dirty="0"/>
              <a:t>wide </a:t>
            </a:r>
            <a:r>
              <a:rPr spc="-5" dirty="0"/>
              <a:t>variety </a:t>
            </a:r>
            <a:r>
              <a:rPr dirty="0"/>
              <a:t>of </a:t>
            </a:r>
            <a:r>
              <a:rPr spc="-5" dirty="0"/>
              <a:t>substances that </a:t>
            </a:r>
            <a:r>
              <a:rPr dirty="0"/>
              <a:t>are </a:t>
            </a:r>
            <a:r>
              <a:rPr b="1" dirty="0">
                <a:latin typeface="Times New Roman"/>
                <a:cs typeface="Times New Roman"/>
              </a:rPr>
              <a:t>highly </a:t>
            </a:r>
            <a:r>
              <a:rPr b="1" spc="-5" dirty="0">
                <a:latin typeface="Times New Roman"/>
                <a:cs typeface="Times New Roman"/>
              </a:rPr>
              <a:t>beneficial </a:t>
            </a:r>
            <a:r>
              <a:rPr b="1" dirty="0">
                <a:latin typeface="Times New Roman"/>
                <a:cs typeface="Times New Roman"/>
              </a:rPr>
              <a:t>to  </a:t>
            </a:r>
            <a:r>
              <a:rPr b="1" spc="-5" dirty="0">
                <a:latin typeface="Times New Roman"/>
                <a:cs typeface="Times New Roman"/>
              </a:rPr>
              <a:t>individuals and </a:t>
            </a:r>
            <a:r>
              <a:rPr b="1" spc="-20" dirty="0">
                <a:latin typeface="Times New Roman"/>
                <a:cs typeface="Times New Roman"/>
              </a:rPr>
              <a:t>industry</a:t>
            </a:r>
            <a:r>
              <a:rPr b="1" spc="-20">
                <a:latin typeface="Times New Roman"/>
                <a:cs typeface="Times New Roman"/>
              </a:rPr>
              <a:t>. </a:t>
            </a:r>
            <a:r>
              <a:rPr smtClean="0"/>
              <a:t>Over </a:t>
            </a:r>
            <a:r>
              <a:rPr dirty="0"/>
              <a:t>the years, </a:t>
            </a:r>
            <a:r>
              <a:rPr spc="-5" dirty="0"/>
              <a:t>fermentation  techniques </a:t>
            </a:r>
            <a:r>
              <a:rPr dirty="0"/>
              <a:t>have gained </a:t>
            </a:r>
            <a:r>
              <a:rPr spc="-5" dirty="0"/>
              <a:t>immense importance </a:t>
            </a:r>
            <a:r>
              <a:rPr dirty="0"/>
              <a:t>due </a:t>
            </a:r>
            <a:r>
              <a:rPr spc="-5" dirty="0"/>
              <a:t>to their  economic </a:t>
            </a:r>
            <a:r>
              <a:rPr dirty="0"/>
              <a:t>and </a:t>
            </a:r>
            <a:r>
              <a:rPr spc="-5" dirty="0"/>
              <a:t>Environmental</a:t>
            </a:r>
            <a:r>
              <a:rPr spc="15" dirty="0"/>
              <a:t> </a:t>
            </a:r>
            <a:r>
              <a:rPr spc="-5" dirty="0"/>
              <a:t>advantages.</a:t>
            </a:r>
          </a:p>
          <a:p>
            <a:pPr marL="12700">
              <a:lnSpc>
                <a:spcPct val="100000"/>
              </a:lnSpc>
              <a:spcBef>
                <a:spcPts val="994"/>
              </a:spcBef>
              <a:tabLst>
                <a:tab pos="411480" algn="l"/>
              </a:tabLst>
            </a:pPr>
            <a:r>
              <a:rPr spc="440" dirty="0">
                <a:solidFill>
                  <a:srgbClr val="353535"/>
                </a:solidFill>
                <a:latin typeface="Arial"/>
                <a:cs typeface="Arial"/>
              </a:rPr>
              <a:t>	</a:t>
            </a:r>
            <a:r>
              <a:rPr dirty="0">
                <a:solidFill>
                  <a:srgbClr val="C00000"/>
                </a:solidFill>
              </a:rPr>
              <a:t>Ancient</a:t>
            </a:r>
            <a:r>
              <a:rPr spc="95" dirty="0">
                <a:solidFill>
                  <a:srgbClr val="C00000"/>
                </a:solidFill>
              </a:rPr>
              <a:t> </a:t>
            </a:r>
            <a:r>
              <a:rPr dirty="0">
                <a:solidFill>
                  <a:srgbClr val="C00000"/>
                </a:solidFill>
              </a:rPr>
              <a:t>techniques</a:t>
            </a:r>
            <a:r>
              <a:rPr spc="105" dirty="0">
                <a:solidFill>
                  <a:srgbClr val="C00000"/>
                </a:solidFill>
              </a:rPr>
              <a:t> </a:t>
            </a:r>
            <a:r>
              <a:rPr dirty="0">
                <a:solidFill>
                  <a:srgbClr val="C00000"/>
                </a:solidFill>
              </a:rPr>
              <a:t>have</a:t>
            </a:r>
            <a:r>
              <a:rPr spc="110" dirty="0">
                <a:solidFill>
                  <a:srgbClr val="C00000"/>
                </a:solidFill>
              </a:rPr>
              <a:t> </a:t>
            </a:r>
            <a:r>
              <a:rPr dirty="0">
                <a:solidFill>
                  <a:srgbClr val="C00000"/>
                </a:solidFill>
              </a:rPr>
              <a:t>been</a:t>
            </a:r>
            <a:r>
              <a:rPr spc="105" dirty="0">
                <a:solidFill>
                  <a:srgbClr val="C00000"/>
                </a:solidFill>
              </a:rPr>
              <a:t> </a:t>
            </a:r>
            <a:r>
              <a:rPr dirty="0">
                <a:solidFill>
                  <a:srgbClr val="C00000"/>
                </a:solidFill>
              </a:rPr>
              <a:t>further</a:t>
            </a:r>
            <a:r>
              <a:rPr spc="100" dirty="0">
                <a:solidFill>
                  <a:srgbClr val="C00000"/>
                </a:solidFill>
              </a:rPr>
              <a:t> </a:t>
            </a:r>
            <a:r>
              <a:rPr spc="-5" dirty="0">
                <a:solidFill>
                  <a:srgbClr val="C00000"/>
                </a:solidFill>
              </a:rPr>
              <a:t>modified</a:t>
            </a:r>
            <a:r>
              <a:rPr spc="110" dirty="0">
                <a:solidFill>
                  <a:srgbClr val="C00000"/>
                </a:solidFill>
              </a:rPr>
              <a:t> </a:t>
            </a:r>
            <a:r>
              <a:rPr dirty="0">
                <a:solidFill>
                  <a:srgbClr val="C00000"/>
                </a:solidFill>
              </a:rPr>
              <a:t>and</a:t>
            </a:r>
            <a:r>
              <a:rPr spc="110" dirty="0">
                <a:solidFill>
                  <a:srgbClr val="C00000"/>
                </a:solidFill>
              </a:rPr>
              <a:t> </a:t>
            </a:r>
            <a:r>
              <a:rPr dirty="0">
                <a:solidFill>
                  <a:srgbClr val="C00000"/>
                </a:solidFill>
              </a:rPr>
              <a:t>refined</a:t>
            </a:r>
            <a:r>
              <a:rPr spc="105" dirty="0">
                <a:solidFill>
                  <a:srgbClr val="C00000"/>
                </a:solidFill>
              </a:rPr>
              <a:t> </a:t>
            </a:r>
            <a:r>
              <a:rPr spc="-5" dirty="0">
                <a:solidFill>
                  <a:srgbClr val="C00000"/>
                </a:solidFill>
              </a:rPr>
              <a:t>t</a:t>
            </a:r>
            <a:r>
              <a:rPr spc="-5" dirty="0"/>
              <a:t>o</a:t>
            </a:r>
          </a:p>
        </p:txBody>
      </p:sp>
      <p:sp>
        <p:nvSpPr>
          <p:cNvPr id="4" name="object 4"/>
          <p:cNvSpPr txBox="1"/>
          <p:nvPr/>
        </p:nvSpPr>
        <p:spPr>
          <a:xfrm>
            <a:off x="1050444" y="3750949"/>
            <a:ext cx="7386955" cy="376555"/>
          </a:xfrm>
          <a:prstGeom prst="rect">
            <a:avLst/>
          </a:prstGeom>
        </p:spPr>
        <p:txBody>
          <a:bodyPr vert="horz" wrap="square" lIns="0" tIns="12700" rIns="0" bIns="0" rtlCol="0">
            <a:spAutoFit/>
          </a:bodyPr>
          <a:lstStyle/>
          <a:p>
            <a:pPr marL="12700">
              <a:lnSpc>
                <a:spcPct val="100000"/>
              </a:lnSpc>
              <a:spcBef>
                <a:spcPts val="100"/>
              </a:spcBef>
              <a:tabLst>
                <a:tab pos="1492250" algn="l"/>
                <a:tab pos="3302000" algn="l"/>
                <a:tab pos="4149090" algn="l"/>
                <a:tab pos="4866640" algn="l"/>
                <a:tab pos="5665470" algn="l"/>
                <a:tab pos="7016115" algn="l"/>
              </a:tabLst>
            </a:pPr>
            <a:r>
              <a:rPr sz="2300" spc="-20" dirty="0">
                <a:solidFill>
                  <a:srgbClr val="C00000"/>
                </a:solidFill>
                <a:latin typeface="Times New Roman"/>
                <a:cs typeface="Times New Roman"/>
              </a:rPr>
              <a:t>m</a:t>
            </a:r>
            <a:r>
              <a:rPr sz="2300" dirty="0">
                <a:solidFill>
                  <a:srgbClr val="C00000"/>
                </a:solidFill>
                <a:latin typeface="Times New Roman"/>
                <a:cs typeface="Times New Roman"/>
              </a:rPr>
              <a:t>axi</a:t>
            </a:r>
            <a:r>
              <a:rPr sz="2300" spc="-15" dirty="0">
                <a:solidFill>
                  <a:srgbClr val="C00000"/>
                </a:solidFill>
                <a:latin typeface="Times New Roman"/>
                <a:cs typeface="Times New Roman"/>
              </a:rPr>
              <a:t>m</a:t>
            </a:r>
            <a:r>
              <a:rPr sz="2300" dirty="0">
                <a:solidFill>
                  <a:srgbClr val="C00000"/>
                </a:solidFill>
                <a:latin typeface="Times New Roman"/>
                <a:cs typeface="Times New Roman"/>
              </a:rPr>
              <a:t>ize	product</a:t>
            </a:r>
            <a:r>
              <a:rPr sz="2300" spc="-15" dirty="0">
                <a:solidFill>
                  <a:srgbClr val="C00000"/>
                </a:solidFill>
                <a:latin typeface="Times New Roman"/>
                <a:cs typeface="Times New Roman"/>
              </a:rPr>
              <a:t>i</a:t>
            </a:r>
            <a:r>
              <a:rPr sz="2300" dirty="0">
                <a:solidFill>
                  <a:srgbClr val="C00000"/>
                </a:solidFill>
                <a:latin typeface="Times New Roman"/>
                <a:cs typeface="Times New Roman"/>
              </a:rPr>
              <a:t>vi</a:t>
            </a:r>
            <a:r>
              <a:rPr sz="2300" spc="-25" dirty="0">
                <a:solidFill>
                  <a:srgbClr val="C00000"/>
                </a:solidFill>
                <a:latin typeface="Times New Roman"/>
                <a:cs typeface="Times New Roman"/>
              </a:rPr>
              <a:t>t</a:t>
            </a:r>
            <a:r>
              <a:rPr sz="2300" spc="-135" dirty="0">
                <a:solidFill>
                  <a:srgbClr val="C00000"/>
                </a:solidFill>
                <a:latin typeface="Times New Roman"/>
                <a:cs typeface="Times New Roman"/>
              </a:rPr>
              <a:t>y</a:t>
            </a:r>
            <a:r>
              <a:rPr sz="2300" dirty="0">
                <a:solidFill>
                  <a:srgbClr val="404040"/>
                </a:solidFill>
                <a:latin typeface="Times New Roman"/>
                <a:cs typeface="Times New Roman"/>
              </a:rPr>
              <a:t>.	Th</a:t>
            </a:r>
            <a:r>
              <a:rPr sz="2300" spc="-10" dirty="0">
                <a:solidFill>
                  <a:srgbClr val="404040"/>
                </a:solidFill>
                <a:latin typeface="Times New Roman"/>
                <a:cs typeface="Times New Roman"/>
              </a:rPr>
              <a:t>i</a:t>
            </a:r>
            <a:r>
              <a:rPr sz="2300" dirty="0">
                <a:solidFill>
                  <a:srgbClr val="404040"/>
                </a:solidFill>
                <a:latin typeface="Times New Roman"/>
                <a:cs typeface="Times New Roman"/>
              </a:rPr>
              <a:t>s	has	a</a:t>
            </a:r>
            <a:r>
              <a:rPr sz="2300" spc="-10" dirty="0">
                <a:solidFill>
                  <a:srgbClr val="404040"/>
                </a:solidFill>
                <a:latin typeface="Times New Roman"/>
                <a:cs typeface="Times New Roman"/>
              </a:rPr>
              <a:t>l</a:t>
            </a:r>
            <a:r>
              <a:rPr sz="2300" dirty="0">
                <a:solidFill>
                  <a:srgbClr val="404040"/>
                </a:solidFill>
                <a:latin typeface="Times New Roman"/>
                <a:cs typeface="Times New Roman"/>
              </a:rPr>
              <a:t>so	invo</a:t>
            </a:r>
            <a:r>
              <a:rPr sz="2300" spc="-10" dirty="0">
                <a:solidFill>
                  <a:srgbClr val="404040"/>
                </a:solidFill>
                <a:latin typeface="Times New Roman"/>
                <a:cs typeface="Times New Roman"/>
              </a:rPr>
              <a:t>l</a:t>
            </a:r>
            <a:r>
              <a:rPr sz="2300" dirty="0">
                <a:solidFill>
                  <a:srgbClr val="404040"/>
                </a:solidFill>
                <a:latin typeface="Times New Roman"/>
                <a:cs typeface="Times New Roman"/>
              </a:rPr>
              <a:t>ved	the</a:t>
            </a:r>
            <a:endParaRPr sz="2300">
              <a:latin typeface="Times New Roman"/>
              <a:cs typeface="Times New Roman"/>
            </a:endParaRPr>
          </a:p>
        </p:txBody>
      </p:sp>
      <p:sp>
        <p:nvSpPr>
          <p:cNvPr id="5" name="object 5"/>
          <p:cNvSpPr txBox="1"/>
          <p:nvPr/>
        </p:nvSpPr>
        <p:spPr>
          <a:xfrm>
            <a:off x="762000" y="4038600"/>
            <a:ext cx="7731125" cy="2294474"/>
          </a:xfrm>
          <a:prstGeom prst="rect">
            <a:avLst/>
          </a:prstGeom>
        </p:spPr>
        <p:txBody>
          <a:bodyPr vert="horz" wrap="square" lIns="0" tIns="140335" rIns="0" bIns="0" rtlCol="0">
            <a:spAutoFit/>
          </a:bodyPr>
          <a:lstStyle/>
          <a:p>
            <a:pPr marL="355600">
              <a:lnSpc>
                <a:spcPct val="100000"/>
              </a:lnSpc>
              <a:spcBef>
                <a:spcPts val="1105"/>
              </a:spcBef>
            </a:pPr>
            <a:r>
              <a:rPr sz="2300" spc="-5" dirty="0">
                <a:solidFill>
                  <a:srgbClr val="404040"/>
                </a:solidFill>
                <a:latin typeface="Times New Roman"/>
                <a:cs typeface="Times New Roman"/>
              </a:rPr>
              <a:t>development </a:t>
            </a:r>
            <a:r>
              <a:rPr sz="2300" dirty="0">
                <a:solidFill>
                  <a:srgbClr val="404040"/>
                </a:solidFill>
                <a:latin typeface="Times New Roman"/>
                <a:cs typeface="Times New Roman"/>
              </a:rPr>
              <a:t>of new </a:t>
            </a:r>
            <a:r>
              <a:rPr sz="2300" spc="-5" dirty="0">
                <a:solidFill>
                  <a:srgbClr val="404040"/>
                </a:solidFill>
                <a:latin typeface="Times New Roman"/>
                <a:cs typeface="Times New Roman"/>
              </a:rPr>
              <a:t>machinery </a:t>
            </a:r>
            <a:r>
              <a:rPr sz="2300" dirty="0">
                <a:solidFill>
                  <a:srgbClr val="404040"/>
                </a:solidFill>
                <a:latin typeface="Times New Roman"/>
                <a:cs typeface="Times New Roman"/>
              </a:rPr>
              <a:t>and</a:t>
            </a:r>
            <a:r>
              <a:rPr sz="2300" spc="20" dirty="0">
                <a:solidFill>
                  <a:srgbClr val="404040"/>
                </a:solidFill>
                <a:latin typeface="Times New Roman"/>
                <a:cs typeface="Times New Roman"/>
              </a:rPr>
              <a:t> </a:t>
            </a:r>
            <a:r>
              <a:rPr sz="2300" dirty="0">
                <a:solidFill>
                  <a:srgbClr val="404040"/>
                </a:solidFill>
                <a:latin typeface="Times New Roman"/>
                <a:cs typeface="Times New Roman"/>
              </a:rPr>
              <a:t>processes.</a:t>
            </a:r>
            <a:endParaRPr sz="2300">
              <a:latin typeface="Times New Roman"/>
              <a:cs typeface="Times New Roman"/>
            </a:endParaRPr>
          </a:p>
          <a:p>
            <a:pPr marL="12700">
              <a:lnSpc>
                <a:spcPct val="100000"/>
              </a:lnSpc>
              <a:spcBef>
                <a:spcPts val="1010"/>
              </a:spcBef>
            </a:pPr>
            <a:r>
              <a:rPr sz="2300" spc="434" dirty="0">
                <a:solidFill>
                  <a:srgbClr val="353535"/>
                </a:solidFill>
                <a:latin typeface="Arial"/>
                <a:cs typeface="Arial"/>
              </a:rPr>
              <a:t> </a:t>
            </a:r>
            <a:r>
              <a:rPr sz="2300" spc="-55" dirty="0">
                <a:solidFill>
                  <a:srgbClr val="404040"/>
                </a:solidFill>
                <a:latin typeface="Times New Roman"/>
                <a:cs typeface="Times New Roman"/>
              </a:rPr>
              <a:t>Two </a:t>
            </a:r>
            <a:r>
              <a:rPr sz="2300" spc="-5" dirty="0">
                <a:solidFill>
                  <a:srgbClr val="404040"/>
                </a:solidFill>
                <a:latin typeface="Times New Roman"/>
                <a:cs typeface="Times New Roman"/>
              </a:rPr>
              <a:t>broad fermentation techniques </a:t>
            </a:r>
            <a:r>
              <a:rPr sz="2300" dirty="0">
                <a:solidFill>
                  <a:srgbClr val="404040"/>
                </a:solidFill>
                <a:latin typeface="Times New Roman"/>
                <a:cs typeface="Times New Roman"/>
              </a:rPr>
              <a:t>have </a:t>
            </a:r>
            <a:r>
              <a:rPr sz="2300" spc="-5" dirty="0">
                <a:solidFill>
                  <a:srgbClr val="404040"/>
                </a:solidFill>
                <a:latin typeface="Times New Roman"/>
                <a:cs typeface="Times New Roman"/>
              </a:rPr>
              <a:t>emerged as </a:t>
            </a:r>
            <a:r>
              <a:rPr sz="2300">
                <a:solidFill>
                  <a:srgbClr val="404040"/>
                </a:solidFill>
                <a:latin typeface="Times New Roman"/>
                <a:cs typeface="Times New Roman"/>
              </a:rPr>
              <a:t>a</a:t>
            </a:r>
            <a:r>
              <a:rPr sz="2300" spc="210">
                <a:solidFill>
                  <a:srgbClr val="404040"/>
                </a:solidFill>
                <a:latin typeface="Times New Roman"/>
                <a:cs typeface="Times New Roman"/>
              </a:rPr>
              <a:t> </a:t>
            </a:r>
            <a:r>
              <a:rPr sz="2300" spc="-585" smtClean="0">
                <a:solidFill>
                  <a:srgbClr val="404040"/>
                </a:solidFill>
                <a:latin typeface="Times New Roman"/>
                <a:cs typeface="Times New Roman"/>
              </a:rPr>
              <a:t>re</a:t>
            </a:r>
            <a:r>
              <a:rPr lang="en-US" sz="2300" spc="-585" dirty="0" smtClean="0">
                <a:solidFill>
                  <a:srgbClr val="404040"/>
                </a:solidFill>
                <a:latin typeface="Times New Roman"/>
                <a:cs typeface="Times New Roman"/>
              </a:rPr>
              <a:t>       </a:t>
            </a:r>
            <a:r>
              <a:rPr sz="2300" spc="-585" smtClean="0">
                <a:solidFill>
                  <a:srgbClr val="404040"/>
                </a:solidFill>
                <a:latin typeface="Times New Roman"/>
                <a:cs typeface="Times New Roman"/>
              </a:rPr>
              <a:t>s</a:t>
            </a:r>
            <a:r>
              <a:rPr lang="en-IN" sz="2300" spc="-585" dirty="0" smtClean="0">
                <a:solidFill>
                  <a:srgbClr val="404040"/>
                </a:solidFill>
                <a:latin typeface="Times New Roman"/>
                <a:cs typeface="Times New Roman"/>
              </a:rPr>
              <a:t>  </a:t>
            </a:r>
            <a:r>
              <a:rPr sz="2300" spc="-585" smtClean="0">
                <a:solidFill>
                  <a:srgbClr val="404040"/>
                </a:solidFill>
                <a:latin typeface="Times New Roman"/>
                <a:cs typeface="Times New Roman"/>
              </a:rPr>
              <a:t>u</a:t>
            </a:r>
            <a:r>
              <a:rPr lang="en-IN" sz="2300" spc="-585" dirty="0" smtClean="0">
                <a:solidFill>
                  <a:srgbClr val="404040"/>
                </a:solidFill>
                <a:latin typeface="Times New Roman"/>
                <a:cs typeface="Times New Roman"/>
              </a:rPr>
              <a:t> </a:t>
            </a:r>
            <a:r>
              <a:rPr sz="2300" spc="-585" smtClean="0">
                <a:solidFill>
                  <a:srgbClr val="404040"/>
                </a:solidFill>
                <a:latin typeface="Times New Roman"/>
                <a:cs typeface="Times New Roman"/>
              </a:rPr>
              <a:t>lt</a:t>
            </a:r>
            <a:endParaRPr sz="2300">
              <a:latin typeface="Times New Roman"/>
              <a:cs typeface="Times New Roman"/>
            </a:endParaRPr>
          </a:p>
          <a:p>
            <a:pPr marL="355600">
              <a:lnSpc>
                <a:spcPct val="100000"/>
              </a:lnSpc>
            </a:pPr>
            <a:r>
              <a:rPr sz="2300" dirty="0">
                <a:solidFill>
                  <a:srgbClr val="404040"/>
                </a:solidFill>
                <a:latin typeface="Times New Roman"/>
                <a:cs typeface="Times New Roman"/>
              </a:rPr>
              <a:t>of </a:t>
            </a:r>
            <a:r>
              <a:rPr sz="2300" spc="-5" dirty="0">
                <a:solidFill>
                  <a:srgbClr val="404040"/>
                </a:solidFill>
                <a:latin typeface="Times New Roman"/>
                <a:cs typeface="Times New Roman"/>
              </a:rPr>
              <a:t>this </a:t>
            </a:r>
            <a:r>
              <a:rPr sz="2300" dirty="0">
                <a:solidFill>
                  <a:srgbClr val="404040"/>
                </a:solidFill>
                <a:latin typeface="Times New Roman"/>
                <a:cs typeface="Times New Roman"/>
              </a:rPr>
              <a:t>rapid</a:t>
            </a:r>
            <a:r>
              <a:rPr sz="2300" spc="-25" dirty="0">
                <a:solidFill>
                  <a:srgbClr val="404040"/>
                </a:solidFill>
                <a:latin typeface="Times New Roman"/>
                <a:cs typeface="Times New Roman"/>
              </a:rPr>
              <a:t> </a:t>
            </a:r>
            <a:r>
              <a:rPr sz="2300" spc="-5" dirty="0">
                <a:solidFill>
                  <a:srgbClr val="404040"/>
                </a:solidFill>
                <a:latin typeface="Times New Roman"/>
                <a:cs typeface="Times New Roman"/>
              </a:rPr>
              <a:t>development:</a:t>
            </a:r>
            <a:endParaRPr sz="2300">
              <a:latin typeface="Times New Roman"/>
              <a:cs typeface="Times New Roman"/>
            </a:endParaRPr>
          </a:p>
          <a:p>
            <a:pPr marL="469900" marR="3404235">
              <a:lnSpc>
                <a:spcPct val="136100"/>
              </a:lnSpc>
            </a:pPr>
            <a:r>
              <a:rPr sz="2300" dirty="0">
                <a:solidFill>
                  <a:srgbClr val="C00000"/>
                </a:solidFill>
                <a:latin typeface="Times New Roman"/>
                <a:cs typeface="Times New Roman"/>
              </a:rPr>
              <a:t>Solid State </a:t>
            </a:r>
            <a:r>
              <a:rPr sz="2300" spc="-5" dirty="0">
                <a:solidFill>
                  <a:srgbClr val="C00000"/>
                </a:solidFill>
                <a:latin typeface="Times New Roman"/>
                <a:cs typeface="Times New Roman"/>
              </a:rPr>
              <a:t>Fermentation </a:t>
            </a:r>
            <a:r>
              <a:rPr sz="2300" dirty="0">
                <a:solidFill>
                  <a:srgbClr val="C00000"/>
                </a:solidFill>
                <a:latin typeface="Times New Roman"/>
                <a:cs typeface="Times New Roman"/>
              </a:rPr>
              <a:t>(SSF).  </a:t>
            </a:r>
            <a:r>
              <a:rPr sz="2300" spc="-5" dirty="0">
                <a:solidFill>
                  <a:srgbClr val="C00000"/>
                </a:solidFill>
                <a:latin typeface="Times New Roman"/>
                <a:cs typeface="Times New Roman"/>
              </a:rPr>
              <a:t>Submerged Fermentation</a:t>
            </a:r>
            <a:r>
              <a:rPr sz="2300" spc="-20" dirty="0">
                <a:solidFill>
                  <a:srgbClr val="C00000"/>
                </a:solidFill>
                <a:latin typeface="Times New Roman"/>
                <a:cs typeface="Times New Roman"/>
              </a:rPr>
              <a:t> </a:t>
            </a:r>
            <a:r>
              <a:rPr sz="2300" spc="-5" dirty="0">
                <a:solidFill>
                  <a:srgbClr val="C00000"/>
                </a:solidFill>
                <a:latin typeface="Times New Roman"/>
                <a:cs typeface="Times New Roman"/>
              </a:rPr>
              <a:t>(SmF).</a:t>
            </a:r>
            <a:endParaRPr sz="2300">
              <a:solidFill>
                <a:srgbClr val="C00000"/>
              </a:solidFill>
              <a:latin typeface="Times New Roman"/>
              <a:cs typeface="Times New Roman"/>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71043" y="504524"/>
            <a:ext cx="2566035" cy="574675"/>
          </a:xfrm>
          <a:prstGeom prst="rect">
            <a:avLst/>
          </a:prstGeom>
        </p:spPr>
        <p:txBody>
          <a:bodyPr vert="horz" wrap="square" lIns="0" tIns="12700" rIns="0" bIns="0" rtlCol="0">
            <a:spAutoFit/>
          </a:bodyPr>
          <a:lstStyle/>
          <a:p>
            <a:pPr marL="12700">
              <a:lnSpc>
                <a:spcPct val="100000"/>
              </a:lnSpc>
              <a:spcBef>
                <a:spcPts val="100"/>
              </a:spcBef>
            </a:pPr>
            <a:r>
              <a:rPr sz="3600" b="1" spc="-220" dirty="0">
                <a:solidFill>
                  <a:srgbClr val="1581AA"/>
                </a:solidFill>
                <a:latin typeface="Arial"/>
                <a:cs typeface="Arial"/>
              </a:rPr>
              <a:t>Applications:</a:t>
            </a:r>
            <a:endParaRPr sz="3600">
              <a:latin typeface="Arial"/>
              <a:cs typeface="Arial"/>
            </a:endParaRPr>
          </a:p>
        </p:txBody>
      </p:sp>
      <p:sp>
        <p:nvSpPr>
          <p:cNvPr id="3" name="object 3"/>
          <p:cNvSpPr txBox="1"/>
          <p:nvPr/>
        </p:nvSpPr>
        <p:spPr>
          <a:xfrm>
            <a:off x="615799" y="1707644"/>
            <a:ext cx="7841615" cy="4054475"/>
          </a:xfrm>
          <a:prstGeom prst="rect">
            <a:avLst/>
          </a:prstGeom>
        </p:spPr>
        <p:txBody>
          <a:bodyPr vert="horz" wrap="square" lIns="0" tIns="12700" rIns="0" bIns="0" rtlCol="0">
            <a:spAutoFit/>
          </a:bodyPr>
          <a:lstStyle/>
          <a:p>
            <a:pPr marL="355600" marR="6985" indent="-342900" algn="just">
              <a:lnSpc>
                <a:spcPct val="100000"/>
              </a:lnSpc>
              <a:spcBef>
                <a:spcPts val="100"/>
              </a:spcBef>
            </a:pPr>
            <a:r>
              <a:rPr sz="2100" spc="395" dirty="0">
                <a:solidFill>
                  <a:srgbClr val="353535"/>
                </a:solidFill>
                <a:latin typeface="Arial"/>
                <a:cs typeface="Arial"/>
              </a:rPr>
              <a:t> </a:t>
            </a:r>
            <a:r>
              <a:rPr sz="2100" spc="-5" dirty="0">
                <a:solidFill>
                  <a:srgbClr val="404040"/>
                </a:solidFill>
                <a:latin typeface="Times New Roman"/>
                <a:cs typeface="Times New Roman"/>
              </a:rPr>
              <a:t>Submerged Fermentation (SmF)/Liquid Fermentation </a:t>
            </a:r>
            <a:r>
              <a:rPr sz="2100" dirty="0">
                <a:solidFill>
                  <a:srgbClr val="404040"/>
                </a:solidFill>
                <a:latin typeface="Times New Roman"/>
                <a:cs typeface="Times New Roman"/>
              </a:rPr>
              <a:t>(LF) </a:t>
            </a:r>
            <a:r>
              <a:rPr sz="2100" spc="-215" dirty="0">
                <a:solidFill>
                  <a:srgbClr val="404040"/>
                </a:solidFill>
                <a:latin typeface="Times New Roman"/>
                <a:cs typeface="Times New Roman"/>
              </a:rPr>
              <a:t>SmF  </a:t>
            </a:r>
            <a:r>
              <a:rPr sz="2100" dirty="0">
                <a:solidFill>
                  <a:srgbClr val="404040"/>
                </a:solidFill>
                <a:latin typeface="Times New Roman"/>
                <a:cs typeface="Times New Roman"/>
              </a:rPr>
              <a:t>utilizes </a:t>
            </a:r>
            <a:r>
              <a:rPr sz="2100" spc="-5" dirty="0">
                <a:solidFill>
                  <a:srgbClr val="404040"/>
                </a:solidFill>
                <a:latin typeface="Times New Roman"/>
                <a:cs typeface="Times New Roman"/>
              </a:rPr>
              <a:t>free </a:t>
            </a:r>
            <a:r>
              <a:rPr sz="2100" dirty="0">
                <a:solidFill>
                  <a:srgbClr val="404040"/>
                </a:solidFill>
                <a:latin typeface="Times New Roman"/>
                <a:cs typeface="Times New Roman"/>
              </a:rPr>
              <a:t>flowing liquid </a:t>
            </a:r>
            <a:r>
              <a:rPr sz="2100" spc="-5" dirty="0">
                <a:solidFill>
                  <a:srgbClr val="404040"/>
                </a:solidFill>
                <a:latin typeface="Times New Roman"/>
                <a:cs typeface="Times New Roman"/>
              </a:rPr>
              <a:t>substrates, </a:t>
            </a:r>
            <a:r>
              <a:rPr sz="2100" spc="-5" dirty="0">
                <a:solidFill>
                  <a:srgbClr val="C00000"/>
                </a:solidFill>
                <a:latin typeface="Times New Roman"/>
                <a:cs typeface="Times New Roman"/>
              </a:rPr>
              <a:t>such as molasses </a:t>
            </a:r>
            <a:r>
              <a:rPr sz="2100" dirty="0">
                <a:solidFill>
                  <a:srgbClr val="C00000"/>
                </a:solidFill>
                <a:latin typeface="Times New Roman"/>
                <a:cs typeface="Times New Roman"/>
              </a:rPr>
              <a:t>and </a:t>
            </a:r>
            <a:r>
              <a:rPr sz="2100" spc="-5" dirty="0">
                <a:solidFill>
                  <a:srgbClr val="C00000"/>
                </a:solidFill>
                <a:latin typeface="Times New Roman"/>
                <a:cs typeface="Times New Roman"/>
              </a:rPr>
              <a:t>broths</a:t>
            </a:r>
            <a:r>
              <a:rPr sz="2100" spc="-5" dirty="0">
                <a:solidFill>
                  <a:srgbClr val="404040"/>
                </a:solidFill>
                <a:latin typeface="Times New Roman"/>
                <a:cs typeface="Times New Roman"/>
              </a:rPr>
              <a:t>.  </a:t>
            </a:r>
            <a:r>
              <a:rPr sz="2100" dirty="0">
                <a:solidFill>
                  <a:srgbClr val="404040"/>
                </a:solidFill>
                <a:latin typeface="Times New Roman"/>
                <a:cs typeface="Times New Roman"/>
              </a:rPr>
              <a:t>The bioactive compounds are secreted into the </a:t>
            </a:r>
            <a:r>
              <a:rPr sz="2100" spc="-5" dirty="0">
                <a:solidFill>
                  <a:srgbClr val="404040"/>
                </a:solidFill>
                <a:latin typeface="Times New Roman"/>
                <a:cs typeface="Times New Roman"/>
              </a:rPr>
              <a:t>fermentation</a:t>
            </a:r>
            <a:r>
              <a:rPr sz="2100" spc="40" dirty="0">
                <a:solidFill>
                  <a:srgbClr val="404040"/>
                </a:solidFill>
                <a:latin typeface="Times New Roman"/>
                <a:cs typeface="Times New Roman"/>
              </a:rPr>
              <a:t> </a:t>
            </a:r>
            <a:r>
              <a:rPr sz="2100" dirty="0">
                <a:solidFill>
                  <a:srgbClr val="404040"/>
                </a:solidFill>
                <a:latin typeface="Times New Roman"/>
                <a:cs typeface="Times New Roman"/>
              </a:rPr>
              <a:t>broth.</a:t>
            </a:r>
            <a:endParaRPr sz="2100">
              <a:latin typeface="Times New Roman"/>
              <a:cs typeface="Times New Roman"/>
            </a:endParaRPr>
          </a:p>
          <a:p>
            <a:pPr marL="12700">
              <a:lnSpc>
                <a:spcPct val="100000"/>
              </a:lnSpc>
              <a:spcBef>
                <a:spcPts val="994"/>
              </a:spcBef>
            </a:pPr>
            <a:r>
              <a:rPr sz="2100" spc="395" dirty="0">
                <a:solidFill>
                  <a:srgbClr val="353535"/>
                </a:solidFill>
                <a:latin typeface="Arial"/>
                <a:cs typeface="Arial"/>
              </a:rPr>
              <a:t> </a:t>
            </a:r>
            <a:r>
              <a:rPr sz="2100" dirty="0">
                <a:solidFill>
                  <a:srgbClr val="404040"/>
                </a:solidFill>
                <a:latin typeface="Times New Roman"/>
                <a:cs typeface="Times New Roman"/>
              </a:rPr>
              <a:t>The </a:t>
            </a:r>
            <a:r>
              <a:rPr sz="2100" spc="-5" dirty="0">
                <a:solidFill>
                  <a:srgbClr val="404040"/>
                </a:solidFill>
                <a:latin typeface="Times New Roman"/>
                <a:cs typeface="Times New Roman"/>
              </a:rPr>
              <a:t>substrates </a:t>
            </a:r>
            <a:r>
              <a:rPr sz="2100" dirty="0">
                <a:solidFill>
                  <a:srgbClr val="404040"/>
                </a:solidFill>
                <a:latin typeface="Times New Roman"/>
                <a:cs typeface="Times New Roman"/>
              </a:rPr>
              <a:t>are utilized quite rapidly; </a:t>
            </a:r>
            <a:r>
              <a:rPr sz="2100" spc="-5" dirty="0">
                <a:solidFill>
                  <a:srgbClr val="404040"/>
                </a:solidFill>
                <a:latin typeface="Times New Roman"/>
                <a:cs typeface="Times New Roman"/>
              </a:rPr>
              <a:t>hence </a:t>
            </a:r>
            <a:r>
              <a:rPr sz="2100" dirty="0">
                <a:solidFill>
                  <a:srgbClr val="404040"/>
                </a:solidFill>
                <a:latin typeface="Times New Roman"/>
                <a:cs typeface="Times New Roman"/>
              </a:rPr>
              <a:t>need to be  </a:t>
            </a:r>
            <a:r>
              <a:rPr sz="2100" spc="-40" dirty="0">
                <a:solidFill>
                  <a:srgbClr val="404040"/>
                </a:solidFill>
                <a:latin typeface="Times New Roman"/>
                <a:cs typeface="Times New Roman"/>
              </a:rPr>
              <a:t>constantly</a:t>
            </a:r>
            <a:endParaRPr sz="2100">
              <a:latin typeface="Times New Roman"/>
              <a:cs typeface="Times New Roman"/>
            </a:endParaRPr>
          </a:p>
          <a:p>
            <a:pPr marL="355600">
              <a:lnSpc>
                <a:spcPct val="100000"/>
              </a:lnSpc>
            </a:pPr>
            <a:r>
              <a:rPr sz="2100" dirty="0">
                <a:solidFill>
                  <a:srgbClr val="404040"/>
                </a:solidFill>
                <a:latin typeface="Times New Roman"/>
                <a:cs typeface="Times New Roman"/>
              </a:rPr>
              <a:t>replaced/supplemented with</a:t>
            </a:r>
            <a:r>
              <a:rPr sz="2100" spc="20" dirty="0">
                <a:solidFill>
                  <a:srgbClr val="404040"/>
                </a:solidFill>
                <a:latin typeface="Times New Roman"/>
                <a:cs typeface="Times New Roman"/>
              </a:rPr>
              <a:t> </a:t>
            </a:r>
            <a:r>
              <a:rPr sz="2100" dirty="0">
                <a:solidFill>
                  <a:srgbClr val="404040"/>
                </a:solidFill>
                <a:latin typeface="Times New Roman"/>
                <a:cs typeface="Times New Roman"/>
              </a:rPr>
              <a:t>nutrients.</a:t>
            </a:r>
            <a:endParaRPr sz="2100">
              <a:latin typeface="Times New Roman"/>
              <a:cs typeface="Times New Roman"/>
            </a:endParaRPr>
          </a:p>
          <a:p>
            <a:pPr marL="355600" marR="5715" indent="-342900">
              <a:lnSpc>
                <a:spcPct val="100000"/>
              </a:lnSpc>
              <a:spcBef>
                <a:spcPts val="1010"/>
              </a:spcBef>
            </a:pPr>
            <a:r>
              <a:rPr sz="2100" spc="395" dirty="0">
                <a:solidFill>
                  <a:srgbClr val="353535"/>
                </a:solidFill>
                <a:latin typeface="Arial"/>
                <a:cs typeface="Arial"/>
              </a:rPr>
              <a:t> </a:t>
            </a:r>
            <a:r>
              <a:rPr sz="2100" spc="-5" dirty="0">
                <a:solidFill>
                  <a:srgbClr val="404040"/>
                </a:solidFill>
                <a:latin typeface="Times New Roman"/>
                <a:cs typeface="Times New Roman"/>
              </a:rPr>
              <a:t>This </a:t>
            </a:r>
            <a:r>
              <a:rPr sz="2100" dirty="0">
                <a:solidFill>
                  <a:srgbClr val="404040"/>
                </a:solidFill>
                <a:latin typeface="Times New Roman"/>
                <a:cs typeface="Times New Roman"/>
              </a:rPr>
              <a:t>fermentation technique </a:t>
            </a:r>
            <a:r>
              <a:rPr sz="2100" spc="-5" dirty="0">
                <a:solidFill>
                  <a:srgbClr val="404040"/>
                </a:solidFill>
                <a:latin typeface="Times New Roman"/>
                <a:cs typeface="Times New Roman"/>
              </a:rPr>
              <a:t>is </a:t>
            </a:r>
            <a:r>
              <a:rPr sz="2100" dirty="0">
                <a:solidFill>
                  <a:srgbClr val="404040"/>
                </a:solidFill>
                <a:latin typeface="Times New Roman"/>
                <a:cs typeface="Times New Roman"/>
              </a:rPr>
              <a:t>best </a:t>
            </a:r>
            <a:r>
              <a:rPr sz="2100" spc="-5" dirty="0">
                <a:solidFill>
                  <a:srgbClr val="404040"/>
                </a:solidFill>
                <a:latin typeface="Times New Roman"/>
                <a:cs typeface="Times New Roman"/>
              </a:rPr>
              <a:t>suited </a:t>
            </a:r>
            <a:r>
              <a:rPr sz="2100" dirty="0">
                <a:solidFill>
                  <a:srgbClr val="404040"/>
                </a:solidFill>
                <a:latin typeface="Times New Roman"/>
                <a:cs typeface="Times New Roman"/>
              </a:rPr>
              <a:t>for </a:t>
            </a:r>
            <a:r>
              <a:rPr sz="2100" spc="-5" dirty="0">
                <a:solidFill>
                  <a:srgbClr val="C00000"/>
                </a:solidFill>
                <a:latin typeface="Times New Roman"/>
                <a:cs typeface="Times New Roman"/>
              </a:rPr>
              <a:t>microorganisms </a:t>
            </a:r>
            <a:r>
              <a:rPr sz="2100" dirty="0">
                <a:solidFill>
                  <a:srgbClr val="C00000"/>
                </a:solidFill>
                <a:latin typeface="Times New Roman"/>
                <a:cs typeface="Times New Roman"/>
              </a:rPr>
              <a:t>such </a:t>
            </a:r>
            <a:r>
              <a:rPr sz="2100" spc="-590" dirty="0">
                <a:solidFill>
                  <a:srgbClr val="C00000"/>
                </a:solidFill>
                <a:latin typeface="Times New Roman"/>
                <a:cs typeface="Times New Roman"/>
              </a:rPr>
              <a:t>as </a:t>
            </a:r>
            <a:r>
              <a:rPr sz="2100" spc="-515" dirty="0">
                <a:solidFill>
                  <a:srgbClr val="C00000"/>
                </a:solidFill>
                <a:latin typeface="Times New Roman"/>
                <a:cs typeface="Times New Roman"/>
              </a:rPr>
              <a:t> </a:t>
            </a:r>
            <a:r>
              <a:rPr sz="2100" dirty="0">
                <a:solidFill>
                  <a:srgbClr val="C00000"/>
                </a:solidFill>
                <a:latin typeface="Times New Roman"/>
                <a:cs typeface="Times New Roman"/>
              </a:rPr>
              <a:t>bacteria </a:t>
            </a:r>
            <a:r>
              <a:rPr sz="2100" dirty="0">
                <a:solidFill>
                  <a:srgbClr val="404040"/>
                </a:solidFill>
                <a:latin typeface="Times New Roman"/>
                <a:cs typeface="Times New Roman"/>
              </a:rPr>
              <a:t>that require high</a:t>
            </a:r>
            <a:r>
              <a:rPr sz="2100" spc="10" dirty="0">
                <a:solidFill>
                  <a:srgbClr val="404040"/>
                </a:solidFill>
                <a:latin typeface="Times New Roman"/>
                <a:cs typeface="Times New Roman"/>
              </a:rPr>
              <a:t> </a:t>
            </a:r>
            <a:r>
              <a:rPr sz="2100" spc="-5" dirty="0">
                <a:solidFill>
                  <a:srgbClr val="404040"/>
                </a:solidFill>
                <a:latin typeface="Times New Roman"/>
                <a:cs typeface="Times New Roman"/>
              </a:rPr>
              <a:t>moisture.</a:t>
            </a:r>
            <a:endParaRPr sz="2100">
              <a:latin typeface="Times New Roman"/>
              <a:cs typeface="Times New Roman"/>
            </a:endParaRPr>
          </a:p>
          <a:p>
            <a:pPr marL="12700">
              <a:lnSpc>
                <a:spcPct val="100000"/>
              </a:lnSpc>
              <a:spcBef>
                <a:spcPts val="994"/>
              </a:spcBef>
              <a:tabLst>
                <a:tab pos="826135" algn="l"/>
                <a:tab pos="2039620" algn="l"/>
                <a:tab pos="3267710" algn="l"/>
                <a:tab pos="3633470" algn="l"/>
                <a:tab pos="4164329" algn="l"/>
                <a:tab pos="5348605" algn="l"/>
                <a:tab pos="5669915" algn="l"/>
                <a:tab pos="6214110" algn="l"/>
                <a:tab pos="7607300" algn="l"/>
              </a:tabLst>
            </a:pPr>
            <a:r>
              <a:rPr sz="2100" spc="395" dirty="0">
                <a:solidFill>
                  <a:srgbClr val="353535"/>
                </a:solidFill>
                <a:latin typeface="Arial"/>
                <a:cs typeface="Arial"/>
              </a:rPr>
              <a:t></a:t>
            </a:r>
            <a:r>
              <a:rPr sz="2100" spc="240" dirty="0">
                <a:solidFill>
                  <a:srgbClr val="353535"/>
                </a:solidFill>
                <a:latin typeface="Arial"/>
                <a:cs typeface="Arial"/>
              </a:rPr>
              <a:t> </a:t>
            </a:r>
            <a:r>
              <a:rPr sz="2100" spc="-10" dirty="0">
                <a:solidFill>
                  <a:srgbClr val="404040"/>
                </a:solidFill>
                <a:latin typeface="Times New Roman"/>
                <a:cs typeface="Times New Roman"/>
              </a:rPr>
              <a:t>A</a:t>
            </a:r>
            <a:r>
              <a:rPr sz="2100" dirty="0">
                <a:solidFill>
                  <a:srgbClr val="404040"/>
                </a:solidFill>
                <a:latin typeface="Times New Roman"/>
                <a:cs typeface="Times New Roman"/>
              </a:rPr>
              <a:t>n	</a:t>
            </a:r>
            <a:r>
              <a:rPr sz="2100" spc="-15" dirty="0">
                <a:solidFill>
                  <a:srgbClr val="404040"/>
                </a:solidFill>
                <a:latin typeface="Times New Roman"/>
                <a:cs typeface="Times New Roman"/>
              </a:rPr>
              <a:t>a</a:t>
            </a:r>
            <a:r>
              <a:rPr sz="2100" dirty="0">
                <a:solidFill>
                  <a:srgbClr val="404040"/>
                </a:solidFill>
                <a:latin typeface="Times New Roman"/>
                <a:cs typeface="Times New Roman"/>
              </a:rPr>
              <a:t>d</a:t>
            </a:r>
            <a:r>
              <a:rPr sz="2100" spc="5" dirty="0">
                <a:solidFill>
                  <a:srgbClr val="404040"/>
                </a:solidFill>
                <a:latin typeface="Times New Roman"/>
                <a:cs typeface="Times New Roman"/>
              </a:rPr>
              <a:t>d</a:t>
            </a:r>
            <a:r>
              <a:rPr sz="2100" dirty="0">
                <a:solidFill>
                  <a:srgbClr val="404040"/>
                </a:solidFill>
                <a:latin typeface="Times New Roman"/>
                <a:cs typeface="Times New Roman"/>
              </a:rPr>
              <a:t>it</a:t>
            </a:r>
            <a:r>
              <a:rPr sz="2100" spc="-10" dirty="0">
                <a:solidFill>
                  <a:srgbClr val="404040"/>
                </a:solidFill>
                <a:latin typeface="Times New Roman"/>
                <a:cs typeface="Times New Roman"/>
              </a:rPr>
              <a:t>i</a:t>
            </a:r>
            <a:r>
              <a:rPr sz="2100" dirty="0">
                <a:solidFill>
                  <a:srgbClr val="404040"/>
                </a:solidFill>
                <a:latin typeface="Times New Roman"/>
                <a:cs typeface="Times New Roman"/>
              </a:rPr>
              <a:t>o</a:t>
            </a:r>
            <a:r>
              <a:rPr sz="2100" spc="5" dirty="0">
                <a:solidFill>
                  <a:srgbClr val="404040"/>
                </a:solidFill>
                <a:latin typeface="Times New Roman"/>
                <a:cs typeface="Times New Roman"/>
              </a:rPr>
              <a:t>n</a:t>
            </a:r>
            <a:r>
              <a:rPr sz="2100" dirty="0">
                <a:solidFill>
                  <a:srgbClr val="404040"/>
                </a:solidFill>
                <a:latin typeface="Times New Roman"/>
                <a:cs typeface="Times New Roman"/>
              </a:rPr>
              <a:t>al	adva</a:t>
            </a:r>
            <a:r>
              <a:rPr sz="2100" spc="5" dirty="0">
                <a:solidFill>
                  <a:srgbClr val="404040"/>
                </a:solidFill>
                <a:latin typeface="Times New Roman"/>
                <a:cs typeface="Times New Roman"/>
              </a:rPr>
              <a:t>n</a:t>
            </a:r>
            <a:r>
              <a:rPr sz="2100" dirty="0">
                <a:solidFill>
                  <a:srgbClr val="404040"/>
                </a:solidFill>
                <a:latin typeface="Times New Roman"/>
                <a:cs typeface="Times New Roman"/>
              </a:rPr>
              <a:t>ta</a:t>
            </a:r>
            <a:r>
              <a:rPr sz="2100" spc="5" dirty="0">
                <a:solidFill>
                  <a:srgbClr val="404040"/>
                </a:solidFill>
                <a:latin typeface="Times New Roman"/>
                <a:cs typeface="Times New Roman"/>
              </a:rPr>
              <a:t>g</a:t>
            </a:r>
            <a:r>
              <a:rPr sz="2100" dirty="0">
                <a:solidFill>
                  <a:srgbClr val="404040"/>
                </a:solidFill>
                <a:latin typeface="Times New Roman"/>
                <a:cs typeface="Times New Roman"/>
              </a:rPr>
              <a:t>e	</a:t>
            </a:r>
            <a:r>
              <a:rPr sz="2100" spc="-10" dirty="0">
                <a:solidFill>
                  <a:srgbClr val="404040"/>
                </a:solidFill>
                <a:latin typeface="Times New Roman"/>
                <a:cs typeface="Times New Roman"/>
              </a:rPr>
              <a:t>o</a:t>
            </a:r>
            <a:r>
              <a:rPr sz="2100" dirty="0">
                <a:solidFill>
                  <a:srgbClr val="404040"/>
                </a:solidFill>
                <a:latin typeface="Times New Roman"/>
                <a:cs typeface="Times New Roman"/>
              </a:rPr>
              <a:t>f	t</a:t>
            </a:r>
            <a:r>
              <a:rPr sz="2100" spc="5" dirty="0">
                <a:solidFill>
                  <a:srgbClr val="404040"/>
                </a:solidFill>
                <a:latin typeface="Times New Roman"/>
                <a:cs typeface="Times New Roman"/>
              </a:rPr>
              <a:t>h</a:t>
            </a:r>
            <a:r>
              <a:rPr sz="2100" dirty="0">
                <a:solidFill>
                  <a:srgbClr val="404040"/>
                </a:solidFill>
                <a:latin typeface="Times New Roman"/>
                <a:cs typeface="Times New Roman"/>
              </a:rPr>
              <a:t>is	te</a:t>
            </a:r>
            <a:r>
              <a:rPr sz="2100" spc="5" dirty="0">
                <a:solidFill>
                  <a:srgbClr val="404040"/>
                </a:solidFill>
                <a:latin typeface="Times New Roman"/>
                <a:cs typeface="Times New Roman"/>
              </a:rPr>
              <a:t>c</a:t>
            </a:r>
            <a:r>
              <a:rPr sz="2100" spc="-10" dirty="0">
                <a:solidFill>
                  <a:srgbClr val="404040"/>
                </a:solidFill>
                <a:latin typeface="Times New Roman"/>
                <a:cs typeface="Times New Roman"/>
              </a:rPr>
              <a:t>h</a:t>
            </a:r>
            <a:r>
              <a:rPr sz="2100" dirty="0">
                <a:solidFill>
                  <a:srgbClr val="404040"/>
                </a:solidFill>
                <a:latin typeface="Times New Roman"/>
                <a:cs typeface="Times New Roman"/>
              </a:rPr>
              <a:t>n</a:t>
            </a:r>
            <a:r>
              <a:rPr sz="2100" spc="5" dirty="0">
                <a:solidFill>
                  <a:srgbClr val="404040"/>
                </a:solidFill>
                <a:latin typeface="Times New Roman"/>
                <a:cs typeface="Times New Roman"/>
              </a:rPr>
              <a:t>i</a:t>
            </a:r>
            <a:r>
              <a:rPr sz="2100" spc="-10" dirty="0">
                <a:solidFill>
                  <a:srgbClr val="404040"/>
                </a:solidFill>
                <a:latin typeface="Times New Roman"/>
                <a:cs typeface="Times New Roman"/>
              </a:rPr>
              <a:t>q</a:t>
            </a:r>
            <a:r>
              <a:rPr sz="2100" dirty="0">
                <a:solidFill>
                  <a:srgbClr val="404040"/>
                </a:solidFill>
                <a:latin typeface="Times New Roman"/>
                <a:cs typeface="Times New Roman"/>
              </a:rPr>
              <a:t>ue	is	</a:t>
            </a:r>
            <a:r>
              <a:rPr sz="2100" spc="-10" dirty="0">
                <a:solidFill>
                  <a:srgbClr val="404040"/>
                </a:solidFill>
                <a:latin typeface="Times New Roman"/>
                <a:cs typeface="Times New Roman"/>
              </a:rPr>
              <a:t>t</a:t>
            </a:r>
            <a:r>
              <a:rPr sz="2100" dirty="0">
                <a:solidFill>
                  <a:srgbClr val="404040"/>
                </a:solidFill>
                <a:latin typeface="Times New Roman"/>
                <a:cs typeface="Times New Roman"/>
              </a:rPr>
              <a:t>hat	pu</a:t>
            </a:r>
            <a:r>
              <a:rPr sz="2100" spc="-10" dirty="0">
                <a:solidFill>
                  <a:srgbClr val="404040"/>
                </a:solidFill>
                <a:latin typeface="Times New Roman"/>
                <a:cs typeface="Times New Roman"/>
              </a:rPr>
              <a:t>r</a:t>
            </a:r>
            <a:r>
              <a:rPr sz="2100" dirty="0">
                <a:solidFill>
                  <a:srgbClr val="404040"/>
                </a:solidFill>
                <a:latin typeface="Times New Roman"/>
                <a:cs typeface="Times New Roman"/>
              </a:rPr>
              <a:t>ific</a:t>
            </a:r>
            <a:r>
              <a:rPr sz="2100" spc="5" dirty="0">
                <a:solidFill>
                  <a:srgbClr val="404040"/>
                </a:solidFill>
                <a:latin typeface="Times New Roman"/>
                <a:cs typeface="Times New Roman"/>
              </a:rPr>
              <a:t>a</a:t>
            </a:r>
            <a:r>
              <a:rPr sz="2100" dirty="0">
                <a:solidFill>
                  <a:srgbClr val="404040"/>
                </a:solidFill>
                <a:latin typeface="Times New Roman"/>
                <a:cs typeface="Times New Roman"/>
              </a:rPr>
              <a:t>tion	</a:t>
            </a:r>
            <a:r>
              <a:rPr sz="2100" spc="-10" dirty="0">
                <a:solidFill>
                  <a:srgbClr val="404040"/>
                </a:solidFill>
                <a:latin typeface="Times New Roman"/>
                <a:cs typeface="Times New Roman"/>
              </a:rPr>
              <a:t>of</a:t>
            </a:r>
            <a:endParaRPr sz="2100">
              <a:latin typeface="Times New Roman"/>
              <a:cs typeface="Times New Roman"/>
            </a:endParaRPr>
          </a:p>
          <a:p>
            <a:pPr marL="355600">
              <a:lnSpc>
                <a:spcPct val="100000"/>
              </a:lnSpc>
              <a:spcBef>
                <a:spcPts val="5"/>
              </a:spcBef>
            </a:pPr>
            <a:r>
              <a:rPr sz="2100" dirty="0">
                <a:solidFill>
                  <a:srgbClr val="404040"/>
                </a:solidFill>
                <a:latin typeface="Times New Roman"/>
                <a:cs typeface="Times New Roman"/>
              </a:rPr>
              <a:t>products </a:t>
            </a:r>
            <a:r>
              <a:rPr sz="2100" spc="-5" dirty="0">
                <a:solidFill>
                  <a:srgbClr val="404040"/>
                </a:solidFill>
                <a:latin typeface="Times New Roman"/>
                <a:cs typeface="Times New Roman"/>
              </a:rPr>
              <a:t>is</a:t>
            </a:r>
            <a:r>
              <a:rPr sz="2100" spc="-35" dirty="0">
                <a:solidFill>
                  <a:srgbClr val="404040"/>
                </a:solidFill>
                <a:latin typeface="Times New Roman"/>
                <a:cs typeface="Times New Roman"/>
              </a:rPr>
              <a:t> </a:t>
            </a:r>
            <a:r>
              <a:rPr sz="2100" spc="-20" dirty="0">
                <a:solidFill>
                  <a:srgbClr val="404040"/>
                </a:solidFill>
                <a:latin typeface="Times New Roman"/>
                <a:cs typeface="Times New Roman"/>
              </a:rPr>
              <a:t>easier.</a:t>
            </a:r>
            <a:endParaRPr sz="2100">
              <a:latin typeface="Times New Roman"/>
              <a:cs typeface="Times New Roman"/>
            </a:endParaRPr>
          </a:p>
          <a:p>
            <a:pPr marL="355600" marR="5715" indent="-342900">
              <a:lnSpc>
                <a:spcPct val="100000"/>
              </a:lnSpc>
              <a:spcBef>
                <a:spcPts val="994"/>
              </a:spcBef>
            </a:pPr>
            <a:r>
              <a:rPr sz="2100" spc="395" dirty="0">
                <a:solidFill>
                  <a:srgbClr val="353535"/>
                </a:solidFill>
                <a:latin typeface="Arial"/>
                <a:cs typeface="Arial"/>
              </a:rPr>
              <a:t> </a:t>
            </a:r>
            <a:r>
              <a:rPr sz="2100" spc="-10" dirty="0">
                <a:solidFill>
                  <a:srgbClr val="404040"/>
                </a:solidFill>
                <a:latin typeface="Times New Roman"/>
                <a:cs typeface="Times New Roman"/>
              </a:rPr>
              <a:t>SmF </a:t>
            </a:r>
            <a:r>
              <a:rPr sz="2100" spc="-5" dirty="0">
                <a:solidFill>
                  <a:srgbClr val="404040"/>
                </a:solidFill>
                <a:latin typeface="Times New Roman"/>
                <a:cs typeface="Times New Roman"/>
              </a:rPr>
              <a:t>is </a:t>
            </a:r>
            <a:r>
              <a:rPr sz="2100" dirty="0">
                <a:solidFill>
                  <a:srgbClr val="404040"/>
                </a:solidFill>
                <a:latin typeface="Times New Roman"/>
                <a:cs typeface="Times New Roman"/>
              </a:rPr>
              <a:t>primarily used </a:t>
            </a:r>
            <a:r>
              <a:rPr sz="2100" spc="-5" dirty="0">
                <a:solidFill>
                  <a:srgbClr val="404040"/>
                </a:solidFill>
                <a:latin typeface="Times New Roman"/>
                <a:cs typeface="Times New Roman"/>
              </a:rPr>
              <a:t>in </a:t>
            </a:r>
            <a:r>
              <a:rPr sz="2100" dirty="0">
                <a:solidFill>
                  <a:srgbClr val="C00000"/>
                </a:solidFill>
                <a:latin typeface="Times New Roman"/>
                <a:cs typeface="Times New Roman"/>
              </a:rPr>
              <a:t>the extraction of secondary metabolites </a:t>
            </a:r>
            <a:r>
              <a:rPr sz="2100" spc="-155" dirty="0">
                <a:solidFill>
                  <a:srgbClr val="404040"/>
                </a:solidFill>
                <a:latin typeface="Times New Roman"/>
                <a:cs typeface="Times New Roman"/>
              </a:rPr>
              <a:t>that  </a:t>
            </a:r>
            <a:r>
              <a:rPr sz="2100" dirty="0">
                <a:solidFill>
                  <a:srgbClr val="404040"/>
                </a:solidFill>
                <a:latin typeface="Times New Roman"/>
                <a:cs typeface="Times New Roman"/>
              </a:rPr>
              <a:t>need to be used in liquid</a:t>
            </a:r>
            <a:r>
              <a:rPr sz="2100" spc="-25" dirty="0">
                <a:solidFill>
                  <a:srgbClr val="404040"/>
                </a:solidFill>
                <a:latin typeface="Times New Roman"/>
                <a:cs typeface="Times New Roman"/>
              </a:rPr>
              <a:t> </a:t>
            </a:r>
            <a:r>
              <a:rPr sz="2100" dirty="0">
                <a:solidFill>
                  <a:srgbClr val="404040"/>
                </a:solidFill>
                <a:latin typeface="Times New Roman"/>
                <a:cs typeface="Times New Roman"/>
              </a:rPr>
              <a:t>form</a:t>
            </a:r>
            <a:endParaRPr sz="2100">
              <a:latin typeface="Times New Roman"/>
              <a:cs typeface="Times New Roman"/>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nvGraphicFramePr>
        <p:xfrm>
          <a:off x="198361" y="717045"/>
          <a:ext cx="8666480" cy="6132195"/>
        </p:xfrm>
        <a:graphic>
          <a:graphicData uri="http://schemas.openxmlformats.org/drawingml/2006/table">
            <a:tbl>
              <a:tblPr firstRow="1" bandRow="1">
                <a:tableStyleId>{2D5ABB26-0587-4C30-8999-92F81FD0307C}</a:tableStyleId>
              </a:tblPr>
              <a:tblGrid>
                <a:gridCol w="4333240"/>
                <a:gridCol w="4333240"/>
              </a:tblGrid>
              <a:tr h="629285">
                <a:tc>
                  <a:txBody>
                    <a:bodyPr/>
                    <a:lstStyle/>
                    <a:p>
                      <a:pPr marL="97790">
                        <a:lnSpc>
                          <a:spcPct val="100000"/>
                        </a:lnSpc>
                        <a:spcBef>
                          <a:spcPts val="290"/>
                        </a:spcBef>
                      </a:pPr>
                      <a:r>
                        <a:rPr sz="2000" b="1" spc="-25" dirty="0">
                          <a:solidFill>
                            <a:srgbClr val="FFFFFF"/>
                          </a:solidFill>
                          <a:latin typeface="Times New Roman"/>
                          <a:cs typeface="Times New Roman"/>
                        </a:rPr>
                        <a:t>SOLID-STATE</a:t>
                      </a:r>
                      <a:r>
                        <a:rPr sz="2000" b="1" spc="-40" dirty="0">
                          <a:solidFill>
                            <a:srgbClr val="FFFFFF"/>
                          </a:solidFill>
                          <a:latin typeface="Times New Roman"/>
                          <a:cs typeface="Times New Roman"/>
                        </a:rPr>
                        <a:t> </a:t>
                      </a:r>
                      <a:r>
                        <a:rPr sz="2000" b="1" spc="-25" dirty="0">
                          <a:solidFill>
                            <a:srgbClr val="FFFFFF"/>
                          </a:solidFill>
                          <a:latin typeface="Times New Roman"/>
                          <a:cs typeface="Times New Roman"/>
                        </a:rPr>
                        <a:t>FERMENTATION</a:t>
                      </a:r>
                      <a:endParaRPr sz="2000">
                        <a:latin typeface="Times New Roman"/>
                        <a:cs typeface="Times New Roman"/>
                      </a:endParaRPr>
                    </a:p>
                  </a:txBody>
                  <a:tcPr marL="0" marR="0" marT="3683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53535"/>
                    </a:solidFill>
                  </a:tcPr>
                </a:tc>
                <a:tc>
                  <a:txBody>
                    <a:bodyPr/>
                    <a:lstStyle/>
                    <a:p>
                      <a:pPr marL="97790">
                        <a:lnSpc>
                          <a:spcPct val="100000"/>
                        </a:lnSpc>
                        <a:spcBef>
                          <a:spcPts val="290"/>
                        </a:spcBef>
                      </a:pPr>
                      <a:r>
                        <a:rPr sz="2000" b="1" spc="-15" dirty="0">
                          <a:solidFill>
                            <a:srgbClr val="FFFFFF"/>
                          </a:solidFill>
                          <a:latin typeface="Times New Roman"/>
                          <a:cs typeface="Times New Roman"/>
                        </a:rPr>
                        <a:t>SUBMERGEDFERMENTATION</a:t>
                      </a:r>
                      <a:endParaRPr sz="2000">
                        <a:latin typeface="Times New Roman"/>
                        <a:cs typeface="Times New Roman"/>
                      </a:endParaRPr>
                    </a:p>
                  </a:txBody>
                  <a:tcPr marL="0" marR="0" marT="3683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53535"/>
                    </a:solidFill>
                  </a:tcPr>
                </a:tc>
              </a:tr>
              <a:tr h="853440">
                <a:tc>
                  <a:txBody>
                    <a:bodyPr/>
                    <a:lstStyle/>
                    <a:p>
                      <a:pPr marL="97790" marR="800735">
                        <a:lnSpc>
                          <a:spcPct val="100000"/>
                        </a:lnSpc>
                        <a:spcBef>
                          <a:spcPts val="295"/>
                        </a:spcBef>
                      </a:pPr>
                      <a:r>
                        <a:rPr sz="2000" spc="-5" dirty="0">
                          <a:latin typeface="Times New Roman"/>
                          <a:cs typeface="Times New Roman"/>
                        </a:rPr>
                        <a:t>Utilizes solid </a:t>
                      </a:r>
                      <a:r>
                        <a:rPr sz="2000" dirty="0">
                          <a:latin typeface="Times New Roman"/>
                          <a:cs typeface="Times New Roman"/>
                        </a:rPr>
                        <a:t>substrates </a:t>
                      </a:r>
                      <a:r>
                        <a:rPr sz="2000" spc="-5" dirty="0">
                          <a:latin typeface="Times New Roman"/>
                          <a:cs typeface="Times New Roman"/>
                        </a:rPr>
                        <a:t>like</a:t>
                      </a:r>
                      <a:r>
                        <a:rPr sz="2000" spc="-105" dirty="0">
                          <a:latin typeface="Times New Roman"/>
                          <a:cs typeface="Times New Roman"/>
                        </a:rPr>
                        <a:t> </a:t>
                      </a:r>
                      <a:r>
                        <a:rPr sz="2000" dirty="0">
                          <a:latin typeface="Times New Roman"/>
                          <a:cs typeface="Times New Roman"/>
                        </a:rPr>
                        <a:t>bran,  bagasse and paper</a:t>
                      </a:r>
                      <a:r>
                        <a:rPr sz="2000" spc="-75" dirty="0">
                          <a:latin typeface="Times New Roman"/>
                          <a:cs typeface="Times New Roman"/>
                        </a:rPr>
                        <a:t> </a:t>
                      </a:r>
                      <a:r>
                        <a:rPr sz="2000" dirty="0">
                          <a:latin typeface="Times New Roman"/>
                          <a:cs typeface="Times New Roman"/>
                        </a:rPr>
                        <a:t>pulp.</a:t>
                      </a:r>
                      <a:endParaRPr sz="2000">
                        <a:latin typeface="Times New Roman"/>
                        <a:cs typeface="Times New Roman"/>
                      </a:endParaRPr>
                    </a:p>
                  </a:txBody>
                  <a:tcPr marL="0" marR="0" marT="3746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ECECE"/>
                    </a:solidFill>
                  </a:tcPr>
                </a:tc>
                <a:tc>
                  <a:txBody>
                    <a:bodyPr/>
                    <a:lstStyle/>
                    <a:p>
                      <a:pPr marL="97790" marR="347345">
                        <a:lnSpc>
                          <a:spcPct val="100000"/>
                        </a:lnSpc>
                        <a:spcBef>
                          <a:spcPts val="295"/>
                        </a:spcBef>
                      </a:pPr>
                      <a:r>
                        <a:rPr sz="2000" spc="-5" dirty="0">
                          <a:latin typeface="Times New Roman"/>
                          <a:cs typeface="Times New Roman"/>
                        </a:rPr>
                        <a:t>Utilizes </a:t>
                      </a:r>
                      <a:r>
                        <a:rPr sz="2000" dirty="0">
                          <a:latin typeface="Times New Roman"/>
                          <a:cs typeface="Times New Roman"/>
                        </a:rPr>
                        <a:t>free flowing liquid</a:t>
                      </a:r>
                      <a:r>
                        <a:rPr sz="2000" spc="-100" dirty="0">
                          <a:latin typeface="Times New Roman"/>
                          <a:cs typeface="Times New Roman"/>
                        </a:rPr>
                        <a:t> </a:t>
                      </a:r>
                      <a:r>
                        <a:rPr sz="2000" spc="-5" dirty="0">
                          <a:latin typeface="Times New Roman"/>
                          <a:cs typeface="Times New Roman"/>
                        </a:rPr>
                        <a:t>substrates,  </a:t>
                      </a:r>
                      <a:r>
                        <a:rPr sz="2000" dirty="0">
                          <a:latin typeface="Times New Roman"/>
                          <a:cs typeface="Times New Roman"/>
                        </a:rPr>
                        <a:t>such as </a:t>
                      </a:r>
                      <a:r>
                        <a:rPr sz="2000" spc="-5" dirty="0">
                          <a:latin typeface="Times New Roman"/>
                          <a:cs typeface="Times New Roman"/>
                        </a:rPr>
                        <a:t>molasses </a:t>
                      </a:r>
                      <a:r>
                        <a:rPr sz="2000" dirty="0">
                          <a:latin typeface="Times New Roman"/>
                          <a:cs typeface="Times New Roman"/>
                        </a:rPr>
                        <a:t>and</a:t>
                      </a:r>
                      <a:r>
                        <a:rPr sz="2000" spc="-55" dirty="0">
                          <a:latin typeface="Times New Roman"/>
                          <a:cs typeface="Times New Roman"/>
                        </a:rPr>
                        <a:t> </a:t>
                      </a:r>
                      <a:r>
                        <a:rPr sz="2000" dirty="0">
                          <a:latin typeface="Times New Roman"/>
                          <a:cs typeface="Times New Roman"/>
                        </a:rPr>
                        <a:t>broths</a:t>
                      </a:r>
                      <a:endParaRPr sz="2000">
                        <a:latin typeface="Times New Roman"/>
                        <a:cs typeface="Times New Roman"/>
                      </a:endParaRPr>
                    </a:p>
                  </a:txBody>
                  <a:tcPr marL="0" marR="0" marT="3746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ECECE"/>
                    </a:solidFill>
                  </a:tcPr>
                </a:tc>
              </a:tr>
              <a:tr h="853440">
                <a:tc>
                  <a:txBody>
                    <a:bodyPr/>
                    <a:lstStyle/>
                    <a:p>
                      <a:pPr marL="97790">
                        <a:lnSpc>
                          <a:spcPct val="100000"/>
                        </a:lnSpc>
                        <a:spcBef>
                          <a:spcPts val="295"/>
                        </a:spcBef>
                      </a:pPr>
                      <a:r>
                        <a:rPr sz="2000" dirty="0">
                          <a:latin typeface="Times New Roman"/>
                          <a:cs typeface="Times New Roman"/>
                        </a:rPr>
                        <a:t>Substrates are </a:t>
                      </a:r>
                      <a:r>
                        <a:rPr sz="2000" spc="-5" dirty="0">
                          <a:latin typeface="Times New Roman"/>
                          <a:cs typeface="Times New Roman"/>
                        </a:rPr>
                        <a:t>utilized </a:t>
                      </a:r>
                      <a:r>
                        <a:rPr sz="2000" dirty="0">
                          <a:latin typeface="Times New Roman"/>
                          <a:cs typeface="Times New Roman"/>
                        </a:rPr>
                        <a:t>very </a:t>
                      </a:r>
                      <a:r>
                        <a:rPr sz="2000" spc="-20" dirty="0">
                          <a:latin typeface="Times New Roman"/>
                          <a:cs typeface="Times New Roman"/>
                        </a:rPr>
                        <a:t>slowly,</a:t>
                      </a:r>
                      <a:r>
                        <a:rPr sz="2000" spc="-135" dirty="0">
                          <a:latin typeface="Times New Roman"/>
                          <a:cs typeface="Times New Roman"/>
                        </a:rPr>
                        <a:t> </a:t>
                      </a:r>
                      <a:r>
                        <a:rPr sz="2000" dirty="0">
                          <a:latin typeface="Times New Roman"/>
                          <a:cs typeface="Times New Roman"/>
                        </a:rPr>
                        <a:t>need</a:t>
                      </a:r>
                      <a:endParaRPr sz="2000">
                        <a:latin typeface="Times New Roman"/>
                        <a:cs typeface="Times New Roman"/>
                      </a:endParaRPr>
                    </a:p>
                    <a:p>
                      <a:pPr marL="97790">
                        <a:lnSpc>
                          <a:spcPct val="100000"/>
                        </a:lnSpc>
                      </a:pPr>
                      <a:r>
                        <a:rPr sz="2000" dirty="0">
                          <a:latin typeface="Times New Roman"/>
                          <a:cs typeface="Times New Roman"/>
                        </a:rPr>
                        <a:t>not to be</a:t>
                      </a:r>
                      <a:r>
                        <a:rPr sz="2000" spc="-55" dirty="0">
                          <a:latin typeface="Times New Roman"/>
                          <a:cs typeface="Times New Roman"/>
                        </a:rPr>
                        <a:t> </a:t>
                      </a:r>
                      <a:r>
                        <a:rPr sz="2000" dirty="0">
                          <a:latin typeface="Times New Roman"/>
                          <a:cs typeface="Times New Roman"/>
                        </a:rPr>
                        <a:t>replaced.</a:t>
                      </a:r>
                      <a:endParaRPr sz="2000">
                        <a:latin typeface="Times New Roman"/>
                        <a:cs typeface="Times New Roman"/>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8E8E8"/>
                    </a:solidFill>
                  </a:tcPr>
                </a:tc>
                <a:tc>
                  <a:txBody>
                    <a:bodyPr/>
                    <a:lstStyle/>
                    <a:p>
                      <a:pPr marL="97790">
                        <a:lnSpc>
                          <a:spcPct val="100000"/>
                        </a:lnSpc>
                        <a:spcBef>
                          <a:spcPts val="295"/>
                        </a:spcBef>
                      </a:pPr>
                      <a:r>
                        <a:rPr sz="2000" dirty="0">
                          <a:latin typeface="Times New Roman"/>
                          <a:cs typeface="Times New Roman"/>
                        </a:rPr>
                        <a:t>Substrates are </a:t>
                      </a:r>
                      <a:r>
                        <a:rPr sz="2000" spc="-5" dirty="0">
                          <a:latin typeface="Times New Roman"/>
                          <a:cs typeface="Times New Roman"/>
                        </a:rPr>
                        <a:t>utilized </a:t>
                      </a:r>
                      <a:r>
                        <a:rPr sz="2000" dirty="0">
                          <a:latin typeface="Times New Roman"/>
                          <a:cs typeface="Times New Roman"/>
                        </a:rPr>
                        <a:t>quite</a:t>
                      </a:r>
                      <a:r>
                        <a:rPr sz="2000" spc="-110" dirty="0">
                          <a:latin typeface="Times New Roman"/>
                          <a:cs typeface="Times New Roman"/>
                        </a:rPr>
                        <a:t> </a:t>
                      </a:r>
                      <a:r>
                        <a:rPr sz="2000" spc="-20" dirty="0">
                          <a:latin typeface="Times New Roman"/>
                          <a:cs typeface="Times New Roman"/>
                        </a:rPr>
                        <a:t>rapidly,</a:t>
                      </a:r>
                      <a:endParaRPr sz="2000">
                        <a:latin typeface="Times New Roman"/>
                        <a:cs typeface="Times New Roman"/>
                      </a:endParaRPr>
                    </a:p>
                    <a:p>
                      <a:pPr marL="97790">
                        <a:lnSpc>
                          <a:spcPct val="100000"/>
                        </a:lnSpc>
                      </a:pPr>
                      <a:r>
                        <a:rPr sz="2000" dirty="0">
                          <a:latin typeface="Times New Roman"/>
                          <a:cs typeface="Times New Roman"/>
                        </a:rPr>
                        <a:t>need to be replaced</a:t>
                      </a:r>
                      <a:r>
                        <a:rPr sz="2000" spc="-85" dirty="0">
                          <a:latin typeface="Times New Roman"/>
                          <a:cs typeface="Times New Roman"/>
                        </a:rPr>
                        <a:t> </a:t>
                      </a:r>
                      <a:r>
                        <a:rPr sz="2000" dirty="0">
                          <a:latin typeface="Times New Roman"/>
                          <a:cs typeface="Times New Roman"/>
                        </a:rPr>
                        <a:t>constantly</a:t>
                      </a:r>
                      <a:endParaRPr sz="2000">
                        <a:latin typeface="Times New Roman"/>
                        <a:cs typeface="Times New Roman"/>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8E8E8"/>
                    </a:solidFill>
                  </a:tcPr>
                </a:tc>
              </a:tr>
              <a:tr h="1202690">
                <a:tc>
                  <a:txBody>
                    <a:bodyPr/>
                    <a:lstStyle/>
                    <a:p>
                      <a:pPr marL="97790" marR="484505">
                        <a:lnSpc>
                          <a:spcPct val="100000"/>
                        </a:lnSpc>
                        <a:spcBef>
                          <a:spcPts val="295"/>
                        </a:spcBef>
                      </a:pPr>
                      <a:r>
                        <a:rPr sz="2000" spc="-5" dirty="0">
                          <a:latin typeface="Times New Roman"/>
                          <a:cs typeface="Times New Roman"/>
                        </a:rPr>
                        <a:t>Best suited </a:t>
                      </a:r>
                      <a:r>
                        <a:rPr sz="2000" dirty="0">
                          <a:latin typeface="Times New Roman"/>
                          <a:cs typeface="Times New Roman"/>
                        </a:rPr>
                        <a:t>for fungi that require</a:t>
                      </a:r>
                      <a:r>
                        <a:rPr sz="2000" spc="-135" dirty="0">
                          <a:latin typeface="Times New Roman"/>
                          <a:cs typeface="Times New Roman"/>
                        </a:rPr>
                        <a:t> </a:t>
                      </a:r>
                      <a:r>
                        <a:rPr sz="2000" spc="-5" dirty="0">
                          <a:latin typeface="Times New Roman"/>
                          <a:cs typeface="Times New Roman"/>
                        </a:rPr>
                        <a:t>less  moisture</a:t>
                      </a:r>
                      <a:r>
                        <a:rPr sz="2000" spc="-30" dirty="0">
                          <a:latin typeface="Times New Roman"/>
                          <a:cs typeface="Times New Roman"/>
                        </a:rPr>
                        <a:t> </a:t>
                      </a:r>
                      <a:r>
                        <a:rPr sz="2000" dirty="0">
                          <a:latin typeface="Times New Roman"/>
                          <a:cs typeface="Times New Roman"/>
                        </a:rPr>
                        <a:t>content.</a:t>
                      </a:r>
                      <a:endParaRPr sz="2000">
                        <a:latin typeface="Times New Roman"/>
                        <a:cs typeface="Times New Roman"/>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ECECE"/>
                    </a:solidFill>
                  </a:tcPr>
                </a:tc>
                <a:tc>
                  <a:txBody>
                    <a:bodyPr/>
                    <a:lstStyle/>
                    <a:p>
                      <a:pPr marL="97790" marR="144780">
                        <a:lnSpc>
                          <a:spcPct val="100000"/>
                        </a:lnSpc>
                        <a:spcBef>
                          <a:spcPts val="295"/>
                        </a:spcBef>
                      </a:pPr>
                      <a:r>
                        <a:rPr sz="2000" spc="-5" dirty="0">
                          <a:latin typeface="Times New Roman"/>
                          <a:cs typeface="Times New Roman"/>
                        </a:rPr>
                        <a:t>Best suited </a:t>
                      </a:r>
                      <a:r>
                        <a:rPr sz="2000" dirty="0">
                          <a:latin typeface="Times New Roman"/>
                          <a:cs typeface="Times New Roman"/>
                        </a:rPr>
                        <a:t>for bacteria that require</a:t>
                      </a:r>
                      <a:r>
                        <a:rPr sz="2000" spc="-145" dirty="0">
                          <a:latin typeface="Times New Roman"/>
                          <a:cs typeface="Times New Roman"/>
                        </a:rPr>
                        <a:t> </a:t>
                      </a:r>
                      <a:r>
                        <a:rPr sz="2000" dirty="0">
                          <a:latin typeface="Times New Roman"/>
                          <a:cs typeface="Times New Roman"/>
                        </a:rPr>
                        <a:t>high  </a:t>
                      </a:r>
                      <a:r>
                        <a:rPr sz="2000" spc="-5" dirty="0">
                          <a:latin typeface="Times New Roman"/>
                          <a:cs typeface="Times New Roman"/>
                        </a:rPr>
                        <a:t>moisture</a:t>
                      </a:r>
                      <a:r>
                        <a:rPr sz="2000" spc="-30" dirty="0">
                          <a:latin typeface="Times New Roman"/>
                          <a:cs typeface="Times New Roman"/>
                        </a:rPr>
                        <a:t> </a:t>
                      </a:r>
                      <a:r>
                        <a:rPr sz="2000" dirty="0">
                          <a:latin typeface="Times New Roman"/>
                          <a:cs typeface="Times New Roman"/>
                        </a:rPr>
                        <a:t>content.</a:t>
                      </a:r>
                      <a:endParaRPr sz="2000">
                        <a:latin typeface="Times New Roman"/>
                        <a:cs typeface="Times New Roman"/>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ECECE"/>
                    </a:solidFill>
                  </a:tcPr>
                </a:tc>
              </a:tr>
              <a:tr h="1202690">
                <a:tc>
                  <a:txBody>
                    <a:bodyPr/>
                    <a:lstStyle/>
                    <a:p>
                      <a:pPr marL="97790" marR="301625">
                        <a:lnSpc>
                          <a:spcPct val="100000"/>
                        </a:lnSpc>
                        <a:spcBef>
                          <a:spcPts val="300"/>
                        </a:spcBef>
                      </a:pPr>
                      <a:r>
                        <a:rPr sz="2000" dirty="0">
                          <a:latin typeface="Times New Roman"/>
                          <a:cs typeface="Times New Roman"/>
                        </a:rPr>
                        <a:t>Culture </a:t>
                      </a:r>
                      <a:r>
                        <a:rPr sz="2000" spc="-5" dirty="0">
                          <a:latin typeface="Times New Roman"/>
                          <a:cs typeface="Times New Roman"/>
                        </a:rPr>
                        <a:t>systems </a:t>
                      </a:r>
                      <a:r>
                        <a:rPr sz="2000" dirty="0">
                          <a:latin typeface="Times New Roman"/>
                          <a:cs typeface="Times New Roman"/>
                        </a:rPr>
                        <a:t>involves three</a:t>
                      </a:r>
                      <a:r>
                        <a:rPr sz="2000" spc="-114" dirty="0">
                          <a:latin typeface="Times New Roman"/>
                          <a:cs typeface="Times New Roman"/>
                        </a:rPr>
                        <a:t> </a:t>
                      </a:r>
                      <a:r>
                        <a:rPr sz="2000" dirty="0">
                          <a:latin typeface="Times New Roman"/>
                          <a:cs typeface="Times New Roman"/>
                        </a:rPr>
                        <a:t>phases,  </a:t>
                      </a:r>
                      <a:r>
                        <a:rPr sz="2000" spc="-5" dirty="0">
                          <a:latin typeface="Times New Roman"/>
                          <a:cs typeface="Times New Roman"/>
                        </a:rPr>
                        <a:t>solid, </a:t>
                      </a:r>
                      <a:r>
                        <a:rPr sz="2000" dirty="0">
                          <a:latin typeface="Times New Roman"/>
                          <a:cs typeface="Times New Roman"/>
                        </a:rPr>
                        <a:t>liquid and</a:t>
                      </a:r>
                      <a:r>
                        <a:rPr sz="2000" spc="-65" dirty="0">
                          <a:latin typeface="Times New Roman"/>
                          <a:cs typeface="Times New Roman"/>
                        </a:rPr>
                        <a:t> </a:t>
                      </a:r>
                      <a:r>
                        <a:rPr sz="2000" dirty="0">
                          <a:latin typeface="Times New Roman"/>
                          <a:cs typeface="Times New Roman"/>
                        </a:rPr>
                        <a:t>gaseous</a:t>
                      </a:r>
                      <a:endParaRPr sz="2000">
                        <a:latin typeface="Times New Roman"/>
                        <a:cs typeface="Times New Roman"/>
                      </a:endParaRPr>
                    </a:p>
                  </a:txBody>
                  <a:tcPr marL="0" marR="0" marT="3810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8E8E8"/>
                    </a:solidFill>
                  </a:tcPr>
                </a:tc>
                <a:tc>
                  <a:txBody>
                    <a:bodyPr/>
                    <a:lstStyle/>
                    <a:p>
                      <a:pPr marL="97790" marR="151765">
                        <a:lnSpc>
                          <a:spcPct val="100000"/>
                        </a:lnSpc>
                        <a:spcBef>
                          <a:spcPts val="300"/>
                        </a:spcBef>
                      </a:pPr>
                      <a:r>
                        <a:rPr sz="2000" dirty="0">
                          <a:latin typeface="Times New Roman"/>
                          <a:cs typeface="Times New Roman"/>
                        </a:rPr>
                        <a:t>Involves two phases ,liquid and</a:t>
                      </a:r>
                      <a:r>
                        <a:rPr sz="2000" spc="-150" dirty="0">
                          <a:latin typeface="Times New Roman"/>
                          <a:cs typeface="Times New Roman"/>
                        </a:rPr>
                        <a:t> </a:t>
                      </a:r>
                      <a:r>
                        <a:rPr sz="2000" dirty="0">
                          <a:latin typeface="Times New Roman"/>
                          <a:cs typeface="Times New Roman"/>
                        </a:rPr>
                        <a:t>gaseous  phase.</a:t>
                      </a:r>
                      <a:endParaRPr sz="2000">
                        <a:latin typeface="Times New Roman"/>
                        <a:cs typeface="Times New Roman"/>
                      </a:endParaRPr>
                    </a:p>
                  </a:txBody>
                  <a:tcPr marL="0" marR="0" marT="3810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8E8E8"/>
                    </a:solidFill>
                  </a:tcPr>
                </a:tc>
              </a:tr>
              <a:tr h="629285">
                <a:tc>
                  <a:txBody>
                    <a:bodyPr/>
                    <a:lstStyle/>
                    <a:p>
                      <a:pPr marL="97790">
                        <a:lnSpc>
                          <a:spcPct val="100000"/>
                        </a:lnSpc>
                        <a:spcBef>
                          <a:spcPts val="300"/>
                        </a:spcBef>
                      </a:pPr>
                      <a:r>
                        <a:rPr sz="2000">
                          <a:latin typeface="Times New Roman"/>
                          <a:cs typeface="Times New Roman"/>
                        </a:rPr>
                        <a:t>Inoculum </a:t>
                      </a:r>
                      <a:r>
                        <a:rPr sz="2000" smtClean="0">
                          <a:latin typeface="Times New Roman"/>
                          <a:cs typeface="Times New Roman"/>
                        </a:rPr>
                        <a:t>ratio </a:t>
                      </a:r>
                      <a:r>
                        <a:rPr sz="2000" dirty="0">
                          <a:latin typeface="Times New Roman"/>
                          <a:cs typeface="Times New Roman"/>
                        </a:rPr>
                        <a:t>is </a:t>
                      </a:r>
                      <a:r>
                        <a:rPr sz="2000" spc="-5" dirty="0">
                          <a:latin typeface="Times New Roman"/>
                          <a:cs typeface="Times New Roman"/>
                        </a:rPr>
                        <a:t>always</a:t>
                      </a:r>
                      <a:r>
                        <a:rPr sz="2000" spc="-90" dirty="0">
                          <a:latin typeface="Times New Roman"/>
                          <a:cs typeface="Times New Roman"/>
                        </a:rPr>
                        <a:t> </a:t>
                      </a:r>
                      <a:r>
                        <a:rPr sz="2000" spc="-5" dirty="0">
                          <a:latin typeface="Times New Roman"/>
                          <a:cs typeface="Times New Roman"/>
                        </a:rPr>
                        <a:t>larger</a:t>
                      </a:r>
                      <a:endParaRPr sz="2000">
                        <a:latin typeface="Times New Roman"/>
                        <a:cs typeface="Times New Roman"/>
                      </a:endParaRPr>
                    </a:p>
                  </a:txBody>
                  <a:tcPr marL="0" marR="0" marT="3810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ECECE"/>
                    </a:solidFill>
                  </a:tcPr>
                </a:tc>
                <a:tc>
                  <a:txBody>
                    <a:bodyPr/>
                    <a:lstStyle/>
                    <a:p>
                      <a:pPr marL="97790">
                        <a:lnSpc>
                          <a:spcPct val="100000"/>
                        </a:lnSpc>
                        <a:spcBef>
                          <a:spcPts val="300"/>
                        </a:spcBef>
                      </a:pPr>
                      <a:r>
                        <a:rPr sz="2000">
                          <a:latin typeface="Times New Roman"/>
                          <a:cs typeface="Times New Roman"/>
                        </a:rPr>
                        <a:t>Inoculum </a:t>
                      </a:r>
                      <a:r>
                        <a:rPr sz="2000" smtClean="0">
                          <a:latin typeface="Times New Roman"/>
                          <a:cs typeface="Times New Roman"/>
                        </a:rPr>
                        <a:t>ratio </a:t>
                      </a:r>
                      <a:r>
                        <a:rPr sz="2000" dirty="0">
                          <a:latin typeface="Times New Roman"/>
                          <a:cs typeface="Times New Roman"/>
                        </a:rPr>
                        <a:t>is usually</a:t>
                      </a:r>
                      <a:r>
                        <a:rPr sz="2000" spc="-135" dirty="0">
                          <a:latin typeface="Times New Roman"/>
                          <a:cs typeface="Times New Roman"/>
                        </a:rPr>
                        <a:t> </a:t>
                      </a:r>
                      <a:r>
                        <a:rPr sz="2000" spc="-5" dirty="0">
                          <a:latin typeface="Times New Roman"/>
                          <a:cs typeface="Times New Roman"/>
                        </a:rPr>
                        <a:t>small.</a:t>
                      </a:r>
                      <a:endParaRPr sz="2000">
                        <a:latin typeface="Times New Roman"/>
                        <a:cs typeface="Times New Roman"/>
                      </a:endParaRPr>
                    </a:p>
                  </a:txBody>
                  <a:tcPr marL="0" marR="0" marT="3810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ECECE"/>
                    </a:solidFill>
                  </a:tcPr>
                </a:tc>
              </a:tr>
              <a:tr h="761365">
                <a:tc>
                  <a:txBody>
                    <a:bodyPr/>
                    <a:lstStyle/>
                    <a:p>
                      <a:pPr marL="97790">
                        <a:lnSpc>
                          <a:spcPct val="100000"/>
                        </a:lnSpc>
                        <a:spcBef>
                          <a:spcPts val="300"/>
                        </a:spcBef>
                      </a:pPr>
                      <a:r>
                        <a:rPr sz="2000" dirty="0">
                          <a:latin typeface="Times New Roman"/>
                          <a:cs typeface="Times New Roman"/>
                        </a:rPr>
                        <a:t>System </a:t>
                      </a:r>
                      <a:r>
                        <a:rPr sz="2000" spc="-5" dirty="0">
                          <a:latin typeface="Times New Roman"/>
                          <a:cs typeface="Times New Roman"/>
                        </a:rPr>
                        <a:t>may </a:t>
                      </a:r>
                      <a:r>
                        <a:rPr sz="2000" dirty="0">
                          <a:latin typeface="Times New Roman"/>
                          <a:cs typeface="Times New Roman"/>
                        </a:rPr>
                        <a:t>or </a:t>
                      </a:r>
                      <a:r>
                        <a:rPr sz="2000" spc="-10" dirty="0">
                          <a:latin typeface="Times New Roman"/>
                          <a:cs typeface="Times New Roman"/>
                        </a:rPr>
                        <a:t>may </a:t>
                      </a:r>
                      <a:r>
                        <a:rPr sz="2000" spc="5" dirty="0">
                          <a:latin typeface="Times New Roman"/>
                          <a:cs typeface="Times New Roman"/>
                        </a:rPr>
                        <a:t>not</a:t>
                      </a:r>
                      <a:r>
                        <a:rPr sz="2000" spc="-45" dirty="0">
                          <a:latin typeface="Times New Roman"/>
                          <a:cs typeface="Times New Roman"/>
                        </a:rPr>
                        <a:t> </a:t>
                      </a:r>
                      <a:r>
                        <a:rPr sz="2000" dirty="0">
                          <a:latin typeface="Times New Roman"/>
                          <a:cs typeface="Times New Roman"/>
                        </a:rPr>
                        <a:t>involve</a:t>
                      </a:r>
                      <a:endParaRPr sz="2000">
                        <a:latin typeface="Times New Roman"/>
                        <a:cs typeface="Times New Roman"/>
                      </a:endParaRPr>
                    </a:p>
                    <a:p>
                      <a:pPr marL="97790">
                        <a:lnSpc>
                          <a:spcPct val="100000"/>
                        </a:lnSpc>
                      </a:pPr>
                      <a:r>
                        <a:rPr sz="2000" dirty="0">
                          <a:latin typeface="Times New Roman"/>
                          <a:cs typeface="Times New Roman"/>
                        </a:rPr>
                        <a:t>agitation</a:t>
                      </a:r>
                      <a:endParaRPr sz="2000">
                        <a:latin typeface="Times New Roman"/>
                        <a:cs typeface="Times New Roman"/>
                      </a:endParaRPr>
                    </a:p>
                  </a:txBody>
                  <a:tcPr marL="0" marR="0" marT="38100" marB="0">
                    <a:lnL w="12700">
                      <a:solidFill>
                        <a:srgbClr val="FFFFFF"/>
                      </a:solidFill>
                      <a:prstDash val="solid"/>
                    </a:lnL>
                    <a:lnR w="12700">
                      <a:solidFill>
                        <a:srgbClr val="FFFFFF"/>
                      </a:solidFill>
                      <a:prstDash val="solid"/>
                    </a:lnR>
                    <a:lnT w="12700">
                      <a:solidFill>
                        <a:srgbClr val="FFFFFF"/>
                      </a:solidFill>
                      <a:prstDash val="solid"/>
                    </a:lnT>
                    <a:solidFill>
                      <a:srgbClr val="E8E8E8"/>
                    </a:solidFill>
                  </a:tcPr>
                </a:tc>
                <a:tc>
                  <a:txBody>
                    <a:bodyPr/>
                    <a:lstStyle/>
                    <a:p>
                      <a:pPr marL="97790">
                        <a:lnSpc>
                          <a:spcPct val="100000"/>
                        </a:lnSpc>
                        <a:spcBef>
                          <a:spcPts val="300"/>
                        </a:spcBef>
                      </a:pPr>
                      <a:r>
                        <a:rPr sz="2000" dirty="0">
                          <a:latin typeface="Times New Roman"/>
                          <a:cs typeface="Times New Roman"/>
                        </a:rPr>
                        <a:t>Agitation is often</a:t>
                      </a:r>
                      <a:r>
                        <a:rPr sz="2000" spc="-75" dirty="0">
                          <a:latin typeface="Times New Roman"/>
                          <a:cs typeface="Times New Roman"/>
                        </a:rPr>
                        <a:t> </a:t>
                      </a:r>
                      <a:r>
                        <a:rPr sz="2000" dirty="0">
                          <a:latin typeface="Times New Roman"/>
                          <a:cs typeface="Times New Roman"/>
                        </a:rPr>
                        <a:t>essential</a:t>
                      </a:r>
                      <a:endParaRPr sz="2000">
                        <a:latin typeface="Times New Roman"/>
                        <a:cs typeface="Times New Roman"/>
                      </a:endParaRPr>
                    </a:p>
                  </a:txBody>
                  <a:tcPr marL="0" marR="0" marT="38100" marB="0">
                    <a:lnL w="12700">
                      <a:solidFill>
                        <a:srgbClr val="FFFFFF"/>
                      </a:solidFill>
                      <a:prstDash val="solid"/>
                    </a:lnL>
                    <a:lnR w="12700">
                      <a:solidFill>
                        <a:srgbClr val="FFFFFF"/>
                      </a:solidFill>
                      <a:prstDash val="solid"/>
                    </a:lnR>
                    <a:lnT w="12700">
                      <a:solidFill>
                        <a:srgbClr val="FFFFFF"/>
                      </a:solidFill>
                      <a:prstDash val="solid"/>
                    </a:lnT>
                    <a:solidFill>
                      <a:srgbClr val="E8E8E8"/>
                    </a:solidFill>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52601" y="533400"/>
            <a:ext cx="4495800" cy="726440"/>
          </a:xfrm>
          <a:prstGeom prst="rect">
            <a:avLst/>
          </a:prstGeom>
        </p:spPr>
        <p:txBody>
          <a:bodyPr vert="horz" wrap="square" lIns="0" tIns="12065" rIns="0" bIns="0" rtlCol="0">
            <a:spAutoFit/>
          </a:bodyPr>
          <a:lstStyle/>
          <a:p>
            <a:pPr marL="12700">
              <a:lnSpc>
                <a:spcPct val="100000"/>
              </a:lnSpc>
              <a:spcBef>
                <a:spcPts val="95"/>
              </a:spcBef>
            </a:pPr>
            <a:r>
              <a:rPr sz="4600" spc="-5" dirty="0"/>
              <a:t>SUBTRATES</a:t>
            </a:r>
            <a:endParaRPr sz="4600"/>
          </a:p>
        </p:txBody>
      </p:sp>
      <p:graphicFrame>
        <p:nvGraphicFramePr>
          <p:cNvPr id="3" name="object 3"/>
          <p:cNvGraphicFramePr>
            <a:graphicFrameLocks noGrp="1"/>
          </p:cNvGraphicFramePr>
          <p:nvPr/>
        </p:nvGraphicFramePr>
        <p:xfrm>
          <a:off x="450850" y="1898650"/>
          <a:ext cx="7467600" cy="3886200"/>
        </p:xfrm>
        <a:graphic>
          <a:graphicData uri="http://schemas.openxmlformats.org/drawingml/2006/table">
            <a:tbl>
              <a:tblPr firstRow="1" bandRow="1">
                <a:tableStyleId>{2D5ABB26-0587-4C30-8999-92F81FD0307C}</a:tableStyleId>
              </a:tblPr>
              <a:tblGrid>
                <a:gridCol w="3733800"/>
                <a:gridCol w="3733800"/>
              </a:tblGrid>
              <a:tr h="988060">
                <a:tc>
                  <a:txBody>
                    <a:bodyPr/>
                    <a:lstStyle/>
                    <a:p>
                      <a:pPr marL="91440">
                        <a:lnSpc>
                          <a:spcPct val="100000"/>
                        </a:lnSpc>
                        <a:spcBef>
                          <a:spcPts val="315"/>
                        </a:spcBef>
                      </a:pPr>
                      <a:r>
                        <a:rPr sz="1800" b="1" spc="-5" dirty="0">
                          <a:solidFill>
                            <a:srgbClr val="FFFFFF"/>
                          </a:solidFill>
                          <a:latin typeface="Arial"/>
                          <a:cs typeface="Arial"/>
                        </a:rPr>
                        <a:t>Submerged fermentation</a:t>
                      </a:r>
                      <a:r>
                        <a:rPr sz="1800" b="1" spc="10" dirty="0">
                          <a:solidFill>
                            <a:srgbClr val="FFFFFF"/>
                          </a:solidFill>
                          <a:latin typeface="Arial"/>
                          <a:cs typeface="Arial"/>
                        </a:rPr>
                        <a:t> </a:t>
                      </a:r>
                      <a:r>
                        <a:rPr sz="1800" b="1" spc="-5" dirty="0">
                          <a:solidFill>
                            <a:srgbClr val="FFFFFF"/>
                          </a:solidFill>
                          <a:latin typeface="Arial"/>
                          <a:cs typeface="Arial"/>
                        </a:rPr>
                        <a:t>(SmF)</a:t>
                      </a:r>
                      <a:endParaRPr sz="1800">
                        <a:latin typeface="Arial"/>
                        <a:cs typeface="Arial"/>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6D9FAF"/>
                    </a:solidFill>
                  </a:tcPr>
                </a:tc>
                <a:tc>
                  <a:txBody>
                    <a:bodyPr/>
                    <a:lstStyle/>
                    <a:p>
                      <a:pPr marL="92075">
                        <a:lnSpc>
                          <a:spcPct val="100000"/>
                        </a:lnSpc>
                        <a:spcBef>
                          <a:spcPts val="315"/>
                        </a:spcBef>
                      </a:pPr>
                      <a:r>
                        <a:rPr sz="1800" b="1" dirty="0">
                          <a:solidFill>
                            <a:srgbClr val="FFFFFF"/>
                          </a:solidFill>
                          <a:latin typeface="Arial"/>
                          <a:cs typeface="Arial"/>
                        </a:rPr>
                        <a:t>Solid </a:t>
                      </a:r>
                      <a:r>
                        <a:rPr sz="1800" b="1" spc="-5" dirty="0">
                          <a:solidFill>
                            <a:srgbClr val="FFFFFF"/>
                          </a:solidFill>
                          <a:latin typeface="Arial"/>
                          <a:cs typeface="Arial"/>
                        </a:rPr>
                        <a:t>state fermentation</a:t>
                      </a:r>
                      <a:r>
                        <a:rPr sz="1800" b="1" spc="-20" dirty="0">
                          <a:solidFill>
                            <a:srgbClr val="FFFFFF"/>
                          </a:solidFill>
                          <a:latin typeface="Arial"/>
                          <a:cs typeface="Arial"/>
                        </a:rPr>
                        <a:t> </a:t>
                      </a:r>
                      <a:r>
                        <a:rPr sz="1800" b="1" dirty="0">
                          <a:solidFill>
                            <a:srgbClr val="FFFFFF"/>
                          </a:solidFill>
                          <a:latin typeface="Arial"/>
                          <a:cs typeface="Arial"/>
                        </a:rPr>
                        <a:t>(SSF)</a:t>
                      </a:r>
                      <a:endParaRPr sz="1800">
                        <a:latin typeface="Arial"/>
                        <a:cs typeface="Arial"/>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6D9FAF"/>
                    </a:solidFill>
                  </a:tcPr>
                </a:tc>
              </a:tr>
              <a:tr h="2898140">
                <a:tc>
                  <a:txBody>
                    <a:bodyPr/>
                    <a:lstStyle/>
                    <a:p>
                      <a:pPr marL="377825" indent="-287020">
                        <a:lnSpc>
                          <a:spcPct val="100000"/>
                        </a:lnSpc>
                        <a:spcBef>
                          <a:spcPts val="315"/>
                        </a:spcBef>
                        <a:buFont typeface="Wingdings"/>
                        <a:buChar char=""/>
                        <a:tabLst>
                          <a:tab pos="378460" algn="l"/>
                        </a:tabLst>
                      </a:pPr>
                      <a:r>
                        <a:rPr sz="1800" spc="-5" dirty="0">
                          <a:latin typeface="Arial"/>
                          <a:cs typeface="Arial"/>
                        </a:rPr>
                        <a:t>Soluble</a:t>
                      </a:r>
                      <a:r>
                        <a:rPr sz="1800" spc="20" dirty="0">
                          <a:latin typeface="Arial"/>
                          <a:cs typeface="Arial"/>
                        </a:rPr>
                        <a:t> </a:t>
                      </a:r>
                      <a:r>
                        <a:rPr sz="1800" spc="-5" dirty="0">
                          <a:latin typeface="Arial"/>
                          <a:cs typeface="Arial"/>
                        </a:rPr>
                        <a:t>sugar</a:t>
                      </a:r>
                      <a:endParaRPr sz="1800">
                        <a:latin typeface="Arial"/>
                        <a:cs typeface="Arial"/>
                      </a:endParaRPr>
                    </a:p>
                    <a:p>
                      <a:pPr marL="377825" indent="-287020">
                        <a:lnSpc>
                          <a:spcPct val="100000"/>
                        </a:lnSpc>
                        <a:buFont typeface="Wingdings"/>
                        <a:buChar char=""/>
                        <a:tabLst>
                          <a:tab pos="378460" algn="l"/>
                        </a:tabLst>
                      </a:pPr>
                      <a:r>
                        <a:rPr sz="1800" spc="-5" dirty="0">
                          <a:latin typeface="Arial"/>
                          <a:cs typeface="Arial"/>
                        </a:rPr>
                        <a:t>Molasses</a:t>
                      </a:r>
                      <a:endParaRPr sz="1800">
                        <a:latin typeface="Arial"/>
                        <a:cs typeface="Arial"/>
                      </a:endParaRPr>
                    </a:p>
                    <a:p>
                      <a:pPr marL="377825" indent="-287020">
                        <a:lnSpc>
                          <a:spcPct val="100000"/>
                        </a:lnSpc>
                        <a:buFont typeface="Wingdings"/>
                        <a:buChar char=""/>
                        <a:tabLst>
                          <a:tab pos="378460" algn="l"/>
                        </a:tabLst>
                      </a:pPr>
                      <a:r>
                        <a:rPr sz="1800" spc="-5" dirty="0">
                          <a:latin typeface="Arial"/>
                          <a:cs typeface="Arial"/>
                        </a:rPr>
                        <a:t>Liquid</a:t>
                      </a:r>
                      <a:r>
                        <a:rPr sz="1800" spc="10" dirty="0">
                          <a:latin typeface="Arial"/>
                          <a:cs typeface="Arial"/>
                        </a:rPr>
                        <a:t> </a:t>
                      </a:r>
                      <a:r>
                        <a:rPr sz="1800" spc="-5" dirty="0">
                          <a:latin typeface="Arial"/>
                          <a:cs typeface="Arial"/>
                        </a:rPr>
                        <a:t>media</a:t>
                      </a:r>
                      <a:endParaRPr sz="1800">
                        <a:latin typeface="Arial"/>
                        <a:cs typeface="Arial"/>
                      </a:endParaRPr>
                    </a:p>
                    <a:p>
                      <a:pPr marL="377825" indent="-287020">
                        <a:lnSpc>
                          <a:spcPct val="100000"/>
                        </a:lnSpc>
                        <a:buFont typeface="Wingdings"/>
                        <a:buChar char=""/>
                        <a:tabLst>
                          <a:tab pos="378460" algn="l"/>
                        </a:tabLst>
                      </a:pPr>
                      <a:r>
                        <a:rPr sz="1800" dirty="0">
                          <a:latin typeface="Arial"/>
                          <a:cs typeface="Arial"/>
                        </a:rPr>
                        <a:t>Fruit </a:t>
                      </a:r>
                      <a:r>
                        <a:rPr sz="1800" spc="-5" dirty="0">
                          <a:latin typeface="Arial"/>
                          <a:cs typeface="Arial"/>
                        </a:rPr>
                        <a:t>and vegetable</a:t>
                      </a:r>
                      <a:r>
                        <a:rPr sz="1800" spc="5" dirty="0">
                          <a:latin typeface="Arial"/>
                          <a:cs typeface="Arial"/>
                        </a:rPr>
                        <a:t> </a:t>
                      </a:r>
                      <a:r>
                        <a:rPr sz="1800" spc="-5" dirty="0">
                          <a:latin typeface="Arial"/>
                          <a:cs typeface="Arial"/>
                        </a:rPr>
                        <a:t>juices</a:t>
                      </a:r>
                      <a:endParaRPr sz="1800">
                        <a:latin typeface="Arial"/>
                        <a:cs typeface="Arial"/>
                      </a:endParaRPr>
                    </a:p>
                    <a:p>
                      <a:pPr marL="377825" indent="-287020">
                        <a:lnSpc>
                          <a:spcPct val="100000"/>
                        </a:lnSpc>
                        <a:buFont typeface="Wingdings"/>
                        <a:buChar char=""/>
                        <a:tabLst>
                          <a:tab pos="378460" algn="l"/>
                        </a:tabLst>
                      </a:pPr>
                      <a:r>
                        <a:rPr sz="1800" spc="-15" dirty="0">
                          <a:latin typeface="Arial"/>
                          <a:cs typeface="Arial"/>
                        </a:rPr>
                        <a:t>Sewage </a:t>
                      </a:r>
                      <a:r>
                        <a:rPr sz="1800" dirty="0">
                          <a:latin typeface="Arial"/>
                          <a:cs typeface="Arial"/>
                        </a:rPr>
                        <a:t>/ </a:t>
                      </a:r>
                      <a:r>
                        <a:rPr sz="1800" spc="-10" dirty="0">
                          <a:latin typeface="Arial"/>
                          <a:cs typeface="Arial"/>
                        </a:rPr>
                        <a:t>waste</a:t>
                      </a:r>
                      <a:r>
                        <a:rPr sz="1800" spc="85" dirty="0">
                          <a:latin typeface="Arial"/>
                          <a:cs typeface="Arial"/>
                        </a:rPr>
                        <a:t> </a:t>
                      </a:r>
                      <a:r>
                        <a:rPr sz="1800" spc="-15" dirty="0">
                          <a:latin typeface="Arial"/>
                          <a:cs typeface="Arial"/>
                        </a:rPr>
                        <a:t>water</a:t>
                      </a:r>
                      <a:endParaRPr sz="1800">
                        <a:latin typeface="Arial"/>
                        <a:cs typeface="Arial"/>
                      </a:endParaRPr>
                    </a:p>
                  </a:txBody>
                  <a:tcPr marL="0" marR="0" marT="4000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4DFE3"/>
                    </a:solidFill>
                  </a:tcPr>
                </a:tc>
                <a:tc>
                  <a:txBody>
                    <a:bodyPr/>
                    <a:lstStyle/>
                    <a:p>
                      <a:pPr marL="378460" indent="-287020">
                        <a:lnSpc>
                          <a:spcPct val="100000"/>
                        </a:lnSpc>
                        <a:spcBef>
                          <a:spcPts val="315"/>
                        </a:spcBef>
                        <a:buFont typeface="Wingdings"/>
                        <a:buChar char=""/>
                        <a:tabLst>
                          <a:tab pos="379095" algn="l"/>
                        </a:tabLst>
                      </a:pPr>
                      <a:r>
                        <a:rPr sz="1800" spc="-5" dirty="0">
                          <a:latin typeface="Arial"/>
                          <a:cs typeface="Arial"/>
                        </a:rPr>
                        <a:t>Wheat</a:t>
                      </a:r>
                      <a:r>
                        <a:rPr sz="1800" dirty="0">
                          <a:latin typeface="Arial"/>
                          <a:cs typeface="Arial"/>
                        </a:rPr>
                        <a:t> </a:t>
                      </a:r>
                      <a:r>
                        <a:rPr sz="1800" spc="-5" dirty="0">
                          <a:latin typeface="Arial"/>
                          <a:cs typeface="Arial"/>
                        </a:rPr>
                        <a:t>bran</a:t>
                      </a:r>
                      <a:endParaRPr sz="1800">
                        <a:latin typeface="Arial"/>
                        <a:cs typeface="Arial"/>
                      </a:endParaRPr>
                    </a:p>
                    <a:p>
                      <a:pPr marL="378460" indent="-287020">
                        <a:lnSpc>
                          <a:spcPct val="100000"/>
                        </a:lnSpc>
                        <a:buFont typeface="Wingdings"/>
                        <a:buChar char=""/>
                        <a:tabLst>
                          <a:tab pos="379095" algn="l"/>
                        </a:tabLst>
                      </a:pPr>
                      <a:r>
                        <a:rPr sz="1800" spc="-5" dirty="0">
                          <a:latin typeface="Arial"/>
                          <a:cs typeface="Arial"/>
                        </a:rPr>
                        <a:t>Rice and </a:t>
                      </a:r>
                      <a:r>
                        <a:rPr sz="1800" spc="-15" dirty="0">
                          <a:latin typeface="Arial"/>
                          <a:cs typeface="Arial"/>
                        </a:rPr>
                        <a:t>wheat</a:t>
                      </a:r>
                      <a:r>
                        <a:rPr sz="1800" spc="55" dirty="0">
                          <a:latin typeface="Arial"/>
                          <a:cs typeface="Arial"/>
                        </a:rPr>
                        <a:t> </a:t>
                      </a:r>
                      <a:r>
                        <a:rPr sz="1800" dirty="0">
                          <a:latin typeface="Arial"/>
                          <a:cs typeface="Arial"/>
                        </a:rPr>
                        <a:t>straw</a:t>
                      </a:r>
                      <a:endParaRPr sz="1800">
                        <a:latin typeface="Arial"/>
                        <a:cs typeface="Arial"/>
                      </a:endParaRPr>
                    </a:p>
                    <a:p>
                      <a:pPr marL="378460" indent="-287020">
                        <a:lnSpc>
                          <a:spcPct val="100000"/>
                        </a:lnSpc>
                        <a:buFont typeface="Wingdings"/>
                        <a:buChar char=""/>
                        <a:tabLst>
                          <a:tab pos="379095" algn="l"/>
                        </a:tabLst>
                      </a:pPr>
                      <a:r>
                        <a:rPr sz="1800" dirty="0">
                          <a:latin typeface="Arial"/>
                          <a:cs typeface="Arial"/>
                        </a:rPr>
                        <a:t>Fruit </a:t>
                      </a:r>
                      <a:r>
                        <a:rPr sz="1800" spc="-5" dirty="0">
                          <a:latin typeface="Arial"/>
                          <a:cs typeface="Arial"/>
                        </a:rPr>
                        <a:t>and vegetable</a:t>
                      </a:r>
                      <a:r>
                        <a:rPr sz="1800" spc="5" dirty="0">
                          <a:latin typeface="Arial"/>
                          <a:cs typeface="Arial"/>
                        </a:rPr>
                        <a:t> </a:t>
                      </a:r>
                      <a:r>
                        <a:rPr sz="1800" spc="-10" dirty="0">
                          <a:latin typeface="Arial"/>
                          <a:cs typeface="Arial"/>
                        </a:rPr>
                        <a:t>waste</a:t>
                      </a:r>
                      <a:endParaRPr sz="1800">
                        <a:latin typeface="Arial"/>
                        <a:cs typeface="Arial"/>
                      </a:endParaRPr>
                    </a:p>
                    <a:p>
                      <a:pPr marL="378460" indent="-287020">
                        <a:lnSpc>
                          <a:spcPct val="100000"/>
                        </a:lnSpc>
                        <a:buFont typeface="Wingdings"/>
                        <a:buChar char=""/>
                        <a:tabLst>
                          <a:tab pos="379095" algn="l"/>
                        </a:tabLst>
                      </a:pPr>
                      <a:r>
                        <a:rPr sz="1800" spc="-5" dirty="0">
                          <a:latin typeface="Arial"/>
                          <a:cs typeface="Arial"/>
                        </a:rPr>
                        <a:t>Paper</a:t>
                      </a:r>
                      <a:r>
                        <a:rPr sz="1800" spc="5" dirty="0">
                          <a:latin typeface="Arial"/>
                          <a:cs typeface="Arial"/>
                        </a:rPr>
                        <a:t> </a:t>
                      </a:r>
                      <a:r>
                        <a:rPr sz="1800" spc="-5" dirty="0">
                          <a:latin typeface="Arial"/>
                          <a:cs typeface="Arial"/>
                        </a:rPr>
                        <a:t>pulp</a:t>
                      </a:r>
                      <a:endParaRPr sz="1800">
                        <a:latin typeface="Arial"/>
                        <a:cs typeface="Arial"/>
                      </a:endParaRPr>
                    </a:p>
                    <a:p>
                      <a:pPr marL="378460" indent="-287020">
                        <a:lnSpc>
                          <a:spcPct val="100000"/>
                        </a:lnSpc>
                        <a:buFont typeface="Wingdings"/>
                        <a:buChar char=""/>
                        <a:tabLst>
                          <a:tab pos="379095" algn="l"/>
                        </a:tabLst>
                      </a:pPr>
                      <a:r>
                        <a:rPr sz="1800" spc="-5" dirty="0">
                          <a:latin typeface="Arial"/>
                          <a:cs typeface="Arial"/>
                        </a:rPr>
                        <a:t>Bagasses</a:t>
                      </a:r>
                      <a:endParaRPr sz="1800">
                        <a:latin typeface="Arial"/>
                        <a:cs typeface="Arial"/>
                      </a:endParaRPr>
                    </a:p>
                    <a:p>
                      <a:pPr marL="378460" indent="-287020">
                        <a:lnSpc>
                          <a:spcPct val="100000"/>
                        </a:lnSpc>
                        <a:buFont typeface="Wingdings"/>
                        <a:buChar char=""/>
                        <a:tabLst>
                          <a:tab pos="379095" algn="l"/>
                        </a:tabLst>
                      </a:pPr>
                      <a:r>
                        <a:rPr sz="1800" spc="-10" dirty="0">
                          <a:latin typeface="Arial"/>
                          <a:cs typeface="Arial"/>
                        </a:rPr>
                        <a:t>Coconut</a:t>
                      </a:r>
                      <a:r>
                        <a:rPr sz="1800" spc="10" dirty="0">
                          <a:latin typeface="Arial"/>
                          <a:cs typeface="Arial"/>
                        </a:rPr>
                        <a:t> </a:t>
                      </a:r>
                      <a:r>
                        <a:rPr sz="1800" spc="-5" dirty="0">
                          <a:latin typeface="Arial"/>
                          <a:cs typeface="Arial"/>
                        </a:rPr>
                        <a:t>coir</a:t>
                      </a:r>
                      <a:endParaRPr sz="1800">
                        <a:latin typeface="Arial"/>
                        <a:cs typeface="Arial"/>
                      </a:endParaRPr>
                    </a:p>
                    <a:p>
                      <a:pPr marL="378460" indent="-287020">
                        <a:lnSpc>
                          <a:spcPct val="100000"/>
                        </a:lnSpc>
                        <a:spcBef>
                          <a:spcPts val="5"/>
                        </a:spcBef>
                        <a:buFont typeface="Wingdings"/>
                        <a:buChar char=""/>
                        <a:tabLst>
                          <a:tab pos="379095" algn="l"/>
                        </a:tabLst>
                      </a:pPr>
                      <a:r>
                        <a:rPr sz="1800" spc="-5" dirty="0">
                          <a:latin typeface="Arial"/>
                          <a:cs typeface="Arial"/>
                        </a:rPr>
                        <a:t>Synthetic</a:t>
                      </a:r>
                      <a:r>
                        <a:rPr sz="1800" spc="15" dirty="0">
                          <a:latin typeface="Arial"/>
                          <a:cs typeface="Arial"/>
                        </a:rPr>
                        <a:t> </a:t>
                      </a:r>
                      <a:r>
                        <a:rPr sz="1800" spc="-5" dirty="0">
                          <a:latin typeface="Arial"/>
                          <a:cs typeface="Arial"/>
                        </a:rPr>
                        <a:t>media</a:t>
                      </a:r>
                      <a:endParaRPr sz="1800">
                        <a:latin typeface="Arial"/>
                        <a:cs typeface="Arial"/>
                      </a:endParaRPr>
                    </a:p>
                  </a:txBody>
                  <a:tcPr marL="0" marR="0" marT="4000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4DFE3"/>
                    </a:solidFill>
                  </a:tcPr>
                </a:tc>
              </a:tr>
            </a:tbl>
          </a:graphicData>
        </a:graphic>
      </p:graphicFrame>
      <p:sp>
        <p:nvSpPr>
          <p:cNvPr id="4" name="object 4"/>
          <p:cNvSpPr txBox="1"/>
          <p:nvPr/>
        </p:nvSpPr>
        <p:spPr>
          <a:xfrm>
            <a:off x="535940" y="1505203"/>
            <a:ext cx="762000" cy="299720"/>
          </a:xfrm>
          <a:prstGeom prst="rect">
            <a:avLst/>
          </a:prstGeom>
        </p:spPr>
        <p:txBody>
          <a:bodyPr vert="horz" wrap="square" lIns="0" tIns="12700" rIns="0" bIns="0" rtlCol="0">
            <a:spAutoFit/>
          </a:bodyPr>
          <a:lstStyle/>
          <a:p>
            <a:pPr marL="12700">
              <a:lnSpc>
                <a:spcPct val="100000"/>
              </a:lnSpc>
              <a:spcBef>
                <a:spcPts val="100"/>
              </a:spcBef>
            </a:pPr>
            <a:r>
              <a:rPr sz="1800" spc="-35" dirty="0">
                <a:solidFill>
                  <a:srgbClr val="FFFFFF"/>
                </a:solidFill>
                <a:latin typeface="Arial"/>
                <a:cs typeface="Arial"/>
              </a:rPr>
              <a:t>Table.1</a:t>
            </a:r>
            <a:endParaRPr sz="1800">
              <a:latin typeface="Arial"/>
              <a:cs typeface="Aria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0" y="4654294"/>
            <a:ext cx="9144000" cy="2203704"/>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0" y="4751832"/>
            <a:ext cx="9144000" cy="2106295"/>
          </a:xfrm>
          <a:custGeom>
            <a:avLst/>
            <a:gdLst/>
            <a:ahLst/>
            <a:cxnLst/>
            <a:rect l="l" t="t" r="r" b="b"/>
            <a:pathLst>
              <a:path w="9144000" h="2106295">
                <a:moveTo>
                  <a:pt x="0" y="1692935"/>
                </a:moveTo>
                <a:lnTo>
                  <a:pt x="0" y="2106166"/>
                </a:lnTo>
                <a:lnTo>
                  <a:pt x="9144000" y="2106166"/>
                </a:lnTo>
                <a:lnTo>
                  <a:pt x="9144000" y="1751575"/>
                </a:lnTo>
                <a:lnTo>
                  <a:pt x="2266828" y="1751575"/>
                </a:lnTo>
                <a:lnTo>
                  <a:pt x="1613553" y="1744157"/>
                </a:lnTo>
                <a:lnTo>
                  <a:pt x="0" y="1692935"/>
                </a:lnTo>
                <a:close/>
              </a:path>
              <a:path w="9144000" h="2106295">
                <a:moveTo>
                  <a:pt x="9144000" y="0"/>
                </a:moveTo>
                <a:lnTo>
                  <a:pt x="8953853" y="89691"/>
                </a:lnTo>
                <a:lnTo>
                  <a:pt x="8464392" y="314371"/>
                </a:lnTo>
                <a:lnTo>
                  <a:pt x="8055839" y="494221"/>
                </a:lnTo>
                <a:lnTo>
                  <a:pt x="7664254" y="659074"/>
                </a:lnTo>
                <a:lnTo>
                  <a:pt x="7341069" y="788898"/>
                </a:lnTo>
                <a:lnTo>
                  <a:pt x="7028467" y="908526"/>
                </a:lnTo>
                <a:lnTo>
                  <a:pt x="6775423" y="1000703"/>
                </a:lnTo>
                <a:lnTo>
                  <a:pt x="6528624" y="1086284"/>
                </a:lnTo>
                <a:lnTo>
                  <a:pt x="6287566" y="1165488"/>
                </a:lnTo>
                <a:lnTo>
                  <a:pt x="6051747" y="1238535"/>
                </a:lnTo>
                <a:lnTo>
                  <a:pt x="5820664" y="1305646"/>
                </a:lnTo>
                <a:lnTo>
                  <a:pt x="5593815" y="1367040"/>
                </a:lnTo>
                <a:lnTo>
                  <a:pt x="5415046" y="1412187"/>
                </a:lnTo>
                <a:lnTo>
                  <a:pt x="5238407" y="1453928"/>
                </a:lnTo>
                <a:lnTo>
                  <a:pt x="5063642" y="1492375"/>
                </a:lnTo>
                <a:lnTo>
                  <a:pt x="4890493" y="1527643"/>
                </a:lnTo>
                <a:lnTo>
                  <a:pt x="4718701" y="1559842"/>
                </a:lnTo>
                <a:lnTo>
                  <a:pt x="4548012" y="1589086"/>
                </a:lnTo>
                <a:lnTo>
                  <a:pt x="4335806" y="1621657"/>
                </a:lnTo>
                <a:lnTo>
                  <a:pt x="4124415" y="1650005"/>
                </a:lnTo>
                <a:lnTo>
                  <a:pt x="3913339" y="1674351"/>
                </a:lnTo>
                <a:lnTo>
                  <a:pt x="3702072" y="1694915"/>
                </a:lnTo>
                <a:lnTo>
                  <a:pt x="3490114" y="1711916"/>
                </a:lnTo>
                <a:lnTo>
                  <a:pt x="3234143" y="1727924"/>
                </a:lnTo>
                <a:lnTo>
                  <a:pt x="2975583" y="1739498"/>
                </a:lnTo>
                <a:lnTo>
                  <a:pt x="2669499" y="1747904"/>
                </a:lnTo>
                <a:lnTo>
                  <a:pt x="2266828" y="1751575"/>
                </a:lnTo>
                <a:lnTo>
                  <a:pt x="9144000" y="1751575"/>
                </a:lnTo>
                <a:lnTo>
                  <a:pt x="9144000" y="0"/>
                </a:lnTo>
                <a:close/>
              </a:path>
            </a:pathLst>
          </a:custGeom>
          <a:solidFill>
            <a:srgbClr val="7B7B7B">
              <a:alpha val="45097"/>
            </a:srgbClr>
          </a:solidFill>
        </p:spPr>
        <p:txBody>
          <a:bodyPr wrap="square" lIns="0" tIns="0" rIns="0" bIns="0" rtlCol="0"/>
          <a:lstStyle/>
          <a:p>
            <a:endParaRPr/>
          </a:p>
        </p:txBody>
      </p:sp>
      <p:sp>
        <p:nvSpPr>
          <p:cNvPr id="5" name="object 5"/>
          <p:cNvSpPr/>
          <p:nvPr/>
        </p:nvSpPr>
        <p:spPr>
          <a:xfrm>
            <a:off x="6001511" y="0"/>
            <a:ext cx="3142488" cy="6857999"/>
          </a:xfrm>
          <a:prstGeom prst="rect">
            <a:avLst/>
          </a:prstGeom>
          <a:blipFill>
            <a:blip r:embed="rId4" cstate="print"/>
            <a:stretch>
              <a:fillRect/>
            </a:stretch>
          </a:blipFill>
        </p:spPr>
        <p:txBody>
          <a:bodyPr wrap="square" lIns="0" tIns="0" rIns="0" bIns="0" rtlCol="0"/>
          <a:lstStyle/>
          <a:p>
            <a:endParaRPr/>
          </a:p>
        </p:txBody>
      </p:sp>
      <p:graphicFrame>
        <p:nvGraphicFramePr>
          <p:cNvPr id="7" name="object 7"/>
          <p:cNvGraphicFramePr>
            <a:graphicFrameLocks noGrp="1"/>
          </p:cNvGraphicFramePr>
          <p:nvPr/>
        </p:nvGraphicFramePr>
        <p:xfrm>
          <a:off x="527050" y="1822450"/>
          <a:ext cx="8077200" cy="4425950"/>
        </p:xfrm>
        <a:graphic>
          <a:graphicData uri="http://schemas.openxmlformats.org/drawingml/2006/table">
            <a:tbl>
              <a:tblPr firstRow="1" bandRow="1">
                <a:tableStyleId>{2D5ABB26-0587-4C30-8999-92F81FD0307C}</a:tableStyleId>
              </a:tblPr>
              <a:tblGrid>
                <a:gridCol w="4038600"/>
                <a:gridCol w="4038600"/>
              </a:tblGrid>
              <a:tr h="454795">
                <a:tc>
                  <a:txBody>
                    <a:bodyPr/>
                    <a:lstStyle/>
                    <a:p>
                      <a:pPr marL="91440">
                        <a:lnSpc>
                          <a:spcPct val="100000"/>
                        </a:lnSpc>
                        <a:spcBef>
                          <a:spcPts val="315"/>
                        </a:spcBef>
                      </a:pPr>
                      <a:r>
                        <a:rPr sz="1800" b="1" spc="-5" dirty="0">
                          <a:solidFill>
                            <a:srgbClr val="FFFFFF"/>
                          </a:solidFill>
                          <a:latin typeface="Arial"/>
                          <a:cs typeface="Arial"/>
                        </a:rPr>
                        <a:t>Submerged fermentation</a:t>
                      </a:r>
                      <a:endParaRPr sz="1800">
                        <a:latin typeface="Arial"/>
                        <a:cs typeface="Arial"/>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6D9FAF"/>
                    </a:solidFill>
                  </a:tcPr>
                </a:tc>
                <a:tc>
                  <a:txBody>
                    <a:bodyPr/>
                    <a:lstStyle/>
                    <a:p>
                      <a:pPr marL="92075">
                        <a:lnSpc>
                          <a:spcPct val="100000"/>
                        </a:lnSpc>
                        <a:spcBef>
                          <a:spcPts val="315"/>
                        </a:spcBef>
                      </a:pPr>
                      <a:r>
                        <a:rPr sz="1800" b="1" dirty="0">
                          <a:solidFill>
                            <a:srgbClr val="FFFFFF"/>
                          </a:solidFill>
                          <a:latin typeface="Arial"/>
                          <a:cs typeface="Arial"/>
                        </a:rPr>
                        <a:t>Solid </a:t>
                      </a:r>
                      <a:r>
                        <a:rPr sz="1800" b="1" spc="-5" dirty="0">
                          <a:solidFill>
                            <a:srgbClr val="FFFFFF"/>
                          </a:solidFill>
                          <a:latin typeface="Arial"/>
                          <a:cs typeface="Arial"/>
                        </a:rPr>
                        <a:t>state</a:t>
                      </a:r>
                      <a:r>
                        <a:rPr sz="1800" b="1" spc="-15" dirty="0">
                          <a:solidFill>
                            <a:srgbClr val="FFFFFF"/>
                          </a:solidFill>
                          <a:latin typeface="Arial"/>
                          <a:cs typeface="Arial"/>
                        </a:rPr>
                        <a:t> </a:t>
                      </a:r>
                      <a:r>
                        <a:rPr sz="1800" b="1" spc="-5" dirty="0">
                          <a:solidFill>
                            <a:srgbClr val="FFFFFF"/>
                          </a:solidFill>
                          <a:latin typeface="Arial"/>
                          <a:cs typeface="Arial"/>
                        </a:rPr>
                        <a:t>fermentation</a:t>
                      </a:r>
                      <a:endParaRPr sz="1800">
                        <a:latin typeface="Arial"/>
                        <a:cs typeface="Arial"/>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6D9FAF"/>
                    </a:solidFill>
                  </a:tcPr>
                </a:tc>
              </a:tr>
              <a:tr h="3971155">
                <a:tc>
                  <a:txBody>
                    <a:bodyPr/>
                    <a:lstStyle/>
                    <a:p>
                      <a:pPr marL="434340" marR="295910" indent="-343535">
                        <a:lnSpc>
                          <a:spcPct val="100000"/>
                        </a:lnSpc>
                        <a:spcBef>
                          <a:spcPts val="315"/>
                        </a:spcBef>
                        <a:buAutoNum type="arabicPeriod"/>
                        <a:tabLst>
                          <a:tab pos="434340" algn="l"/>
                          <a:tab pos="434975" algn="l"/>
                        </a:tabLst>
                      </a:pPr>
                      <a:r>
                        <a:rPr sz="1800" spc="-5" dirty="0">
                          <a:latin typeface="Arial"/>
                          <a:cs typeface="Arial"/>
                        </a:rPr>
                        <a:t>Fermentation </a:t>
                      </a:r>
                      <a:r>
                        <a:rPr sz="1800" dirty="0">
                          <a:latin typeface="Arial"/>
                          <a:cs typeface="Arial"/>
                        </a:rPr>
                        <a:t>may </a:t>
                      </a:r>
                      <a:r>
                        <a:rPr sz="1800" spc="-5" dirty="0">
                          <a:latin typeface="Arial"/>
                          <a:cs typeface="Arial"/>
                        </a:rPr>
                        <a:t>be carried out  as batch or</a:t>
                      </a:r>
                      <a:r>
                        <a:rPr sz="1800" spc="-10" dirty="0">
                          <a:latin typeface="Arial"/>
                          <a:cs typeface="Arial"/>
                        </a:rPr>
                        <a:t> </a:t>
                      </a:r>
                      <a:r>
                        <a:rPr sz="1800" spc="-5" dirty="0">
                          <a:latin typeface="Arial"/>
                          <a:cs typeface="Arial"/>
                        </a:rPr>
                        <a:t>continuous</a:t>
                      </a:r>
                      <a:endParaRPr sz="1800">
                        <a:latin typeface="Arial"/>
                        <a:cs typeface="Arial"/>
                      </a:endParaRPr>
                    </a:p>
                    <a:p>
                      <a:pPr marL="434340" indent="-343535">
                        <a:lnSpc>
                          <a:spcPct val="100000"/>
                        </a:lnSpc>
                        <a:buAutoNum type="arabicPeriod"/>
                        <a:tabLst>
                          <a:tab pos="434340" algn="l"/>
                          <a:tab pos="434975" algn="l"/>
                        </a:tabLst>
                      </a:pPr>
                      <a:r>
                        <a:rPr sz="1800" spc="-5" dirty="0">
                          <a:latin typeface="Arial"/>
                          <a:cs typeface="Arial"/>
                        </a:rPr>
                        <a:t>Medium is added in large</a:t>
                      </a:r>
                      <a:r>
                        <a:rPr sz="1800" spc="30" dirty="0">
                          <a:latin typeface="Arial"/>
                          <a:cs typeface="Arial"/>
                        </a:rPr>
                        <a:t> </a:t>
                      </a:r>
                      <a:r>
                        <a:rPr sz="1800" spc="-5" dirty="0">
                          <a:latin typeface="Arial"/>
                          <a:cs typeface="Arial"/>
                        </a:rPr>
                        <a:t>vessel</a:t>
                      </a:r>
                      <a:endParaRPr sz="1800">
                        <a:latin typeface="Arial"/>
                        <a:cs typeface="Arial"/>
                      </a:endParaRPr>
                    </a:p>
                    <a:p>
                      <a:pPr marL="434340" marR="549910" indent="-343535">
                        <a:lnSpc>
                          <a:spcPct val="100000"/>
                        </a:lnSpc>
                        <a:buAutoNum type="arabicPeriod"/>
                        <a:tabLst>
                          <a:tab pos="434340" algn="l"/>
                          <a:tab pos="434975" algn="l"/>
                        </a:tabLst>
                      </a:pPr>
                      <a:r>
                        <a:rPr sz="1800" spc="-5" dirty="0">
                          <a:latin typeface="Arial"/>
                          <a:cs typeface="Arial"/>
                        </a:rPr>
                        <a:t>Surface area </a:t>
                      </a:r>
                      <a:r>
                        <a:rPr sz="1800" dirty="0">
                          <a:latin typeface="Arial"/>
                          <a:cs typeface="Arial"/>
                        </a:rPr>
                        <a:t>to </a:t>
                      </a:r>
                      <a:r>
                        <a:rPr sz="1800" spc="-5" dirty="0">
                          <a:latin typeface="Arial"/>
                          <a:cs typeface="Arial"/>
                        </a:rPr>
                        <a:t>volume height  ratio is </a:t>
                      </a:r>
                      <a:r>
                        <a:rPr sz="1800" dirty="0">
                          <a:latin typeface="Arial"/>
                          <a:cs typeface="Arial"/>
                        </a:rPr>
                        <a:t>very</a:t>
                      </a:r>
                      <a:r>
                        <a:rPr sz="1800" spc="-10" dirty="0">
                          <a:latin typeface="Arial"/>
                          <a:cs typeface="Arial"/>
                        </a:rPr>
                        <a:t> </a:t>
                      </a:r>
                      <a:r>
                        <a:rPr sz="1800" spc="-5" dirty="0">
                          <a:latin typeface="Arial"/>
                          <a:cs typeface="Arial"/>
                        </a:rPr>
                        <a:t>less</a:t>
                      </a:r>
                      <a:endParaRPr sz="1800">
                        <a:latin typeface="Arial"/>
                        <a:cs typeface="Arial"/>
                      </a:endParaRPr>
                    </a:p>
                    <a:p>
                      <a:pPr marL="434340" indent="-343535">
                        <a:lnSpc>
                          <a:spcPct val="100000"/>
                        </a:lnSpc>
                        <a:buAutoNum type="arabicPeriod"/>
                        <a:tabLst>
                          <a:tab pos="434340" algn="l"/>
                          <a:tab pos="434975" algn="l"/>
                        </a:tabLst>
                      </a:pPr>
                      <a:r>
                        <a:rPr sz="1800" spc="-10" dirty="0">
                          <a:latin typeface="Arial"/>
                          <a:cs typeface="Arial"/>
                        </a:rPr>
                        <a:t>5-10% </a:t>
                      </a:r>
                      <a:r>
                        <a:rPr sz="1800" spc="-5" dirty="0">
                          <a:latin typeface="Arial"/>
                          <a:cs typeface="Arial"/>
                        </a:rPr>
                        <a:t>of inoculums </a:t>
                      </a:r>
                      <a:r>
                        <a:rPr sz="1800" dirty="0">
                          <a:latin typeface="Arial"/>
                          <a:cs typeface="Arial"/>
                        </a:rPr>
                        <a:t>is</a:t>
                      </a:r>
                      <a:r>
                        <a:rPr sz="1800" spc="15" dirty="0">
                          <a:latin typeface="Arial"/>
                          <a:cs typeface="Arial"/>
                        </a:rPr>
                        <a:t> </a:t>
                      </a:r>
                      <a:r>
                        <a:rPr sz="1800" spc="-10" dirty="0">
                          <a:latin typeface="Arial"/>
                          <a:cs typeface="Arial"/>
                        </a:rPr>
                        <a:t>added</a:t>
                      </a:r>
                      <a:endParaRPr sz="1800">
                        <a:latin typeface="Arial"/>
                        <a:cs typeface="Arial"/>
                      </a:endParaRPr>
                    </a:p>
                    <a:p>
                      <a:pPr marL="434340" indent="-343535">
                        <a:lnSpc>
                          <a:spcPct val="100000"/>
                        </a:lnSpc>
                        <a:spcBef>
                          <a:spcPts val="5"/>
                        </a:spcBef>
                        <a:buAutoNum type="arabicPeriod"/>
                        <a:tabLst>
                          <a:tab pos="434340" algn="l"/>
                          <a:tab pos="434975" algn="l"/>
                        </a:tabLst>
                      </a:pPr>
                      <a:r>
                        <a:rPr sz="1800" spc="-5" dirty="0">
                          <a:latin typeface="Arial"/>
                          <a:cs typeface="Arial"/>
                        </a:rPr>
                        <a:t>Inoculum is usually in liquid</a:t>
                      </a:r>
                      <a:r>
                        <a:rPr sz="1800" spc="20" dirty="0">
                          <a:latin typeface="Arial"/>
                          <a:cs typeface="Arial"/>
                        </a:rPr>
                        <a:t> </a:t>
                      </a:r>
                      <a:r>
                        <a:rPr sz="1800" dirty="0">
                          <a:latin typeface="Arial"/>
                          <a:cs typeface="Arial"/>
                        </a:rPr>
                        <a:t>form</a:t>
                      </a:r>
                      <a:endParaRPr sz="1800">
                        <a:latin typeface="Arial"/>
                        <a:cs typeface="Arial"/>
                      </a:endParaRPr>
                    </a:p>
                    <a:p>
                      <a:pPr marL="434340" marR="281305" indent="-343535">
                        <a:lnSpc>
                          <a:spcPct val="100000"/>
                        </a:lnSpc>
                        <a:buAutoNum type="arabicPeriod"/>
                        <a:tabLst>
                          <a:tab pos="434340" algn="l"/>
                          <a:tab pos="434975" algn="l"/>
                        </a:tabLst>
                      </a:pPr>
                      <a:r>
                        <a:rPr sz="1800" spc="-5" dirty="0">
                          <a:latin typeface="Arial"/>
                          <a:cs typeface="Arial"/>
                        </a:rPr>
                        <a:t>Product used are usually high as  compared </a:t>
                      </a:r>
                      <a:r>
                        <a:rPr sz="1800" dirty="0">
                          <a:latin typeface="Arial"/>
                          <a:cs typeface="Arial"/>
                        </a:rPr>
                        <a:t>to </a:t>
                      </a:r>
                      <a:r>
                        <a:rPr sz="1800" spc="-5" dirty="0">
                          <a:latin typeface="Arial"/>
                          <a:cs typeface="Arial"/>
                        </a:rPr>
                        <a:t>input</a:t>
                      </a:r>
                      <a:r>
                        <a:rPr sz="1800" spc="10" dirty="0">
                          <a:latin typeface="Arial"/>
                          <a:cs typeface="Arial"/>
                        </a:rPr>
                        <a:t> </a:t>
                      </a:r>
                      <a:r>
                        <a:rPr sz="1800" dirty="0">
                          <a:latin typeface="Arial"/>
                          <a:cs typeface="Arial"/>
                        </a:rPr>
                        <a:t>cost</a:t>
                      </a:r>
                      <a:endParaRPr sz="1800">
                        <a:latin typeface="Arial"/>
                        <a:cs typeface="Arial"/>
                      </a:endParaRPr>
                    </a:p>
                  </a:txBody>
                  <a:tcPr marL="0" marR="0" marT="4000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4DFE3"/>
                    </a:solidFill>
                  </a:tcPr>
                </a:tc>
                <a:tc>
                  <a:txBody>
                    <a:bodyPr/>
                    <a:lstStyle/>
                    <a:p>
                      <a:pPr marL="434975" marR="294640" indent="-342900">
                        <a:lnSpc>
                          <a:spcPct val="100000"/>
                        </a:lnSpc>
                        <a:spcBef>
                          <a:spcPts val="315"/>
                        </a:spcBef>
                        <a:buAutoNum type="arabicPeriod"/>
                        <a:tabLst>
                          <a:tab pos="434340" algn="l"/>
                          <a:tab pos="434975" algn="l"/>
                        </a:tabLst>
                      </a:pPr>
                      <a:r>
                        <a:rPr sz="1800" spc="-5" dirty="0">
                          <a:latin typeface="Arial"/>
                          <a:cs typeface="Arial"/>
                        </a:rPr>
                        <a:t>Fermentation </a:t>
                      </a:r>
                      <a:r>
                        <a:rPr sz="1800" dirty="0">
                          <a:latin typeface="Arial"/>
                          <a:cs typeface="Arial"/>
                        </a:rPr>
                        <a:t>may </a:t>
                      </a:r>
                      <a:r>
                        <a:rPr sz="1800" spc="-5" dirty="0">
                          <a:latin typeface="Arial"/>
                          <a:cs typeface="Arial"/>
                        </a:rPr>
                        <a:t>be carried out  as batch</a:t>
                      </a:r>
                      <a:endParaRPr sz="1800">
                        <a:latin typeface="Arial"/>
                        <a:cs typeface="Arial"/>
                      </a:endParaRPr>
                    </a:p>
                    <a:p>
                      <a:pPr marL="434975" marR="268605" indent="-342900">
                        <a:lnSpc>
                          <a:spcPct val="100000"/>
                        </a:lnSpc>
                        <a:buAutoNum type="arabicPeriod"/>
                        <a:tabLst>
                          <a:tab pos="434340" algn="l"/>
                          <a:tab pos="434975" algn="l"/>
                        </a:tabLst>
                      </a:pPr>
                      <a:r>
                        <a:rPr sz="1800" spc="-5" dirty="0">
                          <a:latin typeface="Arial"/>
                          <a:cs typeface="Arial"/>
                        </a:rPr>
                        <a:t>Medium is added in </a:t>
                      </a:r>
                      <a:r>
                        <a:rPr sz="1800" dirty="0">
                          <a:latin typeface="Arial"/>
                          <a:cs typeface="Arial"/>
                        </a:rPr>
                        <a:t>flat </a:t>
                      </a:r>
                      <a:r>
                        <a:rPr sz="1800" spc="-5" dirty="0">
                          <a:latin typeface="Arial"/>
                          <a:cs typeface="Arial"/>
                        </a:rPr>
                        <a:t>vessel or  </a:t>
                      </a:r>
                      <a:r>
                        <a:rPr sz="1800" spc="-10" dirty="0">
                          <a:latin typeface="Arial"/>
                          <a:cs typeface="Arial"/>
                        </a:rPr>
                        <a:t>trays</a:t>
                      </a:r>
                      <a:endParaRPr sz="1800">
                        <a:latin typeface="Arial"/>
                        <a:cs typeface="Arial"/>
                      </a:endParaRPr>
                    </a:p>
                    <a:p>
                      <a:pPr marL="434975" indent="-342900">
                        <a:lnSpc>
                          <a:spcPct val="100000"/>
                        </a:lnSpc>
                        <a:buAutoNum type="arabicPeriod"/>
                        <a:tabLst>
                          <a:tab pos="434340" algn="l"/>
                          <a:tab pos="434975" algn="l"/>
                        </a:tabLst>
                      </a:pPr>
                      <a:r>
                        <a:rPr sz="1800" spc="-5" dirty="0">
                          <a:latin typeface="Arial"/>
                          <a:cs typeface="Arial"/>
                        </a:rPr>
                        <a:t>Surface area </a:t>
                      </a:r>
                      <a:r>
                        <a:rPr sz="1800" dirty="0">
                          <a:latin typeface="Arial"/>
                          <a:cs typeface="Arial"/>
                        </a:rPr>
                        <a:t>to </a:t>
                      </a:r>
                      <a:r>
                        <a:rPr sz="1800" spc="-5" dirty="0">
                          <a:latin typeface="Arial"/>
                          <a:cs typeface="Arial"/>
                        </a:rPr>
                        <a:t>volume</a:t>
                      </a:r>
                      <a:r>
                        <a:rPr sz="1800" dirty="0">
                          <a:latin typeface="Arial"/>
                          <a:cs typeface="Arial"/>
                        </a:rPr>
                        <a:t> </a:t>
                      </a:r>
                      <a:r>
                        <a:rPr sz="1800" spc="-5" dirty="0">
                          <a:latin typeface="Arial"/>
                          <a:cs typeface="Arial"/>
                        </a:rPr>
                        <a:t>height</a:t>
                      </a:r>
                      <a:endParaRPr sz="1800">
                        <a:latin typeface="Arial"/>
                        <a:cs typeface="Arial"/>
                      </a:endParaRPr>
                    </a:p>
                    <a:p>
                      <a:pPr marL="434975">
                        <a:lnSpc>
                          <a:spcPct val="100000"/>
                        </a:lnSpc>
                      </a:pPr>
                      <a:r>
                        <a:rPr sz="1800" spc="-5" dirty="0">
                          <a:latin typeface="Arial"/>
                          <a:cs typeface="Arial"/>
                        </a:rPr>
                        <a:t>ratio </a:t>
                      </a:r>
                      <a:r>
                        <a:rPr sz="1800" dirty="0">
                          <a:latin typeface="Arial"/>
                          <a:cs typeface="Arial"/>
                        </a:rPr>
                        <a:t>is </a:t>
                      </a:r>
                      <a:r>
                        <a:rPr sz="1800" spc="-5" dirty="0">
                          <a:latin typeface="Arial"/>
                          <a:cs typeface="Arial"/>
                        </a:rPr>
                        <a:t>very</a:t>
                      </a:r>
                      <a:r>
                        <a:rPr sz="1800" spc="-10" dirty="0">
                          <a:latin typeface="Arial"/>
                          <a:cs typeface="Arial"/>
                        </a:rPr>
                        <a:t> high</a:t>
                      </a:r>
                      <a:endParaRPr sz="1800">
                        <a:latin typeface="Arial"/>
                        <a:cs typeface="Arial"/>
                      </a:endParaRPr>
                    </a:p>
                    <a:p>
                      <a:pPr marL="434975" indent="-342900">
                        <a:lnSpc>
                          <a:spcPct val="100000"/>
                        </a:lnSpc>
                        <a:spcBef>
                          <a:spcPts val="5"/>
                        </a:spcBef>
                        <a:buAutoNum type="arabicPeriod" startAt="4"/>
                        <a:tabLst>
                          <a:tab pos="434340" algn="l"/>
                          <a:tab pos="434975" algn="l"/>
                        </a:tabLst>
                      </a:pPr>
                      <a:r>
                        <a:rPr sz="1800" spc="-5" dirty="0">
                          <a:latin typeface="Arial"/>
                          <a:cs typeface="Arial"/>
                        </a:rPr>
                        <a:t>Less inoculum is</a:t>
                      </a:r>
                      <a:r>
                        <a:rPr sz="1800" spc="20" dirty="0">
                          <a:latin typeface="Arial"/>
                          <a:cs typeface="Arial"/>
                        </a:rPr>
                        <a:t> </a:t>
                      </a:r>
                      <a:r>
                        <a:rPr sz="1800" spc="-5" dirty="0">
                          <a:latin typeface="Arial"/>
                          <a:cs typeface="Arial"/>
                        </a:rPr>
                        <a:t>added</a:t>
                      </a:r>
                      <a:endParaRPr sz="1800">
                        <a:latin typeface="Arial"/>
                        <a:cs typeface="Arial"/>
                      </a:endParaRPr>
                    </a:p>
                    <a:p>
                      <a:pPr marL="434975" marR="471805" indent="-342900">
                        <a:lnSpc>
                          <a:spcPct val="100000"/>
                        </a:lnSpc>
                        <a:buAutoNum type="arabicPeriod" startAt="4"/>
                        <a:tabLst>
                          <a:tab pos="434340" algn="l"/>
                          <a:tab pos="434975" algn="l"/>
                        </a:tabLst>
                      </a:pPr>
                      <a:r>
                        <a:rPr sz="1800" spc="-5" dirty="0">
                          <a:latin typeface="Arial"/>
                          <a:cs typeface="Arial"/>
                        </a:rPr>
                        <a:t>Inoculum is usually </a:t>
                      </a:r>
                      <a:r>
                        <a:rPr sz="1800" spc="-10" dirty="0">
                          <a:latin typeface="Arial"/>
                          <a:cs typeface="Arial"/>
                        </a:rPr>
                        <a:t>sprayed </a:t>
                      </a:r>
                      <a:r>
                        <a:rPr sz="1800" spc="-5" dirty="0">
                          <a:latin typeface="Arial"/>
                          <a:cs typeface="Arial"/>
                        </a:rPr>
                        <a:t>on  surface of</a:t>
                      </a:r>
                      <a:r>
                        <a:rPr sz="1800" dirty="0">
                          <a:latin typeface="Arial"/>
                          <a:cs typeface="Arial"/>
                        </a:rPr>
                        <a:t> </a:t>
                      </a:r>
                      <a:r>
                        <a:rPr sz="1800" spc="-5" dirty="0">
                          <a:latin typeface="Arial"/>
                          <a:cs typeface="Arial"/>
                        </a:rPr>
                        <a:t>medium</a:t>
                      </a:r>
                      <a:endParaRPr sz="1800">
                        <a:latin typeface="Arial"/>
                        <a:cs typeface="Arial"/>
                      </a:endParaRPr>
                    </a:p>
                    <a:p>
                      <a:pPr marL="434975" indent="-342900">
                        <a:lnSpc>
                          <a:spcPct val="100000"/>
                        </a:lnSpc>
                        <a:buAutoNum type="arabicPeriod" startAt="4"/>
                        <a:tabLst>
                          <a:tab pos="434340" algn="l"/>
                          <a:tab pos="434975" algn="l"/>
                        </a:tabLst>
                      </a:pPr>
                      <a:r>
                        <a:rPr sz="1800" spc="-5" dirty="0">
                          <a:latin typeface="Arial"/>
                          <a:cs typeface="Arial"/>
                        </a:rPr>
                        <a:t>Product </a:t>
                      </a:r>
                      <a:r>
                        <a:rPr sz="1800" spc="-10" dirty="0">
                          <a:latin typeface="Arial"/>
                          <a:cs typeface="Arial"/>
                        </a:rPr>
                        <a:t>yield </a:t>
                      </a:r>
                      <a:r>
                        <a:rPr sz="1800" spc="-5" dirty="0">
                          <a:latin typeface="Arial"/>
                          <a:cs typeface="Arial"/>
                        </a:rPr>
                        <a:t>is comparatively</a:t>
                      </a:r>
                      <a:r>
                        <a:rPr sz="1800" spc="60" dirty="0">
                          <a:latin typeface="Arial"/>
                          <a:cs typeface="Arial"/>
                        </a:rPr>
                        <a:t> </a:t>
                      </a:r>
                      <a:r>
                        <a:rPr sz="1800" spc="-5" dirty="0">
                          <a:latin typeface="Arial"/>
                          <a:cs typeface="Arial"/>
                        </a:rPr>
                        <a:t>less</a:t>
                      </a:r>
                      <a:endParaRPr sz="1800">
                        <a:latin typeface="Arial"/>
                        <a:cs typeface="Arial"/>
                      </a:endParaRPr>
                    </a:p>
                  </a:txBody>
                  <a:tcPr marL="0" marR="0" marT="4000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4DFE3"/>
                    </a:solidFill>
                  </a:tcPr>
                </a:tc>
              </a:tr>
            </a:tbl>
          </a:graphicData>
        </a:graphic>
      </p:graphicFrame>
      <p:sp>
        <p:nvSpPr>
          <p:cNvPr id="8" name="object 8"/>
          <p:cNvSpPr txBox="1">
            <a:spLocks noGrp="1"/>
          </p:cNvSpPr>
          <p:nvPr>
            <p:ph type="title"/>
          </p:nvPr>
        </p:nvSpPr>
        <p:spPr>
          <a:xfrm>
            <a:off x="1907794" y="708406"/>
            <a:ext cx="5788406" cy="505908"/>
          </a:xfrm>
          <a:prstGeom prst="rect">
            <a:avLst/>
          </a:prstGeom>
        </p:spPr>
        <p:txBody>
          <a:bodyPr vert="horz" wrap="square" lIns="0" tIns="13335" rIns="0" bIns="0" rtlCol="0">
            <a:spAutoFit/>
          </a:bodyPr>
          <a:lstStyle/>
          <a:p>
            <a:pPr marL="12700" algn="ctr">
              <a:lnSpc>
                <a:spcPct val="100000"/>
              </a:lnSpc>
              <a:spcBef>
                <a:spcPts val="105"/>
              </a:spcBef>
            </a:pPr>
            <a:r>
              <a:rPr sz="3200" b="1" smtClean="0">
                <a:solidFill>
                  <a:schemeClr val="bg1"/>
                </a:solidFill>
                <a:latin typeface="Gabriola"/>
                <a:cs typeface="Gabriola"/>
              </a:rPr>
              <a:t>COMPARIS</a:t>
            </a:r>
            <a:r>
              <a:rPr lang="en-IN" sz="3200" b="1" dirty="0" smtClean="0">
                <a:solidFill>
                  <a:schemeClr val="bg1"/>
                </a:solidFill>
                <a:latin typeface="Gabriola"/>
                <a:cs typeface="Gabriola"/>
              </a:rPr>
              <a:t>I</a:t>
            </a:r>
            <a:r>
              <a:rPr sz="3200" b="1" smtClean="0">
                <a:solidFill>
                  <a:schemeClr val="bg1"/>
                </a:solidFill>
                <a:latin typeface="Gabriola"/>
                <a:cs typeface="Gabriola"/>
              </a:rPr>
              <a:t>ON</a:t>
            </a:r>
            <a:endParaRPr sz="3200" b="1" spc="5" dirty="0">
              <a:solidFill>
                <a:schemeClr val="bg1"/>
              </a:solidFill>
              <a:latin typeface="Gabriola"/>
              <a:cs typeface="Gabriola"/>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nvGraphicFramePr>
        <p:xfrm>
          <a:off x="603250" y="1365250"/>
          <a:ext cx="7620000" cy="4806950"/>
        </p:xfrm>
        <a:graphic>
          <a:graphicData uri="http://schemas.openxmlformats.org/drawingml/2006/table">
            <a:tbl>
              <a:tblPr firstRow="1" bandRow="1">
                <a:tableStyleId>{2D5ABB26-0587-4C30-8999-92F81FD0307C}</a:tableStyleId>
              </a:tblPr>
              <a:tblGrid>
                <a:gridCol w="3810000"/>
                <a:gridCol w="3810000"/>
              </a:tblGrid>
              <a:tr h="412219">
                <a:tc>
                  <a:txBody>
                    <a:bodyPr/>
                    <a:lstStyle/>
                    <a:p>
                      <a:pPr marL="91440">
                        <a:lnSpc>
                          <a:spcPct val="100000"/>
                        </a:lnSpc>
                        <a:spcBef>
                          <a:spcPts val="240"/>
                        </a:spcBef>
                      </a:pPr>
                      <a:r>
                        <a:rPr sz="1800" b="1" spc="-10" dirty="0">
                          <a:solidFill>
                            <a:srgbClr val="FFFFFF"/>
                          </a:solidFill>
                          <a:latin typeface="Calibri"/>
                          <a:cs typeface="Calibri"/>
                        </a:rPr>
                        <a:t>Submerged</a:t>
                      </a:r>
                      <a:r>
                        <a:rPr sz="1800" b="1" spc="-50" dirty="0">
                          <a:solidFill>
                            <a:srgbClr val="FFFFFF"/>
                          </a:solidFill>
                          <a:latin typeface="Calibri"/>
                          <a:cs typeface="Calibri"/>
                        </a:rPr>
                        <a:t> </a:t>
                      </a:r>
                      <a:r>
                        <a:rPr sz="1800" b="1" spc="-10" dirty="0">
                          <a:solidFill>
                            <a:srgbClr val="FFFFFF"/>
                          </a:solidFill>
                          <a:latin typeface="Calibri"/>
                          <a:cs typeface="Calibri"/>
                        </a:rPr>
                        <a:t>fermentation</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F81BC"/>
                    </a:solidFill>
                  </a:tcPr>
                </a:tc>
                <a:tc>
                  <a:txBody>
                    <a:bodyPr/>
                    <a:lstStyle/>
                    <a:p>
                      <a:pPr marL="92075">
                        <a:lnSpc>
                          <a:spcPct val="100000"/>
                        </a:lnSpc>
                        <a:spcBef>
                          <a:spcPts val="240"/>
                        </a:spcBef>
                      </a:pPr>
                      <a:r>
                        <a:rPr sz="1800" b="1" dirty="0">
                          <a:solidFill>
                            <a:srgbClr val="FFFFFF"/>
                          </a:solidFill>
                          <a:latin typeface="Calibri"/>
                          <a:cs typeface="Calibri"/>
                        </a:rPr>
                        <a:t>Solid </a:t>
                      </a:r>
                      <a:r>
                        <a:rPr sz="1800" b="1" spc="-20" dirty="0">
                          <a:solidFill>
                            <a:srgbClr val="FFFFFF"/>
                          </a:solidFill>
                          <a:latin typeface="Calibri"/>
                          <a:cs typeface="Calibri"/>
                        </a:rPr>
                        <a:t>state</a:t>
                      </a:r>
                      <a:r>
                        <a:rPr sz="1800" b="1" spc="-40" dirty="0">
                          <a:solidFill>
                            <a:srgbClr val="FFFFFF"/>
                          </a:solidFill>
                          <a:latin typeface="Calibri"/>
                          <a:cs typeface="Calibri"/>
                        </a:rPr>
                        <a:t> </a:t>
                      </a:r>
                      <a:r>
                        <a:rPr sz="1800" b="1" spc="-10" dirty="0">
                          <a:solidFill>
                            <a:srgbClr val="FFFFFF"/>
                          </a:solidFill>
                          <a:latin typeface="Calibri"/>
                          <a:cs typeface="Calibri"/>
                        </a:rPr>
                        <a:t>fermentation</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F81BC"/>
                    </a:solidFill>
                  </a:tcPr>
                </a:tc>
              </a:tr>
              <a:tr h="4394731">
                <a:tc>
                  <a:txBody>
                    <a:bodyPr/>
                    <a:lstStyle/>
                    <a:p>
                      <a:pPr marL="434340" indent="-343535">
                        <a:lnSpc>
                          <a:spcPct val="100000"/>
                        </a:lnSpc>
                        <a:spcBef>
                          <a:spcPts val="315"/>
                        </a:spcBef>
                        <a:buAutoNum type="arabicPeriod" startAt="7"/>
                        <a:tabLst>
                          <a:tab pos="434340" algn="l"/>
                          <a:tab pos="434975" algn="l"/>
                        </a:tabLst>
                      </a:pPr>
                      <a:r>
                        <a:rPr sz="1800" spc="-5" dirty="0">
                          <a:latin typeface="Arial"/>
                          <a:cs typeface="Arial"/>
                        </a:rPr>
                        <a:t>Lesser space is</a:t>
                      </a:r>
                      <a:r>
                        <a:rPr sz="1800" spc="10" dirty="0">
                          <a:latin typeface="Arial"/>
                          <a:cs typeface="Arial"/>
                        </a:rPr>
                        <a:t> </a:t>
                      </a:r>
                      <a:r>
                        <a:rPr sz="1800" spc="-5" dirty="0">
                          <a:latin typeface="Arial"/>
                          <a:cs typeface="Arial"/>
                        </a:rPr>
                        <a:t>required</a:t>
                      </a:r>
                      <a:endParaRPr sz="1800">
                        <a:latin typeface="Arial"/>
                        <a:cs typeface="Arial"/>
                      </a:endParaRPr>
                    </a:p>
                    <a:p>
                      <a:pPr marL="434340" indent="-343535">
                        <a:lnSpc>
                          <a:spcPct val="100000"/>
                        </a:lnSpc>
                        <a:buAutoNum type="arabicPeriod" startAt="7"/>
                        <a:tabLst>
                          <a:tab pos="434340" algn="l"/>
                          <a:tab pos="434975" algn="l"/>
                        </a:tabLst>
                      </a:pPr>
                      <a:r>
                        <a:rPr sz="1800" spc="-5" dirty="0">
                          <a:latin typeface="Arial"/>
                          <a:cs typeface="Arial"/>
                        </a:rPr>
                        <a:t>Less contamination</a:t>
                      </a:r>
                      <a:endParaRPr sz="1800">
                        <a:latin typeface="Arial"/>
                        <a:cs typeface="Arial"/>
                      </a:endParaRPr>
                    </a:p>
                    <a:p>
                      <a:pPr marL="434340" marR="447675" indent="-343535">
                        <a:lnSpc>
                          <a:spcPct val="100000"/>
                        </a:lnSpc>
                        <a:buAutoNum type="arabicPeriod" startAt="7"/>
                        <a:tabLst>
                          <a:tab pos="434340" algn="l"/>
                          <a:tab pos="434975" algn="l"/>
                        </a:tabLst>
                      </a:pPr>
                      <a:r>
                        <a:rPr sz="1800" dirty="0">
                          <a:latin typeface="Arial"/>
                          <a:cs typeface="Arial"/>
                        </a:rPr>
                        <a:t>If </a:t>
                      </a:r>
                      <a:r>
                        <a:rPr sz="1800" spc="-5" dirty="0">
                          <a:latin typeface="Arial"/>
                          <a:cs typeface="Arial"/>
                        </a:rPr>
                        <a:t>a batch get contaminated  there is a loss </a:t>
                      </a:r>
                      <a:r>
                        <a:rPr sz="1800" dirty="0">
                          <a:latin typeface="Arial"/>
                          <a:cs typeface="Arial"/>
                        </a:rPr>
                        <a:t>of </a:t>
                      </a:r>
                      <a:r>
                        <a:rPr sz="1800" spc="-5" dirty="0">
                          <a:latin typeface="Arial"/>
                          <a:cs typeface="Arial"/>
                        </a:rPr>
                        <a:t>entire</a:t>
                      </a:r>
                      <a:r>
                        <a:rPr sz="1800" spc="-10" dirty="0">
                          <a:latin typeface="Arial"/>
                          <a:cs typeface="Arial"/>
                        </a:rPr>
                        <a:t> </a:t>
                      </a:r>
                      <a:r>
                        <a:rPr sz="1800" spc="-5" dirty="0">
                          <a:latin typeface="Arial"/>
                          <a:cs typeface="Arial"/>
                        </a:rPr>
                        <a:t>batch</a:t>
                      </a:r>
                      <a:endParaRPr sz="1800">
                        <a:latin typeface="Arial"/>
                        <a:cs typeface="Arial"/>
                      </a:endParaRPr>
                    </a:p>
                    <a:p>
                      <a:pPr marL="434340" marR="460375" indent="-343535">
                        <a:lnSpc>
                          <a:spcPct val="100000"/>
                        </a:lnSpc>
                        <a:buAutoNum type="arabicPeriod" startAt="7"/>
                        <a:tabLst>
                          <a:tab pos="434975" algn="l"/>
                        </a:tabLst>
                      </a:pPr>
                      <a:r>
                        <a:rPr sz="1800" spc="-5" dirty="0">
                          <a:latin typeface="Arial"/>
                          <a:cs typeface="Arial"/>
                        </a:rPr>
                        <a:t>Entire fermentation media is  utilized by microorganism </a:t>
                      </a:r>
                      <a:r>
                        <a:rPr sz="1800" dirty="0">
                          <a:latin typeface="Arial"/>
                          <a:cs typeface="Arial"/>
                        </a:rPr>
                        <a:t>for  </a:t>
                      </a:r>
                      <a:r>
                        <a:rPr sz="1800" spc="-10" dirty="0">
                          <a:latin typeface="Arial"/>
                          <a:cs typeface="Arial"/>
                        </a:rPr>
                        <a:t>growth and </a:t>
                      </a:r>
                      <a:r>
                        <a:rPr sz="1800" spc="-5" dirty="0">
                          <a:latin typeface="Arial"/>
                          <a:cs typeface="Arial"/>
                        </a:rPr>
                        <a:t>product  fermentation</a:t>
                      </a:r>
                      <a:endParaRPr sz="1800">
                        <a:latin typeface="Arial"/>
                        <a:cs typeface="Arial"/>
                      </a:endParaRPr>
                    </a:p>
                    <a:p>
                      <a:pPr marL="434340" marR="106680" indent="-343535">
                        <a:lnSpc>
                          <a:spcPct val="100000"/>
                        </a:lnSpc>
                        <a:buAutoNum type="arabicPeriod" startAt="7"/>
                        <a:tabLst>
                          <a:tab pos="434975" algn="l"/>
                        </a:tabLst>
                      </a:pPr>
                      <a:r>
                        <a:rPr sz="1800" spc="-5" dirty="0">
                          <a:latin typeface="Arial"/>
                          <a:cs typeface="Arial"/>
                        </a:rPr>
                        <a:t>Aeration and agitation </a:t>
                      </a:r>
                      <a:r>
                        <a:rPr sz="1800" dirty="0">
                          <a:latin typeface="Arial"/>
                          <a:cs typeface="Arial"/>
                        </a:rPr>
                        <a:t>of </a:t>
                      </a:r>
                      <a:r>
                        <a:rPr sz="1800" spc="-5" dirty="0">
                          <a:latin typeface="Arial"/>
                          <a:cs typeface="Arial"/>
                        </a:rPr>
                        <a:t>system  is possible by use </a:t>
                      </a:r>
                      <a:r>
                        <a:rPr sz="1800" dirty="0">
                          <a:latin typeface="Arial"/>
                          <a:cs typeface="Arial"/>
                        </a:rPr>
                        <a:t>of </a:t>
                      </a:r>
                      <a:r>
                        <a:rPr sz="1800" spc="-5" dirty="0">
                          <a:latin typeface="Arial"/>
                          <a:cs typeface="Arial"/>
                        </a:rPr>
                        <a:t>sparger  and</a:t>
                      </a:r>
                      <a:r>
                        <a:rPr sz="1800" dirty="0">
                          <a:latin typeface="Arial"/>
                          <a:cs typeface="Arial"/>
                        </a:rPr>
                        <a:t> </a:t>
                      </a:r>
                      <a:r>
                        <a:rPr sz="1800" spc="-5" dirty="0">
                          <a:latin typeface="Arial"/>
                          <a:cs typeface="Arial"/>
                        </a:rPr>
                        <a:t>impeller</a:t>
                      </a:r>
                      <a:endParaRPr sz="1800">
                        <a:latin typeface="Arial"/>
                        <a:cs typeface="Arial"/>
                      </a:endParaRPr>
                    </a:p>
                  </a:txBody>
                  <a:tcPr marL="0" marR="0" marT="4000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0D7E8"/>
                    </a:solidFill>
                  </a:tcPr>
                </a:tc>
                <a:tc>
                  <a:txBody>
                    <a:bodyPr/>
                    <a:lstStyle/>
                    <a:p>
                      <a:pPr marL="434975" indent="-342900">
                        <a:lnSpc>
                          <a:spcPct val="100000"/>
                        </a:lnSpc>
                        <a:spcBef>
                          <a:spcPts val="315"/>
                        </a:spcBef>
                        <a:buAutoNum type="arabicPeriod" startAt="7"/>
                        <a:tabLst>
                          <a:tab pos="434340" algn="l"/>
                          <a:tab pos="434975" algn="l"/>
                        </a:tabLst>
                      </a:pPr>
                      <a:r>
                        <a:rPr sz="1800" spc="-5" dirty="0">
                          <a:latin typeface="Arial"/>
                          <a:cs typeface="Arial"/>
                        </a:rPr>
                        <a:t>More space is required</a:t>
                      </a:r>
                      <a:endParaRPr sz="1800">
                        <a:latin typeface="Arial"/>
                        <a:cs typeface="Arial"/>
                      </a:endParaRPr>
                    </a:p>
                    <a:p>
                      <a:pPr marL="434975" indent="-342900">
                        <a:lnSpc>
                          <a:spcPct val="100000"/>
                        </a:lnSpc>
                        <a:buAutoNum type="arabicPeriod" startAt="7"/>
                        <a:tabLst>
                          <a:tab pos="434340" algn="l"/>
                          <a:tab pos="434975" algn="l"/>
                        </a:tabLst>
                      </a:pPr>
                      <a:r>
                        <a:rPr sz="1800" spc="-5" dirty="0">
                          <a:latin typeface="Arial"/>
                          <a:cs typeface="Arial"/>
                        </a:rPr>
                        <a:t>More</a:t>
                      </a:r>
                      <a:r>
                        <a:rPr sz="1800" spc="-15" dirty="0">
                          <a:latin typeface="Arial"/>
                          <a:cs typeface="Arial"/>
                        </a:rPr>
                        <a:t> </a:t>
                      </a:r>
                      <a:r>
                        <a:rPr sz="1800" spc="-5" dirty="0">
                          <a:latin typeface="Arial"/>
                          <a:cs typeface="Arial"/>
                        </a:rPr>
                        <a:t>contamination</a:t>
                      </a:r>
                      <a:endParaRPr sz="1800">
                        <a:latin typeface="Arial"/>
                        <a:cs typeface="Arial"/>
                      </a:endParaRPr>
                    </a:p>
                    <a:p>
                      <a:pPr marL="434975" marR="168275" indent="-342900">
                        <a:lnSpc>
                          <a:spcPct val="100000"/>
                        </a:lnSpc>
                        <a:buAutoNum type="arabicPeriod" startAt="7"/>
                        <a:tabLst>
                          <a:tab pos="434340" algn="l"/>
                          <a:tab pos="434975" algn="l"/>
                        </a:tabLst>
                      </a:pPr>
                      <a:r>
                        <a:rPr sz="1800" dirty="0">
                          <a:latin typeface="Arial"/>
                          <a:cs typeface="Arial"/>
                        </a:rPr>
                        <a:t>If </a:t>
                      </a:r>
                      <a:r>
                        <a:rPr sz="1800" spc="-5" dirty="0">
                          <a:latin typeface="Arial"/>
                          <a:cs typeface="Arial"/>
                        </a:rPr>
                        <a:t>a </a:t>
                      </a:r>
                      <a:r>
                        <a:rPr sz="1800" dirty="0">
                          <a:latin typeface="Arial"/>
                          <a:cs typeface="Arial"/>
                        </a:rPr>
                        <a:t>tray </a:t>
                      </a:r>
                      <a:r>
                        <a:rPr sz="1800" spc="-5" dirty="0">
                          <a:latin typeface="Arial"/>
                          <a:cs typeface="Arial"/>
                        </a:rPr>
                        <a:t>gets contaminated</a:t>
                      </a:r>
                      <a:r>
                        <a:rPr sz="1800" spc="-35" dirty="0">
                          <a:latin typeface="Arial"/>
                          <a:cs typeface="Arial"/>
                        </a:rPr>
                        <a:t> </a:t>
                      </a:r>
                      <a:r>
                        <a:rPr sz="1800" spc="-5" dirty="0">
                          <a:latin typeface="Arial"/>
                          <a:cs typeface="Arial"/>
                        </a:rPr>
                        <a:t>then  there is a loss </a:t>
                      </a:r>
                      <a:r>
                        <a:rPr sz="1800" dirty="0">
                          <a:latin typeface="Arial"/>
                          <a:cs typeface="Arial"/>
                        </a:rPr>
                        <a:t>of </a:t>
                      </a:r>
                      <a:r>
                        <a:rPr sz="1800" spc="-5" dirty="0">
                          <a:latin typeface="Arial"/>
                          <a:cs typeface="Arial"/>
                        </a:rPr>
                        <a:t>only </a:t>
                      </a:r>
                      <a:r>
                        <a:rPr sz="1800" dirty="0">
                          <a:latin typeface="Arial"/>
                          <a:cs typeface="Arial"/>
                        </a:rPr>
                        <a:t>tray </a:t>
                      </a:r>
                      <a:r>
                        <a:rPr sz="1800" spc="-5" dirty="0">
                          <a:latin typeface="Arial"/>
                          <a:cs typeface="Arial"/>
                        </a:rPr>
                        <a:t>but  not </a:t>
                      </a:r>
                      <a:r>
                        <a:rPr sz="1800" dirty="0">
                          <a:latin typeface="Arial"/>
                          <a:cs typeface="Arial"/>
                        </a:rPr>
                        <a:t>the</a:t>
                      </a:r>
                      <a:r>
                        <a:rPr sz="1800" spc="-10" dirty="0">
                          <a:latin typeface="Arial"/>
                          <a:cs typeface="Arial"/>
                        </a:rPr>
                        <a:t> </a:t>
                      </a:r>
                      <a:r>
                        <a:rPr sz="1800" spc="-5" dirty="0">
                          <a:latin typeface="Arial"/>
                          <a:cs typeface="Arial"/>
                        </a:rPr>
                        <a:t>batch</a:t>
                      </a:r>
                      <a:endParaRPr sz="1800">
                        <a:latin typeface="Arial"/>
                        <a:cs typeface="Arial"/>
                      </a:endParaRPr>
                    </a:p>
                    <a:p>
                      <a:pPr marL="434975" indent="-342900">
                        <a:lnSpc>
                          <a:spcPct val="100000"/>
                        </a:lnSpc>
                        <a:buAutoNum type="arabicPeriod" startAt="7"/>
                        <a:tabLst>
                          <a:tab pos="434975" algn="l"/>
                        </a:tabLst>
                      </a:pPr>
                      <a:r>
                        <a:rPr sz="1800" spc="-5" dirty="0">
                          <a:latin typeface="Arial"/>
                          <a:cs typeface="Arial"/>
                        </a:rPr>
                        <a:t>There is </a:t>
                      </a:r>
                      <a:r>
                        <a:rPr sz="1800" spc="-10" dirty="0">
                          <a:latin typeface="Arial"/>
                          <a:cs typeface="Arial"/>
                        </a:rPr>
                        <a:t>wastage</a:t>
                      </a:r>
                      <a:r>
                        <a:rPr sz="1800" spc="25" dirty="0">
                          <a:latin typeface="Arial"/>
                          <a:cs typeface="Arial"/>
                        </a:rPr>
                        <a:t> </a:t>
                      </a:r>
                      <a:r>
                        <a:rPr sz="1800" dirty="0">
                          <a:latin typeface="Arial"/>
                          <a:cs typeface="Arial"/>
                        </a:rPr>
                        <a:t>of</a:t>
                      </a:r>
                      <a:endParaRPr sz="1800">
                        <a:latin typeface="Arial"/>
                        <a:cs typeface="Arial"/>
                      </a:endParaRPr>
                    </a:p>
                    <a:p>
                      <a:pPr marL="434975">
                        <a:lnSpc>
                          <a:spcPct val="100000"/>
                        </a:lnSpc>
                      </a:pPr>
                      <a:r>
                        <a:rPr sz="1800" spc="-5" dirty="0">
                          <a:latin typeface="Arial"/>
                          <a:cs typeface="Arial"/>
                        </a:rPr>
                        <a:t>fermentation</a:t>
                      </a:r>
                      <a:r>
                        <a:rPr sz="1800" spc="-55" dirty="0">
                          <a:latin typeface="Arial"/>
                          <a:cs typeface="Arial"/>
                        </a:rPr>
                        <a:t> </a:t>
                      </a:r>
                      <a:r>
                        <a:rPr sz="1800" spc="-5" dirty="0">
                          <a:latin typeface="Arial"/>
                          <a:cs typeface="Arial"/>
                        </a:rPr>
                        <a:t>media</a:t>
                      </a:r>
                      <a:endParaRPr sz="1800">
                        <a:latin typeface="Arial"/>
                        <a:cs typeface="Arial"/>
                      </a:endParaRPr>
                    </a:p>
                    <a:p>
                      <a:pPr marL="434975" marR="371475" indent="-342900">
                        <a:lnSpc>
                          <a:spcPct val="100000"/>
                        </a:lnSpc>
                        <a:spcBef>
                          <a:spcPts val="5"/>
                        </a:spcBef>
                        <a:buAutoNum type="arabicPeriod" startAt="11"/>
                        <a:tabLst>
                          <a:tab pos="434975" algn="l"/>
                        </a:tabLst>
                      </a:pPr>
                      <a:r>
                        <a:rPr sz="1800" spc="-5" dirty="0">
                          <a:latin typeface="Arial"/>
                          <a:cs typeface="Arial"/>
                        </a:rPr>
                        <a:t>Aeration is usually carried out  by passing sterile air and no  agitation</a:t>
                      </a:r>
                      <a:endParaRPr sz="1800">
                        <a:latin typeface="Arial"/>
                        <a:cs typeface="Arial"/>
                      </a:endParaRPr>
                    </a:p>
                  </a:txBody>
                  <a:tcPr marL="0" marR="0" marT="4000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0D7E8"/>
                    </a:solidFill>
                  </a:tcPr>
                </a:tc>
              </a:tr>
            </a:tbl>
          </a:graphicData>
        </a:graphic>
      </p:graphicFrame>
      <p:sp>
        <p:nvSpPr>
          <p:cNvPr id="5" name="object 5"/>
          <p:cNvSpPr txBox="1"/>
          <p:nvPr/>
        </p:nvSpPr>
        <p:spPr>
          <a:xfrm>
            <a:off x="8751061" y="6632340"/>
            <a:ext cx="191770" cy="167005"/>
          </a:xfrm>
          <a:prstGeom prst="rect">
            <a:avLst/>
          </a:prstGeom>
        </p:spPr>
        <p:txBody>
          <a:bodyPr vert="horz" wrap="square" lIns="0" tIns="0" rIns="0" bIns="0" rtlCol="0">
            <a:spAutoFit/>
          </a:bodyPr>
          <a:lstStyle/>
          <a:p>
            <a:pPr marL="25400">
              <a:lnSpc>
                <a:spcPct val="100000"/>
              </a:lnSpc>
            </a:pPr>
            <a:fld id="{81D60167-4931-47E6-BA6A-407CBD079E47}" type="slidenum">
              <a:rPr sz="1000" spc="-5" dirty="0">
                <a:solidFill>
                  <a:srgbClr val="9B9A97"/>
                </a:solidFill>
                <a:latin typeface="Arial"/>
                <a:cs typeface="Arial"/>
              </a:rPr>
              <a:pPr marL="25400">
                <a:lnSpc>
                  <a:spcPct val="100000"/>
                </a:lnSpc>
              </a:pPr>
              <a:t>24</a:t>
            </a:fld>
            <a:endParaRPr sz="1000">
              <a:latin typeface="Arial"/>
              <a:cs typeface="Aria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nvGraphicFramePr>
        <p:xfrm>
          <a:off x="450850" y="1517650"/>
          <a:ext cx="8153400" cy="4254219"/>
        </p:xfrm>
        <a:graphic>
          <a:graphicData uri="http://schemas.openxmlformats.org/drawingml/2006/table">
            <a:tbl>
              <a:tblPr firstRow="1" bandRow="1">
                <a:tableStyleId>{2D5ABB26-0587-4C30-8999-92F81FD0307C}</a:tableStyleId>
              </a:tblPr>
              <a:tblGrid>
                <a:gridCol w="4076700"/>
                <a:gridCol w="4076700"/>
              </a:tblGrid>
              <a:tr h="521715">
                <a:tc>
                  <a:txBody>
                    <a:bodyPr/>
                    <a:lstStyle/>
                    <a:p>
                      <a:pPr marL="91440">
                        <a:lnSpc>
                          <a:spcPct val="100000"/>
                        </a:lnSpc>
                        <a:spcBef>
                          <a:spcPts val="240"/>
                        </a:spcBef>
                      </a:pPr>
                      <a:r>
                        <a:rPr sz="1800" b="1" spc="-10" dirty="0">
                          <a:solidFill>
                            <a:srgbClr val="FFFFFF"/>
                          </a:solidFill>
                          <a:latin typeface="Calibri"/>
                          <a:cs typeface="Calibri"/>
                        </a:rPr>
                        <a:t>Submerged</a:t>
                      </a:r>
                      <a:r>
                        <a:rPr sz="1800" b="1" spc="-50" dirty="0">
                          <a:solidFill>
                            <a:srgbClr val="FFFFFF"/>
                          </a:solidFill>
                          <a:latin typeface="Calibri"/>
                          <a:cs typeface="Calibri"/>
                        </a:rPr>
                        <a:t> </a:t>
                      </a:r>
                      <a:r>
                        <a:rPr sz="1800" b="1" spc="-10" dirty="0">
                          <a:solidFill>
                            <a:srgbClr val="FFFFFF"/>
                          </a:solidFill>
                          <a:latin typeface="Calibri"/>
                          <a:cs typeface="Calibri"/>
                        </a:rPr>
                        <a:t>fermentation</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F81BC"/>
                    </a:solidFill>
                  </a:tcPr>
                </a:tc>
                <a:tc>
                  <a:txBody>
                    <a:bodyPr/>
                    <a:lstStyle/>
                    <a:p>
                      <a:pPr marL="92075">
                        <a:lnSpc>
                          <a:spcPct val="100000"/>
                        </a:lnSpc>
                        <a:spcBef>
                          <a:spcPts val="240"/>
                        </a:spcBef>
                      </a:pPr>
                      <a:r>
                        <a:rPr sz="1800" b="1" dirty="0">
                          <a:solidFill>
                            <a:srgbClr val="FFFFFF"/>
                          </a:solidFill>
                          <a:latin typeface="Calibri"/>
                          <a:cs typeface="Calibri"/>
                        </a:rPr>
                        <a:t>Solid </a:t>
                      </a:r>
                      <a:r>
                        <a:rPr sz="1800" b="1" spc="-20" dirty="0">
                          <a:solidFill>
                            <a:srgbClr val="FFFFFF"/>
                          </a:solidFill>
                          <a:latin typeface="Calibri"/>
                          <a:cs typeface="Calibri"/>
                        </a:rPr>
                        <a:t>state</a:t>
                      </a:r>
                      <a:r>
                        <a:rPr sz="1800" b="1" spc="-40" dirty="0">
                          <a:solidFill>
                            <a:srgbClr val="FFFFFF"/>
                          </a:solidFill>
                          <a:latin typeface="Calibri"/>
                          <a:cs typeface="Calibri"/>
                        </a:rPr>
                        <a:t> </a:t>
                      </a:r>
                      <a:r>
                        <a:rPr sz="1800" b="1" spc="-10" dirty="0">
                          <a:solidFill>
                            <a:srgbClr val="FFFFFF"/>
                          </a:solidFill>
                          <a:latin typeface="Calibri"/>
                          <a:cs typeface="Calibri"/>
                        </a:rPr>
                        <a:t>fermentation</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F81BC"/>
                    </a:solidFill>
                  </a:tcPr>
                </a:tc>
              </a:tr>
              <a:tr h="3732504">
                <a:tc>
                  <a:txBody>
                    <a:bodyPr/>
                    <a:lstStyle/>
                    <a:p>
                      <a:pPr marL="434340" indent="-342900">
                        <a:lnSpc>
                          <a:spcPct val="100000"/>
                        </a:lnSpc>
                        <a:spcBef>
                          <a:spcPts val="315"/>
                        </a:spcBef>
                        <a:buAutoNum type="arabicPeriod" startAt="12"/>
                        <a:tabLst>
                          <a:tab pos="434340" algn="l"/>
                        </a:tabLst>
                      </a:pPr>
                      <a:r>
                        <a:rPr sz="1800" spc="-10" dirty="0">
                          <a:latin typeface="Arial"/>
                          <a:cs typeface="Arial"/>
                        </a:rPr>
                        <a:t>Power </a:t>
                      </a:r>
                      <a:r>
                        <a:rPr sz="1800" spc="-5" dirty="0">
                          <a:latin typeface="Arial"/>
                          <a:cs typeface="Arial"/>
                        </a:rPr>
                        <a:t>consumption is</a:t>
                      </a:r>
                      <a:r>
                        <a:rPr sz="1800" spc="25" dirty="0">
                          <a:latin typeface="Arial"/>
                          <a:cs typeface="Arial"/>
                        </a:rPr>
                        <a:t> </a:t>
                      </a:r>
                      <a:r>
                        <a:rPr sz="1800" spc="-5" dirty="0">
                          <a:latin typeface="Arial"/>
                          <a:cs typeface="Arial"/>
                        </a:rPr>
                        <a:t>high</a:t>
                      </a:r>
                      <a:endParaRPr sz="1800">
                        <a:latin typeface="Arial"/>
                        <a:cs typeface="Arial"/>
                      </a:endParaRPr>
                    </a:p>
                    <a:p>
                      <a:pPr marL="434340" indent="-342900">
                        <a:lnSpc>
                          <a:spcPct val="100000"/>
                        </a:lnSpc>
                        <a:buAutoNum type="arabicPeriod" startAt="12"/>
                        <a:tabLst>
                          <a:tab pos="434340" algn="l"/>
                        </a:tabLst>
                      </a:pPr>
                      <a:r>
                        <a:rPr sz="1800" spc="-5" dirty="0">
                          <a:latin typeface="Arial"/>
                          <a:cs typeface="Arial"/>
                        </a:rPr>
                        <a:t>Controlling parameters</a:t>
                      </a:r>
                      <a:r>
                        <a:rPr sz="1800" spc="-15" dirty="0">
                          <a:latin typeface="Arial"/>
                          <a:cs typeface="Arial"/>
                        </a:rPr>
                        <a:t> </a:t>
                      </a:r>
                      <a:r>
                        <a:rPr sz="1800" spc="-5" dirty="0">
                          <a:latin typeface="Arial"/>
                          <a:cs typeface="Arial"/>
                        </a:rPr>
                        <a:t>like</a:t>
                      </a:r>
                      <a:endParaRPr sz="1800">
                        <a:latin typeface="Arial"/>
                        <a:cs typeface="Arial"/>
                      </a:endParaRPr>
                    </a:p>
                    <a:p>
                      <a:pPr marL="434340">
                        <a:lnSpc>
                          <a:spcPct val="100000"/>
                        </a:lnSpc>
                      </a:pPr>
                      <a:r>
                        <a:rPr sz="1800" spc="-5" dirty="0">
                          <a:latin typeface="Arial"/>
                          <a:cs typeface="Arial"/>
                        </a:rPr>
                        <a:t>temperature, pH </a:t>
                      </a:r>
                      <a:r>
                        <a:rPr sz="1800" dirty="0">
                          <a:latin typeface="Arial"/>
                          <a:cs typeface="Arial"/>
                        </a:rPr>
                        <a:t>is</a:t>
                      </a:r>
                      <a:r>
                        <a:rPr sz="1800" spc="15" dirty="0">
                          <a:latin typeface="Arial"/>
                          <a:cs typeface="Arial"/>
                        </a:rPr>
                        <a:t> </a:t>
                      </a:r>
                      <a:r>
                        <a:rPr sz="1800" spc="-5" dirty="0">
                          <a:latin typeface="Arial"/>
                          <a:cs typeface="Arial"/>
                        </a:rPr>
                        <a:t>easy</a:t>
                      </a:r>
                      <a:endParaRPr sz="1800">
                        <a:latin typeface="Arial"/>
                        <a:cs typeface="Arial"/>
                      </a:endParaRPr>
                    </a:p>
                    <a:p>
                      <a:pPr marL="434340" indent="-342900">
                        <a:lnSpc>
                          <a:spcPct val="100000"/>
                        </a:lnSpc>
                        <a:buAutoNum type="arabicPeriod" startAt="14"/>
                        <a:tabLst>
                          <a:tab pos="434340" algn="l"/>
                        </a:tabLst>
                      </a:pPr>
                      <a:r>
                        <a:rPr sz="1800" spc="-5" dirty="0">
                          <a:latin typeface="Arial"/>
                          <a:cs typeface="Arial"/>
                        </a:rPr>
                        <a:t>Foaming</a:t>
                      </a:r>
                      <a:r>
                        <a:rPr sz="1800" dirty="0">
                          <a:latin typeface="Arial"/>
                          <a:cs typeface="Arial"/>
                        </a:rPr>
                        <a:t> </a:t>
                      </a:r>
                      <a:r>
                        <a:rPr sz="1800" spc="-5" dirty="0">
                          <a:latin typeface="Arial"/>
                          <a:cs typeface="Arial"/>
                        </a:rPr>
                        <a:t>occurs</a:t>
                      </a:r>
                      <a:endParaRPr sz="1800">
                        <a:latin typeface="Arial"/>
                        <a:cs typeface="Arial"/>
                      </a:endParaRPr>
                    </a:p>
                    <a:p>
                      <a:pPr marL="434340" marR="104139" indent="-342900">
                        <a:lnSpc>
                          <a:spcPct val="100000"/>
                        </a:lnSpc>
                        <a:buAutoNum type="arabicPeriod" startAt="14"/>
                        <a:tabLst>
                          <a:tab pos="434340" algn="l"/>
                        </a:tabLst>
                      </a:pPr>
                      <a:r>
                        <a:rPr sz="1800" spc="-5" dirty="0">
                          <a:latin typeface="Arial"/>
                          <a:cs typeface="Arial"/>
                        </a:rPr>
                        <a:t>Automation and use </a:t>
                      </a:r>
                      <a:r>
                        <a:rPr sz="1800" dirty="0">
                          <a:latin typeface="Arial"/>
                          <a:cs typeface="Arial"/>
                        </a:rPr>
                        <a:t>of </a:t>
                      </a:r>
                      <a:r>
                        <a:rPr sz="1800" spc="-5" dirty="0">
                          <a:latin typeface="Arial"/>
                          <a:cs typeface="Arial"/>
                        </a:rPr>
                        <a:t>computer is  easy</a:t>
                      </a:r>
                      <a:endParaRPr sz="1800">
                        <a:latin typeface="Arial"/>
                        <a:cs typeface="Arial"/>
                      </a:endParaRPr>
                    </a:p>
                    <a:p>
                      <a:pPr marL="434340" indent="-342900">
                        <a:lnSpc>
                          <a:spcPct val="100000"/>
                        </a:lnSpc>
                        <a:buAutoNum type="arabicPeriod" startAt="14"/>
                        <a:tabLst>
                          <a:tab pos="434340" algn="l"/>
                        </a:tabLst>
                      </a:pPr>
                      <a:r>
                        <a:rPr sz="1800" spc="-5" dirty="0">
                          <a:latin typeface="Arial"/>
                          <a:cs typeface="Arial"/>
                        </a:rPr>
                        <a:t>Less labor</a:t>
                      </a:r>
                      <a:r>
                        <a:rPr sz="1800" spc="5" dirty="0">
                          <a:latin typeface="Arial"/>
                          <a:cs typeface="Arial"/>
                        </a:rPr>
                        <a:t> </a:t>
                      </a:r>
                      <a:r>
                        <a:rPr sz="1800" spc="-5" dirty="0">
                          <a:latin typeface="Arial"/>
                          <a:cs typeface="Arial"/>
                        </a:rPr>
                        <a:t>required</a:t>
                      </a:r>
                      <a:endParaRPr sz="1800">
                        <a:latin typeface="Arial"/>
                        <a:cs typeface="Arial"/>
                      </a:endParaRPr>
                    </a:p>
                    <a:p>
                      <a:pPr marL="434340" marR="1021080" indent="-342900">
                        <a:lnSpc>
                          <a:spcPct val="100000"/>
                        </a:lnSpc>
                        <a:buAutoNum type="arabicPeriod" startAt="14"/>
                        <a:tabLst>
                          <a:tab pos="434340" algn="l"/>
                        </a:tabLst>
                      </a:pPr>
                      <a:r>
                        <a:rPr sz="1800" spc="-5" dirty="0">
                          <a:latin typeface="Arial"/>
                          <a:cs typeface="Arial"/>
                        </a:rPr>
                        <a:t>eg penicillin, streptomycin  production</a:t>
                      </a:r>
                      <a:r>
                        <a:rPr sz="1800" spc="10" dirty="0">
                          <a:latin typeface="Arial"/>
                          <a:cs typeface="Arial"/>
                        </a:rPr>
                        <a:t> </a:t>
                      </a:r>
                      <a:r>
                        <a:rPr sz="1800" dirty="0">
                          <a:latin typeface="Arial"/>
                          <a:cs typeface="Arial"/>
                        </a:rPr>
                        <a:t>etc.</a:t>
                      </a:r>
                      <a:endParaRPr sz="1800">
                        <a:latin typeface="Arial"/>
                        <a:cs typeface="Arial"/>
                      </a:endParaRPr>
                    </a:p>
                  </a:txBody>
                  <a:tcPr marL="0" marR="0" marT="4000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0D7E8"/>
                    </a:solidFill>
                  </a:tcPr>
                </a:tc>
                <a:tc>
                  <a:txBody>
                    <a:bodyPr/>
                    <a:lstStyle/>
                    <a:p>
                      <a:pPr marL="434975" indent="-342900">
                        <a:lnSpc>
                          <a:spcPct val="100000"/>
                        </a:lnSpc>
                        <a:spcBef>
                          <a:spcPts val="315"/>
                        </a:spcBef>
                        <a:buAutoNum type="arabicPeriod" startAt="12"/>
                        <a:tabLst>
                          <a:tab pos="434975" algn="l"/>
                        </a:tabLst>
                      </a:pPr>
                      <a:r>
                        <a:rPr sz="1800" spc="-10" dirty="0">
                          <a:latin typeface="Arial"/>
                          <a:cs typeface="Arial"/>
                        </a:rPr>
                        <a:t>Power </a:t>
                      </a:r>
                      <a:r>
                        <a:rPr sz="1800" spc="-5" dirty="0">
                          <a:latin typeface="Arial"/>
                          <a:cs typeface="Arial"/>
                        </a:rPr>
                        <a:t>consumption is</a:t>
                      </a:r>
                      <a:r>
                        <a:rPr sz="1800" spc="25" dirty="0">
                          <a:latin typeface="Arial"/>
                          <a:cs typeface="Arial"/>
                        </a:rPr>
                        <a:t> </a:t>
                      </a:r>
                      <a:r>
                        <a:rPr sz="1800" spc="-5" dirty="0">
                          <a:latin typeface="Arial"/>
                          <a:cs typeface="Arial"/>
                        </a:rPr>
                        <a:t>less</a:t>
                      </a:r>
                      <a:endParaRPr sz="1800">
                        <a:latin typeface="Arial"/>
                        <a:cs typeface="Arial"/>
                      </a:endParaRPr>
                    </a:p>
                    <a:p>
                      <a:pPr marL="434975" indent="-342900">
                        <a:lnSpc>
                          <a:spcPct val="100000"/>
                        </a:lnSpc>
                        <a:buAutoNum type="arabicPeriod" startAt="12"/>
                        <a:tabLst>
                          <a:tab pos="434975" algn="l"/>
                        </a:tabLst>
                      </a:pPr>
                      <a:r>
                        <a:rPr sz="1800" spc="-5" dirty="0">
                          <a:latin typeface="Arial"/>
                          <a:cs typeface="Arial"/>
                        </a:rPr>
                        <a:t>Controlling parameters</a:t>
                      </a:r>
                      <a:r>
                        <a:rPr sz="1800" spc="-15" dirty="0">
                          <a:latin typeface="Arial"/>
                          <a:cs typeface="Arial"/>
                        </a:rPr>
                        <a:t> </a:t>
                      </a:r>
                      <a:r>
                        <a:rPr sz="1800" spc="-5" dirty="0">
                          <a:latin typeface="Arial"/>
                          <a:cs typeface="Arial"/>
                        </a:rPr>
                        <a:t>like</a:t>
                      </a:r>
                      <a:endParaRPr sz="1800">
                        <a:latin typeface="Arial"/>
                        <a:cs typeface="Arial"/>
                      </a:endParaRPr>
                    </a:p>
                    <a:p>
                      <a:pPr marL="434975">
                        <a:lnSpc>
                          <a:spcPct val="100000"/>
                        </a:lnSpc>
                      </a:pPr>
                      <a:r>
                        <a:rPr sz="1800" spc="-5" dirty="0">
                          <a:latin typeface="Arial"/>
                          <a:cs typeface="Arial"/>
                        </a:rPr>
                        <a:t>temperature, pH </a:t>
                      </a:r>
                      <a:r>
                        <a:rPr sz="1800" dirty="0">
                          <a:latin typeface="Arial"/>
                          <a:cs typeface="Arial"/>
                        </a:rPr>
                        <a:t>is</a:t>
                      </a:r>
                      <a:r>
                        <a:rPr sz="1800" spc="20" dirty="0">
                          <a:latin typeface="Arial"/>
                          <a:cs typeface="Arial"/>
                        </a:rPr>
                        <a:t> </a:t>
                      </a:r>
                      <a:r>
                        <a:rPr sz="1800" spc="-10" dirty="0">
                          <a:latin typeface="Arial"/>
                          <a:cs typeface="Arial"/>
                        </a:rPr>
                        <a:t>difficult</a:t>
                      </a:r>
                      <a:endParaRPr sz="1800">
                        <a:latin typeface="Arial"/>
                        <a:cs typeface="Arial"/>
                      </a:endParaRPr>
                    </a:p>
                    <a:p>
                      <a:pPr marL="434975" indent="-342900">
                        <a:lnSpc>
                          <a:spcPct val="100000"/>
                        </a:lnSpc>
                        <a:buAutoNum type="arabicPeriod" startAt="14"/>
                        <a:tabLst>
                          <a:tab pos="434975" algn="l"/>
                        </a:tabLst>
                      </a:pPr>
                      <a:r>
                        <a:rPr sz="1800" spc="-5" dirty="0">
                          <a:latin typeface="Arial"/>
                          <a:cs typeface="Arial"/>
                        </a:rPr>
                        <a:t>Foaming </a:t>
                      </a:r>
                      <a:r>
                        <a:rPr sz="1800" spc="-10" dirty="0">
                          <a:latin typeface="Arial"/>
                          <a:cs typeface="Arial"/>
                        </a:rPr>
                        <a:t>doesn’t</a:t>
                      </a:r>
                      <a:r>
                        <a:rPr sz="1800" spc="15" dirty="0">
                          <a:latin typeface="Arial"/>
                          <a:cs typeface="Arial"/>
                        </a:rPr>
                        <a:t> </a:t>
                      </a:r>
                      <a:r>
                        <a:rPr sz="1800" spc="-5" dirty="0">
                          <a:latin typeface="Arial"/>
                          <a:cs typeface="Arial"/>
                        </a:rPr>
                        <a:t>occurs</a:t>
                      </a:r>
                      <a:endParaRPr sz="1800">
                        <a:latin typeface="Arial"/>
                        <a:cs typeface="Arial"/>
                      </a:endParaRPr>
                    </a:p>
                    <a:p>
                      <a:pPr marL="434975" marR="103505" indent="-342900">
                        <a:lnSpc>
                          <a:spcPct val="100000"/>
                        </a:lnSpc>
                        <a:buAutoNum type="arabicPeriod" startAt="14"/>
                        <a:tabLst>
                          <a:tab pos="434975" algn="l"/>
                        </a:tabLst>
                      </a:pPr>
                      <a:r>
                        <a:rPr sz="1800" spc="-5" dirty="0">
                          <a:latin typeface="Arial"/>
                          <a:cs typeface="Arial"/>
                        </a:rPr>
                        <a:t>Automation and use </a:t>
                      </a:r>
                      <a:r>
                        <a:rPr sz="1800" dirty="0">
                          <a:latin typeface="Arial"/>
                          <a:cs typeface="Arial"/>
                        </a:rPr>
                        <a:t>of </a:t>
                      </a:r>
                      <a:r>
                        <a:rPr sz="1800" spc="-5" dirty="0">
                          <a:latin typeface="Arial"/>
                          <a:cs typeface="Arial"/>
                        </a:rPr>
                        <a:t>computer is  </a:t>
                      </a:r>
                      <a:r>
                        <a:rPr sz="1800" spc="-10" dirty="0">
                          <a:latin typeface="Arial"/>
                          <a:cs typeface="Arial"/>
                        </a:rPr>
                        <a:t>difficult</a:t>
                      </a:r>
                      <a:endParaRPr sz="1800">
                        <a:latin typeface="Arial"/>
                        <a:cs typeface="Arial"/>
                      </a:endParaRPr>
                    </a:p>
                    <a:p>
                      <a:pPr marL="434975" indent="-342900">
                        <a:lnSpc>
                          <a:spcPct val="100000"/>
                        </a:lnSpc>
                        <a:buAutoNum type="arabicPeriod" startAt="14"/>
                        <a:tabLst>
                          <a:tab pos="434975" algn="l"/>
                        </a:tabLst>
                      </a:pPr>
                      <a:r>
                        <a:rPr sz="1800" spc="-5" dirty="0">
                          <a:latin typeface="Arial"/>
                          <a:cs typeface="Arial"/>
                        </a:rPr>
                        <a:t>More labor required</a:t>
                      </a:r>
                      <a:endParaRPr sz="1800">
                        <a:latin typeface="Arial"/>
                        <a:cs typeface="Arial"/>
                      </a:endParaRPr>
                    </a:p>
                    <a:p>
                      <a:pPr marL="434975" marR="447040" indent="-342900">
                        <a:lnSpc>
                          <a:spcPct val="100000"/>
                        </a:lnSpc>
                        <a:buAutoNum type="arabicPeriod" startAt="14"/>
                        <a:tabLst>
                          <a:tab pos="434975" algn="l"/>
                        </a:tabLst>
                      </a:pPr>
                      <a:r>
                        <a:rPr sz="1800" spc="-5" dirty="0">
                          <a:latin typeface="Arial"/>
                          <a:cs typeface="Arial"/>
                        </a:rPr>
                        <a:t>eg </a:t>
                      </a:r>
                      <a:r>
                        <a:rPr sz="1800" spc="-30" dirty="0">
                          <a:latin typeface="Arial"/>
                          <a:cs typeface="Arial"/>
                        </a:rPr>
                        <a:t>Veniger, </a:t>
                      </a:r>
                      <a:r>
                        <a:rPr sz="1800" spc="-10" dirty="0">
                          <a:latin typeface="Arial"/>
                          <a:cs typeface="Arial"/>
                        </a:rPr>
                        <a:t>amylase </a:t>
                      </a:r>
                      <a:r>
                        <a:rPr sz="1800" spc="-5" dirty="0">
                          <a:latin typeface="Arial"/>
                          <a:cs typeface="Arial"/>
                        </a:rPr>
                        <a:t>production  </a:t>
                      </a:r>
                      <a:r>
                        <a:rPr sz="1800" dirty="0">
                          <a:latin typeface="Arial"/>
                          <a:cs typeface="Arial"/>
                        </a:rPr>
                        <a:t>etc.</a:t>
                      </a:r>
                      <a:endParaRPr sz="1800">
                        <a:latin typeface="Arial"/>
                        <a:cs typeface="Arial"/>
                      </a:endParaRPr>
                    </a:p>
                  </a:txBody>
                  <a:tcPr marL="0" marR="0" marT="4000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0D7E8"/>
                    </a:solidFill>
                  </a:tcPr>
                </a:tc>
              </a:tr>
            </a:tbl>
          </a:graphicData>
        </a:graphic>
      </p:graphicFrame>
      <p:sp>
        <p:nvSpPr>
          <p:cNvPr id="5" name="object 5"/>
          <p:cNvSpPr txBox="1"/>
          <p:nvPr/>
        </p:nvSpPr>
        <p:spPr>
          <a:xfrm>
            <a:off x="8751061" y="6632340"/>
            <a:ext cx="191770" cy="167005"/>
          </a:xfrm>
          <a:prstGeom prst="rect">
            <a:avLst/>
          </a:prstGeom>
        </p:spPr>
        <p:txBody>
          <a:bodyPr vert="horz" wrap="square" lIns="0" tIns="0" rIns="0" bIns="0" rtlCol="0">
            <a:spAutoFit/>
          </a:bodyPr>
          <a:lstStyle/>
          <a:p>
            <a:pPr marL="25400">
              <a:lnSpc>
                <a:spcPct val="100000"/>
              </a:lnSpc>
            </a:pPr>
            <a:fld id="{81D60167-4931-47E6-BA6A-407CBD079E47}" type="slidenum">
              <a:rPr sz="1000" spc="-5" dirty="0">
                <a:solidFill>
                  <a:srgbClr val="9B9A97"/>
                </a:solidFill>
                <a:latin typeface="Arial"/>
                <a:cs typeface="Arial"/>
              </a:rPr>
              <a:pPr marL="25400">
                <a:lnSpc>
                  <a:spcPct val="100000"/>
                </a:lnSpc>
              </a:pPr>
              <a:t>25</a:t>
            </a:fld>
            <a:endParaRPr sz="1000">
              <a:latin typeface="Arial"/>
              <a:cs typeface="Aria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219" y="646303"/>
            <a:ext cx="6847205" cy="391160"/>
          </a:xfrm>
          <a:prstGeom prst="rect">
            <a:avLst/>
          </a:prstGeom>
        </p:spPr>
        <p:txBody>
          <a:bodyPr vert="horz" wrap="square" lIns="0" tIns="12700" rIns="0" bIns="0" rtlCol="0">
            <a:spAutoFit/>
          </a:bodyPr>
          <a:lstStyle/>
          <a:p>
            <a:pPr marL="12700">
              <a:lnSpc>
                <a:spcPct val="100000"/>
              </a:lnSpc>
              <a:spcBef>
                <a:spcPts val="100"/>
              </a:spcBef>
            </a:pPr>
            <a:r>
              <a:rPr sz="2400" spc="-5" dirty="0">
                <a:latin typeface="Century"/>
                <a:cs typeface="Century"/>
              </a:rPr>
              <a:t>Bacterial enzyme production </a:t>
            </a:r>
            <a:r>
              <a:rPr sz="2400" dirty="0">
                <a:latin typeface="Century"/>
                <a:cs typeface="Century"/>
              </a:rPr>
              <a:t>using</a:t>
            </a:r>
            <a:r>
              <a:rPr sz="2400" spc="-95" dirty="0">
                <a:latin typeface="Century"/>
                <a:cs typeface="Century"/>
              </a:rPr>
              <a:t> </a:t>
            </a:r>
            <a:r>
              <a:rPr sz="2400" spc="-5" dirty="0">
                <a:latin typeface="Century"/>
                <a:cs typeface="Century"/>
              </a:rPr>
              <a:t>fermentation</a:t>
            </a:r>
            <a:endParaRPr sz="2400">
              <a:latin typeface="Century"/>
              <a:cs typeface="Century"/>
            </a:endParaRPr>
          </a:p>
        </p:txBody>
      </p:sp>
      <p:sp>
        <p:nvSpPr>
          <p:cNvPr id="3" name="object 3"/>
          <p:cNvSpPr/>
          <p:nvPr/>
        </p:nvSpPr>
        <p:spPr>
          <a:xfrm>
            <a:off x="304800" y="1752600"/>
            <a:ext cx="8610600" cy="44196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219" y="646303"/>
            <a:ext cx="5928360" cy="391160"/>
          </a:xfrm>
          <a:prstGeom prst="rect">
            <a:avLst/>
          </a:prstGeom>
        </p:spPr>
        <p:txBody>
          <a:bodyPr vert="horz" wrap="square" lIns="0" tIns="12700" rIns="0" bIns="0" rtlCol="0">
            <a:spAutoFit/>
          </a:bodyPr>
          <a:lstStyle/>
          <a:p>
            <a:pPr marL="12700">
              <a:lnSpc>
                <a:spcPct val="100000"/>
              </a:lnSpc>
              <a:spcBef>
                <a:spcPts val="100"/>
              </a:spcBef>
            </a:pPr>
            <a:r>
              <a:rPr sz="2400" spc="-5" dirty="0">
                <a:latin typeface="Century"/>
                <a:cs typeface="Century"/>
              </a:rPr>
              <a:t>Antibiotics production </a:t>
            </a:r>
            <a:r>
              <a:rPr sz="2400" dirty="0">
                <a:latin typeface="Century"/>
                <a:cs typeface="Century"/>
              </a:rPr>
              <a:t>using</a:t>
            </a:r>
            <a:r>
              <a:rPr sz="2400" spc="-95" dirty="0">
                <a:latin typeface="Century"/>
                <a:cs typeface="Century"/>
              </a:rPr>
              <a:t> </a:t>
            </a:r>
            <a:r>
              <a:rPr sz="2400" spc="-5" dirty="0">
                <a:latin typeface="Century"/>
                <a:cs typeface="Century"/>
              </a:rPr>
              <a:t>fermentation</a:t>
            </a:r>
            <a:endParaRPr sz="2400">
              <a:latin typeface="Century"/>
              <a:cs typeface="Century"/>
            </a:endParaRPr>
          </a:p>
        </p:txBody>
      </p:sp>
      <p:sp>
        <p:nvSpPr>
          <p:cNvPr id="3" name="object 3"/>
          <p:cNvSpPr/>
          <p:nvPr/>
        </p:nvSpPr>
        <p:spPr>
          <a:xfrm>
            <a:off x="381000" y="1524000"/>
            <a:ext cx="8458200" cy="50292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81200" y="685800"/>
            <a:ext cx="3822700" cy="726440"/>
          </a:xfrm>
          <a:prstGeom prst="rect">
            <a:avLst/>
          </a:prstGeom>
        </p:spPr>
        <p:txBody>
          <a:bodyPr vert="horz" wrap="square" lIns="0" tIns="12065" rIns="0" bIns="0" rtlCol="0">
            <a:spAutoFit/>
          </a:bodyPr>
          <a:lstStyle/>
          <a:p>
            <a:pPr marL="12700">
              <a:lnSpc>
                <a:spcPct val="100000"/>
              </a:lnSpc>
              <a:spcBef>
                <a:spcPts val="95"/>
              </a:spcBef>
            </a:pPr>
            <a:r>
              <a:rPr sz="4600" spc="-5" dirty="0">
                <a:latin typeface="Arial"/>
                <a:cs typeface="Arial"/>
              </a:rPr>
              <a:t>Points to</a:t>
            </a:r>
            <a:r>
              <a:rPr sz="4600" spc="-60" dirty="0">
                <a:latin typeface="Arial"/>
                <a:cs typeface="Arial"/>
              </a:rPr>
              <a:t> </a:t>
            </a:r>
            <a:r>
              <a:rPr sz="4600" spc="-5" dirty="0">
                <a:latin typeface="Arial"/>
                <a:cs typeface="Arial"/>
              </a:rPr>
              <a:t>know</a:t>
            </a:r>
            <a:endParaRPr sz="4600">
              <a:latin typeface="Arial"/>
              <a:cs typeface="Arial"/>
            </a:endParaRPr>
          </a:p>
        </p:txBody>
      </p:sp>
      <p:sp>
        <p:nvSpPr>
          <p:cNvPr id="5" name="object 5"/>
          <p:cNvSpPr txBox="1"/>
          <p:nvPr/>
        </p:nvSpPr>
        <p:spPr>
          <a:xfrm>
            <a:off x="8751061" y="6632340"/>
            <a:ext cx="191770" cy="167005"/>
          </a:xfrm>
          <a:prstGeom prst="rect">
            <a:avLst/>
          </a:prstGeom>
        </p:spPr>
        <p:txBody>
          <a:bodyPr vert="horz" wrap="square" lIns="0" tIns="0" rIns="0" bIns="0" rtlCol="0">
            <a:spAutoFit/>
          </a:bodyPr>
          <a:lstStyle/>
          <a:p>
            <a:pPr marL="25400">
              <a:lnSpc>
                <a:spcPct val="100000"/>
              </a:lnSpc>
            </a:pPr>
            <a:fld id="{81D60167-4931-47E6-BA6A-407CBD079E47}" type="slidenum">
              <a:rPr sz="1000" spc="-5" dirty="0">
                <a:solidFill>
                  <a:srgbClr val="9B9A97"/>
                </a:solidFill>
                <a:latin typeface="Arial"/>
                <a:cs typeface="Arial"/>
              </a:rPr>
              <a:pPr marL="25400">
                <a:lnSpc>
                  <a:spcPct val="100000"/>
                </a:lnSpc>
              </a:pPr>
              <a:t>28</a:t>
            </a:fld>
            <a:endParaRPr sz="1000">
              <a:latin typeface="Arial"/>
              <a:cs typeface="Arial"/>
            </a:endParaRPr>
          </a:p>
        </p:txBody>
      </p:sp>
      <p:sp>
        <p:nvSpPr>
          <p:cNvPr id="3" name="object 3"/>
          <p:cNvSpPr txBox="1"/>
          <p:nvPr/>
        </p:nvSpPr>
        <p:spPr>
          <a:xfrm>
            <a:off x="572516" y="1625854"/>
            <a:ext cx="8114284" cy="3591368"/>
          </a:xfrm>
          <a:prstGeom prst="rect">
            <a:avLst/>
          </a:prstGeom>
        </p:spPr>
        <p:txBody>
          <a:bodyPr vert="horz" wrap="square" lIns="0" tIns="13335" rIns="0" bIns="0" rtlCol="0">
            <a:spAutoFit/>
          </a:bodyPr>
          <a:lstStyle/>
          <a:p>
            <a:pPr marL="396875" marR="5080" indent="-384810" algn="just">
              <a:lnSpc>
                <a:spcPct val="100000"/>
              </a:lnSpc>
              <a:spcBef>
                <a:spcPts val="105"/>
              </a:spcBef>
              <a:buClr>
                <a:srgbClr val="6D9FAF"/>
              </a:buClr>
              <a:buSzPct val="80000"/>
              <a:buFont typeface="Wingdings 2"/>
              <a:buChar char=""/>
              <a:tabLst>
                <a:tab pos="467359" algn="l"/>
              </a:tabLst>
            </a:pPr>
            <a:r>
              <a:rPr dirty="0"/>
              <a:t>	</a:t>
            </a:r>
            <a:r>
              <a:rPr sz="2000" spc="-5" dirty="0">
                <a:solidFill>
                  <a:srgbClr val="C00000"/>
                </a:solidFill>
                <a:latin typeface="Arial"/>
                <a:cs typeface="Arial"/>
              </a:rPr>
              <a:t>More </a:t>
            </a:r>
            <a:r>
              <a:rPr sz="2000" dirty="0">
                <a:solidFill>
                  <a:srgbClr val="C00000"/>
                </a:solidFill>
                <a:latin typeface="Arial"/>
                <a:cs typeface="Arial"/>
              </a:rPr>
              <a:t>that </a:t>
            </a:r>
            <a:r>
              <a:rPr sz="2000" spc="-5" dirty="0">
                <a:solidFill>
                  <a:srgbClr val="C00000"/>
                </a:solidFill>
                <a:latin typeface="Arial"/>
                <a:cs typeface="Arial"/>
              </a:rPr>
              <a:t>75% </a:t>
            </a:r>
            <a:r>
              <a:rPr sz="2000" dirty="0">
                <a:solidFill>
                  <a:srgbClr val="C00000"/>
                </a:solidFill>
                <a:latin typeface="Arial"/>
                <a:cs typeface="Arial"/>
              </a:rPr>
              <a:t>of </a:t>
            </a:r>
            <a:r>
              <a:rPr sz="2000" spc="-5" dirty="0">
                <a:solidFill>
                  <a:srgbClr val="C00000"/>
                </a:solidFill>
                <a:latin typeface="Arial"/>
                <a:cs typeface="Arial"/>
              </a:rPr>
              <a:t>the industrial enzymes are produced using  </a:t>
            </a:r>
            <a:r>
              <a:rPr sz="2000" spc="-55" dirty="0">
                <a:solidFill>
                  <a:srgbClr val="C00000"/>
                </a:solidFill>
                <a:latin typeface="Arial"/>
                <a:cs typeface="Arial"/>
              </a:rPr>
              <a:t>SmF</a:t>
            </a:r>
            <a:r>
              <a:rPr sz="2000" spc="-55" dirty="0">
                <a:latin typeface="Arial"/>
                <a:cs typeface="Arial"/>
              </a:rPr>
              <a:t>, </a:t>
            </a:r>
            <a:r>
              <a:rPr sz="2000" spc="-5" dirty="0">
                <a:latin typeface="Arial"/>
                <a:cs typeface="Arial"/>
              </a:rPr>
              <a:t>one </a:t>
            </a:r>
            <a:r>
              <a:rPr sz="2000" dirty="0">
                <a:latin typeface="Arial"/>
                <a:cs typeface="Arial"/>
              </a:rPr>
              <a:t>of </a:t>
            </a:r>
            <a:r>
              <a:rPr sz="2000" spc="-5" dirty="0">
                <a:latin typeface="Arial"/>
                <a:cs typeface="Arial"/>
              </a:rPr>
              <a:t>the major reasons being that </a:t>
            </a:r>
            <a:r>
              <a:rPr sz="2000" dirty="0">
                <a:latin typeface="Arial"/>
                <a:cs typeface="Arial"/>
              </a:rPr>
              <a:t>SmF </a:t>
            </a:r>
            <a:r>
              <a:rPr sz="2000" spc="-5" dirty="0">
                <a:latin typeface="Arial"/>
                <a:cs typeface="Arial"/>
              </a:rPr>
              <a:t>supports the  </a:t>
            </a:r>
            <a:r>
              <a:rPr sz="2000" dirty="0">
                <a:latin typeface="Arial"/>
                <a:cs typeface="Arial"/>
              </a:rPr>
              <a:t>utilization of genetically modified organisms </a:t>
            </a:r>
            <a:r>
              <a:rPr sz="2000" spc="-5" dirty="0">
                <a:latin typeface="Arial"/>
                <a:cs typeface="Arial"/>
              </a:rPr>
              <a:t>to </a:t>
            </a:r>
            <a:r>
              <a:rPr sz="2000" dirty="0">
                <a:latin typeface="Arial"/>
                <a:cs typeface="Arial"/>
              </a:rPr>
              <a:t>a </a:t>
            </a:r>
            <a:r>
              <a:rPr sz="2000" spc="-5" dirty="0">
                <a:latin typeface="Arial"/>
                <a:cs typeface="Arial"/>
              </a:rPr>
              <a:t>greater  </a:t>
            </a:r>
            <a:r>
              <a:rPr sz="2000" dirty="0">
                <a:latin typeface="Arial"/>
                <a:cs typeface="Arial"/>
              </a:rPr>
              <a:t>extent than</a:t>
            </a:r>
            <a:r>
              <a:rPr sz="2000" spc="-45" dirty="0">
                <a:latin typeface="Arial"/>
                <a:cs typeface="Arial"/>
              </a:rPr>
              <a:t> </a:t>
            </a:r>
            <a:r>
              <a:rPr sz="2000" spc="-60" dirty="0">
                <a:latin typeface="Arial"/>
                <a:cs typeface="Arial"/>
              </a:rPr>
              <a:t>SSF.</a:t>
            </a:r>
            <a:endParaRPr sz="2000">
              <a:latin typeface="Arial"/>
              <a:cs typeface="Arial"/>
            </a:endParaRPr>
          </a:p>
          <a:p>
            <a:pPr marL="396875" marR="5080" indent="-384810" algn="just">
              <a:lnSpc>
                <a:spcPct val="100000"/>
              </a:lnSpc>
              <a:spcBef>
                <a:spcPts val="480"/>
              </a:spcBef>
              <a:buClr>
                <a:srgbClr val="6D9FAF"/>
              </a:buClr>
              <a:buSzPct val="80000"/>
              <a:buFont typeface="Wingdings 2"/>
              <a:buChar char=""/>
              <a:tabLst>
                <a:tab pos="397510" algn="l"/>
              </a:tabLst>
            </a:pPr>
            <a:r>
              <a:rPr sz="2000" spc="-5" dirty="0">
                <a:latin typeface="Arial"/>
                <a:cs typeface="Arial"/>
              </a:rPr>
              <a:t>Another </a:t>
            </a:r>
            <a:r>
              <a:rPr sz="2000" dirty="0">
                <a:latin typeface="Arial"/>
                <a:cs typeface="Arial"/>
              </a:rPr>
              <a:t>reason why </a:t>
            </a:r>
            <a:r>
              <a:rPr sz="2000" spc="-5" dirty="0">
                <a:latin typeface="Arial"/>
                <a:cs typeface="Arial"/>
              </a:rPr>
              <a:t>SmF is </a:t>
            </a:r>
            <a:r>
              <a:rPr sz="2000" dirty="0">
                <a:latin typeface="Arial"/>
                <a:cs typeface="Arial"/>
              </a:rPr>
              <a:t>widely used </a:t>
            </a:r>
            <a:r>
              <a:rPr sz="2000" spc="-5" dirty="0">
                <a:latin typeface="Arial"/>
                <a:cs typeface="Arial"/>
              </a:rPr>
              <a:t>is </a:t>
            </a:r>
            <a:r>
              <a:rPr sz="2000" dirty="0">
                <a:latin typeface="Arial"/>
                <a:cs typeface="Arial"/>
              </a:rPr>
              <a:t>the lack </a:t>
            </a:r>
            <a:r>
              <a:rPr sz="2000" spc="-15">
                <a:latin typeface="Arial"/>
                <a:cs typeface="Arial"/>
              </a:rPr>
              <a:t>of </a:t>
            </a:r>
            <a:r>
              <a:rPr sz="2000" spc="525">
                <a:latin typeface="Arial"/>
                <a:cs typeface="Arial"/>
              </a:rPr>
              <a:t> </a:t>
            </a:r>
            <a:r>
              <a:rPr sz="2000" smtClean="0">
                <a:latin typeface="Arial"/>
                <a:cs typeface="Arial"/>
              </a:rPr>
              <a:t>paraphernalia</a:t>
            </a:r>
            <a:r>
              <a:rPr lang="en-IN" sz="2000" dirty="0" smtClean="0">
                <a:latin typeface="Arial"/>
                <a:cs typeface="Arial"/>
              </a:rPr>
              <a:t> (materials)</a:t>
            </a:r>
            <a:r>
              <a:rPr sz="2000" smtClean="0">
                <a:latin typeface="Arial"/>
                <a:cs typeface="Arial"/>
              </a:rPr>
              <a:t> </a:t>
            </a:r>
            <a:r>
              <a:rPr sz="2000" dirty="0">
                <a:latin typeface="Arial"/>
                <a:cs typeface="Arial"/>
              </a:rPr>
              <a:t>regarding </a:t>
            </a:r>
            <a:r>
              <a:rPr sz="2000" spc="-5" dirty="0">
                <a:latin typeface="Arial"/>
                <a:cs typeface="Arial"/>
              </a:rPr>
              <a:t>the </a:t>
            </a:r>
            <a:r>
              <a:rPr sz="2000" dirty="0">
                <a:latin typeface="Arial"/>
                <a:cs typeface="Arial"/>
              </a:rPr>
              <a:t>production of various </a:t>
            </a:r>
            <a:r>
              <a:rPr sz="2000" spc="-5" dirty="0">
                <a:latin typeface="Arial"/>
                <a:cs typeface="Arial"/>
              </a:rPr>
              <a:t>enzymes  </a:t>
            </a:r>
            <a:r>
              <a:rPr sz="2000" dirty="0">
                <a:latin typeface="Arial"/>
                <a:cs typeface="Arial"/>
              </a:rPr>
              <a:t>using</a:t>
            </a:r>
            <a:r>
              <a:rPr sz="2000" spc="-20" dirty="0">
                <a:latin typeface="Arial"/>
                <a:cs typeface="Arial"/>
              </a:rPr>
              <a:t> </a:t>
            </a:r>
            <a:r>
              <a:rPr sz="2000" spc="-60" dirty="0">
                <a:latin typeface="Arial"/>
                <a:cs typeface="Arial"/>
              </a:rPr>
              <a:t>SSF.</a:t>
            </a:r>
            <a:endParaRPr sz="2000">
              <a:latin typeface="Arial"/>
              <a:cs typeface="Arial"/>
            </a:endParaRPr>
          </a:p>
          <a:p>
            <a:pPr marL="396875" marR="5080" indent="-384810" algn="just">
              <a:lnSpc>
                <a:spcPct val="100000"/>
              </a:lnSpc>
              <a:spcBef>
                <a:spcPts val="484"/>
              </a:spcBef>
              <a:buClr>
                <a:srgbClr val="6D9FAF"/>
              </a:buClr>
              <a:buSzPct val="80000"/>
              <a:buFont typeface="Wingdings 2"/>
              <a:buChar char=""/>
              <a:tabLst>
                <a:tab pos="397510" algn="l"/>
              </a:tabLst>
            </a:pPr>
            <a:r>
              <a:rPr sz="2000" spc="-5" dirty="0">
                <a:latin typeface="Arial"/>
                <a:cs typeface="Arial"/>
              </a:rPr>
              <a:t>In </a:t>
            </a:r>
            <a:r>
              <a:rPr sz="2000" spc="-55" dirty="0">
                <a:latin typeface="Arial"/>
                <a:cs typeface="Arial"/>
              </a:rPr>
              <a:t>SmF, </a:t>
            </a:r>
            <a:r>
              <a:rPr sz="2000" spc="-5" dirty="0">
                <a:latin typeface="Arial"/>
                <a:cs typeface="Arial"/>
              </a:rPr>
              <a:t>the accumulation </a:t>
            </a:r>
            <a:r>
              <a:rPr sz="2000" dirty="0">
                <a:latin typeface="Arial"/>
                <a:cs typeface="Arial"/>
              </a:rPr>
              <a:t>of variety of intermediate  metabolites results </a:t>
            </a:r>
            <a:r>
              <a:rPr sz="2000" spc="-5" dirty="0">
                <a:latin typeface="Arial"/>
                <a:cs typeface="Arial"/>
              </a:rPr>
              <a:t>in </a:t>
            </a:r>
            <a:r>
              <a:rPr sz="2000" dirty="0">
                <a:latin typeface="Arial"/>
                <a:cs typeface="Arial"/>
              </a:rPr>
              <a:t>lowered </a:t>
            </a:r>
            <a:r>
              <a:rPr sz="2000" spc="-5" dirty="0">
                <a:latin typeface="Arial"/>
                <a:cs typeface="Arial"/>
              </a:rPr>
              <a:t>enzyme activity </a:t>
            </a:r>
            <a:r>
              <a:rPr sz="2000" dirty="0">
                <a:latin typeface="Arial"/>
                <a:cs typeface="Arial"/>
              </a:rPr>
              <a:t>and  production</a:t>
            </a:r>
            <a:r>
              <a:rPr sz="2000" spc="-45" dirty="0">
                <a:latin typeface="Arial"/>
                <a:cs typeface="Arial"/>
              </a:rPr>
              <a:t> </a:t>
            </a:r>
            <a:r>
              <a:rPr sz="2000" spc="-5" dirty="0">
                <a:latin typeface="Arial"/>
                <a:cs typeface="Arial"/>
              </a:rPr>
              <a:t>efficiency</a:t>
            </a:r>
            <a:endParaRPr sz="2000">
              <a:latin typeface="Arial"/>
              <a:cs typeface="Arial"/>
            </a:endParaRPr>
          </a:p>
          <a:p>
            <a:pPr marL="396875" marR="5080" indent="-384810" algn="just">
              <a:lnSpc>
                <a:spcPct val="100000"/>
              </a:lnSpc>
              <a:spcBef>
                <a:spcPts val="475"/>
              </a:spcBef>
              <a:buClr>
                <a:srgbClr val="6D9FAF"/>
              </a:buClr>
              <a:buSzPct val="80000"/>
              <a:buFont typeface="Wingdings 2"/>
              <a:buChar char=""/>
              <a:tabLst>
                <a:tab pos="397510" algn="l"/>
              </a:tabLst>
            </a:pPr>
            <a:r>
              <a:rPr sz="2000" dirty="0">
                <a:latin typeface="Arial"/>
                <a:cs typeface="Arial"/>
              </a:rPr>
              <a:t>based on </a:t>
            </a:r>
            <a:r>
              <a:rPr sz="2000" spc="-5" dirty="0">
                <a:latin typeface="Arial"/>
                <a:cs typeface="Arial"/>
              </a:rPr>
              <a:t>research, </a:t>
            </a:r>
            <a:r>
              <a:rPr sz="2000" spc="-5" dirty="0">
                <a:solidFill>
                  <a:srgbClr val="C00000"/>
                </a:solidFill>
                <a:latin typeface="Arial"/>
                <a:cs typeface="Arial"/>
              </a:rPr>
              <a:t>certain </a:t>
            </a:r>
            <a:r>
              <a:rPr sz="2000" dirty="0">
                <a:solidFill>
                  <a:srgbClr val="C00000"/>
                </a:solidFill>
                <a:latin typeface="Arial"/>
                <a:cs typeface="Arial"/>
              </a:rPr>
              <a:t>bioactive </a:t>
            </a:r>
            <a:r>
              <a:rPr sz="2000" spc="-5" dirty="0">
                <a:solidFill>
                  <a:srgbClr val="C00000"/>
                </a:solidFill>
                <a:latin typeface="Arial"/>
                <a:cs typeface="Arial"/>
              </a:rPr>
              <a:t>compounds have found  to </a:t>
            </a:r>
            <a:r>
              <a:rPr sz="2000" dirty="0">
                <a:solidFill>
                  <a:srgbClr val="C00000"/>
                </a:solidFill>
                <a:latin typeface="Arial"/>
                <a:cs typeface="Arial"/>
              </a:rPr>
              <a:t>be </a:t>
            </a:r>
            <a:r>
              <a:rPr sz="2000" spc="-5" dirty="0">
                <a:solidFill>
                  <a:srgbClr val="C00000"/>
                </a:solidFill>
                <a:latin typeface="Arial"/>
                <a:cs typeface="Arial"/>
              </a:rPr>
              <a:t>produced in </a:t>
            </a:r>
            <a:r>
              <a:rPr sz="2000" dirty="0">
                <a:solidFill>
                  <a:srgbClr val="C00000"/>
                </a:solidFill>
                <a:latin typeface="Arial"/>
                <a:cs typeface="Arial"/>
              </a:rPr>
              <a:t>higher quantities </a:t>
            </a:r>
            <a:r>
              <a:rPr sz="2000" spc="-5" dirty="0">
                <a:solidFill>
                  <a:srgbClr val="C00000"/>
                </a:solidFill>
                <a:latin typeface="Arial"/>
                <a:cs typeface="Arial"/>
              </a:rPr>
              <a:t>in </a:t>
            </a:r>
            <a:r>
              <a:rPr sz="2000" spc="-60" dirty="0">
                <a:solidFill>
                  <a:srgbClr val="C00000"/>
                </a:solidFill>
                <a:latin typeface="Arial"/>
                <a:cs typeface="Arial"/>
              </a:rPr>
              <a:t>SSF</a:t>
            </a:r>
            <a:r>
              <a:rPr sz="2000" spc="-60" dirty="0">
                <a:latin typeface="Arial"/>
                <a:cs typeface="Arial"/>
              </a:rPr>
              <a:t>, </a:t>
            </a:r>
            <a:r>
              <a:rPr sz="2000" spc="-5" dirty="0">
                <a:latin typeface="Arial"/>
                <a:cs typeface="Arial"/>
              </a:rPr>
              <a:t>whereas other  </a:t>
            </a:r>
            <a:r>
              <a:rPr sz="2000" dirty="0">
                <a:latin typeface="Arial"/>
                <a:cs typeface="Arial"/>
              </a:rPr>
              <a:t>compounds have been extracted using</a:t>
            </a:r>
            <a:r>
              <a:rPr sz="2000" spc="-135" dirty="0">
                <a:latin typeface="Arial"/>
                <a:cs typeface="Arial"/>
              </a:rPr>
              <a:t> </a:t>
            </a:r>
            <a:r>
              <a:rPr sz="2000" dirty="0">
                <a:latin typeface="Arial"/>
                <a:cs typeface="Arial"/>
              </a:rPr>
              <a:t>SmF</a:t>
            </a:r>
            <a:endParaRPr sz="2000">
              <a:latin typeface="Arial"/>
              <a:cs typeface="Aria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304288" y="2305811"/>
            <a:ext cx="4773168" cy="2022348"/>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2280668" y="2290449"/>
            <a:ext cx="4757801" cy="2007361"/>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3623930" y="3401059"/>
            <a:ext cx="215265" cy="411480"/>
          </a:xfrm>
          <a:custGeom>
            <a:avLst/>
            <a:gdLst/>
            <a:ahLst/>
            <a:cxnLst/>
            <a:rect l="l" t="t" r="r" b="b"/>
            <a:pathLst>
              <a:path w="215264" h="411479">
                <a:moveTo>
                  <a:pt x="194071" y="0"/>
                </a:moveTo>
                <a:lnTo>
                  <a:pt x="139715" y="16684"/>
                </a:lnTo>
                <a:lnTo>
                  <a:pt x="85359" y="34416"/>
                </a:lnTo>
                <a:lnTo>
                  <a:pt x="40497" y="57356"/>
                </a:lnTo>
                <a:lnTo>
                  <a:pt x="11826" y="92582"/>
                </a:lnTo>
                <a:lnTo>
                  <a:pt x="0" y="150288"/>
                </a:lnTo>
                <a:lnTo>
                  <a:pt x="629" y="191256"/>
                </a:lnTo>
                <a:lnTo>
                  <a:pt x="5603" y="240283"/>
                </a:lnTo>
                <a:lnTo>
                  <a:pt x="20859" y="309244"/>
                </a:lnTo>
                <a:lnTo>
                  <a:pt x="46116" y="363727"/>
                </a:lnTo>
                <a:lnTo>
                  <a:pt x="79057" y="399256"/>
                </a:lnTo>
                <a:lnTo>
                  <a:pt x="117617" y="411352"/>
                </a:lnTo>
                <a:lnTo>
                  <a:pt x="144381" y="406191"/>
                </a:lnTo>
                <a:lnTo>
                  <a:pt x="185858" y="362293"/>
                </a:lnTo>
                <a:lnTo>
                  <a:pt x="200548" y="323341"/>
                </a:lnTo>
                <a:lnTo>
                  <a:pt x="208839" y="285731"/>
                </a:lnTo>
                <a:lnTo>
                  <a:pt x="213594" y="243927"/>
                </a:lnTo>
                <a:lnTo>
                  <a:pt x="214813" y="197941"/>
                </a:lnTo>
                <a:lnTo>
                  <a:pt x="212497" y="147785"/>
                </a:lnTo>
                <a:lnTo>
                  <a:pt x="206644" y="93472"/>
                </a:lnTo>
                <a:lnTo>
                  <a:pt x="200358" y="46688"/>
                </a:lnTo>
                <a:lnTo>
                  <a:pt x="194071" y="0"/>
                </a:lnTo>
                <a:close/>
              </a:path>
            </a:pathLst>
          </a:custGeom>
          <a:ln w="12192">
            <a:solidFill>
              <a:srgbClr val="223D4F"/>
            </a:solidFill>
          </a:ln>
        </p:spPr>
        <p:txBody>
          <a:bodyPr wrap="square" lIns="0" tIns="0" rIns="0" bIns="0" rtlCol="0"/>
          <a:lstStyle/>
          <a:p>
            <a:endParaRPr/>
          </a:p>
        </p:txBody>
      </p:sp>
      <p:sp>
        <p:nvSpPr>
          <p:cNvPr id="5" name="object 5"/>
          <p:cNvSpPr/>
          <p:nvPr/>
        </p:nvSpPr>
        <p:spPr>
          <a:xfrm>
            <a:off x="6061977" y="3154269"/>
            <a:ext cx="340360" cy="870585"/>
          </a:xfrm>
          <a:custGeom>
            <a:avLst/>
            <a:gdLst/>
            <a:ahLst/>
            <a:cxnLst/>
            <a:rect l="l" t="t" r="r" b="b"/>
            <a:pathLst>
              <a:path w="340360" h="870585">
                <a:moveTo>
                  <a:pt x="114541" y="1811"/>
                </a:moveTo>
                <a:lnTo>
                  <a:pt x="52660" y="45483"/>
                </a:lnTo>
                <a:lnTo>
                  <a:pt x="30209" y="87018"/>
                </a:lnTo>
                <a:lnTo>
                  <a:pt x="13449" y="142019"/>
                </a:lnTo>
                <a:lnTo>
                  <a:pt x="2208" y="219314"/>
                </a:lnTo>
                <a:lnTo>
                  <a:pt x="0" y="263197"/>
                </a:lnTo>
                <a:lnTo>
                  <a:pt x="68" y="310577"/>
                </a:lnTo>
                <a:lnTo>
                  <a:pt x="2415" y="361459"/>
                </a:lnTo>
                <a:lnTo>
                  <a:pt x="7044" y="415846"/>
                </a:lnTo>
                <a:lnTo>
                  <a:pt x="13957" y="473743"/>
                </a:lnTo>
                <a:lnTo>
                  <a:pt x="23854" y="538108"/>
                </a:lnTo>
                <a:lnTo>
                  <a:pt x="35514" y="597201"/>
                </a:lnTo>
                <a:lnTo>
                  <a:pt x="48945" y="651003"/>
                </a:lnTo>
                <a:lnTo>
                  <a:pt x="64155" y="699493"/>
                </a:lnTo>
                <a:lnTo>
                  <a:pt x="81149" y="742648"/>
                </a:lnTo>
                <a:lnTo>
                  <a:pt x="99936" y="780448"/>
                </a:lnTo>
                <a:lnTo>
                  <a:pt x="130210" y="825462"/>
                </a:lnTo>
                <a:lnTo>
                  <a:pt x="162293" y="855378"/>
                </a:lnTo>
                <a:lnTo>
                  <a:pt x="196091" y="869959"/>
                </a:lnTo>
                <a:lnTo>
                  <a:pt x="231508" y="868967"/>
                </a:lnTo>
                <a:lnTo>
                  <a:pt x="292738" y="824089"/>
                </a:lnTo>
                <a:lnTo>
                  <a:pt x="313929" y="781831"/>
                </a:lnTo>
                <a:lnTo>
                  <a:pt x="328917" y="726727"/>
                </a:lnTo>
                <a:lnTo>
                  <a:pt x="338322" y="649108"/>
                </a:lnTo>
                <a:lnTo>
                  <a:pt x="339804" y="605003"/>
                </a:lnTo>
                <a:lnTo>
                  <a:pt x="339151" y="557378"/>
                </a:lnTo>
                <a:lnTo>
                  <a:pt x="336372" y="506243"/>
                </a:lnTo>
                <a:lnTo>
                  <a:pt x="331476" y="451607"/>
                </a:lnTo>
                <a:lnTo>
                  <a:pt x="324472" y="393479"/>
                </a:lnTo>
                <a:lnTo>
                  <a:pt x="314248" y="326008"/>
                </a:lnTo>
                <a:lnTo>
                  <a:pt x="302623" y="264809"/>
                </a:lnTo>
                <a:lnTo>
                  <a:pt x="289595" y="209869"/>
                </a:lnTo>
                <a:lnTo>
                  <a:pt x="275158" y="161173"/>
                </a:lnTo>
                <a:lnTo>
                  <a:pt x="259311" y="118707"/>
                </a:lnTo>
                <a:lnTo>
                  <a:pt x="242049" y="82456"/>
                </a:lnTo>
                <a:lnTo>
                  <a:pt x="213768" y="40048"/>
                </a:lnTo>
                <a:lnTo>
                  <a:pt x="183153" y="12654"/>
                </a:lnTo>
                <a:lnTo>
                  <a:pt x="150109" y="0"/>
                </a:lnTo>
                <a:lnTo>
                  <a:pt x="114541" y="1811"/>
                </a:lnTo>
                <a:close/>
              </a:path>
            </a:pathLst>
          </a:custGeom>
          <a:ln w="12192">
            <a:solidFill>
              <a:srgbClr val="223D4F"/>
            </a:solidFill>
          </a:ln>
        </p:spPr>
        <p:txBody>
          <a:bodyPr wrap="square" lIns="0" tIns="0" rIns="0" bIns="0" rtlCol="0"/>
          <a:lstStyle/>
          <a:p>
            <a:endParaRPr/>
          </a:p>
        </p:txBody>
      </p:sp>
      <p:sp>
        <p:nvSpPr>
          <p:cNvPr id="6" name="object 6"/>
          <p:cNvSpPr/>
          <p:nvPr/>
        </p:nvSpPr>
        <p:spPr>
          <a:xfrm>
            <a:off x="6498211" y="2601214"/>
            <a:ext cx="540385" cy="1421130"/>
          </a:xfrm>
          <a:custGeom>
            <a:avLst/>
            <a:gdLst/>
            <a:ahLst/>
            <a:cxnLst/>
            <a:rect l="l" t="t" r="r" b="b"/>
            <a:pathLst>
              <a:path w="540384" h="1421129">
                <a:moveTo>
                  <a:pt x="0" y="252984"/>
                </a:moveTo>
                <a:lnTo>
                  <a:pt x="23278" y="241176"/>
                </a:lnTo>
                <a:lnTo>
                  <a:pt x="46402" y="229012"/>
                </a:lnTo>
                <a:lnTo>
                  <a:pt x="69312" y="216515"/>
                </a:lnTo>
                <a:lnTo>
                  <a:pt x="91947" y="203708"/>
                </a:lnTo>
                <a:lnTo>
                  <a:pt x="98642" y="253399"/>
                </a:lnTo>
                <a:lnTo>
                  <a:pt x="105337" y="303087"/>
                </a:lnTo>
                <a:lnTo>
                  <a:pt x="112032" y="352771"/>
                </a:lnTo>
                <a:lnTo>
                  <a:pt x="118726" y="402453"/>
                </a:lnTo>
                <a:lnTo>
                  <a:pt x="125421" y="452131"/>
                </a:lnTo>
                <a:lnTo>
                  <a:pt x="132116" y="501807"/>
                </a:lnTo>
                <a:lnTo>
                  <a:pt x="138810" y="551481"/>
                </a:lnTo>
                <a:lnTo>
                  <a:pt x="145505" y="601153"/>
                </a:lnTo>
                <a:lnTo>
                  <a:pt x="152200" y="650823"/>
                </a:lnTo>
                <a:lnTo>
                  <a:pt x="158895" y="700492"/>
                </a:lnTo>
                <a:lnTo>
                  <a:pt x="165589" y="750160"/>
                </a:lnTo>
                <a:lnTo>
                  <a:pt x="172284" y="799827"/>
                </a:lnTo>
                <a:lnTo>
                  <a:pt x="178979" y="849493"/>
                </a:lnTo>
                <a:lnTo>
                  <a:pt x="185673" y="899160"/>
                </a:lnTo>
                <a:lnTo>
                  <a:pt x="198291" y="979913"/>
                </a:lnTo>
                <a:lnTo>
                  <a:pt x="212584" y="1048005"/>
                </a:lnTo>
                <a:lnTo>
                  <a:pt x="228498" y="1103361"/>
                </a:lnTo>
                <a:lnTo>
                  <a:pt x="245983" y="1145905"/>
                </a:lnTo>
                <a:lnTo>
                  <a:pt x="285454" y="1192250"/>
                </a:lnTo>
                <a:lnTo>
                  <a:pt x="307336" y="1195900"/>
                </a:lnTo>
                <a:lnTo>
                  <a:pt x="330581" y="1186434"/>
                </a:lnTo>
                <a:lnTo>
                  <a:pt x="369696" y="1133602"/>
                </a:lnTo>
                <a:lnTo>
                  <a:pt x="383480" y="1091279"/>
                </a:lnTo>
                <a:lnTo>
                  <a:pt x="393572" y="1038479"/>
                </a:lnTo>
                <a:lnTo>
                  <a:pt x="398707" y="990293"/>
                </a:lnTo>
                <a:lnTo>
                  <a:pt x="400849" y="939016"/>
                </a:lnTo>
                <a:lnTo>
                  <a:pt x="399992" y="884667"/>
                </a:lnTo>
                <a:lnTo>
                  <a:pt x="396129" y="827264"/>
                </a:lnTo>
                <a:lnTo>
                  <a:pt x="389255" y="766826"/>
                </a:lnTo>
                <a:lnTo>
                  <a:pt x="382505" y="716808"/>
                </a:lnTo>
                <a:lnTo>
                  <a:pt x="375756" y="666793"/>
                </a:lnTo>
                <a:lnTo>
                  <a:pt x="369007" y="616782"/>
                </a:lnTo>
                <a:lnTo>
                  <a:pt x="362258" y="566774"/>
                </a:lnTo>
                <a:lnTo>
                  <a:pt x="355509" y="516769"/>
                </a:lnTo>
                <a:lnTo>
                  <a:pt x="348760" y="466766"/>
                </a:lnTo>
                <a:lnTo>
                  <a:pt x="342010" y="416766"/>
                </a:lnTo>
                <a:lnTo>
                  <a:pt x="335261" y="366767"/>
                </a:lnTo>
                <a:lnTo>
                  <a:pt x="328512" y="316770"/>
                </a:lnTo>
                <a:lnTo>
                  <a:pt x="321763" y="266775"/>
                </a:lnTo>
                <a:lnTo>
                  <a:pt x="315014" y="216781"/>
                </a:lnTo>
                <a:lnTo>
                  <a:pt x="308265" y="166787"/>
                </a:lnTo>
                <a:lnTo>
                  <a:pt x="301516" y="116794"/>
                </a:lnTo>
                <a:lnTo>
                  <a:pt x="294766" y="66801"/>
                </a:lnTo>
                <a:lnTo>
                  <a:pt x="315247" y="50577"/>
                </a:lnTo>
                <a:lnTo>
                  <a:pt x="335549" y="34067"/>
                </a:lnTo>
                <a:lnTo>
                  <a:pt x="355685" y="17224"/>
                </a:lnTo>
                <a:lnTo>
                  <a:pt x="375665" y="0"/>
                </a:lnTo>
                <a:lnTo>
                  <a:pt x="382523" y="50832"/>
                </a:lnTo>
                <a:lnTo>
                  <a:pt x="389381" y="101665"/>
                </a:lnTo>
                <a:lnTo>
                  <a:pt x="396239" y="152500"/>
                </a:lnTo>
                <a:lnTo>
                  <a:pt x="403097" y="203336"/>
                </a:lnTo>
                <a:lnTo>
                  <a:pt x="409955" y="254172"/>
                </a:lnTo>
                <a:lnTo>
                  <a:pt x="416813" y="305010"/>
                </a:lnTo>
                <a:lnTo>
                  <a:pt x="423671" y="355848"/>
                </a:lnTo>
                <a:lnTo>
                  <a:pt x="430529" y="406686"/>
                </a:lnTo>
                <a:lnTo>
                  <a:pt x="437387" y="457525"/>
                </a:lnTo>
                <a:lnTo>
                  <a:pt x="444245" y="508365"/>
                </a:lnTo>
                <a:lnTo>
                  <a:pt x="451103" y="559204"/>
                </a:lnTo>
                <a:lnTo>
                  <a:pt x="457961" y="610044"/>
                </a:lnTo>
                <a:lnTo>
                  <a:pt x="464819" y="660884"/>
                </a:lnTo>
                <a:lnTo>
                  <a:pt x="471677" y="711723"/>
                </a:lnTo>
                <a:lnTo>
                  <a:pt x="478535" y="762563"/>
                </a:lnTo>
                <a:lnTo>
                  <a:pt x="485393" y="813402"/>
                </a:lnTo>
                <a:lnTo>
                  <a:pt x="492251" y="864240"/>
                </a:lnTo>
                <a:lnTo>
                  <a:pt x="499109" y="915078"/>
                </a:lnTo>
                <a:lnTo>
                  <a:pt x="505967" y="965916"/>
                </a:lnTo>
                <a:lnTo>
                  <a:pt x="512825" y="1016752"/>
                </a:lnTo>
                <a:lnTo>
                  <a:pt x="519683" y="1067588"/>
                </a:lnTo>
                <a:lnTo>
                  <a:pt x="526541" y="1118423"/>
                </a:lnTo>
                <a:lnTo>
                  <a:pt x="533399" y="1169256"/>
                </a:lnTo>
                <a:lnTo>
                  <a:pt x="540258" y="1220089"/>
                </a:lnTo>
                <a:lnTo>
                  <a:pt x="520277" y="1237331"/>
                </a:lnTo>
                <a:lnTo>
                  <a:pt x="500141" y="1254204"/>
                </a:lnTo>
                <a:lnTo>
                  <a:pt x="479839" y="1270720"/>
                </a:lnTo>
                <a:lnTo>
                  <a:pt x="459359" y="1286891"/>
                </a:lnTo>
                <a:lnTo>
                  <a:pt x="454902" y="1253744"/>
                </a:lnTo>
                <a:lnTo>
                  <a:pt x="450468" y="1220596"/>
                </a:lnTo>
                <a:lnTo>
                  <a:pt x="446035" y="1187450"/>
                </a:lnTo>
                <a:lnTo>
                  <a:pt x="441579" y="1154303"/>
                </a:lnTo>
                <a:lnTo>
                  <a:pt x="440689" y="1162431"/>
                </a:lnTo>
                <a:lnTo>
                  <a:pt x="439673" y="1170432"/>
                </a:lnTo>
                <a:lnTo>
                  <a:pt x="438785" y="1178433"/>
                </a:lnTo>
                <a:lnTo>
                  <a:pt x="427806" y="1242645"/>
                </a:lnTo>
                <a:lnTo>
                  <a:pt x="412462" y="1297414"/>
                </a:lnTo>
                <a:lnTo>
                  <a:pt x="392626" y="1342595"/>
                </a:lnTo>
                <a:lnTo>
                  <a:pt x="368168" y="1378040"/>
                </a:lnTo>
                <a:lnTo>
                  <a:pt x="338963" y="1403604"/>
                </a:lnTo>
                <a:lnTo>
                  <a:pt x="290242" y="1421023"/>
                </a:lnTo>
                <a:lnTo>
                  <a:pt x="267289" y="1418168"/>
                </a:lnTo>
                <a:lnTo>
                  <a:pt x="224374" y="1389587"/>
                </a:lnTo>
                <a:lnTo>
                  <a:pt x="185683" y="1330856"/>
                </a:lnTo>
                <a:lnTo>
                  <a:pt x="168011" y="1290314"/>
                </a:lnTo>
                <a:lnTo>
                  <a:pt x="151501" y="1242389"/>
                </a:lnTo>
                <a:lnTo>
                  <a:pt x="136188" y="1187134"/>
                </a:lnTo>
                <a:lnTo>
                  <a:pt x="122108" y="1124599"/>
                </a:lnTo>
                <a:lnTo>
                  <a:pt x="109297" y="1054837"/>
                </a:lnTo>
                <a:lnTo>
                  <a:pt x="97789" y="977900"/>
                </a:lnTo>
                <a:lnTo>
                  <a:pt x="90795" y="926113"/>
                </a:lnTo>
                <a:lnTo>
                  <a:pt x="83802" y="874329"/>
                </a:lnTo>
                <a:lnTo>
                  <a:pt x="76809" y="822548"/>
                </a:lnTo>
                <a:lnTo>
                  <a:pt x="69816" y="770770"/>
                </a:lnTo>
                <a:lnTo>
                  <a:pt x="62825" y="718993"/>
                </a:lnTo>
                <a:lnTo>
                  <a:pt x="55835" y="667217"/>
                </a:lnTo>
                <a:lnTo>
                  <a:pt x="48847" y="615442"/>
                </a:lnTo>
                <a:lnTo>
                  <a:pt x="41861" y="563666"/>
                </a:lnTo>
                <a:lnTo>
                  <a:pt x="34877" y="511890"/>
                </a:lnTo>
                <a:lnTo>
                  <a:pt x="27895" y="460113"/>
                </a:lnTo>
                <a:lnTo>
                  <a:pt x="20916" y="408335"/>
                </a:lnTo>
                <a:lnTo>
                  <a:pt x="13941" y="356554"/>
                </a:lnTo>
                <a:lnTo>
                  <a:pt x="6968" y="304770"/>
                </a:lnTo>
                <a:lnTo>
                  <a:pt x="0" y="252984"/>
                </a:lnTo>
                <a:close/>
              </a:path>
            </a:pathLst>
          </a:custGeom>
          <a:ln w="12192">
            <a:solidFill>
              <a:srgbClr val="223D4F"/>
            </a:solidFill>
          </a:ln>
        </p:spPr>
        <p:txBody>
          <a:bodyPr wrap="square" lIns="0" tIns="0" rIns="0" bIns="0" rtlCol="0"/>
          <a:lstStyle/>
          <a:p>
            <a:endParaRPr/>
          </a:p>
        </p:txBody>
      </p:sp>
      <p:sp>
        <p:nvSpPr>
          <p:cNvPr id="7" name="object 7"/>
          <p:cNvSpPr/>
          <p:nvPr/>
        </p:nvSpPr>
        <p:spPr>
          <a:xfrm>
            <a:off x="5952640" y="2945069"/>
            <a:ext cx="551180" cy="1288415"/>
          </a:xfrm>
          <a:custGeom>
            <a:avLst/>
            <a:gdLst/>
            <a:ahLst/>
            <a:cxnLst/>
            <a:rect l="l" t="t" r="r" b="b"/>
            <a:pathLst>
              <a:path w="551179" h="1288414">
                <a:moveTo>
                  <a:pt x="202160" y="5018"/>
                </a:moveTo>
                <a:lnTo>
                  <a:pt x="247990" y="0"/>
                </a:lnTo>
                <a:lnTo>
                  <a:pt x="291217" y="8490"/>
                </a:lnTo>
                <a:lnTo>
                  <a:pt x="331950" y="30831"/>
                </a:lnTo>
                <a:lnTo>
                  <a:pt x="370300" y="67363"/>
                </a:lnTo>
                <a:lnTo>
                  <a:pt x="406376" y="118429"/>
                </a:lnTo>
                <a:lnTo>
                  <a:pt x="425021" y="152400"/>
                </a:lnTo>
                <a:lnTo>
                  <a:pt x="442518" y="190060"/>
                </a:lnTo>
                <a:lnTo>
                  <a:pt x="458865" y="231416"/>
                </a:lnTo>
                <a:lnTo>
                  <a:pt x="474061" y="276479"/>
                </a:lnTo>
                <a:lnTo>
                  <a:pt x="488105" y="325258"/>
                </a:lnTo>
                <a:lnTo>
                  <a:pt x="500996" y="377763"/>
                </a:lnTo>
                <a:lnTo>
                  <a:pt x="512733" y="434002"/>
                </a:lnTo>
                <a:lnTo>
                  <a:pt x="523315" y="493985"/>
                </a:lnTo>
                <a:lnTo>
                  <a:pt x="532741" y="557722"/>
                </a:lnTo>
                <a:lnTo>
                  <a:pt x="539727" y="614814"/>
                </a:lnTo>
                <a:lnTo>
                  <a:pt x="545058" y="670187"/>
                </a:lnTo>
                <a:lnTo>
                  <a:pt x="548725" y="723836"/>
                </a:lnTo>
                <a:lnTo>
                  <a:pt x="550718" y="775757"/>
                </a:lnTo>
                <a:lnTo>
                  <a:pt x="551029" y="825946"/>
                </a:lnTo>
                <a:lnTo>
                  <a:pt x="549648" y="874397"/>
                </a:lnTo>
                <a:lnTo>
                  <a:pt x="546567" y="921106"/>
                </a:lnTo>
                <a:lnTo>
                  <a:pt x="541775" y="966068"/>
                </a:lnTo>
                <a:lnTo>
                  <a:pt x="535265" y="1009280"/>
                </a:lnTo>
                <a:lnTo>
                  <a:pt x="527026" y="1050736"/>
                </a:lnTo>
                <a:lnTo>
                  <a:pt x="509983" y="1113217"/>
                </a:lnTo>
                <a:lnTo>
                  <a:pt x="488813" y="1166541"/>
                </a:lnTo>
                <a:lnTo>
                  <a:pt x="463494" y="1210502"/>
                </a:lnTo>
                <a:lnTo>
                  <a:pt x="434006" y="1244895"/>
                </a:lnTo>
                <a:lnTo>
                  <a:pt x="400326" y="1269517"/>
                </a:lnTo>
                <a:lnTo>
                  <a:pt x="362434" y="1284162"/>
                </a:lnTo>
                <a:lnTo>
                  <a:pt x="324059" y="1288001"/>
                </a:lnTo>
                <a:lnTo>
                  <a:pt x="286827" y="1280968"/>
                </a:lnTo>
                <a:lnTo>
                  <a:pt x="250801" y="1263238"/>
                </a:lnTo>
                <a:lnTo>
                  <a:pt x="216045" y="1234989"/>
                </a:lnTo>
                <a:lnTo>
                  <a:pt x="182623" y="1196396"/>
                </a:lnTo>
                <a:lnTo>
                  <a:pt x="150598" y="1147637"/>
                </a:lnTo>
                <a:lnTo>
                  <a:pt x="130230" y="1109999"/>
                </a:lnTo>
                <a:lnTo>
                  <a:pt x="111287" y="1069398"/>
                </a:lnTo>
                <a:lnTo>
                  <a:pt x="93763" y="1025844"/>
                </a:lnTo>
                <a:lnTo>
                  <a:pt x="77654" y="979344"/>
                </a:lnTo>
                <a:lnTo>
                  <a:pt x="62953" y="929910"/>
                </a:lnTo>
                <a:lnTo>
                  <a:pt x="49657" y="877550"/>
                </a:lnTo>
                <a:lnTo>
                  <a:pt x="37759" y="822273"/>
                </a:lnTo>
                <a:lnTo>
                  <a:pt x="27254" y="764090"/>
                </a:lnTo>
                <a:lnTo>
                  <a:pt x="18137" y="703010"/>
                </a:lnTo>
                <a:lnTo>
                  <a:pt x="10833" y="643214"/>
                </a:lnTo>
                <a:lnTo>
                  <a:pt x="5377" y="585897"/>
                </a:lnTo>
                <a:lnTo>
                  <a:pt x="1767" y="531052"/>
                </a:lnTo>
                <a:lnTo>
                  <a:pt x="0" y="478673"/>
                </a:lnTo>
                <a:lnTo>
                  <a:pt x="71" y="428753"/>
                </a:lnTo>
                <a:lnTo>
                  <a:pt x="1980" y="381287"/>
                </a:lnTo>
                <a:lnTo>
                  <a:pt x="5721" y="336269"/>
                </a:lnTo>
                <a:lnTo>
                  <a:pt x="11293" y="293692"/>
                </a:lnTo>
                <a:lnTo>
                  <a:pt x="18693" y="253550"/>
                </a:lnTo>
                <a:lnTo>
                  <a:pt x="27916" y="215838"/>
                </a:lnTo>
                <a:lnTo>
                  <a:pt x="46917" y="158990"/>
                </a:lnTo>
                <a:lnTo>
                  <a:pt x="69986" y="111114"/>
                </a:lnTo>
                <a:lnTo>
                  <a:pt x="97084" y="71994"/>
                </a:lnTo>
                <a:lnTo>
                  <a:pt x="128171" y="41415"/>
                </a:lnTo>
                <a:lnTo>
                  <a:pt x="163209" y="19161"/>
                </a:lnTo>
                <a:lnTo>
                  <a:pt x="202160" y="5018"/>
                </a:lnTo>
                <a:close/>
              </a:path>
            </a:pathLst>
          </a:custGeom>
          <a:ln w="12192">
            <a:solidFill>
              <a:srgbClr val="223D4F"/>
            </a:solidFill>
          </a:ln>
        </p:spPr>
        <p:txBody>
          <a:bodyPr wrap="square" lIns="0" tIns="0" rIns="0" bIns="0" rtlCol="0"/>
          <a:lstStyle/>
          <a:p>
            <a:endParaRPr/>
          </a:p>
        </p:txBody>
      </p:sp>
      <p:sp>
        <p:nvSpPr>
          <p:cNvPr id="8" name="object 8"/>
          <p:cNvSpPr/>
          <p:nvPr/>
        </p:nvSpPr>
        <p:spPr>
          <a:xfrm>
            <a:off x="3974086" y="2795016"/>
            <a:ext cx="612775" cy="1291590"/>
          </a:xfrm>
          <a:custGeom>
            <a:avLst/>
            <a:gdLst/>
            <a:ahLst/>
            <a:cxnLst/>
            <a:rect l="l" t="t" r="r" b="b"/>
            <a:pathLst>
              <a:path w="612775" h="1291589">
                <a:moveTo>
                  <a:pt x="260350" y="10795"/>
                </a:moveTo>
                <a:lnTo>
                  <a:pt x="327932" y="42985"/>
                </a:lnTo>
                <a:lnTo>
                  <a:pt x="358812" y="74245"/>
                </a:lnTo>
                <a:lnTo>
                  <a:pt x="387760" y="115556"/>
                </a:lnTo>
                <a:lnTo>
                  <a:pt x="414781" y="166878"/>
                </a:lnTo>
                <a:lnTo>
                  <a:pt x="430600" y="203667"/>
                </a:lnTo>
                <a:lnTo>
                  <a:pt x="445387" y="243645"/>
                </a:lnTo>
                <a:lnTo>
                  <a:pt x="459146" y="286808"/>
                </a:lnTo>
                <a:lnTo>
                  <a:pt x="471884" y="333152"/>
                </a:lnTo>
                <a:lnTo>
                  <a:pt x="483603" y="382676"/>
                </a:lnTo>
                <a:lnTo>
                  <a:pt x="494309" y="435375"/>
                </a:lnTo>
                <a:lnTo>
                  <a:pt x="504006" y="491248"/>
                </a:lnTo>
                <a:lnTo>
                  <a:pt x="512699" y="550291"/>
                </a:lnTo>
                <a:lnTo>
                  <a:pt x="519355" y="599694"/>
                </a:lnTo>
                <a:lnTo>
                  <a:pt x="526014" y="649097"/>
                </a:lnTo>
                <a:lnTo>
                  <a:pt x="532676" y="698500"/>
                </a:lnTo>
                <a:lnTo>
                  <a:pt x="539340" y="747902"/>
                </a:lnTo>
                <a:lnTo>
                  <a:pt x="546005" y="797305"/>
                </a:lnTo>
                <a:lnTo>
                  <a:pt x="552672" y="846708"/>
                </a:lnTo>
                <a:lnTo>
                  <a:pt x="559339" y="896111"/>
                </a:lnTo>
                <a:lnTo>
                  <a:pt x="566007" y="945514"/>
                </a:lnTo>
                <a:lnTo>
                  <a:pt x="572674" y="994917"/>
                </a:lnTo>
                <a:lnTo>
                  <a:pt x="579341" y="1044320"/>
                </a:lnTo>
                <a:lnTo>
                  <a:pt x="586006" y="1093723"/>
                </a:lnTo>
                <a:lnTo>
                  <a:pt x="592670" y="1143126"/>
                </a:lnTo>
                <a:lnTo>
                  <a:pt x="599332" y="1192529"/>
                </a:lnTo>
                <a:lnTo>
                  <a:pt x="605991" y="1241932"/>
                </a:lnTo>
                <a:lnTo>
                  <a:pt x="612648" y="1291336"/>
                </a:lnTo>
                <a:lnTo>
                  <a:pt x="586855" y="1286599"/>
                </a:lnTo>
                <a:lnTo>
                  <a:pt x="561086" y="1281922"/>
                </a:lnTo>
                <a:lnTo>
                  <a:pt x="535316" y="1277316"/>
                </a:lnTo>
                <a:lnTo>
                  <a:pt x="509524" y="1272794"/>
                </a:lnTo>
                <a:lnTo>
                  <a:pt x="502831" y="1223289"/>
                </a:lnTo>
                <a:lnTo>
                  <a:pt x="496141" y="1173781"/>
                </a:lnTo>
                <a:lnTo>
                  <a:pt x="489454" y="1124270"/>
                </a:lnTo>
                <a:lnTo>
                  <a:pt x="482770" y="1074757"/>
                </a:lnTo>
                <a:lnTo>
                  <a:pt x="476087" y="1025243"/>
                </a:lnTo>
                <a:lnTo>
                  <a:pt x="469405" y="975727"/>
                </a:lnTo>
                <a:lnTo>
                  <a:pt x="462724" y="926211"/>
                </a:lnTo>
                <a:lnTo>
                  <a:pt x="456043" y="876694"/>
                </a:lnTo>
                <a:lnTo>
                  <a:pt x="449361" y="827178"/>
                </a:lnTo>
                <a:lnTo>
                  <a:pt x="442678" y="777664"/>
                </a:lnTo>
                <a:lnTo>
                  <a:pt x="435994" y="728151"/>
                </a:lnTo>
                <a:lnTo>
                  <a:pt x="429307" y="678640"/>
                </a:lnTo>
                <a:lnTo>
                  <a:pt x="422617" y="629132"/>
                </a:lnTo>
                <a:lnTo>
                  <a:pt x="415925" y="579628"/>
                </a:lnTo>
                <a:lnTo>
                  <a:pt x="404668" y="505819"/>
                </a:lnTo>
                <a:lnTo>
                  <a:pt x="391894" y="440187"/>
                </a:lnTo>
                <a:lnTo>
                  <a:pt x="377599" y="382745"/>
                </a:lnTo>
                <a:lnTo>
                  <a:pt x="361780" y="333502"/>
                </a:lnTo>
                <a:lnTo>
                  <a:pt x="344433" y="292471"/>
                </a:lnTo>
                <a:lnTo>
                  <a:pt x="305147" y="235089"/>
                </a:lnTo>
                <a:lnTo>
                  <a:pt x="259714" y="210693"/>
                </a:lnTo>
                <a:lnTo>
                  <a:pt x="233427" y="212520"/>
                </a:lnTo>
                <a:lnTo>
                  <a:pt x="192903" y="254466"/>
                </a:lnTo>
                <a:lnTo>
                  <a:pt x="178688" y="294513"/>
                </a:lnTo>
                <a:lnTo>
                  <a:pt x="170808" y="334183"/>
                </a:lnTo>
                <a:lnTo>
                  <a:pt x="166519" y="378676"/>
                </a:lnTo>
                <a:lnTo>
                  <a:pt x="165814" y="427997"/>
                </a:lnTo>
                <a:lnTo>
                  <a:pt x="168687" y="482151"/>
                </a:lnTo>
                <a:lnTo>
                  <a:pt x="175132" y="541147"/>
                </a:lnTo>
                <a:lnTo>
                  <a:pt x="181825" y="590649"/>
                </a:lnTo>
                <a:lnTo>
                  <a:pt x="188515" y="640152"/>
                </a:lnTo>
                <a:lnTo>
                  <a:pt x="195200" y="689655"/>
                </a:lnTo>
                <a:lnTo>
                  <a:pt x="201883" y="739158"/>
                </a:lnTo>
                <a:lnTo>
                  <a:pt x="208563" y="788660"/>
                </a:lnTo>
                <a:lnTo>
                  <a:pt x="215241" y="838163"/>
                </a:lnTo>
                <a:lnTo>
                  <a:pt x="221916" y="887666"/>
                </a:lnTo>
                <a:lnTo>
                  <a:pt x="228590" y="937169"/>
                </a:lnTo>
                <a:lnTo>
                  <a:pt x="235261" y="986672"/>
                </a:lnTo>
                <a:lnTo>
                  <a:pt x="241932" y="1036174"/>
                </a:lnTo>
                <a:lnTo>
                  <a:pt x="248601" y="1085677"/>
                </a:lnTo>
                <a:lnTo>
                  <a:pt x="255269" y="1135180"/>
                </a:lnTo>
                <a:lnTo>
                  <a:pt x="261937" y="1184683"/>
                </a:lnTo>
                <a:lnTo>
                  <a:pt x="268604" y="1234186"/>
                </a:lnTo>
                <a:lnTo>
                  <a:pt x="242675" y="1230616"/>
                </a:lnTo>
                <a:lnTo>
                  <a:pt x="216709" y="1227153"/>
                </a:lnTo>
                <a:lnTo>
                  <a:pt x="190720" y="1223809"/>
                </a:lnTo>
                <a:lnTo>
                  <a:pt x="164718" y="1220597"/>
                </a:lnTo>
                <a:lnTo>
                  <a:pt x="157860" y="1169734"/>
                </a:lnTo>
                <a:lnTo>
                  <a:pt x="151002" y="1118872"/>
                </a:lnTo>
                <a:lnTo>
                  <a:pt x="144144" y="1068011"/>
                </a:lnTo>
                <a:lnTo>
                  <a:pt x="137286" y="1017152"/>
                </a:lnTo>
                <a:lnTo>
                  <a:pt x="130427" y="966293"/>
                </a:lnTo>
                <a:lnTo>
                  <a:pt x="123569" y="915435"/>
                </a:lnTo>
                <a:lnTo>
                  <a:pt x="116709" y="864578"/>
                </a:lnTo>
                <a:lnTo>
                  <a:pt x="109850" y="813721"/>
                </a:lnTo>
                <a:lnTo>
                  <a:pt x="102990" y="762865"/>
                </a:lnTo>
                <a:lnTo>
                  <a:pt x="96129" y="712009"/>
                </a:lnTo>
                <a:lnTo>
                  <a:pt x="89268" y="661154"/>
                </a:lnTo>
                <a:lnTo>
                  <a:pt x="82407" y="610298"/>
                </a:lnTo>
                <a:lnTo>
                  <a:pt x="75544" y="559442"/>
                </a:lnTo>
                <a:lnTo>
                  <a:pt x="68681" y="508587"/>
                </a:lnTo>
                <a:lnTo>
                  <a:pt x="61817" y="457731"/>
                </a:lnTo>
                <a:lnTo>
                  <a:pt x="54953" y="406875"/>
                </a:lnTo>
                <a:lnTo>
                  <a:pt x="48087" y="356018"/>
                </a:lnTo>
                <a:lnTo>
                  <a:pt x="41221" y="305161"/>
                </a:lnTo>
                <a:lnTo>
                  <a:pt x="34353" y="254303"/>
                </a:lnTo>
                <a:lnTo>
                  <a:pt x="27485" y="203444"/>
                </a:lnTo>
                <a:lnTo>
                  <a:pt x="20615" y="152585"/>
                </a:lnTo>
                <a:lnTo>
                  <a:pt x="13745" y="101724"/>
                </a:lnTo>
                <a:lnTo>
                  <a:pt x="6873" y="50862"/>
                </a:lnTo>
                <a:lnTo>
                  <a:pt x="0" y="0"/>
                </a:lnTo>
                <a:lnTo>
                  <a:pt x="26003" y="3214"/>
                </a:lnTo>
                <a:lnTo>
                  <a:pt x="78009" y="10072"/>
                </a:lnTo>
                <a:lnTo>
                  <a:pt x="108946" y="50176"/>
                </a:lnTo>
                <a:lnTo>
                  <a:pt x="113855" y="86613"/>
                </a:lnTo>
                <a:lnTo>
                  <a:pt x="118764" y="123051"/>
                </a:lnTo>
                <a:lnTo>
                  <a:pt x="123698" y="159512"/>
                </a:lnTo>
                <a:lnTo>
                  <a:pt x="123825" y="158496"/>
                </a:lnTo>
                <a:lnTo>
                  <a:pt x="124078" y="157480"/>
                </a:lnTo>
                <a:lnTo>
                  <a:pt x="140693" y="98788"/>
                </a:lnTo>
                <a:lnTo>
                  <a:pt x="162564" y="55335"/>
                </a:lnTo>
                <a:lnTo>
                  <a:pt x="189805" y="26152"/>
                </a:lnTo>
                <a:lnTo>
                  <a:pt x="222404" y="11289"/>
                </a:lnTo>
                <a:lnTo>
                  <a:pt x="260350" y="10795"/>
                </a:lnTo>
                <a:close/>
              </a:path>
            </a:pathLst>
          </a:custGeom>
          <a:ln w="12192">
            <a:solidFill>
              <a:srgbClr val="223D4F"/>
            </a:solidFill>
          </a:ln>
        </p:spPr>
        <p:txBody>
          <a:bodyPr wrap="square" lIns="0" tIns="0" rIns="0" bIns="0" rtlCol="0"/>
          <a:lstStyle/>
          <a:p>
            <a:endParaRPr/>
          </a:p>
        </p:txBody>
      </p:sp>
      <p:sp>
        <p:nvSpPr>
          <p:cNvPr id="9" name="object 9"/>
          <p:cNvSpPr/>
          <p:nvPr/>
        </p:nvSpPr>
        <p:spPr>
          <a:xfrm>
            <a:off x="3468372" y="2741676"/>
            <a:ext cx="534670" cy="1275080"/>
          </a:xfrm>
          <a:custGeom>
            <a:avLst/>
            <a:gdLst/>
            <a:ahLst/>
            <a:cxnLst/>
            <a:rect l="l" t="t" r="r" b="b"/>
            <a:pathLst>
              <a:path w="534670" h="1275079">
                <a:moveTo>
                  <a:pt x="171322" y="0"/>
                </a:moveTo>
                <a:lnTo>
                  <a:pt x="232518" y="14897"/>
                </a:lnTo>
                <a:lnTo>
                  <a:pt x="286323" y="55804"/>
                </a:lnTo>
                <a:lnTo>
                  <a:pt x="310460" y="85905"/>
                </a:lnTo>
                <a:lnTo>
                  <a:pt x="332755" y="122380"/>
                </a:lnTo>
                <a:lnTo>
                  <a:pt x="353212" y="165186"/>
                </a:lnTo>
                <a:lnTo>
                  <a:pt x="371832" y="214281"/>
                </a:lnTo>
                <a:lnTo>
                  <a:pt x="388618" y="269622"/>
                </a:lnTo>
                <a:lnTo>
                  <a:pt x="403571" y="331167"/>
                </a:lnTo>
                <a:lnTo>
                  <a:pt x="416694" y="398871"/>
                </a:lnTo>
                <a:lnTo>
                  <a:pt x="427989" y="472694"/>
                </a:lnTo>
                <a:lnTo>
                  <a:pt x="434611" y="521889"/>
                </a:lnTo>
                <a:lnTo>
                  <a:pt x="441235" y="571081"/>
                </a:lnTo>
                <a:lnTo>
                  <a:pt x="447862" y="620271"/>
                </a:lnTo>
                <a:lnTo>
                  <a:pt x="454491" y="669458"/>
                </a:lnTo>
                <a:lnTo>
                  <a:pt x="461122" y="718643"/>
                </a:lnTo>
                <a:lnTo>
                  <a:pt x="467756" y="767826"/>
                </a:lnTo>
                <a:lnTo>
                  <a:pt x="474391" y="817008"/>
                </a:lnTo>
                <a:lnTo>
                  <a:pt x="481028" y="866187"/>
                </a:lnTo>
                <a:lnTo>
                  <a:pt x="487666" y="915365"/>
                </a:lnTo>
                <a:lnTo>
                  <a:pt x="494306" y="964542"/>
                </a:lnTo>
                <a:lnTo>
                  <a:pt x="500947" y="1013718"/>
                </a:lnTo>
                <a:lnTo>
                  <a:pt x="507589" y="1062892"/>
                </a:lnTo>
                <a:lnTo>
                  <a:pt x="514231" y="1112066"/>
                </a:lnTo>
                <a:lnTo>
                  <a:pt x="520874" y="1161240"/>
                </a:lnTo>
                <a:lnTo>
                  <a:pt x="527518" y="1210413"/>
                </a:lnTo>
                <a:lnTo>
                  <a:pt x="534162" y="1259586"/>
                </a:lnTo>
                <a:lnTo>
                  <a:pt x="508041" y="1257395"/>
                </a:lnTo>
                <a:lnTo>
                  <a:pt x="481885" y="1255395"/>
                </a:lnTo>
                <a:lnTo>
                  <a:pt x="455705" y="1253585"/>
                </a:lnTo>
                <a:lnTo>
                  <a:pt x="429513" y="1251966"/>
                </a:lnTo>
                <a:lnTo>
                  <a:pt x="425037" y="1218725"/>
                </a:lnTo>
                <a:lnTo>
                  <a:pt x="420560" y="1185497"/>
                </a:lnTo>
                <a:lnTo>
                  <a:pt x="416083" y="1152292"/>
                </a:lnTo>
                <a:lnTo>
                  <a:pt x="411606" y="1119124"/>
                </a:lnTo>
                <a:lnTo>
                  <a:pt x="410082" y="1126109"/>
                </a:lnTo>
                <a:lnTo>
                  <a:pt x="408431" y="1133221"/>
                </a:lnTo>
                <a:lnTo>
                  <a:pt x="386085" y="1199856"/>
                </a:lnTo>
                <a:lnTo>
                  <a:pt x="358282" y="1241996"/>
                </a:lnTo>
                <a:lnTo>
                  <a:pt x="323359" y="1266991"/>
                </a:lnTo>
                <a:lnTo>
                  <a:pt x="281304" y="1275080"/>
                </a:lnTo>
                <a:lnTo>
                  <a:pt x="241607" y="1268976"/>
                </a:lnTo>
                <a:lnTo>
                  <a:pt x="204612" y="1250918"/>
                </a:lnTo>
                <a:lnTo>
                  <a:pt x="170308" y="1220716"/>
                </a:lnTo>
                <a:lnTo>
                  <a:pt x="138683" y="1178179"/>
                </a:lnTo>
                <a:lnTo>
                  <a:pt x="116053" y="1136674"/>
                </a:lnTo>
                <a:lnTo>
                  <a:pt x="96477" y="1089860"/>
                </a:lnTo>
                <a:lnTo>
                  <a:pt x="79961" y="1037699"/>
                </a:lnTo>
                <a:lnTo>
                  <a:pt x="66511" y="980156"/>
                </a:lnTo>
                <a:lnTo>
                  <a:pt x="56133" y="917194"/>
                </a:lnTo>
                <a:lnTo>
                  <a:pt x="48867" y="850081"/>
                </a:lnTo>
                <a:lnTo>
                  <a:pt x="45975" y="788545"/>
                </a:lnTo>
                <a:lnTo>
                  <a:pt x="47473" y="732657"/>
                </a:lnTo>
                <a:lnTo>
                  <a:pt x="53378" y="682493"/>
                </a:lnTo>
                <a:lnTo>
                  <a:pt x="63706" y="638127"/>
                </a:lnTo>
                <a:lnTo>
                  <a:pt x="78472" y="599632"/>
                </a:lnTo>
                <a:lnTo>
                  <a:pt x="121385" y="540550"/>
                </a:lnTo>
                <a:lnTo>
                  <a:pt x="182244" y="505840"/>
                </a:lnTo>
                <a:lnTo>
                  <a:pt x="252698" y="484155"/>
                </a:lnTo>
                <a:lnTo>
                  <a:pt x="323341" y="464185"/>
                </a:lnTo>
                <a:lnTo>
                  <a:pt x="312174" y="396166"/>
                </a:lnTo>
                <a:lnTo>
                  <a:pt x="298479" y="338345"/>
                </a:lnTo>
                <a:lnTo>
                  <a:pt x="282247" y="290778"/>
                </a:lnTo>
                <a:lnTo>
                  <a:pt x="263469" y="253524"/>
                </a:lnTo>
                <a:lnTo>
                  <a:pt x="218239" y="210185"/>
                </a:lnTo>
                <a:lnTo>
                  <a:pt x="191769" y="204215"/>
                </a:lnTo>
                <a:lnTo>
                  <a:pt x="156528" y="209387"/>
                </a:lnTo>
                <a:lnTo>
                  <a:pt x="122767" y="226689"/>
                </a:lnTo>
                <a:lnTo>
                  <a:pt x="90536" y="256062"/>
                </a:lnTo>
                <a:lnTo>
                  <a:pt x="59885" y="297444"/>
                </a:lnTo>
                <a:lnTo>
                  <a:pt x="30860" y="350774"/>
                </a:lnTo>
                <a:lnTo>
                  <a:pt x="24688" y="304964"/>
                </a:lnTo>
                <a:lnTo>
                  <a:pt x="18516" y="259136"/>
                </a:lnTo>
                <a:lnTo>
                  <a:pt x="12344" y="213303"/>
                </a:lnTo>
                <a:lnTo>
                  <a:pt x="6172" y="167475"/>
                </a:lnTo>
                <a:lnTo>
                  <a:pt x="0" y="121665"/>
                </a:lnTo>
                <a:lnTo>
                  <a:pt x="28473" y="77215"/>
                </a:lnTo>
                <a:lnTo>
                  <a:pt x="59903" y="42702"/>
                </a:lnTo>
                <a:lnTo>
                  <a:pt x="94228" y="18247"/>
                </a:lnTo>
                <a:lnTo>
                  <a:pt x="131389" y="3972"/>
                </a:lnTo>
                <a:lnTo>
                  <a:pt x="171322" y="0"/>
                </a:lnTo>
                <a:close/>
              </a:path>
            </a:pathLst>
          </a:custGeom>
          <a:ln w="12191">
            <a:solidFill>
              <a:srgbClr val="223D4F"/>
            </a:solidFill>
          </a:ln>
        </p:spPr>
        <p:txBody>
          <a:bodyPr wrap="square" lIns="0" tIns="0" rIns="0" bIns="0" rtlCol="0"/>
          <a:lstStyle/>
          <a:p>
            <a:endParaRPr/>
          </a:p>
        </p:txBody>
      </p:sp>
      <p:sp>
        <p:nvSpPr>
          <p:cNvPr id="10" name="object 10"/>
          <p:cNvSpPr/>
          <p:nvPr/>
        </p:nvSpPr>
        <p:spPr>
          <a:xfrm>
            <a:off x="5206493" y="2540635"/>
            <a:ext cx="581025" cy="1714500"/>
          </a:xfrm>
          <a:custGeom>
            <a:avLst/>
            <a:gdLst/>
            <a:ahLst/>
            <a:cxnLst/>
            <a:rect l="l" t="t" r="r" b="b"/>
            <a:pathLst>
              <a:path w="581025" h="1714500">
                <a:moveTo>
                  <a:pt x="0" y="0"/>
                </a:moveTo>
                <a:lnTo>
                  <a:pt x="28406" y="3238"/>
                </a:lnTo>
                <a:lnTo>
                  <a:pt x="56848" y="6286"/>
                </a:lnTo>
                <a:lnTo>
                  <a:pt x="85314" y="9144"/>
                </a:lnTo>
                <a:lnTo>
                  <a:pt x="113792" y="11811"/>
                </a:lnTo>
                <a:lnTo>
                  <a:pt x="130487" y="59855"/>
                </a:lnTo>
                <a:lnTo>
                  <a:pt x="147189" y="107882"/>
                </a:lnTo>
                <a:lnTo>
                  <a:pt x="163896" y="155889"/>
                </a:lnTo>
                <a:lnTo>
                  <a:pt x="180609" y="203878"/>
                </a:lnTo>
                <a:lnTo>
                  <a:pt x="197329" y="251848"/>
                </a:lnTo>
                <a:lnTo>
                  <a:pt x="214054" y="299797"/>
                </a:lnTo>
                <a:lnTo>
                  <a:pt x="230785" y="347727"/>
                </a:lnTo>
                <a:lnTo>
                  <a:pt x="247523" y="395636"/>
                </a:lnTo>
                <a:lnTo>
                  <a:pt x="264266" y="443525"/>
                </a:lnTo>
                <a:lnTo>
                  <a:pt x="281015" y="491392"/>
                </a:lnTo>
                <a:lnTo>
                  <a:pt x="297770" y="539237"/>
                </a:lnTo>
                <a:lnTo>
                  <a:pt x="314531" y="587061"/>
                </a:lnTo>
                <a:lnTo>
                  <a:pt x="331298" y="634862"/>
                </a:lnTo>
                <a:lnTo>
                  <a:pt x="348071" y="682641"/>
                </a:lnTo>
                <a:lnTo>
                  <a:pt x="364850" y="730396"/>
                </a:lnTo>
                <a:lnTo>
                  <a:pt x="381635" y="778128"/>
                </a:lnTo>
                <a:lnTo>
                  <a:pt x="383514" y="783746"/>
                </a:lnTo>
                <a:lnTo>
                  <a:pt x="386286" y="792400"/>
                </a:lnTo>
                <a:lnTo>
                  <a:pt x="389939" y="804078"/>
                </a:lnTo>
                <a:lnTo>
                  <a:pt x="394462" y="818768"/>
                </a:lnTo>
                <a:lnTo>
                  <a:pt x="395350" y="821689"/>
                </a:lnTo>
                <a:lnTo>
                  <a:pt x="396240" y="824484"/>
                </a:lnTo>
                <a:lnTo>
                  <a:pt x="397129" y="827277"/>
                </a:lnTo>
                <a:lnTo>
                  <a:pt x="397256" y="825118"/>
                </a:lnTo>
                <a:lnTo>
                  <a:pt x="397383" y="822960"/>
                </a:lnTo>
                <a:lnTo>
                  <a:pt x="401320" y="778510"/>
                </a:lnTo>
                <a:lnTo>
                  <a:pt x="406122" y="728380"/>
                </a:lnTo>
                <a:lnTo>
                  <a:pt x="410927" y="678220"/>
                </a:lnTo>
                <a:lnTo>
                  <a:pt x="415733" y="628028"/>
                </a:lnTo>
                <a:lnTo>
                  <a:pt x="420542" y="577804"/>
                </a:lnTo>
                <a:lnTo>
                  <a:pt x="425351" y="527548"/>
                </a:lnTo>
                <a:lnTo>
                  <a:pt x="430160" y="477259"/>
                </a:lnTo>
                <a:lnTo>
                  <a:pt x="434968" y="426938"/>
                </a:lnTo>
                <a:lnTo>
                  <a:pt x="439775" y="376582"/>
                </a:lnTo>
                <a:lnTo>
                  <a:pt x="444580" y="326192"/>
                </a:lnTo>
                <a:lnTo>
                  <a:pt x="449382" y="275768"/>
                </a:lnTo>
                <a:lnTo>
                  <a:pt x="454181" y="225309"/>
                </a:lnTo>
                <a:lnTo>
                  <a:pt x="458975" y="174814"/>
                </a:lnTo>
                <a:lnTo>
                  <a:pt x="463765" y="124284"/>
                </a:lnTo>
                <a:lnTo>
                  <a:pt x="468550" y="73717"/>
                </a:lnTo>
                <a:lnTo>
                  <a:pt x="473329" y="23113"/>
                </a:lnTo>
                <a:lnTo>
                  <a:pt x="500262" y="22090"/>
                </a:lnTo>
                <a:lnTo>
                  <a:pt x="527161" y="20732"/>
                </a:lnTo>
                <a:lnTo>
                  <a:pt x="554035" y="19042"/>
                </a:lnTo>
                <a:lnTo>
                  <a:pt x="580898" y="17017"/>
                </a:lnTo>
                <a:lnTo>
                  <a:pt x="576323" y="68415"/>
                </a:lnTo>
                <a:lnTo>
                  <a:pt x="571743" y="119772"/>
                </a:lnTo>
                <a:lnTo>
                  <a:pt x="567159" y="171091"/>
                </a:lnTo>
                <a:lnTo>
                  <a:pt x="562570" y="222371"/>
                </a:lnTo>
                <a:lnTo>
                  <a:pt x="557976" y="273612"/>
                </a:lnTo>
                <a:lnTo>
                  <a:pt x="553378" y="324815"/>
                </a:lnTo>
                <a:lnTo>
                  <a:pt x="548776" y="375981"/>
                </a:lnTo>
                <a:lnTo>
                  <a:pt x="544170" y="427109"/>
                </a:lnTo>
                <a:lnTo>
                  <a:pt x="539560" y="478200"/>
                </a:lnTo>
                <a:lnTo>
                  <a:pt x="534946" y="529254"/>
                </a:lnTo>
                <a:lnTo>
                  <a:pt x="530328" y="580272"/>
                </a:lnTo>
                <a:lnTo>
                  <a:pt x="525708" y="631253"/>
                </a:lnTo>
                <a:lnTo>
                  <a:pt x="521084" y="682199"/>
                </a:lnTo>
                <a:lnTo>
                  <a:pt x="516457" y="733109"/>
                </a:lnTo>
                <a:lnTo>
                  <a:pt x="511827" y="783985"/>
                </a:lnTo>
                <a:lnTo>
                  <a:pt x="507194" y="834825"/>
                </a:lnTo>
                <a:lnTo>
                  <a:pt x="502559" y="885631"/>
                </a:lnTo>
                <a:lnTo>
                  <a:pt x="497922" y="936403"/>
                </a:lnTo>
                <a:lnTo>
                  <a:pt x="493282" y="987141"/>
                </a:lnTo>
                <a:lnTo>
                  <a:pt x="488640" y="1037845"/>
                </a:lnTo>
                <a:lnTo>
                  <a:pt x="483997" y="1088516"/>
                </a:lnTo>
                <a:lnTo>
                  <a:pt x="491016" y="1140650"/>
                </a:lnTo>
                <a:lnTo>
                  <a:pt x="498039" y="1192783"/>
                </a:lnTo>
                <a:lnTo>
                  <a:pt x="505067" y="1244917"/>
                </a:lnTo>
                <a:lnTo>
                  <a:pt x="512096" y="1297050"/>
                </a:lnTo>
                <a:lnTo>
                  <a:pt x="519128" y="1349184"/>
                </a:lnTo>
                <a:lnTo>
                  <a:pt x="526161" y="1401317"/>
                </a:lnTo>
                <a:lnTo>
                  <a:pt x="533193" y="1453451"/>
                </a:lnTo>
                <a:lnTo>
                  <a:pt x="540225" y="1505584"/>
                </a:lnTo>
                <a:lnTo>
                  <a:pt x="547254" y="1557718"/>
                </a:lnTo>
                <a:lnTo>
                  <a:pt x="554282" y="1609851"/>
                </a:lnTo>
                <a:lnTo>
                  <a:pt x="561305" y="1661985"/>
                </a:lnTo>
                <a:lnTo>
                  <a:pt x="568325" y="1714119"/>
                </a:lnTo>
                <a:lnTo>
                  <a:pt x="541653" y="1713523"/>
                </a:lnTo>
                <a:lnTo>
                  <a:pt x="514969" y="1712690"/>
                </a:lnTo>
                <a:lnTo>
                  <a:pt x="488261" y="1711618"/>
                </a:lnTo>
                <a:lnTo>
                  <a:pt x="461518" y="1710308"/>
                </a:lnTo>
                <a:lnTo>
                  <a:pt x="454562" y="1658651"/>
                </a:lnTo>
                <a:lnTo>
                  <a:pt x="447602" y="1606994"/>
                </a:lnTo>
                <a:lnTo>
                  <a:pt x="440638" y="1555337"/>
                </a:lnTo>
                <a:lnTo>
                  <a:pt x="433672" y="1503680"/>
                </a:lnTo>
                <a:lnTo>
                  <a:pt x="426703" y="1452022"/>
                </a:lnTo>
                <a:lnTo>
                  <a:pt x="419735" y="1400365"/>
                </a:lnTo>
                <a:lnTo>
                  <a:pt x="412766" y="1348708"/>
                </a:lnTo>
                <a:lnTo>
                  <a:pt x="405797" y="1297051"/>
                </a:lnTo>
                <a:lnTo>
                  <a:pt x="398831" y="1245393"/>
                </a:lnTo>
                <a:lnTo>
                  <a:pt x="391867" y="1193736"/>
                </a:lnTo>
                <a:lnTo>
                  <a:pt x="384907" y="1142079"/>
                </a:lnTo>
                <a:lnTo>
                  <a:pt x="377952" y="1090421"/>
                </a:lnTo>
                <a:lnTo>
                  <a:pt x="361456" y="1043234"/>
                </a:lnTo>
                <a:lnTo>
                  <a:pt x="344968" y="996026"/>
                </a:lnTo>
                <a:lnTo>
                  <a:pt x="328486" y="948798"/>
                </a:lnTo>
                <a:lnTo>
                  <a:pt x="312011" y="901549"/>
                </a:lnTo>
                <a:lnTo>
                  <a:pt x="295543" y="854281"/>
                </a:lnTo>
                <a:lnTo>
                  <a:pt x="279081" y="806992"/>
                </a:lnTo>
                <a:lnTo>
                  <a:pt x="262625" y="759683"/>
                </a:lnTo>
                <a:lnTo>
                  <a:pt x="246174" y="712354"/>
                </a:lnTo>
                <a:lnTo>
                  <a:pt x="229730" y="665005"/>
                </a:lnTo>
                <a:lnTo>
                  <a:pt x="213291" y="617636"/>
                </a:lnTo>
                <a:lnTo>
                  <a:pt x="196857" y="570246"/>
                </a:lnTo>
                <a:lnTo>
                  <a:pt x="180428" y="522837"/>
                </a:lnTo>
                <a:lnTo>
                  <a:pt x="164005" y="475407"/>
                </a:lnTo>
                <a:lnTo>
                  <a:pt x="147586" y="427957"/>
                </a:lnTo>
                <a:lnTo>
                  <a:pt x="131172" y="380487"/>
                </a:lnTo>
                <a:lnTo>
                  <a:pt x="114762" y="332996"/>
                </a:lnTo>
                <a:lnTo>
                  <a:pt x="98356" y="285486"/>
                </a:lnTo>
                <a:lnTo>
                  <a:pt x="81954" y="237955"/>
                </a:lnTo>
                <a:lnTo>
                  <a:pt x="65557" y="190404"/>
                </a:lnTo>
                <a:lnTo>
                  <a:pt x="49162" y="142833"/>
                </a:lnTo>
                <a:lnTo>
                  <a:pt x="32772" y="95242"/>
                </a:lnTo>
                <a:lnTo>
                  <a:pt x="16384" y="47631"/>
                </a:lnTo>
                <a:lnTo>
                  <a:pt x="0" y="0"/>
                </a:lnTo>
                <a:close/>
              </a:path>
            </a:pathLst>
          </a:custGeom>
          <a:ln w="12192">
            <a:solidFill>
              <a:srgbClr val="223D4F"/>
            </a:solidFill>
          </a:ln>
        </p:spPr>
        <p:txBody>
          <a:bodyPr wrap="square" lIns="0" tIns="0" rIns="0" bIns="0" rtlCol="0"/>
          <a:lstStyle/>
          <a:p>
            <a:endParaRPr/>
          </a:p>
        </p:txBody>
      </p:sp>
      <p:sp>
        <p:nvSpPr>
          <p:cNvPr id="11" name="object 11"/>
          <p:cNvSpPr/>
          <p:nvPr/>
        </p:nvSpPr>
        <p:spPr>
          <a:xfrm>
            <a:off x="2280666" y="2451480"/>
            <a:ext cx="483234" cy="1846580"/>
          </a:xfrm>
          <a:custGeom>
            <a:avLst/>
            <a:gdLst/>
            <a:ahLst/>
            <a:cxnLst/>
            <a:rect l="l" t="t" r="r" b="b"/>
            <a:pathLst>
              <a:path w="483235" h="1846579">
                <a:moveTo>
                  <a:pt x="0" y="286385"/>
                </a:moveTo>
                <a:lnTo>
                  <a:pt x="40159" y="252062"/>
                </a:lnTo>
                <a:lnTo>
                  <a:pt x="81293" y="218854"/>
                </a:lnTo>
                <a:lnTo>
                  <a:pt x="123368" y="186817"/>
                </a:lnTo>
                <a:lnTo>
                  <a:pt x="166353" y="156005"/>
                </a:lnTo>
                <a:lnTo>
                  <a:pt x="210216" y="126476"/>
                </a:lnTo>
                <a:lnTo>
                  <a:pt x="254925" y="98283"/>
                </a:lnTo>
                <a:lnTo>
                  <a:pt x="300448" y="71484"/>
                </a:lnTo>
                <a:lnTo>
                  <a:pt x="346752" y="46133"/>
                </a:lnTo>
                <a:lnTo>
                  <a:pt x="393806" y="22286"/>
                </a:lnTo>
                <a:lnTo>
                  <a:pt x="441578" y="0"/>
                </a:lnTo>
                <a:lnTo>
                  <a:pt x="449008" y="55245"/>
                </a:lnTo>
                <a:lnTo>
                  <a:pt x="456438" y="110490"/>
                </a:lnTo>
                <a:lnTo>
                  <a:pt x="463867" y="165735"/>
                </a:lnTo>
                <a:lnTo>
                  <a:pt x="471296" y="220980"/>
                </a:lnTo>
                <a:lnTo>
                  <a:pt x="423523" y="243206"/>
                </a:lnTo>
                <a:lnTo>
                  <a:pt x="376475" y="266969"/>
                </a:lnTo>
                <a:lnTo>
                  <a:pt x="330261" y="292185"/>
                </a:lnTo>
                <a:lnTo>
                  <a:pt x="284988" y="318770"/>
                </a:lnTo>
                <a:lnTo>
                  <a:pt x="291819" y="369429"/>
                </a:lnTo>
                <a:lnTo>
                  <a:pt x="298651" y="420089"/>
                </a:lnTo>
                <a:lnTo>
                  <a:pt x="394295" y="1129327"/>
                </a:lnTo>
                <a:lnTo>
                  <a:pt x="401127" y="1179987"/>
                </a:lnTo>
                <a:lnTo>
                  <a:pt x="476276" y="1737246"/>
                </a:lnTo>
                <a:lnTo>
                  <a:pt x="483107" y="1787906"/>
                </a:lnTo>
                <a:lnTo>
                  <a:pt x="460311" y="1801981"/>
                </a:lnTo>
                <a:lnTo>
                  <a:pt x="437800" y="1816401"/>
                </a:lnTo>
                <a:lnTo>
                  <a:pt x="415528" y="1831179"/>
                </a:lnTo>
                <a:lnTo>
                  <a:pt x="393445" y="1846326"/>
                </a:lnTo>
                <a:lnTo>
                  <a:pt x="386614" y="1795666"/>
                </a:lnTo>
                <a:lnTo>
                  <a:pt x="379782" y="1745006"/>
                </a:lnTo>
                <a:lnTo>
                  <a:pt x="372950" y="1694346"/>
                </a:lnTo>
                <a:lnTo>
                  <a:pt x="366119" y="1643686"/>
                </a:lnTo>
                <a:lnTo>
                  <a:pt x="359287" y="1593027"/>
                </a:lnTo>
                <a:lnTo>
                  <a:pt x="352455" y="1542367"/>
                </a:lnTo>
                <a:lnTo>
                  <a:pt x="345623" y="1491708"/>
                </a:lnTo>
                <a:lnTo>
                  <a:pt x="338792" y="1441049"/>
                </a:lnTo>
                <a:lnTo>
                  <a:pt x="331960" y="1390391"/>
                </a:lnTo>
                <a:lnTo>
                  <a:pt x="325128" y="1339732"/>
                </a:lnTo>
                <a:lnTo>
                  <a:pt x="318297" y="1289074"/>
                </a:lnTo>
                <a:lnTo>
                  <a:pt x="311465" y="1238416"/>
                </a:lnTo>
                <a:lnTo>
                  <a:pt x="304633" y="1187759"/>
                </a:lnTo>
                <a:lnTo>
                  <a:pt x="297801" y="1137102"/>
                </a:lnTo>
                <a:lnTo>
                  <a:pt x="290970" y="1086445"/>
                </a:lnTo>
                <a:lnTo>
                  <a:pt x="284138" y="1035789"/>
                </a:lnTo>
                <a:lnTo>
                  <a:pt x="277306" y="985133"/>
                </a:lnTo>
                <a:lnTo>
                  <a:pt x="270474" y="934478"/>
                </a:lnTo>
                <a:lnTo>
                  <a:pt x="263643" y="883824"/>
                </a:lnTo>
                <a:lnTo>
                  <a:pt x="256811" y="833170"/>
                </a:lnTo>
                <a:lnTo>
                  <a:pt x="249979" y="782517"/>
                </a:lnTo>
                <a:lnTo>
                  <a:pt x="243148" y="731864"/>
                </a:lnTo>
                <a:lnTo>
                  <a:pt x="236316" y="681212"/>
                </a:lnTo>
                <a:lnTo>
                  <a:pt x="229484" y="630561"/>
                </a:lnTo>
                <a:lnTo>
                  <a:pt x="222652" y="579910"/>
                </a:lnTo>
                <a:lnTo>
                  <a:pt x="215821" y="529261"/>
                </a:lnTo>
                <a:lnTo>
                  <a:pt x="208989" y="478612"/>
                </a:lnTo>
                <a:lnTo>
                  <a:pt x="202157" y="427964"/>
                </a:lnTo>
                <a:lnTo>
                  <a:pt x="195325" y="377317"/>
                </a:lnTo>
                <a:lnTo>
                  <a:pt x="152681" y="407904"/>
                </a:lnTo>
                <a:lnTo>
                  <a:pt x="110870" y="439801"/>
                </a:lnTo>
                <a:lnTo>
                  <a:pt x="69917" y="472936"/>
                </a:lnTo>
                <a:lnTo>
                  <a:pt x="29844" y="507238"/>
                </a:lnTo>
                <a:lnTo>
                  <a:pt x="22413" y="452066"/>
                </a:lnTo>
                <a:lnTo>
                  <a:pt x="14970" y="396859"/>
                </a:lnTo>
                <a:lnTo>
                  <a:pt x="7502" y="341628"/>
                </a:lnTo>
                <a:lnTo>
                  <a:pt x="0" y="286385"/>
                </a:lnTo>
                <a:close/>
              </a:path>
            </a:pathLst>
          </a:custGeom>
          <a:ln w="12192">
            <a:solidFill>
              <a:srgbClr val="223D4F"/>
            </a:solidFill>
          </a:ln>
        </p:spPr>
        <p:txBody>
          <a:bodyPr wrap="square" lIns="0" tIns="0" rIns="0" bIns="0" rtlCol="0"/>
          <a:lstStyle/>
          <a:p>
            <a:endParaRPr/>
          </a:p>
        </p:txBody>
      </p:sp>
      <p:sp>
        <p:nvSpPr>
          <p:cNvPr id="12" name="object 12"/>
          <p:cNvSpPr/>
          <p:nvPr/>
        </p:nvSpPr>
        <p:spPr>
          <a:xfrm>
            <a:off x="4480815" y="2328040"/>
            <a:ext cx="687070" cy="1864995"/>
          </a:xfrm>
          <a:custGeom>
            <a:avLst/>
            <a:gdLst/>
            <a:ahLst/>
            <a:cxnLst/>
            <a:rect l="l" t="t" r="r" b="b"/>
            <a:pathLst>
              <a:path w="687070" h="1864995">
                <a:moveTo>
                  <a:pt x="0" y="0"/>
                </a:moveTo>
                <a:lnTo>
                  <a:pt x="25719" y="4857"/>
                </a:lnTo>
                <a:lnTo>
                  <a:pt x="51450" y="9715"/>
                </a:lnTo>
                <a:lnTo>
                  <a:pt x="77206" y="14573"/>
                </a:lnTo>
                <a:lnTo>
                  <a:pt x="102997" y="19430"/>
                </a:lnTo>
                <a:lnTo>
                  <a:pt x="109855" y="70284"/>
                </a:lnTo>
                <a:lnTo>
                  <a:pt x="116713" y="121136"/>
                </a:lnTo>
                <a:lnTo>
                  <a:pt x="123571" y="171986"/>
                </a:lnTo>
                <a:lnTo>
                  <a:pt x="130429" y="222835"/>
                </a:lnTo>
                <a:lnTo>
                  <a:pt x="137287" y="273683"/>
                </a:lnTo>
                <a:lnTo>
                  <a:pt x="144145" y="324529"/>
                </a:lnTo>
                <a:lnTo>
                  <a:pt x="151003" y="375374"/>
                </a:lnTo>
                <a:lnTo>
                  <a:pt x="157861" y="426218"/>
                </a:lnTo>
                <a:lnTo>
                  <a:pt x="164719" y="477060"/>
                </a:lnTo>
                <a:lnTo>
                  <a:pt x="171577" y="527902"/>
                </a:lnTo>
                <a:lnTo>
                  <a:pt x="178435" y="578743"/>
                </a:lnTo>
                <a:lnTo>
                  <a:pt x="185293" y="629583"/>
                </a:lnTo>
                <a:lnTo>
                  <a:pt x="192151" y="680422"/>
                </a:lnTo>
                <a:lnTo>
                  <a:pt x="199009" y="731261"/>
                </a:lnTo>
                <a:lnTo>
                  <a:pt x="205867" y="782099"/>
                </a:lnTo>
                <a:lnTo>
                  <a:pt x="212725" y="832936"/>
                </a:lnTo>
                <a:lnTo>
                  <a:pt x="219583" y="883773"/>
                </a:lnTo>
                <a:lnTo>
                  <a:pt x="226441" y="934610"/>
                </a:lnTo>
                <a:lnTo>
                  <a:pt x="233299" y="985447"/>
                </a:lnTo>
                <a:lnTo>
                  <a:pt x="240157" y="1036283"/>
                </a:lnTo>
                <a:lnTo>
                  <a:pt x="247014" y="1087120"/>
                </a:lnTo>
                <a:lnTo>
                  <a:pt x="260388" y="1040516"/>
                </a:lnTo>
                <a:lnTo>
                  <a:pt x="273762" y="993897"/>
                </a:lnTo>
                <a:lnTo>
                  <a:pt x="287137" y="947265"/>
                </a:lnTo>
                <a:lnTo>
                  <a:pt x="300515" y="900621"/>
                </a:lnTo>
                <a:lnTo>
                  <a:pt x="313896" y="853963"/>
                </a:lnTo>
                <a:lnTo>
                  <a:pt x="327281" y="807295"/>
                </a:lnTo>
                <a:lnTo>
                  <a:pt x="340670" y="760616"/>
                </a:lnTo>
                <a:lnTo>
                  <a:pt x="354064" y="713926"/>
                </a:lnTo>
                <a:lnTo>
                  <a:pt x="367465" y="667228"/>
                </a:lnTo>
                <a:lnTo>
                  <a:pt x="380873" y="620522"/>
                </a:lnTo>
                <a:lnTo>
                  <a:pt x="411638" y="625998"/>
                </a:lnTo>
                <a:lnTo>
                  <a:pt x="442404" y="631380"/>
                </a:lnTo>
                <a:lnTo>
                  <a:pt x="473170" y="636666"/>
                </a:lnTo>
                <a:lnTo>
                  <a:pt x="503936" y="641858"/>
                </a:lnTo>
                <a:lnTo>
                  <a:pt x="489527" y="691718"/>
                </a:lnTo>
                <a:lnTo>
                  <a:pt x="475118" y="741549"/>
                </a:lnTo>
                <a:lnTo>
                  <a:pt x="460709" y="791350"/>
                </a:lnTo>
                <a:lnTo>
                  <a:pt x="446301" y="841123"/>
                </a:lnTo>
                <a:lnTo>
                  <a:pt x="431892" y="890870"/>
                </a:lnTo>
                <a:lnTo>
                  <a:pt x="417483" y="940590"/>
                </a:lnTo>
                <a:lnTo>
                  <a:pt x="403074" y="990286"/>
                </a:lnTo>
                <a:lnTo>
                  <a:pt x="388666" y="1039959"/>
                </a:lnTo>
                <a:lnTo>
                  <a:pt x="374257" y="1089609"/>
                </a:lnTo>
                <a:lnTo>
                  <a:pt x="359848" y="1139238"/>
                </a:lnTo>
                <a:lnTo>
                  <a:pt x="345439" y="1188847"/>
                </a:lnTo>
                <a:lnTo>
                  <a:pt x="368174" y="1234026"/>
                </a:lnTo>
                <a:lnTo>
                  <a:pt x="390913" y="1279192"/>
                </a:lnTo>
                <a:lnTo>
                  <a:pt x="413656" y="1324342"/>
                </a:lnTo>
                <a:lnTo>
                  <a:pt x="436403" y="1369477"/>
                </a:lnTo>
                <a:lnTo>
                  <a:pt x="459156" y="1414596"/>
                </a:lnTo>
                <a:lnTo>
                  <a:pt x="481915" y="1459698"/>
                </a:lnTo>
                <a:lnTo>
                  <a:pt x="504679" y="1504782"/>
                </a:lnTo>
                <a:lnTo>
                  <a:pt x="527450" y="1549848"/>
                </a:lnTo>
                <a:lnTo>
                  <a:pt x="550229" y="1594895"/>
                </a:lnTo>
                <a:lnTo>
                  <a:pt x="573014" y="1639922"/>
                </a:lnTo>
                <a:lnTo>
                  <a:pt x="595808" y="1684929"/>
                </a:lnTo>
                <a:lnTo>
                  <a:pt x="618609" y="1729915"/>
                </a:lnTo>
                <a:lnTo>
                  <a:pt x="641420" y="1774880"/>
                </a:lnTo>
                <a:lnTo>
                  <a:pt x="664240" y="1819822"/>
                </a:lnTo>
                <a:lnTo>
                  <a:pt x="687070" y="1864740"/>
                </a:lnTo>
                <a:lnTo>
                  <a:pt x="654325" y="1859264"/>
                </a:lnTo>
                <a:lnTo>
                  <a:pt x="588932" y="1848024"/>
                </a:lnTo>
                <a:lnTo>
                  <a:pt x="534369" y="1798526"/>
                </a:lnTo>
                <a:lnTo>
                  <a:pt x="512483" y="1754773"/>
                </a:lnTo>
                <a:lnTo>
                  <a:pt x="490601" y="1711005"/>
                </a:lnTo>
                <a:lnTo>
                  <a:pt x="468724" y="1667224"/>
                </a:lnTo>
                <a:lnTo>
                  <a:pt x="446852" y="1623430"/>
                </a:lnTo>
                <a:lnTo>
                  <a:pt x="424984" y="1579624"/>
                </a:lnTo>
                <a:lnTo>
                  <a:pt x="403120" y="1535809"/>
                </a:lnTo>
                <a:lnTo>
                  <a:pt x="381261" y="1491986"/>
                </a:lnTo>
                <a:lnTo>
                  <a:pt x="359406" y="1448156"/>
                </a:lnTo>
                <a:lnTo>
                  <a:pt x="337556" y="1404320"/>
                </a:lnTo>
                <a:lnTo>
                  <a:pt x="315711" y="1360480"/>
                </a:lnTo>
                <a:lnTo>
                  <a:pt x="293870" y="1316638"/>
                </a:lnTo>
                <a:lnTo>
                  <a:pt x="272034" y="1272793"/>
                </a:lnTo>
                <a:lnTo>
                  <a:pt x="278542" y="1320976"/>
                </a:lnTo>
                <a:lnTo>
                  <a:pt x="285046" y="1369163"/>
                </a:lnTo>
                <a:lnTo>
                  <a:pt x="291545" y="1417354"/>
                </a:lnTo>
                <a:lnTo>
                  <a:pt x="298042" y="1465548"/>
                </a:lnTo>
                <a:lnTo>
                  <a:pt x="304537" y="1513744"/>
                </a:lnTo>
                <a:lnTo>
                  <a:pt x="311031" y="1561941"/>
                </a:lnTo>
                <a:lnTo>
                  <a:pt x="317526" y="1610137"/>
                </a:lnTo>
                <a:lnTo>
                  <a:pt x="324023" y="1658331"/>
                </a:lnTo>
                <a:lnTo>
                  <a:pt x="330522" y="1706522"/>
                </a:lnTo>
                <a:lnTo>
                  <a:pt x="337026" y="1754709"/>
                </a:lnTo>
                <a:lnTo>
                  <a:pt x="343535" y="1802892"/>
                </a:lnTo>
                <a:lnTo>
                  <a:pt x="317797" y="1798034"/>
                </a:lnTo>
                <a:lnTo>
                  <a:pt x="292036" y="1793176"/>
                </a:lnTo>
                <a:lnTo>
                  <a:pt x="266275" y="1788318"/>
                </a:lnTo>
                <a:lnTo>
                  <a:pt x="240537" y="1783461"/>
                </a:lnTo>
                <a:lnTo>
                  <a:pt x="233658" y="1732504"/>
                </a:lnTo>
                <a:lnTo>
                  <a:pt x="226779" y="1681548"/>
                </a:lnTo>
                <a:lnTo>
                  <a:pt x="219901" y="1630592"/>
                </a:lnTo>
                <a:lnTo>
                  <a:pt x="213023" y="1579636"/>
                </a:lnTo>
                <a:lnTo>
                  <a:pt x="206146" y="1528680"/>
                </a:lnTo>
                <a:lnTo>
                  <a:pt x="199269" y="1477724"/>
                </a:lnTo>
                <a:lnTo>
                  <a:pt x="192393" y="1426768"/>
                </a:lnTo>
                <a:lnTo>
                  <a:pt x="185518" y="1375812"/>
                </a:lnTo>
                <a:lnTo>
                  <a:pt x="178643" y="1324856"/>
                </a:lnTo>
                <a:lnTo>
                  <a:pt x="171768" y="1273900"/>
                </a:lnTo>
                <a:lnTo>
                  <a:pt x="164894" y="1222944"/>
                </a:lnTo>
                <a:lnTo>
                  <a:pt x="158020" y="1171988"/>
                </a:lnTo>
                <a:lnTo>
                  <a:pt x="151147" y="1121032"/>
                </a:lnTo>
                <a:lnTo>
                  <a:pt x="144274" y="1070076"/>
                </a:lnTo>
                <a:lnTo>
                  <a:pt x="137401" y="1019120"/>
                </a:lnTo>
                <a:lnTo>
                  <a:pt x="130529" y="968164"/>
                </a:lnTo>
                <a:lnTo>
                  <a:pt x="123657" y="917208"/>
                </a:lnTo>
                <a:lnTo>
                  <a:pt x="116785" y="866252"/>
                </a:lnTo>
                <a:lnTo>
                  <a:pt x="109914" y="815296"/>
                </a:lnTo>
                <a:lnTo>
                  <a:pt x="103043" y="764340"/>
                </a:lnTo>
                <a:lnTo>
                  <a:pt x="96172" y="713384"/>
                </a:lnTo>
                <a:lnTo>
                  <a:pt x="89302" y="662428"/>
                </a:lnTo>
                <a:lnTo>
                  <a:pt x="82431" y="611472"/>
                </a:lnTo>
                <a:lnTo>
                  <a:pt x="75561" y="560516"/>
                </a:lnTo>
                <a:lnTo>
                  <a:pt x="68691" y="509560"/>
                </a:lnTo>
                <a:lnTo>
                  <a:pt x="61822" y="458604"/>
                </a:lnTo>
                <a:lnTo>
                  <a:pt x="54952" y="407648"/>
                </a:lnTo>
                <a:lnTo>
                  <a:pt x="48083" y="356692"/>
                </a:lnTo>
                <a:lnTo>
                  <a:pt x="41213" y="305736"/>
                </a:lnTo>
                <a:lnTo>
                  <a:pt x="34344" y="254780"/>
                </a:lnTo>
                <a:lnTo>
                  <a:pt x="27475" y="203824"/>
                </a:lnTo>
                <a:lnTo>
                  <a:pt x="20606" y="152868"/>
                </a:lnTo>
                <a:lnTo>
                  <a:pt x="13737" y="101912"/>
                </a:lnTo>
                <a:lnTo>
                  <a:pt x="6868" y="50956"/>
                </a:lnTo>
                <a:lnTo>
                  <a:pt x="0" y="0"/>
                </a:lnTo>
                <a:close/>
              </a:path>
            </a:pathLst>
          </a:custGeom>
          <a:ln w="12192">
            <a:solidFill>
              <a:srgbClr val="223D4F"/>
            </a:solidFill>
          </a:ln>
        </p:spPr>
        <p:txBody>
          <a:bodyPr wrap="square" lIns="0" tIns="0" rIns="0" bIns="0" rtlCol="0"/>
          <a:lstStyle/>
          <a:p>
            <a:endParaRPr/>
          </a:p>
        </p:txBody>
      </p:sp>
      <p:sp>
        <p:nvSpPr>
          <p:cNvPr id="13" name="object 13"/>
          <p:cNvSpPr/>
          <p:nvPr/>
        </p:nvSpPr>
        <p:spPr>
          <a:xfrm>
            <a:off x="2789428" y="2290449"/>
            <a:ext cx="680720" cy="1818005"/>
          </a:xfrm>
          <a:custGeom>
            <a:avLst/>
            <a:gdLst/>
            <a:ahLst/>
            <a:cxnLst/>
            <a:rect l="l" t="t" r="r" b="b"/>
            <a:pathLst>
              <a:path w="680720" h="1818004">
                <a:moveTo>
                  <a:pt x="0" y="34543"/>
                </a:moveTo>
                <a:lnTo>
                  <a:pt x="24459" y="25324"/>
                </a:lnTo>
                <a:lnTo>
                  <a:pt x="49085" y="16510"/>
                </a:lnTo>
                <a:lnTo>
                  <a:pt x="73902" y="8076"/>
                </a:lnTo>
                <a:lnTo>
                  <a:pt x="98933" y="0"/>
                </a:lnTo>
                <a:lnTo>
                  <a:pt x="105763" y="50700"/>
                </a:lnTo>
                <a:lnTo>
                  <a:pt x="112594" y="101400"/>
                </a:lnTo>
                <a:lnTo>
                  <a:pt x="119426" y="152099"/>
                </a:lnTo>
                <a:lnTo>
                  <a:pt x="126259" y="202797"/>
                </a:lnTo>
                <a:lnTo>
                  <a:pt x="133092" y="253495"/>
                </a:lnTo>
                <a:lnTo>
                  <a:pt x="139927" y="304191"/>
                </a:lnTo>
                <a:lnTo>
                  <a:pt x="146764" y="354885"/>
                </a:lnTo>
                <a:lnTo>
                  <a:pt x="153602" y="405578"/>
                </a:lnTo>
                <a:lnTo>
                  <a:pt x="160443" y="456268"/>
                </a:lnTo>
                <a:lnTo>
                  <a:pt x="167287" y="506955"/>
                </a:lnTo>
                <a:lnTo>
                  <a:pt x="174133" y="557640"/>
                </a:lnTo>
                <a:lnTo>
                  <a:pt x="180982" y="608322"/>
                </a:lnTo>
                <a:lnTo>
                  <a:pt x="187834" y="659001"/>
                </a:lnTo>
                <a:lnTo>
                  <a:pt x="194691" y="709676"/>
                </a:lnTo>
                <a:lnTo>
                  <a:pt x="194818" y="708405"/>
                </a:lnTo>
                <a:lnTo>
                  <a:pt x="195072" y="707008"/>
                </a:lnTo>
                <a:lnTo>
                  <a:pt x="208091" y="647574"/>
                </a:lnTo>
                <a:lnTo>
                  <a:pt x="224554" y="598391"/>
                </a:lnTo>
                <a:lnTo>
                  <a:pt x="244729" y="558323"/>
                </a:lnTo>
                <a:lnTo>
                  <a:pt x="268628" y="527506"/>
                </a:lnTo>
                <a:lnTo>
                  <a:pt x="327660" y="494156"/>
                </a:lnTo>
                <a:lnTo>
                  <a:pt x="355085" y="491499"/>
                </a:lnTo>
                <a:lnTo>
                  <a:pt x="381203" y="495511"/>
                </a:lnTo>
                <a:lnTo>
                  <a:pt x="429478" y="523345"/>
                </a:lnTo>
                <a:lnTo>
                  <a:pt x="472409" y="577263"/>
                </a:lnTo>
                <a:lnTo>
                  <a:pt x="491847" y="613881"/>
                </a:lnTo>
                <a:lnTo>
                  <a:pt x="509921" y="656872"/>
                </a:lnTo>
                <a:lnTo>
                  <a:pt x="526621" y="706188"/>
                </a:lnTo>
                <a:lnTo>
                  <a:pt x="541939" y="761779"/>
                </a:lnTo>
                <a:lnTo>
                  <a:pt x="555864" y="823595"/>
                </a:lnTo>
                <a:lnTo>
                  <a:pt x="568388" y="891588"/>
                </a:lnTo>
                <a:lnTo>
                  <a:pt x="579501" y="965707"/>
                </a:lnTo>
                <a:lnTo>
                  <a:pt x="586230" y="1015468"/>
                </a:lnTo>
                <a:lnTo>
                  <a:pt x="592956" y="1065231"/>
                </a:lnTo>
                <a:lnTo>
                  <a:pt x="599680" y="1114998"/>
                </a:lnTo>
                <a:lnTo>
                  <a:pt x="606402" y="1164767"/>
                </a:lnTo>
                <a:lnTo>
                  <a:pt x="613123" y="1214538"/>
                </a:lnTo>
                <a:lnTo>
                  <a:pt x="619842" y="1264312"/>
                </a:lnTo>
                <a:lnTo>
                  <a:pt x="626560" y="1314088"/>
                </a:lnTo>
                <a:lnTo>
                  <a:pt x="633279" y="1363865"/>
                </a:lnTo>
                <a:lnTo>
                  <a:pt x="639997" y="1413645"/>
                </a:lnTo>
                <a:lnTo>
                  <a:pt x="646716" y="1463425"/>
                </a:lnTo>
                <a:lnTo>
                  <a:pt x="653437" y="1513207"/>
                </a:lnTo>
                <a:lnTo>
                  <a:pt x="660159" y="1562990"/>
                </a:lnTo>
                <a:lnTo>
                  <a:pt x="666883" y="1612773"/>
                </a:lnTo>
                <a:lnTo>
                  <a:pt x="673609" y="1662557"/>
                </a:lnTo>
                <a:lnTo>
                  <a:pt x="680338" y="1712340"/>
                </a:lnTo>
                <a:lnTo>
                  <a:pt x="654284" y="1715480"/>
                </a:lnTo>
                <a:lnTo>
                  <a:pt x="628300" y="1718976"/>
                </a:lnTo>
                <a:lnTo>
                  <a:pt x="602364" y="1722806"/>
                </a:lnTo>
                <a:lnTo>
                  <a:pt x="576452" y="1726945"/>
                </a:lnTo>
                <a:lnTo>
                  <a:pt x="569705" y="1676951"/>
                </a:lnTo>
                <a:lnTo>
                  <a:pt x="562961" y="1626953"/>
                </a:lnTo>
                <a:lnTo>
                  <a:pt x="556220" y="1576953"/>
                </a:lnTo>
                <a:lnTo>
                  <a:pt x="549481" y="1526950"/>
                </a:lnTo>
                <a:lnTo>
                  <a:pt x="542744" y="1476945"/>
                </a:lnTo>
                <a:lnTo>
                  <a:pt x="536008" y="1426940"/>
                </a:lnTo>
                <a:lnTo>
                  <a:pt x="529272" y="1376933"/>
                </a:lnTo>
                <a:lnTo>
                  <a:pt x="522536" y="1326927"/>
                </a:lnTo>
                <a:lnTo>
                  <a:pt x="515800" y="1276922"/>
                </a:lnTo>
                <a:lnTo>
                  <a:pt x="509063" y="1226917"/>
                </a:lnTo>
                <a:lnTo>
                  <a:pt x="502324" y="1176914"/>
                </a:lnTo>
                <a:lnTo>
                  <a:pt x="495583" y="1126914"/>
                </a:lnTo>
                <a:lnTo>
                  <a:pt x="488839" y="1076916"/>
                </a:lnTo>
                <a:lnTo>
                  <a:pt x="482092" y="1026921"/>
                </a:lnTo>
                <a:lnTo>
                  <a:pt x="469491" y="946626"/>
                </a:lnTo>
                <a:lnTo>
                  <a:pt x="454937" y="877621"/>
                </a:lnTo>
                <a:lnTo>
                  <a:pt x="438443" y="819980"/>
                </a:lnTo>
                <a:lnTo>
                  <a:pt x="420020" y="773779"/>
                </a:lnTo>
                <a:lnTo>
                  <a:pt x="399680" y="739090"/>
                </a:lnTo>
                <a:lnTo>
                  <a:pt x="353298" y="704551"/>
                </a:lnTo>
                <a:lnTo>
                  <a:pt x="327279" y="704850"/>
                </a:lnTo>
                <a:lnTo>
                  <a:pt x="280495" y="741902"/>
                </a:lnTo>
                <a:lnTo>
                  <a:pt x="262860" y="778573"/>
                </a:lnTo>
                <a:lnTo>
                  <a:pt x="249047" y="827151"/>
                </a:lnTo>
                <a:lnTo>
                  <a:pt x="241285" y="872927"/>
                </a:lnTo>
                <a:lnTo>
                  <a:pt x="237188" y="922612"/>
                </a:lnTo>
                <a:lnTo>
                  <a:pt x="236730" y="976179"/>
                </a:lnTo>
                <a:lnTo>
                  <a:pt x="239886" y="1033606"/>
                </a:lnTo>
                <a:lnTo>
                  <a:pt x="246634" y="1094866"/>
                </a:lnTo>
                <a:lnTo>
                  <a:pt x="253248" y="1144043"/>
                </a:lnTo>
                <a:lnTo>
                  <a:pt x="259867" y="1193219"/>
                </a:lnTo>
                <a:lnTo>
                  <a:pt x="266489" y="1242396"/>
                </a:lnTo>
                <a:lnTo>
                  <a:pt x="273114" y="1291574"/>
                </a:lnTo>
                <a:lnTo>
                  <a:pt x="279742" y="1340753"/>
                </a:lnTo>
                <a:lnTo>
                  <a:pt x="286372" y="1389934"/>
                </a:lnTo>
                <a:lnTo>
                  <a:pt x="293004" y="1439116"/>
                </a:lnTo>
                <a:lnTo>
                  <a:pt x="299639" y="1488300"/>
                </a:lnTo>
                <a:lnTo>
                  <a:pt x="306275" y="1537486"/>
                </a:lnTo>
                <a:lnTo>
                  <a:pt x="312912" y="1586675"/>
                </a:lnTo>
                <a:lnTo>
                  <a:pt x="319551" y="1635866"/>
                </a:lnTo>
                <a:lnTo>
                  <a:pt x="326190" y="1685061"/>
                </a:lnTo>
                <a:lnTo>
                  <a:pt x="332830" y="1734259"/>
                </a:lnTo>
                <a:lnTo>
                  <a:pt x="339471" y="1783460"/>
                </a:lnTo>
                <a:lnTo>
                  <a:pt x="314511" y="1791481"/>
                </a:lnTo>
                <a:lnTo>
                  <a:pt x="289718" y="1799907"/>
                </a:lnTo>
                <a:lnTo>
                  <a:pt x="265068" y="1808714"/>
                </a:lnTo>
                <a:lnTo>
                  <a:pt x="240538" y="1817877"/>
                </a:lnTo>
                <a:lnTo>
                  <a:pt x="233658" y="1766921"/>
                </a:lnTo>
                <a:lnTo>
                  <a:pt x="226779" y="1715965"/>
                </a:lnTo>
                <a:lnTo>
                  <a:pt x="219901" y="1665009"/>
                </a:lnTo>
                <a:lnTo>
                  <a:pt x="213023" y="1614054"/>
                </a:lnTo>
                <a:lnTo>
                  <a:pt x="206146" y="1563098"/>
                </a:lnTo>
                <a:lnTo>
                  <a:pt x="199269" y="1512142"/>
                </a:lnTo>
                <a:lnTo>
                  <a:pt x="192393" y="1461186"/>
                </a:lnTo>
                <a:lnTo>
                  <a:pt x="185518" y="1410231"/>
                </a:lnTo>
                <a:lnTo>
                  <a:pt x="178643" y="1359275"/>
                </a:lnTo>
                <a:lnTo>
                  <a:pt x="171768" y="1308320"/>
                </a:lnTo>
                <a:lnTo>
                  <a:pt x="164894" y="1257365"/>
                </a:lnTo>
                <a:lnTo>
                  <a:pt x="158020" y="1206410"/>
                </a:lnTo>
                <a:lnTo>
                  <a:pt x="151147" y="1155456"/>
                </a:lnTo>
                <a:lnTo>
                  <a:pt x="144274" y="1104501"/>
                </a:lnTo>
                <a:lnTo>
                  <a:pt x="137401" y="1053547"/>
                </a:lnTo>
                <a:lnTo>
                  <a:pt x="130529" y="1002593"/>
                </a:lnTo>
                <a:lnTo>
                  <a:pt x="123657" y="951640"/>
                </a:lnTo>
                <a:lnTo>
                  <a:pt x="116785" y="900686"/>
                </a:lnTo>
                <a:lnTo>
                  <a:pt x="109914" y="849733"/>
                </a:lnTo>
                <a:lnTo>
                  <a:pt x="103043" y="798781"/>
                </a:lnTo>
                <a:lnTo>
                  <a:pt x="96172" y="747828"/>
                </a:lnTo>
                <a:lnTo>
                  <a:pt x="89302" y="696876"/>
                </a:lnTo>
                <a:lnTo>
                  <a:pt x="82431" y="645925"/>
                </a:lnTo>
                <a:lnTo>
                  <a:pt x="75561" y="594974"/>
                </a:lnTo>
                <a:lnTo>
                  <a:pt x="68691" y="544023"/>
                </a:lnTo>
                <a:lnTo>
                  <a:pt x="61822" y="493073"/>
                </a:lnTo>
                <a:lnTo>
                  <a:pt x="54952" y="442123"/>
                </a:lnTo>
                <a:lnTo>
                  <a:pt x="48083" y="391174"/>
                </a:lnTo>
                <a:lnTo>
                  <a:pt x="41213" y="340225"/>
                </a:lnTo>
                <a:lnTo>
                  <a:pt x="34344" y="289277"/>
                </a:lnTo>
                <a:lnTo>
                  <a:pt x="27475" y="238329"/>
                </a:lnTo>
                <a:lnTo>
                  <a:pt x="20606" y="187382"/>
                </a:lnTo>
                <a:lnTo>
                  <a:pt x="13737" y="136435"/>
                </a:lnTo>
                <a:lnTo>
                  <a:pt x="6868" y="85489"/>
                </a:lnTo>
                <a:lnTo>
                  <a:pt x="0" y="34543"/>
                </a:lnTo>
                <a:close/>
              </a:path>
            </a:pathLst>
          </a:custGeom>
          <a:ln w="12192">
            <a:solidFill>
              <a:srgbClr val="223D4F"/>
            </a:solidFill>
          </a:ln>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3400" y="1143000"/>
            <a:ext cx="8291830" cy="2977097"/>
          </a:xfrm>
          <a:prstGeom prst="rect">
            <a:avLst/>
          </a:prstGeom>
        </p:spPr>
        <p:txBody>
          <a:bodyPr vert="horz" wrap="square" lIns="0" tIns="12065" rIns="0" bIns="0" rtlCol="0">
            <a:spAutoFit/>
          </a:bodyPr>
          <a:lstStyle/>
          <a:p>
            <a:pPr marL="354965" marR="5080" indent="-342900" algn="just">
              <a:lnSpc>
                <a:spcPct val="100000"/>
              </a:lnSpc>
              <a:spcBef>
                <a:spcPts val="95"/>
              </a:spcBef>
            </a:pPr>
            <a:r>
              <a:rPr sz="2200" spc="405" dirty="0">
                <a:solidFill>
                  <a:srgbClr val="353535"/>
                </a:solidFill>
                <a:latin typeface="Arial"/>
                <a:cs typeface="Arial"/>
              </a:rPr>
              <a:t> </a:t>
            </a:r>
            <a:r>
              <a:rPr sz="2200" spc="-5" dirty="0">
                <a:solidFill>
                  <a:srgbClr val="404040"/>
                </a:solidFill>
                <a:latin typeface="Times New Roman"/>
                <a:cs typeface="Times New Roman"/>
              </a:rPr>
              <a:t>At the research level, </a:t>
            </a:r>
            <a:r>
              <a:rPr sz="2200" spc="-10" dirty="0">
                <a:solidFill>
                  <a:srgbClr val="404040"/>
                </a:solidFill>
                <a:latin typeface="Times New Roman"/>
                <a:cs typeface="Times New Roman"/>
              </a:rPr>
              <a:t>both </a:t>
            </a:r>
            <a:r>
              <a:rPr sz="2200" spc="-5" dirty="0">
                <a:solidFill>
                  <a:srgbClr val="404040"/>
                </a:solidFill>
                <a:latin typeface="Times New Roman"/>
                <a:cs typeface="Times New Roman"/>
              </a:rPr>
              <a:t>SSF </a:t>
            </a:r>
            <a:r>
              <a:rPr sz="2200" spc="-10" dirty="0">
                <a:solidFill>
                  <a:srgbClr val="404040"/>
                </a:solidFill>
                <a:latin typeface="Times New Roman"/>
                <a:cs typeface="Times New Roman"/>
              </a:rPr>
              <a:t>and SmF </a:t>
            </a:r>
            <a:r>
              <a:rPr sz="2200" spc="-5" dirty="0">
                <a:solidFill>
                  <a:srgbClr val="404040"/>
                </a:solidFill>
                <a:latin typeface="Times New Roman"/>
                <a:cs typeface="Times New Roman"/>
              </a:rPr>
              <a:t>have been used; </a:t>
            </a:r>
            <a:r>
              <a:rPr sz="2200" spc="-95" dirty="0">
                <a:solidFill>
                  <a:srgbClr val="404040"/>
                </a:solidFill>
                <a:latin typeface="Times New Roman"/>
                <a:cs typeface="Times New Roman"/>
              </a:rPr>
              <a:t>however,  </a:t>
            </a:r>
            <a:r>
              <a:rPr sz="2200" spc="-10" dirty="0">
                <a:solidFill>
                  <a:srgbClr val="404040"/>
                </a:solidFill>
                <a:latin typeface="Times New Roman"/>
                <a:cs typeface="Times New Roman"/>
              </a:rPr>
              <a:t>some </a:t>
            </a:r>
            <a:r>
              <a:rPr sz="2200" spc="-5" dirty="0">
                <a:solidFill>
                  <a:srgbClr val="404040"/>
                </a:solidFill>
                <a:latin typeface="Times New Roman"/>
                <a:cs typeface="Times New Roman"/>
              </a:rPr>
              <a:t>techniques </a:t>
            </a:r>
            <a:r>
              <a:rPr sz="2200" dirty="0">
                <a:solidFill>
                  <a:srgbClr val="404040"/>
                </a:solidFill>
                <a:latin typeface="Times New Roman"/>
                <a:cs typeface="Times New Roman"/>
              </a:rPr>
              <a:t>yielded </a:t>
            </a:r>
            <a:r>
              <a:rPr sz="2200" spc="-5" dirty="0">
                <a:solidFill>
                  <a:srgbClr val="404040"/>
                </a:solidFill>
                <a:latin typeface="Times New Roman"/>
                <a:cs typeface="Times New Roman"/>
              </a:rPr>
              <a:t>better results than others. Much work still </a:t>
            </a:r>
            <a:r>
              <a:rPr sz="2200" spc="540" dirty="0">
                <a:solidFill>
                  <a:srgbClr val="404040"/>
                </a:solidFill>
                <a:latin typeface="Times New Roman"/>
                <a:cs typeface="Times New Roman"/>
              </a:rPr>
              <a:t> </a:t>
            </a:r>
            <a:r>
              <a:rPr sz="2200" spc="-5" dirty="0">
                <a:solidFill>
                  <a:srgbClr val="404040"/>
                </a:solidFill>
                <a:latin typeface="Times New Roman"/>
                <a:cs typeface="Times New Roman"/>
              </a:rPr>
              <a:t>needs to </a:t>
            </a:r>
            <a:r>
              <a:rPr sz="2200" dirty="0">
                <a:solidFill>
                  <a:srgbClr val="404040"/>
                </a:solidFill>
                <a:latin typeface="Times New Roman"/>
                <a:cs typeface="Times New Roman"/>
              </a:rPr>
              <a:t>be </a:t>
            </a:r>
            <a:r>
              <a:rPr sz="2200" spc="-5" dirty="0">
                <a:solidFill>
                  <a:srgbClr val="404040"/>
                </a:solidFill>
                <a:latin typeface="Times New Roman"/>
                <a:cs typeface="Times New Roman"/>
              </a:rPr>
              <a:t>done to identify </a:t>
            </a:r>
            <a:r>
              <a:rPr sz="2200" dirty="0">
                <a:solidFill>
                  <a:srgbClr val="404040"/>
                </a:solidFill>
                <a:latin typeface="Times New Roman"/>
                <a:cs typeface="Times New Roman"/>
              </a:rPr>
              <a:t>the </a:t>
            </a:r>
            <a:r>
              <a:rPr sz="2200" spc="-5" dirty="0">
                <a:solidFill>
                  <a:srgbClr val="404040"/>
                </a:solidFill>
                <a:latin typeface="Times New Roman"/>
                <a:cs typeface="Times New Roman"/>
              </a:rPr>
              <a:t>best fermentation technique for </a:t>
            </a:r>
            <a:r>
              <a:rPr sz="2200" spc="-10" dirty="0">
                <a:solidFill>
                  <a:srgbClr val="404040"/>
                </a:solidFill>
                <a:latin typeface="Times New Roman"/>
                <a:cs typeface="Times New Roman"/>
              </a:rPr>
              <a:t>each  </a:t>
            </a:r>
            <a:r>
              <a:rPr sz="2200" spc="-5" dirty="0">
                <a:solidFill>
                  <a:srgbClr val="404040"/>
                </a:solidFill>
                <a:latin typeface="Times New Roman"/>
                <a:cs typeface="Times New Roman"/>
              </a:rPr>
              <a:t>bioactive</a:t>
            </a:r>
            <a:r>
              <a:rPr sz="2200" dirty="0">
                <a:solidFill>
                  <a:srgbClr val="404040"/>
                </a:solidFill>
                <a:latin typeface="Times New Roman"/>
                <a:cs typeface="Times New Roman"/>
              </a:rPr>
              <a:t> </a:t>
            </a:r>
            <a:r>
              <a:rPr sz="2200" spc="-5" dirty="0">
                <a:solidFill>
                  <a:srgbClr val="404040"/>
                </a:solidFill>
                <a:latin typeface="Times New Roman"/>
                <a:cs typeface="Times New Roman"/>
              </a:rPr>
              <a:t>compound.</a:t>
            </a:r>
            <a:endParaRPr sz="2200">
              <a:latin typeface="Times New Roman"/>
              <a:cs typeface="Times New Roman"/>
            </a:endParaRPr>
          </a:p>
          <a:p>
            <a:pPr marL="12700">
              <a:lnSpc>
                <a:spcPct val="100000"/>
              </a:lnSpc>
              <a:spcBef>
                <a:spcPts val="1000"/>
              </a:spcBef>
            </a:pPr>
            <a:r>
              <a:rPr sz="2200" spc="405" dirty="0">
                <a:solidFill>
                  <a:srgbClr val="353535"/>
                </a:solidFill>
                <a:latin typeface="Arial"/>
                <a:cs typeface="Arial"/>
              </a:rPr>
              <a:t> </a:t>
            </a:r>
            <a:r>
              <a:rPr sz="2200" b="1" spc="-5" dirty="0">
                <a:solidFill>
                  <a:srgbClr val="404040"/>
                </a:solidFill>
                <a:latin typeface="Times New Roman"/>
                <a:cs typeface="Times New Roman"/>
              </a:rPr>
              <a:t>Solid State</a:t>
            </a:r>
            <a:r>
              <a:rPr sz="2200" b="1" spc="-260" dirty="0">
                <a:solidFill>
                  <a:srgbClr val="404040"/>
                </a:solidFill>
                <a:latin typeface="Times New Roman"/>
                <a:cs typeface="Times New Roman"/>
              </a:rPr>
              <a:t> </a:t>
            </a:r>
            <a:r>
              <a:rPr sz="2200" b="1" spc="-5" dirty="0">
                <a:solidFill>
                  <a:srgbClr val="404040"/>
                </a:solidFill>
                <a:latin typeface="Times New Roman"/>
                <a:cs typeface="Times New Roman"/>
              </a:rPr>
              <a:t>Fermentation</a:t>
            </a:r>
            <a:endParaRPr sz="2200">
              <a:latin typeface="Times New Roman"/>
              <a:cs typeface="Times New Roman"/>
            </a:endParaRPr>
          </a:p>
          <a:p>
            <a:pPr marL="354965" marR="5080" indent="-342900" algn="just">
              <a:lnSpc>
                <a:spcPct val="100000"/>
              </a:lnSpc>
              <a:spcBef>
                <a:spcPts val="1005"/>
              </a:spcBef>
            </a:pPr>
            <a:r>
              <a:rPr sz="2200" spc="405" dirty="0">
                <a:solidFill>
                  <a:srgbClr val="353535"/>
                </a:solidFill>
                <a:latin typeface="Arial"/>
                <a:cs typeface="Arial"/>
              </a:rPr>
              <a:t> </a:t>
            </a:r>
            <a:r>
              <a:rPr sz="2200" spc="-5" dirty="0">
                <a:solidFill>
                  <a:srgbClr val="404040"/>
                </a:solidFill>
                <a:latin typeface="Times New Roman"/>
                <a:cs typeface="Times New Roman"/>
              </a:rPr>
              <a:t>Solid state (substrate) fermentation (SSF) has been defined </a:t>
            </a:r>
            <a:r>
              <a:rPr sz="2200" spc="-5">
                <a:solidFill>
                  <a:srgbClr val="404040"/>
                </a:solidFill>
                <a:latin typeface="Times New Roman"/>
                <a:cs typeface="Times New Roman"/>
              </a:rPr>
              <a:t>as </a:t>
            </a:r>
            <a:r>
              <a:rPr sz="2200" spc="-630" smtClean="0">
                <a:solidFill>
                  <a:srgbClr val="404040"/>
                </a:solidFill>
                <a:latin typeface="Times New Roman"/>
                <a:cs typeface="Times New Roman"/>
              </a:rPr>
              <a:t>the </a:t>
            </a:r>
            <a:r>
              <a:rPr sz="2200" spc="-540" smtClean="0">
                <a:solidFill>
                  <a:srgbClr val="404040"/>
                </a:solidFill>
                <a:latin typeface="Times New Roman"/>
                <a:cs typeface="Times New Roman"/>
              </a:rPr>
              <a:t> </a:t>
            </a:r>
            <a:r>
              <a:rPr sz="2200" spc="-5" dirty="0">
                <a:solidFill>
                  <a:srgbClr val="404040"/>
                </a:solidFill>
                <a:latin typeface="Times New Roman"/>
                <a:cs typeface="Times New Roman"/>
              </a:rPr>
              <a:t>fermentation process occurring in </a:t>
            </a:r>
            <a:r>
              <a:rPr sz="2200" spc="-10" dirty="0">
                <a:solidFill>
                  <a:srgbClr val="404040"/>
                </a:solidFill>
                <a:latin typeface="Times New Roman"/>
                <a:cs typeface="Times New Roman"/>
              </a:rPr>
              <a:t>the </a:t>
            </a:r>
            <a:r>
              <a:rPr sz="2200" spc="-5" dirty="0">
                <a:solidFill>
                  <a:srgbClr val="C00000"/>
                </a:solidFill>
                <a:latin typeface="Times New Roman"/>
                <a:cs typeface="Times New Roman"/>
              </a:rPr>
              <a:t>absence </a:t>
            </a:r>
            <a:r>
              <a:rPr sz="2200" dirty="0">
                <a:solidFill>
                  <a:srgbClr val="C00000"/>
                </a:solidFill>
                <a:latin typeface="Times New Roman"/>
                <a:cs typeface="Times New Roman"/>
              </a:rPr>
              <a:t>or </a:t>
            </a:r>
            <a:r>
              <a:rPr sz="2200" spc="-10" dirty="0">
                <a:solidFill>
                  <a:srgbClr val="C00000"/>
                </a:solidFill>
                <a:latin typeface="Times New Roman"/>
                <a:cs typeface="Times New Roman"/>
              </a:rPr>
              <a:t>near-absence </a:t>
            </a:r>
            <a:r>
              <a:rPr sz="2200" dirty="0">
                <a:solidFill>
                  <a:srgbClr val="C00000"/>
                </a:solidFill>
                <a:latin typeface="Times New Roman"/>
                <a:cs typeface="Times New Roman"/>
              </a:rPr>
              <a:t>of free  </a:t>
            </a:r>
            <a:r>
              <a:rPr sz="2200" spc="-25" dirty="0">
                <a:solidFill>
                  <a:srgbClr val="C00000"/>
                </a:solidFill>
                <a:latin typeface="Times New Roman"/>
                <a:cs typeface="Times New Roman"/>
              </a:rPr>
              <a:t>water.</a:t>
            </a:r>
            <a:endParaRPr sz="2200">
              <a:solidFill>
                <a:srgbClr val="C00000"/>
              </a:solidFill>
              <a:latin typeface="Times New Roman"/>
              <a:cs typeface="Times New Roman"/>
            </a:endParaRPr>
          </a:p>
        </p:txBody>
      </p:sp>
      <p:sp>
        <p:nvSpPr>
          <p:cNvPr id="3" name="object 3"/>
          <p:cNvSpPr txBox="1"/>
          <p:nvPr/>
        </p:nvSpPr>
        <p:spPr>
          <a:xfrm>
            <a:off x="542950" y="4193540"/>
            <a:ext cx="4491990" cy="695960"/>
          </a:xfrm>
          <a:prstGeom prst="rect">
            <a:avLst/>
          </a:prstGeom>
        </p:spPr>
        <p:txBody>
          <a:bodyPr vert="horz" wrap="square" lIns="0" tIns="12065" rIns="0" bIns="0" rtlCol="0">
            <a:spAutoFit/>
          </a:bodyPr>
          <a:lstStyle/>
          <a:p>
            <a:pPr marL="354965" marR="5080" indent="-342900">
              <a:lnSpc>
                <a:spcPct val="100000"/>
              </a:lnSpc>
              <a:spcBef>
                <a:spcPts val="95"/>
              </a:spcBef>
              <a:tabLst>
                <a:tab pos="1135380" algn="l"/>
                <a:tab pos="1833880" algn="l"/>
                <a:tab pos="1856739" algn="l"/>
                <a:tab pos="2381250" algn="l"/>
                <a:tab pos="3450590" algn="l"/>
                <a:tab pos="3717290" algn="l"/>
                <a:tab pos="4292600" algn="l"/>
              </a:tabLst>
            </a:pPr>
            <a:r>
              <a:rPr sz="2200" spc="405" dirty="0">
                <a:solidFill>
                  <a:srgbClr val="353535"/>
                </a:solidFill>
                <a:latin typeface="Arial"/>
                <a:cs typeface="Arial"/>
              </a:rPr>
              <a:t></a:t>
            </a:r>
            <a:r>
              <a:rPr sz="2200" spc="130" dirty="0">
                <a:solidFill>
                  <a:srgbClr val="353535"/>
                </a:solidFill>
                <a:latin typeface="Arial"/>
                <a:cs typeface="Arial"/>
              </a:rPr>
              <a:t> </a:t>
            </a:r>
            <a:r>
              <a:rPr sz="2200" spc="-5" dirty="0">
                <a:solidFill>
                  <a:srgbClr val="404040"/>
                </a:solidFill>
                <a:latin typeface="Times New Roman"/>
                <a:cs typeface="Times New Roman"/>
              </a:rPr>
              <a:t>S</a:t>
            </a:r>
            <a:r>
              <a:rPr sz="2200" dirty="0">
                <a:solidFill>
                  <a:srgbClr val="404040"/>
                </a:solidFill>
                <a:latin typeface="Times New Roman"/>
                <a:cs typeface="Times New Roman"/>
              </a:rPr>
              <a:t>o</a:t>
            </a:r>
            <a:r>
              <a:rPr sz="2200" spc="-5" dirty="0">
                <a:solidFill>
                  <a:srgbClr val="404040"/>
                </a:solidFill>
                <a:latin typeface="Times New Roman"/>
                <a:cs typeface="Times New Roman"/>
              </a:rPr>
              <a:t>lid</a:t>
            </a:r>
            <a:r>
              <a:rPr sz="2200" dirty="0">
                <a:solidFill>
                  <a:srgbClr val="404040"/>
                </a:solidFill>
                <a:latin typeface="Times New Roman"/>
                <a:cs typeface="Times New Roman"/>
              </a:rPr>
              <a:t>	</a:t>
            </a:r>
            <a:r>
              <a:rPr sz="2200" spc="-5" dirty="0">
                <a:solidFill>
                  <a:srgbClr val="404040"/>
                </a:solidFill>
                <a:latin typeface="Times New Roman"/>
                <a:cs typeface="Times New Roman"/>
              </a:rPr>
              <a:t>state</a:t>
            </a:r>
            <a:r>
              <a:rPr sz="2200" dirty="0">
                <a:solidFill>
                  <a:srgbClr val="404040"/>
                </a:solidFill>
                <a:latin typeface="Times New Roman"/>
                <a:cs typeface="Times New Roman"/>
              </a:rPr>
              <a:t>	</a:t>
            </a:r>
            <a:r>
              <a:rPr sz="2200" spc="-5" dirty="0">
                <a:solidFill>
                  <a:srgbClr val="404040"/>
                </a:solidFill>
                <a:latin typeface="Times New Roman"/>
                <a:cs typeface="Times New Roman"/>
              </a:rPr>
              <a:t>fe</a:t>
            </a:r>
            <a:r>
              <a:rPr sz="2200" dirty="0">
                <a:solidFill>
                  <a:srgbClr val="404040"/>
                </a:solidFill>
                <a:latin typeface="Times New Roman"/>
                <a:cs typeface="Times New Roman"/>
              </a:rPr>
              <a:t>r</a:t>
            </a:r>
            <a:r>
              <a:rPr sz="2200" spc="-5" dirty="0">
                <a:solidFill>
                  <a:srgbClr val="404040"/>
                </a:solidFill>
                <a:latin typeface="Times New Roman"/>
                <a:cs typeface="Times New Roman"/>
              </a:rPr>
              <a:t>m</a:t>
            </a:r>
            <a:r>
              <a:rPr sz="2200" spc="-15" dirty="0">
                <a:solidFill>
                  <a:srgbClr val="404040"/>
                </a:solidFill>
                <a:latin typeface="Times New Roman"/>
                <a:cs typeface="Times New Roman"/>
              </a:rPr>
              <a:t>e</a:t>
            </a:r>
            <a:r>
              <a:rPr sz="2200" spc="-5" dirty="0">
                <a:solidFill>
                  <a:srgbClr val="404040"/>
                </a:solidFill>
                <a:latin typeface="Times New Roman"/>
                <a:cs typeface="Times New Roman"/>
              </a:rPr>
              <a:t>ntation</a:t>
            </a:r>
            <a:r>
              <a:rPr sz="2200" dirty="0">
                <a:solidFill>
                  <a:srgbClr val="404040"/>
                </a:solidFill>
                <a:latin typeface="Times New Roman"/>
                <a:cs typeface="Times New Roman"/>
              </a:rPr>
              <a:t>	</a:t>
            </a:r>
            <a:r>
              <a:rPr sz="2200" spc="-5" dirty="0">
                <a:solidFill>
                  <a:srgbClr val="404040"/>
                </a:solidFill>
                <a:latin typeface="Times New Roman"/>
                <a:cs typeface="Times New Roman"/>
              </a:rPr>
              <a:t>(SSF)</a:t>
            </a:r>
            <a:r>
              <a:rPr sz="2200" dirty="0">
                <a:solidFill>
                  <a:srgbClr val="404040"/>
                </a:solidFill>
                <a:latin typeface="Times New Roman"/>
                <a:cs typeface="Times New Roman"/>
              </a:rPr>
              <a:t>	</a:t>
            </a:r>
            <a:r>
              <a:rPr sz="2200" spc="-5" dirty="0">
                <a:solidFill>
                  <a:srgbClr val="404040"/>
                </a:solidFill>
                <a:latin typeface="Times New Roman"/>
                <a:cs typeface="Times New Roman"/>
              </a:rPr>
              <a:t>is  production		</a:t>
            </a:r>
            <a:r>
              <a:rPr sz="2200" dirty="0">
                <a:solidFill>
                  <a:srgbClr val="404040"/>
                </a:solidFill>
                <a:latin typeface="Times New Roman"/>
                <a:cs typeface="Times New Roman"/>
              </a:rPr>
              <a:t>of	</a:t>
            </a:r>
            <a:r>
              <a:rPr sz="2200" spc="-5" dirty="0">
                <a:solidFill>
                  <a:srgbClr val="404040"/>
                </a:solidFill>
                <a:latin typeface="Times New Roman"/>
                <a:cs typeface="Times New Roman"/>
              </a:rPr>
              <a:t>enzymes,		which</a:t>
            </a:r>
            <a:endParaRPr sz="2200">
              <a:latin typeface="Times New Roman"/>
              <a:cs typeface="Times New Roman"/>
            </a:endParaRPr>
          </a:p>
        </p:txBody>
      </p:sp>
      <p:sp>
        <p:nvSpPr>
          <p:cNvPr id="4" name="object 4"/>
          <p:cNvSpPr txBox="1"/>
          <p:nvPr/>
        </p:nvSpPr>
        <p:spPr>
          <a:xfrm>
            <a:off x="5197855" y="4193540"/>
            <a:ext cx="994410" cy="695960"/>
          </a:xfrm>
          <a:prstGeom prst="rect">
            <a:avLst/>
          </a:prstGeom>
        </p:spPr>
        <p:txBody>
          <a:bodyPr vert="horz" wrap="square" lIns="0" tIns="12065" rIns="0" bIns="0" rtlCol="0">
            <a:spAutoFit/>
          </a:bodyPr>
          <a:lstStyle/>
          <a:p>
            <a:pPr marL="36830" marR="5080" indent="-24765">
              <a:lnSpc>
                <a:spcPct val="100000"/>
              </a:lnSpc>
              <a:spcBef>
                <a:spcPts val="95"/>
              </a:spcBef>
            </a:pPr>
            <a:r>
              <a:rPr sz="2200" spc="-5" dirty="0">
                <a:solidFill>
                  <a:srgbClr val="404040"/>
                </a:solidFill>
                <a:latin typeface="Times New Roman"/>
                <a:cs typeface="Times New Roman"/>
              </a:rPr>
              <a:t>another  </a:t>
            </a:r>
            <a:r>
              <a:rPr sz="2200" spc="-20" dirty="0">
                <a:solidFill>
                  <a:srgbClr val="404040"/>
                </a:solidFill>
                <a:latin typeface="Times New Roman"/>
                <a:cs typeface="Times New Roman"/>
              </a:rPr>
              <a:t>i</a:t>
            </a:r>
            <a:r>
              <a:rPr sz="2200" spc="-5" dirty="0">
                <a:solidFill>
                  <a:srgbClr val="404040"/>
                </a:solidFill>
                <a:latin typeface="Times New Roman"/>
                <a:cs typeface="Times New Roman"/>
              </a:rPr>
              <a:t>nvolves</a:t>
            </a:r>
            <a:endParaRPr sz="2200">
              <a:latin typeface="Times New Roman"/>
              <a:cs typeface="Times New Roman"/>
            </a:endParaRPr>
          </a:p>
        </p:txBody>
      </p:sp>
      <p:sp>
        <p:nvSpPr>
          <p:cNvPr id="5" name="object 5"/>
          <p:cNvSpPr txBox="1"/>
          <p:nvPr/>
        </p:nvSpPr>
        <p:spPr>
          <a:xfrm>
            <a:off x="6225034" y="4193540"/>
            <a:ext cx="2610485" cy="695960"/>
          </a:xfrm>
          <a:prstGeom prst="rect">
            <a:avLst/>
          </a:prstGeom>
        </p:spPr>
        <p:txBody>
          <a:bodyPr vert="horz" wrap="square" lIns="0" tIns="12065" rIns="0" bIns="0" rtlCol="0">
            <a:spAutoFit/>
          </a:bodyPr>
          <a:lstStyle/>
          <a:p>
            <a:pPr marL="245745" marR="5080" indent="-233679">
              <a:lnSpc>
                <a:spcPct val="100000"/>
              </a:lnSpc>
              <a:spcBef>
                <a:spcPts val="95"/>
              </a:spcBef>
              <a:tabLst>
                <a:tab pos="876935" algn="l"/>
                <a:tab pos="1039494" algn="l"/>
                <a:tab pos="1739264" algn="l"/>
                <a:tab pos="2252980" algn="l"/>
                <a:tab pos="2362835" algn="l"/>
              </a:tabLst>
            </a:pPr>
            <a:r>
              <a:rPr sz="2200" spc="-20" dirty="0">
                <a:solidFill>
                  <a:srgbClr val="404040"/>
                </a:solidFill>
                <a:latin typeface="Times New Roman"/>
                <a:cs typeface="Times New Roman"/>
              </a:rPr>
              <a:t>m</a:t>
            </a:r>
            <a:r>
              <a:rPr sz="2200" spc="-5" dirty="0">
                <a:solidFill>
                  <a:srgbClr val="404040"/>
                </a:solidFill>
                <a:latin typeface="Times New Roman"/>
                <a:cs typeface="Times New Roman"/>
              </a:rPr>
              <a:t>et</a:t>
            </a:r>
            <a:r>
              <a:rPr sz="2200" spc="15" dirty="0">
                <a:solidFill>
                  <a:srgbClr val="404040"/>
                </a:solidFill>
                <a:latin typeface="Times New Roman"/>
                <a:cs typeface="Times New Roman"/>
              </a:rPr>
              <a:t>h</a:t>
            </a:r>
            <a:r>
              <a:rPr sz="2200" dirty="0">
                <a:solidFill>
                  <a:srgbClr val="404040"/>
                </a:solidFill>
                <a:latin typeface="Times New Roman"/>
                <a:cs typeface="Times New Roman"/>
              </a:rPr>
              <a:t>o</a:t>
            </a:r>
            <a:r>
              <a:rPr sz="2200" spc="-5" dirty="0">
                <a:solidFill>
                  <a:srgbClr val="404040"/>
                </a:solidFill>
                <a:latin typeface="Times New Roman"/>
                <a:cs typeface="Times New Roman"/>
              </a:rPr>
              <a:t>d</a:t>
            </a:r>
            <a:r>
              <a:rPr sz="2200" dirty="0">
                <a:solidFill>
                  <a:srgbClr val="404040"/>
                </a:solidFill>
                <a:latin typeface="Times New Roman"/>
                <a:cs typeface="Times New Roman"/>
              </a:rPr>
              <a:t>		</a:t>
            </a:r>
            <a:r>
              <a:rPr sz="2200" spc="-5" dirty="0">
                <a:solidFill>
                  <a:srgbClr val="404040"/>
                </a:solidFill>
                <a:latin typeface="Times New Roman"/>
                <a:cs typeface="Times New Roman"/>
              </a:rPr>
              <a:t>u</a:t>
            </a:r>
            <a:r>
              <a:rPr sz="2200" spc="-15" dirty="0">
                <a:solidFill>
                  <a:srgbClr val="404040"/>
                </a:solidFill>
                <a:latin typeface="Times New Roman"/>
                <a:cs typeface="Times New Roman"/>
              </a:rPr>
              <a:t>s</a:t>
            </a:r>
            <a:r>
              <a:rPr sz="2200" spc="-5" dirty="0">
                <a:solidFill>
                  <a:srgbClr val="404040"/>
                </a:solidFill>
                <a:latin typeface="Times New Roman"/>
                <a:cs typeface="Times New Roman"/>
              </a:rPr>
              <a:t>ed</a:t>
            </a:r>
            <a:r>
              <a:rPr sz="2200" dirty="0">
                <a:solidFill>
                  <a:srgbClr val="404040"/>
                </a:solidFill>
                <a:latin typeface="Times New Roman"/>
                <a:cs typeface="Times New Roman"/>
              </a:rPr>
              <a:t>	</a:t>
            </a:r>
            <a:r>
              <a:rPr sz="2200" spc="-5" dirty="0">
                <a:solidFill>
                  <a:srgbClr val="404040"/>
                </a:solidFill>
                <a:latin typeface="Times New Roman"/>
                <a:cs typeface="Times New Roman"/>
              </a:rPr>
              <a:t>for</a:t>
            </a:r>
            <a:r>
              <a:rPr sz="2200" dirty="0">
                <a:solidFill>
                  <a:srgbClr val="404040"/>
                </a:solidFill>
                <a:latin typeface="Times New Roman"/>
                <a:cs typeface="Times New Roman"/>
              </a:rPr>
              <a:t>	</a:t>
            </a:r>
            <a:r>
              <a:rPr sz="2200" spc="-5" dirty="0">
                <a:solidFill>
                  <a:srgbClr val="404040"/>
                </a:solidFill>
                <a:latin typeface="Times New Roman"/>
                <a:cs typeface="Times New Roman"/>
              </a:rPr>
              <a:t>the  </a:t>
            </a:r>
            <a:r>
              <a:rPr sz="2200" spc="-20" dirty="0">
                <a:solidFill>
                  <a:srgbClr val="404040"/>
                </a:solidFill>
                <a:latin typeface="Times New Roman"/>
                <a:cs typeface="Times New Roman"/>
              </a:rPr>
              <a:t>t</a:t>
            </a:r>
            <a:r>
              <a:rPr sz="2200" spc="-5" dirty="0">
                <a:solidFill>
                  <a:srgbClr val="404040"/>
                </a:solidFill>
                <a:latin typeface="Times New Roman"/>
                <a:cs typeface="Times New Roman"/>
              </a:rPr>
              <a:t>he</a:t>
            </a:r>
            <a:r>
              <a:rPr sz="2200" dirty="0">
                <a:solidFill>
                  <a:srgbClr val="404040"/>
                </a:solidFill>
                <a:latin typeface="Times New Roman"/>
                <a:cs typeface="Times New Roman"/>
              </a:rPr>
              <a:t>	</a:t>
            </a:r>
            <a:r>
              <a:rPr sz="2200" spc="-5" dirty="0">
                <a:solidFill>
                  <a:srgbClr val="C00000"/>
                </a:solidFill>
                <a:latin typeface="Times New Roman"/>
                <a:cs typeface="Times New Roman"/>
              </a:rPr>
              <a:t>cultivati</a:t>
            </a:r>
            <a:r>
              <a:rPr sz="2200" dirty="0">
                <a:solidFill>
                  <a:srgbClr val="C00000"/>
                </a:solidFill>
                <a:latin typeface="Times New Roman"/>
                <a:cs typeface="Times New Roman"/>
              </a:rPr>
              <a:t>o</a:t>
            </a:r>
            <a:r>
              <a:rPr sz="2200" spc="-5" dirty="0">
                <a:solidFill>
                  <a:srgbClr val="C00000"/>
                </a:solidFill>
                <a:latin typeface="Times New Roman"/>
                <a:cs typeface="Times New Roman"/>
              </a:rPr>
              <a:t>n</a:t>
            </a:r>
            <a:r>
              <a:rPr sz="2200" dirty="0">
                <a:solidFill>
                  <a:srgbClr val="C00000"/>
                </a:solidFill>
                <a:latin typeface="Times New Roman"/>
                <a:cs typeface="Times New Roman"/>
              </a:rPr>
              <a:t>		of</a:t>
            </a:r>
            <a:endParaRPr sz="2200">
              <a:solidFill>
                <a:srgbClr val="C00000"/>
              </a:solidFill>
              <a:latin typeface="Times New Roman"/>
              <a:cs typeface="Times New Roman"/>
            </a:endParaRPr>
          </a:p>
        </p:txBody>
      </p:sp>
      <p:sp>
        <p:nvSpPr>
          <p:cNvPr id="6" name="object 6"/>
          <p:cNvSpPr txBox="1"/>
          <p:nvPr/>
        </p:nvSpPr>
        <p:spPr>
          <a:xfrm>
            <a:off x="885852" y="4864100"/>
            <a:ext cx="7947025" cy="695960"/>
          </a:xfrm>
          <a:prstGeom prst="rect">
            <a:avLst/>
          </a:prstGeom>
        </p:spPr>
        <p:txBody>
          <a:bodyPr vert="horz" wrap="square" lIns="0" tIns="12065" rIns="0" bIns="0" rtlCol="0">
            <a:spAutoFit/>
          </a:bodyPr>
          <a:lstStyle/>
          <a:p>
            <a:pPr marL="12700">
              <a:lnSpc>
                <a:spcPct val="100000"/>
              </a:lnSpc>
              <a:spcBef>
                <a:spcPts val="95"/>
              </a:spcBef>
            </a:pPr>
            <a:r>
              <a:rPr sz="2200" spc="-5" dirty="0">
                <a:solidFill>
                  <a:srgbClr val="C00000"/>
                </a:solidFill>
                <a:latin typeface="Times New Roman"/>
                <a:cs typeface="Times New Roman"/>
              </a:rPr>
              <a:t>microorganisms </a:t>
            </a:r>
            <a:r>
              <a:rPr sz="2200" dirty="0">
                <a:solidFill>
                  <a:srgbClr val="C00000"/>
                </a:solidFill>
                <a:latin typeface="Times New Roman"/>
                <a:cs typeface="Times New Roman"/>
              </a:rPr>
              <a:t>on </a:t>
            </a:r>
            <a:r>
              <a:rPr sz="2200" spc="-5" dirty="0">
                <a:solidFill>
                  <a:srgbClr val="C00000"/>
                </a:solidFill>
                <a:latin typeface="Times New Roman"/>
                <a:cs typeface="Times New Roman"/>
              </a:rPr>
              <a:t>a solid substrate, </a:t>
            </a:r>
            <a:r>
              <a:rPr sz="2200" spc="-10" dirty="0">
                <a:solidFill>
                  <a:srgbClr val="C00000"/>
                </a:solidFill>
                <a:latin typeface="Times New Roman"/>
                <a:cs typeface="Times New Roman"/>
              </a:rPr>
              <a:t>such </a:t>
            </a:r>
            <a:r>
              <a:rPr sz="2200" spc="-5" dirty="0">
                <a:solidFill>
                  <a:srgbClr val="C00000"/>
                </a:solidFill>
                <a:latin typeface="Times New Roman"/>
                <a:cs typeface="Times New Roman"/>
              </a:rPr>
              <a:t>as grains, rice</a:t>
            </a:r>
            <a:r>
              <a:rPr sz="2200" spc="270" dirty="0">
                <a:solidFill>
                  <a:srgbClr val="C00000"/>
                </a:solidFill>
                <a:latin typeface="Times New Roman"/>
                <a:cs typeface="Times New Roman"/>
              </a:rPr>
              <a:t> </a:t>
            </a:r>
            <a:r>
              <a:rPr sz="2200" spc="-5" dirty="0">
                <a:solidFill>
                  <a:srgbClr val="C00000"/>
                </a:solidFill>
                <a:latin typeface="Times New Roman"/>
                <a:cs typeface="Times New Roman"/>
              </a:rPr>
              <a:t>and wheat</a:t>
            </a:r>
            <a:endParaRPr sz="2200">
              <a:solidFill>
                <a:srgbClr val="C00000"/>
              </a:solidFill>
              <a:latin typeface="Times New Roman"/>
              <a:cs typeface="Times New Roman"/>
            </a:endParaRPr>
          </a:p>
          <a:p>
            <a:pPr marL="12700">
              <a:lnSpc>
                <a:spcPct val="100000"/>
              </a:lnSpc>
            </a:pPr>
            <a:r>
              <a:rPr sz="2200" dirty="0">
                <a:solidFill>
                  <a:srgbClr val="C00000"/>
                </a:solidFill>
                <a:latin typeface="Times New Roman"/>
                <a:cs typeface="Times New Roman"/>
              </a:rPr>
              <a:t>bran.</a:t>
            </a:r>
            <a:endParaRPr sz="2200">
              <a:solidFill>
                <a:srgbClr val="C00000"/>
              </a:solidFill>
              <a:latin typeface="Times New Roman"/>
              <a:cs typeface="Times New Roman"/>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711708"/>
            <a:ext cx="1365250" cy="508000"/>
          </a:xfrm>
          <a:custGeom>
            <a:avLst/>
            <a:gdLst/>
            <a:ahLst/>
            <a:cxnLst/>
            <a:rect l="l" t="t" r="r" b="b"/>
            <a:pathLst>
              <a:path w="1365250" h="508000">
                <a:moveTo>
                  <a:pt x="0" y="0"/>
                </a:moveTo>
                <a:lnTo>
                  <a:pt x="0" y="504316"/>
                </a:lnTo>
                <a:lnTo>
                  <a:pt x="1019098" y="507491"/>
                </a:lnTo>
                <a:lnTo>
                  <a:pt x="1119378" y="507491"/>
                </a:lnTo>
                <a:lnTo>
                  <a:pt x="1124013" y="502665"/>
                </a:lnTo>
                <a:lnTo>
                  <a:pt x="1125562" y="501141"/>
                </a:lnTo>
                <a:lnTo>
                  <a:pt x="1127455" y="499490"/>
                </a:lnTo>
                <a:lnTo>
                  <a:pt x="1357884" y="269239"/>
                </a:lnTo>
                <a:lnTo>
                  <a:pt x="1363170" y="262096"/>
                </a:lnTo>
                <a:lnTo>
                  <a:pt x="1364932" y="254952"/>
                </a:lnTo>
                <a:lnTo>
                  <a:pt x="1363170" y="247808"/>
                </a:lnTo>
                <a:lnTo>
                  <a:pt x="1357884" y="240664"/>
                </a:lnTo>
                <a:lnTo>
                  <a:pt x="1128991" y="11937"/>
                </a:lnTo>
                <a:lnTo>
                  <a:pt x="1124013" y="11937"/>
                </a:lnTo>
                <a:lnTo>
                  <a:pt x="1124013" y="7112"/>
                </a:lnTo>
                <a:lnTo>
                  <a:pt x="1119378" y="7112"/>
                </a:lnTo>
                <a:lnTo>
                  <a:pt x="1114564" y="2412"/>
                </a:lnTo>
                <a:lnTo>
                  <a:pt x="1019098" y="2412"/>
                </a:lnTo>
                <a:lnTo>
                  <a:pt x="0" y="0"/>
                </a:lnTo>
                <a:close/>
              </a:path>
            </a:pathLst>
          </a:custGeom>
          <a:solidFill>
            <a:srgbClr val="353535"/>
          </a:solidFill>
        </p:spPr>
        <p:txBody>
          <a:bodyPr wrap="square" lIns="0" tIns="0" rIns="0" bIns="0" rtlCol="0"/>
          <a:lstStyle/>
          <a:p>
            <a:endParaRPr/>
          </a:p>
        </p:txBody>
      </p:sp>
      <p:sp>
        <p:nvSpPr>
          <p:cNvPr id="3" name="object 3"/>
          <p:cNvSpPr txBox="1">
            <a:spLocks noGrp="1"/>
          </p:cNvSpPr>
          <p:nvPr>
            <p:ph type="title"/>
          </p:nvPr>
        </p:nvSpPr>
        <p:spPr>
          <a:xfrm>
            <a:off x="925171" y="938529"/>
            <a:ext cx="8005445" cy="1704954"/>
          </a:xfrm>
          <a:prstGeom prst="rect">
            <a:avLst/>
          </a:prstGeom>
        </p:spPr>
        <p:txBody>
          <a:bodyPr vert="horz" wrap="square" lIns="0" tIns="12065" rIns="0" bIns="0" rtlCol="0">
            <a:spAutoFit/>
          </a:bodyPr>
          <a:lstStyle/>
          <a:p>
            <a:pPr marL="355600" marR="5080" indent="-343535" algn="just">
              <a:lnSpc>
                <a:spcPct val="100000"/>
              </a:lnSpc>
              <a:spcBef>
                <a:spcPts val="95"/>
              </a:spcBef>
            </a:pPr>
            <a:r>
              <a:rPr sz="2200" spc="405" dirty="0">
                <a:solidFill>
                  <a:srgbClr val="353535"/>
                </a:solidFill>
                <a:latin typeface="Arial"/>
                <a:cs typeface="Arial"/>
              </a:rPr>
              <a:t> </a:t>
            </a:r>
            <a:r>
              <a:rPr sz="2200" spc="-5" dirty="0">
                <a:solidFill>
                  <a:srgbClr val="404040"/>
                </a:solidFill>
              </a:rPr>
              <a:t>SSF employs natural raw materials as carbon source such </a:t>
            </a:r>
            <a:r>
              <a:rPr sz="2200" spc="-600" dirty="0">
                <a:solidFill>
                  <a:srgbClr val="404040"/>
                </a:solidFill>
              </a:rPr>
              <a:t>as </a:t>
            </a:r>
            <a:r>
              <a:rPr sz="2200" spc="1550" dirty="0">
                <a:solidFill>
                  <a:srgbClr val="404040"/>
                </a:solidFill>
              </a:rPr>
              <a:t> </a:t>
            </a:r>
            <a:r>
              <a:rPr sz="2200" spc="-5" dirty="0">
                <a:solidFill>
                  <a:srgbClr val="C00000"/>
                </a:solidFill>
              </a:rPr>
              <a:t>cassava, </a:t>
            </a:r>
            <a:r>
              <a:rPr sz="2200" spc="-20" dirty="0">
                <a:solidFill>
                  <a:srgbClr val="C00000"/>
                </a:solidFill>
              </a:rPr>
              <a:t>barley, </a:t>
            </a:r>
            <a:r>
              <a:rPr sz="2200" spc="-5" dirty="0">
                <a:solidFill>
                  <a:srgbClr val="C00000"/>
                </a:solidFill>
              </a:rPr>
              <a:t>wheat bran, sugarcane bagasse, various oil cakes  like palm </a:t>
            </a:r>
            <a:r>
              <a:rPr sz="2200" dirty="0">
                <a:solidFill>
                  <a:srgbClr val="C00000"/>
                </a:solidFill>
              </a:rPr>
              <a:t>kernel </a:t>
            </a:r>
            <a:r>
              <a:rPr sz="2200" spc="-5" dirty="0">
                <a:solidFill>
                  <a:srgbClr val="C00000"/>
                </a:solidFill>
              </a:rPr>
              <a:t>cake, soybean cake, ground </a:t>
            </a:r>
            <a:r>
              <a:rPr sz="2200" dirty="0">
                <a:solidFill>
                  <a:srgbClr val="C00000"/>
                </a:solidFill>
              </a:rPr>
              <a:t>nut </a:t>
            </a:r>
            <a:r>
              <a:rPr sz="2200" spc="-5" dirty="0">
                <a:solidFill>
                  <a:srgbClr val="C00000"/>
                </a:solidFill>
              </a:rPr>
              <a:t>oil cake, fruit pulps  (e.g. apple pomace), saw </a:t>
            </a:r>
            <a:r>
              <a:rPr sz="2200" dirty="0">
                <a:solidFill>
                  <a:srgbClr val="C00000"/>
                </a:solidFill>
              </a:rPr>
              <a:t>dust, </a:t>
            </a:r>
            <a:r>
              <a:rPr sz="2200" spc="-5" dirty="0">
                <a:solidFill>
                  <a:srgbClr val="C00000"/>
                </a:solidFill>
              </a:rPr>
              <a:t>seeds (e.g. tamarind, jack fruit</a:t>
            </a:r>
            <a:r>
              <a:rPr sz="2200" spc="-5" dirty="0">
                <a:solidFill>
                  <a:srgbClr val="404040"/>
                </a:solidFill>
              </a:rPr>
              <a:t>),  </a:t>
            </a:r>
            <a:r>
              <a:rPr sz="2200" spc="-10" dirty="0">
                <a:solidFill>
                  <a:srgbClr val="404040"/>
                </a:solidFill>
              </a:rPr>
              <a:t>coffee </a:t>
            </a:r>
            <a:r>
              <a:rPr sz="2200" spc="-5" dirty="0">
                <a:solidFill>
                  <a:srgbClr val="404040"/>
                </a:solidFill>
              </a:rPr>
              <a:t>husk and </a:t>
            </a:r>
            <a:r>
              <a:rPr sz="2200" spc="-10" dirty="0">
                <a:solidFill>
                  <a:srgbClr val="404040"/>
                </a:solidFill>
              </a:rPr>
              <a:t>coffee </a:t>
            </a:r>
            <a:r>
              <a:rPr sz="2200" spc="-5" dirty="0">
                <a:solidFill>
                  <a:srgbClr val="404040"/>
                </a:solidFill>
              </a:rPr>
              <a:t>pulp, tea waste, spent</a:t>
            </a:r>
            <a:r>
              <a:rPr sz="2200" spc="60" dirty="0">
                <a:solidFill>
                  <a:srgbClr val="404040"/>
                </a:solidFill>
              </a:rPr>
              <a:t> </a:t>
            </a:r>
            <a:r>
              <a:rPr sz="2200" spc="-5" dirty="0">
                <a:solidFill>
                  <a:srgbClr val="404040"/>
                </a:solidFill>
              </a:rPr>
              <a:t>brewing.</a:t>
            </a:r>
            <a:endParaRPr sz="2200">
              <a:latin typeface="Arial"/>
              <a:cs typeface="Arial"/>
            </a:endParaRPr>
          </a:p>
        </p:txBody>
      </p:sp>
      <p:sp>
        <p:nvSpPr>
          <p:cNvPr id="4" name="object 4"/>
          <p:cNvSpPr/>
          <p:nvPr/>
        </p:nvSpPr>
        <p:spPr>
          <a:xfrm>
            <a:off x="2095500" y="2874264"/>
            <a:ext cx="5362956" cy="3781044"/>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 y="714756"/>
            <a:ext cx="1194435" cy="508000"/>
          </a:xfrm>
          <a:custGeom>
            <a:avLst/>
            <a:gdLst/>
            <a:ahLst/>
            <a:cxnLst/>
            <a:rect l="l" t="t" r="r" b="b"/>
            <a:pathLst>
              <a:path w="1592580" h="508000">
                <a:moveTo>
                  <a:pt x="0" y="0"/>
                </a:moveTo>
                <a:lnTo>
                  <a:pt x="0" y="503948"/>
                </a:lnTo>
                <a:lnTo>
                  <a:pt x="1245844" y="507491"/>
                </a:lnTo>
                <a:lnTo>
                  <a:pt x="1346200" y="507491"/>
                </a:lnTo>
                <a:lnTo>
                  <a:pt x="1350899" y="502665"/>
                </a:lnTo>
                <a:lnTo>
                  <a:pt x="1352423" y="501141"/>
                </a:lnTo>
                <a:lnTo>
                  <a:pt x="1354328" y="499617"/>
                </a:lnTo>
                <a:lnTo>
                  <a:pt x="1355852" y="497966"/>
                </a:lnTo>
                <a:lnTo>
                  <a:pt x="1584960" y="268858"/>
                </a:lnTo>
                <a:lnTo>
                  <a:pt x="1590246" y="261714"/>
                </a:lnTo>
                <a:lnTo>
                  <a:pt x="1592008" y="254571"/>
                </a:lnTo>
                <a:lnTo>
                  <a:pt x="1590246" y="247427"/>
                </a:lnTo>
                <a:lnTo>
                  <a:pt x="1584960" y="240283"/>
                </a:lnTo>
                <a:lnTo>
                  <a:pt x="1355852" y="11302"/>
                </a:lnTo>
                <a:lnTo>
                  <a:pt x="1350899" y="11302"/>
                </a:lnTo>
                <a:lnTo>
                  <a:pt x="1350899" y="6476"/>
                </a:lnTo>
                <a:lnTo>
                  <a:pt x="1346200" y="6476"/>
                </a:lnTo>
                <a:lnTo>
                  <a:pt x="1341374" y="1777"/>
                </a:lnTo>
                <a:lnTo>
                  <a:pt x="1245844" y="1777"/>
                </a:lnTo>
                <a:lnTo>
                  <a:pt x="0" y="0"/>
                </a:lnTo>
                <a:close/>
              </a:path>
            </a:pathLst>
          </a:custGeom>
          <a:solidFill>
            <a:srgbClr val="A42F0F"/>
          </a:solidFill>
        </p:spPr>
        <p:txBody>
          <a:bodyPr wrap="square" lIns="0" tIns="0" rIns="0" bIns="0" rtlCol="0"/>
          <a:lstStyle/>
          <a:p>
            <a:endParaRPr/>
          </a:p>
        </p:txBody>
      </p:sp>
      <p:sp>
        <p:nvSpPr>
          <p:cNvPr id="3" name="object 3"/>
          <p:cNvSpPr txBox="1">
            <a:spLocks noGrp="1"/>
          </p:cNvSpPr>
          <p:nvPr>
            <p:ph type="title"/>
          </p:nvPr>
        </p:nvSpPr>
        <p:spPr>
          <a:xfrm>
            <a:off x="1905000" y="457200"/>
            <a:ext cx="4710589" cy="382156"/>
          </a:xfrm>
          <a:prstGeom prst="rect">
            <a:avLst/>
          </a:prstGeom>
        </p:spPr>
        <p:txBody>
          <a:bodyPr vert="horz" wrap="square" lIns="0" tIns="12700" rIns="0" bIns="0" rtlCol="0">
            <a:spAutoFit/>
          </a:bodyPr>
          <a:lstStyle/>
          <a:p>
            <a:pPr marL="12700">
              <a:lnSpc>
                <a:spcPct val="100000"/>
              </a:lnSpc>
              <a:spcBef>
                <a:spcPts val="100"/>
              </a:spcBef>
            </a:pPr>
            <a:r>
              <a:rPr spc="-229" dirty="0">
                <a:solidFill>
                  <a:srgbClr val="252525"/>
                </a:solidFill>
                <a:latin typeface="Verdana"/>
                <a:cs typeface="Verdana"/>
              </a:rPr>
              <a:t>Solid-State </a:t>
            </a:r>
            <a:r>
              <a:rPr spc="-210" dirty="0">
                <a:solidFill>
                  <a:srgbClr val="252525"/>
                </a:solidFill>
                <a:latin typeface="Verdana"/>
                <a:cs typeface="Verdana"/>
              </a:rPr>
              <a:t>Fermentation</a:t>
            </a:r>
            <a:r>
              <a:rPr spc="-270" dirty="0">
                <a:solidFill>
                  <a:srgbClr val="252525"/>
                </a:solidFill>
                <a:latin typeface="Verdana"/>
                <a:cs typeface="Verdana"/>
              </a:rPr>
              <a:t> </a:t>
            </a:r>
            <a:r>
              <a:rPr spc="-475" dirty="0">
                <a:solidFill>
                  <a:srgbClr val="252525"/>
                </a:solidFill>
                <a:latin typeface="Verdana"/>
                <a:cs typeface="Verdana"/>
              </a:rPr>
              <a:t>(SSF)</a:t>
            </a:r>
          </a:p>
        </p:txBody>
      </p:sp>
      <p:sp>
        <p:nvSpPr>
          <p:cNvPr id="4" name="object 4"/>
          <p:cNvSpPr txBox="1"/>
          <p:nvPr/>
        </p:nvSpPr>
        <p:spPr>
          <a:xfrm>
            <a:off x="152400" y="1219200"/>
            <a:ext cx="8686800" cy="2613536"/>
          </a:xfrm>
          <a:prstGeom prst="rect">
            <a:avLst/>
          </a:prstGeom>
        </p:spPr>
        <p:txBody>
          <a:bodyPr vert="horz" wrap="square" lIns="0" tIns="12700" rIns="0" bIns="0" rtlCol="0">
            <a:spAutoFit/>
          </a:bodyPr>
          <a:lstStyle/>
          <a:p>
            <a:pPr marL="355600" marR="5080" indent="-342900" algn="just">
              <a:lnSpc>
                <a:spcPct val="100000"/>
              </a:lnSpc>
              <a:spcBef>
                <a:spcPts val="100"/>
              </a:spcBef>
            </a:pPr>
            <a:r>
              <a:rPr sz="1800" spc="335" dirty="0">
                <a:solidFill>
                  <a:srgbClr val="A42F0F"/>
                </a:solidFill>
                <a:latin typeface="Arial"/>
                <a:cs typeface="Arial"/>
              </a:rPr>
              <a:t> </a:t>
            </a:r>
            <a:r>
              <a:rPr sz="1800" spc="-229" dirty="0">
                <a:solidFill>
                  <a:srgbClr val="404040"/>
                </a:solidFill>
                <a:latin typeface="Verdana"/>
                <a:cs typeface="Verdana"/>
              </a:rPr>
              <a:t>SSF </a:t>
            </a:r>
            <a:r>
              <a:rPr sz="1800" spc="-145" dirty="0">
                <a:solidFill>
                  <a:srgbClr val="404040"/>
                </a:solidFill>
                <a:latin typeface="Verdana"/>
                <a:cs typeface="Verdana"/>
              </a:rPr>
              <a:t>is </a:t>
            </a:r>
            <a:r>
              <a:rPr sz="1800" spc="-105" dirty="0">
                <a:solidFill>
                  <a:srgbClr val="404040"/>
                </a:solidFill>
                <a:latin typeface="Verdana"/>
                <a:cs typeface="Verdana"/>
              </a:rPr>
              <a:t>used </a:t>
            </a:r>
            <a:r>
              <a:rPr sz="1800" spc="-75" dirty="0">
                <a:solidFill>
                  <a:srgbClr val="404040"/>
                </a:solidFill>
                <a:latin typeface="Verdana"/>
                <a:cs typeface="Verdana"/>
              </a:rPr>
              <a:t>for </a:t>
            </a:r>
            <a:r>
              <a:rPr sz="1800" spc="-110" dirty="0">
                <a:solidFill>
                  <a:srgbClr val="404040"/>
                </a:solidFill>
                <a:latin typeface="Verdana"/>
                <a:cs typeface="Verdana"/>
              </a:rPr>
              <a:t>the </a:t>
            </a:r>
            <a:r>
              <a:rPr sz="1800" spc="-75" dirty="0">
                <a:solidFill>
                  <a:srgbClr val="404040"/>
                </a:solidFill>
                <a:latin typeface="Verdana"/>
                <a:cs typeface="Verdana"/>
              </a:rPr>
              <a:t>production of </a:t>
            </a:r>
            <a:r>
              <a:rPr sz="1800" spc="-85" dirty="0">
                <a:solidFill>
                  <a:srgbClr val="404040"/>
                </a:solidFill>
                <a:latin typeface="Verdana"/>
                <a:cs typeface="Verdana"/>
              </a:rPr>
              <a:t>bioproducts </a:t>
            </a:r>
            <a:r>
              <a:rPr sz="1800" spc="-105" dirty="0">
                <a:solidFill>
                  <a:srgbClr val="404040"/>
                </a:solidFill>
                <a:latin typeface="Verdana"/>
                <a:cs typeface="Verdana"/>
              </a:rPr>
              <a:t>from </a:t>
            </a:r>
            <a:r>
              <a:rPr sz="1800" spc="-114" dirty="0">
                <a:solidFill>
                  <a:srgbClr val="404040"/>
                </a:solidFill>
                <a:latin typeface="Verdana"/>
                <a:cs typeface="Verdana"/>
              </a:rPr>
              <a:t>microorganisms </a:t>
            </a:r>
            <a:r>
              <a:rPr sz="1800" spc="-550" dirty="0">
                <a:solidFill>
                  <a:srgbClr val="404040"/>
                </a:solidFill>
                <a:latin typeface="Verdana"/>
                <a:cs typeface="Verdana"/>
              </a:rPr>
              <a:t>under  </a:t>
            </a:r>
            <a:r>
              <a:rPr sz="1800" spc="-90" dirty="0">
                <a:solidFill>
                  <a:srgbClr val="404040"/>
                </a:solidFill>
                <a:latin typeface="Verdana"/>
                <a:cs typeface="Verdana"/>
              </a:rPr>
              <a:t>conditions </a:t>
            </a:r>
            <a:r>
              <a:rPr sz="1800" spc="-75" dirty="0">
                <a:solidFill>
                  <a:srgbClr val="404040"/>
                </a:solidFill>
                <a:latin typeface="Verdana"/>
                <a:cs typeface="Verdana"/>
              </a:rPr>
              <a:t>of </a:t>
            </a:r>
            <a:r>
              <a:rPr sz="1800" spc="-85" dirty="0">
                <a:solidFill>
                  <a:srgbClr val="FF0000"/>
                </a:solidFill>
                <a:latin typeface="Verdana"/>
                <a:cs typeface="Verdana"/>
              </a:rPr>
              <a:t>low </a:t>
            </a:r>
            <a:r>
              <a:rPr sz="1800" spc="-120" dirty="0">
                <a:solidFill>
                  <a:srgbClr val="FF0000"/>
                </a:solidFill>
                <a:latin typeface="Verdana"/>
                <a:cs typeface="Verdana"/>
              </a:rPr>
              <a:t>moisture </a:t>
            </a:r>
            <a:r>
              <a:rPr sz="1800" spc="-95" dirty="0">
                <a:solidFill>
                  <a:srgbClr val="FF0000"/>
                </a:solidFill>
                <a:latin typeface="Verdana"/>
                <a:cs typeface="Verdana"/>
              </a:rPr>
              <a:t>content </a:t>
            </a:r>
            <a:r>
              <a:rPr sz="1800" spc="-75" dirty="0">
                <a:solidFill>
                  <a:srgbClr val="404040"/>
                </a:solidFill>
                <a:latin typeface="Verdana"/>
                <a:cs typeface="Verdana"/>
              </a:rPr>
              <a:t>for </a:t>
            </a:r>
            <a:r>
              <a:rPr sz="1800" spc="-120" dirty="0">
                <a:solidFill>
                  <a:srgbClr val="404040"/>
                </a:solidFill>
                <a:latin typeface="Verdana"/>
                <a:cs typeface="Verdana"/>
              </a:rPr>
              <a:t>growth. </a:t>
            </a:r>
            <a:r>
              <a:rPr sz="1800" spc="-105" dirty="0">
                <a:solidFill>
                  <a:srgbClr val="404040"/>
                </a:solidFill>
                <a:latin typeface="Verdana"/>
                <a:cs typeface="Verdana"/>
              </a:rPr>
              <a:t>The medium used </a:t>
            </a:r>
            <a:r>
              <a:rPr sz="1800" spc="-75" dirty="0">
                <a:solidFill>
                  <a:srgbClr val="404040"/>
                </a:solidFill>
                <a:latin typeface="Verdana"/>
                <a:cs typeface="Verdana"/>
              </a:rPr>
              <a:t>for </a:t>
            </a:r>
            <a:r>
              <a:rPr sz="1800" spc="-229" dirty="0">
                <a:solidFill>
                  <a:srgbClr val="404040"/>
                </a:solidFill>
                <a:latin typeface="Verdana"/>
                <a:cs typeface="Verdana"/>
              </a:rPr>
              <a:t>SSF </a:t>
            </a:r>
            <a:r>
              <a:rPr sz="1800" spc="-145" dirty="0">
                <a:solidFill>
                  <a:srgbClr val="404040"/>
                </a:solidFill>
                <a:latin typeface="Verdana"/>
                <a:cs typeface="Verdana"/>
              </a:rPr>
              <a:t>is  </a:t>
            </a:r>
            <a:r>
              <a:rPr sz="1800" spc="-130" dirty="0">
                <a:solidFill>
                  <a:srgbClr val="404040"/>
                </a:solidFill>
                <a:latin typeface="Verdana"/>
                <a:cs typeface="Verdana"/>
              </a:rPr>
              <a:t>usually </a:t>
            </a:r>
            <a:r>
              <a:rPr sz="1800" spc="-120" dirty="0">
                <a:solidFill>
                  <a:srgbClr val="404040"/>
                </a:solidFill>
                <a:latin typeface="Verdana"/>
                <a:cs typeface="Verdana"/>
              </a:rPr>
              <a:t>a </a:t>
            </a:r>
            <a:r>
              <a:rPr sz="1800" spc="-90" dirty="0">
                <a:solidFill>
                  <a:srgbClr val="404040"/>
                </a:solidFill>
                <a:latin typeface="Verdana"/>
                <a:cs typeface="Verdana"/>
              </a:rPr>
              <a:t>solid </a:t>
            </a:r>
            <a:r>
              <a:rPr sz="1800" spc="-130" dirty="0">
                <a:solidFill>
                  <a:srgbClr val="404040"/>
                </a:solidFill>
                <a:latin typeface="Verdana"/>
                <a:cs typeface="Verdana"/>
              </a:rPr>
              <a:t>substrate </a:t>
            </a:r>
            <a:r>
              <a:rPr sz="1800" spc="-180" dirty="0">
                <a:solidFill>
                  <a:srgbClr val="404040"/>
                </a:solidFill>
                <a:latin typeface="Verdana"/>
                <a:cs typeface="Verdana"/>
              </a:rPr>
              <a:t>(e.g., </a:t>
            </a:r>
            <a:r>
              <a:rPr sz="1800" spc="-100" dirty="0">
                <a:solidFill>
                  <a:srgbClr val="404040"/>
                </a:solidFill>
                <a:latin typeface="Verdana"/>
                <a:cs typeface="Verdana"/>
              </a:rPr>
              <a:t>rice </a:t>
            </a:r>
            <a:r>
              <a:rPr sz="1800" spc="-125" dirty="0">
                <a:solidFill>
                  <a:srgbClr val="404040"/>
                </a:solidFill>
                <a:latin typeface="Verdana"/>
                <a:cs typeface="Verdana"/>
              </a:rPr>
              <a:t>bran, </a:t>
            </a:r>
            <a:r>
              <a:rPr sz="1800" spc="-120" dirty="0">
                <a:solidFill>
                  <a:srgbClr val="404040"/>
                </a:solidFill>
                <a:latin typeface="Verdana"/>
                <a:cs typeface="Verdana"/>
              </a:rPr>
              <a:t>wheat </a:t>
            </a:r>
            <a:r>
              <a:rPr sz="1800" spc="-125" dirty="0">
                <a:solidFill>
                  <a:srgbClr val="404040"/>
                </a:solidFill>
                <a:latin typeface="Verdana"/>
                <a:cs typeface="Verdana"/>
              </a:rPr>
              <a:t>bran, </a:t>
            </a:r>
            <a:r>
              <a:rPr sz="1800" spc="-70" dirty="0">
                <a:solidFill>
                  <a:srgbClr val="404040"/>
                </a:solidFill>
                <a:latin typeface="Verdana"/>
                <a:cs typeface="Verdana"/>
              </a:rPr>
              <a:t>or </a:t>
            </a:r>
            <a:r>
              <a:rPr sz="1800" spc="-140" dirty="0">
                <a:solidFill>
                  <a:srgbClr val="404040"/>
                </a:solidFill>
                <a:latin typeface="Verdana"/>
                <a:cs typeface="Verdana"/>
              </a:rPr>
              <a:t>grain), </a:t>
            </a:r>
            <a:r>
              <a:rPr sz="1800" spc="-105" dirty="0">
                <a:solidFill>
                  <a:srgbClr val="404040"/>
                </a:solidFill>
                <a:latin typeface="Verdana"/>
                <a:cs typeface="Verdana"/>
              </a:rPr>
              <a:t>which </a:t>
            </a:r>
            <a:r>
              <a:rPr sz="1800" spc="-120" dirty="0">
                <a:solidFill>
                  <a:srgbClr val="404040"/>
                </a:solidFill>
                <a:latin typeface="Verdana"/>
                <a:cs typeface="Verdana"/>
              </a:rPr>
              <a:t>requires </a:t>
            </a:r>
            <a:r>
              <a:rPr sz="1800" spc="-50">
                <a:solidFill>
                  <a:srgbClr val="404040"/>
                </a:solidFill>
                <a:latin typeface="Verdana"/>
                <a:cs typeface="Verdana"/>
              </a:rPr>
              <a:t>no </a:t>
            </a:r>
            <a:r>
              <a:rPr sz="1800" spc="-100" smtClean="0">
                <a:solidFill>
                  <a:srgbClr val="404040"/>
                </a:solidFill>
                <a:latin typeface="Verdana"/>
                <a:cs typeface="Verdana"/>
              </a:rPr>
              <a:t>processing</a:t>
            </a:r>
            <a:endParaRPr sz="1800">
              <a:latin typeface="Verdana"/>
              <a:cs typeface="Verdana"/>
            </a:endParaRPr>
          </a:p>
          <a:p>
            <a:pPr marL="12700">
              <a:lnSpc>
                <a:spcPct val="100000"/>
              </a:lnSpc>
              <a:spcBef>
                <a:spcPts val="994"/>
              </a:spcBef>
              <a:tabLst>
                <a:tab pos="354965" algn="l"/>
              </a:tabLst>
            </a:pPr>
            <a:r>
              <a:rPr sz="1800" spc="335" dirty="0">
                <a:solidFill>
                  <a:srgbClr val="A42F0F"/>
                </a:solidFill>
                <a:latin typeface="Arial"/>
                <a:cs typeface="Arial"/>
              </a:rPr>
              <a:t>	</a:t>
            </a:r>
            <a:r>
              <a:rPr sz="1800" spc="-114" dirty="0">
                <a:solidFill>
                  <a:srgbClr val="404040"/>
                </a:solidFill>
                <a:latin typeface="Verdana"/>
                <a:cs typeface="Verdana"/>
              </a:rPr>
              <a:t>fewer </a:t>
            </a:r>
            <a:r>
              <a:rPr sz="1800" spc="-95" dirty="0">
                <a:solidFill>
                  <a:srgbClr val="404040"/>
                </a:solidFill>
                <a:latin typeface="Verdana"/>
                <a:cs typeface="Verdana"/>
              </a:rPr>
              <a:t>problems </a:t>
            </a:r>
            <a:r>
              <a:rPr sz="1800" spc="-75" dirty="0">
                <a:solidFill>
                  <a:srgbClr val="404040"/>
                </a:solidFill>
                <a:latin typeface="Verdana"/>
                <a:cs typeface="Verdana"/>
              </a:rPr>
              <a:t>due </a:t>
            </a:r>
            <a:r>
              <a:rPr sz="1800" spc="-70" dirty="0">
                <a:solidFill>
                  <a:srgbClr val="404040"/>
                </a:solidFill>
                <a:latin typeface="Verdana"/>
                <a:cs typeface="Verdana"/>
              </a:rPr>
              <a:t>to </a:t>
            </a:r>
            <a:r>
              <a:rPr sz="1800" spc="-100" dirty="0">
                <a:solidFill>
                  <a:srgbClr val="FF0000"/>
                </a:solidFill>
                <a:latin typeface="Verdana"/>
                <a:cs typeface="Verdana"/>
              </a:rPr>
              <a:t>contamination </a:t>
            </a:r>
            <a:r>
              <a:rPr sz="1800" spc="-130" dirty="0">
                <a:solidFill>
                  <a:srgbClr val="404040"/>
                </a:solidFill>
                <a:latin typeface="Verdana"/>
                <a:cs typeface="Verdana"/>
              </a:rPr>
              <a:t>are</a:t>
            </a:r>
            <a:r>
              <a:rPr sz="1800" spc="-155" dirty="0">
                <a:solidFill>
                  <a:srgbClr val="404040"/>
                </a:solidFill>
                <a:latin typeface="Verdana"/>
                <a:cs typeface="Verdana"/>
              </a:rPr>
              <a:t> </a:t>
            </a:r>
            <a:r>
              <a:rPr sz="1800" spc="-100" dirty="0">
                <a:solidFill>
                  <a:srgbClr val="404040"/>
                </a:solidFill>
                <a:latin typeface="Verdana"/>
                <a:cs typeface="Verdana"/>
              </a:rPr>
              <a:t>observed.</a:t>
            </a:r>
            <a:endParaRPr sz="1800">
              <a:latin typeface="Verdana"/>
              <a:cs typeface="Verdana"/>
            </a:endParaRPr>
          </a:p>
          <a:p>
            <a:pPr marL="12700">
              <a:lnSpc>
                <a:spcPct val="100000"/>
              </a:lnSpc>
              <a:spcBef>
                <a:spcPts val="1010"/>
              </a:spcBef>
              <a:tabLst>
                <a:tab pos="354965" algn="l"/>
              </a:tabLst>
            </a:pPr>
            <a:r>
              <a:rPr sz="1800" spc="335" dirty="0">
                <a:solidFill>
                  <a:srgbClr val="A42F0F"/>
                </a:solidFill>
                <a:latin typeface="Arial"/>
                <a:cs typeface="Arial"/>
              </a:rPr>
              <a:t>	</a:t>
            </a:r>
            <a:r>
              <a:rPr sz="1800" spc="-105" dirty="0">
                <a:solidFill>
                  <a:srgbClr val="404040"/>
                </a:solidFill>
                <a:latin typeface="Verdana"/>
                <a:cs typeface="Verdana"/>
              </a:rPr>
              <a:t>The </a:t>
            </a:r>
            <a:r>
              <a:rPr sz="1800" spc="-85" dirty="0">
                <a:solidFill>
                  <a:srgbClr val="FF0000"/>
                </a:solidFill>
                <a:latin typeface="Verdana"/>
                <a:cs typeface="Verdana"/>
              </a:rPr>
              <a:t>power </a:t>
            </a:r>
            <a:r>
              <a:rPr sz="1800" spc="-120" dirty="0">
                <a:solidFill>
                  <a:srgbClr val="FF0000"/>
                </a:solidFill>
                <a:latin typeface="Verdana"/>
                <a:cs typeface="Verdana"/>
              </a:rPr>
              <a:t>requirements </a:t>
            </a:r>
            <a:r>
              <a:rPr sz="1800" spc="-130" dirty="0">
                <a:solidFill>
                  <a:srgbClr val="FF0000"/>
                </a:solidFill>
                <a:latin typeface="Verdana"/>
                <a:cs typeface="Verdana"/>
              </a:rPr>
              <a:t>are </a:t>
            </a:r>
            <a:r>
              <a:rPr sz="1800" spc="-95" dirty="0">
                <a:solidFill>
                  <a:srgbClr val="FF0000"/>
                </a:solidFill>
                <a:latin typeface="Verdana"/>
                <a:cs typeface="Verdana"/>
              </a:rPr>
              <a:t>lower </a:t>
            </a:r>
            <a:r>
              <a:rPr sz="1800" spc="-114" dirty="0">
                <a:solidFill>
                  <a:srgbClr val="404040"/>
                </a:solidFill>
                <a:latin typeface="Verdana"/>
                <a:cs typeface="Verdana"/>
              </a:rPr>
              <a:t>than </a:t>
            </a:r>
            <a:r>
              <a:rPr sz="1800" spc="-100" dirty="0">
                <a:solidFill>
                  <a:srgbClr val="404040"/>
                </a:solidFill>
                <a:latin typeface="Verdana"/>
                <a:cs typeface="Verdana"/>
              </a:rPr>
              <a:t>submerged</a:t>
            </a:r>
            <a:r>
              <a:rPr sz="1800" spc="-65" dirty="0">
                <a:solidFill>
                  <a:srgbClr val="404040"/>
                </a:solidFill>
                <a:latin typeface="Verdana"/>
                <a:cs typeface="Verdana"/>
              </a:rPr>
              <a:t> </a:t>
            </a:r>
            <a:r>
              <a:rPr sz="1800" spc="-114" dirty="0">
                <a:solidFill>
                  <a:srgbClr val="404040"/>
                </a:solidFill>
                <a:latin typeface="Verdana"/>
                <a:cs typeface="Verdana"/>
              </a:rPr>
              <a:t>fermentation.</a:t>
            </a:r>
            <a:endParaRPr sz="1800">
              <a:latin typeface="Verdana"/>
              <a:cs typeface="Verdana"/>
            </a:endParaRPr>
          </a:p>
          <a:p>
            <a:pPr marL="355600" marR="5080" indent="-342900" algn="just">
              <a:lnSpc>
                <a:spcPct val="100000"/>
              </a:lnSpc>
              <a:spcBef>
                <a:spcPts val="994"/>
              </a:spcBef>
            </a:pPr>
            <a:r>
              <a:rPr sz="1800" spc="340" dirty="0">
                <a:solidFill>
                  <a:srgbClr val="A42F0F"/>
                </a:solidFill>
                <a:latin typeface="Arial"/>
                <a:cs typeface="Arial"/>
              </a:rPr>
              <a:t> </a:t>
            </a:r>
            <a:r>
              <a:rPr sz="1800" spc="-120" dirty="0">
                <a:solidFill>
                  <a:srgbClr val="404040"/>
                </a:solidFill>
                <a:latin typeface="Verdana"/>
                <a:cs typeface="Verdana"/>
              </a:rPr>
              <a:t>Inadequate </a:t>
            </a:r>
            <a:r>
              <a:rPr sz="1800" spc="-135" dirty="0">
                <a:solidFill>
                  <a:srgbClr val="FF0000"/>
                </a:solidFill>
                <a:latin typeface="Verdana"/>
                <a:cs typeface="Verdana"/>
              </a:rPr>
              <a:t>mixing</a:t>
            </a:r>
            <a:r>
              <a:rPr sz="1800" spc="-135" dirty="0">
                <a:solidFill>
                  <a:srgbClr val="404040"/>
                </a:solidFill>
                <a:latin typeface="Verdana"/>
                <a:cs typeface="Verdana"/>
              </a:rPr>
              <a:t>, </a:t>
            </a:r>
            <a:r>
              <a:rPr sz="1800" spc="-114" dirty="0">
                <a:solidFill>
                  <a:srgbClr val="404040"/>
                </a:solidFill>
                <a:latin typeface="Verdana"/>
                <a:cs typeface="Verdana"/>
              </a:rPr>
              <a:t>limitations </a:t>
            </a:r>
            <a:r>
              <a:rPr sz="1800" spc="-75" dirty="0">
                <a:solidFill>
                  <a:srgbClr val="404040"/>
                </a:solidFill>
                <a:latin typeface="Verdana"/>
                <a:cs typeface="Verdana"/>
              </a:rPr>
              <a:t>of </a:t>
            </a:r>
            <a:r>
              <a:rPr sz="1800" spc="-114" dirty="0">
                <a:solidFill>
                  <a:srgbClr val="FF0000"/>
                </a:solidFill>
                <a:latin typeface="Verdana"/>
                <a:cs typeface="Verdana"/>
              </a:rPr>
              <a:t>nutrient </a:t>
            </a:r>
            <a:r>
              <a:rPr sz="1800" spc="-105" dirty="0">
                <a:solidFill>
                  <a:srgbClr val="FF0000"/>
                </a:solidFill>
                <a:latin typeface="Verdana"/>
                <a:cs typeface="Verdana"/>
              </a:rPr>
              <a:t>diffusion</a:t>
            </a:r>
            <a:r>
              <a:rPr sz="1800" spc="-105" dirty="0">
                <a:solidFill>
                  <a:srgbClr val="404040"/>
                </a:solidFill>
                <a:latin typeface="Verdana"/>
                <a:cs typeface="Verdana"/>
              </a:rPr>
              <a:t>, </a:t>
            </a:r>
            <a:r>
              <a:rPr sz="1800" spc="-90" dirty="0">
                <a:solidFill>
                  <a:srgbClr val="404040"/>
                </a:solidFill>
                <a:latin typeface="Verdana"/>
                <a:cs typeface="Verdana"/>
              </a:rPr>
              <a:t>metabolic </a:t>
            </a:r>
            <a:r>
              <a:rPr sz="1800" spc="-114" dirty="0">
                <a:solidFill>
                  <a:srgbClr val="FF0000"/>
                </a:solidFill>
                <a:latin typeface="Verdana"/>
                <a:cs typeface="Verdana"/>
              </a:rPr>
              <a:t>heat </a:t>
            </a:r>
            <a:r>
              <a:rPr sz="1800" spc="-145" dirty="0">
                <a:solidFill>
                  <a:srgbClr val="FF0000"/>
                </a:solidFill>
                <a:latin typeface="Verdana"/>
                <a:cs typeface="Verdana"/>
              </a:rPr>
              <a:t>accumulation</a:t>
            </a:r>
            <a:r>
              <a:rPr sz="1800" spc="-145" dirty="0">
                <a:solidFill>
                  <a:srgbClr val="404040"/>
                </a:solidFill>
                <a:latin typeface="Verdana"/>
                <a:cs typeface="Verdana"/>
              </a:rPr>
              <a:t>,  </a:t>
            </a:r>
            <a:r>
              <a:rPr sz="1800" spc="-85" dirty="0">
                <a:solidFill>
                  <a:srgbClr val="404040"/>
                </a:solidFill>
                <a:latin typeface="Verdana"/>
                <a:cs typeface="Verdana"/>
              </a:rPr>
              <a:t>and </a:t>
            </a:r>
            <a:r>
              <a:rPr sz="1800" spc="-110" dirty="0">
                <a:solidFill>
                  <a:srgbClr val="FF0000"/>
                </a:solidFill>
                <a:latin typeface="Verdana"/>
                <a:cs typeface="Verdana"/>
              </a:rPr>
              <a:t>ineffective process </a:t>
            </a:r>
            <a:r>
              <a:rPr sz="1800" spc="-85" dirty="0">
                <a:solidFill>
                  <a:srgbClr val="FF0000"/>
                </a:solidFill>
                <a:latin typeface="Verdana"/>
                <a:cs typeface="Verdana"/>
              </a:rPr>
              <a:t>control </a:t>
            </a:r>
            <a:r>
              <a:rPr sz="1800" spc="-114" dirty="0">
                <a:solidFill>
                  <a:srgbClr val="404040"/>
                </a:solidFill>
                <a:latin typeface="Verdana"/>
                <a:cs typeface="Verdana"/>
              </a:rPr>
              <a:t>renders </a:t>
            </a:r>
            <a:r>
              <a:rPr sz="1800" spc="-229" dirty="0">
                <a:solidFill>
                  <a:srgbClr val="404040"/>
                </a:solidFill>
                <a:latin typeface="Verdana"/>
                <a:cs typeface="Verdana"/>
              </a:rPr>
              <a:t>SSF </a:t>
            </a:r>
            <a:r>
              <a:rPr sz="1800" spc="-105" dirty="0">
                <a:solidFill>
                  <a:srgbClr val="404040"/>
                </a:solidFill>
                <a:latin typeface="Verdana"/>
                <a:cs typeface="Verdana"/>
              </a:rPr>
              <a:t>generally </a:t>
            </a:r>
            <a:r>
              <a:rPr sz="1800" spc="-80" dirty="0">
                <a:solidFill>
                  <a:srgbClr val="404040"/>
                </a:solidFill>
                <a:latin typeface="Verdana"/>
                <a:cs typeface="Verdana"/>
              </a:rPr>
              <a:t>applicable </a:t>
            </a:r>
            <a:r>
              <a:rPr sz="1800" spc="-75" dirty="0">
                <a:solidFill>
                  <a:srgbClr val="404040"/>
                </a:solidFill>
                <a:latin typeface="Verdana"/>
                <a:cs typeface="Verdana"/>
              </a:rPr>
              <a:t>for </a:t>
            </a:r>
            <a:r>
              <a:rPr sz="1800" spc="-85" dirty="0">
                <a:solidFill>
                  <a:srgbClr val="FF0000"/>
                </a:solidFill>
                <a:latin typeface="Verdana"/>
                <a:cs typeface="Verdana"/>
              </a:rPr>
              <a:t>low </a:t>
            </a:r>
            <a:r>
              <a:rPr sz="1800" spc="-125" dirty="0">
                <a:solidFill>
                  <a:srgbClr val="FF0000"/>
                </a:solidFill>
                <a:latin typeface="Verdana"/>
                <a:cs typeface="Verdana"/>
              </a:rPr>
              <a:t>value  </a:t>
            </a:r>
            <a:r>
              <a:rPr sz="1800" spc="-95" dirty="0">
                <a:solidFill>
                  <a:srgbClr val="FF0000"/>
                </a:solidFill>
                <a:latin typeface="Verdana"/>
                <a:cs typeface="Verdana"/>
              </a:rPr>
              <a:t>products </a:t>
            </a:r>
            <a:r>
              <a:rPr sz="1800" spc="-125" dirty="0">
                <a:solidFill>
                  <a:srgbClr val="404040"/>
                </a:solidFill>
                <a:latin typeface="Verdana"/>
                <a:cs typeface="Verdana"/>
              </a:rPr>
              <a:t>with </a:t>
            </a:r>
            <a:r>
              <a:rPr sz="1800" spc="-140" dirty="0">
                <a:solidFill>
                  <a:srgbClr val="404040"/>
                </a:solidFill>
                <a:latin typeface="Verdana"/>
                <a:cs typeface="Verdana"/>
              </a:rPr>
              <a:t>less </a:t>
            </a:r>
            <a:r>
              <a:rPr sz="1800" spc="-85" dirty="0">
                <a:solidFill>
                  <a:srgbClr val="404040"/>
                </a:solidFill>
                <a:latin typeface="Verdana"/>
                <a:cs typeface="Verdana"/>
              </a:rPr>
              <a:t>monitoring and</a:t>
            </a:r>
            <a:r>
              <a:rPr sz="1800" spc="-110" dirty="0">
                <a:solidFill>
                  <a:srgbClr val="404040"/>
                </a:solidFill>
                <a:latin typeface="Verdana"/>
                <a:cs typeface="Verdana"/>
              </a:rPr>
              <a:t> </a:t>
            </a:r>
            <a:r>
              <a:rPr sz="1800" spc="-85" dirty="0">
                <a:solidFill>
                  <a:srgbClr val="404040"/>
                </a:solidFill>
                <a:latin typeface="Verdana"/>
                <a:cs typeface="Verdana"/>
              </a:rPr>
              <a:t>control</a:t>
            </a:r>
            <a:endParaRPr sz="1800">
              <a:latin typeface="Verdana"/>
              <a:cs typeface="Verdana"/>
            </a:endParaRPr>
          </a:p>
        </p:txBody>
      </p:sp>
      <p:sp>
        <p:nvSpPr>
          <p:cNvPr id="5" name="object 5"/>
          <p:cNvSpPr/>
          <p:nvPr/>
        </p:nvSpPr>
        <p:spPr>
          <a:xfrm>
            <a:off x="2334005" y="3962398"/>
            <a:ext cx="4864608" cy="28956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07542" y="1468958"/>
            <a:ext cx="7728584" cy="2637790"/>
          </a:xfrm>
          <a:prstGeom prst="rect">
            <a:avLst/>
          </a:prstGeom>
        </p:spPr>
        <p:txBody>
          <a:bodyPr vert="horz" wrap="square" lIns="0" tIns="13335" rIns="0" bIns="0" rtlCol="0">
            <a:spAutoFit/>
          </a:bodyPr>
          <a:lstStyle/>
          <a:p>
            <a:pPr marL="12700">
              <a:lnSpc>
                <a:spcPct val="100000"/>
              </a:lnSpc>
              <a:spcBef>
                <a:spcPts val="105"/>
              </a:spcBef>
              <a:tabLst>
                <a:tab pos="1019810" algn="l"/>
                <a:tab pos="2040889" algn="l"/>
                <a:tab pos="2381250" algn="l"/>
                <a:tab pos="3760470" algn="l"/>
                <a:tab pos="4132579" algn="l"/>
                <a:tab pos="4633595" algn="l"/>
                <a:tab pos="6046470" algn="l"/>
                <a:tab pos="6435090" algn="l"/>
                <a:tab pos="7488555" algn="l"/>
              </a:tabLst>
            </a:pPr>
            <a:r>
              <a:rPr sz="2300" spc="440" dirty="0">
                <a:solidFill>
                  <a:srgbClr val="353535"/>
                </a:solidFill>
                <a:latin typeface="Arial"/>
                <a:cs typeface="Arial"/>
              </a:rPr>
              <a:t></a:t>
            </a:r>
            <a:r>
              <a:rPr sz="2300" spc="5" dirty="0">
                <a:solidFill>
                  <a:srgbClr val="353535"/>
                </a:solidFill>
                <a:latin typeface="Arial"/>
                <a:cs typeface="Arial"/>
              </a:rPr>
              <a:t> </a:t>
            </a:r>
            <a:r>
              <a:rPr sz="2300" dirty="0">
                <a:solidFill>
                  <a:srgbClr val="404040"/>
                </a:solidFill>
                <a:latin typeface="Times New Roman"/>
                <a:cs typeface="Times New Roman"/>
              </a:rPr>
              <a:t>Th</a:t>
            </a:r>
            <a:r>
              <a:rPr sz="2300" spc="-15" dirty="0">
                <a:solidFill>
                  <a:srgbClr val="404040"/>
                </a:solidFill>
                <a:latin typeface="Times New Roman"/>
                <a:cs typeface="Times New Roman"/>
              </a:rPr>
              <a:t>i</a:t>
            </a:r>
            <a:r>
              <a:rPr sz="2300" dirty="0">
                <a:solidFill>
                  <a:srgbClr val="404040"/>
                </a:solidFill>
                <a:latin typeface="Times New Roman"/>
                <a:cs typeface="Times New Roman"/>
              </a:rPr>
              <a:t>s	</a:t>
            </a:r>
            <a:r>
              <a:rPr sz="2300" spc="-15" dirty="0">
                <a:solidFill>
                  <a:srgbClr val="404040"/>
                </a:solidFill>
                <a:latin typeface="Times New Roman"/>
                <a:cs typeface="Times New Roman"/>
              </a:rPr>
              <a:t>m</a:t>
            </a:r>
            <a:r>
              <a:rPr sz="2300" dirty="0">
                <a:solidFill>
                  <a:srgbClr val="404040"/>
                </a:solidFill>
                <a:latin typeface="Times New Roman"/>
                <a:cs typeface="Times New Roman"/>
              </a:rPr>
              <a:t>e</a:t>
            </a:r>
            <a:r>
              <a:rPr sz="2300" spc="-10" dirty="0">
                <a:solidFill>
                  <a:srgbClr val="404040"/>
                </a:solidFill>
                <a:latin typeface="Times New Roman"/>
                <a:cs typeface="Times New Roman"/>
              </a:rPr>
              <a:t>t</a:t>
            </a:r>
            <a:r>
              <a:rPr sz="2300" dirty="0">
                <a:solidFill>
                  <a:srgbClr val="404040"/>
                </a:solidFill>
                <a:latin typeface="Times New Roman"/>
                <a:cs typeface="Times New Roman"/>
              </a:rPr>
              <a:t>hod	</a:t>
            </a:r>
            <a:r>
              <a:rPr sz="2300" spc="-5" dirty="0">
                <a:solidFill>
                  <a:srgbClr val="404040"/>
                </a:solidFill>
                <a:latin typeface="Times New Roman"/>
                <a:cs typeface="Times New Roman"/>
              </a:rPr>
              <a:t>i</a:t>
            </a:r>
            <a:r>
              <a:rPr sz="2300" dirty="0">
                <a:solidFill>
                  <a:srgbClr val="404040"/>
                </a:solidFill>
                <a:latin typeface="Times New Roman"/>
                <a:cs typeface="Times New Roman"/>
              </a:rPr>
              <a:t>s	a</a:t>
            </a:r>
            <a:r>
              <a:rPr sz="2300" spc="-10" dirty="0">
                <a:solidFill>
                  <a:srgbClr val="404040"/>
                </a:solidFill>
                <a:latin typeface="Times New Roman"/>
                <a:cs typeface="Times New Roman"/>
              </a:rPr>
              <a:t>l</a:t>
            </a:r>
            <a:r>
              <a:rPr sz="2300" dirty="0">
                <a:solidFill>
                  <a:srgbClr val="404040"/>
                </a:solidFill>
                <a:latin typeface="Times New Roman"/>
                <a:cs typeface="Times New Roman"/>
              </a:rPr>
              <a:t>terna</a:t>
            </a:r>
            <a:r>
              <a:rPr sz="2300" spc="-10" dirty="0">
                <a:solidFill>
                  <a:srgbClr val="404040"/>
                </a:solidFill>
                <a:latin typeface="Times New Roman"/>
                <a:cs typeface="Times New Roman"/>
              </a:rPr>
              <a:t>t</a:t>
            </a:r>
            <a:r>
              <a:rPr sz="2300" dirty="0">
                <a:solidFill>
                  <a:srgbClr val="404040"/>
                </a:solidFill>
                <a:latin typeface="Times New Roman"/>
                <a:cs typeface="Times New Roman"/>
              </a:rPr>
              <a:t>ive	</a:t>
            </a:r>
            <a:r>
              <a:rPr sz="2300" spc="-5" dirty="0">
                <a:solidFill>
                  <a:srgbClr val="404040"/>
                </a:solidFill>
                <a:latin typeface="Times New Roman"/>
                <a:cs typeface="Times New Roman"/>
              </a:rPr>
              <a:t>t</a:t>
            </a:r>
            <a:r>
              <a:rPr sz="2300" dirty="0">
                <a:solidFill>
                  <a:srgbClr val="404040"/>
                </a:solidFill>
                <a:latin typeface="Times New Roman"/>
                <a:cs typeface="Times New Roman"/>
              </a:rPr>
              <a:t>o	the	p</a:t>
            </a:r>
            <a:r>
              <a:rPr sz="2300" spc="5" dirty="0">
                <a:solidFill>
                  <a:srgbClr val="404040"/>
                </a:solidFill>
                <a:latin typeface="Times New Roman"/>
                <a:cs typeface="Times New Roman"/>
              </a:rPr>
              <a:t>r</a:t>
            </a:r>
            <a:r>
              <a:rPr sz="2300" dirty="0">
                <a:solidFill>
                  <a:srgbClr val="404040"/>
                </a:solidFill>
                <a:latin typeface="Times New Roman"/>
                <a:cs typeface="Times New Roman"/>
              </a:rPr>
              <a:t>odu</a:t>
            </a:r>
            <a:r>
              <a:rPr sz="2300" spc="-10" dirty="0">
                <a:solidFill>
                  <a:srgbClr val="404040"/>
                </a:solidFill>
                <a:latin typeface="Times New Roman"/>
                <a:cs typeface="Times New Roman"/>
              </a:rPr>
              <a:t>c</a:t>
            </a:r>
            <a:r>
              <a:rPr sz="2300" dirty="0">
                <a:solidFill>
                  <a:srgbClr val="404040"/>
                </a:solidFill>
                <a:latin typeface="Times New Roman"/>
                <a:cs typeface="Times New Roman"/>
              </a:rPr>
              <a:t>t</a:t>
            </a:r>
            <a:r>
              <a:rPr sz="2300" spc="-10" dirty="0">
                <a:solidFill>
                  <a:srgbClr val="404040"/>
                </a:solidFill>
                <a:latin typeface="Times New Roman"/>
                <a:cs typeface="Times New Roman"/>
              </a:rPr>
              <a:t>i</a:t>
            </a:r>
            <a:r>
              <a:rPr sz="2300" dirty="0">
                <a:solidFill>
                  <a:srgbClr val="404040"/>
                </a:solidFill>
                <a:latin typeface="Times New Roman"/>
                <a:cs typeface="Times New Roman"/>
              </a:rPr>
              <a:t>on	</a:t>
            </a:r>
            <a:r>
              <a:rPr sz="2300" spc="-5" dirty="0">
                <a:solidFill>
                  <a:srgbClr val="404040"/>
                </a:solidFill>
                <a:latin typeface="Times New Roman"/>
                <a:cs typeface="Times New Roman"/>
              </a:rPr>
              <a:t>o</a:t>
            </a:r>
            <a:r>
              <a:rPr sz="2300" dirty="0">
                <a:solidFill>
                  <a:srgbClr val="404040"/>
                </a:solidFill>
                <a:latin typeface="Times New Roman"/>
                <a:cs typeface="Times New Roman"/>
              </a:rPr>
              <a:t>f	en</a:t>
            </a:r>
            <a:r>
              <a:rPr sz="2300" spc="-10" dirty="0">
                <a:solidFill>
                  <a:srgbClr val="404040"/>
                </a:solidFill>
                <a:latin typeface="Times New Roman"/>
                <a:cs typeface="Times New Roman"/>
              </a:rPr>
              <a:t>z</a:t>
            </a:r>
            <a:r>
              <a:rPr sz="2300" spc="5" dirty="0">
                <a:solidFill>
                  <a:srgbClr val="404040"/>
                </a:solidFill>
                <a:latin typeface="Times New Roman"/>
                <a:cs typeface="Times New Roman"/>
              </a:rPr>
              <a:t>y</a:t>
            </a:r>
            <a:r>
              <a:rPr sz="2300" spc="-15" dirty="0">
                <a:solidFill>
                  <a:srgbClr val="404040"/>
                </a:solidFill>
                <a:latin typeface="Times New Roman"/>
                <a:cs typeface="Times New Roman"/>
              </a:rPr>
              <a:t>m</a:t>
            </a:r>
            <a:r>
              <a:rPr sz="2300" dirty="0">
                <a:solidFill>
                  <a:srgbClr val="404040"/>
                </a:solidFill>
                <a:latin typeface="Times New Roman"/>
                <a:cs typeface="Times New Roman"/>
              </a:rPr>
              <a:t>e	</a:t>
            </a:r>
            <a:r>
              <a:rPr sz="2300" spc="-5" dirty="0">
                <a:solidFill>
                  <a:srgbClr val="404040"/>
                </a:solidFill>
                <a:latin typeface="Times New Roman"/>
                <a:cs typeface="Times New Roman"/>
              </a:rPr>
              <a:t>in</a:t>
            </a:r>
            <a:endParaRPr sz="2300">
              <a:latin typeface="Times New Roman"/>
              <a:cs typeface="Times New Roman"/>
            </a:endParaRPr>
          </a:p>
          <a:p>
            <a:pPr marL="355600">
              <a:lnSpc>
                <a:spcPct val="100000"/>
              </a:lnSpc>
            </a:pPr>
            <a:r>
              <a:rPr sz="2300" spc="-5" dirty="0">
                <a:solidFill>
                  <a:srgbClr val="404040"/>
                </a:solidFill>
                <a:latin typeface="Times New Roman"/>
                <a:cs typeface="Times New Roman"/>
              </a:rPr>
              <a:t>liquid </a:t>
            </a:r>
            <a:r>
              <a:rPr sz="2300" dirty="0">
                <a:solidFill>
                  <a:srgbClr val="404040"/>
                </a:solidFill>
                <a:latin typeface="Times New Roman"/>
                <a:cs typeface="Times New Roman"/>
              </a:rPr>
              <a:t>by </a:t>
            </a:r>
            <a:r>
              <a:rPr sz="2300" spc="-5" dirty="0">
                <a:solidFill>
                  <a:srgbClr val="404040"/>
                </a:solidFill>
                <a:latin typeface="Times New Roman"/>
                <a:cs typeface="Times New Roman"/>
              </a:rPr>
              <a:t>subermerged</a:t>
            </a:r>
            <a:r>
              <a:rPr sz="2300" spc="-20" dirty="0">
                <a:solidFill>
                  <a:srgbClr val="404040"/>
                </a:solidFill>
                <a:latin typeface="Times New Roman"/>
                <a:cs typeface="Times New Roman"/>
              </a:rPr>
              <a:t> </a:t>
            </a:r>
            <a:r>
              <a:rPr sz="2300" spc="-5" dirty="0">
                <a:solidFill>
                  <a:srgbClr val="404040"/>
                </a:solidFill>
                <a:latin typeface="Times New Roman"/>
                <a:cs typeface="Times New Roman"/>
              </a:rPr>
              <a:t>fermentation.</a:t>
            </a:r>
            <a:endParaRPr sz="2300">
              <a:latin typeface="Times New Roman"/>
              <a:cs typeface="Times New Roman"/>
            </a:endParaRPr>
          </a:p>
          <a:p>
            <a:pPr marL="12700">
              <a:lnSpc>
                <a:spcPct val="100000"/>
              </a:lnSpc>
              <a:spcBef>
                <a:spcPts val="1000"/>
              </a:spcBef>
            </a:pPr>
            <a:r>
              <a:rPr sz="2300" spc="434" dirty="0">
                <a:solidFill>
                  <a:srgbClr val="353535"/>
                </a:solidFill>
                <a:latin typeface="Arial"/>
                <a:cs typeface="Arial"/>
              </a:rPr>
              <a:t></a:t>
            </a:r>
            <a:r>
              <a:rPr sz="2300" spc="-20" dirty="0">
                <a:solidFill>
                  <a:srgbClr val="353535"/>
                </a:solidFill>
                <a:latin typeface="Arial"/>
                <a:cs typeface="Arial"/>
              </a:rPr>
              <a:t> </a:t>
            </a:r>
            <a:r>
              <a:rPr sz="2300" b="1" spc="-5" dirty="0">
                <a:solidFill>
                  <a:srgbClr val="404040"/>
                </a:solidFill>
                <a:latin typeface="Times New Roman"/>
                <a:cs typeface="Times New Roman"/>
              </a:rPr>
              <a:t>High </a:t>
            </a:r>
            <a:r>
              <a:rPr sz="2300" b="1" dirty="0">
                <a:solidFill>
                  <a:srgbClr val="404040"/>
                </a:solidFill>
                <a:latin typeface="Times New Roman"/>
                <a:cs typeface="Times New Roman"/>
              </a:rPr>
              <a:t>volumetric </a:t>
            </a:r>
            <a:r>
              <a:rPr sz="2300" b="1" spc="-5" dirty="0">
                <a:solidFill>
                  <a:srgbClr val="404040"/>
                </a:solidFill>
                <a:latin typeface="Times New Roman"/>
                <a:cs typeface="Times New Roman"/>
              </a:rPr>
              <a:t>productivity</a:t>
            </a:r>
            <a:endParaRPr sz="2300">
              <a:latin typeface="Times New Roman"/>
              <a:cs typeface="Times New Roman"/>
            </a:endParaRPr>
          </a:p>
          <a:p>
            <a:pPr marL="12700">
              <a:lnSpc>
                <a:spcPct val="100000"/>
              </a:lnSpc>
              <a:spcBef>
                <a:spcPts val="1005"/>
              </a:spcBef>
            </a:pPr>
            <a:r>
              <a:rPr sz="2300" spc="434" dirty="0">
                <a:solidFill>
                  <a:srgbClr val="353535"/>
                </a:solidFill>
                <a:latin typeface="Arial"/>
                <a:cs typeface="Arial"/>
              </a:rPr>
              <a:t></a:t>
            </a:r>
            <a:r>
              <a:rPr sz="2300" spc="-50" dirty="0">
                <a:solidFill>
                  <a:srgbClr val="353535"/>
                </a:solidFill>
                <a:latin typeface="Arial"/>
                <a:cs typeface="Arial"/>
              </a:rPr>
              <a:t> </a:t>
            </a:r>
            <a:r>
              <a:rPr sz="2300" b="1" spc="-5" dirty="0">
                <a:solidFill>
                  <a:srgbClr val="404040"/>
                </a:solidFill>
                <a:latin typeface="Times New Roman"/>
                <a:cs typeface="Times New Roman"/>
              </a:rPr>
              <a:t>Relatively </a:t>
            </a:r>
            <a:r>
              <a:rPr sz="2300" b="1" dirty="0">
                <a:solidFill>
                  <a:srgbClr val="404040"/>
                </a:solidFill>
                <a:latin typeface="Times New Roman"/>
                <a:cs typeface="Times New Roman"/>
              </a:rPr>
              <a:t>high concentration of </a:t>
            </a:r>
            <a:r>
              <a:rPr sz="2300" b="1" spc="-5" dirty="0">
                <a:solidFill>
                  <a:srgbClr val="404040"/>
                </a:solidFill>
                <a:latin typeface="Times New Roman"/>
                <a:cs typeface="Times New Roman"/>
              </a:rPr>
              <a:t>product</a:t>
            </a:r>
            <a:endParaRPr sz="2300">
              <a:latin typeface="Times New Roman"/>
              <a:cs typeface="Times New Roman"/>
            </a:endParaRPr>
          </a:p>
          <a:p>
            <a:pPr marL="12700">
              <a:lnSpc>
                <a:spcPct val="100000"/>
              </a:lnSpc>
              <a:spcBef>
                <a:spcPts val="1000"/>
              </a:spcBef>
            </a:pPr>
            <a:r>
              <a:rPr sz="2300" spc="434" dirty="0">
                <a:solidFill>
                  <a:srgbClr val="353535"/>
                </a:solidFill>
                <a:latin typeface="Arial"/>
                <a:cs typeface="Arial"/>
              </a:rPr>
              <a:t></a:t>
            </a:r>
            <a:r>
              <a:rPr sz="2300" spc="-15" dirty="0">
                <a:solidFill>
                  <a:srgbClr val="353535"/>
                </a:solidFill>
                <a:latin typeface="Arial"/>
                <a:cs typeface="Arial"/>
              </a:rPr>
              <a:t> </a:t>
            </a:r>
            <a:r>
              <a:rPr sz="2300" b="1" dirty="0">
                <a:solidFill>
                  <a:srgbClr val="404040"/>
                </a:solidFill>
                <a:latin typeface="Times New Roman"/>
                <a:cs typeface="Times New Roman"/>
              </a:rPr>
              <a:t>Less effluent </a:t>
            </a:r>
            <a:r>
              <a:rPr sz="2300" b="1">
                <a:solidFill>
                  <a:srgbClr val="404040"/>
                </a:solidFill>
                <a:latin typeface="Times New Roman"/>
                <a:cs typeface="Times New Roman"/>
              </a:rPr>
              <a:t>generate </a:t>
            </a:r>
            <a:endParaRPr sz="2300">
              <a:latin typeface="Times New Roman"/>
              <a:cs typeface="Times New Roman"/>
            </a:endParaRPr>
          </a:p>
          <a:p>
            <a:pPr marL="12700">
              <a:lnSpc>
                <a:spcPct val="100000"/>
              </a:lnSpc>
              <a:spcBef>
                <a:spcPts val="994"/>
              </a:spcBef>
            </a:pPr>
            <a:r>
              <a:rPr sz="2300" spc="434" dirty="0">
                <a:solidFill>
                  <a:srgbClr val="353535"/>
                </a:solidFill>
                <a:latin typeface="Arial"/>
                <a:cs typeface="Arial"/>
              </a:rPr>
              <a:t></a:t>
            </a:r>
            <a:r>
              <a:rPr sz="2300" spc="-50" dirty="0">
                <a:solidFill>
                  <a:srgbClr val="353535"/>
                </a:solidFill>
                <a:latin typeface="Arial"/>
                <a:cs typeface="Arial"/>
              </a:rPr>
              <a:t> </a:t>
            </a:r>
            <a:r>
              <a:rPr sz="2300" b="1" dirty="0">
                <a:solidFill>
                  <a:srgbClr val="404040"/>
                </a:solidFill>
                <a:latin typeface="Times New Roman"/>
                <a:cs typeface="Times New Roman"/>
              </a:rPr>
              <a:t>Simple fermentation equipment.</a:t>
            </a:r>
            <a:endParaRPr sz="2300">
              <a:latin typeface="Times New Roman"/>
              <a:cs typeface="Times New Roman"/>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711708"/>
            <a:ext cx="1365250" cy="508000"/>
          </a:xfrm>
          <a:custGeom>
            <a:avLst/>
            <a:gdLst/>
            <a:ahLst/>
            <a:cxnLst/>
            <a:rect l="l" t="t" r="r" b="b"/>
            <a:pathLst>
              <a:path w="1365250" h="508000">
                <a:moveTo>
                  <a:pt x="0" y="0"/>
                </a:moveTo>
                <a:lnTo>
                  <a:pt x="0" y="504316"/>
                </a:lnTo>
                <a:lnTo>
                  <a:pt x="1019098" y="507491"/>
                </a:lnTo>
                <a:lnTo>
                  <a:pt x="1119378" y="507491"/>
                </a:lnTo>
                <a:lnTo>
                  <a:pt x="1124013" y="502665"/>
                </a:lnTo>
                <a:lnTo>
                  <a:pt x="1125562" y="501141"/>
                </a:lnTo>
                <a:lnTo>
                  <a:pt x="1127455" y="499490"/>
                </a:lnTo>
                <a:lnTo>
                  <a:pt x="1357884" y="269239"/>
                </a:lnTo>
                <a:lnTo>
                  <a:pt x="1363170" y="262096"/>
                </a:lnTo>
                <a:lnTo>
                  <a:pt x="1364932" y="254952"/>
                </a:lnTo>
                <a:lnTo>
                  <a:pt x="1363170" y="247808"/>
                </a:lnTo>
                <a:lnTo>
                  <a:pt x="1357884" y="240664"/>
                </a:lnTo>
                <a:lnTo>
                  <a:pt x="1128991" y="11937"/>
                </a:lnTo>
                <a:lnTo>
                  <a:pt x="1124013" y="11937"/>
                </a:lnTo>
                <a:lnTo>
                  <a:pt x="1124013" y="7112"/>
                </a:lnTo>
                <a:lnTo>
                  <a:pt x="1119378" y="7112"/>
                </a:lnTo>
                <a:lnTo>
                  <a:pt x="1114564" y="2412"/>
                </a:lnTo>
                <a:lnTo>
                  <a:pt x="1019098" y="2412"/>
                </a:lnTo>
                <a:lnTo>
                  <a:pt x="0" y="0"/>
                </a:lnTo>
                <a:close/>
              </a:path>
            </a:pathLst>
          </a:custGeom>
          <a:solidFill>
            <a:srgbClr val="353535"/>
          </a:solidFill>
        </p:spPr>
        <p:txBody>
          <a:bodyPr wrap="square" lIns="0" tIns="0" rIns="0" bIns="0" rtlCol="0"/>
          <a:lstStyle/>
          <a:p>
            <a:endParaRPr/>
          </a:p>
        </p:txBody>
      </p:sp>
      <p:sp>
        <p:nvSpPr>
          <p:cNvPr id="3" name="object 3"/>
          <p:cNvSpPr/>
          <p:nvPr/>
        </p:nvSpPr>
        <p:spPr>
          <a:xfrm>
            <a:off x="294131" y="1242060"/>
            <a:ext cx="8706612" cy="5394960"/>
          </a:xfrm>
          <a:prstGeom prst="rect">
            <a:avLst/>
          </a:prstGeom>
          <a:blipFill>
            <a:blip r:embed="rId2" cstate="print"/>
            <a:stretch>
              <a:fillRect/>
            </a:stretch>
          </a:blipFill>
        </p:spPr>
        <p:txBody>
          <a:bodyPr wrap="square" lIns="0" tIns="0" rIns="0" bIns="0" rtlCol="0"/>
          <a:lstStyle/>
          <a:p>
            <a:endParaRPr/>
          </a:p>
        </p:txBody>
      </p:sp>
      <p:sp>
        <p:nvSpPr>
          <p:cNvPr id="4" name="object 4"/>
          <p:cNvSpPr txBox="1">
            <a:spLocks noGrp="1"/>
          </p:cNvSpPr>
          <p:nvPr>
            <p:ph type="title"/>
          </p:nvPr>
        </p:nvSpPr>
        <p:spPr>
          <a:xfrm>
            <a:off x="1411988" y="689863"/>
            <a:ext cx="5921375" cy="452120"/>
          </a:xfrm>
          <a:prstGeom prst="rect">
            <a:avLst/>
          </a:prstGeom>
        </p:spPr>
        <p:txBody>
          <a:bodyPr vert="horz" wrap="square" lIns="0" tIns="12065" rIns="0" bIns="0" rtlCol="0">
            <a:spAutoFit/>
          </a:bodyPr>
          <a:lstStyle/>
          <a:p>
            <a:pPr marL="12700">
              <a:lnSpc>
                <a:spcPct val="100000"/>
              </a:lnSpc>
              <a:spcBef>
                <a:spcPts val="95"/>
              </a:spcBef>
            </a:pPr>
            <a:r>
              <a:rPr sz="2800" b="1" spc="-5" dirty="0">
                <a:latin typeface="Times New Roman"/>
                <a:cs typeface="Times New Roman"/>
              </a:rPr>
              <a:t>Examples </a:t>
            </a:r>
            <a:r>
              <a:rPr sz="2800" b="1" dirty="0">
                <a:latin typeface="Times New Roman"/>
                <a:cs typeface="Times New Roman"/>
              </a:rPr>
              <a:t>for </a:t>
            </a:r>
            <a:r>
              <a:rPr sz="2800" b="1" spc="-5" dirty="0">
                <a:latin typeface="Times New Roman"/>
                <a:cs typeface="Times New Roman"/>
              </a:rPr>
              <a:t>Solid </a:t>
            </a:r>
            <a:r>
              <a:rPr sz="2800" b="1" dirty="0">
                <a:latin typeface="Times New Roman"/>
                <a:cs typeface="Times New Roman"/>
              </a:rPr>
              <a:t>State</a:t>
            </a:r>
            <a:r>
              <a:rPr sz="2800" b="1" spc="-80" dirty="0">
                <a:latin typeface="Times New Roman"/>
                <a:cs typeface="Times New Roman"/>
              </a:rPr>
              <a:t> </a:t>
            </a:r>
            <a:r>
              <a:rPr sz="2800" b="1" spc="-5" dirty="0">
                <a:latin typeface="Times New Roman"/>
                <a:cs typeface="Times New Roman"/>
              </a:rPr>
              <a:t>Fermentation</a:t>
            </a:r>
            <a:endParaRPr sz="2800">
              <a:latin typeface="Times New Roman"/>
              <a:cs typeface="Times New Roman"/>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33600" y="533400"/>
            <a:ext cx="4287520" cy="382797"/>
          </a:xfrm>
          <a:prstGeom prst="rect">
            <a:avLst/>
          </a:prstGeom>
        </p:spPr>
        <p:txBody>
          <a:bodyPr vert="horz" wrap="square" lIns="0" tIns="13335" rIns="0" bIns="0" rtlCol="0">
            <a:spAutoFit/>
          </a:bodyPr>
          <a:lstStyle/>
          <a:p>
            <a:pPr marL="12700">
              <a:lnSpc>
                <a:spcPct val="100000"/>
              </a:lnSpc>
              <a:spcBef>
                <a:spcPts val="105"/>
              </a:spcBef>
            </a:pPr>
            <a:r>
              <a:rPr dirty="0">
                <a:solidFill>
                  <a:srgbClr val="C00000"/>
                </a:solidFill>
              </a:rPr>
              <a:t>Why </a:t>
            </a:r>
            <a:r>
              <a:rPr spc="-5" dirty="0">
                <a:solidFill>
                  <a:srgbClr val="C00000"/>
                </a:solidFill>
              </a:rPr>
              <a:t>solid </a:t>
            </a:r>
            <a:r>
              <a:rPr dirty="0">
                <a:solidFill>
                  <a:srgbClr val="C00000"/>
                </a:solidFill>
              </a:rPr>
              <a:t>state </a:t>
            </a:r>
            <a:r>
              <a:rPr spc="-5" dirty="0">
                <a:solidFill>
                  <a:srgbClr val="C00000"/>
                </a:solidFill>
              </a:rPr>
              <a:t>fermentation</a:t>
            </a:r>
            <a:r>
              <a:rPr spc="-65" dirty="0">
                <a:solidFill>
                  <a:srgbClr val="C00000"/>
                </a:solidFill>
              </a:rPr>
              <a:t> </a:t>
            </a:r>
            <a:r>
              <a:rPr spc="-5" dirty="0">
                <a:solidFill>
                  <a:srgbClr val="C00000"/>
                </a:solidFill>
              </a:rPr>
              <a:t>????</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spc="-5" dirty="0"/>
              <a:pPr marL="25400">
                <a:lnSpc>
                  <a:spcPct val="100000"/>
                </a:lnSpc>
              </a:pPr>
              <a:t>8</a:t>
            </a:fld>
            <a:endParaRPr spc="-5" dirty="0"/>
          </a:p>
        </p:txBody>
      </p:sp>
      <p:sp>
        <p:nvSpPr>
          <p:cNvPr id="3" name="object 3"/>
          <p:cNvSpPr txBox="1"/>
          <p:nvPr/>
        </p:nvSpPr>
        <p:spPr>
          <a:xfrm>
            <a:off x="381000" y="1295400"/>
            <a:ext cx="8763000" cy="4087657"/>
          </a:xfrm>
          <a:prstGeom prst="rect">
            <a:avLst/>
          </a:prstGeom>
        </p:spPr>
        <p:txBody>
          <a:bodyPr vert="horz" wrap="square" lIns="0" tIns="73025" rIns="0" bIns="0" rtlCol="0">
            <a:spAutoFit/>
          </a:bodyPr>
          <a:lstStyle/>
          <a:p>
            <a:pPr marL="396875" indent="-384810">
              <a:lnSpc>
                <a:spcPct val="150000"/>
              </a:lnSpc>
              <a:spcBef>
                <a:spcPts val="575"/>
              </a:spcBef>
              <a:buClr>
                <a:srgbClr val="6D9FAF"/>
              </a:buClr>
              <a:buSzPct val="80000"/>
              <a:buFont typeface="Wingdings 2"/>
              <a:buChar char=""/>
              <a:tabLst>
                <a:tab pos="396875" algn="l"/>
                <a:tab pos="397510" algn="l"/>
                <a:tab pos="1808480" algn="l"/>
              </a:tabLst>
            </a:pPr>
            <a:r>
              <a:rPr sz="2000" dirty="0">
                <a:latin typeface="Arial"/>
                <a:cs typeface="Arial"/>
              </a:rPr>
              <a:t>Simple and	cost</a:t>
            </a:r>
            <a:r>
              <a:rPr sz="2000" spc="-35" dirty="0">
                <a:latin typeface="Arial"/>
                <a:cs typeface="Arial"/>
              </a:rPr>
              <a:t> </a:t>
            </a:r>
            <a:r>
              <a:rPr sz="2000" spc="-5" dirty="0">
                <a:latin typeface="Arial"/>
                <a:cs typeface="Arial"/>
              </a:rPr>
              <a:t>effective</a:t>
            </a:r>
            <a:endParaRPr sz="2000">
              <a:latin typeface="Arial"/>
              <a:cs typeface="Arial"/>
            </a:endParaRPr>
          </a:p>
          <a:p>
            <a:pPr marL="396875" indent="-384810">
              <a:lnSpc>
                <a:spcPct val="150000"/>
              </a:lnSpc>
              <a:spcBef>
                <a:spcPts val="480"/>
              </a:spcBef>
              <a:buClr>
                <a:srgbClr val="6D9FAF"/>
              </a:buClr>
              <a:buSzPct val="80000"/>
              <a:buFont typeface="Wingdings 2"/>
              <a:buChar char=""/>
              <a:tabLst>
                <a:tab pos="396875" algn="l"/>
                <a:tab pos="397510" algn="l"/>
              </a:tabLst>
            </a:pPr>
            <a:r>
              <a:rPr sz="2000" dirty="0">
                <a:latin typeface="Arial"/>
                <a:cs typeface="Arial"/>
              </a:rPr>
              <a:t>Less </a:t>
            </a:r>
            <a:r>
              <a:rPr sz="2000" spc="-5" dirty="0">
                <a:latin typeface="Arial"/>
                <a:cs typeface="Arial"/>
              </a:rPr>
              <a:t>effluent </a:t>
            </a:r>
            <a:r>
              <a:rPr sz="2000" dirty="0">
                <a:latin typeface="Arial"/>
                <a:cs typeface="Arial"/>
              </a:rPr>
              <a:t>release, reduce</a:t>
            </a:r>
            <a:r>
              <a:rPr sz="2000" spc="-125" dirty="0">
                <a:latin typeface="Arial"/>
                <a:cs typeface="Arial"/>
              </a:rPr>
              <a:t> </a:t>
            </a:r>
            <a:r>
              <a:rPr sz="2000" dirty="0">
                <a:latin typeface="Arial"/>
                <a:cs typeface="Arial"/>
              </a:rPr>
              <a:t>pollution</a:t>
            </a:r>
            <a:endParaRPr sz="2000">
              <a:latin typeface="Arial"/>
              <a:cs typeface="Arial"/>
            </a:endParaRPr>
          </a:p>
          <a:p>
            <a:pPr marL="396875" indent="-384810">
              <a:lnSpc>
                <a:spcPct val="150000"/>
              </a:lnSpc>
              <a:spcBef>
                <a:spcPts val="480"/>
              </a:spcBef>
              <a:buClr>
                <a:srgbClr val="6D9FAF"/>
              </a:buClr>
              <a:buSzPct val="80000"/>
              <a:buFont typeface="Wingdings 2"/>
              <a:buChar char=""/>
              <a:tabLst>
                <a:tab pos="396875" algn="l"/>
                <a:tab pos="397510" algn="l"/>
              </a:tabLst>
            </a:pPr>
            <a:r>
              <a:rPr sz="2000" smtClean="0">
                <a:latin typeface="Arial"/>
                <a:cs typeface="Arial"/>
              </a:rPr>
              <a:t>Resembles </a:t>
            </a:r>
            <a:r>
              <a:rPr sz="2000" dirty="0">
                <a:latin typeface="Arial"/>
                <a:cs typeface="Arial"/>
              </a:rPr>
              <a:t>the natural habitat of some fungi and</a:t>
            </a:r>
            <a:r>
              <a:rPr sz="2000" spc="-190" dirty="0">
                <a:latin typeface="Arial"/>
                <a:cs typeface="Arial"/>
              </a:rPr>
              <a:t> </a:t>
            </a:r>
            <a:r>
              <a:rPr sz="2000" dirty="0">
                <a:latin typeface="Arial"/>
                <a:cs typeface="Arial"/>
              </a:rPr>
              <a:t>bacteria</a:t>
            </a:r>
            <a:endParaRPr sz="2000">
              <a:latin typeface="Arial"/>
              <a:cs typeface="Arial"/>
            </a:endParaRPr>
          </a:p>
          <a:p>
            <a:pPr marL="396875" indent="-384810" algn="just">
              <a:lnSpc>
                <a:spcPct val="150000"/>
              </a:lnSpc>
              <a:spcBef>
                <a:spcPts val="480"/>
              </a:spcBef>
              <a:buClr>
                <a:srgbClr val="6D9FAF"/>
              </a:buClr>
              <a:buSzPct val="80000"/>
              <a:buFont typeface="Wingdings 2"/>
              <a:buChar char=""/>
              <a:tabLst>
                <a:tab pos="396875" algn="l"/>
                <a:tab pos="397510" algn="l"/>
              </a:tabLst>
            </a:pPr>
            <a:r>
              <a:rPr sz="2000" spc="-5" dirty="0">
                <a:latin typeface="Arial"/>
                <a:cs typeface="Arial"/>
              </a:rPr>
              <a:t>SSF </a:t>
            </a:r>
            <a:r>
              <a:rPr sz="2000" dirty="0">
                <a:latin typeface="Arial"/>
                <a:cs typeface="Arial"/>
              </a:rPr>
              <a:t>utilizes solid substrate, thus nutrient </a:t>
            </a:r>
            <a:r>
              <a:rPr sz="2000" dirty="0">
                <a:solidFill>
                  <a:srgbClr val="C00000"/>
                </a:solidFill>
                <a:latin typeface="Arial"/>
                <a:cs typeface="Arial"/>
              </a:rPr>
              <a:t>rich</a:t>
            </a:r>
            <a:r>
              <a:rPr sz="2000" spc="-130" dirty="0">
                <a:solidFill>
                  <a:srgbClr val="C00000"/>
                </a:solidFill>
                <a:latin typeface="Arial"/>
                <a:cs typeface="Arial"/>
              </a:rPr>
              <a:t> </a:t>
            </a:r>
            <a:r>
              <a:rPr sz="2000" dirty="0">
                <a:solidFill>
                  <a:srgbClr val="C00000"/>
                </a:solidFill>
                <a:latin typeface="Arial"/>
                <a:cs typeface="Arial"/>
              </a:rPr>
              <a:t>waste</a:t>
            </a:r>
            <a:endParaRPr sz="2000">
              <a:solidFill>
                <a:srgbClr val="C00000"/>
              </a:solidFill>
              <a:latin typeface="Arial"/>
              <a:cs typeface="Arial"/>
            </a:endParaRPr>
          </a:p>
          <a:p>
            <a:pPr marL="396875" algn="just">
              <a:lnSpc>
                <a:spcPct val="150000"/>
              </a:lnSpc>
            </a:pPr>
            <a:r>
              <a:rPr sz="2000" dirty="0">
                <a:solidFill>
                  <a:srgbClr val="C00000"/>
                </a:solidFill>
                <a:latin typeface="Arial"/>
                <a:cs typeface="Arial"/>
              </a:rPr>
              <a:t>materials </a:t>
            </a:r>
            <a:r>
              <a:rPr sz="2000" dirty="0">
                <a:latin typeface="Arial"/>
                <a:cs typeface="Arial"/>
              </a:rPr>
              <a:t>can be easily recycled as</a:t>
            </a:r>
            <a:r>
              <a:rPr sz="2000" spc="-114" dirty="0">
                <a:latin typeface="Arial"/>
                <a:cs typeface="Arial"/>
              </a:rPr>
              <a:t> </a:t>
            </a:r>
            <a:r>
              <a:rPr sz="2000" dirty="0">
                <a:latin typeface="Arial"/>
                <a:cs typeface="Arial"/>
              </a:rPr>
              <a:t>substrate</a:t>
            </a:r>
            <a:endParaRPr sz="2000">
              <a:latin typeface="Arial"/>
              <a:cs typeface="Arial"/>
            </a:endParaRPr>
          </a:p>
          <a:p>
            <a:pPr marL="396875" marR="271780" indent="-384810">
              <a:lnSpc>
                <a:spcPct val="150000"/>
              </a:lnSpc>
              <a:spcBef>
                <a:spcPts val="480"/>
              </a:spcBef>
              <a:buClr>
                <a:srgbClr val="6D9FAF"/>
              </a:buClr>
              <a:buSzPct val="80000"/>
              <a:buFont typeface="Wingdings 2"/>
              <a:buChar char=""/>
              <a:tabLst>
                <a:tab pos="396875" algn="l"/>
                <a:tab pos="397510" algn="l"/>
              </a:tabLst>
            </a:pPr>
            <a:r>
              <a:rPr sz="2000" dirty="0">
                <a:latin typeface="Arial"/>
                <a:cs typeface="Arial"/>
              </a:rPr>
              <a:t>Substrate are used very slowly and steadily so the</a:t>
            </a:r>
            <a:r>
              <a:rPr sz="2000" spc="-185" dirty="0">
                <a:latin typeface="Arial"/>
                <a:cs typeface="Arial"/>
              </a:rPr>
              <a:t> </a:t>
            </a:r>
            <a:r>
              <a:rPr sz="2000" dirty="0">
                <a:latin typeface="Arial"/>
                <a:cs typeface="Arial"/>
              </a:rPr>
              <a:t>same  substrate can be used for longer fermentation</a:t>
            </a:r>
            <a:r>
              <a:rPr sz="2000" spc="-195" dirty="0">
                <a:latin typeface="Arial"/>
                <a:cs typeface="Arial"/>
              </a:rPr>
              <a:t> </a:t>
            </a:r>
            <a:r>
              <a:rPr sz="2000" dirty="0">
                <a:latin typeface="Arial"/>
                <a:cs typeface="Arial"/>
              </a:rPr>
              <a:t>period</a:t>
            </a:r>
            <a:endParaRPr sz="2000">
              <a:latin typeface="Arial"/>
              <a:cs typeface="Arial"/>
            </a:endParaRPr>
          </a:p>
          <a:p>
            <a:pPr marL="396875" marR="5080" indent="-384810">
              <a:lnSpc>
                <a:spcPct val="150000"/>
              </a:lnSpc>
              <a:spcBef>
                <a:spcPts val="480"/>
              </a:spcBef>
              <a:buClr>
                <a:srgbClr val="6D9FAF"/>
              </a:buClr>
              <a:buSzPct val="80000"/>
              <a:buFont typeface="Wingdings 2"/>
              <a:buChar char=""/>
              <a:tabLst>
                <a:tab pos="396875" algn="l"/>
                <a:tab pos="397510" algn="l"/>
              </a:tabLst>
            </a:pPr>
            <a:r>
              <a:rPr sz="2000" spc="-5" dirty="0">
                <a:latin typeface="Arial"/>
                <a:cs typeface="Arial"/>
              </a:rPr>
              <a:t>SSF </a:t>
            </a:r>
            <a:r>
              <a:rPr sz="2000" dirty="0">
                <a:latin typeface="Arial"/>
                <a:cs typeface="Arial"/>
              </a:rPr>
              <a:t>is best suited for fermentation techniques </a:t>
            </a:r>
            <a:r>
              <a:rPr sz="2000">
                <a:latin typeface="Arial"/>
                <a:cs typeface="Arial"/>
              </a:rPr>
              <a:t>involving  </a:t>
            </a:r>
            <a:r>
              <a:rPr sz="2000" smtClean="0">
                <a:latin typeface="Arial"/>
                <a:cs typeface="Arial"/>
              </a:rPr>
              <a:t>fungi</a:t>
            </a:r>
            <a:endParaRPr sz="2000">
              <a:latin typeface="Arial"/>
              <a:cs typeface="Aria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24254" y="504524"/>
            <a:ext cx="6161405" cy="574675"/>
          </a:xfrm>
          <a:prstGeom prst="rect">
            <a:avLst/>
          </a:prstGeom>
        </p:spPr>
        <p:txBody>
          <a:bodyPr vert="horz" wrap="square" lIns="0" tIns="12700" rIns="0" bIns="0" rtlCol="0">
            <a:spAutoFit/>
          </a:bodyPr>
          <a:lstStyle/>
          <a:p>
            <a:pPr marL="12700">
              <a:lnSpc>
                <a:spcPct val="100000"/>
              </a:lnSpc>
              <a:spcBef>
                <a:spcPts val="100"/>
              </a:spcBef>
            </a:pPr>
            <a:r>
              <a:rPr sz="3600" b="1" spc="-260" dirty="0">
                <a:solidFill>
                  <a:srgbClr val="1581AA"/>
                </a:solidFill>
                <a:latin typeface="Arial"/>
                <a:cs typeface="Arial"/>
              </a:rPr>
              <a:t>Factors </a:t>
            </a:r>
            <a:r>
              <a:rPr sz="3600" b="1" spc="-175" dirty="0">
                <a:solidFill>
                  <a:srgbClr val="1581AA"/>
                </a:solidFill>
                <a:latin typeface="Arial"/>
                <a:cs typeface="Arial"/>
              </a:rPr>
              <a:t>Involved </a:t>
            </a:r>
            <a:r>
              <a:rPr sz="3600" b="1" spc="-150" dirty="0">
                <a:solidFill>
                  <a:srgbClr val="1581AA"/>
                </a:solidFill>
                <a:latin typeface="Arial"/>
                <a:cs typeface="Arial"/>
              </a:rPr>
              <a:t>in </a:t>
            </a:r>
            <a:r>
              <a:rPr sz="3600" b="1" spc="-490" dirty="0">
                <a:solidFill>
                  <a:srgbClr val="1581AA"/>
                </a:solidFill>
                <a:latin typeface="Arial"/>
                <a:cs typeface="Arial"/>
              </a:rPr>
              <a:t>SSF</a:t>
            </a:r>
            <a:r>
              <a:rPr sz="3600" b="1" spc="-375" dirty="0">
                <a:solidFill>
                  <a:srgbClr val="1581AA"/>
                </a:solidFill>
                <a:latin typeface="Arial"/>
                <a:cs typeface="Arial"/>
              </a:rPr>
              <a:t> </a:t>
            </a:r>
            <a:r>
              <a:rPr sz="3600" b="1" spc="-320" dirty="0">
                <a:solidFill>
                  <a:srgbClr val="1581AA"/>
                </a:solidFill>
                <a:latin typeface="Arial"/>
                <a:cs typeface="Arial"/>
              </a:rPr>
              <a:t>Process</a:t>
            </a:r>
            <a:endParaRPr sz="3600">
              <a:latin typeface="Arial"/>
              <a:cs typeface="Arial"/>
            </a:endParaRPr>
          </a:p>
        </p:txBody>
      </p:sp>
      <p:sp>
        <p:nvSpPr>
          <p:cNvPr id="3" name="object 3"/>
          <p:cNvSpPr txBox="1"/>
          <p:nvPr/>
        </p:nvSpPr>
        <p:spPr>
          <a:xfrm>
            <a:off x="2021586" y="2112329"/>
            <a:ext cx="5522213" cy="2002471"/>
          </a:xfrm>
          <a:prstGeom prst="rect">
            <a:avLst/>
          </a:prstGeom>
        </p:spPr>
        <p:txBody>
          <a:bodyPr vert="horz" wrap="square" lIns="0" tIns="139065" rIns="0" bIns="0" rtlCol="0">
            <a:spAutoFit/>
          </a:bodyPr>
          <a:lstStyle/>
          <a:p>
            <a:pPr marL="355600" indent="-342900">
              <a:lnSpc>
                <a:spcPct val="100000"/>
              </a:lnSpc>
              <a:spcBef>
                <a:spcPts val="1095"/>
              </a:spcBef>
              <a:buClr>
                <a:srgbClr val="353535"/>
              </a:buClr>
              <a:buFont typeface="Wingdings"/>
              <a:buChar char=""/>
              <a:tabLst>
                <a:tab pos="355600" algn="l"/>
              </a:tabLst>
            </a:pPr>
            <a:r>
              <a:rPr sz="2400" dirty="0">
                <a:solidFill>
                  <a:srgbClr val="404040"/>
                </a:solidFill>
                <a:latin typeface="Times New Roman"/>
                <a:cs typeface="Times New Roman"/>
              </a:rPr>
              <a:t>Selection of</a:t>
            </a:r>
            <a:r>
              <a:rPr sz="2400" spc="-65" dirty="0">
                <a:solidFill>
                  <a:srgbClr val="404040"/>
                </a:solidFill>
                <a:latin typeface="Times New Roman"/>
                <a:cs typeface="Times New Roman"/>
              </a:rPr>
              <a:t> </a:t>
            </a:r>
            <a:r>
              <a:rPr sz="2400" spc="-5" dirty="0">
                <a:solidFill>
                  <a:srgbClr val="404040"/>
                </a:solidFill>
                <a:latin typeface="Times New Roman"/>
                <a:cs typeface="Times New Roman"/>
              </a:rPr>
              <a:t>Micro-organisms</a:t>
            </a:r>
            <a:endParaRPr sz="2400">
              <a:latin typeface="Times New Roman"/>
              <a:cs typeface="Times New Roman"/>
            </a:endParaRPr>
          </a:p>
          <a:p>
            <a:pPr marL="355600" indent="-342900">
              <a:lnSpc>
                <a:spcPct val="100000"/>
              </a:lnSpc>
              <a:spcBef>
                <a:spcPts val="994"/>
              </a:spcBef>
              <a:buClr>
                <a:srgbClr val="353535"/>
              </a:buClr>
              <a:buFont typeface="Wingdings"/>
              <a:buChar char=""/>
              <a:tabLst>
                <a:tab pos="355600" algn="l"/>
              </a:tabLst>
            </a:pPr>
            <a:r>
              <a:rPr sz="2400" dirty="0">
                <a:solidFill>
                  <a:srgbClr val="404040"/>
                </a:solidFill>
                <a:latin typeface="Times New Roman"/>
                <a:cs typeface="Times New Roman"/>
              </a:rPr>
              <a:t>Substrate</a:t>
            </a:r>
            <a:endParaRPr sz="2400">
              <a:latin typeface="Times New Roman"/>
              <a:cs typeface="Times New Roman"/>
            </a:endParaRPr>
          </a:p>
          <a:p>
            <a:pPr marL="355600" indent="-342900">
              <a:lnSpc>
                <a:spcPct val="100000"/>
              </a:lnSpc>
              <a:spcBef>
                <a:spcPts val="1010"/>
              </a:spcBef>
              <a:buClr>
                <a:srgbClr val="353535"/>
              </a:buClr>
              <a:buFont typeface="Wingdings"/>
              <a:buChar char=""/>
              <a:tabLst>
                <a:tab pos="355600" algn="l"/>
              </a:tabLst>
            </a:pPr>
            <a:r>
              <a:rPr sz="2400" spc="-5" dirty="0">
                <a:solidFill>
                  <a:srgbClr val="404040"/>
                </a:solidFill>
                <a:latin typeface="Times New Roman"/>
                <a:cs typeface="Times New Roman"/>
              </a:rPr>
              <a:t>Process</a:t>
            </a:r>
            <a:r>
              <a:rPr sz="2400" spc="-10" dirty="0">
                <a:solidFill>
                  <a:srgbClr val="404040"/>
                </a:solidFill>
                <a:latin typeface="Times New Roman"/>
                <a:cs typeface="Times New Roman"/>
              </a:rPr>
              <a:t> </a:t>
            </a:r>
            <a:r>
              <a:rPr sz="2400" dirty="0">
                <a:solidFill>
                  <a:srgbClr val="404040"/>
                </a:solidFill>
                <a:latin typeface="Times New Roman"/>
                <a:cs typeface="Times New Roman"/>
              </a:rPr>
              <a:t>Optimization</a:t>
            </a:r>
            <a:endParaRPr sz="2400">
              <a:latin typeface="Times New Roman"/>
              <a:cs typeface="Times New Roman"/>
            </a:endParaRPr>
          </a:p>
          <a:p>
            <a:pPr marL="355600" indent="-342900">
              <a:lnSpc>
                <a:spcPct val="100000"/>
              </a:lnSpc>
              <a:spcBef>
                <a:spcPts val="994"/>
              </a:spcBef>
              <a:buClr>
                <a:srgbClr val="353535"/>
              </a:buClr>
              <a:buFont typeface="Wingdings"/>
              <a:buChar char=""/>
              <a:tabLst>
                <a:tab pos="355600" algn="l"/>
              </a:tabLst>
            </a:pPr>
            <a:r>
              <a:rPr sz="2400" dirty="0">
                <a:solidFill>
                  <a:srgbClr val="404040"/>
                </a:solidFill>
                <a:latin typeface="Times New Roman"/>
                <a:cs typeface="Times New Roman"/>
              </a:rPr>
              <a:t>Product Isolation &amp;</a:t>
            </a:r>
            <a:r>
              <a:rPr sz="2400" spc="-95" dirty="0">
                <a:solidFill>
                  <a:srgbClr val="404040"/>
                </a:solidFill>
                <a:latin typeface="Times New Roman"/>
                <a:cs typeface="Times New Roman"/>
              </a:rPr>
              <a:t> </a:t>
            </a:r>
            <a:r>
              <a:rPr sz="2400" dirty="0">
                <a:solidFill>
                  <a:srgbClr val="404040"/>
                </a:solidFill>
                <a:latin typeface="Times New Roman"/>
                <a:cs typeface="Times New Roman"/>
              </a:rPr>
              <a:t>Purification</a:t>
            </a:r>
            <a:endParaRPr sz="2400">
              <a:latin typeface="Times New Roman"/>
              <a:cs typeface="Times New Roman"/>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155</TotalTime>
  <Words>1731</Words>
  <Application>Microsoft Office PowerPoint</Application>
  <PresentationFormat>On-screen Show (4:3)</PresentationFormat>
  <Paragraphs>192</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Solid state and Sub. Fermentation</vt:lpstr>
      <vt:lpstr>Fermentation</vt:lpstr>
      <vt:lpstr>Slide 3</vt:lpstr>
      <vt:lpstr> SSF employs natural raw materials as carbon source such as  cassava, barley, wheat bran, sugarcane bagasse, various oil cakes  like palm kernel cake, soybean cake, ground nut oil cake, fruit pulps  (e.g. apple pomace), saw dust, seeds (e.g. tamarind, jack fruit),  coffee husk and coffee pulp, tea waste, spent brewing.</vt:lpstr>
      <vt:lpstr>Solid-State Fermentation (SSF)</vt:lpstr>
      <vt:lpstr>Slide 6</vt:lpstr>
      <vt:lpstr>Examples for Solid State Fermentation</vt:lpstr>
      <vt:lpstr>Why solid state fermentation ????</vt:lpstr>
      <vt:lpstr>Factors Involved in SSF Process</vt:lpstr>
      <vt:lpstr>Slide 10</vt:lpstr>
      <vt:lpstr>Slide 11</vt:lpstr>
      <vt:lpstr>Slide 12</vt:lpstr>
      <vt:lpstr>Applications:</vt:lpstr>
      <vt:lpstr>Slide 14</vt:lpstr>
      <vt:lpstr>Slide 15</vt:lpstr>
      <vt:lpstr>Submerged fermentation:</vt:lpstr>
      <vt:lpstr>The process is used for a variety of purposes, mostly in industrial manufacturing</vt:lpstr>
      <vt:lpstr>Slide 18</vt:lpstr>
      <vt:lpstr>Cont..</vt:lpstr>
      <vt:lpstr>Applications:</vt:lpstr>
      <vt:lpstr>Slide 21</vt:lpstr>
      <vt:lpstr>SUBTRATES</vt:lpstr>
      <vt:lpstr>COMPARISION</vt:lpstr>
      <vt:lpstr>Slide 24</vt:lpstr>
      <vt:lpstr>Slide 25</vt:lpstr>
      <vt:lpstr>Bacterial enzyme production using fermentation</vt:lpstr>
      <vt:lpstr>Antibiotics production using fermentation</vt:lpstr>
      <vt:lpstr>Points to know</vt:lpstr>
      <vt:lpstr>Slide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Fermentation</dc:title>
  <cp:lastModifiedBy>Microbiology</cp:lastModifiedBy>
  <cp:revision>27</cp:revision>
  <dcterms:created xsi:type="dcterms:W3CDTF">2019-09-16T14:27:43Z</dcterms:created>
  <dcterms:modified xsi:type="dcterms:W3CDTF">2020-09-24T08:27:19Z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2016-03-15T00:00:00Z</vt:filetime>
  </property>
  <property fmtid="{D5CDD505-2E9C-101B-9397-08002B2CF9AE}" pid="3" name="Creator">
    <vt:lpwstr>Microsoft® PowerPoint® 2013</vt:lpwstr>
  </property>
  <property fmtid="{D5CDD505-2E9C-101B-9397-08002B2CF9AE}" pid="4" name="LastSaved">
    <vt:filetime>2019-09-16T00:00:00Z</vt:filetime>
  </property>
</Properties>
</file>