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3B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4592" y="147828"/>
            <a:ext cx="8811768" cy="656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66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3B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4592" y="147828"/>
            <a:ext cx="8811768" cy="6566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66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5796" y="1030605"/>
            <a:ext cx="2232406" cy="467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9094" y="1622805"/>
            <a:ext cx="8385810" cy="438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144779"/>
            <a:ext cx="8816340" cy="250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354" y="147065"/>
            <a:ext cx="8815070" cy="2505710"/>
          </a:xfrm>
          <a:custGeom>
            <a:avLst/>
            <a:gdLst/>
            <a:ahLst/>
            <a:cxnLst/>
            <a:rect l="l" t="t" r="r" b="b"/>
            <a:pathLst>
              <a:path w="8815070" h="2505710">
                <a:moveTo>
                  <a:pt x="295821" y="0"/>
                </a:moveTo>
                <a:lnTo>
                  <a:pt x="8814816" y="0"/>
                </a:lnTo>
                <a:lnTo>
                  <a:pt x="8814816" y="2209672"/>
                </a:lnTo>
                <a:lnTo>
                  <a:pt x="8810943" y="2257642"/>
                </a:lnTo>
                <a:lnTo>
                  <a:pt x="8799733" y="2303150"/>
                </a:lnTo>
                <a:lnTo>
                  <a:pt x="8781794" y="2345587"/>
                </a:lnTo>
                <a:lnTo>
                  <a:pt x="8757737" y="2384343"/>
                </a:lnTo>
                <a:lnTo>
                  <a:pt x="8728170" y="2418810"/>
                </a:lnTo>
                <a:lnTo>
                  <a:pt x="8693703" y="2448377"/>
                </a:lnTo>
                <a:lnTo>
                  <a:pt x="8654947" y="2472434"/>
                </a:lnTo>
                <a:lnTo>
                  <a:pt x="8612510" y="2490373"/>
                </a:lnTo>
                <a:lnTo>
                  <a:pt x="8567002" y="2501583"/>
                </a:lnTo>
                <a:lnTo>
                  <a:pt x="8519033" y="2505455"/>
                </a:lnTo>
                <a:lnTo>
                  <a:pt x="0" y="2505455"/>
                </a:lnTo>
                <a:lnTo>
                  <a:pt x="0" y="295782"/>
                </a:lnTo>
                <a:lnTo>
                  <a:pt x="3871" y="247813"/>
                </a:lnTo>
                <a:lnTo>
                  <a:pt x="15081" y="202305"/>
                </a:lnTo>
                <a:lnTo>
                  <a:pt x="33019" y="159868"/>
                </a:lnTo>
                <a:lnTo>
                  <a:pt x="57077" y="121112"/>
                </a:lnTo>
                <a:lnTo>
                  <a:pt x="86645" y="86645"/>
                </a:lnTo>
                <a:lnTo>
                  <a:pt x="121115" y="57078"/>
                </a:lnTo>
                <a:lnTo>
                  <a:pt x="159876" y="33021"/>
                </a:lnTo>
                <a:lnTo>
                  <a:pt x="202320" y="15082"/>
                </a:lnTo>
                <a:lnTo>
                  <a:pt x="247838" y="3872"/>
                </a:lnTo>
                <a:lnTo>
                  <a:pt x="295821" y="0"/>
                </a:lnTo>
                <a:close/>
              </a:path>
            </a:pathLst>
          </a:custGeom>
          <a:ln w="1066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1217675"/>
            <a:ext cx="6269736" cy="124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4340" y="1080516"/>
            <a:ext cx="4338827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4"/>
            <a:ext cx="774954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Chromosome</a:t>
            </a:r>
            <a:r>
              <a:rPr sz="22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Morphology</a:t>
            </a:r>
            <a:endParaRPr sz="2200">
              <a:latin typeface="Arial"/>
              <a:cs typeface="Arial"/>
            </a:endParaRPr>
          </a:p>
          <a:p>
            <a:pPr marL="304800" marR="17272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Mitotic metaphase is the most suitable stage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studies on  chromosome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morphology.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chromosome morphology changes during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division.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are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thin, coiled, elastic,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thread-like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structures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during the interphase.</a:t>
            </a:r>
            <a:endParaRPr sz="2200">
              <a:latin typeface="Arial"/>
              <a:cs typeface="Arial"/>
            </a:endParaRPr>
          </a:p>
          <a:p>
            <a:pPr marL="304800" marR="4445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mitosis, their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become highly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condensed so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that they can be distributed to daughter</a:t>
            </a:r>
            <a:r>
              <a:rPr sz="22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cells.</a:t>
            </a:r>
            <a:endParaRPr sz="2200">
              <a:latin typeface="Arial"/>
              <a:cs typeface="Arial"/>
            </a:endParaRPr>
          </a:p>
          <a:p>
            <a:pPr marL="304800" marR="7874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mitotic metaphase chromosomes, the following structural  features can be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seen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914400"/>
            <a:ext cx="5637276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30198"/>
            <a:ext cx="7968615" cy="518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Chromatid</a:t>
            </a:r>
            <a:endParaRPr sz="2200">
              <a:latin typeface="Arial"/>
              <a:cs typeface="Arial"/>
            </a:endParaRPr>
          </a:p>
          <a:p>
            <a:pPr marL="304800" marR="370840" indent="-292735">
              <a:lnSpc>
                <a:spcPct val="80100"/>
              </a:lnSpc>
              <a:spcBef>
                <a:spcPts val="260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Each metaphase chromosome appears to be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longitudinally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divided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identical parts each of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 called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chromatid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marR="458470" indent="-292735">
              <a:lnSpc>
                <a:spcPts val="2110"/>
              </a:lnSpc>
              <a:spcBef>
                <a:spcPts val="209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Both the chromatids of a chromosome appear to be joined  together at a point known as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80000"/>
              </a:lnSpc>
              <a:spcBef>
                <a:spcPts val="213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two chromatids of chromosome separate from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other  during mitotic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anaphase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(and during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anaphase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II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 meiosis)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move towards opposite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poles.</a:t>
            </a:r>
            <a:endParaRPr sz="2200">
              <a:latin typeface="Arial"/>
              <a:cs typeface="Arial"/>
            </a:endParaRPr>
          </a:p>
          <a:p>
            <a:pPr marL="304800" marR="592455" indent="-292735">
              <a:lnSpc>
                <a:spcPct val="80000"/>
              </a:lnSpc>
              <a:spcBef>
                <a:spcPts val="2110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Since the two chromatids making up a chromosome are  produced through replication of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chromatid during  synthesis (S)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interphase,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they are referred to as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sister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chromatids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marR="130810" indent="-292735">
              <a:lnSpc>
                <a:spcPct val="80000"/>
              </a:lnSpc>
              <a:spcBef>
                <a:spcPts val="211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contrast,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chromatids of homologous chromosomes are  known as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non-sister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chromatids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21054"/>
            <a:ext cx="807402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Centromere (Primary</a:t>
            </a:r>
            <a:r>
              <a:rPr sz="22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constriction)</a:t>
            </a:r>
            <a:endParaRPr sz="2200">
              <a:latin typeface="Arial"/>
              <a:cs typeface="Arial"/>
            </a:endParaRPr>
          </a:p>
          <a:p>
            <a:pPr marL="30480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Centromere is the landmark for identification of</a:t>
            </a: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200">
              <a:latin typeface="Arial"/>
              <a:cs typeface="Arial"/>
            </a:endParaRPr>
          </a:p>
          <a:p>
            <a:pPr marL="304800" marR="508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constriction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point called the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(Synonym: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Kinetochore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),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which divides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into two sections or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arms.</a:t>
            </a:r>
            <a:endParaRPr sz="2200">
              <a:latin typeface="Arial"/>
              <a:cs typeface="Arial"/>
            </a:endParaRPr>
          </a:p>
          <a:p>
            <a:pPr marL="304800" marR="8255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short arm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chromosome is labeled 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"p"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arm.  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long arm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the chromosome is labeled 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"q"</a:t>
            </a:r>
            <a:r>
              <a:rPr sz="22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25" dirty="0">
                <a:solidFill>
                  <a:srgbClr val="FFC000"/>
                </a:solidFill>
                <a:latin typeface="Arial"/>
                <a:cs typeface="Arial"/>
              </a:rPr>
              <a:t>Telomere</a:t>
            </a:r>
            <a:endParaRPr sz="2200">
              <a:latin typeface="Arial"/>
              <a:cs typeface="Arial"/>
            </a:endParaRPr>
          </a:p>
          <a:p>
            <a:pPr marL="304800" marR="6985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two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ends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a chromosome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known 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telomeres,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they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play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critical roles in chromosome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replication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maintenance  of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chromosomal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length.</a:t>
            </a:r>
            <a:endParaRPr sz="2200">
              <a:latin typeface="Arial"/>
              <a:cs typeface="Arial"/>
            </a:endParaRPr>
          </a:p>
          <a:p>
            <a:pPr marL="30480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telomeres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highly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stable 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telomeres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5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endParaRPr sz="2200">
              <a:latin typeface="Arial"/>
              <a:cs typeface="Arial"/>
            </a:endParaRPr>
          </a:p>
          <a:p>
            <a:pPr marL="304800" algn="just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do not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fuse.</a:t>
            </a:r>
            <a:endParaRPr sz="2200">
              <a:latin typeface="Arial"/>
              <a:cs typeface="Arial"/>
            </a:endParaRPr>
          </a:p>
          <a:p>
            <a:pPr marL="304800" marR="508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telomeric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region of chromosome is made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repeatative sequence of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bases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73454"/>
            <a:ext cx="797115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Secondary</a:t>
            </a:r>
            <a:r>
              <a:rPr sz="2200" b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constriction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addition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 centromere / primary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constriction,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one or more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constrictions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the chromosome are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termed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constrictions.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Satellite</a:t>
            </a:r>
            <a:endParaRPr sz="2200">
              <a:latin typeface="Arial"/>
              <a:cs typeface="Arial"/>
            </a:endParaRPr>
          </a:p>
          <a:p>
            <a:pPr marL="304800" marR="939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chromosomal region between 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secondary constriction  and nearest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telomere is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satellite and chromosomes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possess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this region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satellite chromosome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r>
              <a:rPr sz="2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chromosome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1A276"/>
              </a:buClr>
              <a:buFont typeface="Wingdings"/>
              <a:buChar char=""/>
            </a:pPr>
            <a:endParaRPr sz="2300">
              <a:latin typeface="Times New Roman"/>
              <a:cs typeface="Times New Roman"/>
            </a:endParaRPr>
          </a:p>
          <a:p>
            <a:pPr marL="304800" marR="4953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small chromosomal segment separated from the main body  of the chromosome by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secondary constriction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1080516"/>
            <a:ext cx="2868168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71954"/>
            <a:ext cx="795909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Size of the</a:t>
            </a:r>
            <a:r>
              <a:rPr sz="2200" b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chromosome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the chromosome varies from stage to stage 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division.</a:t>
            </a:r>
            <a:endParaRPr sz="2200">
              <a:latin typeface="Arial"/>
              <a:cs typeface="Arial"/>
            </a:endParaRPr>
          </a:p>
          <a:p>
            <a:pPr marL="304800" marR="277495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chromosomes are 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longest and thinnest during  interphase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(resting stage) and hence not visible under light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microscope.</a:t>
            </a:r>
            <a:endParaRPr sz="2200">
              <a:latin typeface="Arial"/>
              <a:cs typeface="Arial"/>
            </a:endParaRPr>
          </a:p>
          <a:p>
            <a:pPr marL="304800" marR="2667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are 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smallest and thickest during mitotic  metaphase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marR="89535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size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proportional to the number of genes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the centromere on each chromosome</a:t>
            </a: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gives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chromosome its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characteristic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shape.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9654"/>
            <a:ext cx="7844790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are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classified according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centromere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  <a:tab pos="181419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end	: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Acrocentric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Closer to one end: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Submetacentric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Middle: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Metacentric</a:t>
            </a:r>
            <a:endParaRPr sz="2200">
              <a:latin typeface="Arial"/>
              <a:cs typeface="Arial"/>
            </a:endParaRPr>
          </a:p>
          <a:p>
            <a:pPr marL="304800" marR="177165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Each chromosome has two arms,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labeled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 (the shorter of  the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two)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q (the</a:t>
            </a:r>
            <a:r>
              <a:rPr sz="2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longer)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 2"/>
              <a:buChar char="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p arm is named for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"petite"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meaning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"small"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; the q arm  is named q simply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it follows p in the</a:t>
            </a:r>
            <a:r>
              <a:rPr sz="2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alphabet.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4800600"/>
            <a:ext cx="623925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849234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4025" algn="l"/>
              </a:tabLst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Metacentric	chromosome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centromere is located in the centre of chromosomes, i.e.  the centromere is median. The centromere is localized  approximately midway between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end and thereby two  arms are roughly equal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length.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Metacentric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take V shape during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anaphase.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4419600"/>
            <a:ext cx="7392924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804545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66315" algn="l"/>
              </a:tabLst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Submetacentric	Chromosome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Centromere is located on one side of the central point of a  chromosome. Centromere is submedian giving one longer and  one shorter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arms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Submetacentric chromosome may be J or L shaped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anaphase.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4419600"/>
            <a:ext cx="7427976" cy="162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96607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Acrocentric</a:t>
            </a:r>
            <a:r>
              <a:rPr sz="22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Chromosome</a:t>
            </a:r>
            <a:endParaRPr sz="2200">
              <a:latin typeface="Arial"/>
              <a:cs typeface="Arial"/>
            </a:endParaRPr>
          </a:p>
          <a:p>
            <a:pPr marL="304800" marR="340995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centromere located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close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 one end of chromosomes.  The centromere is more terminally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placed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forms very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unequal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length (The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"acro-" in acrocentric refers to the  Greek word for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"peak"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 (short)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arm is so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short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hard to observe, but</a:t>
            </a:r>
            <a:r>
              <a:rPr sz="22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present.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Acrocentric chromosome may be rod shape during</a:t>
            </a:r>
            <a:r>
              <a:rPr sz="22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anaphase.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4876800"/>
            <a:ext cx="5870448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245" indent="-292735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9880" algn="l"/>
              </a:tabLst>
            </a:pPr>
            <a:r>
              <a:rPr spc="-5" dirty="0"/>
              <a:t>Chromosome means: </a:t>
            </a:r>
            <a:r>
              <a:rPr b="1" spc="-5" dirty="0">
                <a:latin typeface="Arial"/>
                <a:cs typeface="Arial"/>
              </a:rPr>
              <a:t>chroma </a:t>
            </a:r>
            <a:r>
              <a:rPr spc="-5" dirty="0"/>
              <a:t>- </a:t>
            </a:r>
            <a:r>
              <a:rPr dirty="0"/>
              <a:t>colour; </a:t>
            </a:r>
            <a:r>
              <a:rPr b="1" spc="-5" dirty="0">
                <a:latin typeface="Arial"/>
                <a:cs typeface="Arial"/>
              </a:rPr>
              <a:t>some </a:t>
            </a:r>
            <a:r>
              <a:rPr spc="-5" dirty="0"/>
              <a:t>-</a:t>
            </a:r>
            <a:r>
              <a:rPr spc="110" dirty="0"/>
              <a:t> </a:t>
            </a:r>
            <a:r>
              <a:rPr spc="-5" dirty="0"/>
              <a:t>body)</a:t>
            </a:r>
          </a:p>
          <a:p>
            <a:pPr marL="309245" marR="277495" indent="-292735">
              <a:lnSpc>
                <a:spcPct val="80000"/>
              </a:lnSpc>
              <a:spcBef>
                <a:spcPts val="211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9880" algn="l"/>
              </a:tabLst>
            </a:pPr>
            <a:r>
              <a:rPr spc="-5" dirty="0"/>
              <a:t>A chromosome is a </a:t>
            </a:r>
            <a:r>
              <a:rPr dirty="0"/>
              <a:t>thread-like self-replicating </a:t>
            </a:r>
            <a:r>
              <a:rPr spc="-5" dirty="0"/>
              <a:t>genetic structure  containing organized DNA molecule package found in the  nucleus of the</a:t>
            </a:r>
            <a:r>
              <a:rPr spc="5" dirty="0"/>
              <a:t> </a:t>
            </a:r>
            <a:r>
              <a:rPr dirty="0"/>
              <a:t>cell.</a:t>
            </a:r>
          </a:p>
          <a:p>
            <a:pPr marL="309245" marR="5080" indent="-292735">
              <a:lnSpc>
                <a:spcPts val="2110"/>
              </a:lnSpc>
              <a:spcBef>
                <a:spcPts val="209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9880" algn="l"/>
              </a:tabLst>
            </a:pPr>
            <a:r>
              <a:rPr spc="-5" dirty="0"/>
              <a:t>Chromosomes are seen during metaphase stage of mitosis when  the </a:t>
            </a:r>
            <a:r>
              <a:rPr dirty="0"/>
              <a:t>cells </a:t>
            </a:r>
            <a:r>
              <a:rPr spc="-5" dirty="0"/>
              <a:t>are stained with </a:t>
            </a:r>
            <a:r>
              <a:rPr dirty="0"/>
              <a:t>suitable basic </a:t>
            </a:r>
            <a:r>
              <a:rPr spc="-5" dirty="0"/>
              <a:t>dye and viewed under  light</a:t>
            </a:r>
            <a:r>
              <a:rPr spc="-15" dirty="0"/>
              <a:t> </a:t>
            </a:r>
            <a:r>
              <a:rPr spc="-5" dirty="0"/>
              <a:t>microscope.</a:t>
            </a:r>
          </a:p>
          <a:p>
            <a:pPr marL="309245" marR="356870" indent="-292735">
              <a:lnSpc>
                <a:spcPct val="80000"/>
              </a:lnSpc>
              <a:spcBef>
                <a:spcPts val="213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9880" algn="l"/>
              </a:tabLst>
            </a:pPr>
            <a:r>
              <a:rPr spc="-5" dirty="0"/>
              <a:t>E. Strasburger in 1875 discovered </a:t>
            </a:r>
            <a:r>
              <a:rPr dirty="0"/>
              <a:t>thread-like </a:t>
            </a:r>
            <a:r>
              <a:rPr spc="-5" dirty="0"/>
              <a:t>structures which  appeared during cell</a:t>
            </a:r>
            <a:r>
              <a:rPr spc="45" dirty="0"/>
              <a:t> </a:t>
            </a:r>
            <a:r>
              <a:rPr spc="-5" dirty="0"/>
              <a:t>division.</a:t>
            </a:r>
          </a:p>
          <a:p>
            <a:pPr marL="309245" marR="299085" indent="-292735">
              <a:lnSpc>
                <a:spcPct val="80000"/>
              </a:lnSpc>
              <a:spcBef>
                <a:spcPts val="211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9880" algn="l"/>
              </a:tabLst>
            </a:pPr>
            <a:r>
              <a:rPr spc="-5" dirty="0"/>
              <a:t>In all types of higher organisms (eukaryote), the well organized  nucleus contains definite number of chromosomes of definite  </a:t>
            </a:r>
            <a:r>
              <a:rPr dirty="0"/>
              <a:t>size,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shape.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4623" y="554482"/>
            <a:ext cx="297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C000"/>
                </a:solidFill>
                <a:latin typeface="Arial"/>
                <a:cs typeface="Arial"/>
              </a:rPr>
              <a:t>Chromosome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80986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FFC000"/>
                </a:solidFill>
                <a:latin typeface="Arial"/>
                <a:cs typeface="Arial"/>
              </a:rPr>
              <a:t>Telocentric</a:t>
            </a:r>
            <a:r>
              <a:rPr sz="2200" b="1" spc="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Chromosome</a:t>
            </a:r>
            <a:endParaRPr sz="2200">
              <a:latin typeface="Arial"/>
              <a:cs typeface="Arial"/>
            </a:endParaRPr>
          </a:p>
          <a:p>
            <a:pPr marL="304800" marR="16002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Centromere located at one end of chromosome (at terminal  part of chromosome) lies at one</a:t>
            </a:r>
            <a:r>
              <a:rPr sz="2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end.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Telocentic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may be rod shape during</a:t>
            </a: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anaphase.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3886200"/>
            <a:ext cx="6699504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455534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to the number of the centromere the eukaryotic  chromosomes may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Acentric :without any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Mono centric: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2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Dicentric :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with two</a:t>
            </a:r>
            <a:r>
              <a:rPr sz="2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centromeres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Polycentric: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with more than two</a:t>
            </a:r>
            <a:r>
              <a:rPr sz="22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centromeres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761" y="2439161"/>
            <a:ext cx="7010400" cy="2286000"/>
          </a:xfrm>
          <a:custGeom>
            <a:avLst/>
            <a:gdLst/>
            <a:ahLst/>
            <a:cxnLst/>
            <a:rect l="l" t="t" r="r" b="b"/>
            <a:pathLst>
              <a:path w="7010400" h="2286000">
                <a:moveTo>
                  <a:pt x="6629400" y="0"/>
                </a:moveTo>
                <a:lnTo>
                  <a:pt x="381000" y="0"/>
                </a:lnTo>
                <a:lnTo>
                  <a:pt x="333204" y="2968"/>
                </a:lnTo>
                <a:lnTo>
                  <a:pt x="287181" y="11634"/>
                </a:lnTo>
                <a:lnTo>
                  <a:pt x="243288" y="25643"/>
                </a:lnTo>
                <a:lnTo>
                  <a:pt x="201881" y="44636"/>
                </a:lnTo>
                <a:lnTo>
                  <a:pt x="163318" y="68257"/>
                </a:lnTo>
                <a:lnTo>
                  <a:pt x="127955" y="96149"/>
                </a:lnTo>
                <a:lnTo>
                  <a:pt x="96149" y="127955"/>
                </a:lnTo>
                <a:lnTo>
                  <a:pt x="68257" y="163318"/>
                </a:lnTo>
                <a:lnTo>
                  <a:pt x="44636" y="201881"/>
                </a:lnTo>
                <a:lnTo>
                  <a:pt x="25643" y="243288"/>
                </a:lnTo>
                <a:lnTo>
                  <a:pt x="11634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0" y="1905000"/>
                </a:lnTo>
                <a:lnTo>
                  <a:pt x="2968" y="1952795"/>
                </a:lnTo>
                <a:lnTo>
                  <a:pt x="11634" y="1998818"/>
                </a:lnTo>
                <a:lnTo>
                  <a:pt x="25643" y="2042711"/>
                </a:lnTo>
                <a:lnTo>
                  <a:pt x="44636" y="2084118"/>
                </a:lnTo>
                <a:lnTo>
                  <a:pt x="68257" y="2122681"/>
                </a:lnTo>
                <a:lnTo>
                  <a:pt x="96149" y="2158044"/>
                </a:lnTo>
                <a:lnTo>
                  <a:pt x="127955" y="2189850"/>
                </a:lnTo>
                <a:lnTo>
                  <a:pt x="163318" y="2217742"/>
                </a:lnTo>
                <a:lnTo>
                  <a:pt x="201881" y="2241363"/>
                </a:lnTo>
                <a:lnTo>
                  <a:pt x="243288" y="2260356"/>
                </a:lnTo>
                <a:lnTo>
                  <a:pt x="287181" y="2274365"/>
                </a:lnTo>
                <a:lnTo>
                  <a:pt x="333204" y="2283031"/>
                </a:lnTo>
                <a:lnTo>
                  <a:pt x="381000" y="2286000"/>
                </a:lnTo>
                <a:lnTo>
                  <a:pt x="6629400" y="2286000"/>
                </a:lnTo>
                <a:lnTo>
                  <a:pt x="6677195" y="2283031"/>
                </a:lnTo>
                <a:lnTo>
                  <a:pt x="6723218" y="2274365"/>
                </a:lnTo>
                <a:lnTo>
                  <a:pt x="6767111" y="2260356"/>
                </a:lnTo>
                <a:lnTo>
                  <a:pt x="6808518" y="2241363"/>
                </a:lnTo>
                <a:lnTo>
                  <a:pt x="6847081" y="2217742"/>
                </a:lnTo>
                <a:lnTo>
                  <a:pt x="6882444" y="2189850"/>
                </a:lnTo>
                <a:lnTo>
                  <a:pt x="6914250" y="2158044"/>
                </a:lnTo>
                <a:lnTo>
                  <a:pt x="6942142" y="2122681"/>
                </a:lnTo>
                <a:lnTo>
                  <a:pt x="6965763" y="2084118"/>
                </a:lnTo>
                <a:lnTo>
                  <a:pt x="6984756" y="2042711"/>
                </a:lnTo>
                <a:lnTo>
                  <a:pt x="6998765" y="1998818"/>
                </a:lnTo>
                <a:lnTo>
                  <a:pt x="7007431" y="1952795"/>
                </a:lnTo>
                <a:lnTo>
                  <a:pt x="7010400" y="1905000"/>
                </a:lnTo>
                <a:lnTo>
                  <a:pt x="7010400" y="381000"/>
                </a:lnTo>
                <a:lnTo>
                  <a:pt x="7007431" y="333204"/>
                </a:lnTo>
                <a:lnTo>
                  <a:pt x="6998765" y="287181"/>
                </a:lnTo>
                <a:lnTo>
                  <a:pt x="6984756" y="243288"/>
                </a:lnTo>
                <a:lnTo>
                  <a:pt x="6965763" y="201881"/>
                </a:lnTo>
                <a:lnTo>
                  <a:pt x="6942142" y="163318"/>
                </a:lnTo>
                <a:lnTo>
                  <a:pt x="6914250" y="127955"/>
                </a:lnTo>
                <a:lnTo>
                  <a:pt x="6882444" y="96149"/>
                </a:lnTo>
                <a:lnTo>
                  <a:pt x="6847081" y="68257"/>
                </a:lnTo>
                <a:lnTo>
                  <a:pt x="6808518" y="44636"/>
                </a:lnTo>
                <a:lnTo>
                  <a:pt x="6767111" y="25643"/>
                </a:lnTo>
                <a:lnTo>
                  <a:pt x="6723218" y="11634"/>
                </a:lnTo>
                <a:lnTo>
                  <a:pt x="6677195" y="2968"/>
                </a:lnTo>
                <a:lnTo>
                  <a:pt x="6629400" y="0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761" y="2439161"/>
            <a:ext cx="7010400" cy="2286000"/>
          </a:xfrm>
          <a:custGeom>
            <a:avLst/>
            <a:gdLst/>
            <a:ahLst/>
            <a:cxnLst/>
            <a:rect l="l" t="t" r="r" b="b"/>
            <a:pathLst>
              <a:path w="7010400" h="2286000">
                <a:moveTo>
                  <a:pt x="0" y="381000"/>
                </a:moveTo>
                <a:lnTo>
                  <a:pt x="2968" y="333204"/>
                </a:lnTo>
                <a:lnTo>
                  <a:pt x="11634" y="287181"/>
                </a:lnTo>
                <a:lnTo>
                  <a:pt x="25643" y="243288"/>
                </a:lnTo>
                <a:lnTo>
                  <a:pt x="44636" y="201881"/>
                </a:lnTo>
                <a:lnTo>
                  <a:pt x="68257" y="163318"/>
                </a:lnTo>
                <a:lnTo>
                  <a:pt x="96149" y="127955"/>
                </a:lnTo>
                <a:lnTo>
                  <a:pt x="127955" y="96149"/>
                </a:lnTo>
                <a:lnTo>
                  <a:pt x="163318" y="68257"/>
                </a:lnTo>
                <a:lnTo>
                  <a:pt x="201881" y="44636"/>
                </a:lnTo>
                <a:lnTo>
                  <a:pt x="243288" y="25643"/>
                </a:lnTo>
                <a:lnTo>
                  <a:pt x="287181" y="11634"/>
                </a:lnTo>
                <a:lnTo>
                  <a:pt x="333204" y="2968"/>
                </a:lnTo>
                <a:lnTo>
                  <a:pt x="381000" y="0"/>
                </a:lnTo>
                <a:lnTo>
                  <a:pt x="6629400" y="0"/>
                </a:lnTo>
                <a:lnTo>
                  <a:pt x="6677195" y="2968"/>
                </a:lnTo>
                <a:lnTo>
                  <a:pt x="6723218" y="11634"/>
                </a:lnTo>
                <a:lnTo>
                  <a:pt x="6767111" y="25643"/>
                </a:lnTo>
                <a:lnTo>
                  <a:pt x="6808518" y="44636"/>
                </a:lnTo>
                <a:lnTo>
                  <a:pt x="6847081" y="68257"/>
                </a:lnTo>
                <a:lnTo>
                  <a:pt x="6882444" y="96149"/>
                </a:lnTo>
                <a:lnTo>
                  <a:pt x="6914250" y="127955"/>
                </a:lnTo>
                <a:lnTo>
                  <a:pt x="6942142" y="163318"/>
                </a:lnTo>
                <a:lnTo>
                  <a:pt x="6965763" y="201881"/>
                </a:lnTo>
                <a:lnTo>
                  <a:pt x="6984756" y="243288"/>
                </a:lnTo>
                <a:lnTo>
                  <a:pt x="6998765" y="287181"/>
                </a:lnTo>
                <a:lnTo>
                  <a:pt x="7007431" y="333204"/>
                </a:lnTo>
                <a:lnTo>
                  <a:pt x="7010400" y="381000"/>
                </a:lnTo>
                <a:lnTo>
                  <a:pt x="7010400" y="1905000"/>
                </a:lnTo>
                <a:lnTo>
                  <a:pt x="7007431" y="1952795"/>
                </a:lnTo>
                <a:lnTo>
                  <a:pt x="6998765" y="1998818"/>
                </a:lnTo>
                <a:lnTo>
                  <a:pt x="6984756" y="2042711"/>
                </a:lnTo>
                <a:lnTo>
                  <a:pt x="6965763" y="2084118"/>
                </a:lnTo>
                <a:lnTo>
                  <a:pt x="6942142" y="2122681"/>
                </a:lnTo>
                <a:lnTo>
                  <a:pt x="6914250" y="2158044"/>
                </a:lnTo>
                <a:lnTo>
                  <a:pt x="6882444" y="2189850"/>
                </a:lnTo>
                <a:lnTo>
                  <a:pt x="6847081" y="2217742"/>
                </a:lnTo>
                <a:lnTo>
                  <a:pt x="6808518" y="2241363"/>
                </a:lnTo>
                <a:lnTo>
                  <a:pt x="6767111" y="2260356"/>
                </a:lnTo>
                <a:lnTo>
                  <a:pt x="6723218" y="2274365"/>
                </a:lnTo>
                <a:lnTo>
                  <a:pt x="6677195" y="2283031"/>
                </a:lnTo>
                <a:lnTo>
                  <a:pt x="6629400" y="2286000"/>
                </a:lnTo>
                <a:lnTo>
                  <a:pt x="381000" y="2286000"/>
                </a:lnTo>
                <a:lnTo>
                  <a:pt x="333204" y="2283031"/>
                </a:lnTo>
                <a:lnTo>
                  <a:pt x="287181" y="2274365"/>
                </a:lnTo>
                <a:lnTo>
                  <a:pt x="243288" y="2260356"/>
                </a:lnTo>
                <a:lnTo>
                  <a:pt x="201881" y="2241363"/>
                </a:lnTo>
                <a:lnTo>
                  <a:pt x="163318" y="2217742"/>
                </a:lnTo>
                <a:lnTo>
                  <a:pt x="127955" y="2189850"/>
                </a:lnTo>
                <a:lnTo>
                  <a:pt x="96149" y="2158044"/>
                </a:lnTo>
                <a:lnTo>
                  <a:pt x="68257" y="2122681"/>
                </a:lnTo>
                <a:lnTo>
                  <a:pt x="44636" y="2084118"/>
                </a:lnTo>
                <a:lnTo>
                  <a:pt x="25643" y="2042711"/>
                </a:lnTo>
                <a:lnTo>
                  <a:pt x="11634" y="1998818"/>
                </a:lnTo>
                <a:lnTo>
                  <a:pt x="2968" y="1952795"/>
                </a:lnTo>
                <a:lnTo>
                  <a:pt x="0" y="1905000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8472" y="2734183"/>
            <a:ext cx="63233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C000"/>
                </a:solidFill>
              </a:rPr>
              <a:t>How </a:t>
            </a:r>
            <a:r>
              <a:rPr sz="3600" dirty="0">
                <a:solidFill>
                  <a:srgbClr val="FFC000"/>
                </a:solidFill>
              </a:rPr>
              <a:t>large </a:t>
            </a:r>
            <a:r>
              <a:rPr sz="3600" spc="-5" dirty="0">
                <a:solidFill>
                  <a:srgbClr val="FFC000"/>
                </a:solidFill>
              </a:rPr>
              <a:t>size </a:t>
            </a:r>
            <a:r>
              <a:rPr sz="3600" dirty="0">
                <a:solidFill>
                  <a:srgbClr val="FFC000"/>
                </a:solidFill>
              </a:rPr>
              <a:t>sequential</a:t>
            </a:r>
            <a:r>
              <a:rPr sz="3600" spc="-90" dirty="0">
                <a:solidFill>
                  <a:srgbClr val="FFC000"/>
                </a:solidFill>
              </a:rPr>
              <a:t> </a:t>
            </a:r>
            <a:r>
              <a:rPr sz="3600" spc="-5" dirty="0">
                <a:solidFill>
                  <a:srgbClr val="FFC000"/>
                </a:solidFill>
              </a:rPr>
              <a:t>DNA  </a:t>
            </a:r>
            <a:r>
              <a:rPr sz="3600" dirty="0">
                <a:solidFill>
                  <a:srgbClr val="FFC000"/>
                </a:solidFill>
              </a:rPr>
              <a:t>can fit in </a:t>
            </a:r>
            <a:r>
              <a:rPr sz="3600" spc="-10" dirty="0">
                <a:solidFill>
                  <a:srgbClr val="FFC000"/>
                </a:solidFill>
              </a:rPr>
              <a:t>to </a:t>
            </a:r>
            <a:r>
              <a:rPr sz="3600" dirty="0">
                <a:solidFill>
                  <a:srgbClr val="FFC000"/>
                </a:solidFill>
              </a:rPr>
              <a:t>small size  chromosome</a:t>
            </a:r>
            <a:r>
              <a:rPr sz="3600" spc="-25" dirty="0">
                <a:solidFill>
                  <a:srgbClr val="FFC000"/>
                </a:solidFill>
              </a:rPr>
              <a:t> </a:t>
            </a:r>
            <a:r>
              <a:rPr sz="3600" spc="-5" dirty="0">
                <a:solidFill>
                  <a:srgbClr val="FFC000"/>
                </a:solidFill>
              </a:rPr>
              <a:t>?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5003" y="847344"/>
            <a:ext cx="7274052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540" y="1867661"/>
            <a:ext cx="80721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  <a:tab pos="935990" algn="l"/>
                <a:tab pos="1736089" algn="l"/>
                <a:tab pos="2722245" algn="l"/>
                <a:tab pos="3486150" algn="l"/>
                <a:tab pos="3879215" algn="l"/>
                <a:tab pos="4406900" algn="l"/>
                <a:tab pos="5002530" algn="l"/>
                <a:tab pos="6087745" algn="l"/>
                <a:tab pos="6447790" algn="l"/>
                <a:tab pos="7753984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double	h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x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	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	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ll	nu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leus	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pac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aged	by  special proteins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termed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histones.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 2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12700" marR="519747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protein/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complex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called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 2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88900" marR="4398010" indent="-76200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structural entity of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the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002" y="1701545"/>
            <a:ext cx="8425180" cy="4968240"/>
          </a:xfrm>
          <a:custGeom>
            <a:avLst/>
            <a:gdLst/>
            <a:ahLst/>
            <a:cxnLst/>
            <a:rect l="l" t="t" r="r" b="b"/>
            <a:pathLst>
              <a:path w="8425180" h="4968240">
                <a:moveTo>
                  <a:pt x="0" y="828039"/>
                </a:moveTo>
                <a:lnTo>
                  <a:pt x="1405" y="779385"/>
                </a:lnTo>
                <a:lnTo>
                  <a:pt x="5571" y="731470"/>
                </a:lnTo>
                <a:lnTo>
                  <a:pt x="12418" y="684374"/>
                </a:lnTo>
                <a:lnTo>
                  <a:pt x="21869" y="638173"/>
                </a:lnTo>
                <a:lnTo>
                  <a:pt x="33847" y="592946"/>
                </a:lnTo>
                <a:lnTo>
                  <a:pt x="48275" y="548771"/>
                </a:lnTo>
                <a:lnTo>
                  <a:pt x="65073" y="505723"/>
                </a:lnTo>
                <a:lnTo>
                  <a:pt x="84165" y="463883"/>
                </a:lnTo>
                <a:lnTo>
                  <a:pt x="105473" y="423326"/>
                </a:lnTo>
                <a:lnTo>
                  <a:pt x="128919" y="384131"/>
                </a:lnTo>
                <a:lnTo>
                  <a:pt x="154426" y="346376"/>
                </a:lnTo>
                <a:lnTo>
                  <a:pt x="181915" y="310137"/>
                </a:lnTo>
                <a:lnTo>
                  <a:pt x="211310" y="275493"/>
                </a:lnTo>
                <a:lnTo>
                  <a:pt x="242533" y="242522"/>
                </a:lnTo>
                <a:lnTo>
                  <a:pt x="275505" y="211300"/>
                </a:lnTo>
                <a:lnTo>
                  <a:pt x="310150" y="181906"/>
                </a:lnTo>
                <a:lnTo>
                  <a:pt x="346390" y="154418"/>
                </a:lnTo>
                <a:lnTo>
                  <a:pt x="384146" y="128912"/>
                </a:lnTo>
                <a:lnTo>
                  <a:pt x="423341" y="105467"/>
                </a:lnTo>
                <a:lnTo>
                  <a:pt x="463898" y="84160"/>
                </a:lnTo>
                <a:lnTo>
                  <a:pt x="505739" y="65069"/>
                </a:lnTo>
                <a:lnTo>
                  <a:pt x="548787" y="48272"/>
                </a:lnTo>
                <a:lnTo>
                  <a:pt x="592963" y="33845"/>
                </a:lnTo>
                <a:lnTo>
                  <a:pt x="638189" y="21868"/>
                </a:lnTo>
                <a:lnTo>
                  <a:pt x="684389" y="12417"/>
                </a:lnTo>
                <a:lnTo>
                  <a:pt x="731485" y="5570"/>
                </a:lnTo>
                <a:lnTo>
                  <a:pt x="779398" y="1405"/>
                </a:lnTo>
                <a:lnTo>
                  <a:pt x="828052" y="0"/>
                </a:lnTo>
                <a:lnTo>
                  <a:pt x="7596632" y="0"/>
                </a:lnTo>
                <a:lnTo>
                  <a:pt x="7645286" y="1405"/>
                </a:lnTo>
                <a:lnTo>
                  <a:pt x="7693201" y="5570"/>
                </a:lnTo>
                <a:lnTo>
                  <a:pt x="7740297" y="12417"/>
                </a:lnTo>
                <a:lnTo>
                  <a:pt x="7786498" y="21868"/>
                </a:lnTo>
                <a:lnTo>
                  <a:pt x="7831725" y="33845"/>
                </a:lnTo>
                <a:lnTo>
                  <a:pt x="7875900" y="48272"/>
                </a:lnTo>
                <a:lnTo>
                  <a:pt x="7918948" y="65069"/>
                </a:lnTo>
                <a:lnTo>
                  <a:pt x="7960788" y="84160"/>
                </a:lnTo>
                <a:lnTo>
                  <a:pt x="8001345" y="105467"/>
                </a:lnTo>
                <a:lnTo>
                  <a:pt x="8040540" y="128912"/>
                </a:lnTo>
                <a:lnTo>
                  <a:pt x="8078295" y="154418"/>
                </a:lnTo>
                <a:lnTo>
                  <a:pt x="8114534" y="181906"/>
                </a:lnTo>
                <a:lnTo>
                  <a:pt x="8149178" y="211300"/>
                </a:lnTo>
                <a:lnTo>
                  <a:pt x="8182149" y="242522"/>
                </a:lnTo>
                <a:lnTo>
                  <a:pt x="8213371" y="275493"/>
                </a:lnTo>
                <a:lnTo>
                  <a:pt x="8242765" y="310137"/>
                </a:lnTo>
                <a:lnTo>
                  <a:pt x="8270253" y="346376"/>
                </a:lnTo>
                <a:lnTo>
                  <a:pt x="8295759" y="384131"/>
                </a:lnTo>
                <a:lnTo>
                  <a:pt x="8319204" y="423326"/>
                </a:lnTo>
                <a:lnTo>
                  <a:pt x="8340511" y="463883"/>
                </a:lnTo>
                <a:lnTo>
                  <a:pt x="8359602" y="505723"/>
                </a:lnTo>
                <a:lnTo>
                  <a:pt x="8376399" y="548771"/>
                </a:lnTo>
                <a:lnTo>
                  <a:pt x="8390826" y="592946"/>
                </a:lnTo>
                <a:lnTo>
                  <a:pt x="8402803" y="638173"/>
                </a:lnTo>
                <a:lnTo>
                  <a:pt x="8412254" y="684374"/>
                </a:lnTo>
                <a:lnTo>
                  <a:pt x="8419101" y="731470"/>
                </a:lnTo>
                <a:lnTo>
                  <a:pt x="8423266" y="779385"/>
                </a:lnTo>
                <a:lnTo>
                  <a:pt x="8424672" y="828039"/>
                </a:lnTo>
                <a:lnTo>
                  <a:pt x="8424672" y="4140187"/>
                </a:lnTo>
                <a:lnTo>
                  <a:pt x="8423266" y="4188841"/>
                </a:lnTo>
                <a:lnTo>
                  <a:pt x="8419101" y="4236754"/>
                </a:lnTo>
                <a:lnTo>
                  <a:pt x="8412254" y="4283850"/>
                </a:lnTo>
                <a:lnTo>
                  <a:pt x="8402803" y="4330050"/>
                </a:lnTo>
                <a:lnTo>
                  <a:pt x="8390826" y="4375276"/>
                </a:lnTo>
                <a:lnTo>
                  <a:pt x="8376399" y="4419452"/>
                </a:lnTo>
                <a:lnTo>
                  <a:pt x="8359602" y="4462500"/>
                </a:lnTo>
                <a:lnTo>
                  <a:pt x="8340511" y="4504341"/>
                </a:lnTo>
                <a:lnTo>
                  <a:pt x="8319204" y="4544898"/>
                </a:lnTo>
                <a:lnTo>
                  <a:pt x="8295759" y="4584093"/>
                </a:lnTo>
                <a:lnTo>
                  <a:pt x="8270253" y="4621849"/>
                </a:lnTo>
                <a:lnTo>
                  <a:pt x="8242765" y="4658089"/>
                </a:lnTo>
                <a:lnTo>
                  <a:pt x="8213371" y="4692734"/>
                </a:lnTo>
                <a:lnTo>
                  <a:pt x="8182149" y="4725706"/>
                </a:lnTo>
                <a:lnTo>
                  <a:pt x="8149178" y="4756929"/>
                </a:lnTo>
                <a:lnTo>
                  <a:pt x="8114534" y="4786324"/>
                </a:lnTo>
                <a:lnTo>
                  <a:pt x="8078295" y="4813813"/>
                </a:lnTo>
                <a:lnTo>
                  <a:pt x="8040540" y="4839320"/>
                </a:lnTo>
                <a:lnTo>
                  <a:pt x="8001345" y="4862766"/>
                </a:lnTo>
                <a:lnTo>
                  <a:pt x="7960788" y="4884074"/>
                </a:lnTo>
                <a:lnTo>
                  <a:pt x="7918948" y="4903166"/>
                </a:lnTo>
                <a:lnTo>
                  <a:pt x="7875900" y="4919964"/>
                </a:lnTo>
                <a:lnTo>
                  <a:pt x="7831725" y="4934392"/>
                </a:lnTo>
                <a:lnTo>
                  <a:pt x="7786498" y="4946370"/>
                </a:lnTo>
                <a:lnTo>
                  <a:pt x="7740297" y="4955821"/>
                </a:lnTo>
                <a:lnTo>
                  <a:pt x="7693201" y="4962668"/>
                </a:lnTo>
                <a:lnTo>
                  <a:pt x="7645286" y="4966834"/>
                </a:lnTo>
                <a:lnTo>
                  <a:pt x="7596632" y="4968240"/>
                </a:lnTo>
                <a:lnTo>
                  <a:pt x="828052" y="4968240"/>
                </a:lnTo>
                <a:lnTo>
                  <a:pt x="779398" y="4966834"/>
                </a:lnTo>
                <a:lnTo>
                  <a:pt x="731485" y="4962668"/>
                </a:lnTo>
                <a:lnTo>
                  <a:pt x="684389" y="4955821"/>
                </a:lnTo>
                <a:lnTo>
                  <a:pt x="638189" y="4946370"/>
                </a:lnTo>
                <a:lnTo>
                  <a:pt x="592963" y="4934392"/>
                </a:lnTo>
                <a:lnTo>
                  <a:pt x="548787" y="4919964"/>
                </a:lnTo>
                <a:lnTo>
                  <a:pt x="505739" y="4903166"/>
                </a:lnTo>
                <a:lnTo>
                  <a:pt x="463898" y="4884074"/>
                </a:lnTo>
                <a:lnTo>
                  <a:pt x="423341" y="4862766"/>
                </a:lnTo>
                <a:lnTo>
                  <a:pt x="384146" y="4839320"/>
                </a:lnTo>
                <a:lnTo>
                  <a:pt x="346390" y="4813813"/>
                </a:lnTo>
                <a:lnTo>
                  <a:pt x="310150" y="4786324"/>
                </a:lnTo>
                <a:lnTo>
                  <a:pt x="275505" y="4756929"/>
                </a:lnTo>
                <a:lnTo>
                  <a:pt x="242533" y="4725706"/>
                </a:lnTo>
                <a:lnTo>
                  <a:pt x="211310" y="4692734"/>
                </a:lnTo>
                <a:lnTo>
                  <a:pt x="181915" y="4658089"/>
                </a:lnTo>
                <a:lnTo>
                  <a:pt x="154426" y="4621849"/>
                </a:lnTo>
                <a:lnTo>
                  <a:pt x="128919" y="4584093"/>
                </a:lnTo>
                <a:lnTo>
                  <a:pt x="105473" y="4544898"/>
                </a:lnTo>
                <a:lnTo>
                  <a:pt x="84165" y="4504341"/>
                </a:lnTo>
                <a:lnTo>
                  <a:pt x="65073" y="4462500"/>
                </a:lnTo>
                <a:lnTo>
                  <a:pt x="48275" y="4419452"/>
                </a:lnTo>
                <a:lnTo>
                  <a:pt x="33847" y="4375276"/>
                </a:lnTo>
                <a:lnTo>
                  <a:pt x="21869" y="4330050"/>
                </a:lnTo>
                <a:lnTo>
                  <a:pt x="12418" y="4283850"/>
                </a:lnTo>
                <a:lnTo>
                  <a:pt x="5571" y="4236754"/>
                </a:lnTo>
                <a:lnTo>
                  <a:pt x="1405" y="4188841"/>
                </a:lnTo>
                <a:lnTo>
                  <a:pt x="0" y="4140187"/>
                </a:lnTo>
                <a:lnTo>
                  <a:pt x="0" y="828039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258" y="189737"/>
            <a:ext cx="7705725" cy="1295400"/>
          </a:xfrm>
          <a:custGeom>
            <a:avLst/>
            <a:gdLst/>
            <a:ahLst/>
            <a:cxnLst/>
            <a:rect l="l" t="t" r="r" b="b"/>
            <a:pathLst>
              <a:path w="7705725" h="1295400">
                <a:moveTo>
                  <a:pt x="215912" y="0"/>
                </a:moveTo>
                <a:lnTo>
                  <a:pt x="7489444" y="0"/>
                </a:lnTo>
                <a:lnTo>
                  <a:pt x="7705344" y="215899"/>
                </a:lnTo>
                <a:lnTo>
                  <a:pt x="7705344" y="1295399"/>
                </a:lnTo>
                <a:lnTo>
                  <a:pt x="0" y="1295399"/>
                </a:lnTo>
                <a:lnTo>
                  <a:pt x="0" y="215899"/>
                </a:lnTo>
                <a:lnTo>
                  <a:pt x="5702" y="166391"/>
                </a:lnTo>
                <a:lnTo>
                  <a:pt x="21944" y="120946"/>
                </a:lnTo>
                <a:lnTo>
                  <a:pt x="47431" y="80859"/>
                </a:lnTo>
                <a:lnTo>
                  <a:pt x="80867" y="47426"/>
                </a:lnTo>
                <a:lnTo>
                  <a:pt x="120956" y="21941"/>
                </a:lnTo>
                <a:lnTo>
                  <a:pt x="166403" y="5701"/>
                </a:lnTo>
                <a:lnTo>
                  <a:pt x="215912" y="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3484" y="2522220"/>
            <a:ext cx="4402836" cy="405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4758" y="1429511"/>
            <a:ext cx="2524760" cy="0"/>
          </a:xfrm>
          <a:custGeom>
            <a:avLst/>
            <a:gdLst/>
            <a:ahLst/>
            <a:cxnLst/>
            <a:rect l="l" t="t" r="r" b="b"/>
            <a:pathLst>
              <a:path w="2524759">
                <a:moveTo>
                  <a:pt x="0" y="0"/>
                </a:moveTo>
                <a:lnTo>
                  <a:pt x="2524506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2493010" cy="0"/>
          </a:xfrm>
          <a:custGeom>
            <a:avLst/>
            <a:gdLst/>
            <a:ahLst/>
            <a:cxnLst/>
            <a:rect l="l" t="t" r="r" b="b"/>
            <a:pathLst>
              <a:path w="2493010">
                <a:moveTo>
                  <a:pt x="0" y="0"/>
                </a:moveTo>
                <a:lnTo>
                  <a:pt x="2492502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8817" y="2045970"/>
            <a:ext cx="313690" cy="1372870"/>
          </a:xfrm>
          <a:custGeom>
            <a:avLst/>
            <a:gdLst/>
            <a:ahLst/>
            <a:cxnLst/>
            <a:rect l="l" t="t" r="r" b="b"/>
            <a:pathLst>
              <a:path w="313689" h="1372870">
                <a:moveTo>
                  <a:pt x="313309" y="0"/>
                </a:moveTo>
                <a:lnTo>
                  <a:pt x="313309" y="1372489"/>
                </a:lnTo>
                <a:lnTo>
                  <a:pt x="0" y="1372489"/>
                </a:lnTo>
              </a:path>
            </a:pathLst>
          </a:custGeom>
          <a:ln w="38099">
            <a:solidFill>
              <a:srgbClr val="588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761" y="2045970"/>
            <a:ext cx="1805305" cy="2745105"/>
          </a:xfrm>
          <a:custGeom>
            <a:avLst/>
            <a:gdLst/>
            <a:ahLst/>
            <a:cxnLst/>
            <a:rect l="l" t="t" r="r" b="b"/>
            <a:pathLst>
              <a:path w="1805304" h="2745104">
                <a:moveTo>
                  <a:pt x="0" y="0"/>
                </a:moveTo>
                <a:lnTo>
                  <a:pt x="0" y="2431668"/>
                </a:lnTo>
                <a:lnTo>
                  <a:pt x="1805051" y="2431668"/>
                </a:lnTo>
                <a:lnTo>
                  <a:pt x="1805051" y="2744978"/>
                </a:lnTo>
              </a:path>
            </a:pathLst>
          </a:custGeom>
          <a:ln w="38100">
            <a:solidFill>
              <a:srgbClr val="588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1582" y="2045970"/>
            <a:ext cx="1820545" cy="2749550"/>
          </a:xfrm>
          <a:custGeom>
            <a:avLst/>
            <a:gdLst/>
            <a:ahLst/>
            <a:cxnLst/>
            <a:rect l="l" t="t" r="r" b="b"/>
            <a:pathLst>
              <a:path w="1820545" h="2749550">
                <a:moveTo>
                  <a:pt x="1820545" y="0"/>
                </a:moveTo>
                <a:lnTo>
                  <a:pt x="1820545" y="2436241"/>
                </a:lnTo>
                <a:lnTo>
                  <a:pt x="0" y="2436241"/>
                </a:lnTo>
                <a:lnTo>
                  <a:pt x="0" y="2749549"/>
                </a:lnTo>
              </a:path>
            </a:pathLst>
          </a:custGeom>
          <a:ln w="38099">
            <a:solidFill>
              <a:srgbClr val="588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8376" y="519683"/>
            <a:ext cx="3128772" cy="163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0766" y="553973"/>
            <a:ext cx="2984500" cy="1492250"/>
          </a:xfrm>
          <a:custGeom>
            <a:avLst/>
            <a:gdLst/>
            <a:ahLst/>
            <a:cxnLst/>
            <a:rect l="l" t="t" r="r" b="b"/>
            <a:pathLst>
              <a:path w="2984500" h="1492250">
                <a:moveTo>
                  <a:pt x="0" y="1491996"/>
                </a:moveTo>
                <a:lnTo>
                  <a:pt x="2983992" y="1491996"/>
                </a:lnTo>
                <a:lnTo>
                  <a:pt x="2983992" y="0"/>
                </a:lnTo>
                <a:lnTo>
                  <a:pt x="0" y="0"/>
                </a:lnTo>
                <a:lnTo>
                  <a:pt x="0" y="1491996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0766" y="553973"/>
            <a:ext cx="2984500" cy="1492250"/>
          </a:xfrm>
          <a:custGeom>
            <a:avLst/>
            <a:gdLst/>
            <a:ahLst/>
            <a:cxnLst/>
            <a:rect l="l" t="t" r="r" b="b"/>
            <a:pathLst>
              <a:path w="2984500" h="1492250">
                <a:moveTo>
                  <a:pt x="0" y="1491996"/>
                </a:moveTo>
                <a:lnTo>
                  <a:pt x="2983992" y="1491996"/>
                </a:lnTo>
                <a:lnTo>
                  <a:pt x="2983992" y="0"/>
                </a:lnTo>
                <a:lnTo>
                  <a:pt x="0" y="0"/>
                </a:lnTo>
                <a:lnTo>
                  <a:pt x="0" y="149199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CH</a:t>
            </a:r>
            <a:r>
              <a:rPr spc="5" dirty="0"/>
              <a:t>R</a:t>
            </a:r>
            <a:r>
              <a:rPr dirty="0"/>
              <a:t>OM</a:t>
            </a:r>
            <a:r>
              <a:rPr spc="-225" dirty="0"/>
              <a:t>A</a:t>
            </a:r>
            <a:r>
              <a:rPr dirty="0"/>
              <a:t>TIN</a:t>
            </a:r>
          </a:p>
        </p:txBody>
      </p:sp>
      <p:sp>
        <p:nvSpPr>
          <p:cNvPr id="11" name="object 11"/>
          <p:cNvSpPr/>
          <p:nvPr/>
        </p:nvSpPr>
        <p:spPr>
          <a:xfrm>
            <a:off x="1188719" y="4760976"/>
            <a:ext cx="3127248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1110" y="4795265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6"/>
                </a:moveTo>
                <a:lnTo>
                  <a:pt x="2982467" y="1491996"/>
                </a:lnTo>
                <a:lnTo>
                  <a:pt x="2982467" y="0"/>
                </a:lnTo>
                <a:lnTo>
                  <a:pt x="0" y="0"/>
                </a:lnTo>
                <a:lnTo>
                  <a:pt x="0" y="1491996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1110" y="4795265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6"/>
                </a:moveTo>
                <a:lnTo>
                  <a:pt x="2982467" y="1491996"/>
                </a:lnTo>
                <a:lnTo>
                  <a:pt x="2982467" y="0"/>
                </a:lnTo>
                <a:lnTo>
                  <a:pt x="0" y="0"/>
                </a:lnTo>
                <a:lnTo>
                  <a:pt x="0" y="149199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12214" y="5082285"/>
            <a:ext cx="2077085" cy="8496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0" marR="5080" indent="-368935">
              <a:lnSpc>
                <a:spcPts val="3000"/>
              </a:lnSpc>
              <a:spcBef>
                <a:spcPts val="6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DNA</a:t>
            </a:r>
            <a:r>
              <a:rPr sz="29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binding  proteins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14315" y="4756403"/>
            <a:ext cx="3127247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6705" y="4790694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5"/>
                </a:moveTo>
                <a:lnTo>
                  <a:pt x="2982468" y="1491995"/>
                </a:lnTo>
                <a:lnTo>
                  <a:pt x="2982468" y="0"/>
                </a:lnTo>
                <a:lnTo>
                  <a:pt x="0" y="0"/>
                </a:lnTo>
                <a:lnTo>
                  <a:pt x="0" y="1491995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6705" y="4790694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5"/>
                </a:moveTo>
                <a:lnTo>
                  <a:pt x="2982468" y="1491995"/>
                </a:lnTo>
                <a:lnTo>
                  <a:pt x="2982468" y="0"/>
                </a:lnTo>
                <a:lnTo>
                  <a:pt x="0" y="0"/>
                </a:lnTo>
                <a:lnTo>
                  <a:pt x="0" y="14919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5350" y="5268264"/>
            <a:ext cx="8058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DNA</a:t>
            </a:r>
            <a:endParaRPr sz="2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3960" y="2638044"/>
            <a:ext cx="3127248" cy="163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8324" y="3063239"/>
            <a:ext cx="3398520" cy="84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6350" y="2672333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5"/>
                </a:moveTo>
                <a:lnTo>
                  <a:pt x="2982468" y="1491995"/>
                </a:lnTo>
                <a:lnTo>
                  <a:pt x="2982468" y="0"/>
                </a:lnTo>
                <a:lnTo>
                  <a:pt x="0" y="0"/>
                </a:lnTo>
                <a:lnTo>
                  <a:pt x="0" y="1491995"/>
                </a:lnTo>
                <a:close/>
              </a:path>
            </a:pathLst>
          </a:custGeom>
          <a:solidFill>
            <a:srgbClr val="71A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6350" y="2672333"/>
            <a:ext cx="2982595" cy="1492250"/>
          </a:xfrm>
          <a:custGeom>
            <a:avLst/>
            <a:gdLst/>
            <a:ahLst/>
            <a:cxnLst/>
            <a:rect l="l" t="t" r="r" b="b"/>
            <a:pathLst>
              <a:path w="2982595" h="1492250">
                <a:moveTo>
                  <a:pt x="0" y="1491995"/>
                </a:moveTo>
                <a:lnTo>
                  <a:pt x="2982468" y="1491995"/>
                </a:lnTo>
                <a:lnTo>
                  <a:pt x="2982468" y="0"/>
                </a:lnTo>
                <a:lnTo>
                  <a:pt x="0" y="0"/>
                </a:lnTo>
                <a:lnTo>
                  <a:pt x="0" y="14919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20546" y="3149600"/>
            <a:ext cx="28975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NUCLEOSOMES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8630" y="261365"/>
            <a:ext cx="8208645" cy="6337300"/>
          </a:xfrm>
          <a:custGeom>
            <a:avLst/>
            <a:gdLst/>
            <a:ahLst/>
            <a:cxnLst/>
            <a:rect l="l" t="t" r="r" b="b"/>
            <a:pathLst>
              <a:path w="8208645" h="6337300">
                <a:moveTo>
                  <a:pt x="0" y="1056131"/>
                </a:moveTo>
                <a:lnTo>
                  <a:pt x="1086" y="1007786"/>
                </a:lnTo>
                <a:lnTo>
                  <a:pt x="4316" y="959998"/>
                </a:lnTo>
                <a:lnTo>
                  <a:pt x="9641" y="912815"/>
                </a:lnTo>
                <a:lnTo>
                  <a:pt x="17016" y="866284"/>
                </a:lnTo>
                <a:lnTo>
                  <a:pt x="26393" y="820450"/>
                </a:lnTo>
                <a:lnTo>
                  <a:pt x="37726" y="775361"/>
                </a:lnTo>
                <a:lnTo>
                  <a:pt x="50969" y="731063"/>
                </a:lnTo>
                <a:lnTo>
                  <a:pt x="66075" y="687603"/>
                </a:lnTo>
                <a:lnTo>
                  <a:pt x="82997" y="645027"/>
                </a:lnTo>
                <a:lnTo>
                  <a:pt x="101689" y="603381"/>
                </a:lnTo>
                <a:lnTo>
                  <a:pt x="122104" y="562714"/>
                </a:lnTo>
                <a:lnTo>
                  <a:pt x="144195" y="523070"/>
                </a:lnTo>
                <a:lnTo>
                  <a:pt x="167916" y="484497"/>
                </a:lnTo>
                <a:lnTo>
                  <a:pt x="193221" y="447042"/>
                </a:lnTo>
                <a:lnTo>
                  <a:pt x="220062" y="410750"/>
                </a:lnTo>
                <a:lnTo>
                  <a:pt x="248393" y="375669"/>
                </a:lnTo>
                <a:lnTo>
                  <a:pt x="278167" y="341844"/>
                </a:lnTo>
                <a:lnTo>
                  <a:pt x="309338" y="309324"/>
                </a:lnTo>
                <a:lnTo>
                  <a:pt x="341859" y="278154"/>
                </a:lnTo>
                <a:lnTo>
                  <a:pt x="375684" y="248380"/>
                </a:lnTo>
                <a:lnTo>
                  <a:pt x="410766" y="220050"/>
                </a:lnTo>
                <a:lnTo>
                  <a:pt x="447058" y="193210"/>
                </a:lnTo>
                <a:lnTo>
                  <a:pt x="484514" y="167907"/>
                </a:lnTo>
                <a:lnTo>
                  <a:pt x="523087" y="144187"/>
                </a:lnTo>
                <a:lnTo>
                  <a:pt x="562731" y="122097"/>
                </a:lnTo>
                <a:lnTo>
                  <a:pt x="603398" y="101683"/>
                </a:lnTo>
                <a:lnTo>
                  <a:pt x="645043" y="82992"/>
                </a:lnTo>
                <a:lnTo>
                  <a:pt x="687618" y="66071"/>
                </a:lnTo>
                <a:lnTo>
                  <a:pt x="731077" y="50966"/>
                </a:lnTo>
                <a:lnTo>
                  <a:pt x="775374" y="37724"/>
                </a:lnTo>
                <a:lnTo>
                  <a:pt x="820462" y="26391"/>
                </a:lnTo>
                <a:lnTo>
                  <a:pt x="866294" y="17014"/>
                </a:lnTo>
                <a:lnTo>
                  <a:pt x="912823" y="9640"/>
                </a:lnTo>
                <a:lnTo>
                  <a:pt x="960004" y="4315"/>
                </a:lnTo>
                <a:lnTo>
                  <a:pt x="1007789" y="1086"/>
                </a:lnTo>
                <a:lnTo>
                  <a:pt x="1056132" y="0"/>
                </a:lnTo>
                <a:lnTo>
                  <a:pt x="7152132" y="0"/>
                </a:lnTo>
                <a:lnTo>
                  <a:pt x="7200477" y="1086"/>
                </a:lnTo>
                <a:lnTo>
                  <a:pt x="7248265" y="4315"/>
                </a:lnTo>
                <a:lnTo>
                  <a:pt x="7295448" y="9640"/>
                </a:lnTo>
                <a:lnTo>
                  <a:pt x="7341979" y="17014"/>
                </a:lnTo>
                <a:lnTo>
                  <a:pt x="7387813" y="26391"/>
                </a:lnTo>
                <a:lnTo>
                  <a:pt x="7432902" y="37724"/>
                </a:lnTo>
                <a:lnTo>
                  <a:pt x="7477200" y="50966"/>
                </a:lnTo>
                <a:lnTo>
                  <a:pt x="7520660" y="66071"/>
                </a:lnTo>
                <a:lnTo>
                  <a:pt x="7563236" y="82992"/>
                </a:lnTo>
                <a:lnTo>
                  <a:pt x="7604882" y="101683"/>
                </a:lnTo>
                <a:lnTo>
                  <a:pt x="7645549" y="122097"/>
                </a:lnTo>
                <a:lnTo>
                  <a:pt x="7685193" y="144187"/>
                </a:lnTo>
                <a:lnTo>
                  <a:pt x="7723766" y="167907"/>
                </a:lnTo>
                <a:lnTo>
                  <a:pt x="7761221" y="193210"/>
                </a:lnTo>
                <a:lnTo>
                  <a:pt x="7797513" y="220050"/>
                </a:lnTo>
                <a:lnTo>
                  <a:pt x="7832594" y="248380"/>
                </a:lnTo>
                <a:lnTo>
                  <a:pt x="7866419" y="278154"/>
                </a:lnTo>
                <a:lnTo>
                  <a:pt x="7898939" y="309324"/>
                </a:lnTo>
                <a:lnTo>
                  <a:pt x="7930109" y="341844"/>
                </a:lnTo>
                <a:lnTo>
                  <a:pt x="7959883" y="375669"/>
                </a:lnTo>
                <a:lnTo>
                  <a:pt x="7988213" y="410750"/>
                </a:lnTo>
                <a:lnTo>
                  <a:pt x="8015053" y="447042"/>
                </a:lnTo>
                <a:lnTo>
                  <a:pt x="8040356" y="484497"/>
                </a:lnTo>
                <a:lnTo>
                  <a:pt x="8064076" y="523070"/>
                </a:lnTo>
                <a:lnTo>
                  <a:pt x="8086166" y="562714"/>
                </a:lnTo>
                <a:lnTo>
                  <a:pt x="8106580" y="603381"/>
                </a:lnTo>
                <a:lnTo>
                  <a:pt x="8125271" y="645027"/>
                </a:lnTo>
                <a:lnTo>
                  <a:pt x="8142192" y="687603"/>
                </a:lnTo>
                <a:lnTo>
                  <a:pt x="8157297" y="731063"/>
                </a:lnTo>
                <a:lnTo>
                  <a:pt x="8170539" y="775361"/>
                </a:lnTo>
                <a:lnTo>
                  <a:pt x="8181872" y="820450"/>
                </a:lnTo>
                <a:lnTo>
                  <a:pt x="8191249" y="866284"/>
                </a:lnTo>
                <a:lnTo>
                  <a:pt x="8198623" y="912815"/>
                </a:lnTo>
                <a:lnTo>
                  <a:pt x="8203948" y="959998"/>
                </a:lnTo>
                <a:lnTo>
                  <a:pt x="8207177" y="1007786"/>
                </a:lnTo>
                <a:lnTo>
                  <a:pt x="8208264" y="1056131"/>
                </a:lnTo>
                <a:lnTo>
                  <a:pt x="8208264" y="5280659"/>
                </a:lnTo>
                <a:lnTo>
                  <a:pt x="8207177" y="5329002"/>
                </a:lnTo>
                <a:lnTo>
                  <a:pt x="8203948" y="5376787"/>
                </a:lnTo>
                <a:lnTo>
                  <a:pt x="8198623" y="5423968"/>
                </a:lnTo>
                <a:lnTo>
                  <a:pt x="8191249" y="5470497"/>
                </a:lnTo>
                <a:lnTo>
                  <a:pt x="8181872" y="5516329"/>
                </a:lnTo>
                <a:lnTo>
                  <a:pt x="8170539" y="5561417"/>
                </a:lnTo>
                <a:lnTo>
                  <a:pt x="8157297" y="5605714"/>
                </a:lnTo>
                <a:lnTo>
                  <a:pt x="8142192" y="5649173"/>
                </a:lnTo>
                <a:lnTo>
                  <a:pt x="8125271" y="5691748"/>
                </a:lnTo>
                <a:lnTo>
                  <a:pt x="8106580" y="5733393"/>
                </a:lnTo>
                <a:lnTo>
                  <a:pt x="8086166" y="5774060"/>
                </a:lnTo>
                <a:lnTo>
                  <a:pt x="8064076" y="5813704"/>
                </a:lnTo>
                <a:lnTo>
                  <a:pt x="8040356" y="5852277"/>
                </a:lnTo>
                <a:lnTo>
                  <a:pt x="8015053" y="5889733"/>
                </a:lnTo>
                <a:lnTo>
                  <a:pt x="7988213" y="5926025"/>
                </a:lnTo>
                <a:lnTo>
                  <a:pt x="7959883" y="5961107"/>
                </a:lnTo>
                <a:lnTo>
                  <a:pt x="7930109" y="5994932"/>
                </a:lnTo>
                <a:lnTo>
                  <a:pt x="7898939" y="6027453"/>
                </a:lnTo>
                <a:lnTo>
                  <a:pt x="7866419" y="6058624"/>
                </a:lnTo>
                <a:lnTo>
                  <a:pt x="7832594" y="6088398"/>
                </a:lnTo>
                <a:lnTo>
                  <a:pt x="7797513" y="6116729"/>
                </a:lnTo>
                <a:lnTo>
                  <a:pt x="7761221" y="6143570"/>
                </a:lnTo>
                <a:lnTo>
                  <a:pt x="7723766" y="6168875"/>
                </a:lnTo>
                <a:lnTo>
                  <a:pt x="7685193" y="6192596"/>
                </a:lnTo>
                <a:lnTo>
                  <a:pt x="7645549" y="6214687"/>
                </a:lnTo>
                <a:lnTo>
                  <a:pt x="7604882" y="6235102"/>
                </a:lnTo>
                <a:lnTo>
                  <a:pt x="7563236" y="6253794"/>
                </a:lnTo>
                <a:lnTo>
                  <a:pt x="7520660" y="6270716"/>
                </a:lnTo>
                <a:lnTo>
                  <a:pt x="7477200" y="6285822"/>
                </a:lnTo>
                <a:lnTo>
                  <a:pt x="7432902" y="6299065"/>
                </a:lnTo>
                <a:lnTo>
                  <a:pt x="7387813" y="6310398"/>
                </a:lnTo>
                <a:lnTo>
                  <a:pt x="7341979" y="6319775"/>
                </a:lnTo>
                <a:lnTo>
                  <a:pt x="7295448" y="6327150"/>
                </a:lnTo>
                <a:lnTo>
                  <a:pt x="7248265" y="6332475"/>
                </a:lnTo>
                <a:lnTo>
                  <a:pt x="7200477" y="6335705"/>
                </a:lnTo>
                <a:lnTo>
                  <a:pt x="7152132" y="6336792"/>
                </a:lnTo>
                <a:lnTo>
                  <a:pt x="1056132" y="6336792"/>
                </a:lnTo>
                <a:lnTo>
                  <a:pt x="1007789" y="6335705"/>
                </a:lnTo>
                <a:lnTo>
                  <a:pt x="960004" y="6332475"/>
                </a:lnTo>
                <a:lnTo>
                  <a:pt x="912823" y="6327150"/>
                </a:lnTo>
                <a:lnTo>
                  <a:pt x="866294" y="6319775"/>
                </a:lnTo>
                <a:lnTo>
                  <a:pt x="820462" y="6310398"/>
                </a:lnTo>
                <a:lnTo>
                  <a:pt x="775374" y="6299065"/>
                </a:lnTo>
                <a:lnTo>
                  <a:pt x="731077" y="6285822"/>
                </a:lnTo>
                <a:lnTo>
                  <a:pt x="687618" y="6270716"/>
                </a:lnTo>
                <a:lnTo>
                  <a:pt x="645043" y="6253794"/>
                </a:lnTo>
                <a:lnTo>
                  <a:pt x="603398" y="6235102"/>
                </a:lnTo>
                <a:lnTo>
                  <a:pt x="562731" y="6214687"/>
                </a:lnTo>
                <a:lnTo>
                  <a:pt x="523087" y="6192596"/>
                </a:lnTo>
                <a:lnTo>
                  <a:pt x="484514" y="6168875"/>
                </a:lnTo>
                <a:lnTo>
                  <a:pt x="447058" y="6143570"/>
                </a:lnTo>
                <a:lnTo>
                  <a:pt x="410766" y="6116729"/>
                </a:lnTo>
                <a:lnTo>
                  <a:pt x="375684" y="6088398"/>
                </a:lnTo>
                <a:lnTo>
                  <a:pt x="341859" y="6058624"/>
                </a:lnTo>
                <a:lnTo>
                  <a:pt x="309338" y="6027453"/>
                </a:lnTo>
                <a:lnTo>
                  <a:pt x="278167" y="5994932"/>
                </a:lnTo>
                <a:lnTo>
                  <a:pt x="248393" y="5961107"/>
                </a:lnTo>
                <a:lnTo>
                  <a:pt x="220062" y="5926025"/>
                </a:lnTo>
                <a:lnTo>
                  <a:pt x="193221" y="5889733"/>
                </a:lnTo>
                <a:lnTo>
                  <a:pt x="167916" y="5852277"/>
                </a:lnTo>
                <a:lnTo>
                  <a:pt x="144195" y="5813704"/>
                </a:lnTo>
                <a:lnTo>
                  <a:pt x="122104" y="5774060"/>
                </a:lnTo>
                <a:lnTo>
                  <a:pt x="101689" y="5733393"/>
                </a:lnTo>
                <a:lnTo>
                  <a:pt x="82997" y="5691748"/>
                </a:lnTo>
                <a:lnTo>
                  <a:pt x="66075" y="5649173"/>
                </a:lnTo>
                <a:lnTo>
                  <a:pt x="50969" y="5605714"/>
                </a:lnTo>
                <a:lnTo>
                  <a:pt x="37726" y="5561417"/>
                </a:lnTo>
                <a:lnTo>
                  <a:pt x="26393" y="5516329"/>
                </a:lnTo>
                <a:lnTo>
                  <a:pt x="17016" y="5470497"/>
                </a:lnTo>
                <a:lnTo>
                  <a:pt x="9641" y="5423968"/>
                </a:lnTo>
                <a:lnTo>
                  <a:pt x="4316" y="5376787"/>
                </a:lnTo>
                <a:lnTo>
                  <a:pt x="1086" y="5329002"/>
                </a:lnTo>
                <a:lnTo>
                  <a:pt x="0" y="5280659"/>
                </a:lnTo>
                <a:lnTo>
                  <a:pt x="0" y="1056131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0292" y="1429511"/>
            <a:ext cx="919480" cy="0"/>
          </a:xfrm>
          <a:custGeom>
            <a:avLst/>
            <a:gdLst/>
            <a:ahLst/>
            <a:cxnLst/>
            <a:rect l="l" t="t" r="r" b="b"/>
            <a:pathLst>
              <a:path w="919479">
                <a:moveTo>
                  <a:pt x="0" y="0"/>
                </a:moveTo>
                <a:lnTo>
                  <a:pt x="918972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7961" y="1429511"/>
            <a:ext cx="5889625" cy="0"/>
          </a:xfrm>
          <a:custGeom>
            <a:avLst/>
            <a:gdLst/>
            <a:ahLst/>
            <a:cxnLst/>
            <a:rect l="l" t="t" r="r" b="b"/>
            <a:pathLst>
              <a:path w="5889625">
                <a:moveTo>
                  <a:pt x="0" y="0"/>
                </a:moveTo>
                <a:lnTo>
                  <a:pt x="5889244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263" y="1429511"/>
            <a:ext cx="1087120" cy="0"/>
          </a:xfrm>
          <a:custGeom>
            <a:avLst/>
            <a:gdLst/>
            <a:ahLst/>
            <a:cxnLst/>
            <a:rect l="l" t="t" r="r" b="b"/>
            <a:pathLst>
              <a:path w="1087120">
                <a:moveTo>
                  <a:pt x="0" y="0"/>
                </a:moveTo>
                <a:lnTo>
                  <a:pt x="1086612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1744" y="1267967"/>
            <a:ext cx="5821680" cy="532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4876" y="6648450"/>
            <a:ext cx="5995670" cy="0"/>
          </a:xfrm>
          <a:custGeom>
            <a:avLst/>
            <a:gdLst/>
            <a:ahLst/>
            <a:cxnLst/>
            <a:rect l="l" t="t" r="r" b="b"/>
            <a:pathLst>
              <a:path w="5995670">
                <a:moveTo>
                  <a:pt x="0" y="0"/>
                </a:moveTo>
                <a:lnTo>
                  <a:pt x="5995416" y="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1419" y="1234439"/>
            <a:ext cx="0" cy="5387340"/>
          </a:xfrm>
          <a:custGeom>
            <a:avLst/>
            <a:gdLst/>
            <a:ahLst/>
            <a:cxnLst/>
            <a:rect l="l" t="t" r="r" b="b"/>
            <a:pathLst>
              <a:path h="5387340">
                <a:moveTo>
                  <a:pt x="0" y="0"/>
                </a:moveTo>
                <a:lnTo>
                  <a:pt x="0" y="5387340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4876" y="1207769"/>
            <a:ext cx="5995670" cy="0"/>
          </a:xfrm>
          <a:custGeom>
            <a:avLst/>
            <a:gdLst/>
            <a:ahLst/>
            <a:cxnLst/>
            <a:rect l="l" t="t" r="r" b="b"/>
            <a:pathLst>
              <a:path w="5995670">
                <a:moveTo>
                  <a:pt x="0" y="0"/>
                </a:moveTo>
                <a:lnTo>
                  <a:pt x="5995416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3748" y="1234186"/>
            <a:ext cx="0" cy="5387975"/>
          </a:xfrm>
          <a:custGeom>
            <a:avLst/>
            <a:gdLst/>
            <a:ahLst/>
            <a:cxnLst/>
            <a:rect l="l" t="t" r="r" b="b"/>
            <a:pathLst>
              <a:path h="5387975">
                <a:moveTo>
                  <a:pt x="0" y="0"/>
                </a:moveTo>
                <a:lnTo>
                  <a:pt x="0" y="5387898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45614" y="6595109"/>
            <a:ext cx="5854065" cy="0"/>
          </a:xfrm>
          <a:custGeom>
            <a:avLst/>
            <a:gdLst/>
            <a:ahLst/>
            <a:cxnLst/>
            <a:rect l="l" t="t" r="r" b="b"/>
            <a:pathLst>
              <a:path w="5854065">
                <a:moveTo>
                  <a:pt x="0" y="0"/>
                </a:moveTo>
                <a:lnTo>
                  <a:pt x="5853938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4441" y="1270000"/>
            <a:ext cx="0" cy="5316220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6220"/>
                </a:lnTo>
              </a:path>
            </a:pathLst>
          </a:custGeom>
          <a:ln w="176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5614" y="1261110"/>
            <a:ext cx="5854065" cy="0"/>
          </a:xfrm>
          <a:custGeom>
            <a:avLst/>
            <a:gdLst/>
            <a:ahLst/>
            <a:cxnLst/>
            <a:rect l="l" t="t" r="r" b="b"/>
            <a:pathLst>
              <a:path w="5854065">
                <a:moveTo>
                  <a:pt x="0" y="0"/>
                </a:moveTo>
                <a:lnTo>
                  <a:pt x="5853938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0726" y="1269491"/>
            <a:ext cx="0" cy="5317490"/>
          </a:xfrm>
          <a:custGeom>
            <a:avLst/>
            <a:gdLst/>
            <a:ahLst/>
            <a:cxnLst/>
            <a:rect l="l" t="t" r="r" b="b"/>
            <a:pathLst>
              <a:path h="5317490">
                <a:moveTo>
                  <a:pt x="0" y="0"/>
                </a:moveTo>
                <a:lnTo>
                  <a:pt x="0" y="5317236"/>
                </a:lnTo>
              </a:path>
            </a:pathLst>
          </a:custGeom>
          <a:ln w="17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55977" y="281686"/>
            <a:ext cx="5579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CHROMOSOME</a:t>
            </a:r>
            <a:r>
              <a:rPr sz="3200" spc="-75" dirty="0"/>
              <a:t> </a:t>
            </a:r>
            <a:r>
              <a:rPr sz="3200" spc="-25" dirty="0"/>
              <a:t>PACKAGING</a:t>
            </a:r>
            <a:endParaRPr sz="3200"/>
          </a:p>
        </p:txBody>
      </p:sp>
      <p:sp>
        <p:nvSpPr>
          <p:cNvPr id="16" name="object 16"/>
          <p:cNvSpPr/>
          <p:nvPr/>
        </p:nvSpPr>
        <p:spPr>
          <a:xfrm>
            <a:off x="1764029" y="261365"/>
            <a:ext cx="5544820" cy="576580"/>
          </a:xfrm>
          <a:custGeom>
            <a:avLst/>
            <a:gdLst/>
            <a:ahLst/>
            <a:cxnLst/>
            <a:rect l="l" t="t" r="r" b="b"/>
            <a:pathLst>
              <a:path w="5544820" h="576580">
                <a:moveTo>
                  <a:pt x="96012" y="0"/>
                </a:moveTo>
                <a:lnTo>
                  <a:pt x="5448300" y="0"/>
                </a:lnTo>
                <a:lnTo>
                  <a:pt x="5544312" y="96011"/>
                </a:lnTo>
                <a:lnTo>
                  <a:pt x="5544312" y="576071"/>
                </a:lnTo>
                <a:lnTo>
                  <a:pt x="0" y="576071"/>
                </a:lnTo>
                <a:lnTo>
                  <a:pt x="0" y="96011"/>
                </a:lnTo>
                <a:lnTo>
                  <a:pt x="7536" y="58614"/>
                </a:lnTo>
                <a:lnTo>
                  <a:pt x="28098" y="28098"/>
                </a:lnTo>
                <a:lnTo>
                  <a:pt x="58614" y="7536"/>
                </a:lnTo>
                <a:lnTo>
                  <a:pt x="96012" y="0"/>
                </a:lnTo>
                <a:close/>
              </a:path>
            </a:pathLst>
          </a:custGeom>
          <a:ln w="38099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9828" y="797051"/>
            <a:ext cx="2567939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370" y="1649983"/>
            <a:ext cx="8074025" cy="2110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  <a:buClr>
                <a:srgbClr val="71A276"/>
              </a:buClr>
              <a:buSzPct val="69230"/>
              <a:buFont typeface="Wingdings 2"/>
              <a:buChar char=""/>
              <a:tabLst>
                <a:tab pos="305435" algn="l"/>
                <a:tab pos="1469390" algn="l"/>
                <a:tab pos="2062480" algn="l"/>
                <a:tab pos="2510790" algn="l"/>
                <a:tab pos="3728720" algn="l"/>
                <a:tab pos="4378960" algn="l"/>
                <a:tab pos="5026660" algn="l"/>
                <a:tab pos="5932170" algn="l"/>
                <a:tab pos="7077075" algn="l"/>
              </a:tabLst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	c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n	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	g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oup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d	into	fi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or	clas</a:t>
            </a:r>
            <a:r>
              <a:rPr sz="2600" spc="-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,  H2A, H2B, H3, and</a:t>
            </a:r>
            <a:r>
              <a:rPr sz="26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endParaRPr sz="26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9230"/>
              <a:buFont typeface="Wingdings 2"/>
              <a:buChar char=""/>
              <a:tabLst>
                <a:tab pos="30543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organised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into two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super-classes as</a:t>
            </a:r>
            <a:r>
              <a:rPr sz="26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follows:</a:t>
            </a:r>
            <a:endParaRPr sz="2600">
              <a:latin typeface="Times New Roman"/>
              <a:cs typeface="Times New Roman"/>
            </a:endParaRPr>
          </a:p>
          <a:p>
            <a:pPr marL="835025" lvl="1" indent="-192405">
              <a:lnSpc>
                <a:spcPct val="100000"/>
              </a:lnSpc>
              <a:spcBef>
                <a:spcPts val="409"/>
              </a:spcBef>
              <a:buClr>
                <a:srgbClr val="A8CDD6"/>
              </a:buClr>
              <a:buFont typeface="Wingdings 2"/>
              <a:buChar char=""/>
              <a:tabLst>
                <a:tab pos="835660" algn="l"/>
              </a:tabLst>
            </a:pPr>
            <a:r>
              <a:rPr sz="2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Core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histones – H2A, H2B, H3 and</a:t>
            </a:r>
            <a:r>
              <a:rPr sz="2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endParaRPr sz="2600">
              <a:latin typeface="Times New Roman"/>
              <a:cs typeface="Times New Roman"/>
            </a:endParaRPr>
          </a:p>
          <a:p>
            <a:pPr marL="835025" lvl="1" indent="-192405">
              <a:lnSpc>
                <a:spcPct val="100000"/>
              </a:lnSpc>
              <a:spcBef>
                <a:spcPts val="395"/>
              </a:spcBef>
              <a:buClr>
                <a:srgbClr val="A8CDD6"/>
              </a:buClr>
              <a:buFont typeface="Wingdings 2"/>
              <a:buChar char=""/>
              <a:tabLst>
                <a:tab pos="835660" algn="l"/>
              </a:tabLst>
            </a:pP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Linker histones – H1 and</a:t>
            </a:r>
            <a:r>
              <a:rPr sz="2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H5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366" y="261365"/>
            <a:ext cx="5904230" cy="1152525"/>
          </a:xfrm>
          <a:custGeom>
            <a:avLst/>
            <a:gdLst/>
            <a:ahLst/>
            <a:cxnLst/>
            <a:rect l="l" t="t" r="r" b="b"/>
            <a:pathLst>
              <a:path w="5904230" h="1152525">
                <a:moveTo>
                  <a:pt x="192024" y="0"/>
                </a:moveTo>
                <a:lnTo>
                  <a:pt x="5711952" y="0"/>
                </a:lnTo>
                <a:lnTo>
                  <a:pt x="5903976" y="192023"/>
                </a:lnTo>
                <a:lnTo>
                  <a:pt x="5903976" y="1152143"/>
                </a:lnTo>
                <a:lnTo>
                  <a:pt x="0" y="1152143"/>
                </a:lnTo>
                <a:lnTo>
                  <a:pt x="0" y="192023"/>
                </a:lnTo>
                <a:lnTo>
                  <a:pt x="5071" y="147996"/>
                </a:lnTo>
                <a:lnTo>
                  <a:pt x="19518" y="107579"/>
                </a:lnTo>
                <a:lnTo>
                  <a:pt x="42187" y="71925"/>
                </a:lnTo>
                <a:lnTo>
                  <a:pt x="71925" y="42187"/>
                </a:lnTo>
                <a:lnTo>
                  <a:pt x="107579" y="19518"/>
                </a:lnTo>
                <a:lnTo>
                  <a:pt x="147996" y="5071"/>
                </a:lnTo>
                <a:lnTo>
                  <a:pt x="192024" y="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222" y="1558289"/>
            <a:ext cx="8569960" cy="4895215"/>
          </a:xfrm>
          <a:custGeom>
            <a:avLst/>
            <a:gdLst/>
            <a:ahLst/>
            <a:cxnLst/>
            <a:rect l="l" t="t" r="r" b="b"/>
            <a:pathLst>
              <a:path w="8569960" h="4895215">
                <a:moveTo>
                  <a:pt x="0" y="815848"/>
                </a:moveTo>
                <a:lnTo>
                  <a:pt x="1384" y="767909"/>
                </a:lnTo>
                <a:lnTo>
                  <a:pt x="5488" y="720700"/>
                </a:lnTo>
                <a:lnTo>
                  <a:pt x="12235" y="674296"/>
                </a:lnTo>
                <a:lnTo>
                  <a:pt x="21547" y="628776"/>
                </a:lnTo>
                <a:lnTo>
                  <a:pt x="33349" y="584215"/>
                </a:lnTo>
                <a:lnTo>
                  <a:pt x="47564" y="540689"/>
                </a:lnTo>
                <a:lnTo>
                  <a:pt x="64114" y="498276"/>
                </a:lnTo>
                <a:lnTo>
                  <a:pt x="82925" y="457051"/>
                </a:lnTo>
                <a:lnTo>
                  <a:pt x="103919" y="417092"/>
                </a:lnTo>
                <a:lnTo>
                  <a:pt x="127020" y="378474"/>
                </a:lnTo>
                <a:lnTo>
                  <a:pt x="152151" y="341275"/>
                </a:lnTo>
                <a:lnTo>
                  <a:pt x="179236" y="305570"/>
                </a:lnTo>
                <a:lnTo>
                  <a:pt x="208198" y="271436"/>
                </a:lnTo>
                <a:lnTo>
                  <a:pt x="238961" y="238950"/>
                </a:lnTo>
                <a:lnTo>
                  <a:pt x="271448" y="208188"/>
                </a:lnTo>
                <a:lnTo>
                  <a:pt x="305583" y="179227"/>
                </a:lnTo>
                <a:lnTo>
                  <a:pt x="341288" y="152143"/>
                </a:lnTo>
                <a:lnTo>
                  <a:pt x="378489" y="127013"/>
                </a:lnTo>
                <a:lnTo>
                  <a:pt x="417107" y="103914"/>
                </a:lnTo>
                <a:lnTo>
                  <a:pt x="457067" y="82921"/>
                </a:lnTo>
                <a:lnTo>
                  <a:pt x="498292" y="64111"/>
                </a:lnTo>
                <a:lnTo>
                  <a:pt x="540706" y="47561"/>
                </a:lnTo>
                <a:lnTo>
                  <a:pt x="584231" y="33347"/>
                </a:lnTo>
                <a:lnTo>
                  <a:pt x="628792" y="21546"/>
                </a:lnTo>
                <a:lnTo>
                  <a:pt x="674312" y="12234"/>
                </a:lnTo>
                <a:lnTo>
                  <a:pt x="720714" y="5488"/>
                </a:lnTo>
                <a:lnTo>
                  <a:pt x="767923" y="1384"/>
                </a:lnTo>
                <a:lnTo>
                  <a:pt x="815860" y="0"/>
                </a:lnTo>
                <a:lnTo>
                  <a:pt x="7753604" y="0"/>
                </a:lnTo>
                <a:lnTo>
                  <a:pt x="7801542" y="1384"/>
                </a:lnTo>
                <a:lnTo>
                  <a:pt x="7848751" y="5488"/>
                </a:lnTo>
                <a:lnTo>
                  <a:pt x="7895155" y="12234"/>
                </a:lnTo>
                <a:lnTo>
                  <a:pt x="7940675" y="21546"/>
                </a:lnTo>
                <a:lnTo>
                  <a:pt x="7985236" y="33347"/>
                </a:lnTo>
                <a:lnTo>
                  <a:pt x="8028762" y="47561"/>
                </a:lnTo>
                <a:lnTo>
                  <a:pt x="8071175" y="64111"/>
                </a:lnTo>
                <a:lnTo>
                  <a:pt x="8112400" y="82921"/>
                </a:lnTo>
                <a:lnTo>
                  <a:pt x="8152359" y="103914"/>
                </a:lnTo>
                <a:lnTo>
                  <a:pt x="8190977" y="127013"/>
                </a:lnTo>
                <a:lnTo>
                  <a:pt x="8228176" y="152143"/>
                </a:lnTo>
                <a:lnTo>
                  <a:pt x="8263881" y="179227"/>
                </a:lnTo>
                <a:lnTo>
                  <a:pt x="8298015" y="208188"/>
                </a:lnTo>
                <a:lnTo>
                  <a:pt x="8330501" y="238950"/>
                </a:lnTo>
                <a:lnTo>
                  <a:pt x="8361263" y="271436"/>
                </a:lnTo>
                <a:lnTo>
                  <a:pt x="8390224" y="305570"/>
                </a:lnTo>
                <a:lnTo>
                  <a:pt x="8417308" y="341275"/>
                </a:lnTo>
                <a:lnTo>
                  <a:pt x="8442438" y="378474"/>
                </a:lnTo>
                <a:lnTo>
                  <a:pt x="8465537" y="417092"/>
                </a:lnTo>
                <a:lnTo>
                  <a:pt x="8486530" y="457051"/>
                </a:lnTo>
                <a:lnTo>
                  <a:pt x="8505340" y="498276"/>
                </a:lnTo>
                <a:lnTo>
                  <a:pt x="8521890" y="540689"/>
                </a:lnTo>
                <a:lnTo>
                  <a:pt x="8536104" y="584215"/>
                </a:lnTo>
                <a:lnTo>
                  <a:pt x="8547905" y="628776"/>
                </a:lnTo>
                <a:lnTo>
                  <a:pt x="8557217" y="674296"/>
                </a:lnTo>
                <a:lnTo>
                  <a:pt x="8563963" y="720700"/>
                </a:lnTo>
                <a:lnTo>
                  <a:pt x="8568067" y="767909"/>
                </a:lnTo>
                <a:lnTo>
                  <a:pt x="8569452" y="815848"/>
                </a:lnTo>
                <a:lnTo>
                  <a:pt x="8569452" y="4079227"/>
                </a:lnTo>
                <a:lnTo>
                  <a:pt x="8568067" y="4127164"/>
                </a:lnTo>
                <a:lnTo>
                  <a:pt x="8563963" y="4174373"/>
                </a:lnTo>
                <a:lnTo>
                  <a:pt x="8557217" y="4220775"/>
                </a:lnTo>
                <a:lnTo>
                  <a:pt x="8547905" y="4266295"/>
                </a:lnTo>
                <a:lnTo>
                  <a:pt x="8536104" y="4310856"/>
                </a:lnTo>
                <a:lnTo>
                  <a:pt x="8521890" y="4354381"/>
                </a:lnTo>
                <a:lnTo>
                  <a:pt x="8505340" y="4396795"/>
                </a:lnTo>
                <a:lnTo>
                  <a:pt x="8486530" y="4438020"/>
                </a:lnTo>
                <a:lnTo>
                  <a:pt x="8465537" y="4477980"/>
                </a:lnTo>
                <a:lnTo>
                  <a:pt x="8442438" y="4516598"/>
                </a:lnTo>
                <a:lnTo>
                  <a:pt x="8417308" y="4553799"/>
                </a:lnTo>
                <a:lnTo>
                  <a:pt x="8390224" y="4589504"/>
                </a:lnTo>
                <a:lnTo>
                  <a:pt x="8361263" y="4623639"/>
                </a:lnTo>
                <a:lnTo>
                  <a:pt x="8330501" y="4656126"/>
                </a:lnTo>
                <a:lnTo>
                  <a:pt x="8298015" y="4686889"/>
                </a:lnTo>
                <a:lnTo>
                  <a:pt x="8263881" y="4715851"/>
                </a:lnTo>
                <a:lnTo>
                  <a:pt x="8228176" y="4742936"/>
                </a:lnTo>
                <a:lnTo>
                  <a:pt x="8190977" y="4768067"/>
                </a:lnTo>
                <a:lnTo>
                  <a:pt x="8152359" y="4791168"/>
                </a:lnTo>
                <a:lnTo>
                  <a:pt x="8112400" y="4812162"/>
                </a:lnTo>
                <a:lnTo>
                  <a:pt x="8071175" y="4830973"/>
                </a:lnTo>
                <a:lnTo>
                  <a:pt x="8028762" y="4847523"/>
                </a:lnTo>
                <a:lnTo>
                  <a:pt x="7985236" y="4861738"/>
                </a:lnTo>
                <a:lnTo>
                  <a:pt x="7940675" y="4873540"/>
                </a:lnTo>
                <a:lnTo>
                  <a:pt x="7895155" y="4882852"/>
                </a:lnTo>
                <a:lnTo>
                  <a:pt x="7848751" y="4889599"/>
                </a:lnTo>
                <a:lnTo>
                  <a:pt x="7801542" y="4893703"/>
                </a:lnTo>
                <a:lnTo>
                  <a:pt x="7753604" y="4895088"/>
                </a:lnTo>
                <a:lnTo>
                  <a:pt x="815860" y="4895088"/>
                </a:lnTo>
                <a:lnTo>
                  <a:pt x="767923" y="4893703"/>
                </a:lnTo>
                <a:lnTo>
                  <a:pt x="720714" y="4889599"/>
                </a:lnTo>
                <a:lnTo>
                  <a:pt x="674312" y="4882852"/>
                </a:lnTo>
                <a:lnTo>
                  <a:pt x="628792" y="4873540"/>
                </a:lnTo>
                <a:lnTo>
                  <a:pt x="584231" y="4861738"/>
                </a:lnTo>
                <a:lnTo>
                  <a:pt x="540706" y="4847523"/>
                </a:lnTo>
                <a:lnTo>
                  <a:pt x="498292" y="4830973"/>
                </a:lnTo>
                <a:lnTo>
                  <a:pt x="457067" y="4812162"/>
                </a:lnTo>
                <a:lnTo>
                  <a:pt x="417107" y="4791168"/>
                </a:lnTo>
                <a:lnTo>
                  <a:pt x="378489" y="4768067"/>
                </a:lnTo>
                <a:lnTo>
                  <a:pt x="341288" y="4742936"/>
                </a:lnTo>
                <a:lnTo>
                  <a:pt x="305583" y="4715851"/>
                </a:lnTo>
                <a:lnTo>
                  <a:pt x="271448" y="4686889"/>
                </a:lnTo>
                <a:lnTo>
                  <a:pt x="238961" y="4656126"/>
                </a:lnTo>
                <a:lnTo>
                  <a:pt x="208198" y="4623639"/>
                </a:lnTo>
                <a:lnTo>
                  <a:pt x="179236" y="4589504"/>
                </a:lnTo>
                <a:lnTo>
                  <a:pt x="152151" y="4553799"/>
                </a:lnTo>
                <a:lnTo>
                  <a:pt x="127020" y="4516598"/>
                </a:lnTo>
                <a:lnTo>
                  <a:pt x="103919" y="4477980"/>
                </a:lnTo>
                <a:lnTo>
                  <a:pt x="82925" y="4438020"/>
                </a:lnTo>
                <a:lnTo>
                  <a:pt x="64114" y="4396795"/>
                </a:lnTo>
                <a:lnTo>
                  <a:pt x="47564" y="4354381"/>
                </a:lnTo>
                <a:lnTo>
                  <a:pt x="33349" y="4310856"/>
                </a:lnTo>
                <a:lnTo>
                  <a:pt x="21547" y="4266295"/>
                </a:lnTo>
                <a:lnTo>
                  <a:pt x="12235" y="4220775"/>
                </a:lnTo>
                <a:lnTo>
                  <a:pt x="5488" y="4174373"/>
                </a:lnTo>
                <a:lnTo>
                  <a:pt x="1384" y="4127164"/>
                </a:lnTo>
                <a:lnTo>
                  <a:pt x="0" y="4079227"/>
                </a:lnTo>
                <a:lnTo>
                  <a:pt x="0" y="815848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1555" y="576071"/>
            <a:ext cx="5221224" cy="628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8452" y="5257291"/>
            <a:ext cx="655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Linker DNA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is double-stranded DNA in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nucleosome cores that, in association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histone H1, holds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cores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together.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261365"/>
            <a:ext cx="8281670" cy="6192520"/>
          </a:xfrm>
          <a:custGeom>
            <a:avLst/>
            <a:gdLst/>
            <a:ahLst/>
            <a:cxnLst/>
            <a:rect l="l" t="t" r="r" b="b"/>
            <a:pathLst>
              <a:path w="8281670" h="6192520">
                <a:moveTo>
                  <a:pt x="0" y="1032001"/>
                </a:moveTo>
                <a:lnTo>
                  <a:pt x="1123" y="983419"/>
                </a:lnTo>
                <a:lnTo>
                  <a:pt x="4460" y="935415"/>
                </a:lnTo>
                <a:lnTo>
                  <a:pt x="9960" y="888039"/>
                </a:lnTo>
                <a:lnTo>
                  <a:pt x="17576" y="841340"/>
                </a:lnTo>
                <a:lnTo>
                  <a:pt x="27256" y="795368"/>
                </a:lnTo>
                <a:lnTo>
                  <a:pt x="38951" y="750172"/>
                </a:lnTo>
                <a:lnTo>
                  <a:pt x="52612" y="705803"/>
                </a:lnTo>
                <a:lnTo>
                  <a:pt x="68190" y="662309"/>
                </a:lnTo>
                <a:lnTo>
                  <a:pt x="85634" y="619740"/>
                </a:lnTo>
                <a:lnTo>
                  <a:pt x="104895" y="578146"/>
                </a:lnTo>
                <a:lnTo>
                  <a:pt x="125923" y="537576"/>
                </a:lnTo>
                <a:lnTo>
                  <a:pt x="148670" y="498080"/>
                </a:lnTo>
                <a:lnTo>
                  <a:pt x="173085" y="459707"/>
                </a:lnTo>
                <a:lnTo>
                  <a:pt x="199118" y="422507"/>
                </a:lnTo>
                <a:lnTo>
                  <a:pt x="226721" y="386530"/>
                </a:lnTo>
                <a:lnTo>
                  <a:pt x="255844" y="351824"/>
                </a:lnTo>
                <a:lnTo>
                  <a:pt x="286437" y="318440"/>
                </a:lnTo>
                <a:lnTo>
                  <a:pt x="318450" y="286428"/>
                </a:lnTo>
                <a:lnTo>
                  <a:pt x="351835" y="255835"/>
                </a:lnTo>
                <a:lnTo>
                  <a:pt x="386540" y="226713"/>
                </a:lnTo>
                <a:lnTo>
                  <a:pt x="422518" y="199111"/>
                </a:lnTo>
                <a:lnTo>
                  <a:pt x="459718" y="173078"/>
                </a:lnTo>
                <a:lnTo>
                  <a:pt x="498091" y="148664"/>
                </a:lnTo>
                <a:lnTo>
                  <a:pt x="537587" y="125918"/>
                </a:lnTo>
                <a:lnTo>
                  <a:pt x="578157" y="104890"/>
                </a:lnTo>
                <a:lnTo>
                  <a:pt x="619751" y="85630"/>
                </a:lnTo>
                <a:lnTo>
                  <a:pt x="662319" y="68187"/>
                </a:lnTo>
                <a:lnTo>
                  <a:pt x="705812" y="52610"/>
                </a:lnTo>
                <a:lnTo>
                  <a:pt x="750181" y="38949"/>
                </a:lnTo>
                <a:lnTo>
                  <a:pt x="795376" y="27255"/>
                </a:lnTo>
                <a:lnTo>
                  <a:pt x="841346" y="17575"/>
                </a:lnTo>
                <a:lnTo>
                  <a:pt x="888044" y="9960"/>
                </a:lnTo>
                <a:lnTo>
                  <a:pt x="935419" y="4459"/>
                </a:lnTo>
                <a:lnTo>
                  <a:pt x="983421" y="1123"/>
                </a:lnTo>
                <a:lnTo>
                  <a:pt x="1032002" y="0"/>
                </a:lnTo>
                <a:lnTo>
                  <a:pt x="7249413" y="0"/>
                </a:lnTo>
                <a:lnTo>
                  <a:pt x="7297996" y="1123"/>
                </a:lnTo>
                <a:lnTo>
                  <a:pt x="7346000" y="4459"/>
                </a:lnTo>
                <a:lnTo>
                  <a:pt x="7393376" y="9960"/>
                </a:lnTo>
                <a:lnTo>
                  <a:pt x="7440075" y="17575"/>
                </a:lnTo>
                <a:lnTo>
                  <a:pt x="7486047" y="27255"/>
                </a:lnTo>
                <a:lnTo>
                  <a:pt x="7531243" y="38949"/>
                </a:lnTo>
                <a:lnTo>
                  <a:pt x="7575612" y="52610"/>
                </a:lnTo>
                <a:lnTo>
                  <a:pt x="7619106" y="68187"/>
                </a:lnTo>
                <a:lnTo>
                  <a:pt x="7661675" y="85630"/>
                </a:lnTo>
                <a:lnTo>
                  <a:pt x="7703269" y="104890"/>
                </a:lnTo>
                <a:lnTo>
                  <a:pt x="7743839" y="125918"/>
                </a:lnTo>
                <a:lnTo>
                  <a:pt x="7783335" y="148664"/>
                </a:lnTo>
                <a:lnTo>
                  <a:pt x="7821708" y="173078"/>
                </a:lnTo>
                <a:lnTo>
                  <a:pt x="7858908" y="199111"/>
                </a:lnTo>
                <a:lnTo>
                  <a:pt x="7894885" y="226713"/>
                </a:lnTo>
                <a:lnTo>
                  <a:pt x="7929591" y="255835"/>
                </a:lnTo>
                <a:lnTo>
                  <a:pt x="7962975" y="286428"/>
                </a:lnTo>
                <a:lnTo>
                  <a:pt x="7994987" y="318440"/>
                </a:lnTo>
                <a:lnTo>
                  <a:pt x="8025580" y="351824"/>
                </a:lnTo>
                <a:lnTo>
                  <a:pt x="8054702" y="386530"/>
                </a:lnTo>
                <a:lnTo>
                  <a:pt x="8082304" y="422507"/>
                </a:lnTo>
                <a:lnTo>
                  <a:pt x="8108337" y="459707"/>
                </a:lnTo>
                <a:lnTo>
                  <a:pt x="8132751" y="498080"/>
                </a:lnTo>
                <a:lnTo>
                  <a:pt x="8155497" y="537576"/>
                </a:lnTo>
                <a:lnTo>
                  <a:pt x="8176525" y="578146"/>
                </a:lnTo>
                <a:lnTo>
                  <a:pt x="8195785" y="619740"/>
                </a:lnTo>
                <a:lnTo>
                  <a:pt x="8213228" y="662309"/>
                </a:lnTo>
                <a:lnTo>
                  <a:pt x="8228805" y="705803"/>
                </a:lnTo>
                <a:lnTo>
                  <a:pt x="8242466" y="750172"/>
                </a:lnTo>
                <a:lnTo>
                  <a:pt x="8254160" y="795368"/>
                </a:lnTo>
                <a:lnTo>
                  <a:pt x="8263840" y="841340"/>
                </a:lnTo>
                <a:lnTo>
                  <a:pt x="8271455" y="888039"/>
                </a:lnTo>
                <a:lnTo>
                  <a:pt x="8276956" y="935415"/>
                </a:lnTo>
                <a:lnTo>
                  <a:pt x="8280292" y="983419"/>
                </a:lnTo>
                <a:lnTo>
                  <a:pt x="8281416" y="1032001"/>
                </a:lnTo>
                <a:lnTo>
                  <a:pt x="8281416" y="5160009"/>
                </a:lnTo>
                <a:lnTo>
                  <a:pt x="8280292" y="5208590"/>
                </a:lnTo>
                <a:lnTo>
                  <a:pt x="8276956" y="5256592"/>
                </a:lnTo>
                <a:lnTo>
                  <a:pt x="8271455" y="5303967"/>
                </a:lnTo>
                <a:lnTo>
                  <a:pt x="8263840" y="5350665"/>
                </a:lnTo>
                <a:lnTo>
                  <a:pt x="8254160" y="5396635"/>
                </a:lnTo>
                <a:lnTo>
                  <a:pt x="8242466" y="5441830"/>
                </a:lnTo>
                <a:lnTo>
                  <a:pt x="8228805" y="5486199"/>
                </a:lnTo>
                <a:lnTo>
                  <a:pt x="8213228" y="5529692"/>
                </a:lnTo>
                <a:lnTo>
                  <a:pt x="8195785" y="5572260"/>
                </a:lnTo>
                <a:lnTo>
                  <a:pt x="8176525" y="5613854"/>
                </a:lnTo>
                <a:lnTo>
                  <a:pt x="8155497" y="5654424"/>
                </a:lnTo>
                <a:lnTo>
                  <a:pt x="8132751" y="5693920"/>
                </a:lnTo>
                <a:lnTo>
                  <a:pt x="8108337" y="5732293"/>
                </a:lnTo>
                <a:lnTo>
                  <a:pt x="8082304" y="5769493"/>
                </a:lnTo>
                <a:lnTo>
                  <a:pt x="8054702" y="5805471"/>
                </a:lnTo>
                <a:lnTo>
                  <a:pt x="8025580" y="5840176"/>
                </a:lnTo>
                <a:lnTo>
                  <a:pt x="7994987" y="5873561"/>
                </a:lnTo>
                <a:lnTo>
                  <a:pt x="7962975" y="5905574"/>
                </a:lnTo>
                <a:lnTo>
                  <a:pt x="7929591" y="5936167"/>
                </a:lnTo>
                <a:lnTo>
                  <a:pt x="7894885" y="5965290"/>
                </a:lnTo>
                <a:lnTo>
                  <a:pt x="7858908" y="5992893"/>
                </a:lnTo>
                <a:lnTo>
                  <a:pt x="7821708" y="6018926"/>
                </a:lnTo>
                <a:lnTo>
                  <a:pt x="7783335" y="6043341"/>
                </a:lnTo>
                <a:lnTo>
                  <a:pt x="7743839" y="6066088"/>
                </a:lnTo>
                <a:lnTo>
                  <a:pt x="7703269" y="6087116"/>
                </a:lnTo>
                <a:lnTo>
                  <a:pt x="7661675" y="6106377"/>
                </a:lnTo>
                <a:lnTo>
                  <a:pt x="7619106" y="6123821"/>
                </a:lnTo>
                <a:lnTo>
                  <a:pt x="7575612" y="6139399"/>
                </a:lnTo>
                <a:lnTo>
                  <a:pt x="7531243" y="6153060"/>
                </a:lnTo>
                <a:lnTo>
                  <a:pt x="7486047" y="6164755"/>
                </a:lnTo>
                <a:lnTo>
                  <a:pt x="7440075" y="6174435"/>
                </a:lnTo>
                <a:lnTo>
                  <a:pt x="7393376" y="6182051"/>
                </a:lnTo>
                <a:lnTo>
                  <a:pt x="7346000" y="6187551"/>
                </a:lnTo>
                <a:lnTo>
                  <a:pt x="7297996" y="6190888"/>
                </a:lnTo>
                <a:lnTo>
                  <a:pt x="7249413" y="6192011"/>
                </a:lnTo>
                <a:lnTo>
                  <a:pt x="1032002" y="6192011"/>
                </a:lnTo>
                <a:lnTo>
                  <a:pt x="983421" y="6190888"/>
                </a:lnTo>
                <a:lnTo>
                  <a:pt x="935419" y="6187551"/>
                </a:lnTo>
                <a:lnTo>
                  <a:pt x="888044" y="6182051"/>
                </a:lnTo>
                <a:lnTo>
                  <a:pt x="841346" y="6174435"/>
                </a:lnTo>
                <a:lnTo>
                  <a:pt x="795376" y="6164755"/>
                </a:lnTo>
                <a:lnTo>
                  <a:pt x="750181" y="6153060"/>
                </a:lnTo>
                <a:lnTo>
                  <a:pt x="705812" y="6139399"/>
                </a:lnTo>
                <a:lnTo>
                  <a:pt x="662319" y="6123821"/>
                </a:lnTo>
                <a:lnTo>
                  <a:pt x="619751" y="6106377"/>
                </a:lnTo>
                <a:lnTo>
                  <a:pt x="578157" y="6087116"/>
                </a:lnTo>
                <a:lnTo>
                  <a:pt x="537587" y="6066088"/>
                </a:lnTo>
                <a:lnTo>
                  <a:pt x="498091" y="6043341"/>
                </a:lnTo>
                <a:lnTo>
                  <a:pt x="459718" y="6018926"/>
                </a:lnTo>
                <a:lnTo>
                  <a:pt x="422518" y="5992893"/>
                </a:lnTo>
                <a:lnTo>
                  <a:pt x="386540" y="5965290"/>
                </a:lnTo>
                <a:lnTo>
                  <a:pt x="351835" y="5936167"/>
                </a:lnTo>
                <a:lnTo>
                  <a:pt x="318450" y="5905574"/>
                </a:lnTo>
                <a:lnTo>
                  <a:pt x="286437" y="5873561"/>
                </a:lnTo>
                <a:lnTo>
                  <a:pt x="255844" y="5840176"/>
                </a:lnTo>
                <a:lnTo>
                  <a:pt x="226721" y="5805471"/>
                </a:lnTo>
                <a:lnTo>
                  <a:pt x="199118" y="5769493"/>
                </a:lnTo>
                <a:lnTo>
                  <a:pt x="173085" y="5732293"/>
                </a:lnTo>
                <a:lnTo>
                  <a:pt x="148670" y="5693920"/>
                </a:lnTo>
                <a:lnTo>
                  <a:pt x="125923" y="5654424"/>
                </a:lnTo>
                <a:lnTo>
                  <a:pt x="104895" y="5613854"/>
                </a:lnTo>
                <a:lnTo>
                  <a:pt x="85634" y="5572260"/>
                </a:lnTo>
                <a:lnTo>
                  <a:pt x="68190" y="5529692"/>
                </a:lnTo>
                <a:lnTo>
                  <a:pt x="52612" y="5486199"/>
                </a:lnTo>
                <a:lnTo>
                  <a:pt x="38951" y="5441830"/>
                </a:lnTo>
                <a:lnTo>
                  <a:pt x="27256" y="5396635"/>
                </a:lnTo>
                <a:lnTo>
                  <a:pt x="17576" y="5350665"/>
                </a:lnTo>
                <a:lnTo>
                  <a:pt x="9960" y="5303967"/>
                </a:lnTo>
                <a:lnTo>
                  <a:pt x="4460" y="5256592"/>
                </a:lnTo>
                <a:lnTo>
                  <a:pt x="1123" y="5208590"/>
                </a:lnTo>
                <a:lnTo>
                  <a:pt x="0" y="5160009"/>
                </a:lnTo>
                <a:lnTo>
                  <a:pt x="0" y="1032001"/>
                </a:lnTo>
                <a:close/>
              </a:path>
            </a:pathLst>
          </a:custGeom>
          <a:ln w="38099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5320" y="714755"/>
            <a:ext cx="4139183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370" y="1435353"/>
            <a:ext cx="81978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basic unit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packaging in</a:t>
            </a:r>
            <a:r>
              <a:rPr sz="24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eukaryotes</a:t>
            </a:r>
            <a:endParaRPr sz="24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  <a:tab pos="1403985" algn="l"/>
                <a:tab pos="1789430" algn="l"/>
                <a:tab pos="2058035" algn="l"/>
                <a:tab pos="3204210" algn="l"/>
                <a:tab pos="3589654" algn="l"/>
                <a:tab pos="5332095" algn="l"/>
                <a:tab pos="6310630" algn="l"/>
                <a:tab pos="732409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consists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	a	seg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DN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wound	around	hi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tone	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core</a:t>
            </a:r>
            <a:endParaRPr sz="2400">
              <a:latin typeface="Times New Roman"/>
              <a:cs typeface="Times New Roman"/>
            </a:endParaRPr>
          </a:p>
          <a:p>
            <a:pPr marL="304800" indent="-292735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fundamental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repeating units of eukaryotic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</a:t>
            </a:r>
            <a:endParaRPr sz="2400">
              <a:latin typeface="Times New Roman"/>
              <a:cs typeface="Times New Roman"/>
            </a:endParaRPr>
          </a:p>
          <a:p>
            <a:pPr marL="304800" marR="5080" indent="-292735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particle consists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approximately  147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pairs 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DNA wrapped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1.67 left-handed superhelical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turns around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histone octamer consisting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2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copies each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the core histones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H2A, H2B, H3,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endParaRPr sz="2400">
              <a:latin typeface="Times New Roman"/>
              <a:cs typeface="Times New Roman"/>
            </a:endParaRPr>
          </a:p>
          <a:p>
            <a:pPr marL="304800" marR="7620" indent="-292735" algn="just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themselves coil into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solenoid shape  which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itself coils 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further compact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1341882"/>
            <a:ext cx="8425180" cy="4464050"/>
          </a:xfrm>
          <a:custGeom>
            <a:avLst/>
            <a:gdLst/>
            <a:ahLst/>
            <a:cxnLst/>
            <a:rect l="l" t="t" r="r" b="b"/>
            <a:pathLst>
              <a:path w="8425180" h="4464050">
                <a:moveTo>
                  <a:pt x="0" y="743965"/>
                </a:moveTo>
                <a:lnTo>
                  <a:pt x="1582" y="695054"/>
                </a:lnTo>
                <a:lnTo>
                  <a:pt x="6264" y="646986"/>
                </a:lnTo>
                <a:lnTo>
                  <a:pt x="13948" y="599860"/>
                </a:lnTo>
                <a:lnTo>
                  <a:pt x="24536" y="553775"/>
                </a:lnTo>
                <a:lnTo>
                  <a:pt x="37929" y="508829"/>
                </a:lnTo>
                <a:lnTo>
                  <a:pt x="54029" y="465118"/>
                </a:lnTo>
                <a:lnTo>
                  <a:pt x="72739" y="422743"/>
                </a:lnTo>
                <a:lnTo>
                  <a:pt x="93961" y="381800"/>
                </a:lnTo>
                <a:lnTo>
                  <a:pt x="117595" y="342388"/>
                </a:lnTo>
                <a:lnTo>
                  <a:pt x="143546" y="304604"/>
                </a:lnTo>
                <a:lnTo>
                  <a:pt x="171713" y="268548"/>
                </a:lnTo>
                <a:lnTo>
                  <a:pt x="202000" y="234316"/>
                </a:lnTo>
                <a:lnTo>
                  <a:pt x="234308" y="202008"/>
                </a:lnTo>
                <a:lnTo>
                  <a:pt x="268540" y="171720"/>
                </a:lnTo>
                <a:lnTo>
                  <a:pt x="304596" y="143552"/>
                </a:lnTo>
                <a:lnTo>
                  <a:pt x="342380" y="117601"/>
                </a:lnTo>
                <a:lnTo>
                  <a:pt x="381793" y="93965"/>
                </a:lnTo>
                <a:lnTo>
                  <a:pt x="422737" y="72743"/>
                </a:lnTo>
                <a:lnTo>
                  <a:pt x="465113" y="54032"/>
                </a:lnTo>
                <a:lnTo>
                  <a:pt x="508825" y="37931"/>
                </a:lnTo>
                <a:lnTo>
                  <a:pt x="553774" y="24537"/>
                </a:lnTo>
                <a:lnTo>
                  <a:pt x="599862" y="13949"/>
                </a:lnTo>
                <a:lnTo>
                  <a:pt x="646990" y="6265"/>
                </a:lnTo>
                <a:lnTo>
                  <a:pt x="695062" y="1582"/>
                </a:lnTo>
                <a:lnTo>
                  <a:pt x="743978" y="0"/>
                </a:lnTo>
                <a:lnTo>
                  <a:pt x="7680706" y="0"/>
                </a:lnTo>
                <a:lnTo>
                  <a:pt x="7729617" y="1582"/>
                </a:lnTo>
                <a:lnTo>
                  <a:pt x="7777685" y="6265"/>
                </a:lnTo>
                <a:lnTo>
                  <a:pt x="7824811" y="13949"/>
                </a:lnTo>
                <a:lnTo>
                  <a:pt x="7870896" y="24537"/>
                </a:lnTo>
                <a:lnTo>
                  <a:pt x="7915842" y="37931"/>
                </a:lnTo>
                <a:lnTo>
                  <a:pt x="7959553" y="54032"/>
                </a:lnTo>
                <a:lnTo>
                  <a:pt x="8001928" y="72743"/>
                </a:lnTo>
                <a:lnTo>
                  <a:pt x="8042871" y="93965"/>
                </a:lnTo>
                <a:lnTo>
                  <a:pt x="8082283" y="117601"/>
                </a:lnTo>
                <a:lnTo>
                  <a:pt x="8120067" y="143552"/>
                </a:lnTo>
                <a:lnTo>
                  <a:pt x="8156123" y="171720"/>
                </a:lnTo>
                <a:lnTo>
                  <a:pt x="8190355" y="202008"/>
                </a:lnTo>
                <a:lnTo>
                  <a:pt x="8222663" y="234316"/>
                </a:lnTo>
                <a:lnTo>
                  <a:pt x="8252951" y="268548"/>
                </a:lnTo>
                <a:lnTo>
                  <a:pt x="8281119" y="304604"/>
                </a:lnTo>
                <a:lnTo>
                  <a:pt x="8307070" y="342388"/>
                </a:lnTo>
                <a:lnTo>
                  <a:pt x="8330706" y="381800"/>
                </a:lnTo>
                <a:lnTo>
                  <a:pt x="8351928" y="422743"/>
                </a:lnTo>
                <a:lnTo>
                  <a:pt x="8370639" y="465118"/>
                </a:lnTo>
                <a:lnTo>
                  <a:pt x="8386740" y="508829"/>
                </a:lnTo>
                <a:lnTo>
                  <a:pt x="8400134" y="553775"/>
                </a:lnTo>
                <a:lnTo>
                  <a:pt x="8410722" y="599860"/>
                </a:lnTo>
                <a:lnTo>
                  <a:pt x="8418406" y="646986"/>
                </a:lnTo>
                <a:lnTo>
                  <a:pt x="8423089" y="695054"/>
                </a:lnTo>
                <a:lnTo>
                  <a:pt x="8424672" y="743965"/>
                </a:lnTo>
                <a:lnTo>
                  <a:pt x="8424672" y="3719829"/>
                </a:lnTo>
                <a:lnTo>
                  <a:pt x="8423089" y="3768741"/>
                </a:lnTo>
                <a:lnTo>
                  <a:pt x="8418406" y="3816809"/>
                </a:lnTo>
                <a:lnTo>
                  <a:pt x="8410722" y="3863935"/>
                </a:lnTo>
                <a:lnTo>
                  <a:pt x="8400134" y="3910020"/>
                </a:lnTo>
                <a:lnTo>
                  <a:pt x="8386740" y="3954966"/>
                </a:lnTo>
                <a:lnTo>
                  <a:pt x="8370639" y="3998677"/>
                </a:lnTo>
                <a:lnTo>
                  <a:pt x="8351928" y="4041052"/>
                </a:lnTo>
                <a:lnTo>
                  <a:pt x="8330706" y="4081995"/>
                </a:lnTo>
                <a:lnTo>
                  <a:pt x="8307070" y="4121407"/>
                </a:lnTo>
                <a:lnTo>
                  <a:pt x="8281119" y="4159191"/>
                </a:lnTo>
                <a:lnTo>
                  <a:pt x="8252951" y="4195247"/>
                </a:lnTo>
                <a:lnTo>
                  <a:pt x="8222663" y="4229479"/>
                </a:lnTo>
                <a:lnTo>
                  <a:pt x="8190355" y="4261787"/>
                </a:lnTo>
                <a:lnTo>
                  <a:pt x="8156123" y="4292075"/>
                </a:lnTo>
                <a:lnTo>
                  <a:pt x="8120067" y="4320243"/>
                </a:lnTo>
                <a:lnTo>
                  <a:pt x="8082283" y="4346194"/>
                </a:lnTo>
                <a:lnTo>
                  <a:pt x="8042871" y="4369830"/>
                </a:lnTo>
                <a:lnTo>
                  <a:pt x="8001928" y="4391052"/>
                </a:lnTo>
                <a:lnTo>
                  <a:pt x="7959553" y="4409763"/>
                </a:lnTo>
                <a:lnTo>
                  <a:pt x="7915842" y="4425864"/>
                </a:lnTo>
                <a:lnTo>
                  <a:pt x="7870896" y="4439258"/>
                </a:lnTo>
                <a:lnTo>
                  <a:pt x="7824811" y="4449846"/>
                </a:lnTo>
                <a:lnTo>
                  <a:pt x="7777685" y="4457530"/>
                </a:lnTo>
                <a:lnTo>
                  <a:pt x="7729617" y="4462213"/>
                </a:lnTo>
                <a:lnTo>
                  <a:pt x="7680706" y="4463795"/>
                </a:lnTo>
                <a:lnTo>
                  <a:pt x="743978" y="4463795"/>
                </a:lnTo>
                <a:lnTo>
                  <a:pt x="695062" y="4462213"/>
                </a:lnTo>
                <a:lnTo>
                  <a:pt x="646990" y="4457530"/>
                </a:lnTo>
                <a:lnTo>
                  <a:pt x="599862" y="4449846"/>
                </a:lnTo>
                <a:lnTo>
                  <a:pt x="553774" y="4439258"/>
                </a:lnTo>
                <a:lnTo>
                  <a:pt x="508825" y="4425864"/>
                </a:lnTo>
                <a:lnTo>
                  <a:pt x="465113" y="4409763"/>
                </a:lnTo>
                <a:lnTo>
                  <a:pt x="422737" y="4391052"/>
                </a:lnTo>
                <a:lnTo>
                  <a:pt x="381793" y="4369830"/>
                </a:lnTo>
                <a:lnTo>
                  <a:pt x="342380" y="4346194"/>
                </a:lnTo>
                <a:lnTo>
                  <a:pt x="304596" y="4320243"/>
                </a:lnTo>
                <a:lnTo>
                  <a:pt x="268540" y="4292075"/>
                </a:lnTo>
                <a:lnTo>
                  <a:pt x="234308" y="4261787"/>
                </a:lnTo>
                <a:lnTo>
                  <a:pt x="202000" y="4229479"/>
                </a:lnTo>
                <a:lnTo>
                  <a:pt x="171713" y="4195247"/>
                </a:lnTo>
                <a:lnTo>
                  <a:pt x="143546" y="4159191"/>
                </a:lnTo>
                <a:lnTo>
                  <a:pt x="117595" y="4121407"/>
                </a:lnTo>
                <a:lnTo>
                  <a:pt x="93961" y="4081995"/>
                </a:lnTo>
                <a:lnTo>
                  <a:pt x="72739" y="4041052"/>
                </a:lnTo>
                <a:lnTo>
                  <a:pt x="54029" y="3998677"/>
                </a:lnTo>
                <a:lnTo>
                  <a:pt x="37929" y="3954966"/>
                </a:lnTo>
                <a:lnTo>
                  <a:pt x="24536" y="3910020"/>
                </a:lnTo>
                <a:lnTo>
                  <a:pt x="13948" y="3863935"/>
                </a:lnTo>
                <a:lnTo>
                  <a:pt x="6264" y="3816809"/>
                </a:lnTo>
                <a:lnTo>
                  <a:pt x="1582" y="3768741"/>
                </a:lnTo>
                <a:lnTo>
                  <a:pt x="0" y="3719829"/>
                </a:lnTo>
                <a:lnTo>
                  <a:pt x="0" y="743965"/>
                </a:lnTo>
                <a:close/>
              </a:path>
            </a:pathLst>
          </a:custGeom>
          <a:ln w="38099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498805"/>
            <a:ext cx="83419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indent="-293370" algn="just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607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Core particles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connected by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stretches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"linker DNA",</a:t>
            </a:r>
            <a:r>
              <a:rPr sz="2400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endParaRPr sz="2400">
              <a:latin typeface="Times New Roman"/>
              <a:cs typeface="Times New Roman"/>
            </a:endParaRPr>
          </a:p>
          <a:p>
            <a:pPr marL="30543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 be up to about 80 bp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long.</a:t>
            </a:r>
            <a:endParaRPr sz="2400">
              <a:latin typeface="Times New Roman"/>
              <a:cs typeface="Times New Roman"/>
            </a:endParaRPr>
          </a:p>
          <a:p>
            <a:pPr marL="305435" marR="5080" indent="-293370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6070" algn="l"/>
              </a:tabLst>
            </a:pP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Technically,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defined as 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particle plus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one  of these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linker regions;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however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word is often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synonymous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 the core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particle</a:t>
            </a:r>
            <a:endParaRPr sz="2400">
              <a:latin typeface="Times New Roman"/>
              <a:cs typeface="Times New Roman"/>
            </a:endParaRPr>
          </a:p>
          <a:p>
            <a:pPr marL="305435" marR="5080" indent="-293370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607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Linker histones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as H1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its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isoforms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involved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 compaction and sit at 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base of 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 near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DNA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entry and exit binding to the linker region of the</a:t>
            </a:r>
            <a:r>
              <a:rPr sz="2400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DNA</a:t>
            </a:r>
            <a:endParaRPr sz="2400">
              <a:latin typeface="Times New Roman"/>
              <a:cs typeface="Times New Roman"/>
            </a:endParaRPr>
          </a:p>
          <a:p>
            <a:pPr marL="12700" marR="3736340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81635" algn="l"/>
                <a:tab pos="3822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Non-condensed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nucleosomes  without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linker histone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resemble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"beads on a string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DNA"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under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electron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microscope.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594" y="261365"/>
            <a:ext cx="8641080" cy="6337300"/>
          </a:xfrm>
          <a:custGeom>
            <a:avLst/>
            <a:gdLst/>
            <a:ahLst/>
            <a:cxnLst/>
            <a:rect l="l" t="t" r="r" b="b"/>
            <a:pathLst>
              <a:path w="8641080" h="6337300">
                <a:moveTo>
                  <a:pt x="0" y="1056131"/>
                </a:moveTo>
                <a:lnTo>
                  <a:pt x="1086" y="1007786"/>
                </a:lnTo>
                <a:lnTo>
                  <a:pt x="4316" y="959998"/>
                </a:lnTo>
                <a:lnTo>
                  <a:pt x="9641" y="912815"/>
                </a:lnTo>
                <a:lnTo>
                  <a:pt x="17016" y="866284"/>
                </a:lnTo>
                <a:lnTo>
                  <a:pt x="26393" y="820450"/>
                </a:lnTo>
                <a:lnTo>
                  <a:pt x="37726" y="775361"/>
                </a:lnTo>
                <a:lnTo>
                  <a:pt x="50969" y="731063"/>
                </a:lnTo>
                <a:lnTo>
                  <a:pt x="66075" y="687603"/>
                </a:lnTo>
                <a:lnTo>
                  <a:pt x="82998" y="645027"/>
                </a:lnTo>
                <a:lnTo>
                  <a:pt x="101689" y="603381"/>
                </a:lnTo>
                <a:lnTo>
                  <a:pt x="122104" y="562714"/>
                </a:lnTo>
                <a:lnTo>
                  <a:pt x="144196" y="523070"/>
                </a:lnTo>
                <a:lnTo>
                  <a:pt x="167917" y="484497"/>
                </a:lnTo>
                <a:lnTo>
                  <a:pt x="193222" y="447042"/>
                </a:lnTo>
                <a:lnTo>
                  <a:pt x="220063" y="410750"/>
                </a:lnTo>
                <a:lnTo>
                  <a:pt x="248394" y="375669"/>
                </a:lnTo>
                <a:lnTo>
                  <a:pt x="278168" y="341844"/>
                </a:lnTo>
                <a:lnTo>
                  <a:pt x="309340" y="309324"/>
                </a:lnTo>
                <a:lnTo>
                  <a:pt x="341861" y="278154"/>
                </a:lnTo>
                <a:lnTo>
                  <a:pt x="375686" y="248380"/>
                </a:lnTo>
                <a:lnTo>
                  <a:pt x="410769" y="220050"/>
                </a:lnTo>
                <a:lnTo>
                  <a:pt x="447061" y="193210"/>
                </a:lnTo>
                <a:lnTo>
                  <a:pt x="484517" y="167907"/>
                </a:lnTo>
                <a:lnTo>
                  <a:pt x="523091" y="144187"/>
                </a:lnTo>
                <a:lnTo>
                  <a:pt x="562735" y="122097"/>
                </a:lnTo>
                <a:lnTo>
                  <a:pt x="603403" y="101683"/>
                </a:lnTo>
                <a:lnTo>
                  <a:pt x="645048" y="82992"/>
                </a:lnTo>
                <a:lnTo>
                  <a:pt x="687624" y="66071"/>
                </a:lnTo>
                <a:lnTo>
                  <a:pt x="731084" y="50966"/>
                </a:lnTo>
                <a:lnTo>
                  <a:pt x="775382" y="37724"/>
                </a:lnTo>
                <a:lnTo>
                  <a:pt x="820470" y="26391"/>
                </a:lnTo>
                <a:lnTo>
                  <a:pt x="866303" y="17014"/>
                </a:lnTo>
                <a:lnTo>
                  <a:pt x="912833" y="9640"/>
                </a:lnTo>
                <a:lnTo>
                  <a:pt x="960015" y="4315"/>
                </a:lnTo>
                <a:lnTo>
                  <a:pt x="1007800" y="1086"/>
                </a:lnTo>
                <a:lnTo>
                  <a:pt x="1056144" y="0"/>
                </a:lnTo>
                <a:lnTo>
                  <a:pt x="7584948" y="0"/>
                </a:lnTo>
                <a:lnTo>
                  <a:pt x="7633293" y="1086"/>
                </a:lnTo>
                <a:lnTo>
                  <a:pt x="7681081" y="4315"/>
                </a:lnTo>
                <a:lnTo>
                  <a:pt x="7728264" y="9640"/>
                </a:lnTo>
                <a:lnTo>
                  <a:pt x="7774795" y="17014"/>
                </a:lnTo>
                <a:lnTo>
                  <a:pt x="7820629" y="26391"/>
                </a:lnTo>
                <a:lnTo>
                  <a:pt x="7865718" y="37724"/>
                </a:lnTo>
                <a:lnTo>
                  <a:pt x="7910016" y="50966"/>
                </a:lnTo>
                <a:lnTo>
                  <a:pt x="7953476" y="66071"/>
                </a:lnTo>
                <a:lnTo>
                  <a:pt x="7996052" y="82992"/>
                </a:lnTo>
                <a:lnTo>
                  <a:pt x="8037698" y="101683"/>
                </a:lnTo>
                <a:lnTo>
                  <a:pt x="8078365" y="122097"/>
                </a:lnTo>
                <a:lnTo>
                  <a:pt x="8118009" y="144187"/>
                </a:lnTo>
                <a:lnTo>
                  <a:pt x="8156582" y="167907"/>
                </a:lnTo>
                <a:lnTo>
                  <a:pt x="8194037" y="193210"/>
                </a:lnTo>
                <a:lnTo>
                  <a:pt x="8230329" y="220050"/>
                </a:lnTo>
                <a:lnTo>
                  <a:pt x="8265410" y="248380"/>
                </a:lnTo>
                <a:lnTo>
                  <a:pt x="8299235" y="278154"/>
                </a:lnTo>
                <a:lnTo>
                  <a:pt x="8331755" y="309324"/>
                </a:lnTo>
                <a:lnTo>
                  <a:pt x="8362925" y="341844"/>
                </a:lnTo>
                <a:lnTo>
                  <a:pt x="8392699" y="375669"/>
                </a:lnTo>
                <a:lnTo>
                  <a:pt x="8421029" y="410750"/>
                </a:lnTo>
                <a:lnTo>
                  <a:pt x="8447869" y="447042"/>
                </a:lnTo>
                <a:lnTo>
                  <a:pt x="8473172" y="484497"/>
                </a:lnTo>
                <a:lnTo>
                  <a:pt x="8496892" y="523070"/>
                </a:lnTo>
                <a:lnTo>
                  <a:pt x="8518982" y="562714"/>
                </a:lnTo>
                <a:lnTo>
                  <a:pt x="8539396" y="603381"/>
                </a:lnTo>
                <a:lnTo>
                  <a:pt x="8558087" y="645027"/>
                </a:lnTo>
                <a:lnTo>
                  <a:pt x="8575008" y="687603"/>
                </a:lnTo>
                <a:lnTo>
                  <a:pt x="8590113" y="731063"/>
                </a:lnTo>
                <a:lnTo>
                  <a:pt x="8603355" y="775361"/>
                </a:lnTo>
                <a:lnTo>
                  <a:pt x="8614688" y="820450"/>
                </a:lnTo>
                <a:lnTo>
                  <a:pt x="8624065" y="866284"/>
                </a:lnTo>
                <a:lnTo>
                  <a:pt x="8631439" y="912815"/>
                </a:lnTo>
                <a:lnTo>
                  <a:pt x="8636764" y="959998"/>
                </a:lnTo>
                <a:lnTo>
                  <a:pt x="8639993" y="1007786"/>
                </a:lnTo>
                <a:lnTo>
                  <a:pt x="8641080" y="1056131"/>
                </a:lnTo>
                <a:lnTo>
                  <a:pt x="8641080" y="5280659"/>
                </a:lnTo>
                <a:lnTo>
                  <a:pt x="8639993" y="5329002"/>
                </a:lnTo>
                <a:lnTo>
                  <a:pt x="8636764" y="5376787"/>
                </a:lnTo>
                <a:lnTo>
                  <a:pt x="8631439" y="5423968"/>
                </a:lnTo>
                <a:lnTo>
                  <a:pt x="8624065" y="5470497"/>
                </a:lnTo>
                <a:lnTo>
                  <a:pt x="8614688" y="5516329"/>
                </a:lnTo>
                <a:lnTo>
                  <a:pt x="8603355" y="5561417"/>
                </a:lnTo>
                <a:lnTo>
                  <a:pt x="8590113" y="5605714"/>
                </a:lnTo>
                <a:lnTo>
                  <a:pt x="8575008" y="5649173"/>
                </a:lnTo>
                <a:lnTo>
                  <a:pt x="8558087" y="5691748"/>
                </a:lnTo>
                <a:lnTo>
                  <a:pt x="8539396" y="5733393"/>
                </a:lnTo>
                <a:lnTo>
                  <a:pt x="8518982" y="5774060"/>
                </a:lnTo>
                <a:lnTo>
                  <a:pt x="8496892" y="5813704"/>
                </a:lnTo>
                <a:lnTo>
                  <a:pt x="8473172" y="5852277"/>
                </a:lnTo>
                <a:lnTo>
                  <a:pt x="8447869" y="5889733"/>
                </a:lnTo>
                <a:lnTo>
                  <a:pt x="8421029" y="5926025"/>
                </a:lnTo>
                <a:lnTo>
                  <a:pt x="8392699" y="5961107"/>
                </a:lnTo>
                <a:lnTo>
                  <a:pt x="8362925" y="5994932"/>
                </a:lnTo>
                <a:lnTo>
                  <a:pt x="8331755" y="6027453"/>
                </a:lnTo>
                <a:lnTo>
                  <a:pt x="8299235" y="6058624"/>
                </a:lnTo>
                <a:lnTo>
                  <a:pt x="8265410" y="6088398"/>
                </a:lnTo>
                <a:lnTo>
                  <a:pt x="8230329" y="6116729"/>
                </a:lnTo>
                <a:lnTo>
                  <a:pt x="8194037" y="6143570"/>
                </a:lnTo>
                <a:lnTo>
                  <a:pt x="8156582" y="6168875"/>
                </a:lnTo>
                <a:lnTo>
                  <a:pt x="8118009" y="6192596"/>
                </a:lnTo>
                <a:lnTo>
                  <a:pt x="8078365" y="6214687"/>
                </a:lnTo>
                <a:lnTo>
                  <a:pt x="8037698" y="6235102"/>
                </a:lnTo>
                <a:lnTo>
                  <a:pt x="7996052" y="6253794"/>
                </a:lnTo>
                <a:lnTo>
                  <a:pt x="7953476" y="6270716"/>
                </a:lnTo>
                <a:lnTo>
                  <a:pt x="7910016" y="6285822"/>
                </a:lnTo>
                <a:lnTo>
                  <a:pt x="7865718" y="6299065"/>
                </a:lnTo>
                <a:lnTo>
                  <a:pt x="7820629" y="6310398"/>
                </a:lnTo>
                <a:lnTo>
                  <a:pt x="7774795" y="6319775"/>
                </a:lnTo>
                <a:lnTo>
                  <a:pt x="7728264" y="6327150"/>
                </a:lnTo>
                <a:lnTo>
                  <a:pt x="7681081" y="6332475"/>
                </a:lnTo>
                <a:lnTo>
                  <a:pt x="7633293" y="6335705"/>
                </a:lnTo>
                <a:lnTo>
                  <a:pt x="7584948" y="6336792"/>
                </a:lnTo>
                <a:lnTo>
                  <a:pt x="1056144" y="6336792"/>
                </a:lnTo>
                <a:lnTo>
                  <a:pt x="1007800" y="6335705"/>
                </a:lnTo>
                <a:lnTo>
                  <a:pt x="960015" y="6332475"/>
                </a:lnTo>
                <a:lnTo>
                  <a:pt x="912833" y="6327150"/>
                </a:lnTo>
                <a:lnTo>
                  <a:pt x="866303" y="6319775"/>
                </a:lnTo>
                <a:lnTo>
                  <a:pt x="820470" y="6310398"/>
                </a:lnTo>
                <a:lnTo>
                  <a:pt x="775382" y="6299065"/>
                </a:lnTo>
                <a:lnTo>
                  <a:pt x="731084" y="6285822"/>
                </a:lnTo>
                <a:lnTo>
                  <a:pt x="687624" y="6270716"/>
                </a:lnTo>
                <a:lnTo>
                  <a:pt x="645048" y="6253794"/>
                </a:lnTo>
                <a:lnTo>
                  <a:pt x="603403" y="6235102"/>
                </a:lnTo>
                <a:lnTo>
                  <a:pt x="562735" y="6214687"/>
                </a:lnTo>
                <a:lnTo>
                  <a:pt x="523091" y="6192596"/>
                </a:lnTo>
                <a:lnTo>
                  <a:pt x="484517" y="6168875"/>
                </a:lnTo>
                <a:lnTo>
                  <a:pt x="447061" y="6143570"/>
                </a:lnTo>
                <a:lnTo>
                  <a:pt x="410769" y="6116729"/>
                </a:lnTo>
                <a:lnTo>
                  <a:pt x="375686" y="6088398"/>
                </a:lnTo>
                <a:lnTo>
                  <a:pt x="341861" y="6058624"/>
                </a:lnTo>
                <a:lnTo>
                  <a:pt x="309340" y="6027453"/>
                </a:lnTo>
                <a:lnTo>
                  <a:pt x="278168" y="5994932"/>
                </a:lnTo>
                <a:lnTo>
                  <a:pt x="248394" y="5961107"/>
                </a:lnTo>
                <a:lnTo>
                  <a:pt x="220063" y="5926025"/>
                </a:lnTo>
                <a:lnTo>
                  <a:pt x="193222" y="5889733"/>
                </a:lnTo>
                <a:lnTo>
                  <a:pt x="167917" y="5852277"/>
                </a:lnTo>
                <a:lnTo>
                  <a:pt x="144196" y="5813704"/>
                </a:lnTo>
                <a:lnTo>
                  <a:pt x="122104" y="5774060"/>
                </a:lnTo>
                <a:lnTo>
                  <a:pt x="101689" y="5733393"/>
                </a:lnTo>
                <a:lnTo>
                  <a:pt x="82998" y="5691748"/>
                </a:lnTo>
                <a:lnTo>
                  <a:pt x="66075" y="5649173"/>
                </a:lnTo>
                <a:lnTo>
                  <a:pt x="50969" y="5605714"/>
                </a:lnTo>
                <a:lnTo>
                  <a:pt x="37726" y="5561417"/>
                </a:lnTo>
                <a:lnTo>
                  <a:pt x="26393" y="5516329"/>
                </a:lnTo>
                <a:lnTo>
                  <a:pt x="17016" y="5470497"/>
                </a:lnTo>
                <a:lnTo>
                  <a:pt x="9641" y="5423968"/>
                </a:lnTo>
                <a:lnTo>
                  <a:pt x="4316" y="5376787"/>
                </a:lnTo>
                <a:lnTo>
                  <a:pt x="1086" y="5329002"/>
                </a:lnTo>
                <a:lnTo>
                  <a:pt x="0" y="5280659"/>
                </a:lnTo>
                <a:lnTo>
                  <a:pt x="0" y="1056131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3572255"/>
            <a:ext cx="3095244" cy="270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92480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9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Waldeyer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coined the term chromosome first time in</a:t>
            </a:r>
            <a:r>
              <a:rPr sz="2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1888.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1A276"/>
              </a:buClr>
              <a:buFont typeface="Wingdings"/>
              <a:buChar char=""/>
            </a:pPr>
            <a:endParaRPr sz="2250">
              <a:latin typeface="Times New Roman"/>
              <a:cs typeface="Times New Roman"/>
            </a:endParaRPr>
          </a:p>
          <a:p>
            <a:pPr marL="304800" marR="69215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somatic chromosome number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the number of  chromosomes found in somatic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is represented by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2n  (Diploid)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71A276"/>
              </a:buClr>
              <a:buFont typeface="Wingdings"/>
              <a:buChar char=""/>
            </a:pPr>
            <a:endParaRPr sz="2250">
              <a:latin typeface="Times New Roman"/>
              <a:cs typeface="Times New Roman"/>
            </a:endParaRPr>
          </a:p>
          <a:p>
            <a:pPr marL="304800" marR="432434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gametic chromosome number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half of the somatic  chromosome numbers and represented by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(Haploid)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71A276"/>
              </a:buClr>
              <a:buFont typeface="Wingdings"/>
              <a:buChar char=""/>
            </a:pPr>
            <a:endParaRPr sz="2250">
              <a:latin typeface="Times New Roman"/>
              <a:cs typeface="Times New Roman"/>
            </a:endParaRPr>
          </a:p>
          <a:p>
            <a:pPr marL="304800" marR="508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two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copies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chromosome are ordinarily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identical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morphology,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gene content and gene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order,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 known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homologus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chromosomes.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009015"/>
            <a:ext cx="795210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3975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protein-DNA structure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 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stabilized by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attachment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a non-histone protein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scaffold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called the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nuclear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matrix.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Font typeface="Wingdings 2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contrast to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eukaryotic cells,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mature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sperm cells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largely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protamines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package their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genomic DNA,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likely to  achieve an even higher packaging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1A276"/>
              </a:buClr>
              <a:buFont typeface="Wingdings 2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304800" marR="69850" indent="-292735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Histone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equivalents and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simplified chromatin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structure have  also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been found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Archea, proving that eukaryotes are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4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 only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organisms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nucleosomes.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477773"/>
            <a:ext cx="8136890" cy="5687695"/>
          </a:xfrm>
          <a:custGeom>
            <a:avLst/>
            <a:gdLst/>
            <a:ahLst/>
            <a:cxnLst/>
            <a:rect l="l" t="t" r="r" b="b"/>
            <a:pathLst>
              <a:path w="8136890" h="5687695">
                <a:moveTo>
                  <a:pt x="0" y="947927"/>
                </a:moveTo>
                <a:lnTo>
                  <a:pt x="1233" y="899150"/>
                </a:lnTo>
                <a:lnTo>
                  <a:pt x="4894" y="851013"/>
                </a:lnTo>
                <a:lnTo>
                  <a:pt x="10922" y="803575"/>
                </a:lnTo>
                <a:lnTo>
                  <a:pt x="19258" y="756896"/>
                </a:lnTo>
                <a:lnTo>
                  <a:pt x="29843" y="711036"/>
                </a:lnTo>
                <a:lnTo>
                  <a:pt x="42617" y="666055"/>
                </a:lnTo>
                <a:lnTo>
                  <a:pt x="57520" y="622011"/>
                </a:lnTo>
                <a:lnTo>
                  <a:pt x="74493" y="578965"/>
                </a:lnTo>
                <a:lnTo>
                  <a:pt x="93477" y="536976"/>
                </a:lnTo>
                <a:lnTo>
                  <a:pt x="114411" y="496103"/>
                </a:lnTo>
                <a:lnTo>
                  <a:pt x="137236" y="456407"/>
                </a:lnTo>
                <a:lnTo>
                  <a:pt x="161893" y="417946"/>
                </a:lnTo>
                <a:lnTo>
                  <a:pt x="188321" y="380781"/>
                </a:lnTo>
                <a:lnTo>
                  <a:pt x="216462" y="344971"/>
                </a:lnTo>
                <a:lnTo>
                  <a:pt x="246256" y="310575"/>
                </a:lnTo>
                <a:lnTo>
                  <a:pt x="277644" y="277653"/>
                </a:lnTo>
                <a:lnTo>
                  <a:pt x="310565" y="246265"/>
                </a:lnTo>
                <a:lnTo>
                  <a:pt x="344960" y="216471"/>
                </a:lnTo>
                <a:lnTo>
                  <a:pt x="380770" y="188329"/>
                </a:lnTo>
                <a:lnTo>
                  <a:pt x="417935" y="161899"/>
                </a:lnTo>
                <a:lnTo>
                  <a:pt x="456395" y="137242"/>
                </a:lnTo>
                <a:lnTo>
                  <a:pt x="496092" y="114416"/>
                </a:lnTo>
                <a:lnTo>
                  <a:pt x="536964" y="93481"/>
                </a:lnTo>
                <a:lnTo>
                  <a:pt x="578954" y="74497"/>
                </a:lnTo>
                <a:lnTo>
                  <a:pt x="622001" y="57523"/>
                </a:lnTo>
                <a:lnTo>
                  <a:pt x="666045" y="42619"/>
                </a:lnTo>
                <a:lnTo>
                  <a:pt x="711028" y="29845"/>
                </a:lnTo>
                <a:lnTo>
                  <a:pt x="756889" y="19259"/>
                </a:lnTo>
                <a:lnTo>
                  <a:pt x="803569" y="10923"/>
                </a:lnTo>
                <a:lnTo>
                  <a:pt x="851008" y="4894"/>
                </a:lnTo>
                <a:lnTo>
                  <a:pt x="899148" y="1233"/>
                </a:lnTo>
                <a:lnTo>
                  <a:pt x="947928" y="0"/>
                </a:lnTo>
                <a:lnTo>
                  <a:pt x="7188708" y="0"/>
                </a:lnTo>
                <a:lnTo>
                  <a:pt x="7237485" y="1233"/>
                </a:lnTo>
                <a:lnTo>
                  <a:pt x="7285622" y="4894"/>
                </a:lnTo>
                <a:lnTo>
                  <a:pt x="7333060" y="10923"/>
                </a:lnTo>
                <a:lnTo>
                  <a:pt x="7379739" y="19259"/>
                </a:lnTo>
                <a:lnTo>
                  <a:pt x="7425599" y="29845"/>
                </a:lnTo>
                <a:lnTo>
                  <a:pt x="7470580" y="42619"/>
                </a:lnTo>
                <a:lnTo>
                  <a:pt x="7514624" y="57523"/>
                </a:lnTo>
                <a:lnTo>
                  <a:pt x="7557670" y="74497"/>
                </a:lnTo>
                <a:lnTo>
                  <a:pt x="7599659" y="93481"/>
                </a:lnTo>
                <a:lnTo>
                  <a:pt x="7640532" y="114416"/>
                </a:lnTo>
                <a:lnTo>
                  <a:pt x="7680228" y="137242"/>
                </a:lnTo>
                <a:lnTo>
                  <a:pt x="7718689" y="161899"/>
                </a:lnTo>
                <a:lnTo>
                  <a:pt x="7755854" y="188329"/>
                </a:lnTo>
                <a:lnTo>
                  <a:pt x="7791664" y="216471"/>
                </a:lnTo>
                <a:lnTo>
                  <a:pt x="7826060" y="246265"/>
                </a:lnTo>
                <a:lnTo>
                  <a:pt x="7858982" y="277653"/>
                </a:lnTo>
                <a:lnTo>
                  <a:pt x="7890370" y="310575"/>
                </a:lnTo>
                <a:lnTo>
                  <a:pt x="7920164" y="344971"/>
                </a:lnTo>
                <a:lnTo>
                  <a:pt x="7948306" y="380781"/>
                </a:lnTo>
                <a:lnTo>
                  <a:pt x="7974736" y="417946"/>
                </a:lnTo>
                <a:lnTo>
                  <a:pt x="7999393" y="456407"/>
                </a:lnTo>
                <a:lnTo>
                  <a:pt x="8022219" y="496103"/>
                </a:lnTo>
                <a:lnTo>
                  <a:pt x="8043154" y="536976"/>
                </a:lnTo>
                <a:lnTo>
                  <a:pt x="8062138" y="578965"/>
                </a:lnTo>
                <a:lnTo>
                  <a:pt x="8079112" y="622011"/>
                </a:lnTo>
                <a:lnTo>
                  <a:pt x="8094016" y="666055"/>
                </a:lnTo>
                <a:lnTo>
                  <a:pt x="8106790" y="711036"/>
                </a:lnTo>
                <a:lnTo>
                  <a:pt x="8117376" y="756896"/>
                </a:lnTo>
                <a:lnTo>
                  <a:pt x="8125712" y="803575"/>
                </a:lnTo>
                <a:lnTo>
                  <a:pt x="8131741" y="851013"/>
                </a:lnTo>
                <a:lnTo>
                  <a:pt x="8135402" y="899150"/>
                </a:lnTo>
                <a:lnTo>
                  <a:pt x="8136635" y="947927"/>
                </a:lnTo>
                <a:lnTo>
                  <a:pt x="8136635" y="4739640"/>
                </a:lnTo>
                <a:lnTo>
                  <a:pt x="8135402" y="4788419"/>
                </a:lnTo>
                <a:lnTo>
                  <a:pt x="8131741" y="4836559"/>
                </a:lnTo>
                <a:lnTo>
                  <a:pt x="8125712" y="4883998"/>
                </a:lnTo>
                <a:lnTo>
                  <a:pt x="8117376" y="4930678"/>
                </a:lnTo>
                <a:lnTo>
                  <a:pt x="8106790" y="4976539"/>
                </a:lnTo>
                <a:lnTo>
                  <a:pt x="8094016" y="5021522"/>
                </a:lnTo>
                <a:lnTo>
                  <a:pt x="8079112" y="5065566"/>
                </a:lnTo>
                <a:lnTo>
                  <a:pt x="8062138" y="5108613"/>
                </a:lnTo>
                <a:lnTo>
                  <a:pt x="8043154" y="5150603"/>
                </a:lnTo>
                <a:lnTo>
                  <a:pt x="8022219" y="5191475"/>
                </a:lnTo>
                <a:lnTo>
                  <a:pt x="7999393" y="5231172"/>
                </a:lnTo>
                <a:lnTo>
                  <a:pt x="7974736" y="5269632"/>
                </a:lnTo>
                <a:lnTo>
                  <a:pt x="7948306" y="5306797"/>
                </a:lnTo>
                <a:lnTo>
                  <a:pt x="7920164" y="5342607"/>
                </a:lnTo>
                <a:lnTo>
                  <a:pt x="7890370" y="5377002"/>
                </a:lnTo>
                <a:lnTo>
                  <a:pt x="7858982" y="5409923"/>
                </a:lnTo>
                <a:lnTo>
                  <a:pt x="7826060" y="5441311"/>
                </a:lnTo>
                <a:lnTo>
                  <a:pt x="7791664" y="5471105"/>
                </a:lnTo>
                <a:lnTo>
                  <a:pt x="7755854" y="5499246"/>
                </a:lnTo>
                <a:lnTo>
                  <a:pt x="7718689" y="5525674"/>
                </a:lnTo>
                <a:lnTo>
                  <a:pt x="7680228" y="5550331"/>
                </a:lnTo>
                <a:lnTo>
                  <a:pt x="7640532" y="5573156"/>
                </a:lnTo>
                <a:lnTo>
                  <a:pt x="7599659" y="5594090"/>
                </a:lnTo>
                <a:lnTo>
                  <a:pt x="7557670" y="5613074"/>
                </a:lnTo>
                <a:lnTo>
                  <a:pt x="7514624" y="5630047"/>
                </a:lnTo>
                <a:lnTo>
                  <a:pt x="7470580" y="5644950"/>
                </a:lnTo>
                <a:lnTo>
                  <a:pt x="7425599" y="5657724"/>
                </a:lnTo>
                <a:lnTo>
                  <a:pt x="7379739" y="5668309"/>
                </a:lnTo>
                <a:lnTo>
                  <a:pt x="7333060" y="5676645"/>
                </a:lnTo>
                <a:lnTo>
                  <a:pt x="7285622" y="5682673"/>
                </a:lnTo>
                <a:lnTo>
                  <a:pt x="7237485" y="5686334"/>
                </a:lnTo>
                <a:lnTo>
                  <a:pt x="7188708" y="5687568"/>
                </a:lnTo>
                <a:lnTo>
                  <a:pt x="947928" y="5687568"/>
                </a:lnTo>
                <a:lnTo>
                  <a:pt x="899148" y="5686334"/>
                </a:lnTo>
                <a:lnTo>
                  <a:pt x="851008" y="5682673"/>
                </a:lnTo>
                <a:lnTo>
                  <a:pt x="803569" y="5676645"/>
                </a:lnTo>
                <a:lnTo>
                  <a:pt x="756889" y="5668309"/>
                </a:lnTo>
                <a:lnTo>
                  <a:pt x="711028" y="5657724"/>
                </a:lnTo>
                <a:lnTo>
                  <a:pt x="666045" y="5644950"/>
                </a:lnTo>
                <a:lnTo>
                  <a:pt x="622001" y="5630047"/>
                </a:lnTo>
                <a:lnTo>
                  <a:pt x="578954" y="5613074"/>
                </a:lnTo>
                <a:lnTo>
                  <a:pt x="536964" y="5594090"/>
                </a:lnTo>
                <a:lnTo>
                  <a:pt x="496092" y="5573156"/>
                </a:lnTo>
                <a:lnTo>
                  <a:pt x="456395" y="5550331"/>
                </a:lnTo>
                <a:lnTo>
                  <a:pt x="417935" y="5525674"/>
                </a:lnTo>
                <a:lnTo>
                  <a:pt x="380770" y="5499246"/>
                </a:lnTo>
                <a:lnTo>
                  <a:pt x="344960" y="5471105"/>
                </a:lnTo>
                <a:lnTo>
                  <a:pt x="310565" y="5441311"/>
                </a:lnTo>
                <a:lnTo>
                  <a:pt x="277644" y="5409923"/>
                </a:lnTo>
                <a:lnTo>
                  <a:pt x="246256" y="5377002"/>
                </a:lnTo>
                <a:lnTo>
                  <a:pt x="216462" y="5342607"/>
                </a:lnTo>
                <a:lnTo>
                  <a:pt x="188321" y="5306797"/>
                </a:lnTo>
                <a:lnTo>
                  <a:pt x="161893" y="5269632"/>
                </a:lnTo>
                <a:lnTo>
                  <a:pt x="137236" y="5231172"/>
                </a:lnTo>
                <a:lnTo>
                  <a:pt x="114411" y="5191475"/>
                </a:lnTo>
                <a:lnTo>
                  <a:pt x="93477" y="5150603"/>
                </a:lnTo>
                <a:lnTo>
                  <a:pt x="74493" y="5108613"/>
                </a:lnTo>
                <a:lnTo>
                  <a:pt x="57520" y="5065566"/>
                </a:lnTo>
                <a:lnTo>
                  <a:pt x="42617" y="5021522"/>
                </a:lnTo>
                <a:lnTo>
                  <a:pt x="29843" y="4976539"/>
                </a:lnTo>
                <a:lnTo>
                  <a:pt x="19258" y="4930678"/>
                </a:lnTo>
                <a:lnTo>
                  <a:pt x="10922" y="4883998"/>
                </a:lnTo>
                <a:lnTo>
                  <a:pt x="4894" y="4836559"/>
                </a:lnTo>
                <a:lnTo>
                  <a:pt x="1233" y="4788419"/>
                </a:lnTo>
                <a:lnTo>
                  <a:pt x="0" y="4739640"/>
                </a:lnTo>
                <a:lnTo>
                  <a:pt x="0" y="947927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7305"/>
          </a:xfrm>
          <a:custGeom>
            <a:avLst/>
            <a:gdLst/>
            <a:ahLst/>
            <a:cxnLst/>
            <a:rect l="l" t="t" r="r" b="b"/>
            <a:pathLst>
              <a:path w="9144000" h="1297305">
                <a:moveTo>
                  <a:pt x="0" y="1296924"/>
                </a:moveTo>
                <a:lnTo>
                  <a:pt x="9144000" y="1296924"/>
                </a:lnTo>
                <a:lnTo>
                  <a:pt x="9144000" y="0"/>
                </a:lnTo>
                <a:lnTo>
                  <a:pt x="0" y="0"/>
                </a:lnTo>
                <a:lnTo>
                  <a:pt x="0" y="1296924"/>
                </a:lnTo>
                <a:close/>
              </a:path>
            </a:pathLst>
          </a:custGeom>
          <a:solidFill>
            <a:srgbClr val="63B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50010"/>
            <a:ext cx="9144000" cy="5507990"/>
          </a:xfrm>
          <a:custGeom>
            <a:avLst/>
            <a:gdLst/>
            <a:ahLst/>
            <a:cxnLst/>
            <a:rect l="l" t="t" r="r" b="b"/>
            <a:pathLst>
              <a:path w="9144000" h="5507990">
                <a:moveTo>
                  <a:pt x="0" y="5507989"/>
                </a:moveTo>
                <a:lnTo>
                  <a:pt x="9144000" y="5507989"/>
                </a:lnTo>
                <a:lnTo>
                  <a:pt x="9144000" y="0"/>
                </a:lnTo>
                <a:lnTo>
                  <a:pt x="0" y="0"/>
                </a:lnTo>
                <a:lnTo>
                  <a:pt x="0" y="5507989"/>
                </a:lnTo>
                <a:close/>
              </a:path>
            </a:pathLst>
          </a:custGeom>
          <a:solidFill>
            <a:srgbClr val="63B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92" y="147828"/>
            <a:ext cx="8811768" cy="656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354" y="148589"/>
            <a:ext cx="8810625" cy="6565900"/>
          </a:xfrm>
          <a:custGeom>
            <a:avLst/>
            <a:gdLst/>
            <a:ahLst/>
            <a:cxnLst/>
            <a:rect l="l" t="t" r="r" b="b"/>
            <a:pathLst>
              <a:path w="8810625" h="6565900">
                <a:moveTo>
                  <a:pt x="775169" y="0"/>
                </a:moveTo>
                <a:lnTo>
                  <a:pt x="8810244" y="0"/>
                </a:lnTo>
                <a:lnTo>
                  <a:pt x="8810244" y="5790222"/>
                </a:lnTo>
                <a:lnTo>
                  <a:pt x="8808829" y="5837443"/>
                </a:lnTo>
                <a:lnTo>
                  <a:pt x="8804638" y="5883916"/>
                </a:lnTo>
                <a:lnTo>
                  <a:pt x="8797753" y="5929560"/>
                </a:lnTo>
                <a:lnTo>
                  <a:pt x="8788255" y="5974293"/>
                </a:lnTo>
                <a:lnTo>
                  <a:pt x="8776224" y="6018035"/>
                </a:lnTo>
                <a:lnTo>
                  <a:pt x="8761742" y="6060704"/>
                </a:lnTo>
                <a:lnTo>
                  <a:pt x="8744890" y="6102220"/>
                </a:lnTo>
                <a:lnTo>
                  <a:pt x="8725750" y="6142501"/>
                </a:lnTo>
                <a:lnTo>
                  <a:pt x="8704401" y="6181466"/>
                </a:lnTo>
                <a:lnTo>
                  <a:pt x="8680925" y="6219034"/>
                </a:lnTo>
                <a:lnTo>
                  <a:pt x="8655404" y="6255124"/>
                </a:lnTo>
                <a:lnTo>
                  <a:pt x="8627918" y="6289655"/>
                </a:lnTo>
                <a:lnTo>
                  <a:pt x="8598549" y="6322545"/>
                </a:lnTo>
                <a:lnTo>
                  <a:pt x="8567377" y="6353715"/>
                </a:lnTo>
                <a:lnTo>
                  <a:pt x="8534485" y="6383082"/>
                </a:lnTo>
                <a:lnTo>
                  <a:pt x="8499952" y="6410566"/>
                </a:lnTo>
                <a:lnTo>
                  <a:pt x="8463860" y="6436085"/>
                </a:lnTo>
                <a:lnTo>
                  <a:pt x="8426290" y="6459559"/>
                </a:lnTo>
                <a:lnTo>
                  <a:pt x="8387323" y="6480906"/>
                </a:lnTo>
                <a:lnTo>
                  <a:pt x="8347040" y="6500045"/>
                </a:lnTo>
                <a:lnTo>
                  <a:pt x="8305523" y="6516895"/>
                </a:lnTo>
                <a:lnTo>
                  <a:pt x="8262853" y="6531376"/>
                </a:lnTo>
                <a:lnTo>
                  <a:pt x="8219110" y="6543405"/>
                </a:lnTo>
                <a:lnTo>
                  <a:pt x="8174375" y="6552903"/>
                </a:lnTo>
                <a:lnTo>
                  <a:pt x="8128731" y="6559787"/>
                </a:lnTo>
                <a:lnTo>
                  <a:pt x="8082257" y="6563977"/>
                </a:lnTo>
                <a:lnTo>
                  <a:pt x="8035036" y="6565391"/>
                </a:lnTo>
                <a:lnTo>
                  <a:pt x="0" y="6565391"/>
                </a:lnTo>
                <a:lnTo>
                  <a:pt x="0" y="775207"/>
                </a:lnTo>
                <a:lnTo>
                  <a:pt x="1414" y="727986"/>
                </a:lnTo>
                <a:lnTo>
                  <a:pt x="5604" y="681512"/>
                </a:lnTo>
                <a:lnTo>
                  <a:pt x="12488" y="635868"/>
                </a:lnTo>
                <a:lnTo>
                  <a:pt x="21986" y="591133"/>
                </a:lnTo>
                <a:lnTo>
                  <a:pt x="34015" y="547390"/>
                </a:lnTo>
                <a:lnTo>
                  <a:pt x="48496" y="504720"/>
                </a:lnTo>
                <a:lnTo>
                  <a:pt x="65346" y="463203"/>
                </a:lnTo>
                <a:lnTo>
                  <a:pt x="84485" y="422920"/>
                </a:lnTo>
                <a:lnTo>
                  <a:pt x="105832" y="383953"/>
                </a:lnTo>
                <a:lnTo>
                  <a:pt x="129306" y="346383"/>
                </a:lnTo>
                <a:lnTo>
                  <a:pt x="154825" y="310291"/>
                </a:lnTo>
                <a:lnTo>
                  <a:pt x="182309" y="275758"/>
                </a:lnTo>
                <a:lnTo>
                  <a:pt x="211676" y="242866"/>
                </a:lnTo>
                <a:lnTo>
                  <a:pt x="242846" y="211694"/>
                </a:lnTo>
                <a:lnTo>
                  <a:pt x="275736" y="182325"/>
                </a:lnTo>
                <a:lnTo>
                  <a:pt x="310267" y="154839"/>
                </a:lnTo>
                <a:lnTo>
                  <a:pt x="346357" y="129318"/>
                </a:lnTo>
                <a:lnTo>
                  <a:pt x="383925" y="105842"/>
                </a:lnTo>
                <a:lnTo>
                  <a:pt x="422890" y="84493"/>
                </a:lnTo>
                <a:lnTo>
                  <a:pt x="463171" y="65353"/>
                </a:lnTo>
                <a:lnTo>
                  <a:pt x="504687" y="48501"/>
                </a:lnTo>
                <a:lnTo>
                  <a:pt x="547356" y="34019"/>
                </a:lnTo>
                <a:lnTo>
                  <a:pt x="591098" y="21988"/>
                </a:lnTo>
                <a:lnTo>
                  <a:pt x="635831" y="12490"/>
                </a:lnTo>
                <a:lnTo>
                  <a:pt x="681475" y="5605"/>
                </a:lnTo>
                <a:lnTo>
                  <a:pt x="727948" y="1414"/>
                </a:lnTo>
                <a:lnTo>
                  <a:pt x="775169" y="0"/>
                </a:lnTo>
                <a:close/>
              </a:path>
            </a:pathLst>
          </a:custGeom>
          <a:ln w="1066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383790"/>
            <a:ext cx="9144000" cy="5474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579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385569"/>
            <a:ext cx="0" cy="5472430"/>
          </a:xfrm>
          <a:custGeom>
            <a:avLst/>
            <a:gdLst/>
            <a:ahLst/>
            <a:cxnLst/>
            <a:rect l="l" t="t" r="r" b="b"/>
            <a:pathLst>
              <a:path h="5472430">
                <a:moveTo>
                  <a:pt x="0" y="0"/>
                </a:moveTo>
                <a:lnTo>
                  <a:pt x="0" y="5472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3766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3234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804" y="527304"/>
            <a:ext cx="5891784" cy="49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370" y="1441196"/>
            <a:ext cx="6753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Tightly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packed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chromosome</a:t>
            </a:r>
            <a:endParaRPr sz="24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Intensely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stained</a:t>
            </a:r>
            <a:endParaRPr sz="24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consists of genetically inactive satellite</a:t>
            </a:r>
            <a:r>
              <a:rPr sz="24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sequences</a:t>
            </a:r>
            <a:endParaRPr sz="24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centromeres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telomeres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heterochromatic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4895" y="3044951"/>
            <a:ext cx="4872228" cy="3482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8027" y="6587490"/>
            <a:ext cx="5046345" cy="0"/>
          </a:xfrm>
          <a:custGeom>
            <a:avLst/>
            <a:gdLst/>
            <a:ahLst/>
            <a:cxnLst/>
            <a:rect l="l" t="t" r="r" b="b"/>
            <a:pathLst>
              <a:path w="5046345">
                <a:moveTo>
                  <a:pt x="0" y="0"/>
                </a:moveTo>
                <a:lnTo>
                  <a:pt x="5045964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4570" y="3011170"/>
            <a:ext cx="0" cy="3549650"/>
          </a:xfrm>
          <a:custGeom>
            <a:avLst/>
            <a:gdLst/>
            <a:ahLst/>
            <a:cxnLst/>
            <a:rect l="l" t="t" r="r" b="b"/>
            <a:pathLst>
              <a:path h="3549650">
                <a:moveTo>
                  <a:pt x="0" y="0"/>
                </a:moveTo>
                <a:lnTo>
                  <a:pt x="0" y="3549650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48027" y="2984500"/>
            <a:ext cx="5046345" cy="0"/>
          </a:xfrm>
          <a:custGeom>
            <a:avLst/>
            <a:gdLst/>
            <a:ahLst/>
            <a:cxnLst/>
            <a:rect l="l" t="t" r="r" b="b"/>
            <a:pathLst>
              <a:path w="5046345">
                <a:moveTo>
                  <a:pt x="0" y="0"/>
                </a:moveTo>
                <a:lnTo>
                  <a:pt x="5045964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7448" y="3011170"/>
            <a:ext cx="0" cy="3550285"/>
          </a:xfrm>
          <a:custGeom>
            <a:avLst/>
            <a:gdLst/>
            <a:ahLst/>
            <a:cxnLst/>
            <a:rect l="l" t="t" r="r" b="b"/>
            <a:pathLst>
              <a:path h="3550284">
                <a:moveTo>
                  <a:pt x="0" y="0"/>
                </a:moveTo>
                <a:lnTo>
                  <a:pt x="0" y="3549954"/>
                </a:lnTo>
              </a:path>
            </a:pathLst>
          </a:custGeom>
          <a:ln w="53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8767" y="6534150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485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593" y="3046729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530"/>
                </a:lnTo>
              </a:path>
            </a:pathLst>
          </a:custGeom>
          <a:ln w="17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8767" y="3037839"/>
            <a:ext cx="4904740" cy="0"/>
          </a:xfrm>
          <a:custGeom>
            <a:avLst/>
            <a:gdLst/>
            <a:ahLst/>
            <a:cxnLst/>
            <a:rect l="l" t="t" r="r" b="b"/>
            <a:pathLst>
              <a:path w="4904740">
                <a:moveTo>
                  <a:pt x="0" y="0"/>
                </a:moveTo>
                <a:lnTo>
                  <a:pt x="4904485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4426" y="3046476"/>
            <a:ext cx="0" cy="3479800"/>
          </a:xfrm>
          <a:custGeom>
            <a:avLst/>
            <a:gdLst/>
            <a:ahLst/>
            <a:cxnLst/>
            <a:rect l="l" t="t" r="r" b="b"/>
            <a:pathLst>
              <a:path h="3479800">
                <a:moveTo>
                  <a:pt x="0" y="0"/>
                </a:moveTo>
                <a:lnTo>
                  <a:pt x="0" y="3479291"/>
                </a:lnTo>
              </a:path>
            </a:pathLst>
          </a:custGeom>
          <a:ln w="176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222" y="982217"/>
            <a:ext cx="7993380" cy="5687695"/>
          </a:xfrm>
          <a:custGeom>
            <a:avLst/>
            <a:gdLst/>
            <a:ahLst/>
            <a:cxnLst/>
            <a:rect l="l" t="t" r="r" b="b"/>
            <a:pathLst>
              <a:path w="7993380" h="5687695">
                <a:moveTo>
                  <a:pt x="0" y="947928"/>
                </a:moveTo>
                <a:lnTo>
                  <a:pt x="1233" y="899150"/>
                </a:lnTo>
                <a:lnTo>
                  <a:pt x="4894" y="851013"/>
                </a:lnTo>
                <a:lnTo>
                  <a:pt x="10922" y="803575"/>
                </a:lnTo>
                <a:lnTo>
                  <a:pt x="19258" y="756896"/>
                </a:lnTo>
                <a:lnTo>
                  <a:pt x="29843" y="711036"/>
                </a:lnTo>
                <a:lnTo>
                  <a:pt x="42617" y="666055"/>
                </a:lnTo>
                <a:lnTo>
                  <a:pt x="57520" y="622011"/>
                </a:lnTo>
                <a:lnTo>
                  <a:pt x="74494" y="578965"/>
                </a:lnTo>
                <a:lnTo>
                  <a:pt x="93477" y="536976"/>
                </a:lnTo>
                <a:lnTo>
                  <a:pt x="114411" y="496103"/>
                </a:lnTo>
                <a:lnTo>
                  <a:pt x="137236" y="456407"/>
                </a:lnTo>
                <a:lnTo>
                  <a:pt x="161893" y="417946"/>
                </a:lnTo>
                <a:lnTo>
                  <a:pt x="188322" y="380781"/>
                </a:lnTo>
                <a:lnTo>
                  <a:pt x="216463" y="344971"/>
                </a:lnTo>
                <a:lnTo>
                  <a:pt x="246258" y="310575"/>
                </a:lnTo>
                <a:lnTo>
                  <a:pt x="277645" y="277653"/>
                </a:lnTo>
                <a:lnTo>
                  <a:pt x="310567" y="246265"/>
                </a:lnTo>
                <a:lnTo>
                  <a:pt x="344962" y="216471"/>
                </a:lnTo>
                <a:lnTo>
                  <a:pt x="380773" y="188329"/>
                </a:lnTo>
                <a:lnTo>
                  <a:pt x="417938" y="161899"/>
                </a:lnTo>
                <a:lnTo>
                  <a:pt x="456399" y="137242"/>
                </a:lnTo>
                <a:lnTo>
                  <a:pt x="496096" y="114416"/>
                </a:lnTo>
                <a:lnTo>
                  <a:pt x="536969" y="93481"/>
                </a:lnTo>
                <a:lnTo>
                  <a:pt x="578959" y="74497"/>
                </a:lnTo>
                <a:lnTo>
                  <a:pt x="622007" y="57523"/>
                </a:lnTo>
                <a:lnTo>
                  <a:pt x="666052" y="42619"/>
                </a:lnTo>
                <a:lnTo>
                  <a:pt x="711035" y="29845"/>
                </a:lnTo>
                <a:lnTo>
                  <a:pt x="756897" y="19259"/>
                </a:lnTo>
                <a:lnTo>
                  <a:pt x="803578" y="10923"/>
                </a:lnTo>
                <a:lnTo>
                  <a:pt x="851019" y="4894"/>
                </a:lnTo>
                <a:lnTo>
                  <a:pt x="899159" y="1233"/>
                </a:lnTo>
                <a:lnTo>
                  <a:pt x="947940" y="0"/>
                </a:lnTo>
                <a:lnTo>
                  <a:pt x="7045452" y="0"/>
                </a:lnTo>
                <a:lnTo>
                  <a:pt x="7094229" y="1233"/>
                </a:lnTo>
                <a:lnTo>
                  <a:pt x="7142366" y="4894"/>
                </a:lnTo>
                <a:lnTo>
                  <a:pt x="7189804" y="10923"/>
                </a:lnTo>
                <a:lnTo>
                  <a:pt x="7236483" y="19259"/>
                </a:lnTo>
                <a:lnTo>
                  <a:pt x="7282343" y="29845"/>
                </a:lnTo>
                <a:lnTo>
                  <a:pt x="7327324" y="42619"/>
                </a:lnTo>
                <a:lnTo>
                  <a:pt x="7371368" y="57523"/>
                </a:lnTo>
                <a:lnTo>
                  <a:pt x="7414414" y="74497"/>
                </a:lnTo>
                <a:lnTo>
                  <a:pt x="7456403" y="93481"/>
                </a:lnTo>
                <a:lnTo>
                  <a:pt x="7497276" y="114416"/>
                </a:lnTo>
                <a:lnTo>
                  <a:pt x="7536972" y="137242"/>
                </a:lnTo>
                <a:lnTo>
                  <a:pt x="7575433" y="161899"/>
                </a:lnTo>
                <a:lnTo>
                  <a:pt x="7612598" y="188329"/>
                </a:lnTo>
                <a:lnTo>
                  <a:pt x="7648408" y="216471"/>
                </a:lnTo>
                <a:lnTo>
                  <a:pt x="7682804" y="246265"/>
                </a:lnTo>
                <a:lnTo>
                  <a:pt x="7715726" y="277653"/>
                </a:lnTo>
                <a:lnTo>
                  <a:pt x="7747114" y="310575"/>
                </a:lnTo>
                <a:lnTo>
                  <a:pt x="7776908" y="344971"/>
                </a:lnTo>
                <a:lnTo>
                  <a:pt x="7805050" y="380781"/>
                </a:lnTo>
                <a:lnTo>
                  <a:pt x="7831480" y="417946"/>
                </a:lnTo>
                <a:lnTo>
                  <a:pt x="7856137" y="456407"/>
                </a:lnTo>
                <a:lnTo>
                  <a:pt x="7878963" y="496103"/>
                </a:lnTo>
                <a:lnTo>
                  <a:pt x="7899898" y="536976"/>
                </a:lnTo>
                <a:lnTo>
                  <a:pt x="7918882" y="578965"/>
                </a:lnTo>
                <a:lnTo>
                  <a:pt x="7935856" y="622011"/>
                </a:lnTo>
                <a:lnTo>
                  <a:pt x="7950760" y="666055"/>
                </a:lnTo>
                <a:lnTo>
                  <a:pt x="7963534" y="711036"/>
                </a:lnTo>
                <a:lnTo>
                  <a:pt x="7974120" y="756896"/>
                </a:lnTo>
                <a:lnTo>
                  <a:pt x="7982456" y="803575"/>
                </a:lnTo>
                <a:lnTo>
                  <a:pt x="7988485" y="851013"/>
                </a:lnTo>
                <a:lnTo>
                  <a:pt x="7992146" y="899150"/>
                </a:lnTo>
                <a:lnTo>
                  <a:pt x="7993380" y="947928"/>
                </a:lnTo>
                <a:lnTo>
                  <a:pt x="7993380" y="4739614"/>
                </a:lnTo>
                <a:lnTo>
                  <a:pt x="7992146" y="4788396"/>
                </a:lnTo>
                <a:lnTo>
                  <a:pt x="7988485" y="4836538"/>
                </a:lnTo>
                <a:lnTo>
                  <a:pt x="7982456" y="4883979"/>
                </a:lnTo>
                <a:lnTo>
                  <a:pt x="7974120" y="4930661"/>
                </a:lnTo>
                <a:lnTo>
                  <a:pt x="7963534" y="4976524"/>
                </a:lnTo>
                <a:lnTo>
                  <a:pt x="7950760" y="5021508"/>
                </a:lnTo>
                <a:lnTo>
                  <a:pt x="7935856" y="5065554"/>
                </a:lnTo>
                <a:lnTo>
                  <a:pt x="7918882" y="5108602"/>
                </a:lnTo>
                <a:lnTo>
                  <a:pt x="7899898" y="5150593"/>
                </a:lnTo>
                <a:lnTo>
                  <a:pt x="7878963" y="5191467"/>
                </a:lnTo>
                <a:lnTo>
                  <a:pt x="7856137" y="5231164"/>
                </a:lnTo>
                <a:lnTo>
                  <a:pt x="7831480" y="5269626"/>
                </a:lnTo>
                <a:lnTo>
                  <a:pt x="7805050" y="5306792"/>
                </a:lnTo>
                <a:lnTo>
                  <a:pt x="7776908" y="5342602"/>
                </a:lnTo>
                <a:lnTo>
                  <a:pt x="7747114" y="5376998"/>
                </a:lnTo>
                <a:lnTo>
                  <a:pt x="7715726" y="5409920"/>
                </a:lnTo>
                <a:lnTo>
                  <a:pt x="7682804" y="5441308"/>
                </a:lnTo>
                <a:lnTo>
                  <a:pt x="7648408" y="5471103"/>
                </a:lnTo>
                <a:lnTo>
                  <a:pt x="7612598" y="5499244"/>
                </a:lnTo>
                <a:lnTo>
                  <a:pt x="7575433" y="5525673"/>
                </a:lnTo>
                <a:lnTo>
                  <a:pt x="7536972" y="5550330"/>
                </a:lnTo>
                <a:lnTo>
                  <a:pt x="7497276" y="5573156"/>
                </a:lnTo>
                <a:lnTo>
                  <a:pt x="7456403" y="5594090"/>
                </a:lnTo>
                <a:lnTo>
                  <a:pt x="7414414" y="5613073"/>
                </a:lnTo>
                <a:lnTo>
                  <a:pt x="7371368" y="5630046"/>
                </a:lnTo>
                <a:lnTo>
                  <a:pt x="7327324" y="5644950"/>
                </a:lnTo>
                <a:lnTo>
                  <a:pt x="7282343" y="5657724"/>
                </a:lnTo>
                <a:lnTo>
                  <a:pt x="7236483" y="5668309"/>
                </a:lnTo>
                <a:lnTo>
                  <a:pt x="7189804" y="5676645"/>
                </a:lnTo>
                <a:lnTo>
                  <a:pt x="7142366" y="5682673"/>
                </a:lnTo>
                <a:lnTo>
                  <a:pt x="7094229" y="5686334"/>
                </a:lnTo>
                <a:lnTo>
                  <a:pt x="7045452" y="5687568"/>
                </a:lnTo>
                <a:lnTo>
                  <a:pt x="947940" y="5687568"/>
                </a:lnTo>
                <a:lnTo>
                  <a:pt x="899159" y="5686334"/>
                </a:lnTo>
                <a:lnTo>
                  <a:pt x="851019" y="5682673"/>
                </a:lnTo>
                <a:lnTo>
                  <a:pt x="803578" y="5676645"/>
                </a:lnTo>
                <a:lnTo>
                  <a:pt x="756897" y="5668309"/>
                </a:lnTo>
                <a:lnTo>
                  <a:pt x="711035" y="5657724"/>
                </a:lnTo>
                <a:lnTo>
                  <a:pt x="666052" y="5644950"/>
                </a:lnTo>
                <a:lnTo>
                  <a:pt x="622007" y="5630046"/>
                </a:lnTo>
                <a:lnTo>
                  <a:pt x="578959" y="5613073"/>
                </a:lnTo>
                <a:lnTo>
                  <a:pt x="536969" y="5594090"/>
                </a:lnTo>
                <a:lnTo>
                  <a:pt x="496096" y="5573156"/>
                </a:lnTo>
                <a:lnTo>
                  <a:pt x="456399" y="5550330"/>
                </a:lnTo>
                <a:lnTo>
                  <a:pt x="417938" y="5525673"/>
                </a:lnTo>
                <a:lnTo>
                  <a:pt x="380773" y="5499244"/>
                </a:lnTo>
                <a:lnTo>
                  <a:pt x="344962" y="5471103"/>
                </a:lnTo>
                <a:lnTo>
                  <a:pt x="310567" y="5441308"/>
                </a:lnTo>
                <a:lnTo>
                  <a:pt x="277645" y="5409920"/>
                </a:lnTo>
                <a:lnTo>
                  <a:pt x="246258" y="5376998"/>
                </a:lnTo>
                <a:lnTo>
                  <a:pt x="216463" y="5342602"/>
                </a:lnTo>
                <a:lnTo>
                  <a:pt x="188322" y="5306792"/>
                </a:lnTo>
                <a:lnTo>
                  <a:pt x="161893" y="5269626"/>
                </a:lnTo>
                <a:lnTo>
                  <a:pt x="137236" y="5231164"/>
                </a:lnTo>
                <a:lnTo>
                  <a:pt x="114411" y="5191467"/>
                </a:lnTo>
                <a:lnTo>
                  <a:pt x="93477" y="5150593"/>
                </a:lnTo>
                <a:lnTo>
                  <a:pt x="74494" y="5108602"/>
                </a:lnTo>
                <a:lnTo>
                  <a:pt x="57520" y="5065554"/>
                </a:lnTo>
                <a:lnTo>
                  <a:pt x="42617" y="5021508"/>
                </a:lnTo>
                <a:lnTo>
                  <a:pt x="29843" y="4976524"/>
                </a:lnTo>
                <a:lnTo>
                  <a:pt x="19258" y="4930661"/>
                </a:lnTo>
                <a:lnTo>
                  <a:pt x="10922" y="4883979"/>
                </a:lnTo>
                <a:lnTo>
                  <a:pt x="4894" y="4836538"/>
                </a:lnTo>
                <a:lnTo>
                  <a:pt x="1233" y="4788396"/>
                </a:lnTo>
                <a:lnTo>
                  <a:pt x="0" y="4739614"/>
                </a:lnTo>
                <a:lnTo>
                  <a:pt x="0" y="947928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5300" y="780287"/>
            <a:ext cx="4271772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9727" y="1723085"/>
            <a:ext cx="8068309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indent="-293370" algn="just">
              <a:lnSpc>
                <a:spcPct val="100000"/>
              </a:lnSpc>
              <a:spcBef>
                <a:spcPts val="100"/>
              </a:spcBef>
              <a:buClr>
                <a:srgbClr val="71A276"/>
              </a:buClr>
              <a:buSzPct val="68750"/>
              <a:buFont typeface="Wingdings 2"/>
              <a:buChar char=""/>
              <a:tabLst>
                <a:tab pos="3060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lightly packed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chromatin (DNA, RNA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protein)</a:t>
            </a:r>
            <a:r>
              <a:rPr sz="24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  <a:p>
            <a:pPr marL="30543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rich in gene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concentration</a:t>
            </a:r>
            <a:endParaRPr sz="2400">
              <a:latin typeface="Times New Roman"/>
              <a:cs typeface="Times New Roman"/>
            </a:endParaRPr>
          </a:p>
          <a:p>
            <a:pPr marL="305435" indent="-293370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60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often (but not always) under active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transcription</a:t>
            </a:r>
            <a:endParaRPr sz="2400">
              <a:latin typeface="Times New Roman"/>
              <a:cs typeface="Times New Roman"/>
            </a:endParaRPr>
          </a:p>
          <a:p>
            <a:pPr marL="12700" marR="4555490" algn="just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8227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Unlike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heterochromatin,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 is found in both cells with  nuclei (eukaryotes) and</a:t>
            </a:r>
            <a:r>
              <a:rPr sz="24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cells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nuclei (prokaryotes)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active portion of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genome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within the cell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nucleus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222" y="1629917"/>
            <a:ext cx="8569960" cy="4968240"/>
          </a:xfrm>
          <a:custGeom>
            <a:avLst/>
            <a:gdLst/>
            <a:ahLst/>
            <a:cxnLst/>
            <a:rect l="l" t="t" r="r" b="b"/>
            <a:pathLst>
              <a:path w="8569960" h="4968240">
                <a:moveTo>
                  <a:pt x="0" y="828040"/>
                </a:moveTo>
                <a:lnTo>
                  <a:pt x="1405" y="779385"/>
                </a:lnTo>
                <a:lnTo>
                  <a:pt x="5570" y="731470"/>
                </a:lnTo>
                <a:lnTo>
                  <a:pt x="12417" y="684374"/>
                </a:lnTo>
                <a:lnTo>
                  <a:pt x="21869" y="638173"/>
                </a:lnTo>
                <a:lnTo>
                  <a:pt x="33846" y="592946"/>
                </a:lnTo>
                <a:lnTo>
                  <a:pt x="48273" y="548771"/>
                </a:lnTo>
                <a:lnTo>
                  <a:pt x="65071" y="505723"/>
                </a:lnTo>
                <a:lnTo>
                  <a:pt x="84163" y="463883"/>
                </a:lnTo>
                <a:lnTo>
                  <a:pt x="105470" y="423326"/>
                </a:lnTo>
                <a:lnTo>
                  <a:pt x="128916" y="384131"/>
                </a:lnTo>
                <a:lnTo>
                  <a:pt x="154422" y="346376"/>
                </a:lnTo>
                <a:lnTo>
                  <a:pt x="181911" y="310137"/>
                </a:lnTo>
                <a:lnTo>
                  <a:pt x="211306" y="275493"/>
                </a:lnTo>
                <a:lnTo>
                  <a:pt x="242528" y="242522"/>
                </a:lnTo>
                <a:lnTo>
                  <a:pt x="275500" y="211300"/>
                </a:lnTo>
                <a:lnTo>
                  <a:pt x="310145" y="181906"/>
                </a:lnTo>
                <a:lnTo>
                  <a:pt x="346384" y="154418"/>
                </a:lnTo>
                <a:lnTo>
                  <a:pt x="384140" y="128912"/>
                </a:lnTo>
                <a:lnTo>
                  <a:pt x="423336" y="105467"/>
                </a:lnTo>
                <a:lnTo>
                  <a:pt x="463893" y="84160"/>
                </a:lnTo>
                <a:lnTo>
                  <a:pt x="505734" y="65069"/>
                </a:lnTo>
                <a:lnTo>
                  <a:pt x="548782" y="48272"/>
                </a:lnTo>
                <a:lnTo>
                  <a:pt x="592958" y="33845"/>
                </a:lnTo>
                <a:lnTo>
                  <a:pt x="638185" y="21868"/>
                </a:lnTo>
                <a:lnTo>
                  <a:pt x="684386" y="12417"/>
                </a:lnTo>
                <a:lnTo>
                  <a:pt x="731483" y="5570"/>
                </a:lnTo>
                <a:lnTo>
                  <a:pt x="779397" y="1405"/>
                </a:lnTo>
                <a:lnTo>
                  <a:pt x="828052" y="0"/>
                </a:lnTo>
                <a:lnTo>
                  <a:pt x="7741411" y="0"/>
                </a:lnTo>
                <a:lnTo>
                  <a:pt x="7790066" y="1405"/>
                </a:lnTo>
                <a:lnTo>
                  <a:pt x="7837981" y="5570"/>
                </a:lnTo>
                <a:lnTo>
                  <a:pt x="7885077" y="12417"/>
                </a:lnTo>
                <a:lnTo>
                  <a:pt x="7931278" y="21868"/>
                </a:lnTo>
                <a:lnTo>
                  <a:pt x="7976505" y="33845"/>
                </a:lnTo>
                <a:lnTo>
                  <a:pt x="8020680" y="48272"/>
                </a:lnTo>
                <a:lnTo>
                  <a:pt x="8063728" y="65069"/>
                </a:lnTo>
                <a:lnTo>
                  <a:pt x="8105568" y="84160"/>
                </a:lnTo>
                <a:lnTo>
                  <a:pt x="8146125" y="105467"/>
                </a:lnTo>
                <a:lnTo>
                  <a:pt x="8185320" y="128912"/>
                </a:lnTo>
                <a:lnTo>
                  <a:pt x="8223075" y="154418"/>
                </a:lnTo>
                <a:lnTo>
                  <a:pt x="8259314" y="181906"/>
                </a:lnTo>
                <a:lnTo>
                  <a:pt x="8293958" y="211300"/>
                </a:lnTo>
                <a:lnTo>
                  <a:pt x="8326929" y="242522"/>
                </a:lnTo>
                <a:lnTo>
                  <a:pt x="8358151" y="275493"/>
                </a:lnTo>
                <a:lnTo>
                  <a:pt x="8387545" y="310137"/>
                </a:lnTo>
                <a:lnTo>
                  <a:pt x="8415033" y="346376"/>
                </a:lnTo>
                <a:lnTo>
                  <a:pt x="8440539" y="384131"/>
                </a:lnTo>
                <a:lnTo>
                  <a:pt x="8463984" y="423326"/>
                </a:lnTo>
                <a:lnTo>
                  <a:pt x="8485291" y="463883"/>
                </a:lnTo>
                <a:lnTo>
                  <a:pt x="8504382" y="505723"/>
                </a:lnTo>
                <a:lnTo>
                  <a:pt x="8521179" y="548771"/>
                </a:lnTo>
                <a:lnTo>
                  <a:pt x="8535606" y="592946"/>
                </a:lnTo>
                <a:lnTo>
                  <a:pt x="8547583" y="638173"/>
                </a:lnTo>
                <a:lnTo>
                  <a:pt x="8557034" y="684374"/>
                </a:lnTo>
                <a:lnTo>
                  <a:pt x="8563881" y="731470"/>
                </a:lnTo>
                <a:lnTo>
                  <a:pt x="8568046" y="779385"/>
                </a:lnTo>
                <a:lnTo>
                  <a:pt x="8569452" y="828040"/>
                </a:lnTo>
                <a:lnTo>
                  <a:pt x="8569452" y="4140187"/>
                </a:lnTo>
                <a:lnTo>
                  <a:pt x="8568046" y="4188841"/>
                </a:lnTo>
                <a:lnTo>
                  <a:pt x="8563881" y="4236754"/>
                </a:lnTo>
                <a:lnTo>
                  <a:pt x="8557034" y="4283850"/>
                </a:lnTo>
                <a:lnTo>
                  <a:pt x="8547583" y="4330050"/>
                </a:lnTo>
                <a:lnTo>
                  <a:pt x="8535606" y="4375276"/>
                </a:lnTo>
                <a:lnTo>
                  <a:pt x="8521179" y="4419452"/>
                </a:lnTo>
                <a:lnTo>
                  <a:pt x="8504382" y="4462500"/>
                </a:lnTo>
                <a:lnTo>
                  <a:pt x="8485291" y="4504341"/>
                </a:lnTo>
                <a:lnTo>
                  <a:pt x="8463984" y="4544898"/>
                </a:lnTo>
                <a:lnTo>
                  <a:pt x="8440539" y="4584093"/>
                </a:lnTo>
                <a:lnTo>
                  <a:pt x="8415033" y="4621849"/>
                </a:lnTo>
                <a:lnTo>
                  <a:pt x="8387545" y="4658089"/>
                </a:lnTo>
                <a:lnTo>
                  <a:pt x="8358151" y="4692734"/>
                </a:lnTo>
                <a:lnTo>
                  <a:pt x="8326929" y="4725706"/>
                </a:lnTo>
                <a:lnTo>
                  <a:pt x="8293958" y="4756929"/>
                </a:lnTo>
                <a:lnTo>
                  <a:pt x="8259314" y="4786324"/>
                </a:lnTo>
                <a:lnTo>
                  <a:pt x="8223075" y="4813813"/>
                </a:lnTo>
                <a:lnTo>
                  <a:pt x="8185320" y="4839320"/>
                </a:lnTo>
                <a:lnTo>
                  <a:pt x="8146125" y="4862766"/>
                </a:lnTo>
                <a:lnTo>
                  <a:pt x="8105568" y="4884074"/>
                </a:lnTo>
                <a:lnTo>
                  <a:pt x="8063728" y="4903166"/>
                </a:lnTo>
                <a:lnTo>
                  <a:pt x="8020680" y="4919964"/>
                </a:lnTo>
                <a:lnTo>
                  <a:pt x="7976505" y="4934392"/>
                </a:lnTo>
                <a:lnTo>
                  <a:pt x="7931278" y="4946370"/>
                </a:lnTo>
                <a:lnTo>
                  <a:pt x="7885077" y="4955821"/>
                </a:lnTo>
                <a:lnTo>
                  <a:pt x="7837981" y="4962668"/>
                </a:lnTo>
                <a:lnTo>
                  <a:pt x="7790066" y="4966834"/>
                </a:lnTo>
                <a:lnTo>
                  <a:pt x="7741411" y="4968240"/>
                </a:lnTo>
                <a:lnTo>
                  <a:pt x="828052" y="4968240"/>
                </a:lnTo>
                <a:lnTo>
                  <a:pt x="779397" y="4966834"/>
                </a:lnTo>
                <a:lnTo>
                  <a:pt x="731483" y="4962668"/>
                </a:lnTo>
                <a:lnTo>
                  <a:pt x="684386" y="4955821"/>
                </a:lnTo>
                <a:lnTo>
                  <a:pt x="638185" y="4946370"/>
                </a:lnTo>
                <a:lnTo>
                  <a:pt x="592958" y="4934392"/>
                </a:lnTo>
                <a:lnTo>
                  <a:pt x="548782" y="4919964"/>
                </a:lnTo>
                <a:lnTo>
                  <a:pt x="505734" y="4903166"/>
                </a:lnTo>
                <a:lnTo>
                  <a:pt x="463893" y="4884074"/>
                </a:lnTo>
                <a:lnTo>
                  <a:pt x="423336" y="4862766"/>
                </a:lnTo>
                <a:lnTo>
                  <a:pt x="384140" y="4839320"/>
                </a:lnTo>
                <a:lnTo>
                  <a:pt x="346384" y="4813813"/>
                </a:lnTo>
                <a:lnTo>
                  <a:pt x="310145" y="4786324"/>
                </a:lnTo>
                <a:lnTo>
                  <a:pt x="275500" y="4756929"/>
                </a:lnTo>
                <a:lnTo>
                  <a:pt x="242528" y="4725706"/>
                </a:lnTo>
                <a:lnTo>
                  <a:pt x="211306" y="4692734"/>
                </a:lnTo>
                <a:lnTo>
                  <a:pt x="181911" y="4658089"/>
                </a:lnTo>
                <a:lnTo>
                  <a:pt x="154422" y="4621849"/>
                </a:lnTo>
                <a:lnTo>
                  <a:pt x="128916" y="4584093"/>
                </a:lnTo>
                <a:lnTo>
                  <a:pt x="105470" y="4544898"/>
                </a:lnTo>
                <a:lnTo>
                  <a:pt x="84163" y="4504341"/>
                </a:lnTo>
                <a:lnTo>
                  <a:pt x="65071" y="4462500"/>
                </a:lnTo>
                <a:lnTo>
                  <a:pt x="48273" y="4419452"/>
                </a:lnTo>
                <a:lnTo>
                  <a:pt x="33846" y="4375276"/>
                </a:lnTo>
                <a:lnTo>
                  <a:pt x="21869" y="4330050"/>
                </a:lnTo>
                <a:lnTo>
                  <a:pt x="12417" y="4283850"/>
                </a:lnTo>
                <a:lnTo>
                  <a:pt x="5570" y="4236754"/>
                </a:lnTo>
                <a:lnTo>
                  <a:pt x="1405" y="4188841"/>
                </a:lnTo>
                <a:lnTo>
                  <a:pt x="0" y="4140187"/>
                </a:lnTo>
                <a:lnTo>
                  <a:pt x="0" y="828040"/>
                </a:lnTo>
                <a:close/>
              </a:path>
            </a:pathLst>
          </a:custGeom>
          <a:ln w="38100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628" y="2997707"/>
            <a:ext cx="4043172" cy="338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8657" y="1055319"/>
            <a:ext cx="381254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" dirty="0"/>
              <a:t>THANX</a:t>
            </a:r>
            <a:endParaRPr sz="8800"/>
          </a:p>
        </p:txBody>
      </p:sp>
      <p:sp>
        <p:nvSpPr>
          <p:cNvPr id="5" name="object 5"/>
          <p:cNvSpPr/>
          <p:nvPr/>
        </p:nvSpPr>
        <p:spPr>
          <a:xfrm>
            <a:off x="972311" y="2133600"/>
            <a:ext cx="3810000" cy="378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" y="694181"/>
            <a:ext cx="8425180" cy="5256530"/>
          </a:xfrm>
          <a:custGeom>
            <a:avLst/>
            <a:gdLst/>
            <a:ahLst/>
            <a:cxnLst/>
            <a:rect l="l" t="t" r="r" b="b"/>
            <a:pathLst>
              <a:path w="8425180" h="5256530">
                <a:moveTo>
                  <a:pt x="0" y="5256276"/>
                </a:moveTo>
                <a:lnTo>
                  <a:pt x="8424672" y="5256276"/>
                </a:lnTo>
                <a:lnTo>
                  <a:pt x="8424672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ln w="38099">
            <a:solidFill>
              <a:srgbClr val="527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1621114"/>
            <a:ext cx="8281670" cy="11950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Chromosomes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are of </a:t>
            </a:r>
            <a:r>
              <a:rPr sz="2400" b="1" spc="5" dirty="0">
                <a:solidFill>
                  <a:srgbClr val="FFC000"/>
                </a:solidFill>
                <a:latin typeface="Arial"/>
                <a:cs typeface="Arial"/>
              </a:rPr>
              <a:t>two</a:t>
            </a:r>
            <a:r>
              <a:rPr sz="2400" b="1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  <a:p>
            <a:pPr marL="652780" marR="5080" indent="-22923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Autosomes: </a:t>
            </a:r>
            <a:r>
              <a:rPr sz="2200" spc="-5" dirty="0"/>
              <a:t>that control characters other than sex characters  or carry genes for somatic</a:t>
            </a:r>
            <a:r>
              <a:rPr sz="2200" spc="55" dirty="0"/>
              <a:t> </a:t>
            </a:r>
            <a:r>
              <a:rPr sz="2200" spc="-5" dirty="0"/>
              <a:t>characters.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019" y="2841117"/>
            <a:ext cx="7922895" cy="286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Sex chromosomes </a:t>
            </a:r>
            <a:r>
              <a:rPr sz="2200" b="1" i="1" spc="-5" dirty="0">
                <a:solidFill>
                  <a:srgbClr val="FFC000"/>
                </a:solidFill>
                <a:latin typeface="Arial"/>
                <a:cs typeface="Arial"/>
              </a:rPr>
              <a:t>(Gonosomes)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–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Chromosomes involved in  sex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determination.</a:t>
            </a:r>
            <a:endParaRPr sz="2200">
              <a:latin typeface="Arial"/>
              <a:cs typeface="Arial"/>
            </a:endParaRPr>
          </a:p>
          <a:p>
            <a:pPr marL="424180" marR="1448435" indent="-192405">
              <a:lnSpc>
                <a:spcPct val="100000"/>
              </a:lnSpc>
              <a:spcBef>
                <a:spcPts val="400"/>
              </a:spcBef>
              <a:buClr>
                <a:srgbClr val="A8CDD6"/>
              </a:buClr>
              <a:buSzPct val="95454"/>
              <a:buFont typeface="Wingdings"/>
              <a:buChar char=""/>
              <a:tabLst>
                <a:tab pos="482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Humans and most other mammals have two sex  chromosomes X &amp;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Y,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also called</a:t>
            </a:r>
            <a:r>
              <a:rPr sz="22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heterosome.</a:t>
            </a:r>
            <a:endParaRPr sz="2200">
              <a:latin typeface="Arial"/>
              <a:cs typeface="Arial"/>
            </a:endParaRPr>
          </a:p>
          <a:p>
            <a:pPr marL="424180" marR="352425" indent="-192405">
              <a:lnSpc>
                <a:spcPct val="100000"/>
              </a:lnSpc>
              <a:spcBef>
                <a:spcPts val="405"/>
              </a:spcBef>
              <a:buClr>
                <a:srgbClr val="A8CDD6"/>
              </a:buClr>
              <a:buSzPct val="95454"/>
              <a:buFont typeface="Wingdings"/>
              <a:buChar char=""/>
              <a:tabLst>
                <a:tab pos="482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Females have two X chromosomes in diploid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cells;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males  have an X and a Y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200">
              <a:latin typeface="Arial"/>
              <a:cs typeface="Arial"/>
            </a:endParaRPr>
          </a:p>
          <a:p>
            <a:pPr marL="481965" indent="-250190">
              <a:lnSpc>
                <a:spcPct val="100000"/>
              </a:lnSpc>
              <a:spcBef>
                <a:spcPts val="395"/>
              </a:spcBef>
              <a:buClr>
                <a:srgbClr val="A8CDD6"/>
              </a:buClr>
              <a:buSzPct val="95454"/>
              <a:buFont typeface="Wingdings"/>
              <a:buChar char=""/>
              <a:tabLst>
                <a:tab pos="482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birds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female (ZW) is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hetero-gametic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male (ZZ)</a:t>
            </a:r>
            <a:r>
              <a:rPr sz="2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2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homo-gametic.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0744" y="1074419"/>
            <a:ext cx="3422904" cy="246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473454"/>
            <a:ext cx="7810500" cy="452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Diploid and Haploid chromosome</a:t>
            </a:r>
            <a:r>
              <a:rPr sz="2200" b="1" spc="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number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Diploid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(2N where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N-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number) have</a:t>
            </a:r>
            <a:r>
              <a:rPr sz="2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endParaRPr sz="22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homologous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copies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body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animals are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diploid.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Haploid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(N) have only one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copy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animals, gametes (sperm 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eggs)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haploid.</a:t>
            </a:r>
            <a:endParaRPr sz="2200">
              <a:latin typeface="Arial"/>
              <a:cs typeface="Arial"/>
            </a:endParaRPr>
          </a:p>
          <a:p>
            <a:pPr marL="304800" indent="-292735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number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varies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2n = 4 (n =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2n =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  <a:p>
            <a:pPr marL="265430" marR="404495" indent="39370">
              <a:lnSpc>
                <a:spcPct val="80000"/>
              </a:lnSpc>
              <a:spcBef>
                <a:spcPts val="580"/>
              </a:spcBef>
              <a:tabLst>
                <a:tab pos="132270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1200.	(n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gametic or haploid chromosome number  2n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 somatic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 diploid chromosome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number)</a:t>
            </a:r>
            <a:endParaRPr sz="2400">
              <a:latin typeface="Arial"/>
              <a:cs typeface="Arial"/>
            </a:endParaRPr>
          </a:p>
          <a:p>
            <a:pPr marL="304800" marR="45720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number of chromosomes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varies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species.</a:t>
            </a:r>
            <a:endParaRPr sz="2400">
              <a:latin typeface="Arial"/>
              <a:cs typeface="Arial"/>
            </a:endParaRPr>
          </a:p>
          <a:p>
            <a:pPr marL="304800" marR="740410" indent="-292735">
              <a:lnSpc>
                <a:spcPct val="100000"/>
              </a:lnSpc>
              <a:buClr>
                <a:srgbClr val="71A276"/>
              </a:buClr>
              <a:buSzPct val="68750"/>
              <a:buFont typeface="Wingdings 2"/>
              <a:buChar char="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Normally all individual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species have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same  chromosome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04898"/>
            <a:ext cx="8073390" cy="35071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04800" marR="5715" indent="-292735" algn="just">
              <a:lnSpc>
                <a:spcPts val="2110"/>
              </a:lnSpc>
              <a:spcBef>
                <a:spcPts val="60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size of chromosome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normally measured 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mitotic  metaphase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may be 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short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 0.25 µm 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fungi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birds,  or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as long as 30 µm in some plants like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Trillium.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80000"/>
              </a:lnSpc>
              <a:spcBef>
                <a:spcPts val="2140"/>
              </a:spcBef>
              <a:buClr>
                <a:srgbClr val="71A276"/>
              </a:buClr>
              <a:buSzPct val="68750"/>
              <a:buFont typeface="Wingdings"/>
              <a:buChar char=""/>
              <a:tabLst>
                <a:tab pos="3054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chromosome has two arms 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shorter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two)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q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longer).</a:t>
            </a:r>
            <a:endParaRPr sz="2400">
              <a:latin typeface="Arial"/>
              <a:cs typeface="Arial"/>
            </a:endParaRPr>
          </a:p>
          <a:p>
            <a:pPr marL="304800" indent="-292735">
              <a:lnSpc>
                <a:spcPts val="2020"/>
              </a:lnSpc>
              <a:buClr>
                <a:srgbClr val="71A276"/>
              </a:buClr>
              <a:buSzPct val="68750"/>
              <a:buFont typeface="Wingdings"/>
              <a:buChar char=""/>
              <a:tabLst>
                <a:tab pos="305435" algn="l"/>
                <a:tab pos="2301875" algn="l"/>
                <a:tab pos="3296920" algn="l"/>
                <a:tab pos="3681095" algn="l"/>
                <a:tab pos="4796790" algn="l"/>
                <a:tab pos="6216015" algn="l"/>
                <a:tab pos="6635115" algn="l"/>
              </a:tabLst>
            </a:pP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Chromosome	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shape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	usually	observed	at	anaphase,</a:t>
            </a:r>
            <a:endParaRPr sz="2400">
              <a:latin typeface="Arial"/>
              <a:cs typeface="Arial"/>
            </a:endParaRPr>
          </a:p>
          <a:p>
            <a:pPr marL="304800" marR="6985">
              <a:lnSpc>
                <a:spcPts val="2300"/>
              </a:lnSpc>
              <a:spcBef>
                <a:spcPts val="275"/>
              </a:spcBef>
              <a:tabLst>
                <a:tab pos="1199515" algn="l"/>
                <a:tab pos="1788160" algn="l"/>
                <a:tab pos="3006090" algn="l"/>
                <a:tab pos="3425190" algn="l"/>
                <a:tab pos="4606290" algn="l"/>
                <a:tab pos="63119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the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onstriction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(centrom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er</a:t>
            </a:r>
            <a:r>
              <a:rPr sz="2400" dirty="0">
                <a:solidFill>
                  <a:srgbClr val="FFC000"/>
                </a:solidFill>
                <a:latin typeface="Arial"/>
                <a:cs typeface="Arial"/>
              </a:rPr>
              <a:t>e)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determines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chromosome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shape.</a:t>
            </a:r>
            <a:endParaRPr sz="2400">
              <a:latin typeface="Arial"/>
              <a:cs typeface="Arial"/>
            </a:endParaRPr>
          </a:p>
          <a:p>
            <a:pPr marL="304800" marR="6985" indent="-292735">
              <a:lnSpc>
                <a:spcPct val="80000"/>
              </a:lnSpc>
              <a:spcBef>
                <a:spcPts val="2330"/>
              </a:spcBef>
              <a:buClr>
                <a:srgbClr val="71A276"/>
              </a:buClr>
              <a:buSzPct val="68750"/>
              <a:buFont typeface="Wingdings"/>
              <a:buChar char=""/>
              <a:tabLst>
                <a:tab pos="305435" algn="l"/>
                <a:tab pos="1184275" algn="l"/>
                <a:tab pos="3032125" algn="l"/>
                <a:tab pos="3606800" algn="l"/>
                <a:tab pos="5452110" algn="l"/>
                <a:tab pos="6246495" algn="l"/>
                <a:tab pos="688975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This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iction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centrom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ter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mina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sub-terminal or median in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position.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1421891"/>
            <a:ext cx="8031480" cy="3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263" y="1429511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9144">
            <a:solidFill>
              <a:srgbClr val="71A2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71954"/>
            <a:ext cx="791210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Homologous</a:t>
            </a:r>
            <a:r>
              <a:rPr sz="2200" b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Chromosomes</a:t>
            </a:r>
            <a:endParaRPr sz="2200">
              <a:latin typeface="Arial"/>
              <a:cs typeface="Arial"/>
            </a:endParaRPr>
          </a:p>
          <a:p>
            <a:pPr marL="304800" marR="60198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Diploid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organisms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have two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copies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chromosome  (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except the sex</a:t>
            </a:r>
            <a:r>
              <a:rPr sz="2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chromosomes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304800" marR="276860" indent="-292735" algn="just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Both the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copies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are ordinarily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identical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morphology,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gene  content and gene order and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known as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homologous  chromosomes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304800" indent="-292735" algn="just">
              <a:lnSpc>
                <a:spcPct val="100000"/>
              </a:lnSpc>
              <a:spcBef>
                <a:spcPts val="5"/>
              </a:spcBef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Each pair of chromosomes made up of two</a:t>
            </a: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homologs.</a:t>
            </a:r>
            <a:endParaRPr sz="2200">
              <a:latin typeface="Arial"/>
              <a:cs typeface="Arial"/>
            </a:endParaRPr>
          </a:p>
          <a:p>
            <a:pPr marL="304800" marR="5080" indent="-292735">
              <a:lnSpc>
                <a:spcPct val="100000"/>
              </a:lnSpc>
              <a:buClr>
                <a:srgbClr val="71A276"/>
              </a:buClr>
              <a:buSzPct val="68181"/>
              <a:buFont typeface="Wingdings"/>
              <a:buChar char=""/>
              <a:tabLst>
                <a:tab pos="30543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Homologous chromosome is inherited from separate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parents;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one homolog comes from the mother and the other comes  from the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father.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3250" y="405129"/>
          <a:ext cx="7920986" cy="5989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/>
                <a:gridCol w="554989"/>
                <a:gridCol w="2026285"/>
                <a:gridCol w="796925"/>
                <a:gridCol w="2328544"/>
                <a:gridCol w="557529"/>
              </a:tblGrid>
              <a:tr h="381000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C000"/>
                          </a:solidFill>
                          <a:latin typeface="Times New Roman"/>
                          <a:cs typeface="Times New Roman"/>
                        </a:rPr>
                        <a:t>Species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2n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C000"/>
                          </a:solidFill>
                          <a:latin typeface="Times New Roman"/>
                          <a:cs typeface="Times New Roman"/>
                        </a:rPr>
                        <a:t>Species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2n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C000"/>
                          </a:solidFill>
                          <a:latin typeface="Times New Roman"/>
                          <a:cs typeface="Times New Roman"/>
                        </a:rPr>
                        <a:t>Species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C000"/>
                          </a:solidFill>
                          <a:latin typeface="Calibri"/>
                          <a:cs typeface="Calibri"/>
                        </a:rPr>
                        <a:t>2n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Human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Hamster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44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Guinea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pig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64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Pea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Bison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60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Hare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River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buffalo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Chimpanzee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Lion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Swamp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buffalo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Deer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68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Mouse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40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Elephant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56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Musk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ox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Cattle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Tiger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Rat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42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Honey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bee*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32,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16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Pigeon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Donkey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House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fly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12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pheasant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Goat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Fruit fly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Turkey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Horse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Reindeer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70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Domestic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duck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Pig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Alligator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32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Camel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74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Chicken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Goose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Rabbit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Guinea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fowl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Sheep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Japanese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quail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Muscovy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duck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Gorilla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48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Ostrich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3B1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96517"/>
            <a:ext cx="75666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honey </a:t>
            </a:r>
            <a:r>
              <a:rPr sz="2200" spc="-5" dirty="0">
                <a:latin typeface="Times New Roman"/>
                <a:cs typeface="Times New Roman"/>
              </a:rPr>
              <a:t>bee </a:t>
            </a:r>
            <a:r>
              <a:rPr sz="2200" spc="-10" dirty="0">
                <a:latin typeface="Times New Roman"/>
                <a:cs typeface="Times New Roman"/>
              </a:rPr>
              <a:t>female </a:t>
            </a:r>
            <a:r>
              <a:rPr sz="2200" spc="-5" dirty="0">
                <a:latin typeface="Times New Roman"/>
                <a:cs typeface="Times New Roman"/>
              </a:rPr>
              <a:t>(queen and workers) have 32 </a:t>
            </a:r>
            <a:r>
              <a:rPr sz="2200" spc="-10" dirty="0">
                <a:latin typeface="Times New Roman"/>
                <a:cs typeface="Times New Roman"/>
              </a:rPr>
              <a:t>chrmosomes </a:t>
            </a:r>
            <a:r>
              <a:rPr sz="2200" spc="-5" dirty="0">
                <a:latin typeface="Times New Roman"/>
                <a:cs typeface="Times New Roman"/>
              </a:rPr>
              <a:t>and  </a:t>
            </a:r>
            <a:r>
              <a:rPr sz="2200" spc="-10" dirty="0">
                <a:latin typeface="Times New Roman"/>
                <a:cs typeface="Times New Roman"/>
              </a:rPr>
              <a:t>male </a:t>
            </a:r>
            <a:r>
              <a:rPr sz="2200" spc="-5" dirty="0">
                <a:latin typeface="Times New Roman"/>
                <a:cs typeface="Times New Roman"/>
              </a:rPr>
              <a:t>(drone) have 16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chromosomes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438400"/>
            <a:ext cx="7024116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1488</Words>
  <Application>Microsoft Office PowerPoint</Application>
  <PresentationFormat>On-screen Show (4:3)</PresentationFormat>
  <Paragraphs>240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Chromosome</vt:lpstr>
      <vt:lpstr>Slide 3</vt:lpstr>
      <vt:lpstr>Chromosomes are of two types Autosomes: that control characters other than sex characters  or carry genes for somatic characters.</vt:lpstr>
      <vt:lpstr>Slide 5</vt:lpstr>
      <vt:lpstr>Slide 6</vt:lpstr>
      <vt:lpstr>Slide 7</vt:lpstr>
      <vt:lpstr>Slide 8</vt:lpstr>
      <vt:lpstr>In honey bee female (queen and workers) have 32 chrmosomes and  male (drone) have 16 chromosomes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How large size sequential DNA  can fit in to small size  chromosome ?</vt:lpstr>
      <vt:lpstr>Slide 23</vt:lpstr>
      <vt:lpstr>CHROMATIN</vt:lpstr>
      <vt:lpstr>CHROMOSOME PACKAGING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THANX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2</cp:revision>
  <dcterms:created xsi:type="dcterms:W3CDTF">2020-08-04T09:42:31Z</dcterms:created>
  <dcterms:modified xsi:type="dcterms:W3CDTF">2020-08-05T05:56:02Z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2020-08-04T00:00:00Z</vt:filetime>
  </property>
</Properties>
</file>