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7" r:id="rId2"/>
    <p:sldId id="259" r:id="rId3"/>
    <p:sldId id="261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71" r:id="rId14"/>
    <p:sldId id="273" r:id="rId15"/>
    <p:sldId id="275" r:id="rId16"/>
    <p:sldId id="276" r:id="rId17"/>
    <p:sldId id="277" r:id="rId18"/>
    <p:sldId id="278" r:id="rId19"/>
    <p:sldId id="280" r:id="rId20"/>
    <p:sldId id="281" r:id="rId21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10" y="-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9/17/2020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0" i="0">
                <a:solidFill>
                  <a:srgbClr val="006666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9/17/2020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0" i="0">
                <a:solidFill>
                  <a:srgbClr val="006666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9/17/2020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0" i="0">
                <a:solidFill>
                  <a:srgbClr val="006666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9/17/2020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9/17/2020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363470" y="1955800"/>
            <a:ext cx="4417059" cy="2768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00" b="0" i="0">
                <a:solidFill>
                  <a:srgbClr val="006666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57200" y="1577340"/>
            <a:ext cx="822960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9/17/2020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63269" y="2700020"/>
            <a:ext cx="7533640" cy="2463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4000" spc="-35" dirty="0">
                <a:solidFill>
                  <a:srgbClr val="0000FF"/>
                </a:solidFill>
              </a:rPr>
              <a:t>When </a:t>
            </a:r>
            <a:r>
              <a:rPr sz="4000" spc="-10" dirty="0">
                <a:solidFill>
                  <a:srgbClr val="0000FF"/>
                </a:solidFill>
              </a:rPr>
              <a:t>two </a:t>
            </a:r>
            <a:r>
              <a:rPr sz="4000" spc="-75" dirty="0">
                <a:solidFill>
                  <a:srgbClr val="0000FF"/>
                </a:solidFill>
              </a:rPr>
              <a:t>waves </a:t>
            </a:r>
            <a:r>
              <a:rPr sz="4000" spc="-45" dirty="0">
                <a:solidFill>
                  <a:srgbClr val="0000FF"/>
                </a:solidFill>
              </a:rPr>
              <a:t>superimpose </a:t>
            </a:r>
            <a:r>
              <a:rPr sz="4000" spc="-40" dirty="0">
                <a:solidFill>
                  <a:srgbClr val="0000FF"/>
                </a:solidFill>
              </a:rPr>
              <a:t>the  </a:t>
            </a:r>
            <a:r>
              <a:rPr sz="4000" spc="-35" dirty="0">
                <a:solidFill>
                  <a:srgbClr val="0000FF"/>
                </a:solidFill>
              </a:rPr>
              <a:t>amplitude </a:t>
            </a:r>
            <a:r>
              <a:rPr sz="4000" spc="-25" dirty="0">
                <a:solidFill>
                  <a:srgbClr val="0000FF"/>
                </a:solidFill>
              </a:rPr>
              <a:t>of </a:t>
            </a:r>
            <a:r>
              <a:rPr sz="4000" spc="-35" dirty="0">
                <a:solidFill>
                  <a:srgbClr val="0000FF"/>
                </a:solidFill>
              </a:rPr>
              <a:t>the resultant </a:t>
            </a:r>
            <a:r>
              <a:rPr sz="4000" spc="-5" dirty="0">
                <a:solidFill>
                  <a:srgbClr val="0000FF"/>
                </a:solidFill>
              </a:rPr>
              <a:t>wave is </a:t>
            </a:r>
            <a:r>
              <a:rPr sz="4000" spc="-10" dirty="0">
                <a:solidFill>
                  <a:srgbClr val="0000FF"/>
                </a:solidFill>
              </a:rPr>
              <a:t>the  </a:t>
            </a:r>
            <a:r>
              <a:rPr sz="4000" spc="-35" dirty="0">
                <a:solidFill>
                  <a:srgbClr val="0000FF"/>
                </a:solidFill>
              </a:rPr>
              <a:t>vector </a:t>
            </a:r>
            <a:r>
              <a:rPr sz="4000" spc="-30" dirty="0">
                <a:solidFill>
                  <a:srgbClr val="0000FF"/>
                </a:solidFill>
              </a:rPr>
              <a:t>sum </a:t>
            </a:r>
            <a:r>
              <a:rPr sz="4000" spc="-25" dirty="0">
                <a:solidFill>
                  <a:srgbClr val="0000FF"/>
                </a:solidFill>
              </a:rPr>
              <a:t>of </a:t>
            </a:r>
            <a:r>
              <a:rPr sz="4000" spc="-35" dirty="0">
                <a:solidFill>
                  <a:srgbClr val="0000FF"/>
                </a:solidFill>
              </a:rPr>
              <a:t>the individual  amplitudes.</a:t>
            </a:r>
            <a:endParaRPr sz="4000"/>
          </a:p>
        </p:txBody>
      </p:sp>
      <p:sp>
        <p:nvSpPr>
          <p:cNvPr id="3" name="Rectangle 2"/>
          <p:cNvSpPr/>
          <p:nvPr/>
        </p:nvSpPr>
        <p:spPr>
          <a:xfrm>
            <a:off x="685800" y="1143000"/>
            <a:ext cx="7620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3600" b="1" spc="-45" dirty="0" smtClean="0">
                <a:solidFill>
                  <a:srgbClr val="3333CC"/>
                </a:solidFill>
                <a:latin typeface="Times New Roman"/>
                <a:cs typeface="Times New Roman"/>
              </a:rPr>
              <a:t>SUPERPOSITION</a:t>
            </a:r>
            <a:r>
              <a:rPr lang="en-IN" sz="3600" b="1" spc="-135" dirty="0" smtClean="0">
                <a:solidFill>
                  <a:srgbClr val="3333CC"/>
                </a:solidFill>
                <a:latin typeface="Times New Roman"/>
                <a:cs typeface="Times New Roman"/>
              </a:rPr>
              <a:t> </a:t>
            </a:r>
            <a:r>
              <a:rPr lang="en-IN" sz="3600" b="1" spc="-30" dirty="0" smtClean="0">
                <a:solidFill>
                  <a:srgbClr val="3333CC"/>
                </a:solidFill>
                <a:latin typeface="Times New Roman"/>
                <a:cs typeface="Times New Roman"/>
              </a:rPr>
              <a:t>PRINCIPLE:</a:t>
            </a:r>
            <a:endParaRPr lang="en-IN" sz="3600" dirty="0"/>
          </a:p>
        </p:txBody>
      </p:sp>
    </p:spTree>
  </p:cSld>
  <p:clrMapOvr>
    <a:masterClrMapping/>
  </p:clrMapOvr>
  <p:transition>
    <p:zoom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143000"/>
            <a:ext cx="9144000" cy="426847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  <p:transition>
    <p:zoom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57200" y="381000"/>
            <a:ext cx="8509000" cy="608965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  <p:transition>
    <p:zoom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868929" y="2193290"/>
            <a:ext cx="3604895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000" spc="-30" dirty="0">
                <a:solidFill>
                  <a:srgbClr val="3333CC"/>
                </a:solidFill>
              </a:rPr>
              <a:t>APPLICATIONS</a:t>
            </a:r>
            <a:endParaRPr sz="4000"/>
          </a:p>
        </p:txBody>
      </p:sp>
    </p:spTree>
  </p:cSld>
  <p:clrMapOvr>
    <a:masterClrMapping/>
  </p:clrMapOvr>
  <p:transition>
    <p:zoom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82270" y="414020"/>
            <a:ext cx="8155940" cy="58750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3200" dirty="0">
                <a:solidFill>
                  <a:srgbClr val="FF0066"/>
                </a:solidFill>
                <a:latin typeface="Times New Roman"/>
                <a:cs typeface="Times New Roman"/>
              </a:rPr>
              <a:t>1.Interfering light waves are responsible for the  colours occasionally seen </a:t>
            </a:r>
            <a:r>
              <a:rPr sz="3200" spc="-5" dirty="0">
                <a:solidFill>
                  <a:srgbClr val="FF0066"/>
                </a:solidFill>
                <a:latin typeface="Times New Roman"/>
                <a:cs typeface="Times New Roman"/>
              </a:rPr>
              <a:t>in </a:t>
            </a:r>
            <a:r>
              <a:rPr sz="3200" dirty="0">
                <a:solidFill>
                  <a:srgbClr val="FF0066"/>
                </a:solidFill>
                <a:latin typeface="Times New Roman"/>
                <a:cs typeface="Times New Roman"/>
              </a:rPr>
              <a:t>soap bubbles. </a:t>
            </a:r>
            <a:r>
              <a:rPr sz="3200" spc="-5" dirty="0">
                <a:solidFill>
                  <a:srgbClr val="FF0066"/>
                </a:solidFill>
                <a:latin typeface="Times New Roman"/>
                <a:cs typeface="Times New Roman"/>
              </a:rPr>
              <a:t>White  </a:t>
            </a:r>
            <a:r>
              <a:rPr sz="3200" dirty="0">
                <a:solidFill>
                  <a:srgbClr val="FF0066"/>
                </a:solidFill>
                <a:latin typeface="Times New Roman"/>
                <a:cs typeface="Times New Roman"/>
              </a:rPr>
              <a:t>light is </a:t>
            </a:r>
            <a:r>
              <a:rPr sz="3200" spc="5" dirty="0">
                <a:solidFill>
                  <a:srgbClr val="FF0066"/>
                </a:solidFill>
                <a:latin typeface="Times New Roman"/>
                <a:cs typeface="Times New Roman"/>
              </a:rPr>
              <a:t>made </a:t>
            </a:r>
            <a:r>
              <a:rPr sz="3200" dirty="0">
                <a:solidFill>
                  <a:srgbClr val="FF0066"/>
                </a:solidFill>
                <a:latin typeface="Times New Roman"/>
                <a:cs typeface="Times New Roman"/>
              </a:rPr>
              <a:t>up </a:t>
            </a:r>
            <a:r>
              <a:rPr sz="3200" spc="5" dirty="0">
                <a:solidFill>
                  <a:srgbClr val="FF0066"/>
                </a:solidFill>
                <a:latin typeface="Times New Roman"/>
                <a:cs typeface="Times New Roman"/>
              </a:rPr>
              <a:t>of </a:t>
            </a:r>
            <a:r>
              <a:rPr sz="3200" dirty="0">
                <a:solidFill>
                  <a:srgbClr val="FF0066"/>
                </a:solidFill>
                <a:latin typeface="Times New Roman"/>
                <a:cs typeface="Times New Roman"/>
              </a:rPr>
              <a:t>light waves </a:t>
            </a:r>
            <a:r>
              <a:rPr sz="3200" spc="5" dirty="0">
                <a:solidFill>
                  <a:srgbClr val="FF0066"/>
                </a:solidFill>
                <a:latin typeface="Times New Roman"/>
                <a:cs typeface="Times New Roman"/>
              </a:rPr>
              <a:t>of </a:t>
            </a:r>
            <a:r>
              <a:rPr sz="3200" dirty="0">
                <a:solidFill>
                  <a:srgbClr val="FF0066"/>
                </a:solidFill>
                <a:latin typeface="Times New Roman"/>
                <a:cs typeface="Times New Roman"/>
              </a:rPr>
              <a:t>different  wavelengths; the light waves reflected from the  inner surface </a:t>
            </a:r>
            <a:r>
              <a:rPr sz="3200" spc="5" dirty="0">
                <a:solidFill>
                  <a:srgbClr val="FF0066"/>
                </a:solidFill>
                <a:latin typeface="Times New Roman"/>
                <a:cs typeface="Times New Roman"/>
              </a:rPr>
              <a:t>of </a:t>
            </a:r>
            <a:r>
              <a:rPr sz="3200" dirty="0">
                <a:solidFill>
                  <a:srgbClr val="FF0066"/>
                </a:solidFill>
                <a:latin typeface="Times New Roman"/>
                <a:cs typeface="Times New Roman"/>
              </a:rPr>
              <a:t>the </a:t>
            </a:r>
            <a:r>
              <a:rPr sz="3200" spc="5" dirty="0">
                <a:solidFill>
                  <a:srgbClr val="FF0066"/>
                </a:solidFill>
                <a:latin typeface="Times New Roman"/>
                <a:cs typeface="Times New Roman"/>
              </a:rPr>
              <a:t>bubble </a:t>
            </a:r>
            <a:r>
              <a:rPr sz="3200" dirty="0">
                <a:solidFill>
                  <a:srgbClr val="FF0066"/>
                </a:solidFill>
                <a:latin typeface="Times New Roman"/>
                <a:cs typeface="Times New Roman"/>
              </a:rPr>
              <a:t>interfere </a:t>
            </a:r>
            <a:r>
              <a:rPr sz="3200" spc="-5" dirty="0">
                <a:solidFill>
                  <a:srgbClr val="FF0066"/>
                </a:solidFill>
                <a:latin typeface="Times New Roman"/>
                <a:cs typeface="Times New Roman"/>
              </a:rPr>
              <a:t>with </a:t>
            </a:r>
            <a:r>
              <a:rPr sz="3200" dirty="0">
                <a:solidFill>
                  <a:srgbClr val="FF0066"/>
                </a:solidFill>
                <a:latin typeface="Times New Roman"/>
                <a:cs typeface="Times New Roman"/>
              </a:rPr>
              <a:t>light  waves </a:t>
            </a:r>
            <a:r>
              <a:rPr sz="3200" spc="5" dirty="0">
                <a:solidFill>
                  <a:srgbClr val="FF0066"/>
                </a:solidFill>
                <a:latin typeface="Times New Roman"/>
                <a:cs typeface="Times New Roman"/>
              </a:rPr>
              <a:t>of </a:t>
            </a:r>
            <a:r>
              <a:rPr sz="3200" dirty="0">
                <a:solidFill>
                  <a:srgbClr val="FF0066"/>
                </a:solidFill>
                <a:latin typeface="Times New Roman"/>
                <a:cs typeface="Times New Roman"/>
              </a:rPr>
              <a:t>the same wavelength reflected from the  outer surface </a:t>
            </a:r>
            <a:r>
              <a:rPr sz="3200" spc="5" dirty="0">
                <a:solidFill>
                  <a:srgbClr val="FF0066"/>
                </a:solidFill>
                <a:latin typeface="Times New Roman"/>
                <a:cs typeface="Times New Roman"/>
              </a:rPr>
              <a:t>of </a:t>
            </a:r>
            <a:r>
              <a:rPr sz="3200" dirty="0">
                <a:solidFill>
                  <a:srgbClr val="FF0066"/>
                </a:solidFill>
                <a:latin typeface="Times New Roman"/>
                <a:cs typeface="Times New Roman"/>
              </a:rPr>
              <a:t>the </a:t>
            </a:r>
            <a:r>
              <a:rPr sz="3200" spc="5" dirty="0">
                <a:solidFill>
                  <a:srgbClr val="FF0066"/>
                </a:solidFill>
                <a:latin typeface="Times New Roman"/>
                <a:cs typeface="Times New Roman"/>
              </a:rPr>
              <a:t>bubble. Some of </a:t>
            </a:r>
            <a:r>
              <a:rPr sz="3200" dirty="0">
                <a:solidFill>
                  <a:srgbClr val="FF0066"/>
                </a:solidFill>
                <a:latin typeface="Times New Roman"/>
                <a:cs typeface="Times New Roman"/>
              </a:rPr>
              <a:t>the  wavelengths interfere constructively, and other  wavelengths interfere destructively. Since  different wavelengths </a:t>
            </a:r>
            <a:r>
              <a:rPr sz="3200" spc="5" dirty="0">
                <a:solidFill>
                  <a:srgbClr val="FF0066"/>
                </a:solidFill>
                <a:latin typeface="Times New Roman"/>
                <a:cs typeface="Times New Roman"/>
              </a:rPr>
              <a:t>of </a:t>
            </a:r>
            <a:r>
              <a:rPr sz="3200" dirty="0">
                <a:solidFill>
                  <a:srgbClr val="FF0066"/>
                </a:solidFill>
                <a:latin typeface="Times New Roman"/>
                <a:cs typeface="Times New Roman"/>
              </a:rPr>
              <a:t>light correspond to  different colours, the light reflected from the soap  </a:t>
            </a:r>
            <a:r>
              <a:rPr sz="3200" spc="5" dirty="0">
                <a:solidFill>
                  <a:srgbClr val="FF0066"/>
                </a:solidFill>
                <a:latin typeface="Times New Roman"/>
                <a:cs typeface="Times New Roman"/>
              </a:rPr>
              <a:t>bubble </a:t>
            </a:r>
            <a:r>
              <a:rPr sz="3200" dirty="0">
                <a:solidFill>
                  <a:srgbClr val="FF0066"/>
                </a:solidFill>
                <a:latin typeface="Times New Roman"/>
                <a:cs typeface="Times New Roman"/>
              </a:rPr>
              <a:t>appears</a:t>
            </a:r>
            <a:r>
              <a:rPr sz="3200" spc="-5" dirty="0">
                <a:solidFill>
                  <a:srgbClr val="FF0066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FF0066"/>
                </a:solidFill>
                <a:latin typeface="Times New Roman"/>
                <a:cs typeface="Times New Roman"/>
              </a:rPr>
              <a:t>coloured.</a:t>
            </a:r>
            <a:endParaRPr sz="3200">
              <a:latin typeface="Times New Roman"/>
              <a:cs typeface="Times New Roman"/>
            </a:endParaRPr>
          </a:p>
        </p:txBody>
      </p:sp>
    </p:spTree>
  </p:cSld>
  <p:clrMapOvr>
    <a:masterClrMapping/>
  </p:clrMapOvr>
  <p:transition>
    <p:zoom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295400" y="1447800"/>
            <a:ext cx="5943600" cy="247503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3200" dirty="0">
                <a:solidFill>
                  <a:srgbClr val="FF00FF"/>
                </a:solidFill>
                <a:latin typeface="Times New Roman"/>
                <a:cs typeface="Times New Roman"/>
              </a:rPr>
              <a:t>2.The </a:t>
            </a:r>
            <a:r>
              <a:rPr sz="3200" spc="5" dirty="0">
                <a:solidFill>
                  <a:srgbClr val="FF00FF"/>
                </a:solidFill>
                <a:latin typeface="Times New Roman"/>
                <a:cs typeface="Times New Roman"/>
              </a:rPr>
              <a:t>phenomenon of  </a:t>
            </a:r>
            <a:r>
              <a:rPr sz="3200" dirty="0">
                <a:solidFill>
                  <a:srgbClr val="FF00FF"/>
                </a:solidFill>
                <a:latin typeface="Times New Roman"/>
                <a:cs typeface="Times New Roman"/>
              </a:rPr>
              <a:t>interference between  visible light waves </a:t>
            </a:r>
            <a:r>
              <a:rPr sz="3200" spc="-5" dirty="0">
                <a:solidFill>
                  <a:srgbClr val="FF00FF"/>
                </a:solidFill>
                <a:latin typeface="Times New Roman"/>
                <a:cs typeface="Times New Roman"/>
              </a:rPr>
              <a:t>is  </a:t>
            </a:r>
            <a:r>
              <a:rPr sz="3200" dirty="0">
                <a:solidFill>
                  <a:srgbClr val="FF00FF"/>
                </a:solidFill>
                <a:latin typeface="Times New Roman"/>
                <a:cs typeface="Times New Roman"/>
              </a:rPr>
              <a:t>exploited in</a:t>
            </a:r>
            <a:r>
              <a:rPr sz="3200" spc="-55" dirty="0">
                <a:solidFill>
                  <a:srgbClr val="FF00FF"/>
                </a:solidFill>
                <a:latin typeface="Times New Roman"/>
                <a:cs typeface="Times New Roman"/>
              </a:rPr>
              <a:t> </a:t>
            </a:r>
            <a:r>
              <a:rPr sz="3200" spc="5" dirty="0">
                <a:solidFill>
                  <a:srgbClr val="FF00FF"/>
                </a:solidFill>
                <a:latin typeface="Times New Roman"/>
                <a:cs typeface="Times New Roman"/>
              </a:rPr>
              <a:t>holography  </a:t>
            </a:r>
            <a:r>
              <a:rPr sz="3200" dirty="0">
                <a:solidFill>
                  <a:srgbClr val="FF00FF"/>
                </a:solidFill>
                <a:latin typeface="Times New Roman"/>
                <a:cs typeface="Times New Roman"/>
              </a:rPr>
              <a:t>( method </a:t>
            </a:r>
            <a:r>
              <a:rPr sz="3200" spc="5" dirty="0">
                <a:solidFill>
                  <a:srgbClr val="FF00FF"/>
                </a:solidFill>
                <a:latin typeface="Times New Roman"/>
                <a:cs typeface="Times New Roman"/>
              </a:rPr>
              <a:t>of </a:t>
            </a:r>
            <a:r>
              <a:rPr sz="3200" dirty="0">
                <a:solidFill>
                  <a:srgbClr val="FF00FF"/>
                </a:solidFill>
                <a:latin typeface="Times New Roman"/>
                <a:cs typeface="Times New Roman"/>
              </a:rPr>
              <a:t>obtaining  three-dimensional  photographic</a:t>
            </a:r>
            <a:r>
              <a:rPr sz="3200" spc="-5" dirty="0">
                <a:solidFill>
                  <a:srgbClr val="FF00FF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FF00FF"/>
                </a:solidFill>
                <a:latin typeface="Times New Roman"/>
                <a:cs typeface="Times New Roman"/>
              </a:rPr>
              <a:t>images).</a:t>
            </a:r>
            <a:endParaRPr sz="3200">
              <a:latin typeface="Times New Roman"/>
              <a:cs typeface="Times New Roman"/>
            </a:endParaRPr>
          </a:p>
        </p:txBody>
      </p:sp>
    </p:spTree>
  </p:cSld>
  <p:clrMapOvr>
    <a:masterClrMapping/>
  </p:clrMapOvr>
  <p:transition>
    <p:zoom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84530" y="2167890"/>
            <a:ext cx="7762240" cy="29502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  <a:tabLst>
                <a:tab pos="5859145" algn="l"/>
              </a:tabLst>
            </a:pPr>
            <a:r>
              <a:rPr sz="3200" spc="5" dirty="0">
                <a:solidFill>
                  <a:srgbClr val="3333CC"/>
                </a:solidFill>
                <a:latin typeface="Times New Roman"/>
                <a:cs typeface="Times New Roman"/>
              </a:rPr>
              <a:t>3.The phenomenon</a:t>
            </a:r>
            <a:r>
              <a:rPr sz="3200" spc="20" dirty="0">
                <a:solidFill>
                  <a:srgbClr val="3333CC"/>
                </a:solidFill>
                <a:latin typeface="Times New Roman"/>
                <a:cs typeface="Times New Roman"/>
              </a:rPr>
              <a:t> </a:t>
            </a:r>
            <a:r>
              <a:rPr sz="3200" spc="5" dirty="0">
                <a:solidFill>
                  <a:srgbClr val="3333CC"/>
                </a:solidFill>
                <a:latin typeface="Times New Roman"/>
                <a:cs typeface="Times New Roman"/>
              </a:rPr>
              <a:t>of </a:t>
            </a:r>
            <a:r>
              <a:rPr sz="3200" dirty="0">
                <a:solidFill>
                  <a:srgbClr val="3333CC"/>
                </a:solidFill>
                <a:latin typeface="Times New Roman"/>
                <a:cs typeface="Times New Roman"/>
              </a:rPr>
              <a:t>interference	is used in  interferometry (that utilizes the </a:t>
            </a:r>
            <a:r>
              <a:rPr sz="3200" spc="5" dirty="0">
                <a:solidFill>
                  <a:srgbClr val="3333CC"/>
                </a:solidFill>
                <a:latin typeface="Times New Roman"/>
                <a:cs typeface="Times New Roman"/>
              </a:rPr>
              <a:t>phenomenon of  </a:t>
            </a:r>
            <a:r>
              <a:rPr sz="3200" dirty="0">
                <a:solidFill>
                  <a:srgbClr val="3333CC"/>
                </a:solidFill>
                <a:latin typeface="Times New Roman"/>
                <a:cs typeface="Times New Roman"/>
              </a:rPr>
              <a:t>interference </a:t>
            </a:r>
            <a:r>
              <a:rPr sz="3200" spc="5" dirty="0">
                <a:solidFill>
                  <a:srgbClr val="3333CC"/>
                </a:solidFill>
                <a:latin typeface="Times New Roman"/>
                <a:cs typeface="Times New Roman"/>
              </a:rPr>
              <a:t>of </a:t>
            </a:r>
            <a:r>
              <a:rPr sz="3200" dirty="0">
                <a:solidFill>
                  <a:srgbClr val="3333CC"/>
                </a:solidFill>
                <a:latin typeface="Times New Roman"/>
                <a:cs typeface="Times New Roman"/>
              </a:rPr>
              <a:t>light waves for the ultra-precise  measurement </a:t>
            </a:r>
            <a:r>
              <a:rPr sz="3200" spc="5" dirty="0">
                <a:solidFill>
                  <a:srgbClr val="3333CC"/>
                </a:solidFill>
                <a:latin typeface="Times New Roman"/>
                <a:cs typeface="Times New Roman"/>
              </a:rPr>
              <a:t>of </a:t>
            </a:r>
            <a:r>
              <a:rPr sz="3200" dirty="0">
                <a:solidFill>
                  <a:srgbClr val="3333CC"/>
                </a:solidFill>
                <a:latin typeface="Times New Roman"/>
                <a:cs typeface="Times New Roman"/>
              </a:rPr>
              <a:t>wavelengths </a:t>
            </a:r>
            <a:r>
              <a:rPr sz="3200" spc="5" dirty="0">
                <a:solidFill>
                  <a:srgbClr val="3333CC"/>
                </a:solidFill>
                <a:latin typeface="Times New Roman"/>
                <a:cs typeface="Times New Roman"/>
              </a:rPr>
              <a:t>of </a:t>
            </a:r>
            <a:r>
              <a:rPr sz="3200" dirty="0">
                <a:solidFill>
                  <a:srgbClr val="3333CC"/>
                </a:solidFill>
                <a:latin typeface="Times New Roman"/>
                <a:cs typeface="Times New Roman"/>
              </a:rPr>
              <a:t>light </a:t>
            </a:r>
            <a:r>
              <a:rPr sz="3200" spc="-5" dirty="0">
                <a:solidFill>
                  <a:srgbClr val="3333CC"/>
                </a:solidFill>
                <a:latin typeface="Times New Roman"/>
                <a:cs typeface="Times New Roman"/>
              </a:rPr>
              <a:t>itself, </a:t>
            </a:r>
            <a:r>
              <a:rPr sz="3200" spc="5" dirty="0">
                <a:solidFill>
                  <a:srgbClr val="3333CC"/>
                </a:solidFill>
                <a:latin typeface="Times New Roman"/>
                <a:cs typeface="Times New Roman"/>
              </a:rPr>
              <a:t>of  </a:t>
            </a:r>
            <a:r>
              <a:rPr sz="3200" dirty="0">
                <a:solidFill>
                  <a:srgbClr val="3333CC"/>
                </a:solidFill>
                <a:latin typeface="Times New Roman"/>
                <a:cs typeface="Times New Roman"/>
              </a:rPr>
              <a:t>small distances, </a:t>
            </a:r>
            <a:r>
              <a:rPr sz="3200" spc="5" dirty="0">
                <a:solidFill>
                  <a:srgbClr val="3333CC"/>
                </a:solidFill>
                <a:latin typeface="Times New Roman"/>
                <a:cs typeface="Times New Roman"/>
              </a:rPr>
              <a:t>and of </a:t>
            </a:r>
            <a:r>
              <a:rPr sz="3200" dirty="0">
                <a:solidFill>
                  <a:srgbClr val="3333CC"/>
                </a:solidFill>
                <a:latin typeface="Times New Roman"/>
                <a:cs typeface="Times New Roman"/>
              </a:rPr>
              <a:t>certain optical  </a:t>
            </a:r>
            <a:r>
              <a:rPr sz="3200" spc="5" dirty="0">
                <a:solidFill>
                  <a:srgbClr val="3333CC"/>
                </a:solidFill>
                <a:latin typeface="Times New Roman"/>
                <a:cs typeface="Times New Roman"/>
              </a:rPr>
              <a:t>phenomena).</a:t>
            </a:r>
            <a:endParaRPr sz="3200">
              <a:latin typeface="Times New Roman"/>
              <a:cs typeface="Times New Roman"/>
            </a:endParaRPr>
          </a:p>
        </p:txBody>
      </p:sp>
    </p:spTree>
  </p:cSld>
  <p:clrMapOvr>
    <a:masterClrMapping/>
  </p:clrMapOvr>
  <p:transition>
    <p:zoom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28600" y="0"/>
            <a:ext cx="8686800" cy="6477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  <p:transition>
    <p:zoom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668270" y="1706879"/>
            <a:ext cx="4445635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000" spc="-5" dirty="0">
                <a:solidFill>
                  <a:srgbClr val="FF0066"/>
                </a:solidFill>
              </a:rPr>
              <a:t>OTHER</a:t>
            </a:r>
            <a:r>
              <a:rPr sz="4000" spc="-340" dirty="0">
                <a:solidFill>
                  <a:srgbClr val="FF0066"/>
                </a:solidFill>
              </a:rPr>
              <a:t> </a:t>
            </a:r>
            <a:r>
              <a:rPr sz="4000" spc="-50" dirty="0">
                <a:solidFill>
                  <a:srgbClr val="FF0066"/>
                </a:solidFill>
              </a:rPr>
              <a:t>EXAMPLES</a:t>
            </a:r>
            <a:endParaRPr sz="4000"/>
          </a:p>
        </p:txBody>
      </p:sp>
    </p:spTree>
  </p:cSld>
  <p:clrMapOvr>
    <a:masterClrMapping/>
  </p:clrMapOvr>
  <p:transition>
    <p:zoom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363470" y="1591309"/>
            <a:ext cx="4215130" cy="44132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3200" dirty="0">
                <a:solidFill>
                  <a:srgbClr val="006699"/>
                </a:solidFill>
                <a:latin typeface="Times New Roman"/>
                <a:cs typeface="Times New Roman"/>
              </a:rPr>
              <a:t>1.The interference </a:t>
            </a:r>
            <a:r>
              <a:rPr sz="3200" spc="5" dirty="0">
                <a:solidFill>
                  <a:srgbClr val="006699"/>
                </a:solidFill>
                <a:latin typeface="Times New Roman"/>
                <a:cs typeface="Times New Roman"/>
              </a:rPr>
              <a:t>of  </a:t>
            </a:r>
            <a:r>
              <a:rPr sz="3200" dirty="0">
                <a:solidFill>
                  <a:srgbClr val="006699"/>
                </a:solidFill>
                <a:latin typeface="Times New Roman"/>
                <a:cs typeface="Times New Roman"/>
              </a:rPr>
              <a:t>water waves can </a:t>
            </a:r>
            <a:r>
              <a:rPr sz="3200" spc="5" dirty="0">
                <a:solidFill>
                  <a:srgbClr val="006699"/>
                </a:solidFill>
                <a:latin typeface="Times New Roman"/>
                <a:cs typeface="Times New Roman"/>
              </a:rPr>
              <a:t>be  </a:t>
            </a:r>
            <a:r>
              <a:rPr sz="3200" dirty="0">
                <a:solidFill>
                  <a:srgbClr val="006699"/>
                </a:solidFill>
                <a:latin typeface="Times New Roman"/>
                <a:cs typeface="Times New Roman"/>
              </a:rPr>
              <a:t>observed </a:t>
            </a:r>
            <a:r>
              <a:rPr sz="3200" spc="5" dirty="0">
                <a:solidFill>
                  <a:srgbClr val="006699"/>
                </a:solidFill>
                <a:latin typeface="Times New Roman"/>
                <a:cs typeface="Times New Roman"/>
              </a:rPr>
              <a:t>by </a:t>
            </a:r>
            <a:r>
              <a:rPr sz="3200" dirty="0">
                <a:solidFill>
                  <a:srgbClr val="006699"/>
                </a:solidFill>
                <a:latin typeface="Times New Roman"/>
                <a:cs typeface="Times New Roman"/>
              </a:rPr>
              <a:t>dropping  objects in a </a:t>
            </a:r>
            <a:r>
              <a:rPr sz="3200" spc="-5" dirty="0">
                <a:solidFill>
                  <a:srgbClr val="006699"/>
                </a:solidFill>
                <a:latin typeface="Times New Roman"/>
                <a:cs typeface="Times New Roman"/>
              </a:rPr>
              <a:t>still </a:t>
            </a:r>
            <a:r>
              <a:rPr sz="3200" spc="5" dirty="0">
                <a:solidFill>
                  <a:srgbClr val="006699"/>
                </a:solidFill>
                <a:latin typeface="Times New Roman"/>
                <a:cs typeface="Times New Roman"/>
              </a:rPr>
              <a:t>pool of  </a:t>
            </a:r>
            <a:r>
              <a:rPr sz="3200" dirty="0">
                <a:solidFill>
                  <a:srgbClr val="006699"/>
                </a:solidFill>
                <a:latin typeface="Times New Roman"/>
                <a:cs typeface="Times New Roman"/>
              </a:rPr>
              <a:t>water </a:t>
            </a:r>
            <a:r>
              <a:rPr sz="3200" spc="5" dirty="0">
                <a:solidFill>
                  <a:srgbClr val="006699"/>
                </a:solidFill>
                <a:latin typeface="Times New Roman"/>
                <a:cs typeface="Times New Roman"/>
              </a:rPr>
              <a:t>and </a:t>
            </a:r>
            <a:r>
              <a:rPr sz="3200" dirty="0">
                <a:solidFill>
                  <a:srgbClr val="006699"/>
                </a:solidFill>
                <a:latin typeface="Times New Roman"/>
                <a:cs typeface="Times New Roman"/>
              </a:rPr>
              <a:t>noting </a:t>
            </a:r>
            <a:r>
              <a:rPr sz="3200" spc="5" dirty="0">
                <a:solidFill>
                  <a:srgbClr val="006699"/>
                </a:solidFill>
                <a:latin typeface="Times New Roman"/>
                <a:cs typeface="Times New Roman"/>
              </a:rPr>
              <a:t>how </a:t>
            </a:r>
            <a:r>
              <a:rPr sz="3200" dirty="0">
                <a:solidFill>
                  <a:srgbClr val="006699"/>
                </a:solidFill>
                <a:latin typeface="Times New Roman"/>
                <a:cs typeface="Times New Roman"/>
              </a:rPr>
              <a:t>the  overlapping waves  interfere constructively at  some points and  destructively at</a:t>
            </a:r>
            <a:r>
              <a:rPr sz="3200" spc="-5" dirty="0">
                <a:solidFill>
                  <a:srgbClr val="006699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006699"/>
                </a:solidFill>
                <a:latin typeface="Times New Roman"/>
                <a:cs typeface="Times New Roman"/>
              </a:rPr>
              <a:t>others.</a:t>
            </a:r>
            <a:endParaRPr sz="3200">
              <a:latin typeface="Times New Roman"/>
              <a:cs typeface="Times New Roman"/>
            </a:endParaRPr>
          </a:p>
        </p:txBody>
      </p:sp>
    </p:spTree>
  </p:cSld>
  <p:clrMapOvr>
    <a:masterClrMapping/>
  </p:clrMapOvr>
  <p:transition>
    <p:zoom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pc="-20" dirty="0"/>
              <a:t>2. </a:t>
            </a:r>
            <a:r>
              <a:rPr spc="-30" dirty="0"/>
              <a:t>Radio </a:t>
            </a:r>
            <a:r>
              <a:rPr spc="-35" dirty="0"/>
              <a:t>waves</a:t>
            </a:r>
            <a:r>
              <a:rPr spc="-130" dirty="0"/>
              <a:t> </a:t>
            </a:r>
            <a:r>
              <a:rPr spc="-30" dirty="0"/>
              <a:t>interfere  </a:t>
            </a:r>
            <a:r>
              <a:rPr spc="-25" dirty="0"/>
              <a:t>with </a:t>
            </a:r>
            <a:r>
              <a:rPr spc="-30" dirty="0"/>
              <a:t>each other </a:t>
            </a:r>
            <a:r>
              <a:rPr spc="-35" dirty="0"/>
              <a:t>when  </a:t>
            </a:r>
            <a:r>
              <a:rPr spc="-25" dirty="0"/>
              <a:t>they </a:t>
            </a:r>
            <a:r>
              <a:rPr spc="-30" dirty="0"/>
              <a:t>bounce </a:t>
            </a:r>
            <a:r>
              <a:rPr spc="-20" dirty="0"/>
              <a:t>off  </a:t>
            </a:r>
            <a:r>
              <a:rPr spc="-30" dirty="0"/>
              <a:t>buildings </a:t>
            </a:r>
            <a:r>
              <a:rPr spc="-15" dirty="0"/>
              <a:t>in </a:t>
            </a:r>
            <a:r>
              <a:rPr spc="-30" dirty="0"/>
              <a:t>cities,  distorting </a:t>
            </a:r>
            <a:r>
              <a:rPr spc="-20" dirty="0"/>
              <a:t>the</a:t>
            </a:r>
            <a:r>
              <a:rPr spc="-80" dirty="0"/>
              <a:t> </a:t>
            </a:r>
            <a:r>
              <a:rPr spc="-30" dirty="0"/>
              <a:t>signal.</a:t>
            </a:r>
          </a:p>
        </p:txBody>
      </p:sp>
    </p:spTree>
  </p:cSld>
  <p:clrMapOvr>
    <a:masterClrMapping/>
  </p:clrMapOvr>
  <p:transition>
    <p:zoom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82270" y="1981200"/>
            <a:ext cx="7635240" cy="167481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pc="-40" dirty="0">
                <a:solidFill>
                  <a:srgbClr val="3333CC"/>
                </a:solidFill>
              </a:rPr>
              <a:t>When </a:t>
            </a:r>
            <a:r>
              <a:rPr spc="-25" dirty="0">
                <a:solidFill>
                  <a:srgbClr val="3333CC"/>
                </a:solidFill>
              </a:rPr>
              <a:t>two </a:t>
            </a:r>
            <a:r>
              <a:rPr spc="-35" dirty="0">
                <a:solidFill>
                  <a:srgbClr val="3333CC"/>
                </a:solidFill>
              </a:rPr>
              <a:t>waves </a:t>
            </a:r>
            <a:r>
              <a:rPr spc="-15" dirty="0">
                <a:solidFill>
                  <a:srgbClr val="3333CC"/>
                </a:solidFill>
              </a:rPr>
              <a:t>of </a:t>
            </a:r>
            <a:r>
              <a:rPr spc="-35" dirty="0">
                <a:solidFill>
                  <a:srgbClr val="3333CC"/>
                </a:solidFill>
              </a:rPr>
              <a:t>same frequency  moving </a:t>
            </a:r>
            <a:r>
              <a:rPr spc="-15" dirty="0">
                <a:solidFill>
                  <a:srgbClr val="3333CC"/>
                </a:solidFill>
              </a:rPr>
              <a:t>in </a:t>
            </a:r>
            <a:r>
              <a:rPr spc="-20" dirty="0">
                <a:solidFill>
                  <a:srgbClr val="3333CC"/>
                </a:solidFill>
              </a:rPr>
              <a:t>the </a:t>
            </a:r>
            <a:r>
              <a:rPr spc="-35" dirty="0">
                <a:solidFill>
                  <a:srgbClr val="3333CC"/>
                </a:solidFill>
              </a:rPr>
              <a:t>same </a:t>
            </a:r>
            <a:r>
              <a:rPr spc="-30" dirty="0">
                <a:solidFill>
                  <a:srgbClr val="3333CC"/>
                </a:solidFill>
              </a:rPr>
              <a:t>direction</a:t>
            </a:r>
            <a:r>
              <a:rPr spc="-145" dirty="0">
                <a:solidFill>
                  <a:srgbClr val="3333CC"/>
                </a:solidFill>
              </a:rPr>
              <a:t> </a:t>
            </a:r>
            <a:r>
              <a:rPr spc="-35" dirty="0">
                <a:solidFill>
                  <a:srgbClr val="3333CC"/>
                </a:solidFill>
              </a:rPr>
              <a:t>superimpose  </a:t>
            </a:r>
            <a:r>
              <a:rPr spc="-30" dirty="0">
                <a:solidFill>
                  <a:srgbClr val="3333CC"/>
                </a:solidFill>
              </a:rPr>
              <a:t>interference takes</a:t>
            </a:r>
            <a:r>
              <a:rPr spc="-80" dirty="0">
                <a:solidFill>
                  <a:srgbClr val="3333CC"/>
                </a:solidFill>
              </a:rPr>
              <a:t> </a:t>
            </a:r>
            <a:r>
              <a:rPr spc="-30" dirty="0">
                <a:solidFill>
                  <a:srgbClr val="3333CC"/>
                </a:solidFill>
              </a:rPr>
              <a:t>place.</a:t>
            </a:r>
          </a:p>
        </p:txBody>
      </p:sp>
      <p:sp>
        <p:nvSpPr>
          <p:cNvPr id="3" name="Rectangle 2"/>
          <p:cNvSpPr/>
          <p:nvPr/>
        </p:nvSpPr>
        <p:spPr>
          <a:xfrm>
            <a:off x="457200" y="533400"/>
            <a:ext cx="508942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3600" b="1" spc="-45" dirty="0" smtClean="0">
                <a:solidFill>
                  <a:srgbClr val="660066"/>
                </a:solidFill>
                <a:latin typeface="Times New Roman"/>
                <a:cs typeface="Times New Roman"/>
              </a:rPr>
              <a:t>INTERFERENCE:</a:t>
            </a:r>
            <a:endParaRPr lang="en-IN" sz="3600" dirty="0"/>
          </a:p>
        </p:txBody>
      </p:sp>
    </p:spTree>
  </p:cSld>
  <p:clrMapOvr>
    <a:masterClrMapping/>
  </p:clrMapOvr>
  <p:transition>
    <p:zoom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363470" y="1408429"/>
            <a:ext cx="4340860" cy="48996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99900"/>
              </a:lnSpc>
              <a:spcBef>
                <a:spcPts val="100"/>
              </a:spcBef>
            </a:pPr>
            <a:r>
              <a:rPr sz="3200" spc="5" dirty="0">
                <a:solidFill>
                  <a:srgbClr val="336600"/>
                </a:solidFill>
                <a:latin typeface="Times New Roman"/>
                <a:cs typeface="Times New Roman"/>
              </a:rPr>
              <a:t>3.Sound-wave  </a:t>
            </a:r>
            <a:r>
              <a:rPr sz="3200" dirty="0">
                <a:solidFill>
                  <a:srgbClr val="336600"/>
                </a:solidFill>
                <a:latin typeface="Times New Roman"/>
                <a:cs typeface="Times New Roman"/>
              </a:rPr>
              <a:t>interference must </a:t>
            </a:r>
            <a:r>
              <a:rPr sz="3200" spc="5" dirty="0">
                <a:solidFill>
                  <a:srgbClr val="336600"/>
                </a:solidFill>
                <a:latin typeface="Times New Roman"/>
                <a:cs typeface="Times New Roman"/>
              </a:rPr>
              <a:t>be </a:t>
            </a:r>
            <a:r>
              <a:rPr sz="3200" dirty="0">
                <a:solidFill>
                  <a:srgbClr val="336600"/>
                </a:solidFill>
                <a:latin typeface="Times New Roman"/>
                <a:cs typeface="Times New Roman"/>
              </a:rPr>
              <a:t>taken  into account when  constructing concert halls,  so that destructive  interference does </a:t>
            </a:r>
            <a:r>
              <a:rPr sz="3200" spc="5" dirty="0">
                <a:solidFill>
                  <a:srgbClr val="336600"/>
                </a:solidFill>
                <a:latin typeface="Times New Roman"/>
                <a:cs typeface="Times New Roman"/>
              </a:rPr>
              <a:t>not  </a:t>
            </a:r>
            <a:r>
              <a:rPr sz="3200" dirty="0">
                <a:solidFill>
                  <a:srgbClr val="336600"/>
                </a:solidFill>
                <a:latin typeface="Times New Roman"/>
                <a:cs typeface="Times New Roman"/>
              </a:rPr>
              <a:t>result in areas in the hall  where the </a:t>
            </a:r>
            <a:r>
              <a:rPr sz="3200" spc="5" dirty="0">
                <a:solidFill>
                  <a:srgbClr val="336600"/>
                </a:solidFill>
                <a:latin typeface="Times New Roman"/>
                <a:cs typeface="Times New Roman"/>
              </a:rPr>
              <a:t>sounds  </a:t>
            </a:r>
            <a:r>
              <a:rPr sz="3200" dirty="0">
                <a:solidFill>
                  <a:srgbClr val="336600"/>
                </a:solidFill>
                <a:latin typeface="Times New Roman"/>
                <a:cs typeface="Times New Roman"/>
              </a:rPr>
              <a:t>produced </a:t>
            </a:r>
            <a:r>
              <a:rPr sz="3200" spc="5" dirty="0">
                <a:solidFill>
                  <a:srgbClr val="336600"/>
                </a:solidFill>
                <a:latin typeface="Times New Roman"/>
                <a:cs typeface="Times New Roman"/>
              </a:rPr>
              <a:t>on </a:t>
            </a:r>
            <a:r>
              <a:rPr sz="3200" dirty="0">
                <a:solidFill>
                  <a:srgbClr val="336600"/>
                </a:solidFill>
                <a:latin typeface="Times New Roman"/>
                <a:cs typeface="Times New Roman"/>
              </a:rPr>
              <a:t>stage </a:t>
            </a:r>
            <a:r>
              <a:rPr sz="3200" spc="5" dirty="0">
                <a:solidFill>
                  <a:srgbClr val="336600"/>
                </a:solidFill>
                <a:latin typeface="Times New Roman"/>
                <a:cs typeface="Times New Roman"/>
              </a:rPr>
              <a:t>cannot  be</a:t>
            </a:r>
            <a:r>
              <a:rPr sz="3200" dirty="0">
                <a:solidFill>
                  <a:srgbClr val="336600"/>
                </a:solidFill>
                <a:latin typeface="Times New Roman"/>
                <a:cs typeface="Times New Roman"/>
              </a:rPr>
              <a:t> heard.</a:t>
            </a:r>
            <a:endParaRPr sz="3200">
              <a:latin typeface="Times New Roman"/>
              <a:cs typeface="Times New Roman"/>
            </a:endParaRPr>
          </a:p>
        </p:txBody>
      </p:sp>
    </p:spTree>
  </p:cSld>
  <p:clrMapOvr>
    <a:masterClrMapping/>
  </p:clrMapOvr>
  <p:transition>
    <p:zoom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39469" y="1752599"/>
            <a:ext cx="7558405" cy="395236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3200" dirty="0">
                <a:solidFill>
                  <a:srgbClr val="000066"/>
                </a:solidFill>
                <a:latin typeface="Times New Roman"/>
                <a:cs typeface="Times New Roman"/>
              </a:rPr>
              <a:t>Constructive interference occurs at a point  where two overlapping </a:t>
            </a:r>
            <a:r>
              <a:rPr sz="3200" spc="5" dirty="0">
                <a:solidFill>
                  <a:srgbClr val="000066"/>
                </a:solidFill>
                <a:latin typeface="Times New Roman"/>
                <a:cs typeface="Times New Roman"/>
              </a:rPr>
              <a:t>or </a:t>
            </a:r>
            <a:r>
              <a:rPr sz="3200" dirty="0">
                <a:solidFill>
                  <a:srgbClr val="000066"/>
                </a:solidFill>
                <a:latin typeface="Times New Roman"/>
                <a:cs typeface="Times New Roman"/>
              </a:rPr>
              <a:t>intersecting waves  </a:t>
            </a:r>
            <a:r>
              <a:rPr sz="3200" spc="5" dirty="0">
                <a:solidFill>
                  <a:srgbClr val="000066"/>
                </a:solidFill>
                <a:latin typeface="Times New Roman"/>
                <a:cs typeface="Times New Roman"/>
              </a:rPr>
              <a:t>of </a:t>
            </a:r>
            <a:r>
              <a:rPr sz="3200" dirty="0">
                <a:solidFill>
                  <a:srgbClr val="000066"/>
                </a:solidFill>
                <a:latin typeface="Times New Roman"/>
                <a:cs typeface="Times New Roman"/>
              </a:rPr>
              <a:t>the same frequency </a:t>
            </a:r>
            <a:r>
              <a:rPr sz="3200" spc="-5" dirty="0">
                <a:solidFill>
                  <a:srgbClr val="000066"/>
                </a:solidFill>
                <a:latin typeface="Times New Roman"/>
                <a:cs typeface="Times New Roman"/>
              </a:rPr>
              <a:t>are in </a:t>
            </a:r>
            <a:r>
              <a:rPr sz="3200" dirty="0">
                <a:solidFill>
                  <a:srgbClr val="000066"/>
                </a:solidFill>
                <a:latin typeface="Times New Roman"/>
                <a:cs typeface="Times New Roman"/>
              </a:rPr>
              <a:t>phase—that </a:t>
            </a:r>
            <a:r>
              <a:rPr sz="3200" spc="-5" dirty="0">
                <a:solidFill>
                  <a:srgbClr val="000066"/>
                </a:solidFill>
                <a:latin typeface="Times New Roman"/>
                <a:cs typeface="Times New Roman"/>
              </a:rPr>
              <a:t>is,  </a:t>
            </a:r>
            <a:r>
              <a:rPr sz="3200" dirty="0">
                <a:solidFill>
                  <a:srgbClr val="000066"/>
                </a:solidFill>
                <a:latin typeface="Times New Roman"/>
                <a:cs typeface="Times New Roman"/>
              </a:rPr>
              <a:t>where the crests </a:t>
            </a:r>
            <a:r>
              <a:rPr sz="3200" spc="5" dirty="0">
                <a:solidFill>
                  <a:srgbClr val="000066"/>
                </a:solidFill>
                <a:latin typeface="Times New Roman"/>
                <a:cs typeface="Times New Roman"/>
              </a:rPr>
              <a:t>and </a:t>
            </a:r>
            <a:r>
              <a:rPr sz="3200" dirty="0">
                <a:solidFill>
                  <a:srgbClr val="000066"/>
                </a:solidFill>
                <a:latin typeface="Times New Roman"/>
                <a:cs typeface="Times New Roman"/>
              </a:rPr>
              <a:t>troughs </a:t>
            </a:r>
            <a:r>
              <a:rPr sz="3200" spc="5" dirty="0">
                <a:solidFill>
                  <a:srgbClr val="000066"/>
                </a:solidFill>
                <a:latin typeface="Times New Roman"/>
                <a:cs typeface="Times New Roman"/>
              </a:rPr>
              <a:t>of </a:t>
            </a:r>
            <a:r>
              <a:rPr sz="3200" dirty="0">
                <a:solidFill>
                  <a:srgbClr val="000066"/>
                </a:solidFill>
                <a:latin typeface="Times New Roman"/>
                <a:cs typeface="Times New Roman"/>
              </a:rPr>
              <a:t>the </a:t>
            </a:r>
            <a:r>
              <a:rPr sz="3200" spc="-5" dirty="0">
                <a:solidFill>
                  <a:srgbClr val="000066"/>
                </a:solidFill>
                <a:latin typeface="Times New Roman"/>
                <a:cs typeface="Times New Roman"/>
              </a:rPr>
              <a:t>two </a:t>
            </a:r>
            <a:r>
              <a:rPr sz="3200" dirty="0">
                <a:solidFill>
                  <a:srgbClr val="000066"/>
                </a:solidFill>
                <a:latin typeface="Times New Roman"/>
                <a:cs typeface="Times New Roman"/>
              </a:rPr>
              <a:t>waves  coincide. In this case, the </a:t>
            </a:r>
            <a:r>
              <a:rPr sz="3200" spc="-5" dirty="0">
                <a:solidFill>
                  <a:srgbClr val="000066"/>
                </a:solidFill>
                <a:latin typeface="Times New Roman"/>
                <a:cs typeface="Times New Roman"/>
              </a:rPr>
              <a:t>two </a:t>
            </a:r>
            <a:r>
              <a:rPr sz="3200" dirty="0">
                <a:solidFill>
                  <a:srgbClr val="000066"/>
                </a:solidFill>
                <a:latin typeface="Times New Roman"/>
                <a:cs typeface="Times New Roman"/>
              </a:rPr>
              <a:t>waves reinforce  each other </a:t>
            </a:r>
            <a:r>
              <a:rPr sz="3200" spc="5" dirty="0">
                <a:solidFill>
                  <a:srgbClr val="000066"/>
                </a:solidFill>
                <a:latin typeface="Times New Roman"/>
                <a:cs typeface="Times New Roman"/>
              </a:rPr>
              <a:t>and </a:t>
            </a:r>
            <a:r>
              <a:rPr sz="3200" dirty="0">
                <a:solidFill>
                  <a:srgbClr val="000066"/>
                </a:solidFill>
                <a:latin typeface="Times New Roman"/>
                <a:cs typeface="Times New Roman"/>
              </a:rPr>
              <a:t>combine </a:t>
            </a:r>
            <a:r>
              <a:rPr sz="3200" spc="-5" dirty="0">
                <a:solidFill>
                  <a:srgbClr val="000066"/>
                </a:solidFill>
                <a:latin typeface="Times New Roman"/>
                <a:cs typeface="Times New Roman"/>
              </a:rPr>
              <a:t>to </a:t>
            </a:r>
            <a:r>
              <a:rPr sz="3200" dirty="0">
                <a:solidFill>
                  <a:srgbClr val="000066"/>
                </a:solidFill>
                <a:latin typeface="Times New Roman"/>
                <a:cs typeface="Times New Roman"/>
              </a:rPr>
              <a:t>form a wave that  </a:t>
            </a:r>
            <a:r>
              <a:rPr sz="3200" spc="5" dirty="0">
                <a:solidFill>
                  <a:srgbClr val="000066"/>
                </a:solidFill>
                <a:latin typeface="Times New Roman"/>
                <a:cs typeface="Times New Roman"/>
              </a:rPr>
              <a:t>has </a:t>
            </a:r>
            <a:r>
              <a:rPr sz="3200" dirty="0">
                <a:solidFill>
                  <a:srgbClr val="000066"/>
                </a:solidFill>
                <a:latin typeface="Times New Roman"/>
                <a:cs typeface="Times New Roman"/>
              </a:rPr>
              <a:t>an amplitude equal </a:t>
            </a:r>
            <a:r>
              <a:rPr sz="3200" spc="-5" dirty="0">
                <a:solidFill>
                  <a:srgbClr val="000066"/>
                </a:solidFill>
                <a:latin typeface="Times New Roman"/>
                <a:cs typeface="Times New Roman"/>
              </a:rPr>
              <a:t>to </a:t>
            </a:r>
            <a:r>
              <a:rPr sz="3200" dirty="0">
                <a:solidFill>
                  <a:srgbClr val="000066"/>
                </a:solidFill>
                <a:latin typeface="Times New Roman"/>
                <a:cs typeface="Times New Roman"/>
              </a:rPr>
              <a:t>the sum </a:t>
            </a:r>
            <a:r>
              <a:rPr sz="3200" spc="5" dirty="0">
                <a:solidFill>
                  <a:srgbClr val="000066"/>
                </a:solidFill>
                <a:latin typeface="Times New Roman"/>
                <a:cs typeface="Times New Roman"/>
              </a:rPr>
              <a:t>of </a:t>
            </a:r>
            <a:r>
              <a:rPr sz="3200" dirty="0">
                <a:solidFill>
                  <a:srgbClr val="000066"/>
                </a:solidFill>
                <a:latin typeface="Times New Roman"/>
                <a:cs typeface="Times New Roman"/>
              </a:rPr>
              <a:t>the  individual amplitudes </a:t>
            </a:r>
            <a:r>
              <a:rPr sz="3200" spc="5" dirty="0">
                <a:solidFill>
                  <a:srgbClr val="000066"/>
                </a:solidFill>
                <a:latin typeface="Times New Roman"/>
                <a:cs typeface="Times New Roman"/>
              </a:rPr>
              <a:t>of </a:t>
            </a:r>
            <a:r>
              <a:rPr sz="3200" dirty="0">
                <a:solidFill>
                  <a:srgbClr val="000066"/>
                </a:solidFill>
                <a:latin typeface="Times New Roman"/>
                <a:cs typeface="Times New Roman"/>
              </a:rPr>
              <a:t>the original</a:t>
            </a:r>
            <a:r>
              <a:rPr sz="3200" spc="10" dirty="0">
                <a:solidFill>
                  <a:srgbClr val="000066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000066"/>
                </a:solidFill>
                <a:latin typeface="Times New Roman"/>
                <a:cs typeface="Times New Roman"/>
              </a:rPr>
              <a:t>waves</a:t>
            </a:r>
            <a:r>
              <a:rPr sz="2400" dirty="0">
                <a:solidFill>
                  <a:srgbClr val="3333CC"/>
                </a:solidFill>
                <a:latin typeface="Times New Roman"/>
                <a:cs typeface="Times New Roman"/>
              </a:rPr>
              <a:t>.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33400" y="381000"/>
            <a:ext cx="8382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3600" spc="-50" dirty="0" smtClean="0">
                <a:solidFill>
                  <a:srgbClr val="007F00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IN" sz="3600" spc="-5" dirty="0" smtClean="0">
                <a:solidFill>
                  <a:srgbClr val="007F00"/>
                </a:solidFill>
                <a:latin typeface="Times New Roman" pitchFamily="18" charset="0"/>
                <a:cs typeface="Times New Roman" pitchFamily="18" charset="0"/>
              </a:rPr>
              <a:t>ONST</a:t>
            </a:r>
            <a:r>
              <a:rPr lang="en-IN" sz="3600" spc="-265" dirty="0" smtClean="0">
                <a:solidFill>
                  <a:srgbClr val="007F00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IN" sz="3600" spc="-5" dirty="0" smtClean="0">
                <a:solidFill>
                  <a:srgbClr val="007F00"/>
                </a:solidFill>
                <a:latin typeface="Times New Roman" pitchFamily="18" charset="0"/>
                <a:cs typeface="Times New Roman" pitchFamily="18" charset="0"/>
              </a:rPr>
              <a:t>U</a:t>
            </a:r>
            <a:r>
              <a:rPr lang="en-IN" sz="3600" spc="-110" dirty="0" smtClean="0">
                <a:solidFill>
                  <a:srgbClr val="007F00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IN" sz="3600" spc="-65" dirty="0" smtClean="0">
                <a:solidFill>
                  <a:srgbClr val="007F00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IN" sz="3600" spc="-5" dirty="0" smtClean="0">
                <a:solidFill>
                  <a:srgbClr val="007F00"/>
                </a:solidFill>
                <a:latin typeface="Times New Roman" pitchFamily="18" charset="0"/>
                <a:cs typeface="Times New Roman" pitchFamily="18" charset="0"/>
              </a:rPr>
              <a:t>IVE  </a:t>
            </a:r>
            <a:r>
              <a:rPr lang="en-IN" sz="3600" spc="-35" dirty="0" smtClean="0">
                <a:solidFill>
                  <a:srgbClr val="007F00"/>
                </a:solidFill>
                <a:latin typeface="Times New Roman" pitchFamily="18" charset="0"/>
                <a:cs typeface="Times New Roman" pitchFamily="18" charset="0"/>
              </a:rPr>
              <a:t>INTERFERENCE:</a:t>
            </a:r>
            <a:endParaRPr lang="en-IN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zoom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815476" y="1143000"/>
            <a:ext cx="5339193" cy="436046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  <p:transition>
    <p:zoom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062989" y="2548890"/>
            <a:ext cx="7239634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000" spc="-45" dirty="0">
                <a:solidFill>
                  <a:srgbClr val="3333CC"/>
                </a:solidFill>
              </a:rPr>
              <a:t>DESTRUCTIVE</a:t>
            </a:r>
            <a:r>
              <a:rPr sz="4000" spc="-204" dirty="0">
                <a:solidFill>
                  <a:srgbClr val="3333CC"/>
                </a:solidFill>
              </a:rPr>
              <a:t> </a:t>
            </a:r>
            <a:r>
              <a:rPr sz="4000" spc="-45" dirty="0">
                <a:solidFill>
                  <a:srgbClr val="3333CC"/>
                </a:solidFill>
              </a:rPr>
              <a:t>INTERFERENCE</a:t>
            </a:r>
            <a:endParaRPr sz="4000"/>
          </a:p>
        </p:txBody>
      </p:sp>
    </p:spTree>
  </p:cSld>
  <p:clrMapOvr>
    <a:masterClrMapping/>
  </p:clrMapOvr>
  <p:transition>
    <p:zoom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68069" y="1408429"/>
            <a:ext cx="7018020" cy="38658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139700">
              <a:lnSpc>
                <a:spcPct val="100000"/>
              </a:lnSpc>
              <a:spcBef>
                <a:spcPts val="100"/>
              </a:spcBef>
            </a:pPr>
            <a:r>
              <a:rPr sz="3600" spc="-30" dirty="0">
                <a:solidFill>
                  <a:srgbClr val="006699"/>
                </a:solidFill>
                <a:latin typeface="Times New Roman"/>
                <a:cs typeface="Times New Roman"/>
              </a:rPr>
              <a:t>Destructive interference occurs </a:t>
            </a:r>
            <a:r>
              <a:rPr sz="3600" spc="-35" dirty="0">
                <a:solidFill>
                  <a:srgbClr val="006699"/>
                </a:solidFill>
                <a:latin typeface="Times New Roman"/>
                <a:cs typeface="Times New Roman"/>
              </a:rPr>
              <a:t>when  </a:t>
            </a:r>
            <a:r>
              <a:rPr sz="3600" spc="-25" dirty="0">
                <a:solidFill>
                  <a:srgbClr val="006699"/>
                </a:solidFill>
                <a:latin typeface="Times New Roman"/>
                <a:cs typeface="Times New Roman"/>
              </a:rPr>
              <a:t>two </a:t>
            </a:r>
            <a:r>
              <a:rPr sz="3600" spc="-30" dirty="0">
                <a:solidFill>
                  <a:srgbClr val="006699"/>
                </a:solidFill>
                <a:latin typeface="Times New Roman"/>
                <a:cs typeface="Times New Roman"/>
              </a:rPr>
              <a:t>intersecting </a:t>
            </a:r>
            <a:r>
              <a:rPr sz="3600" spc="-35" dirty="0">
                <a:solidFill>
                  <a:srgbClr val="006699"/>
                </a:solidFill>
                <a:latin typeface="Times New Roman"/>
                <a:cs typeface="Times New Roman"/>
              </a:rPr>
              <a:t>waves </a:t>
            </a:r>
            <a:r>
              <a:rPr sz="3600" spc="-15" dirty="0">
                <a:solidFill>
                  <a:srgbClr val="006699"/>
                </a:solidFill>
                <a:latin typeface="Times New Roman"/>
                <a:cs typeface="Times New Roman"/>
              </a:rPr>
              <a:t>of </a:t>
            </a:r>
            <a:r>
              <a:rPr sz="3600" spc="-20" dirty="0">
                <a:solidFill>
                  <a:srgbClr val="006699"/>
                </a:solidFill>
                <a:latin typeface="Times New Roman"/>
                <a:cs typeface="Times New Roman"/>
              </a:rPr>
              <a:t>the </a:t>
            </a:r>
            <a:r>
              <a:rPr sz="3600" spc="-35" dirty="0">
                <a:solidFill>
                  <a:srgbClr val="006699"/>
                </a:solidFill>
                <a:latin typeface="Times New Roman"/>
                <a:cs typeface="Times New Roman"/>
              </a:rPr>
              <a:t>same  frequency </a:t>
            </a:r>
            <a:r>
              <a:rPr sz="3600" spc="-25" dirty="0">
                <a:solidFill>
                  <a:srgbClr val="006699"/>
                </a:solidFill>
                <a:latin typeface="Times New Roman"/>
                <a:cs typeface="Times New Roman"/>
              </a:rPr>
              <a:t>are </a:t>
            </a:r>
            <a:r>
              <a:rPr sz="3600" spc="-35" dirty="0">
                <a:solidFill>
                  <a:srgbClr val="006699"/>
                </a:solidFill>
                <a:latin typeface="Times New Roman"/>
                <a:cs typeface="Times New Roman"/>
              </a:rPr>
              <a:t>completely </a:t>
            </a:r>
            <a:r>
              <a:rPr sz="3600" spc="-25" dirty="0">
                <a:solidFill>
                  <a:srgbClr val="006699"/>
                </a:solidFill>
                <a:latin typeface="Times New Roman"/>
                <a:cs typeface="Times New Roman"/>
              </a:rPr>
              <a:t>out </a:t>
            </a:r>
            <a:r>
              <a:rPr sz="3600" spc="-20" dirty="0">
                <a:solidFill>
                  <a:srgbClr val="006699"/>
                </a:solidFill>
                <a:latin typeface="Times New Roman"/>
                <a:cs typeface="Times New Roman"/>
              </a:rPr>
              <a:t>of</a:t>
            </a:r>
            <a:r>
              <a:rPr sz="3600" spc="-85" dirty="0">
                <a:solidFill>
                  <a:srgbClr val="006699"/>
                </a:solidFill>
                <a:latin typeface="Times New Roman"/>
                <a:cs typeface="Times New Roman"/>
              </a:rPr>
              <a:t> </a:t>
            </a:r>
            <a:r>
              <a:rPr sz="3600" spc="-35" dirty="0">
                <a:solidFill>
                  <a:srgbClr val="006699"/>
                </a:solidFill>
                <a:latin typeface="Times New Roman"/>
                <a:cs typeface="Times New Roman"/>
              </a:rPr>
              <a:t>phase</a:t>
            </a:r>
            <a:endParaRPr sz="3600">
              <a:latin typeface="Times New Roman"/>
              <a:cs typeface="Times New Roman"/>
            </a:endParaRPr>
          </a:p>
          <a:p>
            <a:pPr marL="12700" marR="5080">
              <a:lnSpc>
                <a:spcPct val="100000"/>
              </a:lnSpc>
            </a:pPr>
            <a:r>
              <a:rPr sz="3600" spc="-20" dirty="0">
                <a:solidFill>
                  <a:srgbClr val="006699"/>
                </a:solidFill>
                <a:latin typeface="Times New Roman"/>
                <a:cs typeface="Times New Roman"/>
              </a:rPr>
              <a:t>—that is, </a:t>
            </a:r>
            <a:r>
              <a:rPr sz="3600" spc="-35" dirty="0">
                <a:solidFill>
                  <a:srgbClr val="006699"/>
                </a:solidFill>
                <a:latin typeface="Times New Roman"/>
                <a:cs typeface="Times New Roman"/>
              </a:rPr>
              <a:t>when </a:t>
            </a:r>
            <a:r>
              <a:rPr sz="3600" spc="-20" dirty="0">
                <a:solidFill>
                  <a:srgbClr val="006699"/>
                </a:solidFill>
                <a:latin typeface="Times New Roman"/>
                <a:cs typeface="Times New Roman"/>
              </a:rPr>
              <a:t>the </a:t>
            </a:r>
            <a:r>
              <a:rPr sz="3600" spc="-30" dirty="0">
                <a:solidFill>
                  <a:srgbClr val="006699"/>
                </a:solidFill>
                <a:latin typeface="Times New Roman"/>
                <a:cs typeface="Times New Roman"/>
              </a:rPr>
              <a:t>crest </a:t>
            </a:r>
            <a:r>
              <a:rPr sz="3600" spc="-20" dirty="0">
                <a:solidFill>
                  <a:srgbClr val="006699"/>
                </a:solidFill>
                <a:latin typeface="Times New Roman"/>
                <a:cs typeface="Times New Roman"/>
              </a:rPr>
              <a:t>of </a:t>
            </a:r>
            <a:r>
              <a:rPr sz="3600" spc="-25" dirty="0">
                <a:solidFill>
                  <a:srgbClr val="006699"/>
                </a:solidFill>
                <a:latin typeface="Times New Roman"/>
                <a:cs typeface="Times New Roman"/>
              </a:rPr>
              <a:t>one </a:t>
            </a:r>
            <a:r>
              <a:rPr sz="3600" spc="-35" dirty="0">
                <a:solidFill>
                  <a:srgbClr val="006699"/>
                </a:solidFill>
                <a:latin typeface="Times New Roman"/>
                <a:cs typeface="Times New Roman"/>
              </a:rPr>
              <a:t>wave  </a:t>
            </a:r>
            <a:r>
              <a:rPr sz="3600" spc="-30" dirty="0">
                <a:solidFill>
                  <a:srgbClr val="006699"/>
                </a:solidFill>
                <a:latin typeface="Times New Roman"/>
                <a:cs typeface="Times New Roman"/>
              </a:rPr>
              <a:t>coincides </a:t>
            </a:r>
            <a:r>
              <a:rPr sz="3600" spc="-25" dirty="0">
                <a:solidFill>
                  <a:srgbClr val="006699"/>
                </a:solidFill>
                <a:latin typeface="Times New Roman"/>
                <a:cs typeface="Times New Roman"/>
              </a:rPr>
              <a:t>with </a:t>
            </a:r>
            <a:r>
              <a:rPr sz="3600" spc="-20" dirty="0">
                <a:solidFill>
                  <a:srgbClr val="006699"/>
                </a:solidFill>
                <a:latin typeface="Times New Roman"/>
                <a:cs typeface="Times New Roman"/>
              </a:rPr>
              <a:t>the </a:t>
            </a:r>
            <a:r>
              <a:rPr sz="3600" spc="-25" dirty="0">
                <a:solidFill>
                  <a:srgbClr val="006699"/>
                </a:solidFill>
                <a:latin typeface="Times New Roman"/>
                <a:cs typeface="Times New Roman"/>
              </a:rPr>
              <a:t>trough </a:t>
            </a:r>
            <a:r>
              <a:rPr sz="3600" spc="-20" dirty="0">
                <a:solidFill>
                  <a:srgbClr val="006699"/>
                </a:solidFill>
                <a:latin typeface="Times New Roman"/>
                <a:cs typeface="Times New Roman"/>
              </a:rPr>
              <a:t>of the </a:t>
            </a:r>
            <a:r>
              <a:rPr sz="3600" spc="-30" dirty="0">
                <a:solidFill>
                  <a:srgbClr val="006699"/>
                </a:solidFill>
                <a:latin typeface="Times New Roman"/>
                <a:cs typeface="Times New Roman"/>
              </a:rPr>
              <a:t>other.  </a:t>
            </a:r>
            <a:r>
              <a:rPr sz="3600" spc="-10" dirty="0">
                <a:solidFill>
                  <a:srgbClr val="006699"/>
                </a:solidFill>
                <a:latin typeface="Times New Roman"/>
                <a:cs typeface="Times New Roman"/>
              </a:rPr>
              <a:t>In </a:t>
            </a:r>
            <a:r>
              <a:rPr sz="3600" spc="-20" dirty="0">
                <a:solidFill>
                  <a:srgbClr val="006699"/>
                </a:solidFill>
                <a:latin typeface="Times New Roman"/>
                <a:cs typeface="Times New Roman"/>
              </a:rPr>
              <a:t>this </a:t>
            </a:r>
            <a:r>
              <a:rPr sz="3600" spc="-35" dirty="0">
                <a:solidFill>
                  <a:srgbClr val="006699"/>
                </a:solidFill>
                <a:latin typeface="Times New Roman"/>
                <a:cs typeface="Times New Roman"/>
              </a:rPr>
              <a:t>case, </a:t>
            </a:r>
            <a:r>
              <a:rPr sz="3600" spc="-20" dirty="0">
                <a:solidFill>
                  <a:srgbClr val="006699"/>
                </a:solidFill>
                <a:latin typeface="Times New Roman"/>
                <a:cs typeface="Times New Roman"/>
              </a:rPr>
              <a:t>the </a:t>
            </a:r>
            <a:r>
              <a:rPr sz="3600" spc="-30" dirty="0">
                <a:solidFill>
                  <a:srgbClr val="006699"/>
                </a:solidFill>
                <a:latin typeface="Times New Roman"/>
                <a:cs typeface="Times New Roman"/>
              </a:rPr>
              <a:t>two </a:t>
            </a:r>
            <a:r>
              <a:rPr sz="3600" spc="-40" dirty="0">
                <a:solidFill>
                  <a:srgbClr val="006699"/>
                </a:solidFill>
                <a:latin typeface="Times New Roman"/>
                <a:cs typeface="Times New Roman"/>
              </a:rPr>
              <a:t>waves </a:t>
            </a:r>
            <a:r>
              <a:rPr sz="3600" spc="-35" dirty="0">
                <a:solidFill>
                  <a:srgbClr val="006699"/>
                </a:solidFill>
                <a:latin typeface="Times New Roman"/>
                <a:cs typeface="Times New Roman"/>
              </a:rPr>
              <a:t>cancel</a:t>
            </a:r>
            <a:r>
              <a:rPr sz="3600" spc="-170" dirty="0">
                <a:solidFill>
                  <a:srgbClr val="006699"/>
                </a:solidFill>
                <a:latin typeface="Times New Roman"/>
                <a:cs typeface="Times New Roman"/>
              </a:rPr>
              <a:t> </a:t>
            </a:r>
            <a:r>
              <a:rPr sz="3600" spc="-30" dirty="0">
                <a:solidFill>
                  <a:srgbClr val="006699"/>
                </a:solidFill>
                <a:latin typeface="Times New Roman"/>
                <a:cs typeface="Times New Roman"/>
              </a:rPr>
              <a:t>each  other</a:t>
            </a:r>
            <a:r>
              <a:rPr sz="3600" spc="-35" dirty="0">
                <a:solidFill>
                  <a:srgbClr val="006699"/>
                </a:solidFill>
                <a:latin typeface="Times New Roman"/>
                <a:cs typeface="Times New Roman"/>
              </a:rPr>
              <a:t> </a:t>
            </a:r>
            <a:r>
              <a:rPr sz="3600" spc="-25" dirty="0">
                <a:solidFill>
                  <a:srgbClr val="006699"/>
                </a:solidFill>
                <a:latin typeface="Times New Roman"/>
                <a:cs typeface="Times New Roman"/>
              </a:rPr>
              <a:t>out.</a:t>
            </a:r>
            <a:endParaRPr sz="3600">
              <a:latin typeface="Times New Roman"/>
              <a:cs typeface="Times New Roman"/>
            </a:endParaRPr>
          </a:p>
        </p:txBody>
      </p:sp>
    </p:spTree>
  </p:cSld>
  <p:clrMapOvr>
    <a:masterClrMapping/>
  </p:clrMapOvr>
  <p:transition>
    <p:zoom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39750" y="515619"/>
            <a:ext cx="7706766" cy="548416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  <p:transition>
    <p:zoom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971800" y="3006090"/>
            <a:ext cx="4138929" cy="1244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4000" spc="-40" dirty="0">
                <a:solidFill>
                  <a:srgbClr val="3333CC"/>
                </a:solidFill>
              </a:rPr>
              <a:t>INTERFERENCE  </a:t>
            </a:r>
            <a:r>
              <a:rPr sz="4000" spc="-5" dirty="0">
                <a:solidFill>
                  <a:srgbClr val="3333CC"/>
                </a:solidFill>
              </a:rPr>
              <a:t>IN </a:t>
            </a:r>
            <a:r>
              <a:rPr sz="4000" spc="-10" dirty="0">
                <a:solidFill>
                  <a:srgbClr val="3333CC"/>
                </a:solidFill>
              </a:rPr>
              <a:t>LIGHT</a:t>
            </a:r>
            <a:r>
              <a:rPr sz="4000" spc="-90" dirty="0">
                <a:solidFill>
                  <a:srgbClr val="3333CC"/>
                </a:solidFill>
              </a:rPr>
              <a:t> </a:t>
            </a:r>
            <a:r>
              <a:rPr sz="4000" spc="-5" dirty="0">
                <a:solidFill>
                  <a:srgbClr val="3333CC"/>
                </a:solidFill>
              </a:rPr>
              <a:t>WAVES</a:t>
            </a:r>
            <a:endParaRPr sz="4000"/>
          </a:p>
        </p:txBody>
      </p:sp>
    </p:spTree>
  </p:cSld>
  <p:clrMapOvr>
    <a:masterClrMapping/>
  </p:clrMapOvr>
  <p:transition>
    <p:zoom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  <p:transition>
    <p:zoom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</TotalTime>
  <Words>361</Words>
  <Application>Microsoft Office PowerPoint</Application>
  <PresentationFormat>On-screen Show (4:3)</PresentationFormat>
  <Paragraphs>18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Office Theme</vt:lpstr>
      <vt:lpstr>When two waves superimpose the  amplitude of the resultant wave is the  vector sum of the individual  amplitudes.</vt:lpstr>
      <vt:lpstr>When two waves of same frequency  moving in the same direction superimpose  interference takes place.</vt:lpstr>
      <vt:lpstr>Slide 3</vt:lpstr>
      <vt:lpstr>Slide 4</vt:lpstr>
      <vt:lpstr>DESTRUCTIVE INTERFERENCE</vt:lpstr>
      <vt:lpstr>Slide 6</vt:lpstr>
      <vt:lpstr>Slide 7</vt:lpstr>
      <vt:lpstr>INTERFERENCE  IN LIGHT WAVES</vt:lpstr>
      <vt:lpstr>Slide 9</vt:lpstr>
      <vt:lpstr>Slide 10</vt:lpstr>
      <vt:lpstr>Slide 11</vt:lpstr>
      <vt:lpstr>APPLICATIONS</vt:lpstr>
      <vt:lpstr>Slide 13</vt:lpstr>
      <vt:lpstr>Slide 14</vt:lpstr>
      <vt:lpstr>Slide 15</vt:lpstr>
      <vt:lpstr>Slide 16</vt:lpstr>
      <vt:lpstr>OTHER EXAMPLES</vt:lpstr>
      <vt:lpstr>Slide 18</vt:lpstr>
      <vt:lpstr>2. Radio waves interfere  with each other when  they bounce off  buildings in cities,  distorting the signal.</vt:lpstr>
      <vt:lpstr>Slide 20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Mr. Kannan</dc:creator>
  <cp:lastModifiedBy>B L Ahuja</cp:lastModifiedBy>
  <cp:revision>3</cp:revision>
  <dcterms:created xsi:type="dcterms:W3CDTF">2020-09-17T09:47:57Z</dcterms:created>
  <dcterms:modified xsi:type="dcterms:W3CDTF">2020-09-17T11:51:09Z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2008-05-07T00:00:00Z</vt:filetime>
  </property>
  <property fmtid="{D5CDD505-2E9C-101B-9397-08002B2CF9AE}" pid="3" name="Creator">
    <vt:lpwstr>Impress</vt:lpwstr>
  </property>
  <property fmtid="{D5CDD505-2E9C-101B-9397-08002B2CF9AE}" pid="4" name="LastSaved">
    <vt:filetime>2020-09-17T00:00:00Z</vt:filetime>
  </property>
</Properties>
</file>