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5" r:id="rId16"/>
    <p:sldId id="276" r:id="rId17"/>
    <p:sldId id="277" r:id="rId18"/>
    <p:sldId id="278" r:id="rId19"/>
    <p:sldId id="280" r:id="rId20"/>
    <p:sldId id="281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66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66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66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63470" y="1955800"/>
            <a:ext cx="4417059" cy="276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666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269" y="2700020"/>
            <a:ext cx="7533640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000" spc="-35" dirty="0">
                <a:solidFill>
                  <a:srgbClr val="0000FF"/>
                </a:solidFill>
              </a:rPr>
              <a:t>When </a:t>
            </a:r>
            <a:r>
              <a:rPr sz="4000" spc="-10" dirty="0">
                <a:solidFill>
                  <a:srgbClr val="0000FF"/>
                </a:solidFill>
              </a:rPr>
              <a:t>two </a:t>
            </a:r>
            <a:r>
              <a:rPr sz="4000" spc="-75" dirty="0">
                <a:solidFill>
                  <a:srgbClr val="0000FF"/>
                </a:solidFill>
              </a:rPr>
              <a:t>waves </a:t>
            </a:r>
            <a:r>
              <a:rPr sz="4000" spc="-45" dirty="0">
                <a:solidFill>
                  <a:srgbClr val="0000FF"/>
                </a:solidFill>
              </a:rPr>
              <a:t>superimpose </a:t>
            </a:r>
            <a:r>
              <a:rPr sz="4000" spc="-40" dirty="0">
                <a:solidFill>
                  <a:srgbClr val="0000FF"/>
                </a:solidFill>
              </a:rPr>
              <a:t>the  </a:t>
            </a:r>
            <a:r>
              <a:rPr sz="4000" spc="-35" dirty="0">
                <a:solidFill>
                  <a:srgbClr val="0000FF"/>
                </a:solidFill>
              </a:rPr>
              <a:t>amplitude </a:t>
            </a:r>
            <a:r>
              <a:rPr sz="4000" spc="-25" dirty="0">
                <a:solidFill>
                  <a:srgbClr val="0000FF"/>
                </a:solidFill>
              </a:rPr>
              <a:t>of </a:t>
            </a:r>
            <a:r>
              <a:rPr sz="4000" spc="-35" dirty="0">
                <a:solidFill>
                  <a:srgbClr val="0000FF"/>
                </a:solidFill>
              </a:rPr>
              <a:t>the resultant </a:t>
            </a:r>
            <a:r>
              <a:rPr sz="4000" spc="-5" dirty="0">
                <a:solidFill>
                  <a:srgbClr val="0000FF"/>
                </a:solidFill>
              </a:rPr>
              <a:t>wave is </a:t>
            </a:r>
            <a:r>
              <a:rPr sz="4000" spc="-10" dirty="0">
                <a:solidFill>
                  <a:srgbClr val="0000FF"/>
                </a:solidFill>
              </a:rPr>
              <a:t>the  </a:t>
            </a:r>
            <a:r>
              <a:rPr sz="4000" spc="-35" dirty="0">
                <a:solidFill>
                  <a:srgbClr val="0000FF"/>
                </a:solidFill>
              </a:rPr>
              <a:t>vector </a:t>
            </a:r>
            <a:r>
              <a:rPr sz="4000" spc="-30" dirty="0">
                <a:solidFill>
                  <a:srgbClr val="0000FF"/>
                </a:solidFill>
              </a:rPr>
              <a:t>sum </a:t>
            </a:r>
            <a:r>
              <a:rPr sz="4000" spc="-25" dirty="0">
                <a:solidFill>
                  <a:srgbClr val="0000FF"/>
                </a:solidFill>
              </a:rPr>
              <a:t>of </a:t>
            </a:r>
            <a:r>
              <a:rPr sz="4000" spc="-35" dirty="0">
                <a:solidFill>
                  <a:srgbClr val="0000FF"/>
                </a:solidFill>
              </a:rPr>
              <a:t>the individual  amplitudes.</a:t>
            </a:r>
            <a:endParaRPr sz="4000"/>
          </a:p>
        </p:txBody>
      </p:sp>
      <p:sp>
        <p:nvSpPr>
          <p:cNvPr id="3" name="Rectangle 2"/>
          <p:cNvSpPr/>
          <p:nvPr/>
        </p:nvSpPr>
        <p:spPr>
          <a:xfrm>
            <a:off x="685800" y="11430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b="1" spc="-45" dirty="0" smtClean="0">
                <a:solidFill>
                  <a:srgbClr val="3333CC"/>
                </a:solidFill>
                <a:latin typeface="Times New Roman"/>
                <a:cs typeface="Times New Roman"/>
              </a:rPr>
              <a:t>SUPERPOSITION</a:t>
            </a:r>
            <a:r>
              <a:rPr lang="en-IN" sz="3600" b="1" spc="-135" dirty="0" smtClean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lang="en-IN" sz="3600" b="1" spc="-30" dirty="0" smtClean="0">
                <a:solidFill>
                  <a:srgbClr val="3333CC"/>
                </a:solidFill>
                <a:latin typeface="Times New Roman"/>
                <a:cs typeface="Times New Roman"/>
              </a:rPr>
              <a:t>PRINCIPLE:</a:t>
            </a:r>
            <a:endParaRPr lang="en-IN" sz="3600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143000"/>
            <a:ext cx="9144000" cy="4268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381000"/>
            <a:ext cx="8509000" cy="6089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8929" y="2193290"/>
            <a:ext cx="36048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0" dirty="0">
                <a:solidFill>
                  <a:srgbClr val="3333CC"/>
                </a:solidFill>
              </a:rPr>
              <a:t>APPLICATIONS</a:t>
            </a:r>
            <a:endParaRPr sz="4000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2270" y="414020"/>
            <a:ext cx="8155940" cy="5875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1.Interfering light waves are responsible for the  colours occasionally seen </a:t>
            </a:r>
            <a:r>
              <a:rPr sz="3200" spc="-5" dirty="0">
                <a:solidFill>
                  <a:srgbClr val="FF0066"/>
                </a:solidFill>
                <a:latin typeface="Times New Roman"/>
                <a:cs typeface="Times New Roman"/>
              </a:rPr>
              <a:t>in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soap bubbles. </a:t>
            </a:r>
            <a:r>
              <a:rPr sz="3200" spc="-5" dirty="0">
                <a:solidFill>
                  <a:srgbClr val="FF0066"/>
                </a:solidFill>
                <a:latin typeface="Times New Roman"/>
                <a:cs typeface="Times New Roman"/>
              </a:rPr>
              <a:t>White 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light is </a:t>
            </a:r>
            <a:r>
              <a:rPr sz="3200" spc="5" dirty="0">
                <a:solidFill>
                  <a:srgbClr val="FF0066"/>
                </a:solidFill>
                <a:latin typeface="Times New Roman"/>
                <a:cs typeface="Times New Roman"/>
              </a:rPr>
              <a:t>made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up </a:t>
            </a:r>
            <a:r>
              <a:rPr sz="3200" spc="5" dirty="0">
                <a:solidFill>
                  <a:srgbClr val="FF0066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light waves </a:t>
            </a:r>
            <a:r>
              <a:rPr sz="3200" spc="5" dirty="0">
                <a:solidFill>
                  <a:srgbClr val="FF0066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different  wavelengths; the light waves reflected from the  inner surface </a:t>
            </a:r>
            <a:r>
              <a:rPr sz="3200" spc="5" dirty="0">
                <a:solidFill>
                  <a:srgbClr val="FF0066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the </a:t>
            </a:r>
            <a:r>
              <a:rPr sz="3200" spc="5" dirty="0">
                <a:solidFill>
                  <a:srgbClr val="FF0066"/>
                </a:solidFill>
                <a:latin typeface="Times New Roman"/>
                <a:cs typeface="Times New Roman"/>
              </a:rPr>
              <a:t>bubble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interfere </a:t>
            </a:r>
            <a:r>
              <a:rPr sz="3200" spc="-5" dirty="0">
                <a:solidFill>
                  <a:srgbClr val="FF0066"/>
                </a:solidFill>
                <a:latin typeface="Times New Roman"/>
                <a:cs typeface="Times New Roman"/>
              </a:rPr>
              <a:t>with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light  waves </a:t>
            </a:r>
            <a:r>
              <a:rPr sz="3200" spc="5" dirty="0">
                <a:solidFill>
                  <a:srgbClr val="FF0066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the same wavelength reflected from the  outer surface </a:t>
            </a:r>
            <a:r>
              <a:rPr sz="3200" spc="5" dirty="0">
                <a:solidFill>
                  <a:srgbClr val="FF0066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the </a:t>
            </a:r>
            <a:r>
              <a:rPr sz="3200" spc="5" dirty="0">
                <a:solidFill>
                  <a:srgbClr val="FF0066"/>
                </a:solidFill>
                <a:latin typeface="Times New Roman"/>
                <a:cs typeface="Times New Roman"/>
              </a:rPr>
              <a:t>bubble. Some of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the  wavelengths interfere constructively, and other  wavelengths interfere destructively. Since  different wavelengths </a:t>
            </a:r>
            <a:r>
              <a:rPr sz="3200" spc="5" dirty="0">
                <a:solidFill>
                  <a:srgbClr val="FF0066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light correspond to  different colours, the light reflected from the soap  </a:t>
            </a:r>
            <a:r>
              <a:rPr sz="3200" spc="5" dirty="0">
                <a:solidFill>
                  <a:srgbClr val="FF0066"/>
                </a:solidFill>
                <a:latin typeface="Times New Roman"/>
                <a:cs typeface="Times New Roman"/>
              </a:rPr>
              <a:t>bubble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appears</a:t>
            </a:r>
            <a:r>
              <a:rPr sz="3200" spc="-5" dirty="0">
                <a:solidFill>
                  <a:srgbClr val="FF006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66"/>
                </a:solidFill>
                <a:latin typeface="Times New Roman"/>
                <a:cs typeface="Times New Roman"/>
              </a:rPr>
              <a:t>coloured.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400" y="1447800"/>
            <a:ext cx="5943600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00FF"/>
                </a:solidFill>
                <a:latin typeface="Times New Roman"/>
                <a:cs typeface="Times New Roman"/>
              </a:rPr>
              <a:t>2.The </a:t>
            </a:r>
            <a:r>
              <a:rPr sz="3200" spc="5" dirty="0">
                <a:solidFill>
                  <a:srgbClr val="FF00FF"/>
                </a:solidFill>
                <a:latin typeface="Times New Roman"/>
                <a:cs typeface="Times New Roman"/>
              </a:rPr>
              <a:t>phenomenon of  </a:t>
            </a:r>
            <a:r>
              <a:rPr sz="3200" dirty="0">
                <a:solidFill>
                  <a:srgbClr val="FF00FF"/>
                </a:solidFill>
                <a:latin typeface="Times New Roman"/>
                <a:cs typeface="Times New Roman"/>
              </a:rPr>
              <a:t>interference between  visible light waves </a:t>
            </a:r>
            <a:r>
              <a:rPr sz="3200" spc="-5" dirty="0">
                <a:solidFill>
                  <a:srgbClr val="FF00FF"/>
                </a:solidFill>
                <a:latin typeface="Times New Roman"/>
                <a:cs typeface="Times New Roman"/>
              </a:rPr>
              <a:t>is  </a:t>
            </a:r>
            <a:r>
              <a:rPr sz="3200" dirty="0">
                <a:solidFill>
                  <a:srgbClr val="FF00FF"/>
                </a:solidFill>
                <a:latin typeface="Times New Roman"/>
                <a:cs typeface="Times New Roman"/>
              </a:rPr>
              <a:t>exploited in</a:t>
            </a:r>
            <a:r>
              <a:rPr sz="3200" spc="-55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FF00FF"/>
                </a:solidFill>
                <a:latin typeface="Times New Roman"/>
                <a:cs typeface="Times New Roman"/>
              </a:rPr>
              <a:t>holography  </a:t>
            </a:r>
            <a:r>
              <a:rPr sz="3200" dirty="0">
                <a:solidFill>
                  <a:srgbClr val="FF00FF"/>
                </a:solidFill>
                <a:latin typeface="Times New Roman"/>
                <a:cs typeface="Times New Roman"/>
              </a:rPr>
              <a:t>( method </a:t>
            </a:r>
            <a:r>
              <a:rPr sz="3200" spc="5" dirty="0">
                <a:solidFill>
                  <a:srgbClr val="FF00FF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FF00FF"/>
                </a:solidFill>
                <a:latin typeface="Times New Roman"/>
                <a:cs typeface="Times New Roman"/>
              </a:rPr>
              <a:t>obtaining  three-dimensional  photographic</a:t>
            </a:r>
            <a:r>
              <a:rPr sz="3200" spc="-5" dirty="0">
                <a:solidFill>
                  <a:srgbClr val="FF00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00FF"/>
                </a:solidFill>
                <a:latin typeface="Times New Roman"/>
                <a:cs typeface="Times New Roman"/>
              </a:rPr>
              <a:t>images).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4530" y="2167890"/>
            <a:ext cx="7762240" cy="2950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859145" algn="l"/>
              </a:tabLst>
            </a:pPr>
            <a:r>
              <a:rPr sz="3200" spc="5" dirty="0">
                <a:solidFill>
                  <a:srgbClr val="3333CC"/>
                </a:solidFill>
                <a:latin typeface="Times New Roman"/>
                <a:cs typeface="Times New Roman"/>
              </a:rPr>
              <a:t>3.The phenomenon</a:t>
            </a:r>
            <a:r>
              <a:rPr sz="3200" spc="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3333CC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3333CC"/>
                </a:solidFill>
                <a:latin typeface="Times New Roman"/>
                <a:cs typeface="Times New Roman"/>
              </a:rPr>
              <a:t>interference	is used in  interferometry (that utilizes the </a:t>
            </a:r>
            <a:r>
              <a:rPr sz="3200" spc="5" dirty="0">
                <a:solidFill>
                  <a:srgbClr val="3333CC"/>
                </a:solidFill>
                <a:latin typeface="Times New Roman"/>
                <a:cs typeface="Times New Roman"/>
              </a:rPr>
              <a:t>phenomenon of  </a:t>
            </a:r>
            <a:r>
              <a:rPr sz="3200" dirty="0">
                <a:solidFill>
                  <a:srgbClr val="3333CC"/>
                </a:solidFill>
                <a:latin typeface="Times New Roman"/>
                <a:cs typeface="Times New Roman"/>
              </a:rPr>
              <a:t>interference </a:t>
            </a:r>
            <a:r>
              <a:rPr sz="3200" spc="5" dirty="0">
                <a:solidFill>
                  <a:srgbClr val="3333CC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3333CC"/>
                </a:solidFill>
                <a:latin typeface="Times New Roman"/>
                <a:cs typeface="Times New Roman"/>
              </a:rPr>
              <a:t>light waves for the ultra-precise  measurement </a:t>
            </a:r>
            <a:r>
              <a:rPr sz="3200" spc="5" dirty="0">
                <a:solidFill>
                  <a:srgbClr val="3333CC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3333CC"/>
                </a:solidFill>
                <a:latin typeface="Times New Roman"/>
                <a:cs typeface="Times New Roman"/>
              </a:rPr>
              <a:t>wavelengths </a:t>
            </a:r>
            <a:r>
              <a:rPr sz="3200" spc="5" dirty="0">
                <a:solidFill>
                  <a:srgbClr val="3333CC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3333CC"/>
                </a:solidFill>
                <a:latin typeface="Times New Roman"/>
                <a:cs typeface="Times New Roman"/>
              </a:rPr>
              <a:t>light </a:t>
            </a:r>
            <a:r>
              <a:rPr sz="3200" spc="-5" dirty="0">
                <a:solidFill>
                  <a:srgbClr val="3333CC"/>
                </a:solidFill>
                <a:latin typeface="Times New Roman"/>
                <a:cs typeface="Times New Roman"/>
              </a:rPr>
              <a:t>itself, </a:t>
            </a:r>
            <a:r>
              <a:rPr sz="3200" spc="5" dirty="0">
                <a:solidFill>
                  <a:srgbClr val="3333CC"/>
                </a:solidFill>
                <a:latin typeface="Times New Roman"/>
                <a:cs typeface="Times New Roman"/>
              </a:rPr>
              <a:t>of  </a:t>
            </a:r>
            <a:r>
              <a:rPr sz="3200" dirty="0">
                <a:solidFill>
                  <a:srgbClr val="3333CC"/>
                </a:solidFill>
                <a:latin typeface="Times New Roman"/>
                <a:cs typeface="Times New Roman"/>
              </a:rPr>
              <a:t>small distances, </a:t>
            </a:r>
            <a:r>
              <a:rPr sz="3200" spc="5" dirty="0">
                <a:solidFill>
                  <a:srgbClr val="3333CC"/>
                </a:solidFill>
                <a:latin typeface="Times New Roman"/>
                <a:cs typeface="Times New Roman"/>
              </a:rPr>
              <a:t>and of </a:t>
            </a:r>
            <a:r>
              <a:rPr sz="3200" dirty="0">
                <a:solidFill>
                  <a:srgbClr val="3333CC"/>
                </a:solidFill>
                <a:latin typeface="Times New Roman"/>
                <a:cs typeface="Times New Roman"/>
              </a:rPr>
              <a:t>certain optical  </a:t>
            </a:r>
            <a:r>
              <a:rPr sz="3200" spc="5" dirty="0">
                <a:solidFill>
                  <a:srgbClr val="3333CC"/>
                </a:solidFill>
                <a:latin typeface="Times New Roman"/>
                <a:cs typeface="Times New Roman"/>
              </a:rPr>
              <a:t>phenomena).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0"/>
            <a:ext cx="8686800" cy="647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8270" y="1706879"/>
            <a:ext cx="44456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>
                <a:solidFill>
                  <a:srgbClr val="FF0066"/>
                </a:solidFill>
              </a:rPr>
              <a:t>OTHER</a:t>
            </a:r>
            <a:r>
              <a:rPr sz="4000" spc="-340" dirty="0">
                <a:solidFill>
                  <a:srgbClr val="FF0066"/>
                </a:solidFill>
              </a:rPr>
              <a:t> </a:t>
            </a:r>
            <a:r>
              <a:rPr sz="4000" spc="-50" dirty="0">
                <a:solidFill>
                  <a:srgbClr val="FF0066"/>
                </a:solidFill>
              </a:rPr>
              <a:t>EXAMPLES</a:t>
            </a:r>
            <a:endParaRPr sz="4000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3470" y="1591309"/>
            <a:ext cx="4215130" cy="441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6699"/>
                </a:solidFill>
                <a:latin typeface="Times New Roman"/>
                <a:cs typeface="Times New Roman"/>
              </a:rPr>
              <a:t>1.The interference </a:t>
            </a:r>
            <a:r>
              <a:rPr sz="3200" spc="5" dirty="0">
                <a:solidFill>
                  <a:srgbClr val="006699"/>
                </a:solidFill>
                <a:latin typeface="Times New Roman"/>
                <a:cs typeface="Times New Roman"/>
              </a:rPr>
              <a:t>of  </a:t>
            </a:r>
            <a:r>
              <a:rPr sz="3200" dirty="0">
                <a:solidFill>
                  <a:srgbClr val="006699"/>
                </a:solidFill>
                <a:latin typeface="Times New Roman"/>
                <a:cs typeface="Times New Roman"/>
              </a:rPr>
              <a:t>water waves can </a:t>
            </a:r>
            <a:r>
              <a:rPr sz="3200" spc="5" dirty="0">
                <a:solidFill>
                  <a:srgbClr val="006699"/>
                </a:solidFill>
                <a:latin typeface="Times New Roman"/>
                <a:cs typeface="Times New Roman"/>
              </a:rPr>
              <a:t>be  </a:t>
            </a:r>
            <a:r>
              <a:rPr sz="3200" dirty="0">
                <a:solidFill>
                  <a:srgbClr val="006699"/>
                </a:solidFill>
                <a:latin typeface="Times New Roman"/>
                <a:cs typeface="Times New Roman"/>
              </a:rPr>
              <a:t>observed </a:t>
            </a:r>
            <a:r>
              <a:rPr sz="3200" spc="5" dirty="0">
                <a:solidFill>
                  <a:srgbClr val="006699"/>
                </a:solidFill>
                <a:latin typeface="Times New Roman"/>
                <a:cs typeface="Times New Roman"/>
              </a:rPr>
              <a:t>by </a:t>
            </a:r>
            <a:r>
              <a:rPr sz="3200" dirty="0">
                <a:solidFill>
                  <a:srgbClr val="006699"/>
                </a:solidFill>
                <a:latin typeface="Times New Roman"/>
                <a:cs typeface="Times New Roman"/>
              </a:rPr>
              <a:t>dropping  objects in a </a:t>
            </a:r>
            <a:r>
              <a:rPr sz="3200" spc="-5" dirty="0">
                <a:solidFill>
                  <a:srgbClr val="006699"/>
                </a:solidFill>
                <a:latin typeface="Times New Roman"/>
                <a:cs typeface="Times New Roman"/>
              </a:rPr>
              <a:t>still </a:t>
            </a:r>
            <a:r>
              <a:rPr sz="3200" spc="5" dirty="0">
                <a:solidFill>
                  <a:srgbClr val="006699"/>
                </a:solidFill>
                <a:latin typeface="Times New Roman"/>
                <a:cs typeface="Times New Roman"/>
              </a:rPr>
              <a:t>pool of  </a:t>
            </a:r>
            <a:r>
              <a:rPr sz="3200" dirty="0">
                <a:solidFill>
                  <a:srgbClr val="006699"/>
                </a:solidFill>
                <a:latin typeface="Times New Roman"/>
                <a:cs typeface="Times New Roman"/>
              </a:rPr>
              <a:t>water </a:t>
            </a:r>
            <a:r>
              <a:rPr sz="3200" spc="5" dirty="0">
                <a:solidFill>
                  <a:srgbClr val="006699"/>
                </a:solidFill>
                <a:latin typeface="Times New Roman"/>
                <a:cs typeface="Times New Roman"/>
              </a:rPr>
              <a:t>and </a:t>
            </a:r>
            <a:r>
              <a:rPr sz="3200" dirty="0">
                <a:solidFill>
                  <a:srgbClr val="006699"/>
                </a:solidFill>
                <a:latin typeface="Times New Roman"/>
                <a:cs typeface="Times New Roman"/>
              </a:rPr>
              <a:t>noting </a:t>
            </a:r>
            <a:r>
              <a:rPr sz="3200" spc="5" dirty="0">
                <a:solidFill>
                  <a:srgbClr val="006699"/>
                </a:solidFill>
                <a:latin typeface="Times New Roman"/>
                <a:cs typeface="Times New Roman"/>
              </a:rPr>
              <a:t>how </a:t>
            </a:r>
            <a:r>
              <a:rPr sz="3200" dirty="0">
                <a:solidFill>
                  <a:srgbClr val="006699"/>
                </a:solidFill>
                <a:latin typeface="Times New Roman"/>
                <a:cs typeface="Times New Roman"/>
              </a:rPr>
              <a:t>the  overlapping waves  interfere constructively at  some points and  destructively at</a:t>
            </a:r>
            <a:r>
              <a:rPr sz="3200" spc="-5" dirty="0">
                <a:solidFill>
                  <a:srgbClr val="006699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6699"/>
                </a:solidFill>
                <a:latin typeface="Times New Roman"/>
                <a:cs typeface="Times New Roman"/>
              </a:rPr>
              <a:t>others.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2. </a:t>
            </a:r>
            <a:r>
              <a:rPr spc="-30" dirty="0"/>
              <a:t>Radio </a:t>
            </a:r>
            <a:r>
              <a:rPr spc="-35" dirty="0"/>
              <a:t>waves</a:t>
            </a:r>
            <a:r>
              <a:rPr spc="-130" dirty="0"/>
              <a:t> </a:t>
            </a:r>
            <a:r>
              <a:rPr spc="-30" dirty="0"/>
              <a:t>interfere  </a:t>
            </a:r>
            <a:r>
              <a:rPr spc="-25" dirty="0"/>
              <a:t>with </a:t>
            </a:r>
            <a:r>
              <a:rPr spc="-30" dirty="0"/>
              <a:t>each other </a:t>
            </a:r>
            <a:r>
              <a:rPr spc="-35" dirty="0"/>
              <a:t>when  </a:t>
            </a:r>
            <a:r>
              <a:rPr spc="-25" dirty="0"/>
              <a:t>they </a:t>
            </a:r>
            <a:r>
              <a:rPr spc="-30" dirty="0"/>
              <a:t>bounce </a:t>
            </a:r>
            <a:r>
              <a:rPr spc="-20" dirty="0"/>
              <a:t>off  </a:t>
            </a:r>
            <a:r>
              <a:rPr spc="-30" dirty="0"/>
              <a:t>buildings </a:t>
            </a:r>
            <a:r>
              <a:rPr spc="-15" dirty="0"/>
              <a:t>in </a:t>
            </a:r>
            <a:r>
              <a:rPr spc="-30" dirty="0"/>
              <a:t>cities,  distorting </a:t>
            </a:r>
            <a:r>
              <a:rPr spc="-20" dirty="0"/>
              <a:t>the</a:t>
            </a:r>
            <a:r>
              <a:rPr spc="-80" dirty="0"/>
              <a:t> </a:t>
            </a:r>
            <a:r>
              <a:rPr spc="-30" dirty="0"/>
              <a:t>signal.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270" y="1981200"/>
            <a:ext cx="763524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40" dirty="0">
                <a:solidFill>
                  <a:srgbClr val="3333CC"/>
                </a:solidFill>
              </a:rPr>
              <a:t>When </a:t>
            </a:r>
            <a:r>
              <a:rPr spc="-25" dirty="0">
                <a:solidFill>
                  <a:srgbClr val="3333CC"/>
                </a:solidFill>
              </a:rPr>
              <a:t>two </a:t>
            </a:r>
            <a:r>
              <a:rPr spc="-35" dirty="0">
                <a:solidFill>
                  <a:srgbClr val="3333CC"/>
                </a:solidFill>
              </a:rPr>
              <a:t>waves </a:t>
            </a:r>
            <a:r>
              <a:rPr spc="-15" dirty="0">
                <a:solidFill>
                  <a:srgbClr val="3333CC"/>
                </a:solidFill>
              </a:rPr>
              <a:t>of </a:t>
            </a:r>
            <a:r>
              <a:rPr spc="-35" dirty="0">
                <a:solidFill>
                  <a:srgbClr val="3333CC"/>
                </a:solidFill>
              </a:rPr>
              <a:t>same frequency  moving </a:t>
            </a:r>
            <a:r>
              <a:rPr spc="-15" dirty="0">
                <a:solidFill>
                  <a:srgbClr val="3333CC"/>
                </a:solidFill>
              </a:rPr>
              <a:t>in </a:t>
            </a:r>
            <a:r>
              <a:rPr spc="-20" dirty="0">
                <a:solidFill>
                  <a:srgbClr val="3333CC"/>
                </a:solidFill>
              </a:rPr>
              <a:t>the </a:t>
            </a:r>
            <a:r>
              <a:rPr spc="-35" dirty="0">
                <a:solidFill>
                  <a:srgbClr val="3333CC"/>
                </a:solidFill>
              </a:rPr>
              <a:t>same </a:t>
            </a:r>
            <a:r>
              <a:rPr spc="-30" dirty="0">
                <a:solidFill>
                  <a:srgbClr val="3333CC"/>
                </a:solidFill>
              </a:rPr>
              <a:t>direction</a:t>
            </a:r>
            <a:r>
              <a:rPr spc="-145" dirty="0">
                <a:solidFill>
                  <a:srgbClr val="3333CC"/>
                </a:solidFill>
              </a:rPr>
              <a:t> </a:t>
            </a:r>
            <a:r>
              <a:rPr spc="-35" dirty="0">
                <a:solidFill>
                  <a:srgbClr val="3333CC"/>
                </a:solidFill>
              </a:rPr>
              <a:t>superimpose  </a:t>
            </a:r>
            <a:r>
              <a:rPr spc="-30" dirty="0">
                <a:solidFill>
                  <a:srgbClr val="3333CC"/>
                </a:solidFill>
              </a:rPr>
              <a:t>interference takes</a:t>
            </a:r>
            <a:r>
              <a:rPr spc="-80" dirty="0">
                <a:solidFill>
                  <a:srgbClr val="3333CC"/>
                </a:solidFill>
              </a:rPr>
              <a:t> </a:t>
            </a:r>
            <a:r>
              <a:rPr spc="-30" dirty="0">
                <a:solidFill>
                  <a:srgbClr val="3333CC"/>
                </a:solidFill>
              </a:rPr>
              <a:t>place.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5089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b="1" spc="-45" dirty="0" smtClean="0">
                <a:solidFill>
                  <a:srgbClr val="660066"/>
                </a:solidFill>
                <a:latin typeface="Times New Roman"/>
                <a:cs typeface="Times New Roman"/>
              </a:rPr>
              <a:t>INTERFERENCE:</a:t>
            </a:r>
            <a:endParaRPr lang="en-IN" sz="3600" dirty="0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3470" y="1408429"/>
            <a:ext cx="4340860" cy="4899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0"/>
              </a:spcBef>
            </a:pPr>
            <a:r>
              <a:rPr sz="3200" spc="5" dirty="0">
                <a:solidFill>
                  <a:srgbClr val="336600"/>
                </a:solidFill>
                <a:latin typeface="Times New Roman"/>
                <a:cs typeface="Times New Roman"/>
              </a:rPr>
              <a:t>3.Sound-wave  </a:t>
            </a:r>
            <a:r>
              <a:rPr sz="3200" dirty="0">
                <a:solidFill>
                  <a:srgbClr val="336600"/>
                </a:solidFill>
                <a:latin typeface="Times New Roman"/>
                <a:cs typeface="Times New Roman"/>
              </a:rPr>
              <a:t>interference must </a:t>
            </a:r>
            <a:r>
              <a:rPr sz="3200" spc="5" dirty="0">
                <a:solidFill>
                  <a:srgbClr val="336600"/>
                </a:solidFill>
                <a:latin typeface="Times New Roman"/>
                <a:cs typeface="Times New Roman"/>
              </a:rPr>
              <a:t>be </a:t>
            </a:r>
            <a:r>
              <a:rPr sz="3200" dirty="0">
                <a:solidFill>
                  <a:srgbClr val="336600"/>
                </a:solidFill>
                <a:latin typeface="Times New Roman"/>
                <a:cs typeface="Times New Roman"/>
              </a:rPr>
              <a:t>taken  into account when  constructing concert halls,  so that destructive  interference does </a:t>
            </a:r>
            <a:r>
              <a:rPr sz="3200" spc="5" dirty="0">
                <a:solidFill>
                  <a:srgbClr val="336600"/>
                </a:solidFill>
                <a:latin typeface="Times New Roman"/>
                <a:cs typeface="Times New Roman"/>
              </a:rPr>
              <a:t>not  </a:t>
            </a:r>
            <a:r>
              <a:rPr sz="3200" dirty="0">
                <a:solidFill>
                  <a:srgbClr val="336600"/>
                </a:solidFill>
                <a:latin typeface="Times New Roman"/>
                <a:cs typeface="Times New Roman"/>
              </a:rPr>
              <a:t>result in areas in the hall  where the </a:t>
            </a:r>
            <a:r>
              <a:rPr sz="3200" spc="5" dirty="0">
                <a:solidFill>
                  <a:srgbClr val="336600"/>
                </a:solidFill>
                <a:latin typeface="Times New Roman"/>
                <a:cs typeface="Times New Roman"/>
              </a:rPr>
              <a:t>sounds  </a:t>
            </a:r>
            <a:r>
              <a:rPr sz="3200" dirty="0">
                <a:solidFill>
                  <a:srgbClr val="336600"/>
                </a:solidFill>
                <a:latin typeface="Times New Roman"/>
                <a:cs typeface="Times New Roman"/>
              </a:rPr>
              <a:t>produced </a:t>
            </a:r>
            <a:r>
              <a:rPr sz="3200" spc="5" dirty="0">
                <a:solidFill>
                  <a:srgbClr val="336600"/>
                </a:solidFill>
                <a:latin typeface="Times New Roman"/>
                <a:cs typeface="Times New Roman"/>
              </a:rPr>
              <a:t>on </a:t>
            </a:r>
            <a:r>
              <a:rPr sz="3200" dirty="0">
                <a:solidFill>
                  <a:srgbClr val="336600"/>
                </a:solidFill>
                <a:latin typeface="Times New Roman"/>
                <a:cs typeface="Times New Roman"/>
              </a:rPr>
              <a:t>stage </a:t>
            </a:r>
            <a:r>
              <a:rPr sz="3200" spc="5" dirty="0">
                <a:solidFill>
                  <a:srgbClr val="336600"/>
                </a:solidFill>
                <a:latin typeface="Times New Roman"/>
                <a:cs typeface="Times New Roman"/>
              </a:rPr>
              <a:t>cannot  be</a:t>
            </a:r>
            <a:r>
              <a:rPr sz="3200" dirty="0">
                <a:solidFill>
                  <a:srgbClr val="336600"/>
                </a:solidFill>
                <a:latin typeface="Times New Roman"/>
                <a:cs typeface="Times New Roman"/>
              </a:rPr>
              <a:t> heard.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9469" y="1752599"/>
            <a:ext cx="7558405" cy="39523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Constructive interference occurs at a point  where two overlapping </a:t>
            </a:r>
            <a:r>
              <a:rPr sz="3200" spc="5" dirty="0">
                <a:solidFill>
                  <a:srgbClr val="000066"/>
                </a:solidFill>
                <a:latin typeface="Times New Roman"/>
                <a:cs typeface="Times New Roman"/>
              </a:rPr>
              <a:t>or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intersecting waves  </a:t>
            </a:r>
            <a:r>
              <a:rPr sz="3200" spc="5" dirty="0">
                <a:solidFill>
                  <a:srgbClr val="000066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the same frequency </a:t>
            </a:r>
            <a:r>
              <a:rPr sz="3200" spc="-5" dirty="0">
                <a:solidFill>
                  <a:srgbClr val="000066"/>
                </a:solidFill>
                <a:latin typeface="Times New Roman"/>
                <a:cs typeface="Times New Roman"/>
              </a:rPr>
              <a:t>are in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phase—that </a:t>
            </a:r>
            <a:r>
              <a:rPr sz="3200" spc="-5" dirty="0">
                <a:solidFill>
                  <a:srgbClr val="000066"/>
                </a:solidFill>
                <a:latin typeface="Times New Roman"/>
                <a:cs typeface="Times New Roman"/>
              </a:rPr>
              <a:t>is, 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where the crests </a:t>
            </a:r>
            <a:r>
              <a:rPr sz="3200" spc="5" dirty="0">
                <a:solidFill>
                  <a:srgbClr val="000066"/>
                </a:solidFill>
                <a:latin typeface="Times New Roman"/>
                <a:cs typeface="Times New Roman"/>
              </a:rPr>
              <a:t>and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troughs </a:t>
            </a:r>
            <a:r>
              <a:rPr sz="3200" spc="5" dirty="0">
                <a:solidFill>
                  <a:srgbClr val="000066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the </a:t>
            </a:r>
            <a:r>
              <a:rPr sz="3200" spc="-5" dirty="0">
                <a:solidFill>
                  <a:srgbClr val="000066"/>
                </a:solidFill>
                <a:latin typeface="Times New Roman"/>
                <a:cs typeface="Times New Roman"/>
              </a:rPr>
              <a:t>two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waves  coincide. In this case, the </a:t>
            </a:r>
            <a:r>
              <a:rPr sz="3200" spc="-5" dirty="0">
                <a:solidFill>
                  <a:srgbClr val="000066"/>
                </a:solidFill>
                <a:latin typeface="Times New Roman"/>
                <a:cs typeface="Times New Roman"/>
              </a:rPr>
              <a:t>two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waves reinforce  each other </a:t>
            </a:r>
            <a:r>
              <a:rPr sz="3200" spc="5" dirty="0">
                <a:solidFill>
                  <a:srgbClr val="000066"/>
                </a:solidFill>
                <a:latin typeface="Times New Roman"/>
                <a:cs typeface="Times New Roman"/>
              </a:rPr>
              <a:t>and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combine </a:t>
            </a:r>
            <a:r>
              <a:rPr sz="3200" spc="-5" dirty="0">
                <a:solidFill>
                  <a:srgbClr val="000066"/>
                </a:solidFill>
                <a:latin typeface="Times New Roman"/>
                <a:cs typeface="Times New Roman"/>
              </a:rPr>
              <a:t>to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form a wave that  </a:t>
            </a:r>
            <a:r>
              <a:rPr sz="3200" spc="5" dirty="0">
                <a:solidFill>
                  <a:srgbClr val="000066"/>
                </a:solidFill>
                <a:latin typeface="Times New Roman"/>
                <a:cs typeface="Times New Roman"/>
              </a:rPr>
              <a:t>has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an amplitude equal </a:t>
            </a:r>
            <a:r>
              <a:rPr sz="3200" spc="-5" dirty="0">
                <a:solidFill>
                  <a:srgbClr val="000066"/>
                </a:solidFill>
                <a:latin typeface="Times New Roman"/>
                <a:cs typeface="Times New Roman"/>
              </a:rPr>
              <a:t>to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the sum </a:t>
            </a:r>
            <a:r>
              <a:rPr sz="3200" spc="5" dirty="0">
                <a:solidFill>
                  <a:srgbClr val="000066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the  individual amplitudes </a:t>
            </a:r>
            <a:r>
              <a:rPr sz="3200" spc="5" dirty="0">
                <a:solidFill>
                  <a:srgbClr val="000066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the original</a:t>
            </a:r>
            <a:r>
              <a:rPr sz="3200" spc="10" dirty="0">
                <a:solidFill>
                  <a:srgbClr val="00006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0066"/>
                </a:solidFill>
                <a:latin typeface="Times New Roman"/>
                <a:cs typeface="Times New Roman"/>
              </a:rPr>
              <a:t>waves</a:t>
            </a:r>
            <a:r>
              <a:rPr sz="2400" dirty="0">
                <a:solidFill>
                  <a:srgbClr val="3333CC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810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spc="-50" dirty="0" smtClean="0">
                <a:solidFill>
                  <a:srgbClr val="007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3600" spc="-5" dirty="0" smtClean="0">
                <a:solidFill>
                  <a:srgbClr val="007F00"/>
                </a:solidFill>
                <a:latin typeface="Times New Roman" pitchFamily="18" charset="0"/>
                <a:cs typeface="Times New Roman" pitchFamily="18" charset="0"/>
              </a:rPr>
              <a:t>ONST</a:t>
            </a:r>
            <a:r>
              <a:rPr lang="en-IN" sz="3600" spc="-265" dirty="0" smtClean="0">
                <a:solidFill>
                  <a:srgbClr val="007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IN" sz="3600" spc="-5" dirty="0" smtClean="0">
                <a:solidFill>
                  <a:srgbClr val="007F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IN" sz="3600" spc="-110" dirty="0" smtClean="0">
                <a:solidFill>
                  <a:srgbClr val="007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3600" spc="-65" dirty="0" smtClean="0">
                <a:solidFill>
                  <a:srgbClr val="007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sz="3600" spc="-5" dirty="0" smtClean="0">
                <a:solidFill>
                  <a:srgbClr val="007F00"/>
                </a:solidFill>
                <a:latin typeface="Times New Roman" pitchFamily="18" charset="0"/>
                <a:cs typeface="Times New Roman" pitchFamily="18" charset="0"/>
              </a:rPr>
              <a:t>IVE  </a:t>
            </a:r>
            <a:r>
              <a:rPr lang="en-IN" sz="3600" spc="-35" dirty="0" smtClean="0">
                <a:solidFill>
                  <a:srgbClr val="007F00"/>
                </a:solidFill>
                <a:latin typeface="Times New Roman" pitchFamily="18" charset="0"/>
                <a:cs typeface="Times New Roman" pitchFamily="18" charset="0"/>
              </a:rPr>
              <a:t>INTERFERENCE: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5476" y="1143000"/>
            <a:ext cx="5339193" cy="43604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2989" y="2548890"/>
            <a:ext cx="723963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45" dirty="0">
                <a:solidFill>
                  <a:srgbClr val="3333CC"/>
                </a:solidFill>
              </a:rPr>
              <a:t>DESTRUCTIVE</a:t>
            </a:r>
            <a:r>
              <a:rPr sz="4000" spc="-204" dirty="0">
                <a:solidFill>
                  <a:srgbClr val="3333CC"/>
                </a:solidFill>
              </a:rPr>
              <a:t> </a:t>
            </a:r>
            <a:r>
              <a:rPr sz="4000" spc="-45" dirty="0">
                <a:solidFill>
                  <a:srgbClr val="3333CC"/>
                </a:solidFill>
              </a:rPr>
              <a:t>INTERFERENCE</a:t>
            </a:r>
            <a:endParaRPr sz="400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069" y="1408429"/>
            <a:ext cx="7018020" cy="3865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9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006699"/>
                </a:solidFill>
                <a:latin typeface="Times New Roman"/>
                <a:cs typeface="Times New Roman"/>
              </a:rPr>
              <a:t>Destructive interference occurs </a:t>
            </a:r>
            <a:r>
              <a:rPr sz="3600" spc="-35" dirty="0">
                <a:solidFill>
                  <a:srgbClr val="006699"/>
                </a:solidFill>
                <a:latin typeface="Times New Roman"/>
                <a:cs typeface="Times New Roman"/>
              </a:rPr>
              <a:t>when  </a:t>
            </a:r>
            <a:r>
              <a:rPr sz="3600" spc="-25" dirty="0">
                <a:solidFill>
                  <a:srgbClr val="006699"/>
                </a:solidFill>
                <a:latin typeface="Times New Roman"/>
                <a:cs typeface="Times New Roman"/>
              </a:rPr>
              <a:t>two </a:t>
            </a:r>
            <a:r>
              <a:rPr sz="3600" spc="-30" dirty="0">
                <a:solidFill>
                  <a:srgbClr val="006699"/>
                </a:solidFill>
                <a:latin typeface="Times New Roman"/>
                <a:cs typeface="Times New Roman"/>
              </a:rPr>
              <a:t>intersecting </a:t>
            </a:r>
            <a:r>
              <a:rPr sz="3600" spc="-35" dirty="0">
                <a:solidFill>
                  <a:srgbClr val="006699"/>
                </a:solidFill>
                <a:latin typeface="Times New Roman"/>
                <a:cs typeface="Times New Roman"/>
              </a:rPr>
              <a:t>waves </a:t>
            </a:r>
            <a:r>
              <a:rPr sz="3600" spc="-15" dirty="0">
                <a:solidFill>
                  <a:srgbClr val="006699"/>
                </a:solidFill>
                <a:latin typeface="Times New Roman"/>
                <a:cs typeface="Times New Roman"/>
              </a:rPr>
              <a:t>of </a:t>
            </a:r>
            <a:r>
              <a:rPr sz="3600" spc="-20" dirty="0">
                <a:solidFill>
                  <a:srgbClr val="006699"/>
                </a:solidFill>
                <a:latin typeface="Times New Roman"/>
                <a:cs typeface="Times New Roman"/>
              </a:rPr>
              <a:t>the </a:t>
            </a:r>
            <a:r>
              <a:rPr sz="3600" spc="-35" dirty="0">
                <a:solidFill>
                  <a:srgbClr val="006699"/>
                </a:solidFill>
                <a:latin typeface="Times New Roman"/>
                <a:cs typeface="Times New Roman"/>
              </a:rPr>
              <a:t>same  frequency </a:t>
            </a:r>
            <a:r>
              <a:rPr sz="3600" spc="-25" dirty="0">
                <a:solidFill>
                  <a:srgbClr val="006699"/>
                </a:solidFill>
                <a:latin typeface="Times New Roman"/>
                <a:cs typeface="Times New Roman"/>
              </a:rPr>
              <a:t>are </a:t>
            </a:r>
            <a:r>
              <a:rPr sz="3600" spc="-35" dirty="0">
                <a:solidFill>
                  <a:srgbClr val="006699"/>
                </a:solidFill>
                <a:latin typeface="Times New Roman"/>
                <a:cs typeface="Times New Roman"/>
              </a:rPr>
              <a:t>completely </a:t>
            </a:r>
            <a:r>
              <a:rPr sz="3600" spc="-25" dirty="0">
                <a:solidFill>
                  <a:srgbClr val="006699"/>
                </a:solidFill>
                <a:latin typeface="Times New Roman"/>
                <a:cs typeface="Times New Roman"/>
              </a:rPr>
              <a:t>out </a:t>
            </a:r>
            <a:r>
              <a:rPr sz="3600" spc="-20" dirty="0">
                <a:solidFill>
                  <a:srgbClr val="006699"/>
                </a:solidFill>
                <a:latin typeface="Times New Roman"/>
                <a:cs typeface="Times New Roman"/>
              </a:rPr>
              <a:t>of</a:t>
            </a:r>
            <a:r>
              <a:rPr sz="3600" spc="-85" dirty="0">
                <a:solidFill>
                  <a:srgbClr val="006699"/>
                </a:solidFill>
                <a:latin typeface="Times New Roman"/>
                <a:cs typeface="Times New Roman"/>
              </a:rPr>
              <a:t> </a:t>
            </a:r>
            <a:r>
              <a:rPr sz="3600" spc="-35" dirty="0">
                <a:solidFill>
                  <a:srgbClr val="006699"/>
                </a:solidFill>
                <a:latin typeface="Times New Roman"/>
                <a:cs typeface="Times New Roman"/>
              </a:rPr>
              <a:t>phase</a:t>
            </a:r>
            <a:endParaRPr sz="3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600" spc="-20" dirty="0">
                <a:solidFill>
                  <a:srgbClr val="006699"/>
                </a:solidFill>
                <a:latin typeface="Times New Roman"/>
                <a:cs typeface="Times New Roman"/>
              </a:rPr>
              <a:t>—that is, </a:t>
            </a:r>
            <a:r>
              <a:rPr sz="3600" spc="-35" dirty="0">
                <a:solidFill>
                  <a:srgbClr val="006699"/>
                </a:solidFill>
                <a:latin typeface="Times New Roman"/>
                <a:cs typeface="Times New Roman"/>
              </a:rPr>
              <a:t>when </a:t>
            </a:r>
            <a:r>
              <a:rPr sz="3600" spc="-20" dirty="0">
                <a:solidFill>
                  <a:srgbClr val="006699"/>
                </a:solidFill>
                <a:latin typeface="Times New Roman"/>
                <a:cs typeface="Times New Roman"/>
              </a:rPr>
              <a:t>the </a:t>
            </a:r>
            <a:r>
              <a:rPr sz="3600" spc="-30" dirty="0">
                <a:solidFill>
                  <a:srgbClr val="006699"/>
                </a:solidFill>
                <a:latin typeface="Times New Roman"/>
                <a:cs typeface="Times New Roman"/>
              </a:rPr>
              <a:t>crest </a:t>
            </a:r>
            <a:r>
              <a:rPr sz="3600" spc="-20" dirty="0">
                <a:solidFill>
                  <a:srgbClr val="006699"/>
                </a:solidFill>
                <a:latin typeface="Times New Roman"/>
                <a:cs typeface="Times New Roman"/>
              </a:rPr>
              <a:t>of </a:t>
            </a:r>
            <a:r>
              <a:rPr sz="3600" spc="-25" dirty="0">
                <a:solidFill>
                  <a:srgbClr val="006699"/>
                </a:solidFill>
                <a:latin typeface="Times New Roman"/>
                <a:cs typeface="Times New Roman"/>
              </a:rPr>
              <a:t>one </a:t>
            </a:r>
            <a:r>
              <a:rPr sz="3600" spc="-35" dirty="0">
                <a:solidFill>
                  <a:srgbClr val="006699"/>
                </a:solidFill>
                <a:latin typeface="Times New Roman"/>
                <a:cs typeface="Times New Roman"/>
              </a:rPr>
              <a:t>wave  </a:t>
            </a:r>
            <a:r>
              <a:rPr sz="3600" spc="-30" dirty="0">
                <a:solidFill>
                  <a:srgbClr val="006699"/>
                </a:solidFill>
                <a:latin typeface="Times New Roman"/>
                <a:cs typeface="Times New Roman"/>
              </a:rPr>
              <a:t>coincides </a:t>
            </a:r>
            <a:r>
              <a:rPr sz="3600" spc="-25" dirty="0">
                <a:solidFill>
                  <a:srgbClr val="006699"/>
                </a:solidFill>
                <a:latin typeface="Times New Roman"/>
                <a:cs typeface="Times New Roman"/>
              </a:rPr>
              <a:t>with </a:t>
            </a:r>
            <a:r>
              <a:rPr sz="3600" spc="-20" dirty="0">
                <a:solidFill>
                  <a:srgbClr val="006699"/>
                </a:solidFill>
                <a:latin typeface="Times New Roman"/>
                <a:cs typeface="Times New Roman"/>
              </a:rPr>
              <a:t>the </a:t>
            </a:r>
            <a:r>
              <a:rPr sz="3600" spc="-25" dirty="0">
                <a:solidFill>
                  <a:srgbClr val="006699"/>
                </a:solidFill>
                <a:latin typeface="Times New Roman"/>
                <a:cs typeface="Times New Roman"/>
              </a:rPr>
              <a:t>trough </a:t>
            </a:r>
            <a:r>
              <a:rPr sz="3600" spc="-20" dirty="0">
                <a:solidFill>
                  <a:srgbClr val="006699"/>
                </a:solidFill>
                <a:latin typeface="Times New Roman"/>
                <a:cs typeface="Times New Roman"/>
              </a:rPr>
              <a:t>of the </a:t>
            </a:r>
            <a:r>
              <a:rPr sz="3600" spc="-30" dirty="0">
                <a:solidFill>
                  <a:srgbClr val="006699"/>
                </a:solidFill>
                <a:latin typeface="Times New Roman"/>
                <a:cs typeface="Times New Roman"/>
              </a:rPr>
              <a:t>other.  </a:t>
            </a:r>
            <a:r>
              <a:rPr sz="3600" spc="-10" dirty="0">
                <a:solidFill>
                  <a:srgbClr val="006699"/>
                </a:solidFill>
                <a:latin typeface="Times New Roman"/>
                <a:cs typeface="Times New Roman"/>
              </a:rPr>
              <a:t>In </a:t>
            </a:r>
            <a:r>
              <a:rPr sz="3600" spc="-20" dirty="0">
                <a:solidFill>
                  <a:srgbClr val="006699"/>
                </a:solidFill>
                <a:latin typeface="Times New Roman"/>
                <a:cs typeface="Times New Roman"/>
              </a:rPr>
              <a:t>this </a:t>
            </a:r>
            <a:r>
              <a:rPr sz="3600" spc="-35" dirty="0">
                <a:solidFill>
                  <a:srgbClr val="006699"/>
                </a:solidFill>
                <a:latin typeface="Times New Roman"/>
                <a:cs typeface="Times New Roman"/>
              </a:rPr>
              <a:t>case, </a:t>
            </a:r>
            <a:r>
              <a:rPr sz="3600" spc="-20" dirty="0">
                <a:solidFill>
                  <a:srgbClr val="006699"/>
                </a:solidFill>
                <a:latin typeface="Times New Roman"/>
                <a:cs typeface="Times New Roman"/>
              </a:rPr>
              <a:t>the </a:t>
            </a:r>
            <a:r>
              <a:rPr sz="3600" spc="-30" dirty="0">
                <a:solidFill>
                  <a:srgbClr val="006699"/>
                </a:solidFill>
                <a:latin typeface="Times New Roman"/>
                <a:cs typeface="Times New Roman"/>
              </a:rPr>
              <a:t>two </a:t>
            </a:r>
            <a:r>
              <a:rPr sz="3600" spc="-40" dirty="0">
                <a:solidFill>
                  <a:srgbClr val="006699"/>
                </a:solidFill>
                <a:latin typeface="Times New Roman"/>
                <a:cs typeface="Times New Roman"/>
              </a:rPr>
              <a:t>waves </a:t>
            </a:r>
            <a:r>
              <a:rPr sz="3600" spc="-35" dirty="0">
                <a:solidFill>
                  <a:srgbClr val="006699"/>
                </a:solidFill>
                <a:latin typeface="Times New Roman"/>
                <a:cs typeface="Times New Roman"/>
              </a:rPr>
              <a:t>cancel</a:t>
            </a:r>
            <a:r>
              <a:rPr sz="3600" spc="-170" dirty="0">
                <a:solidFill>
                  <a:srgbClr val="006699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006699"/>
                </a:solidFill>
                <a:latin typeface="Times New Roman"/>
                <a:cs typeface="Times New Roman"/>
              </a:rPr>
              <a:t>each  other</a:t>
            </a:r>
            <a:r>
              <a:rPr sz="3600" spc="-35" dirty="0">
                <a:solidFill>
                  <a:srgbClr val="006699"/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rgbClr val="006699"/>
                </a:solidFill>
                <a:latin typeface="Times New Roman"/>
                <a:cs typeface="Times New Roman"/>
              </a:rPr>
              <a:t>out.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750" y="515619"/>
            <a:ext cx="7706766" cy="54841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3006090"/>
            <a:ext cx="413892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000" spc="-40" dirty="0">
                <a:solidFill>
                  <a:srgbClr val="3333CC"/>
                </a:solidFill>
              </a:rPr>
              <a:t>INTERFERENCE  </a:t>
            </a:r>
            <a:r>
              <a:rPr sz="4000" spc="-5" dirty="0">
                <a:solidFill>
                  <a:srgbClr val="3333CC"/>
                </a:solidFill>
              </a:rPr>
              <a:t>IN </a:t>
            </a:r>
            <a:r>
              <a:rPr sz="4000" spc="-10" dirty="0">
                <a:solidFill>
                  <a:srgbClr val="3333CC"/>
                </a:solidFill>
              </a:rPr>
              <a:t>LIGHT</a:t>
            </a:r>
            <a:r>
              <a:rPr sz="4000" spc="-90" dirty="0">
                <a:solidFill>
                  <a:srgbClr val="3333CC"/>
                </a:solidFill>
              </a:rPr>
              <a:t> </a:t>
            </a:r>
            <a:r>
              <a:rPr sz="4000" spc="-5" dirty="0">
                <a:solidFill>
                  <a:srgbClr val="3333CC"/>
                </a:solidFill>
              </a:rPr>
              <a:t>WAVES</a:t>
            </a:r>
            <a:endParaRPr sz="400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361</Words>
  <Application>Microsoft Office PowerPoint</Application>
  <PresentationFormat>On-screen Show (4:3)</PresentationFormat>
  <Paragraphs>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When two waves superimpose the  amplitude of the resultant wave is the  vector sum of the individual  amplitudes.</vt:lpstr>
      <vt:lpstr>When two waves of same frequency  moving in the same direction superimpose  interference takes place.</vt:lpstr>
      <vt:lpstr>Slide 3</vt:lpstr>
      <vt:lpstr>Slide 4</vt:lpstr>
      <vt:lpstr>DESTRUCTIVE INTERFERENCE</vt:lpstr>
      <vt:lpstr>Slide 6</vt:lpstr>
      <vt:lpstr>Slide 7</vt:lpstr>
      <vt:lpstr>INTERFERENCE  IN LIGHT WAVES</vt:lpstr>
      <vt:lpstr>Slide 9</vt:lpstr>
      <vt:lpstr>Slide 10</vt:lpstr>
      <vt:lpstr>Slide 11</vt:lpstr>
      <vt:lpstr>APPLICATIONS</vt:lpstr>
      <vt:lpstr>Slide 13</vt:lpstr>
      <vt:lpstr>Slide 14</vt:lpstr>
      <vt:lpstr>Slide 15</vt:lpstr>
      <vt:lpstr>Slide 16</vt:lpstr>
      <vt:lpstr>OTHER EXAMPLES</vt:lpstr>
      <vt:lpstr>Slide 18</vt:lpstr>
      <vt:lpstr>2. Radio waves interfere  with each other when  they bounce off  buildings in cities,  distorting the signal.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Kannan</dc:creator>
  <cp:lastModifiedBy>B L Ahuja</cp:lastModifiedBy>
  <cp:revision>3</cp:revision>
  <dcterms:created xsi:type="dcterms:W3CDTF">2020-09-17T09:47:57Z</dcterms:created>
  <dcterms:modified xsi:type="dcterms:W3CDTF">2020-09-17T11:51:09Z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2008-05-07T00:00:00Z</vt:filetime>
  </property>
  <property fmtid="{D5CDD505-2E9C-101B-9397-08002B2CF9AE}" pid="3" name="Creator">
    <vt:lpwstr>Impress</vt:lpwstr>
  </property>
  <property fmtid="{D5CDD505-2E9C-101B-9397-08002B2CF9AE}" pid="4" name="LastSaved">
    <vt:filetime>2020-09-17T00:00:00Z</vt:filetime>
  </property>
</Properties>
</file>