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16/10/2020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16/10/2020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16/10/2020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16/10/2020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16/10/2020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16/10/2020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16/10/2020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16/10/2020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16/10/2020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16/10/2020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16/10/2020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16/10/2020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Size separation</a:t>
            </a:r>
            <a:endParaRPr lang="en-US" dirty="0">
              <a:solidFill>
                <a:schemeClr val="tx1"/>
              </a:solidFill>
            </a:endParaRPr>
          </a:p>
        </p:txBody>
      </p:sp>
      <p:sp>
        <p:nvSpPr>
          <p:cNvPr id="3" name="Subtitle 2"/>
          <p:cNvSpPr>
            <a:spLocks noGrp="1"/>
          </p:cNvSpPr>
          <p:nvPr>
            <p:ph type="subTitle" idx="1"/>
          </p:nvPr>
        </p:nvSpPr>
        <p:spPr/>
        <p:txBody>
          <a:bodyPr>
            <a:normAutofit fontScale="77500" lnSpcReduction="20000"/>
          </a:bodyPr>
          <a:lstStyle/>
          <a:p>
            <a:r>
              <a:rPr lang="en-US" dirty="0" smtClean="0">
                <a:solidFill>
                  <a:schemeClr val="tx1"/>
                </a:solidFill>
              </a:rPr>
              <a:t>Dr. </a:t>
            </a:r>
            <a:r>
              <a:rPr lang="en-US" dirty="0" err="1" smtClean="0">
                <a:solidFill>
                  <a:schemeClr val="tx1"/>
                </a:solidFill>
              </a:rPr>
              <a:t>Garima</a:t>
            </a:r>
            <a:r>
              <a:rPr lang="en-US" dirty="0" smtClean="0">
                <a:solidFill>
                  <a:schemeClr val="tx1"/>
                </a:solidFill>
              </a:rPr>
              <a:t> </a:t>
            </a:r>
            <a:r>
              <a:rPr lang="en-US" dirty="0" smtClean="0">
                <a:solidFill>
                  <a:schemeClr val="tx1"/>
                </a:solidFill>
              </a:rPr>
              <a:t>Joshi</a:t>
            </a:r>
          </a:p>
          <a:p>
            <a:r>
              <a:rPr lang="en-US" dirty="0" smtClean="0">
                <a:solidFill>
                  <a:schemeClr val="tx1"/>
                </a:solidFill>
              </a:rPr>
              <a:t>Assistant Professor</a:t>
            </a:r>
            <a:endParaRPr lang="en-US" dirty="0" smtClean="0">
              <a:solidFill>
                <a:schemeClr val="tx1"/>
              </a:solidFill>
            </a:endParaRPr>
          </a:p>
          <a:p>
            <a:r>
              <a:rPr lang="en-US" dirty="0" smtClean="0">
                <a:solidFill>
                  <a:schemeClr val="tx1"/>
                </a:solidFill>
              </a:rPr>
              <a:t>Department of Pharmaceutical Sciences, MLSU</a:t>
            </a:r>
          </a:p>
          <a:p>
            <a:r>
              <a:rPr lang="en-US" dirty="0" smtClean="0">
                <a:solidFill>
                  <a:schemeClr val="tx1"/>
                </a:solidFill>
              </a:rPr>
              <a:t>B Pharm III </a:t>
            </a:r>
            <a:r>
              <a:rPr lang="en-US" dirty="0" err="1" smtClean="0">
                <a:solidFill>
                  <a:schemeClr val="tx1"/>
                </a:solidFill>
              </a:rPr>
              <a:t>sem</a:t>
            </a:r>
            <a:r>
              <a:rPr lang="en-US" dirty="0" smtClean="0">
                <a:solidFill>
                  <a:schemeClr val="tx1"/>
                </a:solidFill>
              </a:rPr>
              <a:t>-Unit operation</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4572000" cy="5632311"/>
          </a:xfrm>
          <a:prstGeom prst="rect">
            <a:avLst/>
          </a:prstGeom>
        </p:spPr>
        <p:txBody>
          <a:bodyPr>
            <a:spAutoFit/>
          </a:bodyPr>
          <a:lstStyle/>
          <a:p>
            <a:r>
              <a:rPr lang="en-US" b="1" dirty="0" smtClean="0"/>
              <a:t>SIEVING METHOD</a:t>
            </a:r>
          </a:p>
          <a:p>
            <a:r>
              <a:rPr lang="en-US" dirty="0" smtClean="0"/>
              <a:t>In this method, the fine powder is separated from the coarse</a:t>
            </a:r>
          </a:p>
          <a:p>
            <a:r>
              <a:rPr lang="en-US" dirty="0" smtClean="0"/>
              <a:t>powder by using sieves of desired number. The degree of</a:t>
            </a:r>
          </a:p>
          <a:p>
            <a:r>
              <a:rPr lang="en-US" dirty="0" smtClean="0"/>
              <a:t>fineness of a powder is known with the help of sieve through</a:t>
            </a:r>
          </a:p>
          <a:p>
            <a:r>
              <a:rPr lang="en-US" dirty="0" smtClean="0"/>
              <a:t>which the powdered material is passed. Sieves are numbered</a:t>
            </a:r>
          </a:p>
          <a:p>
            <a:r>
              <a:rPr lang="en-US" dirty="0" smtClean="0"/>
              <a:t>in order to distinguish from each other. Size separation of</a:t>
            </a:r>
          </a:p>
          <a:p>
            <a:r>
              <a:rPr lang="en-US" dirty="0" smtClean="0"/>
              <a:t>powder is done by passing the powdered material through a</a:t>
            </a:r>
          </a:p>
          <a:p>
            <a:r>
              <a:rPr lang="en-US" dirty="0" smtClean="0"/>
              <a:t>set of sieves. Sieves are arranged in descending order </a:t>
            </a:r>
            <a:r>
              <a:rPr lang="en-US" i="1" dirty="0" smtClean="0"/>
              <a:t>i.e.</a:t>
            </a:r>
          </a:p>
          <a:p>
            <a:r>
              <a:rPr lang="en-US" dirty="0" smtClean="0"/>
              <a:t>sieve of larger size is at the top and the smallest one at the</a:t>
            </a:r>
          </a:p>
          <a:p>
            <a:r>
              <a:rPr lang="en-US" dirty="0" smtClean="0"/>
              <a:t>bottom. The bottom sieve is attached to the receiving pan.</a:t>
            </a:r>
          </a:p>
          <a:p>
            <a:endParaRPr lang="en-US" dirty="0"/>
          </a:p>
        </p:txBody>
      </p:sp>
      <p:pic>
        <p:nvPicPr>
          <p:cNvPr id="29698" name="Picture 2"/>
          <p:cNvPicPr>
            <a:picLocks noChangeAspect="1" noChangeArrowheads="1"/>
          </p:cNvPicPr>
          <p:nvPr/>
        </p:nvPicPr>
        <p:blipFill>
          <a:blip r:embed="rId2"/>
          <a:srcRect/>
          <a:stretch>
            <a:fillRect/>
          </a:stretch>
        </p:blipFill>
        <p:spPr bwMode="auto">
          <a:xfrm>
            <a:off x="4800600" y="914400"/>
            <a:ext cx="3276600" cy="4648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838450" y="571500"/>
            <a:ext cx="3467100" cy="5715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7467600" cy="5909310"/>
          </a:xfrm>
          <a:prstGeom prst="rect">
            <a:avLst/>
          </a:prstGeom>
        </p:spPr>
        <p:txBody>
          <a:bodyPr wrap="square">
            <a:spAutoFit/>
          </a:bodyPr>
          <a:lstStyle/>
          <a:p>
            <a:r>
              <a:rPr lang="en-US" dirty="0" smtClean="0"/>
              <a:t>The material is placed in the uppermost sieve. The sieves are shaken with the help of mechanical sieve shaker or electromagnetic devices. It helps the particles to pass through the sieves.</a:t>
            </a:r>
          </a:p>
          <a:p>
            <a:r>
              <a:rPr lang="en-US" dirty="0" smtClean="0"/>
              <a:t>The working of mechanical sieving devices are based on any of</a:t>
            </a:r>
          </a:p>
          <a:p>
            <a:r>
              <a:rPr lang="en-US" dirty="0" smtClean="0"/>
              <a:t>the following methods.</a:t>
            </a:r>
            <a:r>
              <a:rPr lang="en-US" b="1" dirty="0" smtClean="0"/>
              <a:t>1. Agitation 2. Brushing 3. Centrifugal</a:t>
            </a:r>
          </a:p>
          <a:p>
            <a:r>
              <a:rPr lang="en-US" b="1" dirty="0" smtClean="0"/>
              <a:t>Agitation methods Sieves may be agitated in a number of</a:t>
            </a:r>
          </a:p>
          <a:p>
            <a:r>
              <a:rPr lang="en-US" dirty="0" smtClean="0"/>
              <a:t>different ways, such as:</a:t>
            </a:r>
          </a:p>
          <a:p>
            <a:r>
              <a:rPr lang="en-US" dirty="0" smtClean="0"/>
              <a:t>1. </a:t>
            </a:r>
            <a:r>
              <a:rPr lang="en-US" i="1" dirty="0" smtClean="0"/>
              <a:t>Oscillation : This sieve is mounted in a frame that oscillates </a:t>
            </a:r>
            <a:r>
              <a:rPr lang="en-US" dirty="0" smtClean="0"/>
              <a:t>back and forth. It is a simple method but the material may roll on the surface of the sieve.</a:t>
            </a:r>
          </a:p>
          <a:p>
            <a:r>
              <a:rPr lang="en-US" dirty="0" smtClean="0"/>
              <a:t>2. </a:t>
            </a:r>
            <a:r>
              <a:rPr lang="en-US" i="1" dirty="0" smtClean="0"/>
              <a:t>Vibration : The sieve is vibrated at high speed by means of an </a:t>
            </a:r>
            <a:r>
              <a:rPr lang="en-US" dirty="0" smtClean="0"/>
              <a:t>electric device. The rapid vibration is imparted to the particles on the sieve which helps to pass the powdered material through it. </a:t>
            </a:r>
            <a:endParaRPr lang="en-US" b="1" dirty="0" smtClean="0"/>
          </a:p>
          <a:p>
            <a:r>
              <a:rPr lang="en-US" i="1" dirty="0" smtClean="0"/>
              <a:t>Gyration : In this method, a system is made so that </a:t>
            </a:r>
            <a:r>
              <a:rPr lang="en-US" dirty="0" smtClean="0"/>
              <a:t>sieve is on rubber mounting and connected to an eccentric fly wheel. This gives a rotary movement of small amplitude to sieve which hi turn gives spinning</a:t>
            </a:r>
          </a:p>
          <a:p>
            <a:r>
              <a:rPr lang="en-US" dirty="0" smtClean="0"/>
              <a:t>motion to the particles that helps to pass them through a sieve. Agitation methods are not continuous methods‘ but can be made so by inclination of the sieve and the provision of separate outlets for undersize and oversize particles.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6172200" cy="4801314"/>
          </a:xfrm>
          <a:prstGeom prst="rect">
            <a:avLst/>
          </a:prstGeom>
        </p:spPr>
        <p:txBody>
          <a:bodyPr wrap="square">
            <a:spAutoFit/>
          </a:bodyPr>
          <a:lstStyle/>
          <a:p>
            <a:r>
              <a:rPr lang="en-US" b="1" dirty="0" smtClean="0"/>
              <a:t>Brushing methods In this case, a brush is used to move</a:t>
            </a:r>
          </a:p>
          <a:p>
            <a:r>
              <a:rPr lang="en-US" dirty="0" smtClean="0"/>
              <a:t>the particles on the surface of the sieve and to keep the</a:t>
            </a:r>
          </a:p>
          <a:p>
            <a:r>
              <a:rPr lang="en-US" dirty="0" smtClean="0"/>
              <a:t>meshes clear. The brush is rotated in the middle in the</a:t>
            </a:r>
          </a:p>
          <a:p>
            <a:r>
              <a:rPr lang="en-US" dirty="0" smtClean="0"/>
              <a:t>case of a circular sieve but spiral brush is rotated on the</a:t>
            </a:r>
          </a:p>
          <a:p>
            <a:r>
              <a:rPr lang="en-US" dirty="0" smtClean="0"/>
              <a:t>longitudinal axis in case Of a horizontal cylindrical</a:t>
            </a:r>
          </a:p>
          <a:p>
            <a:r>
              <a:rPr lang="en-US" dirty="0" smtClean="0"/>
              <a:t>sieve.</a:t>
            </a:r>
          </a:p>
          <a:p>
            <a:r>
              <a:rPr lang="en-US" b="1" dirty="0" smtClean="0"/>
              <a:t>Centrifugal methods In this method, a high speed rotor is</a:t>
            </a:r>
          </a:p>
          <a:p>
            <a:r>
              <a:rPr lang="en-US" dirty="0" smtClean="0"/>
              <a:t>fixed inside the vertical cylindrical sieve, so that on</a:t>
            </a:r>
          </a:p>
          <a:p>
            <a:r>
              <a:rPr lang="en-US" dirty="0" smtClean="0"/>
              <a:t>rotation of rotor the particles are thrown outwards by</a:t>
            </a:r>
          </a:p>
          <a:p>
            <a:r>
              <a:rPr lang="en-US" dirty="0" smtClean="0"/>
              <a:t>centrifugal force. The current of air which is produced</a:t>
            </a:r>
          </a:p>
          <a:p>
            <a:r>
              <a:rPr lang="en-US" dirty="0" smtClean="0"/>
              <a:t>due to high speed of rotor helps in sieving the powder.</a:t>
            </a:r>
          </a:p>
          <a:p>
            <a:r>
              <a:rPr lang="en-US" dirty="0" smtClean="0"/>
              <a:t>On shaking the powdered material in a mechanical or</a:t>
            </a:r>
          </a:p>
          <a:p>
            <a:r>
              <a:rPr lang="en-US" dirty="0" smtClean="0"/>
              <a:t>electromagnetic device using any of the above methods,</a:t>
            </a:r>
          </a:p>
          <a:p>
            <a:r>
              <a:rPr lang="en-US" dirty="0" smtClean="0"/>
              <a:t>the weight of powder retained on each sieve is</a:t>
            </a:r>
          </a:p>
          <a:p>
            <a:r>
              <a:rPr lang="en-US" dirty="0" smtClean="0"/>
              <a:t>determined. The percentage of each fraction is then</a:t>
            </a:r>
          </a:p>
          <a:p>
            <a:r>
              <a:rPr lang="en-US" dirty="0" smtClean="0"/>
              <a:t>calculated.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chemeClr val="tx1"/>
                </a:solidFill>
              </a:rPr>
              <a:t>SIZe</a:t>
            </a:r>
            <a:r>
              <a:rPr lang="en-US" dirty="0" smtClean="0">
                <a:solidFill>
                  <a:schemeClr val="tx1"/>
                </a:solidFill>
              </a:rPr>
              <a:t> separation-Cyclone separator, AIR SEPARATOR and Elutriation</a:t>
            </a:r>
            <a:endParaRPr lang="en-US" dirty="0">
              <a:solidFill>
                <a:schemeClr val="tx1"/>
              </a:solidFill>
            </a:endParaRPr>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Cyclone separator</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dirty="0" smtClean="0"/>
              <a:t>Principle</a:t>
            </a:r>
            <a:r>
              <a:rPr lang="en-US" dirty="0" smtClean="0"/>
              <a:t>-In cyclone separator, the centrifugal force is used to separate solids from fluids. The separation depends not only on the particle size but also on density of particles. Hence depending on the fluid velocity, the cyclone separator can be used to separate all types of particles or to remove only coarse particles and allow fine particles to be carried through with the fluid.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smtClean="0">
                <a:solidFill>
                  <a:schemeClr val="tx1"/>
                </a:solidFill>
              </a:rPr>
              <a:t>Cyclone separator</a:t>
            </a:r>
            <a:endParaRPr lang="en-US" dirty="0">
              <a:solidFill>
                <a:schemeClr val="tx1"/>
              </a:solidFill>
            </a:endParaRPr>
          </a:p>
        </p:txBody>
      </p:sp>
      <p:pic>
        <p:nvPicPr>
          <p:cNvPr id="1026" name="Picture 2"/>
          <p:cNvPicPr>
            <a:picLocks noGrp="1" noChangeAspect="1" noChangeArrowheads="1"/>
          </p:cNvPicPr>
          <p:nvPr>
            <p:ph idx="1"/>
          </p:nvPr>
        </p:nvPicPr>
        <p:blipFill>
          <a:blip r:embed="rId2"/>
          <a:stretch>
            <a:fillRect/>
          </a:stretch>
        </p:blipFill>
        <p:spPr bwMode="auto">
          <a:xfrm>
            <a:off x="3257550" y="3051969"/>
            <a:ext cx="1638300" cy="19621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62000" y="1143000"/>
            <a:ext cx="7010400" cy="3200400"/>
          </a:xfrm>
          <a:prstGeom prst="rect">
            <a:avLst/>
          </a:prstGeom>
          <a:noFill/>
          <a:ln w="9525">
            <a:noFill/>
            <a:miter lim="800000"/>
            <a:headEnd/>
            <a:tailEnd/>
          </a:ln>
          <a:effectLst/>
        </p:spPr>
      </p:pic>
      <p:sp>
        <p:nvSpPr>
          <p:cNvPr id="6" name="Rectangle 5"/>
          <p:cNvSpPr/>
          <p:nvPr/>
        </p:nvSpPr>
        <p:spPr>
          <a:xfrm>
            <a:off x="762000" y="4495800"/>
            <a:ext cx="4572000" cy="1477328"/>
          </a:xfrm>
          <a:prstGeom prst="rect">
            <a:avLst/>
          </a:prstGeom>
        </p:spPr>
        <p:txBody>
          <a:bodyPr>
            <a:spAutoFit/>
          </a:bodyPr>
          <a:lstStyle/>
          <a:p>
            <a:r>
              <a:rPr lang="en-US" b="1" dirty="0" smtClean="0"/>
              <a:t>Construction</a:t>
            </a:r>
            <a:r>
              <a:rPr lang="en-US" dirty="0" smtClean="0"/>
              <a:t> It consists of a cylindrical vessel with a conical base. In the upper part of the vessel is fitted with a tangential inlet and a fluid outlet and at the base it is fitted with solid outlet.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Cyclone separator</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buNone/>
            </a:pPr>
            <a:r>
              <a:rPr lang="en-US" b="1" dirty="0" smtClean="0"/>
              <a:t>Working -The suspension of a solid in gas (usually air) is </a:t>
            </a:r>
            <a:r>
              <a:rPr lang="en-US" dirty="0" smtClean="0"/>
              <a:t>introduced tangentially at a very high velocity, so that rotary movement takes place within the vessel. The fluid is removed from a central outlet at the top. The </a:t>
            </a:r>
            <a:r>
              <a:rPr lang="en-US" dirty="0" err="1" smtClean="0"/>
              <a:t>rotatory</a:t>
            </a:r>
            <a:r>
              <a:rPr lang="en-US" dirty="0" smtClean="0"/>
              <a:t> flow within the cyclone separator causes the particles to be acted on by centrifugal force. The solids are thrown out to the walls, thereafter it falls to the conical base and discharged out through solids outlet.</a:t>
            </a:r>
          </a:p>
          <a:p>
            <a:pPr>
              <a:buNone/>
            </a:pPr>
            <a:r>
              <a:rPr lang="en-US" b="1" dirty="0" smtClean="0"/>
              <a:t>Uses-Cyclone separators are used to separate the suspension </a:t>
            </a:r>
            <a:r>
              <a:rPr lang="en-US" dirty="0" smtClean="0"/>
              <a:t>of a solid in a gas (air). It can be used with liquid suspensions of solids.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AIR SEPARATOR</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Principle-</a:t>
            </a:r>
          </a:p>
          <a:p>
            <a:pPr>
              <a:buNone/>
            </a:pPr>
            <a:r>
              <a:rPr lang="en-US" dirty="0" smtClean="0"/>
              <a:t>    It works on the same principle as that of cyclone separator. But in this case the air movement is obtained by means of rotating disc and blades. To improve the separation, the stationary blades are used. By controlling these blades and the speed of rotation, it is possible to vary the size at which separation occurs.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AIR SEPARATOR</a:t>
            </a:r>
            <a:endParaRPr lang="en-US" dirty="0">
              <a:solidFill>
                <a:schemeClr val="tx1"/>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4876800" y="1905000"/>
            <a:ext cx="2695575" cy="2895600"/>
          </a:xfrm>
          <a:prstGeom prst="rect">
            <a:avLst/>
          </a:prstGeom>
          <a:noFill/>
          <a:ln w="9525">
            <a:noFill/>
            <a:miter lim="800000"/>
            <a:headEnd/>
            <a:tailEnd/>
          </a:ln>
          <a:effectLst/>
        </p:spPr>
      </p:pic>
      <p:sp>
        <p:nvSpPr>
          <p:cNvPr id="5" name="Rectangle 4"/>
          <p:cNvSpPr/>
          <p:nvPr/>
        </p:nvSpPr>
        <p:spPr>
          <a:xfrm>
            <a:off x="533400" y="1600200"/>
            <a:ext cx="4572000" cy="2862322"/>
          </a:xfrm>
          <a:prstGeom prst="rect">
            <a:avLst/>
          </a:prstGeom>
        </p:spPr>
        <p:txBody>
          <a:bodyPr>
            <a:spAutoFit/>
          </a:bodyPr>
          <a:lstStyle/>
          <a:p>
            <a:r>
              <a:rPr lang="en-US" b="1" dirty="0" smtClean="0"/>
              <a:t>Construction-</a:t>
            </a:r>
          </a:p>
          <a:p>
            <a:r>
              <a:rPr lang="en-US" b="1" dirty="0" smtClean="0"/>
              <a:t>It consists of a cylindrical vessel with a conical  </a:t>
            </a:r>
            <a:r>
              <a:rPr lang="en-US" dirty="0" smtClean="0"/>
              <a:t>base. In the upper part of the separator the vessel is fitted</a:t>
            </a:r>
          </a:p>
          <a:p>
            <a:r>
              <a:rPr lang="en-US" dirty="0" smtClean="0"/>
              <a:t>with feed inlet, and at the base there are two outlets, one for line particles and other for heavy particles. The rotating disc and rotating blades are attached to the central shaft, to produce air movement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SIZE </a:t>
            </a:r>
            <a:r>
              <a:rPr lang="en-US" dirty="0" err="1" smtClean="0">
                <a:solidFill>
                  <a:schemeClr val="tx1"/>
                </a:solidFill>
              </a:rPr>
              <a:t>SEPARaTION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Size separation is a unit operation that involves the separation of a mixture of various size particles into two or more portions by means of screening surfaces. </a:t>
            </a:r>
          </a:p>
          <a:p>
            <a:r>
              <a:rPr lang="en-US" dirty="0" smtClean="0"/>
              <a:t>It is a special technique used for separating the particles according to their sizes</a:t>
            </a:r>
          </a:p>
          <a:p>
            <a:r>
              <a:rPr lang="en-US" dirty="0" smtClean="0"/>
              <a:t>Size separation is also known as sieving, sifting, screening. This technique is based on physical differences b/w the particles such as size, shape and density.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AIR SEPARATOR</a:t>
            </a:r>
            <a:endParaRPr lang="en-US"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a:buNone/>
            </a:pPr>
            <a:r>
              <a:rPr lang="en-US" b="1" dirty="0" smtClean="0"/>
              <a:t>Working -As shown in the Figure, the sample powder is passed</a:t>
            </a:r>
          </a:p>
          <a:p>
            <a:pPr>
              <a:buNone/>
            </a:pPr>
            <a:r>
              <a:rPr lang="en-US" dirty="0" smtClean="0"/>
              <a:t>through the feed inlet, which falls on the rotating disc. The</a:t>
            </a:r>
          </a:p>
          <a:p>
            <a:pPr>
              <a:buNone/>
            </a:pPr>
            <a:r>
              <a:rPr lang="en-US" dirty="0" smtClean="0"/>
              <a:t>rotating blades are attached to the same shaft. These produce</a:t>
            </a:r>
          </a:p>
          <a:p>
            <a:pPr>
              <a:buNone/>
            </a:pPr>
            <a:r>
              <a:rPr lang="en-US" dirty="0" smtClean="0"/>
              <a:t>a current of air as shown by the arrows. The fine particles are</a:t>
            </a:r>
          </a:p>
          <a:p>
            <a:pPr>
              <a:buNone/>
            </a:pPr>
            <a:r>
              <a:rPr lang="en-US" dirty="0" smtClean="0"/>
              <a:t>picked up and are carried into space, where air velocity is</a:t>
            </a:r>
          </a:p>
          <a:p>
            <a:pPr>
              <a:buNone/>
            </a:pPr>
            <a:r>
              <a:rPr lang="en-US" dirty="0" smtClean="0"/>
              <a:t>sufficiently reduced. The fine particles are dropped and</a:t>
            </a:r>
          </a:p>
          <a:p>
            <a:pPr>
              <a:buNone/>
            </a:pPr>
            <a:r>
              <a:rPr lang="en-US" dirty="0" smtClean="0"/>
              <a:t>ultimately collected at an outlet meant for fine particles. The</a:t>
            </a:r>
          </a:p>
          <a:p>
            <a:pPr>
              <a:buNone/>
            </a:pPr>
            <a:r>
              <a:rPr lang="en-US" dirty="0" smtClean="0"/>
              <a:t>heavy particles which fall downward are removed at an outlet</a:t>
            </a:r>
          </a:p>
          <a:p>
            <a:pPr>
              <a:buNone/>
            </a:pPr>
            <a:r>
              <a:rPr lang="en-US" dirty="0" smtClean="0"/>
              <a:t>meant for heavy particles.</a:t>
            </a:r>
          </a:p>
          <a:p>
            <a:pPr>
              <a:buNone/>
            </a:pPr>
            <a:r>
              <a:rPr lang="en-US" b="1" dirty="0" smtClean="0"/>
              <a:t>Uses- Air separator is often attached to the ball mill or hammer</a:t>
            </a:r>
          </a:p>
          <a:p>
            <a:pPr>
              <a:buNone/>
            </a:pPr>
            <a:r>
              <a:rPr lang="en-US" dirty="0" smtClean="0"/>
              <a:t>mill to separate and return oversized particles for further size</a:t>
            </a:r>
          </a:p>
          <a:p>
            <a:pPr>
              <a:buNone/>
            </a:pPr>
            <a:r>
              <a:rPr lang="en-US" dirty="0" smtClean="0"/>
              <a:t>reduction</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Elutriation</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In Elutriation method the size separation of powder is </a:t>
            </a:r>
            <a:r>
              <a:rPr lang="en-US" dirty="0" err="1" smtClean="0"/>
              <a:t>baseon</a:t>
            </a:r>
            <a:r>
              <a:rPr lang="en-US" dirty="0" smtClean="0"/>
              <a:t> the low density of fine particles and high density of the coarse particles. Elutriating tank is used to separate the coarse and fine particles of powder after </a:t>
            </a:r>
            <a:r>
              <a:rPr lang="en-US" dirty="0" err="1" smtClean="0"/>
              <a:t>levigation</a:t>
            </a:r>
            <a:r>
              <a:rPr lang="en-US" dirty="0" smtClean="0"/>
              <a:t>. The dry powder or paste made by </a:t>
            </a:r>
            <a:r>
              <a:rPr lang="en-US" dirty="0" err="1" smtClean="0"/>
              <a:t>levigation</a:t>
            </a:r>
            <a:r>
              <a:rPr lang="en-US" dirty="0" smtClean="0"/>
              <a:t> process is kept in an elutriating tank and </a:t>
            </a:r>
            <a:r>
              <a:rPr lang="en-US" i="1" dirty="0" smtClean="0"/>
              <a:t>mixed with a large quantity of water. The solid particles are </a:t>
            </a:r>
            <a:r>
              <a:rPr lang="en-US" dirty="0" smtClean="0"/>
              <a:t>uniformly distributed in the liquid by stirring and then it is allowed to settle down. Depending on the density of solid particles, it will either settle down or remain suspended in water.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Diagrammatic representation</a:t>
            </a:r>
            <a:endParaRPr lang="en-US" dirty="0">
              <a:solidFill>
                <a:schemeClr val="tx1"/>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609599" y="1905000"/>
            <a:ext cx="2399489" cy="2895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429000" y="1905000"/>
            <a:ext cx="4086225" cy="26098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method</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t>The sample is withdrawn at different heights through the</a:t>
            </a:r>
          </a:p>
          <a:p>
            <a:pPr>
              <a:buNone/>
            </a:pPr>
            <a:r>
              <a:rPr lang="en-US" dirty="0" smtClean="0"/>
              <a:t>outlets. These are dried and thus the powder with various</a:t>
            </a:r>
          </a:p>
          <a:p>
            <a:pPr>
              <a:buNone/>
            </a:pPr>
            <a:r>
              <a:rPr lang="en-US" dirty="0" smtClean="0"/>
              <a:t>size fractions are collected Nowadays in elutriation process,</a:t>
            </a:r>
          </a:p>
          <a:p>
            <a:pPr>
              <a:buNone/>
            </a:pPr>
            <a:r>
              <a:rPr lang="en-US" dirty="0" smtClean="0"/>
              <a:t>the particles are suspended in a moving fluid, generally</a:t>
            </a:r>
          </a:p>
          <a:p>
            <a:pPr>
              <a:buNone/>
            </a:pPr>
            <a:r>
              <a:rPr lang="en-US" dirty="0" smtClean="0"/>
              <a:t>water or air. The apparatus consists of a vertical column</a:t>
            </a:r>
          </a:p>
          <a:p>
            <a:pPr>
              <a:buNone/>
            </a:pPr>
            <a:r>
              <a:rPr lang="en-US" dirty="0" smtClean="0"/>
              <a:t>with an inlet near the bottom for suspension, an outlet at the</a:t>
            </a:r>
          </a:p>
          <a:p>
            <a:pPr>
              <a:buNone/>
            </a:pPr>
            <a:r>
              <a:rPr lang="en-US" dirty="0" smtClean="0"/>
              <a:t>base for coarse particles and an overflow near the top for</a:t>
            </a:r>
          </a:p>
          <a:p>
            <a:pPr>
              <a:buNone/>
            </a:pPr>
            <a:r>
              <a:rPr lang="en-US" dirty="0" smtClean="0"/>
              <a:t>fluid and fine articles. One column will give single separation</a:t>
            </a:r>
          </a:p>
          <a:p>
            <a:pPr>
              <a:buNone/>
            </a:pPr>
            <a:r>
              <a:rPr lang="en-US" dirty="0" smtClean="0"/>
              <a:t>into two fractions. If more than one fraction is required a</a:t>
            </a:r>
          </a:p>
          <a:p>
            <a:pPr>
              <a:buNone/>
            </a:pPr>
            <a:r>
              <a:rPr lang="en-US" dirty="0" smtClean="0"/>
              <a:t>number of tubes of increasing area of cross section can be</a:t>
            </a:r>
          </a:p>
          <a:p>
            <a:pPr>
              <a:buNone/>
            </a:pPr>
            <a:r>
              <a:rPr lang="en-US" dirty="0" smtClean="0"/>
              <a:t>connected in series. The velocity of the fluid decreases in</a:t>
            </a:r>
          </a:p>
          <a:p>
            <a:pPr>
              <a:buNone/>
            </a:pPr>
            <a:r>
              <a:rPr lang="en-US" dirty="0" smtClean="0"/>
              <a:t>succeeding tubes as the area of cross section increases, thus</a:t>
            </a:r>
          </a:p>
          <a:p>
            <a:pPr>
              <a:buNone/>
            </a:pPr>
            <a:r>
              <a:rPr lang="en-US" dirty="0" smtClean="0"/>
              <a:t>giving a number of fractions. These fractions are separated</a:t>
            </a:r>
          </a:p>
          <a:p>
            <a:pPr>
              <a:buNone/>
            </a:pPr>
            <a:r>
              <a:rPr lang="en-US" dirty="0" smtClean="0"/>
              <a:t>and dried.</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solidFill>
                  <a:schemeClr val="tx1"/>
                </a:solidFill>
              </a:rPr>
              <a:t/>
            </a:r>
            <a:br>
              <a:rPr lang="en-US" i="1" dirty="0" smtClean="0">
                <a:solidFill>
                  <a:schemeClr val="tx1"/>
                </a:solidFill>
              </a:rPr>
            </a:br>
            <a:r>
              <a:rPr lang="en-US" i="1" dirty="0" smtClean="0">
                <a:solidFill>
                  <a:schemeClr val="tx1"/>
                </a:solidFill>
              </a:rPr>
              <a:t>Advantages of Elutriation</a:t>
            </a:r>
            <a:br>
              <a:rPr lang="en-US" i="1" dirty="0" smtClean="0">
                <a:solidFill>
                  <a:schemeClr val="tx1"/>
                </a:solidFill>
              </a:rPr>
            </a:br>
            <a:endParaRPr lang="en-US" dirty="0">
              <a:solidFill>
                <a:schemeClr val="tx1"/>
              </a:solidFill>
            </a:endParaRPr>
          </a:p>
        </p:txBody>
      </p:sp>
      <p:sp>
        <p:nvSpPr>
          <p:cNvPr id="4" name="Rectangle 3"/>
          <p:cNvSpPr/>
          <p:nvPr/>
        </p:nvSpPr>
        <p:spPr>
          <a:xfrm>
            <a:off x="609600" y="2362200"/>
            <a:ext cx="6629400" cy="3693319"/>
          </a:xfrm>
          <a:prstGeom prst="rect">
            <a:avLst/>
          </a:prstGeom>
        </p:spPr>
        <p:txBody>
          <a:bodyPr wrap="square">
            <a:spAutoFit/>
          </a:bodyPr>
          <a:lstStyle/>
          <a:p>
            <a:r>
              <a:rPr lang="en-US" dirty="0" smtClean="0"/>
              <a:t>(1) The process is continuous.</a:t>
            </a:r>
          </a:p>
          <a:p>
            <a:r>
              <a:rPr lang="en-US" dirty="0" smtClean="0"/>
              <a:t>(2) Depending on the number of fractions required, the same</a:t>
            </a:r>
          </a:p>
          <a:p>
            <a:r>
              <a:rPr lang="en-US" dirty="0" smtClean="0"/>
              <a:t>number of tubes of different area of cross section can be</a:t>
            </a:r>
          </a:p>
          <a:p>
            <a:r>
              <a:rPr lang="en-US" dirty="0" smtClean="0"/>
              <a:t>connected.</a:t>
            </a:r>
          </a:p>
          <a:p>
            <a:r>
              <a:rPr lang="en-US" dirty="0" smtClean="0"/>
              <a:t>(3) The separation is quick as compare to other methods of</a:t>
            </a:r>
          </a:p>
          <a:p>
            <a:r>
              <a:rPr lang="en-US" dirty="0" smtClean="0"/>
              <a:t>separation.</a:t>
            </a:r>
          </a:p>
          <a:p>
            <a:r>
              <a:rPr lang="en-US" dirty="0" smtClean="0"/>
              <a:t>(4) The apparatus is more compact than as that used in</a:t>
            </a:r>
          </a:p>
          <a:p>
            <a:r>
              <a:rPr lang="en-US" dirty="0" smtClean="0"/>
              <a:t>sedimentation methods.</a:t>
            </a:r>
          </a:p>
          <a:p>
            <a:r>
              <a:rPr lang="en-US" dirty="0" smtClean="0"/>
              <a:t>The main disadvantage of this method is that the suspension of</a:t>
            </a:r>
          </a:p>
          <a:p>
            <a:r>
              <a:rPr lang="en-US" dirty="0" smtClean="0"/>
              <a:t>solid particles has to be diluted which may not be desired in</a:t>
            </a:r>
          </a:p>
          <a:p>
            <a:r>
              <a:rPr lang="en-US" dirty="0" smtClean="0"/>
              <a:t>certain cases.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7242048" cy="1143000"/>
          </a:xfrm>
        </p:spPr>
        <p:txBody>
          <a:bodyPr/>
          <a:lstStyle/>
          <a:p>
            <a:pPr algn="ctr"/>
            <a:r>
              <a:rPr lang="en-US" dirty="0" smtClean="0"/>
              <a:t>Thanks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chemeClr val="tx1"/>
                </a:solidFill>
              </a:rPr>
              <a:t>Need/ Application/ uses/ significance of size separation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Determination of particle size &amp; size distribution is required for production of tablet and capsule. </a:t>
            </a:r>
          </a:p>
          <a:p>
            <a:r>
              <a:rPr lang="en-US" dirty="0" smtClean="0"/>
              <a:t>It is a quality control tool for analysis of raw material. </a:t>
            </a:r>
          </a:p>
          <a:p>
            <a:r>
              <a:rPr lang="en-US" dirty="0" smtClean="0"/>
              <a:t>To optimize the process condition such as method of agitation, time of screening, feed rate etc. </a:t>
            </a:r>
          </a:p>
          <a:p>
            <a:r>
              <a:rPr lang="en-US" dirty="0" smtClean="0"/>
              <a:t>To measure the efficiency of size reduction equipments.</a:t>
            </a:r>
          </a:p>
          <a:p>
            <a:r>
              <a:rPr lang="en-US" dirty="0" smtClean="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OFFICIAL STANDARDS FOR POWDERS</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r>
              <a:rPr lang="en-US" dirty="0" smtClean="0"/>
              <a:t>The Indian Pharmacopoeia has laid down the standards for powders for pharmaceutical purposes. The I.P. specifies five grades of powder which are as under: </a:t>
            </a:r>
          </a:p>
          <a:p>
            <a:r>
              <a:rPr lang="en-US" dirty="0" smtClean="0"/>
              <a:t>1. Coarse powder : A powder of which al! the particles pass through a sieve with nominal mesh aperture of 1.70 mm (No. 10 sieve) and not more than 40.0 per cent through a sieve with nominal mesh aperture of 355 urn (No. 44 sieve) is called coarse powder. </a:t>
            </a:r>
          </a:p>
          <a:p>
            <a:r>
              <a:rPr lang="en-US" dirty="0" smtClean="0"/>
              <a:t>2. Moderately coarse powder: A powder of which all the particles pass through a sieve with nominal mesh aperture of 710 micrometer (No. 22 sieve) and not more than 40.0 per cent through a sieve with nominal mesh aperture of 250 </a:t>
            </a:r>
            <a:r>
              <a:rPr lang="en-US" dirty="0" err="1" smtClean="0"/>
              <a:t>microm</a:t>
            </a:r>
            <a:r>
              <a:rPr lang="en-US" dirty="0" smtClean="0"/>
              <a:t> (No. 60 sieve) is called moderately coarse powder.2 </a:t>
            </a:r>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OFFICIAL STANDARDS FOR POWDERS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3. Moderately fine powder : If all the particles of a powder pass through a sieve with nominal mesh aperture of 355 µm (No. 44 sieve) and not more than 40.0 per cent through a sieve with nominal mesh aperture of 180 µm(No. 85 sieve), it falls in this group. </a:t>
            </a:r>
          </a:p>
          <a:p>
            <a:r>
              <a:rPr lang="en-US" dirty="0" smtClean="0"/>
              <a:t>4. Fine powder : In case all the particles pass through a sieve with a nominal mesh aperture of 180 µm (No. 85 sieve), it is called fine powder</a:t>
            </a:r>
          </a:p>
          <a:p>
            <a:r>
              <a:rPr lang="en-US" dirty="0" smtClean="0"/>
              <a:t>5. Very fine powder : If all the particles of the powder pass through a sieve with a nominal mesh aperture of 125 µm (No. 120sieve), it is said to be very fine powder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Size separation techniques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SIEVING</a:t>
            </a:r>
          </a:p>
          <a:p>
            <a:r>
              <a:rPr lang="en-US" dirty="0" smtClean="0"/>
              <a:t>Cyclone separator</a:t>
            </a:r>
          </a:p>
          <a:p>
            <a:r>
              <a:rPr lang="en-US" dirty="0" smtClean="0"/>
              <a:t>Air separator</a:t>
            </a:r>
          </a:p>
          <a:p>
            <a:r>
              <a:rPr lang="en-US" dirty="0" smtClean="0"/>
              <a:t>Elutriation</a:t>
            </a:r>
          </a:p>
          <a:p>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SIEVING- Through SIEVES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Sieves for </a:t>
            </a:r>
            <a:r>
              <a:rPr lang="en-US" dirty="0" err="1" smtClean="0"/>
              <a:t>pharmacopoeial</a:t>
            </a:r>
            <a:r>
              <a:rPr lang="en-US" dirty="0" smtClean="0"/>
              <a:t> testing are constructed from wire cloth with square meshes, woven from wires of </a:t>
            </a:r>
            <a:r>
              <a:rPr lang="en-US" dirty="0" err="1" smtClean="0"/>
              <a:t>brass,bronze</a:t>
            </a:r>
            <a:r>
              <a:rPr lang="en-US" dirty="0" smtClean="0"/>
              <a:t>, stainless steel or any other suitable material. The wires should be of uniform circular cross-section and should not be coated or plated.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1143000"/>
          </a:xfrm>
        </p:spPr>
        <p:txBody>
          <a:bodyPr/>
          <a:lstStyle/>
          <a:p>
            <a:r>
              <a:rPr lang="en-US" dirty="0" err="1" smtClean="0">
                <a:solidFill>
                  <a:schemeClr val="tx1"/>
                </a:solidFill>
              </a:rPr>
              <a:t>SIEVes</a:t>
            </a:r>
            <a:endParaRPr lang="en-US" dirty="0">
              <a:solidFill>
                <a:schemeClr val="tx1"/>
              </a:solidFill>
            </a:endParaRPr>
          </a:p>
        </p:txBody>
      </p:sp>
      <p:pic>
        <p:nvPicPr>
          <p:cNvPr id="28674" name="Picture 2"/>
          <p:cNvPicPr>
            <a:picLocks noGrp="1" noChangeAspect="1" noChangeArrowheads="1"/>
          </p:cNvPicPr>
          <p:nvPr>
            <p:ph idx="1"/>
          </p:nvPr>
        </p:nvPicPr>
        <p:blipFill>
          <a:blip r:embed="rId2"/>
          <a:stretch>
            <a:fillRect/>
          </a:stretch>
        </p:blipFill>
        <p:spPr bwMode="auto">
          <a:xfrm>
            <a:off x="845608" y="1609725"/>
            <a:ext cx="6462184" cy="484663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7696200" cy="5632311"/>
          </a:xfrm>
          <a:prstGeom prst="rect">
            <a:avLst/>
          </a:prstGeom>
        </p:spPr>
        <p:txBody>
          <a:bodyPr wrap="square">
            <a:spAutoFit/>
          </a:bodyPr>
          <a:lstStyle/>
          <a:p>
            <a:pPr algn="just"/>
            <a:r>
              <a:rPr lang="en-US" sz="2000" dirty="0" smtClean="0">
                <a:latin typeface="Times New Roman" pitchFamily="18" charset="0"/>
                <a:cs typeface="Times New Roman" pitchFamily="18" charset="0"/>
              </a:rPr>
              <a:t>Standards for sieves used for </a:t>
            </a:r>
            <a:r>
              <a:rPr lang="en-US" sz="2000" dirty="0" err="1" smtClean="0">
                <a:latin typeface="Times New Roman" pitchFamily="18" charset="0"/>
                <a:cs typeface="Times New Roman" pitchFamily="18" charset="0"/>
              </a:rPr>
              <a:t>pharmacopoeial</a:t>
            </a:r>
            <a:r>
              <a:rPr lang="en-US" sz="2000" dirty="0" smtClean="0">
                <a:latin typeface="Times New Roman" pitchFamily="18" charset="0"/>
                <a:cs typeface="Times New Roman" pitchFamily="18" charset="0"/>
              </a:rPr>
              <a:t> testing must</a:t>
            </a:r>
          </a:p>
          <a:p>
            <a:pPr algn="just"/>
            <a:r>
              <a:rPr lang="en-US" sz="2000" dirty="0" smtClean="0">
                <a:latin typeface="Times New Roman" pitchFamily="18" charset="0"/>
                <a:cs typeface="Times New Roman" pitchFamily="18" charset="0"/>
              </a:rPr>
              <a:t>specify the following:</a:t>
            </a:r>
          </a:p>
          <a:p>
            <a:pPr algn="just"/>
            <a:r>
              <a:rPr lang="en-US" sz="2000" dirty="0" smtClean="0">
                <a:latin typeface="Times New Roman" pitchFamily="18" charset="0"/>
                <a:cs typeface="Times New Roman" pitchFamily="18" charset="0"/>
              </a:rPr>
              <a:t>1. </a:t>
            </a:r>
            <a:r>
              <a:rPr lang="en-US" sz="2000" b="1" i="1" dirty="0" smtClean="0">
                <a:latin typeface="Times New Roman" pitchFamily="18" charset="0"/>
                <a:cs typeface="Times New Roman" pitchFamily="18" charset="0"/>
              </a:rPr>
              <a:t>Number of sieve : Sieve number indicates the number of </a:t>
            </a:r>
            <a:r>
              <a:rPr lang="en-US" sz="2000" dirty="0" smtClean="0">
                <a:latin typeface="Times New Roman" pitchFamily="18" charset="0"/>
                <a:cs typeface="Times New Roman" pitchFamily="18" charset="0"/>
              </a:rPr>
              <a:t>meshes in a length of 2.54 cm in each transverse direction parallel to the wires.</a:t>
            </a:r>
          </a:p>
          <a:p>
            <a:pPr algn="just"/>
            <a:r>
              <a:rPr lang="en-US" sz="2000" dirty="0" smtClean="0">
                <a:latin typeface="Times New Roman" pitchFamily="18" charset="0"/>
                <a:cs typeface="Times New Roman" pitchFamily="18" charset="0"/>
              </a:rPr>
              <a:t>2. </a:t>
            </a:r>
            <a:r>
              <a:rPr lang="en-US" sz="2000" b="1" i="1" dirty="0" smtClean="0">
                <a:latin typeface="Times New Roman" pitchFamily="18" charset="0"/>
                <a:cs typeface="Times New Roman" pitchFamily="18" charset="0"/>
              </a:rPr>
              <a:t>Nominal size of aperture : Nominal size of aperture </a:t>
            </a:r>
            <a:r>
              <a:rPr lang="en-US" sz="2000" dirty="0" smtClean="0">
                <a:latin typeface="Times New Roman" pitchFamily="18" charset="0"/>
                <a:cs typeface="Times New Roman" pitchFamily="18" charset="0"/>
              </a:rPr>
              <a:t>indicates the distance between the wires. It represents the length of the side of the square aperture. The I.P. has given the nominal mesh aperture size for majority of sieves in mm or in cm.</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3. </a:t>
            </a:r>
            <a:r>
              <a:rPr lang="en-US" sz="2000" b="1" i="1" dirty="0" smtClean="0">
                <a:latin typeface="Times New Roman" pitchFamily="18" charset="0"/>
                <a:cs typeface="Times New Roman" pitchFamily="18" charset="0"/>
              </a:rPr>
              <a:t>Nominal diameter of the wire : Wire mesh sieves are </a:t>
            </a:r>
            <a:r>
              <a:rPr lang="en-US" sz="2000" dirty="0" smtClean="0">
                <a:latin typeface="Times New Roman" pitchFamily="18" charset="0"/>
                <a:cs typeface="Times New Roman" pitchFamily="18" charset="0"/>
              </a:rPr>
              <a:t>made from the wire having the specified diameter in order to give a suitable aperture size and sufficient strength to avoid distortion of the sieve.</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4. </a:t>
            </a:r>
            <a:r>
              <a:rPr lang="en-US" sz="2000" b="1" i="1" dirty="0" smtClean="0">
                <a:latin typeface="Times New Roman" pitchFamily="18" charset="0"/>
                <a:cs typeface="Times New Roman" pitchFamily="18" charset="0"/>
              </a:rPr>
              <a:t>Approximate percentage sieving area : This standard </a:t>
            </a:r>
            <a:r>
              <a:rPr lang="en-US" sz="2000" dirty="0" smtClean="0">
                <a:latin typeface="Times New Roman" pitchFamily="18" charset="0"/>
                <a:cs typeface="Times New Roman" pitchFamily="18" charset="0"/>
              </a:rPr>
              <a:t>expresses the area of the meshes a percentage of the total area of the sieve. It depends on the size of the wire used for any particular sieve number. Generally the sieving area is kept within the range of 35 to 40 per cent in order to give suitable strength to the sieve.</a:t>
            </a:r>
            <a:endParaRPr lang="en-US" sz="20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8699</TotalTime>
  <Words>1989</Words>
  <Application>Microsoft Office PowerPoint</Application>
  <PresentationFormat>On-screen Show (4:3)</PresentationFormat>
  <Paragraphs>134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Opulent</vt:lpstr>
      <vt:lpstr>Size separation</vt:lpstr>
      <vt:lpstr>SIZE SEPARaTION</vt:lpstr>
      <vt:lpstr>     Need/ Application/ uses/ significance of size separation </vt:lpstr>
      <vt:lpstr>OFFICIAL STANDARDS FOR POWDERS</vt:lpstr>
      <vt:lpstr>OFFICIAL STANDARDS FOR POWDERS</vt:lpstr>
      <vt:lpstr>Size separation techniques</vt:lpstr>
      <vt:lpstr>SIEVING- Through SIEVES</vt:lpstr>
      <vt:lpstr>SIEVes</vt:lpstr>
      <vt:lpstr>Slide 9</vt:lpstr>
      <vt:lpstr>Slide 10</vt:lpstr>
      <vt:lpstr>Slide 11</vt:lpstr>
      <vt:lpstr>Slide 12</vt:lpstr>
      <vt:lpstr>Slide 13</vt:lpstr>
      <vt:lpstr>SIZe separation-Cyclone separator, AIR SEPARATOR and Elutriation</vt:lpstr>
      <vt:lpstr>Cyclone separator</vt:lpstr>
      <vt:lpstr>Cyclone separator</vt:lpstr>
      <vt:lpstr>Cyclone separator</vt:lpstr>
      <vt:lpstr>AIR SEPARATOR </vt:lpstr>
      <vt:lpstr>AIR SEPARATOR</vt:lpstr>
      <vt:lpstr>AIR SEPARATOR</vt:lpstr>
      <vt:lpstr>Elutriation </vt:lpstr>
      <vt:lpstr>Diagrammatic representation</vt:lpstr>
      <vt:lpstr>method</vt:lpstr>
      <vt:lpstr>    Advantages of Elutriation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Size separtion- General introduction</dc:title>
  <dc:creator>Garima</dc:creator>
  <cp:lastModifiedBy>Garima</cp:lastModifiedBy>
  <cp:revision>9</cp:revision>
  <dcterms:created xsi:type="dcterms:W3CDTF">2006-08-16T00:00:00Z</dcterms:created>
  <dcterms:modified xsi:type="dcterms:W3CDTF">2020-10-16T06:28:35Z</dcterms:modified>
</cp:coreProperties>
</file>