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86" r:id="rId19"/>
    <p:sldId id="287" r:id="rId20"/>
    <p:sldId id="273" r:id="rId21"/>
    <p:sldId id="275" r:id="rId22"/>
    <p:sldId id="276" r:id="rId23"/>
    <p:sldId id="277" r:id="rId24"/>
    <p:sldId id="278" r:id="rId25"/>
    <p:sldId id="279" r:id="rId26"/>
    <p:sldId id="280" r:id="rId27"/>
    <p:sldId id="281" r:id="rId28"/>
    <p:sldId id="28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16/10/2020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16/10/2020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MIXING – Unit operation-General introduction, liquid mixing</a:t>
            </a:r>
            <a:endParaRPr lang="en-US" dirty="0"/>
          </a:p>
        </p:txBody>
      </p:sp>
      <p:sp>
        <p:nvSpPr>
          <p:cNvPr id="3" name="Subtitle 2"/>
          <p:cNvSpPr>
            <a:spLocks noGrp="1"/>
          </p:cNvSpPr>
          <p:nvPr>
            <p:ph type="subTitle" idx="1"/>
          </p:nvPr>
        </p:nvSpPr>
        <p:spPr>
          <a:xfrm>
            <a:off x="152400" y="4724400"/>
            <a:ext cx="8991600" cy="1828800"/>
          </a:xfrm>
        </p:spPr>
        <p:txBody>
          <a:bodyPr>
            <a:normAutofit/>
          </a:bodyPr>
          <a:lstStyle/>
          <a:p>
            <a:r>
              <a:rPr lang="en-US" b="1" dirty="0" smtClean="0">
                <a:solidFill>
                  <a:schemeClr val="accent1">
                    <a:lumMod val="60000"/>
                    <a:lumOff val="40000"/>
                  </a:schemeClr>
                </a:solidFill>
              </a:rPr>
              <a:t>By </a:t>
            </a:r>
            <a:r>
              <a:rPr lang="en-US" b="1" dirty="0" smtClean="0">
                <a:solidFill>
                  <a:schemeClr val="accent1">
                    <a:lumMod val="60000"/>
                    <a:lumOff val="40000"/>
                  </a:schemeClr>
                </a:solidFill>
              </a:rPr>
              <a:t>Dr. </a:t>
            </a:r>
            <a:r>
              <a:rPr lang="en-US" b="1" dirty="0" err="1" smtClean="0">
                <a:solidFill>
                  <a:schemeClr val="accent1">
                    <a:lumMod val="60000"/>
                    <a:lumOff val="40000"/>
                  </a:schemeClr>
                </a:solidFill>
              </a:rPr>
              <a:t>Garima</a:t>
            </a:r>
            <a:r>
              <a:rPr lang="en-US" b="1" dirty="0" smtClean="0">
                <a:solidFill>
                  <a:schemeClr val="accent1">
                    <a:lumMod val="60000"/>
                    <a:lumOff val="40000"/>
                  </a:schemeClr>
                </a:solidFill>
              </a:rPr>
              <a:t> </a:t>
            </a:r>
            <a:r>
              <a:rPr lang="en-US" b="1" dirty="0" smtClean="0">
                <a:solidFill>
                  <a:schemeClr val="accent1">
                    <a:lumMod val="60000"/>
                    <a:lumOff val="40000"/>
                  </a:schemeClr>
                </a:solidFill>
              </a:rPr>
              <a:t>Joshi, Assistant Professor</a:t>
            </a:r>
          </a:p>
          <a:p>
            <a:r>
              <a:rPr lang="en-US" b="1" dirty="0" smtClean="0">
                <a:solidFill>
                  <a:schemeClr val="accent1">
                    <a:lumMod val="60000"/>
                    <a:lumOff val="40000"/>
                  </a:schemeClr>
                </a:solidFill>
              </a:rPr>
              <a:t>Dept </a:t>
            </a:r>
            <a:r>
              <a:rPr lang="en-US" b="1" dirty="0" smtClean="0">
                <a:solidFill>
                  <a:schemeClr val="accent1">
                    <a:lumMod val="60000"/>
                    <a:lumOff val="40000"/>
                  </a:schemeClr>
                </a:solidFill>
              </a:rPr>
              <a:t>of Pharm Sciences, MLSU, Udaipur</a:t>
            </a:r>
          </a:p>
          <a:p>
            <a:r>
              <a:rPr lang="en-US" b="1" dirty="0" smtClean="0">
                <a:solidFill>
                  <a:schemeClr val="accent1">
                    <a:lumMod val="60000"/>
                    <a:lumOff val="40000"/>
                  </a:schemeClr>
                </a:solidFill>
              </a:rPr>
              <a:t>B </a:t>
            </a:r>
            <a:r>
              <a:rPr lang="en-US" b="1" dirty="0" err="1" smtClean="0">
                <a:solidFill>
                  <a:schemeClr val="accent1">
                    <a:lumMod val="60000"/>
                    <a:lumOff val="40000"/>
                  </a:schemeClr>
                </a:solidFill>
              </a:rPr>
              <a:t>pharm</a:t>
            </a:r>
            <a:r>
              <a:rPr lang="en-US" b="1" dirty="0" smtClean="0">
                <a:solidFill>
                  <a:schemeClr val="accent1">
                    <a:lumMod val="60000"/>
                    <a:lumOff val="40000"/>
                  </a:schemeClr>
                </a:solidFill>
              </a:rPr>
              <a:t> III </a:t>
            </a:r>
            <a:r>
              <a:rPr lang="en-US" b="1" dirty="0" err="1" smtClean="0">
                <a:solidFill>
                  <a:schemeClr val="accent1">
                    <a:lumMod val="60000"/>
                    <a:lumOff val="40000"/>
                  </a:schemeClr>
                </a:solidFill>
              </a:rPr>
              <a:t>sem</a:t>
            </a:r>
            <a:r>
              <a:rPr lang="en-US" b="1" dirty="0" smtClean="0">
                <a:solidFill>
                  <a:schemeClr val="accent1">
                    <a:lumMod val="60000"/>
                    <a:lumOff val="40000"/>
                  </a:schemeClr>
                </a:solidFill>
              </a:rPr>
              <a:t>,      Unit operations</a:t>
            </a:r>
            <a:endParaRPr lang="en-US" b="1" dirty="0">
              <a:solidFill>
                <a:schemeClr val="accent1">
                  <a:lumMod val="60000"/>
                  <a:lumOff val="4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MIXING</a:t>
            </a:r>
            <a:endParaRPr lang="en-US" dirty="0"/>
          </a:p>
        </p:txBody>
      </p:sp>
      <p:sp>
        <p:nvSpPr>
          <p:cNvPr id="3" name="Content Placeholder 2"/>
          <p:cNvSpPr>
            <a:spLocks noGrp="1"/>
          </p:cNvSpPr>
          <p:nvPr>
            <p:ph idx="1"/>
          </p:nvPr>
        </p:nvSpPr>
        <p:spPr/>
        <p:txBody>
          <a:bodyPr/>
          <a:lstStyle/>
          <a:p>
            <a:endParaRPr lang="en-US" dirty="0" smtClean="0"/>
          </a:p>
          <a:p>
            <a:r>
              <a:rPr lang="en-US" dirty="0" smtClean="0"/>
              <a:t>Liquid mixing or fluid mixing</a:t>
            </a:r>
          </a:p>
          <a:p>
            <a:r>
              <a:rPr lang="en-US" dirty="0" smtClean="0"/>
              <a:t>Powder mixing or solid mixing</a:t>
            </a:r>
          </a:p>
          <a:p>
            <a:r>
              <a:rPr lang="en-US" dirty="0" smtClean="0"/>
              <a:t>Semi-solid mixing </a:t>
            </a:r>
          </a:p>
          <a:p>
            <a:endParaRPr lang="en-US" dirty="0" smtClean="0"/>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FLUID/LIQUID MIXING</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Mixing process may be easy for some fluid and difficult for others.</a:t>
            </a:r>
          </a:p>
          <a:p>
            <a:pPr>
              <a:buNone/>
            </a:pPr>
            <a:r>
              <a:rPr lang="en-US" dirty="0" smtClean="0"/>
              <a:t> Following three parameters gives necessary knowledge about basic requirement of fluid for mixing. </a:t>
            </a:r>
          </a:p>
          <a:p>
            <a:r>
              <a:rPr lang="en-US" dirty="0" smtClean="0"/>
              <a:t>Flow characteristics.</a:t>
            </a:r>
          </a:p>
          <a:p>
            <a:r>
              <a:rPr lang="en-US" dirty="0" smtClean="0"/>
              <a:t>Mixing mechanisms.</a:t>
            </a:r>
          </a:p>
          <a:p>
            <a:r>
              <a:rPr lang="en-US" dirty="0" smtClean="0"/>
              <a:t>Mixing equipment. </a:t>
            </a:r>
          </a:p>
          <a:p>
            <a:endParaRPr lang="en-US" dirty="0" smtClean="0"/>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MECHANISM OF MIXING</a:t>
            </a:r>
            <a:br>
              <a:rPr lang="en-US" dirty="0" smtClean="0"/>
            </a:br>
            <a:endParaRPr lang="en-US" dirty="0"/>
          </a:p>
        </p:txBody>
      </p:sp>
      <p:sp>
        <p:nvSpPr>
          <p:cNvPr id="3" name="Content Placeholder 2"/>
          <p:cNvSpPr>
            <a:spLocks noGrp="1"/>
          </p:cNvSpPr>
          <p:nvPr>
            <p:ph idx="1"/>
          </p:nvPr>
        </p:nvSpPr>
        <p:spPr/>
        <p:txBody>
          <a:bodyPr/>
          <a:lstStyle/>
          <a:p>
            <a:r>
              <a:rPr lang="en-US" dirty="0" smtClean="0"/>
              <a:t>Four types of mechanism are involved in mixing of fluids. </a:t>
            </a:r>
          </a:p>
          <a:p>
            <a:r>
              <a:rPr lang="en-US" dirty="0" smtClean="0"/>
              <a:t>Bulk transport mixing.</a:t>
            </a:r>
          </a:p>
          <a:p>
            <a:r>
              <a:rPr lang="en-US" dirty="0" smtClean="0"/>
              <a:t>Turbulent mixing.</a:t>
            </a:r>
          </a:p>
          <a:p>
            <a:r>
              <a:rPr lang="en-US" dirty="0" smtClean="0"/>
              <a:t>Laminar mixing.</a:t>
            </a:r>
          </a:p>
          <a:p>
            <a:r>
              <a:rPr lang="en-US" dirty="0" smtClean="0"/>
              <a:t>Molecular diffusion.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Bulk Transport</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Movement of relatively large portion of a material being mixed from one location to another in a system </a:t>
            </a:r>
          </a:p>
          <a:p>
            <a:r>
              <a:rPr lang="en-US" dirty="0" smtClean="0"/>
              <a:t>Does not result in efficient mixing</a:t>
            </a:r>
          </a:p>
          <a:p>
            <a:r>
              <a:rPr lang="en-US" dirty="0" smtClean="0"/>
              <a:t>It is made effective by means of paddle, blade or shuffling of system in three dimensions </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Turbulent Mixing</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Turbulent mixing is the result of turbulent fluid flow (Characterized by random fluctuation of the fluid velocity at any given point in the system) </a:t>
            </a:r>
          </a:p>
          <a:p>
            <a:r>
              <a:rPr lang="en-US" dirty="0" smtClean="0"/>
              <a:t>The churning flow characteristics of turbulence results in constantly changing velocities, so the fluid has different instantaneous velocities at different locations at the same instant in time</a:t>
            </a:r>
          </a:p>
          <a:p>
            <a:r>
              <a:rPr lang="en-US" dirty="0" smtClean="0"/>
              <a:t>produces randomization of fluid particles that’s why turbulent mixing is highly effective mixing mechanism</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Laminar mixing</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smtClean="0"/>
          </a:p>
          <a:p>
            <a:r>
              <a:rPr lang="en-US" dirty="0" smtClean="0"/>
              <a:t>Flow dominated by viscosity forces is called laminar flow and is characterized by smooth and parallel line motion of the fluid</a:t>
            </a:r>
          </a:p>
          <a:p>
            <a:r>
              <a:rPr lang="fr-FR" dirty="0" smtClean="0"/>
              <a:t>Applicable for </a:t>
            </a:r>
            <a:r>
              <a:rPr lang="fr-FR" dirty="0" err="1" smtClean="0"/>
              <a:t>viscous</a:t>
            </a:r>
            <a:r>
              <a:rPr lang="fr-FR" dirty="0" smtClean="0"/>
              <a:t> </a:t>
            </a:r>
            <a:r>
              <a:rPr lang="fr-FR" dirty="0" err="1" smtClean="0"/>
              <a:t>liquid</a:t>
            </a:r>
            <a:r>
              <a:rPr lang="fr-FR" dirty="0" smtClean="0"/>
              <a:t> or </a:t>
            </a:r>
            <a:r>
              <a:rPr lang="fr-FR" dirty="0" err="1" smtClean="0"/>
              <a:t>laminar</a:t>
            </a:r>
            <a:r>
              <a:rPr lang="fr-FR" dirty="0" smtClean="0"/>
              <a:t> </a:t>
            </a:r>
            <a:r>
              <a:rPr lang="fr-FR" dirty="0" err="1" smtClean="0"/>
              <a:t>liquids</a:t>
            </a:r>
            <a:endParaRPr lang="fr-FR" dirty="0" smtClean="0"/>
          </a:p>
          <a:p>
            <a:r>
              <a:rPr lang="en-US" dirty="0" smtClean="0"/>
              <a:t>When two dissimilar liquids are mixed through laminar flow, the shear that is generated stretches the interface between them</a:t>
            </a:r>
          </a:p>
          <a:p>
            <a:r>
              <a:rPr lang="en-US" dirty="0" smtClean="0"/>
              <a:t>In this mechanism, layers fold back upon themselves. Thus the number of layers increases. So, the mixing involves reduction of fluid layer thickness by producing folding effect. The applied shear stresses between the interfaces of the 2 dissimilar liquids to be mixed. </a:t>
            </a:r>
          </a:p>
          <a:p>
            <a:endParaRPr lang="en-US" dirty="0" smtClean="0"/>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Molecular Diffusion</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The mixing result from the diffusion of molecules caused by thermal motion is referred to as molecular diffusion. This mechanism occurs at molecular level.</a:t>
            </a:r>
          </a:p>
          <a:p>
            <a:r>
              <a:rPr lang="en-US" dirty="0" smtClean="0"/>
              <a:t>This type of mixing occurs whenever there is a concentration gradient (According to </a:t>
            </a:r>
            <a:r>
              <a:rPr lang="en-US" dirty="0" err="1" smtClean="0"/>
              <a:t>Fick’s</a:t>
            </a:r>
            <a:r>
              <a:rPr lang="en-US" dirty="0" smtClean="0"/>
              <a:t> law). </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MIXING EQUIPMENTS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Batch mixing</a:t>
            </a:r>
          </a:p>
          <a:p>
            <a:r>
              <a:rPr lang="en-US" dirty="0" smtClean="0"/>
              <a:t>Mixing a specific and limited quantity of material</a:t>
            </a:r>
          </a:p>
          <a:p>
            <a:r>
              <a:rPr lang="en-US" dirty="0" smtClean="0"/>
              <a:t>Impellers</a:t>
            </a:r>
          </a:p>
          <a:p>
            <a:r>
              <a:rPr lang="en-US" dirty="0" smtClean="0"/>
              <a:t>Air jet</a:t>
            </a:r>
          </a:p>
          <a:p>
            <a:r>
              <a:rPr lang="en-US" dirty="0" smtClean="0"/>
              <a:t>Fluid jet </a:t>
            </a:r>
          </a:p>
          <a:p>
            <a:endParaRPr lang="en-US" dirty="0" smtClean="0"/>
          </a:p>
          <a:p>
            <a:r>
              <a:rPr lang="en-US" b="1" dirty="0" smtClean="0"/>
              <a:t>Continuous mixing</a:t>
            </a:r>
          </a:p>
          <a:p>
            <a:r>
              <a:rPr lang="en-US" dirty="0" smtClean="0"/>
              <a:t>Equipment used for both are different. The two components are common in the equipment used for batch and continuous mixing processes which are;</a:t>
            </a:r>
          </a:p>
          <a:p>
            <a:r>
              <a:rPr lang="en-US" dirty="0" smtClean="0"/>
              <a:t>Tank of suitable size to hold material.</a:t>
            </a:r>
          </a:p>
          <a:p>
            <a:r>
              <a:rPr lang="en-US" dirty="0" smtClean="0"/>
              <a:t>Means of supply of energy to the system so as to enhance the speed of mixing. </a:t>
            </a:r>
          </a:p>
          <a:p>
            <a:endParaRPr lang="en-US" dirty="0" smtClean="0"/>
          </a:p>
          <a:p>
            <a:pPr>
              <a:buNone/>
            </a:pPr>
            <a:r>
              <a:rPr lang="en-US" dirty="0" smtClean="0"/>
              <a: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MIXING VESSELS</a:t>
            </a:r>
            <a:endParaRPr lang="en-US" dirty="0"/>
          </a:p>
        </p:txBody>
      </p:sp>
      <p:sp>
        <p:nvSpPr>
          <p:cNvPr id="3" name="Content Placeholder 2"/>
          <p:cNvSpPr>
            <a:spLocks noGrp="1"/>
          </p:cNvSpPr>
          <p:nvPr>
            <p:ph idx="1"/>
          </p:nvPr>
        </p:nvSpPr>
        <p:spPr/>
        <p:txBody>
          <a:bodyPr>
            <a:normAutofit fontScale="85000" lnSpcReduction="10000"/>
          </a:bodyPr>
          <a:lstStyle/>
          <a:p>
            <a:endParaRPr lang="en-US" dirty="0" smtClean="0"/>
          </a:p>
          <a:p>
            <a:r>
              <a:rPr lang="en-US" dirty="0" smtClean="0"/>
              <a:t>Impeller, a mixing device, mounted with the help of a shaft, which is driven by a motor. </a:t>
            </a:r>
          </a:p>
          <a:p>
            <a:r>
              <a:rPr lang="en-US" dirty="0" smtClean="0"/>
              <a:t>The tank is made up of stainless steel. The top of the tank may be open or closed. </a:t>
            </a:r>
          </a:p>
          <a:p>
            <a:r>
              <a:rPr lang="en-US" dirty="0" smtClean="0"/>
              <a:t>The size of the tank depends on the nature of the agitation method. </a:t>
            </a:r>
          </a:p>
          <a:p>
            <a:r>
              <a:rPr lang="en-US" dirty="0" smtClean="0"/>
              <a:t>The tank bottom is round (not flat) to eliminate sharp corners into which the fluid can accumulate. </a:t>
            </a:r>
          </a:p>
          <a:p>
            <a:r>
              <a:rPr lang="en-US" dirty="0" smtClean="0"/>
              <a:t>It also carries an outlet, coils, jacket, temperature measuring device etc. wherever necessary. </a:t>
            </a:r>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Mixing vessel</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1981201" y="1600200"/>
            <a:ext cx="4800600" cy="48768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Mixing</a:t>
            </a:r>
            <a:endParaRPr lang="en-US" dirty="0"/>
          </a:p>
        </p:txBody>
      </p:sp>
      <p:sp>
        <p:nvSpPr>
          <p:cNvPr id="3" name="Rectangle 2"/>
          <p:cNvSpPr/>
          <p:nvPr/>
        </p:nvSpPr>
        <p:spPr>
          <a:xfrm>
            <a:off x="609600" y="1676400"/>
            <a:ext cx="8077200" cy="2585323"/>
          </a:xfrm>
          <a:prstGeom prst="rect">
            <a:avLst/>
          </a:prstGeom>
        </p:spPr>
        <p:txBody>
          <a:bodyPr wrap="square">
            <a:spAutoFit/>
          </a:bodyPr>
          <a:lstStyle/>
          <a:p>
            <a:endParaRPr lang="en-US" dirty="0" smtClean="0"/>
          </a:p>
          <a:p>
            <a:r>
              <a:rPr lang="en-US" sz="2400" dirty="0" smtClean="0"/>
              <a:t>Mixing is a unit operation in which two or more components are treated so that each particle lies as nearly as possible in contact with a particle  of the other ingredients </a:t>
            </a:r>
          </a:p>
          <a:p>
            <a:endParaRPr lang="en-US" sz="2400" dirty="0" smtClean="0"/>
          </a:p>
          <a:p>
            <a:r>
              <a:rPr lang="en-US" sz="2400" dirty="0" smtClean="0"/>
              <a:t>Mixing  tends to</a:t>
            </a:r>
            <a:r>
              <a:rPr lang="en-US" sz="2400" b="1" dirty="0" smtClean="0"/>
              <a:t> randomization </a:t>
            </a:r>
            <a:r>
              <a:rPr lang="en-US" sz="2400" dirty="0" smtClean="0"/>
              <a:t>of dissimilar particles within a system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IMPELLER</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Impellers are mixing devices that provide a definite flow pattern in liquid during mixing, moving at various speeds.</a:t>
            </a:r>
          </a:p>
          <a:p>
            <a:r>
              <a:rPr lang="en-US" dirty="0" smtClean="0"/>
              <a:t>Liquids are mixed usually by impellers, which produce shear forces for inducing the necessary flow pattern in the mixing container. </a:t>
            </a:r>
          </a:p>
          <a:p>
            <a:endParaRPr lang="en-US" dirty="0" smtClean="0"/>
          </a:p>
          <a:p>
            <a:r>
              <a:rPr lang="en-US" b="1" dirty="0" smtClean="0"/>
              <a:t>CLASSIFICATION</a:t>
            </a:r>
          </a:p>
          <a:p>
            <a:r>
              <a:rPr lang="en-US" dirty="0" smtClean="0"/>
              <a:t>Impeller exists in different forms. </a:t>
            </a:r>
          </a:p>
          <a:p>
            <a:endParaRPr lang="en-US" dirty="0" smtClean="0"/>
          </a:p>
          <a:p>
            <a:r>
              <a:rPr lang="en-US" dirty="0" smtClean="0"/>
              <a:t>1. Propeller 2. Turbine 3. Paddles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PROPELLER MIXER</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Consist of angle blades attached at the end of the shaft, rotated by means of motor. </a:t>
            </a:r>
          </a:p>
          <a:p>
            <a:r>
              <a:rPr lang="en-US" dirty="0" smtClean="0"/>
              <a:t>Any number of blades may be used but three blades design is most common. </a:t>
            </a:r>
          </a:p>
          <a:p>
            <a:r>
              <a:rPr lang="en-US" dirty="0" smtClean="0"/>
              <a:t>Propeller is quiet small as compare to size of the vessel (Ratio of diameter between propeller and container is 1:20) but its operational speed (usually 8000rpm) compensate for the size and produce efficient mixing in case of low viscosity fluids </a:t>
            </a:r>
          </a:p>
          <a:p>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The material to be mixed is taken in a vessel and the propeller bearing shaft is inserted.</a:t>
            </a:r>
          </a:p>
          <a:p>
            <a:r>
              <a:rPr lang="en-US" dirty="0" smtClean="0"/>
              <a:t>The angle blades of the propeller cause circulation of the liquid in both axial and radial direction ensuring good bulk transport but low shearing force.</a:t>
            </a:r>
          </a:p>
          <a:p>
            <a:r>
              <a:rPr lang="en-US" dirty="0" smtClean="0"/>
              <a:t>The propeller may be installed in a number of ways.</a:t>
            </a:r>
          </a:p>
          <a:p>
            <a:r>
              <a:rPr lang="en-US" dirty="0" smtClean="0"/>
              <a:t>The centrally mounted vertical propeller is however not considered good as it produces vertex.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 of Propeller</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Used when high mixing capacity is required.</a:t>
            </a:r>
          </a:p>
          <a:p>
            <a:r>
              <a:rPr lang="en-US" dirty="0" smtClean="0"/>
              <a:t>Effective for liquids which have maximum viscosity of 2.0 </a:t>
            </a:r>
            <a:r>
              <a:rPr lang="en-US" dirty="0" err="1" smtClean="0"/>
              <a:t>pascals.secor</a:t>
            </a:r>
            <a:r>
              <a:rPr lang="en-US" dirty="0" smtClean="0"/>
              <a:t> slurries up to 10% solids of fine mesh size.</a:t>
            </a:r>
          </a:p>
          <a:p>
            <a:r>
              <a:rPr lang="en-US" dirty="0" smtClean="0"/>
              <a:t>Effective gas-liquid dispersion is possible at laboratory scale.</a:t>
            </a:r>
          </a:p>
          <a:p>
            <a:r>
              <a:rPr lang="en-US" b="1" dirty="0" smtClean="0"/>
              <a:t>Example</a:t>
            </a:r>
          </a:p>
          <a:p>
            <a:r>
              <a:rPr lang="en-US" dirty="0" smtClean="0"/>
              <a:t>Multivitamin elixirs, Disinfectant solutions are prepared using propellers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TURBINE MIXER</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A turbine consists of a circular disc impeller to which a number of short vertical blades are attached. Blades may be straight or curved.</a:t>
            </a:r>
          </a:p>
          <a:p>
            <a:r>
              <a:rPr lang="en-US" dirty="0" smtClean="0"/>
              <a:t>The blades are surrounded by perforated inner and outer diffusing rings</a:t>
            </a:r>
          </a:p>
          <a:p>
            <a:r>
              <a:rPr lang="en-US" dirty="0" smtClean="0"/>
              <a:t>The diameter of the turbine ranges from 30-50% of the diameter of the vessel </a:t>
            </a:r>
          </a:p>
          <a:p>
            <a:endParaRPr lang="en-US" dirty="0" smtClean="0"/>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a:t>
            </a:r>
            <a:endParaRPr lang="en-US" dirty="0"/>
          </a:p>
        </p:txBody>
      </p:sp>
      <p:sp>
        <p:nvSpPr>
          <p:cNvPr id="3" name="Content Placeholder 2"/>
          <p:cNvSpPr>
            <a:spLocks noGrp="1"/>
          </p:cNvSpPr>
          <p:nvPr>
            <p:ph idx="1"/>
          </p:nvPr>
        </p:nvSpPr>
        <p:spPr>
          <a:xfrm>
            <a:off x="457200" y="1775191"/>
            <a:ext cx="8534400" cy="4625609"/>
          </a:xfrm>
        </p:spPr>
        <p:txBody>
          <a:bodyPr>
            <a:normAutofit fontScale="70000" lnSpcReduction="20000"/>
          </a:bodyPr>
          <a:lstStyle/>
          <a:p>
            <a:endParaRPr lang="en-US" dirty="0" smtClean="0"/>
          </a:p>
          <a:p>
            <a:r>
              <a:rPr lang="en-US" sz="3400" dirty="0" smtClean="0"/>
              <a:t>Used in similar manner as that of impeller, however it is rotated at somewhat small speed than impeller (50-200 rpm).</a:t>
            </a:r>
          </a:p>
          <a:p>
            <a:r>
              <a:rPr lang="en-US" sz="3400" dirty="0" smtClean="0"/>
              <a:t>Flat blade turbines </a:t>
            </a:r>
            <a:r>
              <a:rPr lang="en-US" sz="3400" b="1" dirty="0" smtClean="0"/>
              <a:t>produce radial and tangential flow but as the speed increases radial flow dominates. Pitched blade turbine produces axial flow</a:t>
            </a:r>
          </a:p>
          <a:p>
            <a:r>
              <a:rPr lang="en-US" sz="3400" dirty="0" smtClean="0"/>
              <a:t>Near the impeller zone of rapid currents, high turbulence and intense shear is observed</a:t>
            </a:r>
          </a:p>
          <a:p>
            <a:r>
              <a:rPr lang="en-US" sz="3400" dirty="0" smtClean="0"/>
              <a:t>Shear produced by turbines can be further enhanced using a diffuser ring (stationary perforated ring which surrounds the turbine).</a:t>
            </a:r>
          </a:p>
          <a:p>
            <a:r>
              <a:rPr lang="en-US" sz="3400" b="1" dirty="0" smtClean="0"/>
              <a:t>Diffuser </a:t>
            </a:r>
            <a:r>
              <a:rPr lang="en-US" sz="3400" b="1" dirty="0" err="1" smtClean="0"/>
              <a:t>ringincrease</a:t>
            </a:r>
            <a:r>
              <a:rPr lang="en-US" sz="3400" b="1" dirty="0" smtClean="0"/>
              <a:t> the shear forces and liquid passes through the perforations reducing rotational swirling and </a:t>
            </a:r>
            <a:r>
              <a:rPr lang="en-US" sz="3400" b="1" dirty="0" err="1" smtClean="0"/>
              <a:t>vortexing</a:t>
            </a:r>
            <a:r>
              <a:rPr lang="en-US" sz="3400" b="1" dirty="0" smtClean="0"/>
              <a:t>. </a:t>
            </a:r>
          </a:p>
          <a:p>
            <a:endParaRPr lang="en-US" sz="3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a:t>
            </a:r>
            <a:endParaRPr lang="en-US" dirty="0"/>
          </a:p>
        </p:txBody>
      </p:sp>
      <p:sp>
        <p:nvSpPr>
          <p:cNvPr id="3" name="Content Placeholder 2"/>
          <p:cNvSpPr>
            <a:spLocks noGrp="1"/>
          </p:cNvSpPr>
          <p:nvPr>
            <p:ph idx="1"/>
          </p:nvPr>
        </p:nvSpPr>
        <p:spPr/>
        <p:txBody>
          <a:bodyPr>
            <a:normAutofit fontScale="85000" lnSpcReduction="10000"/>
          </a:bodyPr>
          <a:lstStyle/>
          <a:p>
            <a:endParaRPr lang="en-US" dirty="0" smtClean="0"/>
          </a:p>
          <a:p>
            <a:r>
              <a:rPr lang="en-US" dirty="0" smtClean="0"/>
              <a:t>Turbines give greater shearing forces than propellers though the pumping rate is less. Therefore suitable for emulsification.</a:t>
            </a:r>
          </a:p>
          <a:p>
            <a:r>
              <a:rPr lang="en-US" dirty="0" smtClean="0"/>
              <a:t>Effective for high viscous solutions with a wide range of viscosities up to 7.0 Pascal-Second.</a:t>
            </a:r>
          </a:p>
          <a:p>
            <a:r>
              <a:rPr lang="en-US" dirty="0" smtClean="0"/>
              <a:t>In low viscous materials of large volumes turbine create a strong currents which spread throughout the tank destroying stagnant pockets.</a:t>
            </a:r>
          </a:p>
          <a:p>
            <a:r>
              <a:rPr lang="en-US" dirty="0" smtClean="0"/>
              <a:t>They can handle slurries with 60% solids.</a:t>
            </a:r>
          </a:p>
          <a:p>
            <a:r>
              <a:rPr lang="en-US" dirty="0" smtClean="0"/>
              <a:t>Turbines are suitable for liquids of large volume and high viscosity, if the tank is baffled.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PADDLE MIXERS</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r>
              <a:rPr lang="en-US" dirty="0" smtClean="0"/>
              <a:t>Paddles are agitator consisting of usually flat blades attached to a vertical shaft and normally operated at low speed (100-rpm).</a:t>
            </a:r>
          </a:p>
          <a:p>
            <a:r>
              <a:rPr lang="en-US" dirty="0" smtClean="0"/>
              <a:t>The blades have a larger surface area In relation to the tank in which they rotate, so they can be used effectively.</a:t>
            </a:r>
          </a:p>
          <a:p>
            <a:r>
              <a:rPr lang="en-US" dirty="0" smtClean="0"/>
              <a:t>Primarily paddle mixer produce tangential flow and somewhat radial flow but no axial action unless blades are pitched.</a:t>
            </a:r>
          </a:p>
          <a:p>
            <a:r>
              <a:rPr lang="en-US" dirty="0" smtClean="0"/>
              <a:t>Paddles for more viscous fluids have a number of blades which are shaped in such a way to fit closely to the surface of vessel (Avoiding dead spots and deposited solids)</a:t>
            </a:r>
          </a:p>
          <a:p>
            <a:r>
              <a:rPr lang="en-US" dirty="0" smtClean="0"/>
              <a:t>At very low speeds it gives mild agitation in un-baffled tank but as for high speeds baffles are necessary to avoid swirling and </a:t>
            </a:r>
            <a:r>
              <a:rPr lang="en-US" dirty="0" err="1" smtClean="0"/>
              <a:t>vortexing</a:t>
            </a:r>
            <a:r>
              <a:rPr lang="en-US" dirty="0" smtClean="0"/>
              <a:t>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USES OF PADDLES</a:t>
            </a:r>
            <a:br>
              <a:rPr lang="en-US" dirty="0" smtClean="0"/>
            </a:br>
            <a:endParaRPr lang="en-US" dirty="0"/>
          </a:p>
        </p:txBody>
      </p:sp>
      <p:sp>
        <p:nvSpPr>
          <p:cNvPr id="3" name="Content Placeholder 2"/>
          <p:cNvSpPr>
            <a:spLocks noGrp="1"/>
          </p:cNvSpPr>
          <p:nvPr>
            <p:ph idx="1"/>
          </p:nvPr>
        </p:nvSpPr>
        <p:spPr/>
        <p:txBody>
          <a:bodyPr/>
          <a:lstStyle/>
          <a:p>
            <a:r>
              <a:rPr lang="en-US" dirty="0" smtClean="0"/>
              <a:t>Paddles are used in the manufacture of;</a:t>
            </a:r>
          </a:p>
          <a:p>
            <a:r>
              <a:rPr lang="en-US" dirty="0" smtClean="0"/>
              <a:t>Antacid suspensions</a:t>
            </a:r>
          </a:p>
          <a:p>
            <a:r>
              <a:rPr lang="en-US" dirty="0" smtClean="0"/>
              <a:t>Agar and pectin related purgatives</a:t>
            </a:r>
          </a:p>
          <a:p>
            <a:r>
              <a:rPr lang="en-US" dirty="0" err="1" smtClean="0"/>
              <a:t>Antidiarrheal</a:t>
            </a:r>
            <a:r>
              <a:rPr lang="en-US" dirty="0" smtClean="0"/>
              <a:t> mixtures such as bismuth-kaolin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Ideal  Mixing &amp; Random mixing </a:t>
            </a:r>
            <a:endParaRPr lang="en-US" dirty="0"/>
          </a:p>
        </p:txBody>
      </p:sp>
      <p:sp>
        <p:nvSpPr>
          <p:cNvPr id="3" name="Rectangle 2"/>
          <p:cNvSpPr/>
          <p:nvPr/>
        </p:nvSpPr>
        <p:spPr>
          <a:xfrm>
            <a:off x="533400" y="1600200"/>
            <a:ext cx="8001000" cy="1477328"/>
          </a:xfrm>
          <a:prstGeom prst="rect">
            <a:avLst/>
          </a:prstGeom>
        </p:spPr>
        <p:txBody>
          <a:bodyPr wrap="square">
            <a:spAutoFit/>
          </a:bodyPr>
          <a:lstStyle/>
          <a:p>
            <a:endParaRPr lang="en-US" dirty="0" smtClean="0"/>
          </a:p>
          <a:p>
            <a:r>
              <a:rPr lang="en-US" sz="2400" dirty="0" smtClean="0"/>
              <a:t>Ideal Mixing- When each particle lay adjacent to a particle of the other component (i.e. each particle lies as closely as possible in contact with a particle of the other component)</a:t>
            </a:r>
          </a:p>
        </p:txBody>
      </p:sp>
      <p:sp>
        <p:nvSpPr>
          <p:cNvPr id="4" name="Rectangle 3"/>
          <p:cNvSpPr/>
          <p:nvPr/>
        </p:nvSpPr>
        <p:spPr>
          <a:xfrm>
            <a:off x="533400" y="3048000"/>
            <a:ext cx="8153400" cy="1200329"/>
          </a:xfrm>
          <a:prstGeom prst="rect">
            <a:avLst/>
          </a:prstGeom>
        </p:spPr>
        <p:txBody>
          <a:bodyPr wrap="square">
            <a:spAutoFit/>
          </a:bodyPr>
          <a:lstStyle/>
          <a:p>
            <a:endParaRPr lang="en-US" sz="2400" dirty="0" smtClean="0"/>
          </a:p>
          <a:p>
            <a:r>
              <a:rPr lang="en-US" sz="2400" dirty="0" smtClean="0"/>
              <a:t>When quantity of materials in all part of a system is same (E.g. ABABAB) it is perfect mixing. </a:t>
            </a:r>
          </a:p>
        </p:txBody>
      </p:sp>
      <p:sp>
        <p:nvSpPr>
          <p:cNvPr id="5" name="Rectangle 4"/>
          <p:cNvSpPr/>
          <p:nvPr/>
        </p:nvSpPr>
        <p:spPr>
          <a:xfrm>
            <a:off x="685800" y="3810000"/>
            <a:ext cx="8153400" cy="3046988"/>
          </a:xfrm>
          <a:prstGeom prst="rect">
            <a:avLst/>
          </a:prstGeom>
        </p:spPr>
        <p:txBody>
          <a:bodyPr wrap="square">
            <a:spAutoFit/>
          </a:bodyPr>
          <a:lstStyle/>
          <a:p>
            <a:endParaRPr lang="en-US" dirty="0" smtClean="0"/>
          </a:p>
          <a:p>
            <a:r>
              <a:rPr lang="en-US" dirty="0" smtClean="0"/>
              <a:t> </a:t>
            </a:r>
          </a:p>
          <a:p>
            <a:r>
              <a:rPr lang="en-US" sz="2400" dirty="0" smtClean="0"/>
              <a:t>Random Mixing-A mix where the probability of selecting a particular type of particle is the same at all positions in the mix, and is equal to the proportion of such particles in the total mix</a:t>
            </a:r>
          </a:p>
          <a:p>
            <a:r>
              <a:rPr lang="en-US" sz="2400" dirty="0" smtClean="0"/>
              <a:t>OR Proportion is different in all parts a system. E.g. AB AA BA AB </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SEGREGATION (DE-MIXING)</a:t>
            </a:r>
            <a:br>
              <a:rPr lang="en-US" dirty="0" smtClean="0"/>
            </a:br>
            <a:endParaRPr lang="en-US" dirty="0"/>
          </a:p>
        </p:txBody>
      </p:sp>
      <p:sp>
        <p:nvSpPr>
          <p:cNvPr id="3" name="Rectangle 2"/>
          <p:cNvSpPr/>
          <p:nvPr/>
        </p:nvSpPr>
        <p:spPr>
          <a:xfrm>
            <a:off x="381000" y="1720840"/>
            <a:ext cx="8382000" cy="3693319"/>
          </a:xfrm>
          <a:prstGeom prst="rect">
            <a:avLst/>
          </a:prstGeom>
        </p:spPr>
        <p:txBody>
          <a:bodyPr wrap="square">
            <a:spAutoFit/>
          </a:bodyPr>
          <a:lstStyle/>
          <a:p>
            <a:endParaRPr lang="en-US" dirty="0" smtClean="0"/>
          </a:p>
          <a:p>
            <a:r>
              <a:rPr lang="en-US" sz="2400" dirty="0" smtClean="0"/>
              <a:t>Segregation is the opposite effect to mixing, i.e. components tend to separate out</a:t>
            </a:r>
          </a:p>
          <a:p>
            <a:endParaRPr lang="en-US" sz="2400" dirty="0" smtClean="0"/>
          </a:p>
          <a:p>
            <a:r>
              <a:rPr lang="en-US" sz="2400" dirty="0" smtClean="0"/>
              <a:t>Segregation arises because powder mixes encountered practically are not composed of mono-sized spherical particles, but contain particles that differ in size, shape and density. These variations mean that particles will tend to behave differently when forced to move and hence, tend to separate. </a:t>
            </a:r>
          </a:p>
          <a:p>
            <a:r>
              <a:rPr lang="en-US" sz="2400" dirty="0" smtClean="0"/>
              <a:t> </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MIXING</a:t>
            </a:r>
            <a:endParaRPr lang="en-US" dirty="0"/>
          </a:p>
        </p:txBody>
      </p:sp>
      <p:sp>
        <p:nvSpPr>
          <p:cNvPr id="3" name="Content Placeholder 2"/>
          <p:cNvSpPr>
            <a:spLocks noGrp="1"/>
          </p:cNvSpPr>
          <p:nvPr>
            <p:ph idx="1"/>
          </p:nvPr>
        </p:nvSpPr>
        <p:spPr/>
        <p:txBody>
          <a:bodyPr/>
          <a:lstStyle/>
          <a:p>
            <a:endParaRPr lang="en-US" dirty="0" smtClean="0"/>
          </a:p>
          <a:p>
            <a:r>
              <a:rPr lang="en-US" dirty="0" smtClean="0"/>
              <a:t>To achieve a physical mixture.</a:t>
            </a:r>
          </a:p>
          <a:p>
            <a:r>
              <a:rPr lang="en-US" dirty="0" smtClean="0"/>
              <a:t>To bring a physical change.</a:t>
            </a:r>
          </a:p>
          <a:p>
            <a:r>
              <a:rPr lang="en-US" dirty="0" smtClean="0"/>
              <a:t>To achieve a dispersion.</a:t>
            </a:r>
          </a:p>
          <a:p>
            <a:r>
              <a:rPr lang="en-US" dirty="0" smtClean="0"/>
              <a:t>To promote a chemical reaction.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need</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1) Simple physical mixture:</a:t>
            </a:r>
          </a:p>
          <a:p>
            <a:pPr>
              <a:buNone/>
            </a:pPr>
            <a:r>
              <a:rPr lang="en-US" dirty="0" smtClean="0"/>
              <a:t>Producing a blend of two or more miscible liquids or two or more uniformly divided solids </a:t>
            </a:r>
          </a:p>
          <a:p>
            <a:r>
              <a:rPr lang="en-US" b="1" dirty="0" smtClean="0"/>
              <a:t>Physical change:</a:t>
            </a:r>
          </a:p>
          <a:p>
            <a:r>
              <a:rPr lang="en-US" dirty="0" smtClean="0"/>
              <a:t>Producing a change that is physical as distinct from chemical </a:t>
            </a:r>
          </a:p>
          <a:p>
            <a:r>
              <a:rPr lang="en-US" dirty="0" smtClean="0"/>
              <a:t>E.g. mixing a solid with a solvent to produce a solution</a:t>
            </a:r>
          </a:p>
          <a:p>
            <a:endParaRPr lang="en-US" dirty="0" smtClean="0"/>
          </a:p>
          <a:p>
            <a:r>
              <a:rPr lang="en-US" b="1" dirty="0" smtClean="0"/>
              <a:t>3) Dispersion:</a:t>
            </a:r>
          </a:p>
          <a:p>
            <a:r>
              <a:rPr lang="en-US" dirty="0" smtClean="0"/>
              <a:t>Dispersion of two immiscible liquids (Emulsion)</a:t>
            </a:r>
          </a:p>
          <a:p>
            <a:r>
              <a:rPr lang="en-US" dirty="0" smtClean="0"/>
              <a:t>Dispersion of a solid in liquid (Suspension or Paste)</a:t>
            </a:r>
          </a:p>
          <a:p>
            <a:endParaRPr lang="en-US" dirty="0" smtClean="0"/>
          </a:p>
          <a:p>
            <a:r>
              <a:rPr lang="en-US" b="1" dirty="0" smtClean="0"/>
              <a:t>4) Promotion of reaction:</a:t>
            </a:r>
          </a:p>
          <a:p>
            <a:r>
              <a:rPr lang="en-US" dirty="0" smtClean="0"/>
              <a:t>Activate, promote and control a chemical reaction so ensuring a uniform product.</a:t>
            </a:r>
          </a:p>
          <a:p>
            <a:r>
              <a:rPr lang="en-US" dirty="0" smtClean="0"/>
              <a:t>E.g. where accurate adjustment to PH is requires and the degree of mixing depend on the process </a:t>
            </a:r>
          </a:p>
          <a:p>
            <a:endParaRPr lang="en-US" dirty="0" smtClean="0"/>
          </a:p>
          <a:p>
            <a:endParaRPr lang="en-US" dirty="0" smtClean="0"/>
          </a:p>
          <a:p>
            <a:endParaRPr lang="en-US" dirty="0" smtClean="0"/>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MIXTURES</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b="1" dirty="0" smtClean="0"/>
              <a:t>POSITIVE MIXTURE:</a:t>
            </a:r>
          </a:p>
          <a:p>
            <a:endParaRPr lang="en-US" dirty="0" smtClean="0"/>
          </a:p>
          <a:p>
            <a:r>
              <a:rPr lang="en-US" dirty="0" smtClean="0"/>
              <a:t>Spontaneous and irreversible mixing (i.e. requiring no energy input for mixing)</a:t>
            </a:r>
          </a:p>
          <a:p>
            <a:r>
              <a:rPr lang="en-US" dirty="0" smtClean="0"/>
              <a:t>Mixing……..Without energy</a:t>
            </a:r>
          </a:p>
          <a:p>
            <a:r>
              <a:rPr lang="en-US" dirty="0" smtClean="0"/>
              <a:t>Separation…..Requires energy </a:t>
            </a:r>
          </a:p>
          <a:p>
            <a:r>
              <a:rPr lang="en-US" dirty="0" smtClean="0"/>
              <a:t>E.g. when two or more gases or miscible liquids are mixed together by means of diffusion process (water and milk) </a:t>
            </a:r>
          </a:p>
          <a:p>
            <a:endParaRPr lang="en-US"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NEGATIVE MIXTURE</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Mixtures that require a higher degree of mixing along with the expenditure of energy for mixing</a:t>
            </a:r>
          </a:p>
          <a:p>
            <a:r>
              <a:rPr lang="en-US" dirty="0" smtClean="0"/>
              <a:t>Mixing…….Requires energy </a:t>
            </a:r>
          </a:p>
          <a:p>
            <a:r>
              <a:rPr lang="en-US" dirty="0" smtClean="0"/>
              <a:t>Separation….. Without </a:t>
            </a:r>
            <a:r>
              <a:rPr lang="en-US" dirty="0" err="1" smtClean="0"/>
              <a:t>energyE.g</a:t>
            </a:r>
            <a:r>
              <a:rPr lang="en-US" dirty="0" smtClean="0"/>
              <a:t>. suspensions of solids in liquids and Emulsions of two immiscible liquids </a:t>
            </a:r>
          </a:p>
          <a:p>
            <a:endParaRPr lang="en-US" dirty="0" smtClean="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NEUTRAL MIXTURE</a:t>
            </a:r>
            <a:br>
              <a:rPr lang="en-US" dirty="0" smtClean="0"/>
            </a:br>
            <a:endParaRPr lang="en-US" dirty="0"/>
          </a:p>
        </p:txBody>
      </p:sp>
      <p:sp>
        <p:nvSpPr>
          <p:cNvPr id="3" name="Content Placeholder 2"/>
          <p:cNvSpPr>
            <a:spLocks noGrp="1"/>
          </p:cNvSpPr>
          <p:nvPr>
            <p:ph idx="1"/>
          </p:nvPr>
        </p:nvSpPr>
        <p:spPr/>
        <p:txBody>
          <a:bodyPr/>
          <a:lstStyle/>
          <a:p>
            <a:r>
              <a:rPr lang="en-US" dirty="0" smtClean="0"/>
              <a:t>Static in behavior (No tendency to mix spontaneously, nor segregate when mixed)</a:t>
            </a:r>
          </a:p>
          <a:p>
            <a:r>
              <a:rPr lang="en-US" dirty="0" smtClean="0"/>
              <a:t>Both mixing and segregation occurs with expenditure of energy. </a:t>
            </a:r>
          </a:p>
          <a:p>
            <a:pPr>
              <a:buNone/>
            </a:pPr>
            <a:r>
              <a:rPr lang="en-US" dirty="0" smtClean="0"/>
              <a:t>E.g. physical mixing (Pastes, Ointments and mixed powders) </a:t>
            </a:r>
          </a:p>
          <a:p>
            <a:endParaRPr lang="en-US" dirty="0" smtClean="0"/>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118</TotalTime>
  <Words>1680</Words>
  <Application>Microsoft Office PowerPoint</Application>
  <PresentationFormat>On-screen Show (4:3)</PresentationFormat>
  <Paragraphs>177</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Module</vt:lpstr>
      <vt:lpstr>MIXING – Unit operation-General introduction, liquid mixing</vt:lpstr>
      <vt:lpstr>Mixing</vt:lpstr>
      <vt:lpstr>Ideal  Mixing &amp; Random mixing </vt:lpstr>
      <vt:lpstr>SEGREGATION (DE-MIXING) </vt:lpstr>
      <vt:lpstr>OBJECTIVES OF MIXING</vt:lpstr>
      <vt:lpstr>Objectives/ need</vt:lpstr>
      <vt:lpstr>TYPES OF MIXTURES</vt:lpstr>
      <vt:lpstr>NEGATIVE MIXTURE </vt:lpstr>
      <vt:lpstr>NEUTRAL MIXTURE </vt:lpstr>
      <vt:lpstr>TYPES OF MIXING</vt:lpstr>
      <vt:lpstr> FLUID/LIQUID MIXING </vt:lpstr>
      <vt:lpstr>MECHANISM OF MIXING </vt:lpstr>
      <vt:lpstr>Bulk Transport</vt:lpstr>
      <vt:lpstr>Turbulent Mixing</vt:lpstr>
      <vt:lpstr>Laminar mixing</vt:lpstr>
      <vt:lpstr>Molecular Diffusion</vt:lpstr>
      <vt:lpstr>MIXING EQUIPMENTS</vt:lpstr>
      <vt:lpstr>MIXING VESSELS</vt:lpstr>
      <vt:lpstr>Mixing vessel</vt:lpstr>
      <vt:lpstr>IMPELLER </vt:lpstr>
      <vt:lpstr>PROPELLER MIXER</vt:lpstr>
      <vt:lpstr>WORKING</vt:lpstr>
      <vt:lpstr>USES of Propeller</vt:lpstr>
      <vt:lpstr>2) TURBINE MIXER</vt:lpstr>
      <vt:lpstr>Working</vt:lpstr>
      <vt:lpstr>ADVANTAGES</vt:lpstr>
      <vt:lpstr>3) PADDLE MIXERS</vt:lpstr>
      <vt:lpstr>USES OF PADDLES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MIXING – Unit operation</dc:title>
  <dc:creator>Garima</dc:creator>
  <cp:lastModifiedBy>Garima</cp:lastModifiedBy>
  <cp:revision>7</cp:revision>
  <dcterms:created xsi:type="dcterms:W3CDTF">2006-08-16T00:00:00Z</dcterms:created>
  <dcterms:modified xsi:type="dcterms:W3CDTF">2020-10-16T06:39:35Z</dcterms:modified>
</cp:coreProperties>
</file>