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16/10/2020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16/10/2020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MIXING – Liquid mixing devices, vortex formation</a:t>
            </a:r>
            <a:endParaRPr lang="en-US" dirty="0"/>
          </a:p>
        </p:txBody>
      </p:sp>
      <p:sp>
        <p:nvSpPr>
          <p:cNvPr id="3" name="Subtitle 2"/>
          <p:cNvSpPr>
            <a:spLocks noGrp="1"/>
          </p:cNvSpPr>
          <p:nvPr>
            <p:ph type="subTitle" idx="1"/>
          </p:nvPr>
        </p:nvSpPr>
        <p:spPr>
          <a:xfrm>
            <a:off x="457200" y="5029200"/>
            <a:ext cx="8077200" cy="1499616"/>
          </a:xfrm>
        </p:spPr>
        <p:txBody>
          <a:bodyPr>
            <a:normAutofit fontScale="92500" lnSpcReduction="20000"/>
          </a:bodyPr>
          <a:lstStyle/>
          <a:p>
            <a:endParaRPr lang="en-US" b="1" dirty="0" smtClean="0">
              <a:solidFill>
                <a:schemeClr val="accent1">
                  <a:lumMod val="60000"/>
                  <a:lumOff val="40000"/>
                </a:schemeClr>
              </a:solidFill>
            </a:endParaRPr>
          </a:p>
          <a:p>
            <a:endParaRPr lang="en-US" b="1" smtClean="0">
              <a:solidFill>
                <a:schemeClr val="accent1">
                  <a:lumMod val="60000"/>
                  <a:lumOff val="40000"/>
                </a:schemeClr>
              </a:solidFill>
            </a:endParaRPr>
          </a:p>
          <a:p>
            <a:r>
              <a:rPr lang="en-US" b="1" smtClean="0">
                <a:solidFill>
                  <a:schemeClr val="accent1">
                    <a:lumMod val="60000"/>
                    <a:lumOff val="40000"/>
                  </a:schemeClr>
                </a:solidFill>
              </a:rPr>
              <a:t>By </a:t>
            </a:r>
            <a:r>
              <a:rPr lang="en-US" b="1" dirty="0" smtClean="0">
                <a:solidFill>
                  <a:schemeClr val="accent1">
                    <a:lumMod val="60000"/>
                    <a:lumOff val="40000"/>
                  </a:schemeClr>
                </a:solidFill>
              </a:rPr>
              <a:t>Dr. </a:t>
            </a:r>
            <a:r>
              <a:rPr lang="en-US" b="1" dirty="0" err="1" smtClean="0">
                <a:solidFill>
                  <a:schemeClr val="accent1">
                    <a:lumMod val="60000"/>
                    <a:lumOff val="40000"/>
                  </a:schemeClr>
                </a:solidFill>
              </a:rPr>
              <a:t>Garima</a:t>
            </a:r>
            <a:r>
              <a:rPr lang="en-US" b="1" dirty="0" smtClean="0">
                <a:solidFill>
                  <a:schemeClr val="accent1">
                    <a:lumMod val="60000"/>
                    <a:lumOff val="40000"/>
                  </a:schemeClr>
                </a:solidFill>
              </a:rPr>
              <a:t> Joshi </a:t>
            </a:r>
            <a:r>
              <a:rPr lang="en-US" b="1" dirty="0" smtClean="0">
                <a:solidFill>
                  <a:schemeClr val="accent1">
                    <a:lumMod val="60000"/>
                    <a:lumOff val="40000"/>
                  </a:schemeClr>
                </a:solidFill>
              </a:rPr>
              <a:t>,</a:t>
            </a:r>
          </a:p>
          <a:p>
            <a:r>
              <a:rPr lang="en-US" b="1" dirty="0" smtClean="0">
                <a:solidFill>
                  <a:schemeClr val="accent1">
                    <a:lumMod val="60000"/>
                    <a:lumOff val="40000"/>
                  </a:schemeClr>
                </a:solidFill>
              </a:rPr>
              <a:t>Assistant Professor</a:t>
            </a:r>
            <a:endParaRPr lang="en-US" b="1" dirty="0" smtClean="0">
              <a:solidFill>
                <a:schemeClr val="accent1">
                  <a:lumMod val="60000"/>
                  <a:lumOff val="40000"/>
                </a:schemeClr>
              </a:solidFill>
            </a:endParaRPr>
          </a:p>
          <a:p>
            <a:r>
              <a:rPr lang="en-US" b="1" dirty="0" smtClean="0">
                <a:solidFill>
                  <a:schemeClr val="accent1">
                    <a:lumMod val="60000"/>
                    <a:lumOff val="40000"/>
                  </a:schemeClr>
                </a:solidFill>
              </a:rPr>
              <a:t>Dept of Pharm Sciences, MLSU, Udaipur</a:t>
            </a:r>
          </a:p>
          <a:p>
            <a:r>
              <a:rPr lang="en-US" b="1" dirty="0" smtClean="0">
                <a:solidFill>
                  <a:schemeClr val="accent1">
                    <a:lumMod val="60000"/>
                    <a:lumOff val="40000"/>
                  </a:schemeClr>
                </a:solidFill>
              </a:rPr>
              <a:t>B </a:t>
            </a:r>
            <a:r>
              <a:rPr lang="en-US" b="1" dirty="0" err="1" smtClean="0">
                <a:solidFill>
                  <a:schemeClr val="accent1">
                    <a:lumMod val="60000"/>
                    <a:lumOff val="40000"/>
                  </a:schemeClr>
                </a:solidFill>
              </a:rPr>
              <a:t>pharm</a:t>
            </a:r>
            <a:r>
              <a:rPr lang="en-US" b="1" dirty="0" smtClean="0">
                <a:solidFill>
                  <a:schemeClr val="accent1">
                    <a:lumMod val="60000"/>
                    <a:lumOff val="40000"/>
                  </a:schemeClr>
                </a:solidFill>
              </a:rPr>
              <a:t> III </a:t>
            </a:r>
            <a:r>
              <a:rPr lang="en-US" b="1" dirty="0" err="1" smtClean="0">
                <a:solidFill>
                  <a:schemeClr val="accent1">
                    <a:lumMod val="60000"/>
                    <a:lumOff val="40000"/>
                  </a:schemeClr>
                </a:solidFill>
              </a:rPr>
              <a:t>sem</a:t>
            </a:r>
            <a:r>
              <a:rPr lang="en-US" b="1" dirty="0" smtClean="0">
                <a:solidFill>
                  <a:schemeClr val="accent1">
                    <a:lumMod val="60000"/>
                    <a:lumOff val="40000"/>
                  </a:schemeClr>
                </a:solidFill>
              </a:rPr>
              <a:t>,      Unit operations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of vortex formation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If the shaft is placed symmetrically in the tank.</a:t>
            </a:r>
          </a:p>
          <a:p>
            <a:r>
              <a:rPr lang="en-US" dirty="0" smtClean="0"/>
              <a:t>If the blades of the turbines are arranged perpendicular to the central shaft.</a:t>
            </a:r>
          </a:p>
          <a:p>
            <a:r>
              <a:rPr lang="en-US" dirty="0" smtClean="0"/>
              <a:t>At high impeller speeds</a:t>
            </a:r>
          </a:p>
          <a:p>
            <a:r>
              <a:rPr lang="en-US" dirty="0" smtClean="0"/>
              <a:t></a:t>
            </a:r>
            <a:r>
              <a:rPr lang="en-US" dirty="0" err="1" smtClean="0"/>
              <a:t>Unbaffledtank</a:t>
            </a:r>
            <a:r>
              <a:rPr lang="en-US" dirty="0" smtClean="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vortex</a:t>
            </a:r>
            <a:endParaRPr lang="en-US" dirty="0"/>
          </a:p>
        </p:txBody>
      </p:sp>
      <p:sp>
        <p:nvSpPr>
          <p:cNvPr id="3" name="Content Placeholder 2"/>
          <p:cNvSpPr>
            <a:spLocks noGrp="1"/>
          </p:cNvSpPr>
          <p:nvPr>
            <p:ph idx="1"/>
          </p:nvPr>
        </p:nvSpPr>
        <p:spPr>
          <a:xfrm>
            <a:off x="381000" y="1447801"/>
            <a:ext cx="8229600" cy="2666999"/>
          </a:xfrm>
        </p:spPr>
        <p:txBody>
          <a:bodyPr>
            <a:normAutofit fontScale="85000" lnSpcReduction="20000"/>
          </a:bodyPr>
          <a:lstStyle/>
          <a:p>
            <a:endParaRPr lang="en-US" dirty="0" smtClean="0"/>
          </a:p>
          <a:p>
            <a:r>
              <a:rPr lang="en-US" dirty="0" smtClean="0"/>
              <a:t>In an un-baffled tank, a vortex is produced due to the centrifugal force on the rotating liquid. This creates a swirling motion in the liquid &amp; the surface tends to go upward near the vessel rim &amp; downward near the shaft. So a V-shaped surface is formed which is the vortex. </a:t>
            </a:r>
          </a:p>
          <a:p>
            <a:endParaRPr lang="en-US" dirty="0" smtClean="0"/>
          </a:p>
          <a:p>
            <a:endParaRPr lang="en-US" dirty="0"/>
          </a:p>
        </p:txBody>
      </p:sp>
      <p:pic>
        <p:nvPicPr>
          <p:cNvPr id="5122" name="Picture 2"/>
          <p:cNvPicPr>
            <a:picLocks noChangeAspect="1" noChangeArrowheads="1"/>
          </p:cNvPicPr>
          <p:nvPr/>
        </p:nvPicPr>
        <p:blipFill>
          <a:blip r:embed="rId2"/>
          <a:srcRect/>
          <a:stretch>
            <a:fillRect/>
          </a:stretch>
        </p:blipFill>
        <p:spPr bwMode="auto">
          <a:xfrm>
            <a:off x="1066801" y="4038600"/>
            <a:ext cx="6781800" cy="21336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r>
              <a:rPr lang="en-US" dirty="0" smtClean="0"/>
              <a:t>PREVENTION OF VORTEX FORMATION</a:t>
            </a:r>
            <a:endParaRPr lang="en-US" dirty="0"/>
          </a:p>
        </p:txBody>
      </p:sp>
      <p:sp>
        <p:nvSpPr>
          <p:cNvPr id="3" name="Content Placeholder 2"/>
          <p:cNvSpPr>
            <a:spLocks noGrp="1"/>
          </p:cNvSpPr>
          <p:nvPr>
            <p:ph idx="1"/>
          </p:nvPr>
        </p:nvSpPr>
        <p:spPr>
          <a:xfrm>
            <a:off x="457200" y="1775191"/>
            <a:ext cx="3962400" cy="4625609"/>
          </a:xfrm>
        </p:spPr>
        <p:txBody>
          <a:bodyPr>
            <a:normAutofit fontScale="92500" lnSpcReduction="20000"/>
          </a:bodyPr>
          <a:lstStyle/>
          <a:p>
            <a:r>
              <a:rPr lang="en-US" b="1" dirty="0" smtClean="0"/>
              <a:t>Impeller should be in any one of the following positions that can </a:t>
            </a:r>
            <a:r>
              <a:rPr lang="en-US" b="1" dirty="0" err="1" smtClean="0"/>
              <a:t>avoidsymmetry</a:t>
            </a:r>
            <a:r>
              <a:rPr lang="en-US" b="1" dirty="0" smtClean="0"/>
              <a:t> such as;</a:t>
            </a:r>
          </a:p>
          <a:p>
            <a:r>
              <a:rPr lang="en-US" dirty="0" smtClean="0"/>
              <a:t>off central</a:t>
            </a:r>
          </a:p>
          <a:p>
            <a:r>
              <a:rPr lang="en-US" dirty="0" smtClean="0"/>
              <a:t>inclined</a:t>
            </a:r>
          </a:p>
          <a:p>
            <a:r>
              <a:rPr lang="en-US" dirty="0" smtClean="0"/>
              <a:t>side entering, etc., </a:t>
            </a:r>
          </a:p>
          <a:p>
            <a:r>
              <a:rPr lang="en-US" dirty="0" smtClean="0"/>
              <a:t>and should be deep in the liquid </a:t>
            </a:r>
          </a:p>
          <a:p>
            <a:endParaRPr lang="en-US" dirty="0" smtClean="0"/>
          </a:p>
          <a:p>
            <a:pPr>
              <a:buNone/>
            </a:pPr>
            <a:endParaRPr lang="en-US" dirty="0"/>
          </a:p>
        </p:txBody>
      </p:sp>
      <p:pic>
        <p:nvPicPr>
          <p:cNvPr id="6146" name="Picture 2"/>
          <p:cNvPicPr>
            <a:picLocks noChangeAspect="1" noChangeArrowheads="1"/>
          </p:cNvPicPr>
          <p:nvPr/>
        </p:nvPicPr>
        <p:blipFill>
          <a:blip r:embed="rId2"/>
          <a:srcRect/>
          <a:stretch>
            <a:fillRect/>
          </a:stretch>
        </p:blipFill>
        <p:spPr bwMode="auto">
          <a:xfrm>
            <a:off x="4876800" y="1426453"/>
            <a:ext cx="1905000" cy="2100904"/>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7315200" y="1524000"/>
            <a:ext cx="1577785" cy="2119313"/>
          </a:xfrm>
          <a:prstGeom prst="rect">
            <a:avLst/>
          </a:prstGeom>
          <a:noFill/>
          <a:ln w="9525">
            <a:noFill/>
            <a:miter lim="800000"/>
            <a:headEnd/>
            <a:tailEnd/>
          </a:ln>
          <a:effectLst/>
        </p:spPr>
      </p:pic>
      <p:pic>
        <p:nvPicPr>
          <p:cNvPr id="6148" name="Picture 4"/>
          <p:cNvPicPr>
            <a:picLocks noChangeAspect="1" noChangeArrowheads="1"/>
          </p:cNvPicPr>
          <p:nvPr/>
        </p:nvPicPr>
        <p:blipFill>
          <a:blip r:embed="rId4"/>
          <a:srcRect/>
          <a:stretch>
            <a:fillRect/>
          </a:stretch>
        </p:blipFill>
        <p:spPr bwMode="auto">
          <a:xfrm>
            <a:off x="4114800" y="3505200"/>
            <a:ext cx="2333625" cy="3038475"/>
          </a:xfrm>
          <a:prstGeom prst="rect">
            <a:avLst/>
          </a:prstGeom>
          <a:noFill/>
          <a:ln w="9525">
            <a:noFill/>
            <a:miter lim="800000"/>
            <a:headEnd/>
            <a:tailEnd/>
          </a:ln>
          <a:effectLst/>
        </p:spPr>
      </p:pic>
      <p:pic>
        <p:nvPicPr>
          <p:cNvPr id="6149" name="Picture 5"/>
          <p:cNvPicPr>
            <a:picLocks noChangeAspect="1" noChangeArrowheads="1"/>
          </p:cNvPicPr>
          <p:nvPr/>
        </p:nvPicPr>
        <p:blipFill>
          <a:blip r:embed="rId5"/>
          <a:srcRect/>
          <a:stretch>
            <a:fillRect/>
          </a:stretch>
        </p:blipFill>
        <p:spPr bwMode="auto">
          <a:xfrm>
            <a:off x="6305550" y="4343400"/>
            <a:ext cx="2838450" cy="22479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vortex</a:t>
            </a:r>
            <a:endParaRPr lang="en-US" dirty="0"/>
          </a:p>
        </p:txBody>
      </p:sp>
      <p:pic>
        <p:nvPicPr>
          <p:cNvPr id="7170" name="Picture 2"/>
          <p:cNvPicPr>
            <a:picLocks noGrp="1" noChangeAspect="1" noChangeArrowheads="1"/>
          </p:cNvPicPr>
          <p:nvPr>
            <p:ph idx="1"/>
          </p:nvPr>
        </p:nvPicPr>
        <p:blipFill>
          <a:blip r:embed="rId2"/>
          <a:srcRect/>
          <a:stretch>
            <a:fillRect/>
          </a:stretch>
        </p:blipFill>
        <p:spPr bwMode="auto">
          <a:xfrm>
            <a:off x="6705600" y="1524000"/>
            <a:ext cx="1066800" cy="1819275"/>
          </a:xfrm>
          <a:prstGeom prst="rect">
            <a:avLst/>
          </a:prstGeom>
          <a:noFill/>
          <a:ln w="9525">
            <a:noFill/>
            <a:miter lim="800000"/>
            <a:headEnd/>
            <a:tailEnd/>
          </a:ln>
          <a:effectLst/>
        </p:spPr>
      </p:pic>
      <p:sp>
        <p:nvSpPr>
          <p:cNvPr id="5" name="Rectangle 4"/>
          <p:cNvSpPr/>
          <p:nvPr/>
        </p:nvSpPr>
        <p:spPr>
          <a:xfrm>
            <a:off x="533400" y="1752600"/>
            <a:ext cx="4572000" cy="1200329"/>
          </a:xfrm>
          <a:prstGeom prst="rect">
            <a:avLst/>
          </a:prstGeom>
        </p:spPr>
        <p:txBody>
          <a:bodyPr>
            <a:spAutoFit/>
          </a:bodyPr>
          <a:lstStyle/>
          <a:p>
            <a:r>
              <a:rPr lang="en-US" b="1" dirty="0" smtClean="0"/>
              <a:t>Baffled containers should be used. In such case impeller can be mounted vertically at the center </a:t>
            </a:r>
          </a:p>
          <a:p>
            <a:endParaRPr lang="en-US" dirty="0"/>
          </a:p>
        </p:txBody>
      </p:sp>
      <p:sp>
        <p:nvSpPr>
          <p:cNvPr id="6" name="Rectangle 5"/>
          <p:cNvSpPr/>
          <p:nvPr/>
        </p:nvSpPr>
        <p:spPr>
          <a:xfrm>
            <a:off x="533400" y="3124200"/>
            <a:ext cx="4572000" cy="3139321"/>
          </a:xfrm>
          <a:prstGeom prst="rect">
            <a:avLst/>
          </a:prstGeom>
        </p:spPr>
        <p:txBody>
          <a:bodyPr>
            <a:spAutoFit/>
          </a:bodyPr>
          <a:lstStyle/>
          <a:p>
            <a:r>
              <a:rPr lang="en-US" b="1" dirty="0" smtClean="0"/>
              <a:t>PULL PUSH PROPELLER</a:t>
            </a:r>
          </a:p>
          <a:p>
            <a:r>
              <a:rPr lang="en-US" dirty="0" smtClean="0"/>
              <a:t>Two or more propeller of opposite angles or pitch are mounted on the same shaft so that the rotary effects are in opposite direction, cancel each other effect (so will not produce circulatory flow and no vertex will be there).</a:t>
            </a:r>
          </a:p>
          <a:p>
            <a:r>
              <a:rPr lang="en-US" dirty="0" smtClean="0"/>
              <a:t>The bottom impeller is placed about one impeller diameter above the bottom of the tank. It creates zone of high turbulence. </a:t>
            </a:r>
          </a:p>
          <a:p>
            <a:endParaRPr lang="en-US" dirty="0" smtClean="0"/>
          </a:p>
          <a:p>
            <a:endParaRPr lang="en-US" dirty="0"/>
          </a:p>
        </p:txBody>
      </p:sp>
      <p:pic>
        <p:nvPicPr>
          <p:cNvPr id="7171" name="Picture 3"/>
          <p:cNvPicPr>
            <a:picLocks noChangeAspect="1" noChangeArrowheads="1"/>
          </p:cNvPicPr>
          <p:nvPr/>
        </p:nvPicPr>
        <p:blipFill>
          <a:blip r:embed="rId3"/>
          <a:srcRect/>
          <a:stretch>
            <a:fillRect/>
          </a:stretch>
        </p:blipFill>
        <p:spPr bwMode="auto">
          <a:xfrm>
            <a:off x="5715000" y="3733800"/>
            <a:ext cx="2333625" cy="22479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JETS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Air jets or other inert gas jets are effectively used for mixing purpose with fluid of the following characteristics;</a:t>
            </a:r>
          </a:p>
          <a:p>
            <a:r>
              <a:rPr lang="en-US" dirty="0" smtClean="0"/>
              <a:t>Having low viscosity</a:t>
            </a:r>
          </a:p>
          <a:p>
            <a:r>
              <a:rPr lang="en-US" dirty="0" smtClean="0"/>
              <a:t>Non foaming</a:t>
            </a:r>
          </a:p>
          <a:p>
            <a:r>
              <a:rPr lang="en-US" dirty="0" smtClean="0"/>
              <a:t>Non-reactive with gas employed </a:t>
            </a:r>
          </a:p>
          <a:p>
            <a:r>
              <a:rPr lang="en-US" dirty="0" smtClean="0"/>
              <a:t>Non-volatile in nature </a:t>
            </a:r>
          </a:p>
          <a:p>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When compressed air jet or suitable gas is allows to pass at high pressure from the inlet provided at the bottom of the tank, air bubbles are formed in the liquid phase. </a:t>
            </a:r>
          </a:p>
          <a:p>
            <a:r>
              <a:rPr lang="en-US" dirty="0" smtClean="0"/>
              <a:t>This causes buoyancy of the bubbles which lifts the liquid (confined to the central portion due to the presence of draft tubes) from bottom to the top of the vessel.</a:t>
            </a:r>
          </a:p>
          <a:p>
            <a:r>
              <a:rPr lang="en-US" dirty="0" smtClean="0"/>
              <a:t>The liquids flow down from the periphery of the vessel and enter from the bottom due to suction effect.</a:t>
            </a:r>
          </a:p>
          <a:p>
            <a:r>
              <a:rPr lang="en-US" dirty="0" smtClean="0"/>
              <a:t>The intense turbulence generated by the jet produces intimate mixing </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FLUID JETS</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FLUID JETS</a:t>
            </a:r>
          </a:p>
          <a:p>
            <a:r>
              <a:rPr lang="en-US" dirty="0" smtClean="0"/>
              <a:t>In this device, the pumping operation is used to transfer the liquid into the mixing tank.</a:t>
            </a:r>
          </a:p>
          <a:p>
            <a:endParaRPr lang="en-US" dirty="0" smtClean="0"/>
          </a:p>
          <a:p>
            <a:r>
              <a:rPr lang="en-US" b="1" dirty="0" smtClean="0"/>
              <a:t>MECHANISM</a:t>
            </a:r>
          </a:p>
          <a:p>
            <a:r>
              <a:rPr lang="en-US" dirty="0" smtClean="0"/>
              <a:t>In this case the fluids are pumped through nozzle which permits good circulation of material through the tank.</a:t>
            </a:r>
          </a:p>
          <a:p>
            <a:r>
              <a:rPr lang="en-US" dirty="0" smtClean="0"/>
              <a:t>The fluid jets in this operation behaves like propeller in that they produce turbulent flow in the direction of their axis, while differ from propeller b/c they don't produce tangential flow themselves.</a:t>
            </a:r>
          </a:p>
          <a:p>
            <a:r>
              <a:rPr lang="en-US" dirty="0" smtClean="0"/>
              <a:t>They may also operate simply by pumping the liquid from the tank and back into the tank through the jet. </a:t>
            </a:r>
          </a:p>
          <a:p>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FLOW PATTERN DURING MIXING</a:t>
            </a:r>
          </a:p>
          <a:p>
            <a:r>
              <a:rPr lang="en-US" dirty="0" smtClean="0"/>
              <a:t>Mixing occurs due to the resultant effect of 3 components acting on liquid:</a:t>
            </a:r>
          </a:p>
          <a:p>
            <a:r>
              <a:rPr lang="en-US" dirty="0" smtClean="0"/>
              <a:t>Tangential / Circular component</a:t>
            </a:r>
          </a:p>
          <a:p>
            <a:r>
              <a:rPr lang="en-US" dirty="0" smtClean="0"/>
              <a:t>Radial component</a:t>
            </a:r>
          </a:p>
          <a:p>
            <a:r>
              <a:rPr lang="en-US" dirty="0" smtClean="0"/>
              <a:t>Axial / Longitudinal component</a:t>
            </a:r>
          </a:p>
          <a:p>
            <a:endParaRPr lang="en-US" dirty="0" smtClean="0"/>
          </a:p>
          <a:p>
            <a:r>
              <a:rPr lang="en-US" b="1" dirty="0" smtClean="0"/>
              <a:t>PITCH: distance covered by liquid during axial flow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Tangential component</a:t>
            </a:r>
            <a:br>
              <a:rPr lang="en-US" dirty="0" smtClean="0"/>
            </a:br>
            <a:endParaRPr lang="en-US" dirty="0"/>
          </a:p>
        </p:txBody>
      </p:sp>
      <p:sp>
        <p:nvSpPr>
          <p:cNvPr id="3" name="Content Placeholder 2"/>
          <p:cNvSpPr>
            <a:spLocks noGrp="1"/>
          </p:cNvSpPr>
          <p:nvPr>
            <p:ph idx="1"/>
          </p:nvPr>
        </p:nvSpPr>
        <p:spPr>
          <a:xfrm>
            <a:off x="457200" y="1775191"/>
            <a:ext cx="4038600" cy="4625609"/>
          </a:xfrm>
        </p:spPr>
        <p:txBody>
          <a:bodyPr>
            <a:normAutofit fontScale="85000" lnSpcReduction="20000"/>
          </a:bodyPr>
          <a:lstStyle/>
          <a:p>
            <a:endParaRPr lang="en-US" dirty="0" smtClean="0"/>
          </a:p>
          <a:p>
            <a:r>
              <a:rPr lang="en-US" b="1" dirty="0" smtClean="0"/>
              <a:t>Direction: Acts in the direction tangent to the circle of rotation around the impeller shaft.</a:t>
            </a:r>
          </a:p>
          <a:p>
            <a:r>
              <a:rPr lang="en-US" dirty="0" smtClean="0"/>
              <a:t></a:t>
            </a:r>
            <a:r>
              <a:rPr lang="en-US" b="1" dirty="0" smtClean="0"/>
              <a:t>Effect: If shaft is placed vertically &amp; centrally, tangential flow follows a circular path around the shaft &amp; creates a vortex in the liquid. </a:t>
            </a:r>
          </a:p>
          <a:p>
            <a:endParaRPr lang="en-US" dirty="0" smtClean="0"/>
          </a:p>
          <a:p>
            <a:pPr>
              <a:buNone/>
            </a:pPr>
            <a:endParaRPr lang="en-US" dirty="0"/>
          </a:p>
        </p:txBody>
      </p:sp>
      <p:pic>
        <p:nvPicPr>
          <p:cNvPr id="2050" name="Picture 2"/>
          <p:cNvPicPr>
            <a:picLocks noChangeAspect="1" noChangeArrowheads="1"/>
          </p:cNvPicPr>
          <p:nvPr/>
        </p:nvPicPr>
        <p:blipFill>
          <a:blip r:embed="rId2"/>
          <a:srcRect/>
          <a:stretch>
            <a:fillRect/>
          </a:stretch>
        </p:blipFill>
        <p:spPr bwMode="auto">
          <a:xfrm>
            <a:off x="4724400" y="2286000"/>
            <a:ext cx="4038600" cy="28860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Radial component</a:t>
            </a:r>
            <a:br>
              <a:rPr lang="en-US" dirty="0" smtClean="0"/>
            </a:br>
            <a:endParaRPr lang="en-US" dirty="0"/>
          </a:p>
        </p:txBody>
      </p:sp>
      <p:sp>
        <p:nvSpPr>
          <p:cNvPr id="3" name="Content Placeholder 2"/>
          <p:cNvSpPr>
            <a:spLocks noGrp="1"/>
          </p:cNvSpPr>
          <p:nvPr>
            <p:ph idx="1"/>
          </p:nvPr>
        </p:nvSpPr>
        <p:spPr>
          <a:xfrm>
            <a:off x="457200" y="1775191"/>
            <a:ext cx="5029200" cy="4625609"/>
          </a:xfrm>
        </p:spPr>
        <p:txBody>
          <a:bodyPr>
            <a:normAutofit fontScale="92500" lnSpcReduction="10000"/>
          </a:bodyPr>
          <a:lstStyle/>
          <a:p>
            <a:r>
              <a:rPr lang="en-US" dirty="0" smtClean="0"/>
              <a:t></a:t>
            </a:r>
            <a:r>
              <a:rPr lang="en-US" b="1" dirty="0" smtClean="0"/>
              <a:t>Direction: Acts in the direction perpendicular to the impeller shaft.</a:t>
            </a:r>
          </a:p>
          <a:p>
            <a:r>
              <a:rPr lang="en-US" dirty="0" smtClean="0"/>
              <a:t></a:t>
            </a:r>
            <a:r>
              <a:rPr lang="en-US" b="1" dirty="0" smtClean="0"/>
              <a:t>Effect: Excessive radial flow takes the material to the container wall, and then the material falls to the bottom and rotates as a mass beneath the impeller. </a:t>
            </a:r>
          </a:p>
          <a:p>
            <a:endParaRPr lang="en-US" dirty="0" smtClean="0"/>
          </a:p>
          <a:p>
            <a:pPr>
              <a:buNone/>
            </a:pPr>
            <a:endParaRPr lang="en-US" dirty="0"/>
          </a:p>
        </p:txBody>
      </p:sp>
      <p:pic>
        <p:nvPicPr>
          <p:cNvPr id="3074" name="Picture 2"/>
          <p:cNvPicPr>
            <a:picLocks noChangeAspect="1" noChangeArrowheads="1"/>
          </p:cNvPicPr>
          <p:nvPr/>
        </p:nvPicPr>
        <p:blipFill>
          <a:blip r:embed="rId2"/>
          <a:srcRect/>
          <a:stretch>
            <a:fillRect/>
          </a:stretch>
        </p:blipFill>
        <p:spPr bwMode="auto">
          <a:xfrm>
            <a:off x="5791200" y="2133600"/>
            <a:ext cx="2943225" cy="34766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Axial component</a:t>
            </a:r>
            <a:br>
              <a:rPr lang="en-US" dirty="0" smtClean="0"/>
            </a:br>
            <a:endParaRPr lang="en-US" dirty="0"/>
          </a:p>
        </p:txBody>
      </p:sp>
      <p:sp>
        <p:nvSpPr>
          <p:cNvPr id="3" name="Content Placeholder 2"/>
          <p:cNvSpPr>
            <a:spLocks noGrp="1"/>
          </p:cNvSpPr>
          <p:nvPr>
            <p:ph idx="1"/>
          </p:nvPr>
        </p:nvSpPr>
        <p:spPr>
          <a:xfrm>
            <a:off x="457200" y="1775191"/>
            <a:ext cx="4495800" cy="4625609"/>
          </a:xfrm>
        </p:spPr>
        <p:txBody>
          <a:bodyPr>
            <a:normAutofit fontScale="77500" lnSpcReduction="20000"/>
          </a:bodyPr>
          <a:lstStyle/>
          <a:p>
            <a:r>
              <a:rPr lang="en-US" b="1" dirty="0" smtClean="0"/>
              <a:t>Direction: Acts in the direction parallel to the impeller shaft.</a:t>
            </a:r>
          </a:p>
          <a:p>
            <a:r>
              <a:rPr lang="en-US" b="1" dirty="0" smtClean="0"/>
              <a:t>Effect: Inadequate longitudinal component causes the liquid and solid to rotate in layers without mixing. Adequate longitudinal pattern is best used to generate strong vertical currents particularly while suspending solids are present. </a:t>
            </a:r>
          </a:p>
          <a:p>
            <a:endParaRPr lang="en-US" dirty="0"/>
          </a:p>
        </p:txBody>
      </p:sp>
      <p:pic>
        <p:nvPicPr>
          <p:cNvPr id="4098" name="Picture 2"/>
          <p:cNvPicPr>
            <a:picLocks noChangeAspect="1" noChangeArrowheads="1"/>
          </p:cNvPicPr>
          <p:nvPr/>
        </p:nvPicPr>
        <p:blipFill>
          <a:blip r:embed="rId2"/>
          <a:srcRect/>
          <a:stretch>
            <a:fillRect/>
          </a:stretch>
        </p:blipFill>
        <p:spPr bwMode="auto">
          <a:xfrm>
            <a:off x="5105400" y="1600200"/>
            <a:ext cx="3429000" cy="410527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VORTEX Formation</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Vortex is a powerful circular moving mass of water or wind that can draw object into its hollow which may result in air entrapped and bubbles formation.</a:t>
            </a:r>
          </a:p>
          <a:p>
            <a:endParaRPr lang="en-US" dirty="0" smtClean="0"/>
          </a:p>
          <a:p>
            <a:r>
              <a:rPr lang="en-US" dirty="0" smtClean="0"/>
              <a:t>If a low viscosity liquid is stirred in an un-baffled tank by an axially mounted agitator, tangential flow follows a circular path around the shaft &amp; a swirling flow pattern is developed. This is vortex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1324</TotalTime>
  <Words>735</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MIXING – Liquid mixing devices, vortex formation</vt:lpstr>
      <vt:lpstr>AIR JETS</vt:lpstr>
      <vt:lpstr>PRINCIPLE</vt:lpstr>
      <vt:lpstr>FLUID JETS </vt:lpstr>
      <vt:lpstr>Slide 5</vt:lpstr>
      <vt:lpstr>Tangential component </vt:lpstr>
      <vt:lpstr>Radial component </vt:lpstr>
      <vt:lpstr>Axial component </vt:lpstr>
      <vt:lpstr>VORTEX Formation</vt:lpstr>
      <vt:lpstr>Reasons of vortex formation</vt:lpstr>
      <vt:lpstr>Formation of vortex</vt:lpstr>
      <vt:lpstr>PREVENTION OF VORTEX FORMATION</vt:lpstr>
      <vt:lpstr>Prevention of vortex</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 JETS</dc:title>
  <dc:creator>Garima</dc:creator>
  <cp:lastModifiedBy>Garima</cp:lastModifiedBy>
  <cp:revision>3</cp:revision>
  <dcterms:created xsi:type="dcterms:W3CDTF">2006-08-16T00:00:00Z</dcterms:created>
  <dcterms:modified xsi:type="dcterms:W3CDTF">2020-10-16T06:44:49Z</dcterms:modified>
</cp:coreProperties>
</file>