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36" r:id="rId2"/>
    <p:sldId id="365" r:id="rId3"/>
    <p:sldId id="370" r:id="rId4"/>
    <p:sldId id="369" r:id="rId5"/>
    <p:sldId id="371" r:id="rId6"/>
    <p:sldId id="372" r:id="rId7"/>
    <p:sldId id="373" r:id="rId8"/>
    <p:sldId id="374" r:id="rId9"/>
    <p:sldId id="375" r:id="rId10"/>
    <p:sldId id="376" r:id="rId11"/>
    <p:sldId id="258" r:id="rId12"/>
    <p:sldId id="377" r:id="rId13"/>
    <p:sldId id="259" r:id="rId14"/>
    <p:sldId id="261" r:id="rId15"/>
    <p:sldId id="267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33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5DAB3524-01DA-4D34-A963-3B726B96A5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64ABE56-06A1-460B-9FC0-D8219B4669C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257FE2-F624-4B4E-8126-10ACE8FE2B8A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13E1C054-E299-4179-8243-E17FFB9C969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6E09B565-094C-4B10-82C8-7FB7A07C8E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18C7DCE-E0EA-43C6-A52D-1053BC62C10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37586E-0109-446B-997F-677515B042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D62972A-3232-4176-B147-FC59A0FE5B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232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46BA2784-B503-4D58-8D91-0689FB098A7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xmlns="" id="{6AD5CC5F-9C45-40D4-9B3C-E95AEB2015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altLang="en-US">
              <a:ea typeface="宋体" panose="02010600030101010101" pitchFamily="2" charset="-122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55B82439-12D2-4E11-B944-47A29ADE43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9DB3B1-A378-4206-A549-C3D4618C4741}" type="slidenum">
              <a:rPr lang="en-US" altLang="en-US" smtClean="0">
                <a:latin typeface="Arial" panose="020B0604020202020204" pitchFamily="34" charset="0"/>
                <a:ea typeface="宋体" panose="02010600030101010101" pitchFamily="2" charset="-122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114633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xmlns="" id="{9587F91D-DCA8-490B-A01E-9B6EAB56CF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xmlns="" id="{92529DA9-28CA-4FDD-9FB0-17859FC7FA8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70000"/>
              </a:lnSpc>
              <a:buClr>
                <a:schemeClr val="tx1"/>
              </a:buClr>
              <a:buSzPct val="85000"/>
              <a:buFontTx/>
              <a:buChar char="•"/>
            </a:pPr>
            <a:endParaRPr lang="en-US" altLang="zh-CN" baseline="-2500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xmlns="" id="{E98D050D-27BE-4B12-AA7F-CE11E5CCE4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466BA8-8C15-4FC4-B251-72E1678BFFD5}" type="slidenum">
              <a:rPr lang="en-US" altLang="en-US" smtClean="0">
                <a:latin typeface="Arial" panose="020B0604020202020204" pitchFamily="34" charset="0"/>
                <a:ea typeface="宋体" panose="02010600030101010101" pitchFamily="2" charset="-122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87398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xmlns="" id="{B845154F-A5CF-4948-A962-D47D792955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5E142A8-5DD6-479C-B533-98576D7B8D5A}" type="slidenum">
              <a:rPr lang="en-US" altLang="en-US" smtClean="0">
                <a:latin typeface="Calibri" panose="020F0502020204030204" pitchFamily="34" charset="0"/>
              </a:rPr>
              <a:pPr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xmlns="" id="{64F8A668-AD79-44EE-965E-85CB2876D7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xmlns="" id="{F254C7B8-1365-4568-8DCF-25FADD415A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08848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xmlns="" id="{28039F6C-19D1-48F3-89DA-8DDF143851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312285C-BCDC-4AB8-A416-A988DC73F1CD}" type="slidenum">
              <a:rPr lang="en-US" altLang="en-US" smtClean="0">
                <a:latin typeface="Calibri" panose="020F0502020204030204" pitchFamily="34" charset="0"/>
              </a:rPr>
              <a:pPr/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xmlns="" id="{82ECDB8C-0A0D-4052-956D-56CB794F14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xmlns="" id="{9F29BD3E-626E-4F8A-8FAE-5BCDF460E6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613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xmlns="" id="{7B6C13CD-802D-468F-AD3A-0C316A6AB51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xmlns="" id="{1B86912B-FD46-44E8-B332-58CA4EDFDF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70000"/>
              </a:lnSpc>
              <a:buClr>
                <a:schemeClr val="tx1"/>
              </a:buClr>
              <a:buSzPct val="85000"/>
              <a:buFontTx/>
              <a:buChar char="•"/>
            </a:pPr>
            <a:endParaRPr lang="en-US" altLang="zh-CN" baseline="-25000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xmlns="" id="{53FD01FE-E473-41C7-B8A3-2E6D65B6CA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AD487B-5163-4841-8EA6-9FE595640645}" type="slidenum">
              <a:rPr lang="en-US" altLang="en-US" smtClean="0">
                <a:latin typeface="Arial" panose="020B0604020202020204" pitchFamily="34" charset="0"/>
                <a:ea typeface="宋体" panose="02010600030101010101" pitchFamily="2" charset="-122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6520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xmlns="" id="{4A1A6B39-097E-46B8-9EB0-4AAADD8579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xmlns="" id="{6803C7AD-A0D6-483B-BFF8-D723B721A7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70000"/>
              </a:lnSpc>
              <a:buClr>
                <a:schemeClr val="tx1"/>
              </a:buClr>
              <a:buSzPct val="85000"/>
              <a:buFontTx/>
              <a:buChar char="•"/>
            </a:pPr>
            <a:endParaRPr lang="en-US" altLang="zh-CN" baseline="-25000" dirty="0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xmlns="" id="{761D659B-F216-4C1C-A147-74CAB44DD0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FC00B-97D5-4110-9F8E-3DF9E6DFAAF1}" type="slidenum">
              <a:rPr lang="en-US" altLang="en-US" smtClean="0">
                <a:latin typeface="Arial" panose="020B0604020202020204" pitchFamily="34" charset="0"/>
                <a:ea typeface="宋体" panose="02010600030101010101" pitchFamily="2" charset="-122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8507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xmlns="" id="{00358F2E-F8D0-45EE-BA0C-4EC708D543C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xmlns="" id="{5DBABD68-290C-499C-8F81-7B0CFCC09E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70000"/>
              </a:lnSpc>
              <a:buClr>
                <a:schemeClr val="tx1"/>
              </a:buClr>
              <a:buSzPct val="85000"/>
              <a:buFontTx/>
              <a:buChar char="•"/>
            </a:pPr>
            <a:endParaRPr lang="en-US" altLang="zh-CN" baseline="-25000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xmlns="" id="{66A9F698-CC38-45C5-BD4C-C4AD755C23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003FC0-C1D9-4F37-96A8-F480D119665E}" type="slidenum">
              <a:rPr lang="en-US" altLang="en-US" smtClean="0">
                <a:latin typeface="Arial" panose="020B0604020202020204" pitchFamily="34" charset="0"/>
                <a:ea typeface="宋体" panose="02010600030101010101" pitchFamily="2" charset="-122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05039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xmlns="" id="{38AE4AE9-BADB-406D-80C4-BA854BCCDC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xmlns="" id="{630AB128-36B5-46DE-B21A-305D6536D6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70000"/>
              </a:lnSpc>
              <a:buClr>
                <a:schemeClr val="tx1"/>
              </a:buClr>
              <a:buSzPct val="85000"/>
              <a:buFontTx/>
              <a:buChar char="•"/>
            </a:pPr>
            <a:endParaRPr lang="en-US" altLang="zh-CN" baseline="-25000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xmlns="" id="{8E303031-E2E0-464D-B592-FC1C92F150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36E44D-EF6B-4833-8427-14E085BE977F}" type="slidenum">
              <a:rPr lang="en-US" altLang="en-US" smtClean="0">
                <a:latin typeface="Arial" panose="020B0604020202020204" pitchFamily="34" charset="0"/>
                <a:ea typeface="宋体" panose="02010600030101010101" pitchFamily="2" charset="-122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7664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xmlns="" id="{D79E5387-39FC-4730-9901-A03B0AC76E8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xmlns="" id="{6C849C2F-BF27-4C4A-910F-3A0AC7BCE9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70000"/>
              </a:lnSpc>
              <a:buClr>
                <a:schemeClr val="tx1"/>
              </a:buClr>
              <a:buSzPct val="85000"/>
              <a:buFontTx/>
              <a:buChar char="•"/>
            </a:pPr>
            <a:endParaRPr lang="en-US" altLang="zh-CN" baseline="-25000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xmlns="" id="{04A622C7-8933-4D5A-8AF8-9E5863A560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7CFD1A-71D7-4115-829C-562D6C28826D}" type="slidenum">
              <a:rPr lang="en-US" altLang="en-US" smtClean="0">
                <a:latin typeface="Arial" panose="020B0604020202020204" pitchFamily="34" charset="0"/>
                <a:ea typeface="宋体" panose="02010600030101010101" pitchFamily="2" charset="-122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1225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xmlns="" id="{D4290EB9-E240-4D26-AFE4-9942B0500D2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xmlns="" id="{9E2333B5-EAC4-4FA1-A1D8-B71E6ECDA7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70000"/>
              </a:lnSpc>
              <a:buClr>
                <a:schemeClr val="tx1"/>
              </a:buClr>
              <a:buSzPct val="85000"/>
              <a:buFontTx/>
              <a:buChar char="•"/>
            </a:pPr>
            <a:endParaRPr lang="en-US" altLang="zh-CN" baseline="-25000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xmlns="" id="{C2C7057C-6770-4F2B-84CD-8751402860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79DD92A-3842-4EB3-A8B2-ABBDDABF6DA2}" type="slidenum">
              <a:rPr lang="en-US" altLang="en-US" smtClean="0">
                <a:latin typeface="Arial" panose="020B0604020202020204" pitchFamily="34" charset="0"/>
                <a:ea typeface="宋体" panose="02010600030101010101" pitchFamily="2" charset="-122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09990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xmlns="" id="{FE29F736-FBDF-48CA-8502-BEB11BCD0C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xmlns="" id="{09BA5B5D-D449-4509-AA42-80F2CE8AF6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70000"/>
              </a:lnSpc>
              <a:buClr>
                <a:schemeClr val="tx1"/>
              </a:buClr>
              <a:buSzPct val="85000"/>
              <a:buFontTx/>
              <a:buChar char="•"/>
            </a:pPr>
            <a:endParaRPr lang="en-US" altLang="zh-CN" baseline="-25000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xmlns="" id="{CC53A47C-36CE-49A4-A1C8-4841656E71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9EC64EB-24C7-43FC-9BF5-5AAD1A1C63DF}" type="slidenum">
              <a:rPr lang="en-US" altLang="en-US" smtClean="0">
                <a:latin typeface="Arial" panose="020B0604020202020204" pitchFamily="34" charset="0"/>
                <a:ea typeface="宋体" panose="02010600030101010101" pitchFamily="2" charset="-122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995534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xmlns="" id="{B14CB47F-43C5-42BE-A287-7949379697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xmlns="" id="{D4A25C1A-DC88-4335-90DE-0A2FA3151B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70000"/>
              </a:lnSpc>
              <a:buClr>
                <a:schemeClr val="tx1"/>
              </a:buClr>
              <a:buSzPct val="85000"/>
              <a:buFontTx/>
              <a:buChar char="•"/>
            </a:pPr>
            <a:endParaRPr lang="en-US" altLang="zh-CN" baseline="-25000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xmlns="" id="{E01F949E-6A9A-496A-9256-8D001E3E68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B7DB98-AD28-4885-9C6C-CE0D11033316}" type="slidenum">
              <a:rPr lang="en-US" altLang="en-US" smtClean="0">
                <a:latin typeface="Arial" panose="020B0604020202020204" pitchFamily="34" charset="0"/>
                <a:ea typeface="宋体" panose="02010600030101010101" pitchFamily="2" charset="-122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40235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608BA5-FE75-474D-A4CE-EAC52F1D7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148BB-2367-400F-8496-DFA1352DA6F9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F27703-01C1-4A12-8C39-98FBCCE1D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C96C9D-A77E-45E5-93A5-FA1966A46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F51F5-D893-4B5C-8476-024F62E373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4484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DD7333-0403-42B9-94E4-3A77F11EB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E68DF-6964-4717-B0E9-5B5722B851B7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1C921A-D9E9-46D2-A902-D5EEE6858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4BAF89-1ABA-4B95-A498-31913C6B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D3BEC-D110-4589-A361-78D8099E4D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47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5902949-F8AA-43C1-A054-BF422D63D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015E1-78CF-435C-B70C-AB975F660668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382015B-186E-445E-B7EA-E9214ECE9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0BAB23D-87DC-415D-A9EE-D7D11C944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FF3C2-AD2D-47F4-B545-C06725027F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852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85457C-0FBE-4B46-B36C-C82D6F249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C7E95-6C7B-4709-B8DD-D89C5539AAC6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962664D-DB9A-4EAE-98D9-C6E77FE40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FC26B2-F2C8-4876-A93F-40EB488DB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21B9B-81AD-4723-B119-3D47A7B2E1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357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61F8DB-98F6-4D84-A2C2-11EA2688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E6CFC-0BF3-4410-AB74-00C0C78DEF80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3F01182-6AD8-4278-A541-EF6713F0A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73B43F-1668-4378-999F-E54A93504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55B4-CA17-40AB-856E-A5D26C1607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03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692AB5DD-6B5C-4BC4-962D-76D2E107C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216E6-5807-4AAC-AF9E-DBBD5F18DD04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0E68DEFD-ADDB-4592-9106-899B0A407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676B0B4-DF71-4870-BF9E-50C521E5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580BE-FBE7-481D-8A22-83DDB99B6F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0464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D5C9F1FE-4BA9-4B41-A17A-835CFA7D9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E3DAC-FE2A-4499-BF06-52F08443035C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07C87C16-5371-48D0-B4DF-54D1402D4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F6DD1359-4C7E-42C4-A501-708C9B5C2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78184-0C68-4DB6-AE0A-2174138EE2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19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3E5A4E05-CD54-41B3-A289-E2EB0A17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2B6FF-2787-40B8-BBC1-DC38C234470D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DBA5E772-E5E3-44BB-8F62-EFF1CEE90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F7B56A44-0665-4D3F-BBAD-36F1A7625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F7E19-B271-4819-BE90-AED75B9BBF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627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3954F2E9-686F-4514-BA34-D86377A23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E1282-D412-48DC-8B8E-D3AC24A0D49B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77D9BFD4-20AA-4BE2-A5D6-6FECE5254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7E636109-3422-4F65-8678-B253454F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7D2BF-177A-41EF-9C00-3858FA1205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2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6FB8BC87-D1F4-4537-9A5F-EA56EEB3E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0EA07-169E-426E-983D-78AF393CE11E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3058253-DEDC-4B99-A18C-32F72541E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A2D6A39-F39C-4CAC-AF81-79DBF34C8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8A2CB-D431-4D3F-825A-0C7D52B9DB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8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F23E2A8-463D-4A89-8082-F1F611B15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490C8-4999-4FCA-B551-E55E3B826027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BA9B078-3E39-4EF9-B6D3-4F8AA9768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046DE5C-5A53-49B1-8BB7-04AAA8A29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9326-95FE-4165-876B-2E23C3D531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90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4B45E2EE-EFD2-414B-A5C4-FD1A7A07376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4633768C-E90A-49F1-9070-56F10B3621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A02B0D-437E-4F34-B12C-6E80C71A56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BB0185-86EA-4511-A1ED-6CB0666EFF95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C519A4-60C9-4DF3-91EC-E233988554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75C0C90-04C5-4965-8D0B-C474828542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7C42A0E-F017-4E78-AEB4-2DAE37ED89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ichemistry.com/inorganic/cochem/hsab/hard-soft-acid-base-theory.html#hard_acid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dichemistry.com/inorganic/cochem/hsab/hard-soft-acid-base-theory.html#soft_base" TargetMode="External"/><Relationship Id="rId5" Type="http://schemas.openxmlformats.org/officeDocument/2006/relationships/hyperlink" Target="http://www.adichemistry.com/inorganic/cochem/hsab/hard-soft-acid-base-theory.html#soft_acid" TargetMode="External"/><Relationship Id="rId4" Type="http://schemas.openxmlformats.org/officeDocument/2006/relationships/hyperlink" Target="http://www.adichemistry.com/inorganic/cochem/hsab/hard-soft-acid-base-theory.html#hard_bas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Box 3">
            <a:extLst>
              <a:ext uri="{FF2B5EF4-FFF2-40B4-BE49-F238E27FC236}">
                <a16:creationId xmlns:a16="http://schemas.microsoft.com/office/drawing/2014/main" xmlns="" id="{605232A5-BDC3-49C6-AB2A-93885D526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371600"/>
            <a:ext cx="8185150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eaLnBrk="1" hangingPunct="1">
              <a:defRPr/>
            </a:pPr>
            <a:r>
              <a:rPr lang="en-US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rPr>
              <a:t>Hard &amp; Soft </a:t>
            </a:r>
          </a:p>
          <a:p>
            <a:pPr marL="342900" indent="-342900" algn="ctr" eaLnBrk="1" hangingPunct="1">
              <a:defRPr/>
            </a:pPr>
            <a:r>
              <a:rPr lang="en-US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rPr>
              <a:t>Acids and Bases</a:t>
            </a:r>
          </a:p>
          <a:p>
            <a:pPr marL="342900" indent="-342900" algn="ctr" eaLnBrk="1" hangingPunct="1">
              <a:defRPr/>
            </a:pP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  <a:cs typeface="Times New Roman" charset="0"/>
            </a:endParaRPr>
          </a:p>
          <a:p>
            <a:pPr marL="342900" indent="-342900" algn="ctr" eaLnBrk="1" hangingPunct="1">
              <a:defRPr/>
            </a:pPr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rPr>
              <a:t>B.Sc. III</a:t>
            </a:r>
            <a:r>
              <a:rPr lang="en-US" sz="4000" b="1" baseline="30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rPr>
              <a:t> </a:t>
            </a:r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rPr>
              <a:t>year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B1B91B5B-7D92-4A9E-9408-DBB264CD2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53000"/>
            <a:ext cx="80200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1" hangingPunct="1">
              <a:defRPr/>
            </a:pPr>
            <a:r>
              <a:rPr lang="en-US" sz="25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  <a:t>Dr. </a:t>
            </a:r>
            <a:r>
              <a:rPr lang="en-US" sz="2500" b="1" kern="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  <a:t>Prabhat</a:t>
            </a:r>
            <a:r>
              <a:rPr lang="en-US" sz="25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  <a:t> K. </a:t>
            </a:r>
            <a:r>
              <a:rPr lang="en-US" sz="2500" b="1" kern="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  <a:t>Baroliya</a:t>
            </a:r>
            <a:r>
              <a:rPr lang="en-US" sz="25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  <a:t/>
            </a:r>
            <a:br>
              <a:rPr lang="en-US" sz="25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</a:br>
            <a:r>
              <a:rPr lang="en-US" sz="25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  <a:t>Department of Chemistry</a:t>
            </a:r>
          </a:p>
          <a:p>
            <a:pPr algn="r" eaLnBrk="1" hangingPunct="1">
              <a:defRPr/>
            </a:pPr>
            <a:r>
              <a:rPr lang="en-US" sz="25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  <a:t>MLSU, Udaipur</a:t>
            </a:r>
          </a:p>
          <a:p>
            <a:pPr algn="r" eaLnBrk="1" hangingPunct="1">
              <a:defRPr/>
            </a:pPr>
            <a:r>
              <a:rPr lang="en-US" sz="25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charset="0"/>
              </a:rPr>
              <a:t>e-mail; prabhatkbaroliya@mlsu.ac.in</a:t>
            </a:r>
            <a:endParaRPr lang="en-US" sz="2500" b="1" kern="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4">
            <a:extLst>
              <a:ext uri="{FF2B5EF4-FFF2-40B4-BE49-F238E27FC236}">
                <a16:creationId xmlns:a16="http://schemas.microsoft.com/office/drawing/2014/main" xmlns="" id="{B067D2B8-DC75-4B92-931B-71E174046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71600"/>
            <a:ext cx="8686800" cy="183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buFontTx/>
              <a:buChar char="•"/>
            </a:pPr>
            <a:r>
              <a:rPr lang="en-US" altLang="zh-CN" sz="3000">
                <a:latin typeface="Arial" panose="020B0604020202020204" pitchFamily="34" charset="0"/>
              </a:rPr>
              <a:t>According to </a:t>
            </a:r>
            <a:r>
              <a:rPr lang="en-US" altLang="zh-CN" sz="3000" b="1">
                <a:solidFill>
                  <a:srgbClr val="CC3300"/>
                </a:solidFill>
                <a:latin typeface="Arial" panose="020B0604020202020204" pitchFamily="34" charset="0"/>
              </a:rPr>
              <a:t>HSAB</a:t>
            </a:r>
            <a:r>
              <a:rPr lang="en-US" altLang="zh-CN" sz="3000">
                <a:latin typeface="Arial" panose="020B0604020202020204" pitchFamily="34" charset="0"/>
              </a:rPr>
              <a:t> principle, the Lewis acids and bases can be further divided into hard or soft or borderline types.</a:t>
            </a: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xmlns="" id="{23A96C54-E9C8-40C0-A417-9ACBAD97F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3525"/>
            <a:ext cx="8229600" cy="792163"/>
          </a:xfrm>
        </p:spPr>
        <p:txBody>
          <a:bodyPr/>
          <a:lstStyle/>
          <a:p>
            <a:pPr eaLnBrk="1" hangingPunct="1"/>
            <a:r>
              <a:rPr lang="en-US" altLang="zh-CN" b="1">
                <a:solidFill>
                  <a:srgbClr val="CC3300"/>
                </a:solidFill>
              </a:rPr>
              <a:t>HSAB</a:t>
            </a:r>
          </a:p>
        </p:txBody>
      </p:sp>
      <p:pic>
        <p:nvPicPr>
          <p:cNvPr id="22532" name="Picture 10">
            <a:extLst>
              <a:ext uri="{FF2B5EF4-FFF2-40B4-BE49-F238E27FC236}">
                <a16:creationId xmlns:a16="http://schemas.microsoft.com/office/drawing/2014/main" xmlns="" id="{DB49524F-1A7D-4E5C-BB45-1B2F3BB4B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5" b="-2"/>
          <a:stretch>
            <a:fillRect/>
          </a:stretch>
        </p:blipFill>
        <p:spPr bwMode="auto">
          <a:xfrm>
            <a:off x="152400" y="3365500"/>
            <a:ext cx="8778875" cy="183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4">
            <a:extLst>
              <a:ext uri="{FF2B5EF4-FFF2-40B4-BE49-F238E27FC236}">
                <a16:creationId xmlns:a16="http://schemas.microsoft.com/office/drawing/2014/main" xmlns="" id="{0B83D668-86E1-44CE-82A0-315761DD5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22888"/>
            <a:ext cx="8686800" cy="123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buFontTx/>
              <a:buChar char="•"/>
            </a:pPr>
            <a:r>
              <a:rPr lang="en-US" altLang="zh-CN" sz="3000">
                <a:solidFill>
                  <a:srgbClr val="FF0000"/>
                </a:solidFill>
                <a:latin typeface="Arial" panose="020B0604020202020204" pitchFamily="34" charset="0"/>
              </a:rPr>
              <a:t>Hard Acids</a:t>
            </a:r>
            <a:r>
              <a:rPr lang="en-US" altLang="zh-CN" sz="3000">
                <a:latin typeface="Arial" panose="020B0604020202020204" pitchFamily="34" charset="0"/>
              </a:rPr>
              <a:t> prefer to bond with </a:t>
            </a:r>
            <a:r>
              <a:rPr lang="en-US" altLang="zh-CN" sz="3000">
                <a:solidFill>
                  <a:srgbClr val="FF0000"/>
                </a:solidFill>
                <a:latin typeface="Arial" panose="020B0604020202020204" pitchFamily="34" charset="0"/>
              </a:rPr>
              <a:t>Hard Bases</a:t>
            </a:r>
            <a:r>
              <a:rPr lang="en-US" altLang="zh-CN" sz="3000">
                <a:latin typeface="Arial" panose="020B0604020202020204" pitchFamily="34" charset="0"/>
              </a:rPr>
              <a:t>, and </a:t>
            </a:r>
            <a:r>
              <a:rPr lang="en-US" altLang="zh-CN" sz="3000">
                <a:solidFill>
                  <a:srgbClr val="00B050"/>
                </a:solidFill>
                <a:latin typeface="Arial" panose="020B0604020202020204" pitchFamily="34" charset="0"/>
              </a:rPr>
              <a:t>Soft Acids</a:t>
            </a:r>
            <a:r>
              <a:rPr lang="en-US" altLang="zh-CN" sz="3000">
                <a:latin typeface="Arial" panose="020B0604020202020204" pitchFamily="34" charset="0"/>
              </a:rPr>
              <a:t> prefer to bond with </a:t>
            </a:r>
            <a:r>
              <a:rPr lang="en-US" altLang="zh-CN" sz="3000">
                <a:solidFill>
                  <a:srgbClr val="00B050"/>
                </a:solidFill>
                <a:latin typeface="Arial" panose="020B0604020202020204" pitchFamily="34" charset="0"/>
              </a:rPr>
              <a:t>Soft Bases</a:t>
            </a:r>
            <a:r>
              <a:rPr lang="en-US" altLang="zh-CN" sz="3000"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459CC5-1534-4584-BD3A-96A129BA2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 acid: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High positive charge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Small size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High polarizing powder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Not easily polarizable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 base: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Small size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Low polarizability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High electronegativity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xmlns="" id="{FB5A5E24-9D39-4B92-8663-A28F1FE5B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3525"/>
            <a:ext cx="8229600" cy="792163"/>
          </a:xfrm>
        </p:spPr>
        <p:txBody>
          <a:bodyPr/>
          <a:lstStyle/>
          <a:p>
            <a:pPr eaLnBrk="1" hangingPunct="1"/>
            <a:r>
              <a:rPr lang="en-US" altLang="zh-CN" b="1">
                <a:solidFill>
                  <a:srgbClr val="CC3300"/>
                </a:solidFill>
              </a:rPr>
              <a:t>Hard Acids and Base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10313D-D3CC-4711-8101-C55D0B382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 acid: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Low positive charge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Large size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low polarizing powder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High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polarizablity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 base: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Large size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High  polarizability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Low electronegativity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xmlns="" id="{56232B4B-F9F5-4800-9788-E932AF4EF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3525"/>
            <a:ext cx="8229600" cy="792163"/>
          </a:xfrm>
        </p:spPr>
        <p:txBody>
          <a:bodyPr/>
          <a:lstStyle/>
          <a:p>
            <a:pPr eaLnBrk="1" hangingPunct="1"/>
            <a:r>
              <a:rPr lang="en-US" altLang="zh-CN" b="1">
                <a:solidFill>
                  <a:srgbClr val="CC3300"/>
                </a:solidFill>
              </a:rPr>
              <a:t>Soft Acids and Base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>
            <a:extLst>
              <a:ext uri="{FF2B5EF4-FFF2-40B4-BE49-F238E27FC236}">
                <a16:creationId xmlns:a16="http://schemas.microsoft.com/office/drawing/2014/main" xmlns="" id="{2675BB63-3D46-4010-A0EF-25198A04D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8804275" cy="55467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algn="just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es-VE" altLang="en-US" sz="3000" dirty="0">
                <a:latin typeface="Arial" panose="020B0604020202020204" pitchFamily="34" charset="0"/>
              </a:rPr>
              <a:t>Hard acids or bases are small and non-polarizable.</a:t>
            </a:r>
          </a:p>
          <a:p>
            <a:pPr marL="457200" indent="-457200" algn="just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es-VE" altLang="en-US" sz="3000" dirty="0">
                <a:latin typeface="Arial" panose="020B0604020202020204" pitchFamily="34" charset="0"/>
              </a:rPr>
              <a:t>Soft acids and bases are larger and more polarizable</a:t>
            </a:r>
          </a:p>
          <a:p>
            <a:pPr marL="457200" indent="-457200" algn="just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es-VE" altLang="en-US" sz="3000" dirty="0">
                <a:latin typeface="Arial" panose="020B0604020202020204" pitchFamily="34" charset="0"/>
              </a:rPr>
              <a:t>Halide ions increase in softness: 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s-VE" altLang="en-US" sz="3000" dirty="0">
                <a:latin typeface="Arial" panose="020B0604020202020204" pitchFamily="34" charset="0"/>
              </a:rPr>
              <a:t>       fluoride &lt; chloride&lt;bromide&lt;iodide</a:t>
            </a:r>
          </a:p>
          <a:p>
            <a:pPr marL="457200" indent="-457200" algn="just" eaLnBrk="1" hangingPunct="1">
              <a:lnSpc>
                <a:spcPct val="150000"/>
              </a:lnSpc>
              <a:spcBef>
                <a:spcPct val="0"/>
              </a:spcBef>
              <a:defRPr/>
            </a:pPr>
            <a:r>
              <a:rPr lang="es-VE" altLang="en-US" sz="3000" dirty="0">
                <a:latin typeface="Arial" panose="020B0604020202020204" pitchFamily="34" charset="0"/>
              </a:rPr>
              <a:t>Hard-hard or soft-soft interactions are stronger than hard-soft interactions.</a:t>
            </a:r>
            <a:endParaRPr lang="es-ES" altLang="en-US" sz="3000" dirty="0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xmlns="" id="{7CAFCC91-D7D2-4B88-93D7-5302169A2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3525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400" b="1">
                <a:solidFill>
                  <a:srgbClr val="CC3300"/>
                </a:solidFill>
              </a:rPr>
              <a:t>Hard and Soft Acids-Base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xmlns="" id="{8DE059E1-FFC3-4D48-8135-9EFD4DD459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6488" y="2147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8675" name="Rectangle 20">
            <a:extLst>
              <a:ext uri="{FF2B5EF4-FFF2-40B4-BE49-F238E27FC236}">
                <a16:creationId xmlns:a16="http://schemas.microsoft.com/office/drawing/2014/main" xmlns="" id="{26E19E20-7B11-46C6-BECC-1D9BE1DB3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913" y="19621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8676" name="Picture 2">
            <a:extLst>
              <a:ext uri="{FF2B5EF4-FFF2-40B4-BE49-F238E27FC236}">
                <a16:creationId xmlns:a16="http://schemas.microsoft.com/office/drawing/2014/main" xmlns="" id="{F0F762E4-7165-42D8-B922-604167CDA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57438"/>
            <a:ext cx="9144000" cy="404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Rectangle 2">
            <a:extLst>
              <a:ext uri="{FF2B5EF4-FFF2-40B4-BE49-F238E27FC236}">
                <a16:creationId xmlns:a16="http://schemas.microsoft.com/office/drawing/2014/main" xmlns="" id="{B5C1C889-1F55-4048-BBDB-2384FEE69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3525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400" b="1">
                <a:solidFill>
                  <a:srgbClr val="CC3300"/>
                </a:solidFill>
              </a:rPr>
              <a:t>Hard and Soft Acids-Base</a:t>
            </a:r>
          </a:p>
        </p:txBody>
      </p:sp>
      <p:sp>
        <p:nvSpPr>
          <p:cNvPr id="28678" name="TextBox 6">
            <a:extLst>
              <a:ext uri="{FF2B5EF4-FFF2-40B4-BE49-F238E27FC236}">
                <a16:creationId xmlns:a16="http://schemas.microsoft.com/office/drawing/2014/main" xmlns="" id="{BAAE6595-19D7-46E7-9388-38F4342685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1241425"/>
            <a:ext cx="3200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3000" b="1">
                <a:solidFill>
                  <a:srgbClr val="3333FF"/>
                </a:solidFill>
              </a:rPr>
              <a:t>Classification</a:t>
            </a:r>
            <a:endParaRPr lang="en-IN" altLang="en-US" sz="3000" b="1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">
            <a:extLst>
              <a:ext uri="{FF2B5EF4-FFF2-40B4-BE49-F238E27FC236}">
                <a16:creationId xmlns:a16="http://schemas.microsoft.com/office/drawing/2014/main" xmlns="" id="{45D12B0F-1028-42D0-82AD-0ABA6EEED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138" y="914400"/>
            <a:ext cx="4191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Rectangle 2">
            <a:extLst>
              <a:ext uri="{FF2B5EF4-FFF2-40B4-BE49-F238E27FC236}">
                <a16:creationId xmlns:a16="http://schemas.microsoft.com/office/drawing/2014/main" xmlns="" id="{FAD28A09-A71D-4FC0-B4F7-80FEA06EE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3525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400" b="1">
                <a:solidFill>
                  <a:srgbClr val="CC3300"/>
                </a:solidFill>
              </a:rPr>
              <a:t>Hard and Soft Acids-Base</a:t>
            </a:r>
          </a:p>
        </p:txBody>
      </p:sp>
      <p:sp>
        <p:nvSpPr>
          <p:cNvPr id="30724" name="TextBox 5">
            <a:extLst>
              <a:ext uri="{FF2B5EF4-FFF2-40B4-BE49-F238E27FC236}">
                <a16:creationId xmlns:a16="http://schemas.microsoft.com/office/drawing/2014/main" xmlns="" id="{D4FF9EEB-5BD1-462F-9D12-1D69FC526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" y="3733800"/>
            <a:ext cx="8778875" cy="303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N" altLang="en-US" sz="3000" i="1">
                <a:cs typeface="Times New Roman" panose="02020603050405020304" pitchFamily="18" charset="0"/>
              </a:rPr>
              <a:t>According to HSAB concept,</a:t>
            </a:r>
            <a:r>
              <a:rPr lang="en-IN" altLang="en-US" sz="3000" i="1">
                <a:solidFill>
                  <a:srgbClr val="FF1493"/>
                </a:solidFill>
                <a:cs typeface="Times New Roman" panose="02020603050405020304" pitchFamily="18" charset="0"/>
              </a:rPr>
              <a:t> </a:t>
            </a:r>
            <a:r>
              <a:rPr lang="en-IN" altLang="en-US" sz="3000" i="1">
                <a:solidFill>
                  <a:srgbClr val="0080FF"/>
                </a:solidFill>
                <a:cs typeface="Times New Roman" panose="02020603050405020304" pitchFamily="18" charset="0"/>
                <a:hlinkClick r:id="rId3" tooltip="what is hard acid? - definition"/>
              </a:rPr>
              <a:t>hard acids</a:t>
            </a:r>
            <a:r>
              <a:rPr lang="en-IN" altLang="en-US" sz="3000" i="1">
                <a:solidFill>
                  <a:srgbClr val="FF1493"/>
                </a:solidFill>
                <a:cs typeface="Times New Roman" panose="02020603050405020304" pitchFamily="18" charset="0"/>
              </a:rPr>
              <a:t> </a:t>
            </a:r>
            <a:r>
              <a:rPr lang="en-IN" altLang="en-US" sz="3000" i="1">
                <a:cs typeface="Times New Roman" panose="02020603050405020304" pitchFamily="18" charset="0"/>
              </a:rPr>
              <a:t>prefer binding to the </a:t>
            </a:r>
            <a:r>
              <a:rPr lang="en-IN" altLang="en-US" sz="3000" i="1">
                <a:solidFill>
                  <a:srgbClr val="0080FF"/>
                </a:solidFill>
                <a:cs typeface="Times New Roman" panose="02020603050405020304" pitchFamily="18" charset="0"/>
                <a:hlinkClick r:id="rId4" tooltip="what is hard base? - definition"/>
              </a:rPr>
              <a:t>hard bases</a:t>
            </a:r>
            <a:r>
              <a:rPr lang="en-IN" altLang="en-US" sz="3000" i="1">
                <a:solidFill>
                  <a:srgbClr val="FF1493"/>
                </a:solidFill>
                <a:cs typeface="Times New Roman" panose="02020603050405020304" pitchFamily="18" charset="0"/>
              </a:rPr>
              <a:t> </a:t>
            </a:r>
            <a:r>
              <a:rPr lang="en-IN" altLang="en-US" sz="3000" i="1">
                <a:cs typeface="Times New Roman" panose="02020603050405020304" pitchFamily="18" charset="0"/>
              </a:rPr>
              <a:t>to give </a:t>
            </a:r>
            <a:r>
              <a:rPr lang="en-IN" altLang="en-US" sz="3000" i="1">
                <a:solidFill>
                  <a:srgbClr val="FF0000"/>
                </a:solidFill>
                <a:cs typeface="Times New Roman" panose="02020603050405020304" pitchFamily="18" charset="0"/>
              </a:rPr>
              <a:t>ionic complexes.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IN" altLang="en-US" sz="3000" i="1">
                <a:cs typeface="Times New Roman" panose="02020603050405020304" pitchFamily="18" charset="0"/>
              </a:rPr>
              <a:t>whereas the </a:t>
            </a:r>
            <a:r>
              <a:rPr lang="en-IN" altLang="en-US" sz="3000" i="1">
                <a:solidFill>
                  <a:srgbClr val="0080FF"/>
                </a:solidFill>
                <a:cs typeface="Times New Roman" panose="02020603050405020304" pitchFamily="18" charset="0"/>
                <a:hlinkClick r:id="rId5" tooltip="What is soft acid?-definition"/>
              </a:rPr>
              <a:t>soft acids</a:t>
            </a:r>
            <a:r>
              <a:rPr lang="en-IN" altLang="en-US" sz="3000" i="1">
                <a:solidFill>
                  <a:srgbClr val="FF1493"/>
                </a:solidFill>
                <a:cs typeface="Times New Roman" panose="02020603050405020304" pitchFamily="18" charset="0"/>
              </a:rPr>
              <a:t> </a:t>
            </a:r>
            <a:r>
              <a:rPr lang="en-IN" altLang="en-US" sz="3000" i="1">
                <a:cs typeface="Times New Roman" panose="02020603050405020304" pitchFamily="18" charset="0"/>
              </a:rPr>
              <a:t>prefer binding to </a:t>
            </a:r>
            <a:r>
              <a:rPr lang="en-IN" altLang="en-US" sz="3000" i="1">
                <a:solidFill>
                  <a:srgbClr val="0080FF"/>
                </a:solidFill>
                <a:cs typeface="Times New Roman" panose="02020603050405020304" pitchFamily="18" charset="0"/>
                <a:hlinkClick r:id="rId6" tooltip="what is soft base? - definition"/>
              </a:rPr>
              <a:t>soft bases</a:t>
            </a:r>
            <a:r>
              <a:rPr lang="en-IN" altLang="en-US" sz="3000" i="1">
                <a:solidFill>
                  <a:srgbClr val="FF1493"/>
                </a:solidFill>
                <a:cs typeface="Times New Roman" panose="02020603050405020304" pitchFamily="18" charset="0"/>
              </a:rPr>
              <a:t> </a:t>
            </a:r>
            <a:r>
              <a:rPr lang="en-IN" altLang="en-US" sz="3000" i="1">
                <a:cs typeface="Times New Roman" panose="02020603050405020304" pitchFamily="18" charset="0"/>
              </a:rPr>
              <a:t>to give </a:t>
            </a:r>
            <a:r>
              <a:rPr lang="en-IN" altLang="en-US" sz="3000" i="1">
                <a:solidFill>
                  <a:srgbClr val="FF0000"/>
                </a:solidFill>
                <a:cs typeface="Times New Roman" panose="02020603050405020304" pitchFamily="18" charset="0"/>
              </a:rPr>
              <a:t>covalent complexes.</a:t>
            </a:r>
            <a:endParaRPr lang="en-IN" altLang="en-US" sz="3000">
              <a:solidFill>
                <a:srgbClr val="FF0000"/>
              </a:solidFill>
            </a:endParaRPr>
          </a:p>
        </p:txBody>
      </p:sp>
      <p:sp>
        <p:nvSpPr>
          <p:cNvPr id="7" name="Arrow: Curved Down 6">
            <a:extLst>
              <a:ext uri="{FF2B5EF4-FFF2-40B4-BE49-F238E27FC236}">
                <a16:creationId xmlns:a16="http://schemas.microsoft.com/office/drawing/2014/main" xmlns="" id="{E729A3C6-517A-4952-AB1F-831EA6274CD2}"/>
              </a:ext>
            </a:extLst>
          </p:cNvPr>
          <p:cNvSpPr/>
          <p:nvPr/>
        </p:nvSpPr>
        <p:spPr>
          <a:xfrm>
            <a:off x="1447800" y="1516063"/>
            <a:ext cx="11430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10" name="Arrow: Curved Down 9">
            <a:extLst>
              <a:ext uri="{FF2B5EF4-FFF2-40B4-BE49-F238E27FC236}">
                <a16:creationId xmlns:a16="http://schemas.microsoft.com/office/drawing/2014/main" xmlns="" id="{583E81E0-027E-491D-BA7B-B49DF2102C1C}"/>
              </a:ext>
            </a:extLst>
          </p:cNvPr>
          <p:cNvSpPr/>
          <p:nvPr/>
        </p:nvSpPr>
        <p:spPr>
          <a:xfrm flipH="1">
            <a:off x="6319838" y="2617788"/>
            <a:ext cx="1066800" cy="381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30727" name="TextBox 10">
            <a:extLst>
              <a:ext uri="{FF2B5EF4-FFF2-40B4-BE49-F238E27FC236}">
                <a16:creationId xmlns:a16="http://schemas.microsoft.com/office/drawing/2014/main" xmlns="" id="{2F6132F3-29D0-4FA2-8FD4-7D8CFAE40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475" y="1905000"/>
            <a:ext cx="19653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>
                <a:solidFill>
                  <a:srgbClr val="FF0000"/>
                </a:solidFill>
              </a:rPr>
              <a:t>Ionic bond</a:t>
            </a:r>
            <a:endParaRPr lang="en-IN" altLang="en-US" sz="2700">
              <a:solidFill>
                <a:srgbClr val="FF0000"/>
              </a:solidFill>
            </a:endParaRPr>
          </a:p>
        </p:txBody>
      </p:sp>
      <p:sp>
        <p:nvSpPr>
          <p:cNvPr id="30728" name="TextBox 12">
            <a:extLst>
              <a:ext uri="{FF2B5EF4-FFF2-40B4-BE49-F238E27FC236}">
                <a16:creationId xmlns:a16="http://schemas.microsoft.com/office/drawing/2014/main" xmlns="" id="{B72C3528-0EA7-46B1-A328-31D022A29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1138" y="2974975"/>
            <a:ext cx="244633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700">
                <a:solidFill>
                  <a:srgbClr val="FF0000"/>
                </a:solidFill>
              </a:rPr>
              <a:t>Covalent bond</a:t>
            </a:r>
            <a:endParaRPr lang="en-IN" altLang="en-US" sz="27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B2B327B7-AF04-484F-AE38-AD789E3F3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3525"/>
            <a:ext cx="8229600" cy="792163"/>
          </a:xfrm>
        </p:spPr>
        <p:txBody>
          <a:bodyPr/>
          <a:lstStyle/>
          <a:p>
            <a:pPr eaLnBrk="1" hangingPunct="1"/>
            <a:r>
              <a:rPr lang="en-US" altLang="zh-CN" b="1">
                <a:solidFill>
                  <a:srgbClr val="CC3300"/>
                </a:solidFill>
              </a:rPr>
              <a:t>Acids and Bases</a:t>
            </a:r>
          </a:p>
        </p:txBody>
      </p:sp>
      <p:sp>
        <p:nvSpPr>
          <p:cNvPr id="8195" name="Text Box 4">
            <a:extLst>
              <a:ext uri="{FF2B5EF4-FFF2-40B4-BE49-F238E27FC236}">
                <a16:creationId xmlns:a16="http://schemas.microsoft.com/office/drawing/2014/main" xmlns="" id="{988A4E3A-85BF-479A-8D02-2E49DC9C5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14438"/>
            <a:ext cx="8686800" cy="53800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defRPr/>
            </a:pPr>
            <a:r>
              <a:rPr lang="en-US" altLang="zh-CN" sz="3000" dirty="0">
                <a:solidFill>
                  <a:srgbClr val="000000"/>
                </a:solidFill>
              </a:rPr>
              <a:t> </a:t>
            </a:r>
            <a:r>
              <a:rPr lang="en-US" sz="3000" i="1" dirty="0">
                <a:solidFill>
                  <a:srgbClr val="3333CC"/>
                </a:solidFill>
              </a:rPr>
              <a:t>Arrhenius</a:t>
            </a:r>
            <a:r>
              <a:rPr lang="en-US" sz="3000" dirty="0">
                <a:solidFill>
                  <a:srgbClr val="3333CC"/>
                </a:solidFill>
              </a:rPr>
              <a:t> </a:t>
            </a:r>
            <a:r>
              <a:rPr lang="en-US" sz="3000" dirty="0">
                <a:solidFill>
                  <a:srgbClr val="FF0000"/>
                </a:solidFill>
              </a:rPr>
              <a:t>acids form hydronium ions (H</a:t>
            </a:r>
            <a:r>
              <a:rPr lang="en-US" sz="3000" baseline="-25000" dirty="0">
                <a:solidFill>
                  <a:srgbClr val="FF0000"/>
                </a:solidFill>
              </a:rPr>
              <a:t>3</a:t>
            </a:r>
            <a:r>
              <a:rPr lang="en-US" sz="3000" dirty="0">
                <a:solidFill>
                  <a:srgbClr val="FF0000"/>
                </a:solidFill>
              </a:rPr>
              <a:t>O</a:t>
            </a:r>
            <a:r>
              <a:rPr lang="en-US" sz="3000" baseline="30000" dirty="0">
                <a:solidFill>
                  <a:srgbClr val="FF0000"/>
                </a:solidFill>
              </a:rPr>
              <a:t>+</a:t>
            </a:r>
            <a:r>
              <a:rPr lang="en-US" sz="3000" dirty="0">
                <a:solidFill>
                  <a:srgbClr val="FF0000"/>
                </a:solidFill>
              </a:rPr>
              <a:t>)</a:t>
            </a:r>
            <a:r>
              <a:rPr lang="en-US" sz="3000" dirty="0"/>
              <a:t>, 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3000" dirty="0"/>
              <a:t>and </a:t>
            </a:r>
            <a:r>
              <a:rPr lang="en-US" sz="3000" dirty="0">
                <a:solidFill>
                  <a:srgbClr val="FF0000"/>
                </a:solidFill>
              </a:rPr>
              <a:t>bases form hydroxide ions (OH</a:t>
            </a:r>
            <a:r>
              <a:rPr lang="en-US" sz="3000" baseline="30000" dirty="0">
                <a:solidFill>
                  <a:srgbClr val="FF0000"/>
                </a:solidFill>
              </a:rPr>
              <a:t>-</a:t>
            </a:r>
            <a:r>
              <a:rPr lang="en-US" sz="3000" dirty="0">
                <a:solidFill>
                  <a:srgbClr val="FF0000"/>
                </a:solidFill>
              </a:rPr>
              <a:t>)</a:t>
            </a:r>
            <a:r>
              <a:rPr lang="en-US" sz="3000" dirty="0"/>
              <a:t> in water.  </a:t>
            </a:r>
          </a:p>
          <a:p>
            <a:pPr marL="457200" indent="-457200" algn="just" eaLnBrk="1" hangingPunct="1">
              <a:lnSpc>
                <a:spcPct val="150000"/>
              </a:lnSpc>
              <a:defRPr/>
            </a:pPr>
            <a:endParaRPr lang="en-US" sz="3000" i="1" dirty="0">
              <a:solidFill>
                <a:srgbClr val="3333CC"/>
              </a:solidFill>
            </a:endParaRPr>
          </a:p>
          <a:p>
            <a:pPr marL="457200" indent="-457200" algn="just" eaLnBrk="1" hangingPunct="1">
              <a:lnSpc>
                <a:spcPct val="150000"/>
              </a:lnSpc>
              <a:defRPr/>
            </a:pPr>
            <a:endParaRPr lang="en-US" sz="3000" i="1" dirty="0">
              <a:solidFill>
                <a:srgbClr val="3333CC"/>
              </a:solidFill>
            </a:endParaRPr>
          </a:p>
          <a:p>
            <a:pPr marL="457200" indent="-457200" algn="just" eaLnBrk="1" hangingPunct="1">
              <a:lnSpc>
                <a:spcPct val="150000"/>
              </a:lnSpc>
              <a:defRPr/>
            </a:pPr>
            <a:endParaRPr lang="en-US" sz="600" i="1" dirty="0">
              <a:solidFill>
                <a:srgbClr val="3333CC"/>
              </a:solidFill>
            </a:endParaRPr>
          </a:p>
          <a:p>
            <a:pPr marL="457200" indent="-457200" algn="just" eaLnBrk="1" hangingPunct="1">
              <a:lnSpc>
                <a:spcPct val="150000"/>
              </a:lnSpc>
              <a:defRPr/>
            </a:pPr>
            <a:r>
              <a:rPr lang="en-US" sz="3000" i="1" dirty="0" err="1">
                <a:solidFill>
                  <a:srgbClr val="3333CC"/>
                </a:solidFill>
              </a:rPr>
              <a:t>Brønsted</a:t>
            </a:r>
            <a:r>
              <a:rPr lang="en-US" sz="3000" i="1" dirty="0">
                <a:solidFill>
                  <a:srgbClr val="3333CC"/>
                </a:solidFill>
              </a:rPr>
              <a:t> </a:t>
            </a:r>
            <a:r>
              <a:rPr lang="en-US" sz="3000" dirty="0">
                <a:solidFill>
                  <a:srgbClr val="3333CC"/>
                </a:solidFill>
              </a:rPr>
              <a:t>and </a:t>
            </a:r>
            <a:r>
              <a:rPr lang="en-US" sz="3000" i="1" dirty="0">
                <a:solidFill>
                  <a:srgbClr val="3333CC"/>
                </a:solidFill>
              </a:rPr>
              <a:t>Lowry</a:t>
            </a:r>
            <a:r>
              <a:rPr lang="en-US" sz="3000" dirty="0">
                <a:solidFill>
                  <a:srgbClr val="3333CC"/>
                </a:solidFill>
              </a:rPr>
              <a:t> </a:t>
            </a:r>
            <a:r>
              <a:rPr lang="en-US" sz="3000" dirty="0"/>
              <a:t>expanded the Arrhenius definitions, and defined </a:t>
            </a:r>
            <a:r>
              <a:rPr lang="en-US" sz="3000" dirty="0">
                <a:solidFill>
                  <a:srgbClr val="FF0000"/>
                </a:solidFill>
              </a:rPr>
              <a:t>acids as proton donors</a:t>
            </a:r>
            <a:r>
              <a:rPr lang="en-US" sz="3000" dirty="0"/>
              <a:t> and </a:t>
            </a:r>
            <a:r>
              <a:rPr lang="en-US" sz="3000" dirty="0">
                <a:solidFill>
                  <a:srgbClr val="FF0000"/>
                </a:solidFill>
              </a:rPr>
              <a:t>bases as proton acceptors</a:t>
            </a:r>
            <a:r>
              <a:rPr lang="en-US" sz="3000" dirty="0"/>
              <a:t>.  </a:t>
            </a:r>
          </a:p>
        </p:txBody>
      </p:sp>
      <p:pic>
        <p:nvPicPr>
          <p:cNvPr id="6148" name="Picture 2">
            <a:extLst>
              <a:ext uri="{FF2B5EF4-FFF2-40B4-BE49-F238E27FC236}">
                <a16:creationId xmlns:a16="http://schemas.microsoft.com/office/drawing/2014/main" xmlns="" id="{334660DD-78D1-4D8F-AEAC-745E62CB0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33"/>
          <a:stretch>
            <a:fillRect/>
          </a:stretch>
        </p:blipFill>
        <p:spPr bwMode="auto">
          <a:xfrm>
            <a:off x="-76200" y="2743200"/>
            <a:ext cx="8420100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4">
            <a:extLst>
              <a:ext uri="{FF2B5EF4-FFF2-40B4-BE49-F238E27FC236}">
                <a16:creationId xmlns:a16="http://schemas.microsoft.com/office/drawing/2014/main" xmlns="" id="{D47C4ED9-D313-4016-B05C-899FF7F25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14438"/>
            <a:ext cx="8686800" cy="45307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defRPr/>
            </a:pPr>
            <a:r>
              <a:rPr lang="en-US" sz="3000" i="1" dirty="0" err="1">
                <a:solidFill>
                  <a:srgbClr val="3333CC"/>
                </a:solidFill>
              </a:rPr>
              <a:t>Brønsted</a:t>
            </a:r>
            <a:r>
              <a:rPr lang="en-US" sz="3000" i="1" dirty="0">
                <a:solidFill>
                  <a:srgbClr val="3333CC"/>
                </a:solidFill>
              </a:rPr>
              <a:t> </a:t>
            </a:r>
            <a:r>
              <a:rPr lang="en-US" sz="3000" dirty="0">
                <a:solidFill>
                  <a:srgbClr val="3333CC"/>
                </a:solidFill>
              </a:rPr>
              <a:t>and </a:t>
            </a:r>
            <a:r>
              <a:rPr lang="en-US" sz="3000" i="1" dirty="0">
                <a:solidFill>
                  <a:srgbClr val="3333CC"/>
                </a:solidFill>
              </a:rPr>
              <a:t>Lowry</a:t>
            </a:r>
            <a:r>
              <a:rPr lang="en-US" sz="3000" dirty="0">
                <a:solidFill>
                  <a:srgbClr val="3333CC"/>
                </a:solidFill>
              </a:rPr>
              <a:t> Model</a:t>
            </a:r>
          </a:p>
          <a:p>
            <a:pPr marL="457200" indent="-457200" eaLnBrk="1" hangingPunct="1">
              <a:lnSpc>
                <a:spcPct val="150000"/>
              </a:lnSpc>
              <a:defRPr/>
            </a:pPr>
            <a:endParaRPr lang="en-US" sz="3000" dirty="0">
              <a:solidFill>
                <a:srgbClr val="3333CC"/>
              </a:solidFill>
            </a:endParaRPr>
          </a:p>
          <a:p>
            <a:pPr marL="457200" indent="-457200" eaLnBrk="1" hangingPunct="1">
              <a:lnSpc>
                <a:spcPct val="150000"/>
              </a:lnSpc>
              <a:defRPr/>
            </a:pPr>
            <a:endParaRPr lang="en-US" sz="3000" dirty="0">
              <a:solidFill>
                <a:srgbClr val="3333CC"/>
              </a:solidFill>
            </a:endParaRP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3000" dirty="0"/>
              <a:t>  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en-US" sz="3000" dirty="0"/>
              <a:t>They also introduced the concept of </a:t>
            </a:r>
            <a:r>
              <a:rPr lang="en-US" sz="3000" i="1" dirty="0"/>
              <a:t>conjugate acid-base pairs</a:t>
            </a:r>
            <a:r>
              <a:rPr lang="en-US" sz="3000" dirty="0"/>
              <a:t>.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xmlns="" id="{E6141710-82F3-4E60-897D-35B6D1C16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05000"/>
            <a:ext cx="714375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2">
            <a:extLst>
              <a:ext uri="{FF2B5EF4-FFF2-40B4-BE49-F238E27FC236}">
                <a16:creationId xmlns:a16="http://schemas.microsoft.com/office/drawing/2014/main" xmlns="" id="{A5303274-0FF0-42E8-87E9-469AD201F521}"/>
              </a:ext>
            </a:extLst>
          </p:cNvPr>
          <p:cNvSpPr txBox="1">
            <a:spLocks/>
          </p:cNvSpPr>
          <p:nvPr/>
        </p:nvSpPr>
        <p:spPr bwMode="auto">
          <a:xfrm>
            <a:off x="457200" y="263525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400" b="1">
                <a:solidFill>
                  <a:srgbClr val="CC3300"/>
                </a:solidFill>
              </a:rPr>
              <a:t>Acids and Bases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>
            <a:extLst>
              <a:ext uri="{FF2B5EF4-FFF2-40B4-BE49-F238E27FC236}">
                <a16:creationId xmlns:a16="http://schemas.microsoft.com/office/drawing/2014/main" xmlns="" id="{B9294586-FCF9-43F6-9B43-5B7FF4EC0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14438"/>
            <a:ext cx="8686800" cy="139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altLang="zh-CN" sz="3000">
                <a:solidFill>
                  <a:srgbClr val="3333CC"/>
                </a:solidFill>
                <a:latin typeface="Arial" panose="020B0604020202020204" pitchFamily="34" charset="0"/>
              </a:rPr>
              <a:t>Lewis Model </a:t>
            </a:r>
            <a:r>
              <a:rPr lang="en-US" altLang="zh-CN" sz="3000">
                <a:solidFill>
                  <a:srgbClr val="000000"/>
                </a:solidFill>
                <a:latin typeface="Arial" panose="020B0604020202020204" pitchFamily="34" charset="0"/>
              </a:rPr>
              <a:t>– acids are electron pair acceptors and bases are electron-pair donors.</a:t>
            </a:r>
          </a:p>
        </p:txBody>
      </p:sp>
      <p:pic>
        <p:nvPicPr>
          <p:cNvPr id="10243" name="Picture 2">
            <a:extLst>
              <a:ext uri="{FF2B5EF4-FFF2-40B4-BE49-F238E27FC236}">
                <a16:creationId xmlns:a16="http://schemas.microsoft.com/office/drawing/2014/main" xmlns="" id="{513F2C72-4F7A-45B5-B6A6-910EBEE24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545"/>
          <a:stretch>
            <a:fillRect/>
          </a:stretch>
        </p:blipFill>
        <p:spPr bwMode="auto">
          <a:xfrm>
            <a:off x="1600200" y="2590800"/>
            <a:ext cx="5067300" cy="176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 Box 4">
            <a:extLst>
              <a:ext uri="{FF2B5EF4-FFF2-40B4-BE49-F238E27FC236}">
                <a16:creationId xmlns:a16="http://schemas.microsoft.com/office/drawing/2014/main" xmlns="" id="{FBFEA6CA-ECBB-4461-8F59-566D420F1A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3919538"/>
            <a:ext cx="8686800" cy="139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altLang="zh-CN" sz="3000">
                <a:solidFill>
                  <a:srgbClr val="000000"/>
                </a:solidFill>
                <a:latin typeface="Arial" panose="020B0604020202020204" pitchFamily="34" charset="0"/>
              </a:rPr>
              <a:t>It also works with molecules that neither give up nor accept a hydrogen ion</a:t>
            </a:r>
          </a:p>
        </p:txBody>
      </p:sp>
      <p:pic>
        <p:nvPicPr>
          <p:cNvPr id="10245" name="Picture 6">
            <a:extLst>
              <a:ext uri="{FF2B5EF4-FFF2-40B4-BE49-F238E27FC236}">
                <a16:creationId xmlns:a16="http://schemas.microsoft.com/office/drawing/2014/main" xmlns="" id="{1C37DF6D-69D2-4685-B16D-E78148243E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50" y="5311775"/>
            <a:ext cx="558165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2">
            <a:extLst>
              <a:ext uri="{FF2B5EF4-FFF2-40B4-BE49-F238E27FC236}">
                <a16:creationId xmlns:a16="http://schemas.microsoft.com/office/drawing/2014/main" xmlns="" id="{AE3BAEC9-3B00-499F-AA55-B31A91CEA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3525"/>
            <a:ext cx="8229600" cy="792163"/>
          </a:xfrm>
        </p:spPr>
        <p:txBody>
          <a:bodyPr/>
          <a:lstStyle/>
          <a:p>
            <a:pPr eaLnBrk="1" hangingPunct="1"/>
            <a:r>
              <a:rPr lang="en-US" altLang="zh-CN" b="1">
                <a:solidFill>
                  <a:srgbClr val="CC3300"/>
                </a:solidFill>
              </a:rPr>
              <a:t>Acids and Bases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>
            <a:extLst>
              <a:ext uri="{FF2B5EF4-FFF2-40B4-BE49-F238E27FC236}">
                <a16:creationId xmlns:a16="http://schemas.microsoft.com/office/drawing/2014/main" xmlns="" id="{698E8CD6-7381-48AF-8777-D7D387EE3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14438"/>
            <a:ext cx="8686800" cy="208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buFontTx/>
              <a:buChar char="•"/>
            </a:pPr>
            <a:r>
              <a:rPr lang="en-US" altLang="zh-CN" sz="3000">
                <a:solidFill>
                  <a:srgbClr val="3333CC"/>
                </a:solidFill>
                <a:latin typeface="Arial" panose="020B0604020202020204" pitchFamily="34" charset="0"/>
              </a:rPr>
              <a:t>Solvent System Model</a:t>
            </a:r>
            <a:r>
              <a:rPr lang="en-US" altLang="zh-CN" sz="3000">
                <a:solidFill>
                  <a:srgbClr val="000000"/>
                </a:solidFill>
                <a:latin typeface="Arial" panose="020B0604020202020204" pitchFamily="34" charset="0"/>
              </a:rPr>
              <a:t>– This model was developed for solvents that can dissociate into cations (acid) and anions (base).</a:t>
            </a:r>
          </a:p>
        </p:txBody>
      </p:sp>
      <p:graphicFrame>
        <p:nvGraphicFramePr>
          <p:cNvPr id="12291" name="Object 1">
            <a:extLst>
              <a:ext uri="{FF2B5EF4-FFF2-40B4-BE49-F238E27FC236}">
                <a16:creationId xmlns:a16="http://schemas.microsoft.com/office/drawing/2014/main" xmlns="" id="{0492B363-C8F0-491E-A583-8F3E35E419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78050" y="3311525"/>
          <a:ext cx="4908550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" name="CS ChemDraw Drawing" r:id="rId4" imgW="2738268" imgH="616824" progId="ChemDraw.Document.6.0">
                  <p:embed/>
                </p:oleObj>
              </mc:Choice>
              <mc:Fallback>
                <p:oleObj name="CS ChemDraw Drawing" r:id="rId4" imgW="2738268" imgH="616824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050" y="3311525"/>
                        <a:ext cx="4908550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Rectangle 2">
            <a:extLst>
              <a:ext uri="{FF2B5EF4-FFF2-40B4-BE49-F238E27FC236}">
                <a16:creationId xmlns:a16="http://schemas.microsoft.com/office/drawing/2014/main" xmlns="" id="{8E284589-4A76-4E81-9ED5-8052E8049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3525"/>
            <a:ext cx="8229600" cy="792163"/>
          </a:xfrm>
        </p:spPr>
        <p:txBody>
          <a:bodyPr/>
          <a:lstStyle/>
          <a:p>
            <a:pPr eaLnBrk="1" hangingPunct="1"/>
            <a:r>
              <a:rPr lang="en-US" altLang="zh-CN" b="1">
                <a:solidFill>
                  <a:srgbClr val="CC3300"/>
                </a:solidFill>
              </a:rPr>
              <a:t>Acids and Bases</a:t>
            </a:r>
          </a:p>
        </p:txBody>
      </p:sp>
      <p:graphicFrame>
        <p:nvGraphicFramePr>
          <p:cNvPr id="12293" name="Object 3">
            <a:extLst>
              <a:ext uri="{FF2B5EF4-FFF2-40B4-BE49-F238E27FC236}">
                <a16:creationId xmlns:a16="http://schemas.microsoft.com/office/drawing/2014/main" xmlns="" id="{D53E28D1-EA98-4D37-94BB-FF02EEEA3E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8575" y="4495800"/>
          <a:ext cx="685482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1" name="CS ChemDraw Drawing" r:id="rId6" imgW="4315731" imgH="1056053" progId="ChemDraw.Document.6.0">
                  <p:embed/>
                </p:oleObj>
              </mc:Choice>
              <mc:Fallback>
                <p:oleObj name="CS ChemDraw Drawing" r:id="rId6" imgW="4315731" imgH="1056053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575" y="4495800"/>
                        <a:ext cx="6854825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4">
            <a:extLst>
              <a:ext uri="{FF2B5EF4-FFF2-40B4-BE49-F238E27FC236}">
                <a16:creationId xmlns:a16="http://schemas.microsoft.com/office/drawing/2014/main" xmlns="" id="{A2B46A04-A6E2-4F2E-9A45-090CD1BDE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836738"/>
            <a:ext cx="8686800" cy="1800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defRPr/>
            </a:pPr>
            <a:r>
              <a:rPr lang="en-US" altLang="zh-CN" sz="3000" b="1" dirty="0">
                <a:solidFill>
                  <a:srgbClr val="00B050"/>
                </a:solidFill>
                <a:latin typeface="Arial" panose="020B0604020202020204" pitchFamily="34" charset="0"/>
              </a:rPr>
              <a:t>Oxide ores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zh-CN" sz="3000" b="1" dirty="0">
                <a:latin typeface="Arial" panose="020B0604020202020204" pitchFamily="34" charset="0"/>
              </a:rPr>
              <a:t>		</a:t>
            </a:r>
            <a:r>
              <a:rPr lang="en-US" altLang="zh-CN" sz="3000" b="1" dirty="0" err="1">
                <a:latin typeface="Arial" panose="020B0604020202020204" pitchFamily="34" charset="0"/>
              </a:rPr>
              <a:t>Aluminium</a:t>
            </a:r>
            <a:r>
              <a:rPr lang="en-US" altLang="zh-CN" sz="3000" b="1" dirty="0">
                <a:latin typeface="Arial" panose="020B0604020202020204" pitchFamily="34" charset="0"/>
              </a:rPr>
              <a:t>-Bauxite---Al</a:t>
            </a:r>
            <a:r>
              <a:rPr lang="en-US" altLang="zh-CN" sz="3000" b="1" baseline="-25000" dirty="0">
                <a:latin typeface="Arial" panose="020B0604020202020204" pitchFamily="34" charset="0"/>
              </a:rPr>
              <a:t>2</a:t>
            </a:r>
            <a:r>
              <a:rPr lang="en-US" altLang="zh-CN" sz="3000" b="1" dirty="0">
                <a:latin typeface="Arial" panose="020B0604020202020204" pitchFamily="34" charset="0"/>
              </a:rPr>
              <a:t>O</a:t>
            </a:r>
            <a:r>
              <a:rPr lang="en-US" altLang="zh-CN" sz="3000" b="1" baseline="-25000" dirty="0">
                <a:latin typeface="Arial" panose="020B0604020202020204" pitchFamily="34" charset="0"/>
              </a:rPr>
              <a:t>3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zh-CN" sz="3000" b="1" dirty="0">
                <a:latin typeface="Arial" panose="020B0604020202020204" pitchFamily="34" charset="0"/>
              </a:rPr>
              <a:t>		Iron-Hematite---Fe</a:t>
            </a:r>
            <a:r>
              <a:rPr lang="en-US" altLang="zh-CN" sz="3000" b="1" baseline="-25000" dirty="0">
                <a:latin typeface="Arial" panose="020B0604020202020204" pitchFamily="34" charset="0"/>
              </a:rPr>
              <a:t>2</a:t>
            </a:r>
            <a:r>
              <a:rPr lang="en-US" altLang="zh-CN" sz="3000" b="1" dirty="0">
                <a:latin typeface="Arial" panose="020B0604020202020204" pitchFamily="34" charset="0"/>
              </a:rPr>
              <a:t>O</a:t>
            </a:r>
            <a:r>
              <a:rPr lang="en-US" altLang="zh-CN" sz="3000" b="1" baseline="-25000" dirty="0">
                <a:latin typeface="Arial" panose="020B0604020202020204" pitchFamily="34" charset="0"/>
              </a:rPr>
              <a:t>3</a:t>
            </a:r>
            <a:endParaRPr lang="en-US" altLang="zh-CN" sz="3000" b="1" dirty="0">
              <a:latin typeface="Arial" panose="020B060402020202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56CC8FDA-00B9-42B1-9E66-43DB7DA52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3525"/>
            <a:ext cx="8229600" cy="792163"/>
          </a:xfrm>
        </p:spPr>
        <p:txBody>
          <a:bodyPr/>
          <a:lstStyle/>
          <a:p>
            <a:pPr eaLnBrk="1" hangingPunct="1"/>
            <a:r>
              <a:rPr lang="en-US" altLang="zh-CN" b="1">
                <a:solidFill>
                  <a:srgbClr val="CC3300"/>
                </a:solidFill>
              </a:rPr>
              <a:t>Hard &amp; Soft Acid-Base model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D86A988-667C-47AF-9495-310515BA6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0463" y="5638800"/>
            <a:ext cx="1938337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5000" b="1" i="1">
                <a:solidFill>
                  <a:srgbClr val="FF0000"/>
                </a:solidFill>
                <a:latin typeface="Comic Sans MS" panose="030F0702030302020204" pitchFamily="66" charset="0"/>
              </a:rPr>
              <a:t>Why?</a:t>
            </a:r>
            <a:endParaRPr lang="en-IN" altLang="en-US" sz="5000" b="1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xmlns="" id="{ACC6D9AD-770C-4B02-837A-65A543427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609975"/>
            <a:ext cx="8686800" cy="1800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buFontTx/>
              <a:buChar char="•"/>
              <a:defRPr/>
            </a:pPr>
            <a:r>
              <a:rPr lang="en-US" altLang="zh-CN" sz="3000" b="1" dirty="0">
                <a:solidFill>
                  <a:srgbClr val="00B050"/>
                </a:solidFill>
                <a:latin typeface="Arial" panose="020B0604020202020204" pitchFamily="34" charset="0"/>
              </a:rPr>
              <a:t>Sulfide ores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zh-CN" sz="3000" b="1" dirty="0">
                <a:latin typeface="Arial" panose="020B0604020202020204" pitchFamily="34" charset="0"/>
              </a:rPr>
              <a:t>		Mercury-Cinnabar---</a:t>
            </a:r>
            <a:r>
              <a:rPr lang="en-US" altLang="zh-CN" sz="3000" b="1" dirty="0" err="1">
                <a:latin typeface="Arial" panose="020B0604020202020204" pitchFamily="34" charset="0"/>
              </a:rPr>
              <a:t>HgS</a:t>
            </a:r>
            <a:endParaRPr lang="en-US" altLang="zh-CN" sz="3000" b="1" dirty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zh-CN" sz="3000" b="1" dirty="0">
                <a:latin typeface="Arial" panose="020B0604020202020204" pitchFamily="34" charset="0"/>
              </a:rPr>
              <a:t>		Silver-Argentite---Ag</a:t>
            </a:r>
            <a:r>
              <a:rPr lang="en-US" altLang="zh-CN" sz="3000" b="1" baseline="-25000" dirty="0">
                <a:latin typeface="Arial" panose="020B0604020202020204" pitchFamily="34" charset="0"/>
              </a:rPr>
              <a:t>2</a:t>
            </a:r>
            <a:r>
              <a:rPr lang="en-US" altLang="zh-CN" sz="3000" b="1" dirty="0">
                <a:latin typeface="Arial" panose="020B0604020202020204" pitchFamily="34" charset="0"/>
              </a:rPr>
              <a:t>S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xmlns="" id="{5B13C4E9-1E34-4154-B228-A1BC693EC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6868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00B050"/>
                </a:solidFill>
                <a:latin typeface="Arial" panose="020B0604020202020204" pitchFamily="34" charset="0"/>
              </a:rPr>
              <a:t>Observation</a:t>
            </a:r>
            <a:endParaRPr lang="en-US" altLang="zh-CN" sz="30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5" grpId="0"/>
      <p:bldP spid="6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4">
            <a:extLst>
              <a:ext uri="{FF2B5EF4-FFF2-40B4-BE49-F238E27FC236}">
                <a16:creationId xmlns:a16="http://schemas.microsoft.com/office/drawing/2014/main" xmlns="" id="{7E2A9035-6ABE-4EB6-A221-9EE023FC1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71600"/>
            <a:ext cx="8686800" cy="52006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buFontTx/>
              <a:buChar char="•"/>
              <a:defRPr/>
            </a:pPr>
            <a:r>
              <a:rPr lang="en-US" altLang="zh-CN" sz="3000" dirty="0">
                <a:latin typeface="Arial" panose="020B0604020202020204" pitchFamily="34" charset="0"/>
              </a:rPr>
              <a:t>R G Pearson introduced the hard</a:t>
            </a:r>
          </a:p>
          <a:p>
            <a:pPr marL="0" indent="0" algn="just" eaLnBrk="1" hangingPunct="1">
              <a:lnSpc>
                <a:spcPct val="130000"/>
              </a:lnSpc>
              <a:buFont typeface="Arial" panose="020B0604020202020204" pitchFamily="34" charset="0"/>
              <a:buNone/>
              <a:defRPr/>
            </a:pPr>
            <a:r>
              <a:rPr lang="en-US" altLang="zh-CN" sz="3000" dirty="0">
                <a:latin typeface="Arial" panose="020B0604020202020204" pitchFamily="34" charset="0"/>
              </a:rPr>
              <a:t>    &amp; soft-acid-base (HSAB) principle.</a:t>
            </a:r>
          </a:p>
          <a:p>
            <a:pPr algn="just" eaLnBrk="1" hangingPunct="1">
              <a:lnSpc>
                <a:spcPct val="130000"/>
              </a:lnSpc>
              <a:buFontTx/>
              <a:buChar char="•"/>
              <a:defRPr/>
            </a:pPr>
            <a:r>
              <a:rPr lang="en-US" altLang="zh-CN" sz="3000" dirty="0">
                <a:latin typeface="Arial" panose="020B0604020202020204" pitchFamily="34" charset="0"/>
              </a:rPr>
              <a:t>The </a:t>
            </a:r>
            <a:r>
              <a:rPr lang="en-US" altLang="zh-CN" sz="3000" dirty="0">
                <a:solidFill>
                  <a:srgbClr val="3333FF"/>
                </a:solidFill>
                <a:latin typeface="Arial" panose="020B0604020202020204" pitchFamily="34" charset="0"/>
              </a:rPr>
              <a:t>polarizing power</a:t>
            </a:r>
            <a:r>
              <a:rPr lang="en-US" altLang="zh-CN" sz="3000" dirty="0">
                <a:latin typeface="Arial" panose="020B0604020202020204" pitchFamily="34" charset="0"/>
              </a:rPr>
              <a:t> and </a:t>
            </a:r>
            <a:r>
              <a:rPr lang="en-US" altLang="zh-CN" sz="3000" dirty="0">
                <a:solidFill>
                  <a:srgbClr val="3333FF"/>
                </a:solidFill>
                <a:latin typeface="Arial" panose="020B0604020202020204" pitchFamily="34" charset="0"/>
              </a:rPr>
              <a:t>polarizability</a:t>
            </a:r>
            <a:r>
              <a:rPr lang="en-US" altLang="zh-CN" sz="3000" dirty="0">
                <a:latin typeface="Arial" panose="020B0604020202020204" pitchFamily="34" charset="0"/>
              </a:rPr>
              <a:t> of an acid or base play important role in its reactivity.  </a:t>
            </a:r>
          </a:p>
          <a:p>
            <a:pPr algn="just" eaLnBrk="1" hangingPunct="1">
              <a:lnSpc>
                <a:spcPct val="130000"/>
              </a:lnSpc>
              <a:buFontTx/>
              <a:buChar char="•"/>
              <a:defRPr/>
            </a:pPr>
            <a:r>
              <a:rPr lang="en-US" altLang="zh-CN" sz="3000" dirty="0">
                <a:solidFill>
                  <a:srgbClr val="FF0000"/>
                </a:solidFill>
                <a:latin typeface="Arial" panose="020B0604020202020204" pitchFamily="34" charset="0"/>
              </a:rPr>
              <a:t>Hard acids and bases are small, compact, and non-polarizable.</a:t>
            </a:r>
          </a:p>
          <a:p>
            <a:pPr algn="just" eaLnBrk="1" hangingPunct="1">
              <a:lnSpc>
                <a:spcPct val="130000"/>
              </a:lnSpc>
              <a:buFontTx/>
              <a:buChar char="•"/>
              <a:defRPr/>
            </a:pPr>
            <a:r>
              <a:rPr lang="en-US" altLang="zh-CN" sz="3000" dirty="0">
                <a:solidFill>
                  <a:srgbClr val="FF0000"/>
                </a:solidFill>
                <a:latin typeface="Arial" panose="020B0604020202020204" pitchFamily="34" charset="0"/>
              </a:rPr>
              <a:t>Soft acids and bases are larger, with a more diffuse distribution of electrons.</a:t>
            </a:r>
          </a:p>
        </p:txBody>
      </p:sp>
      <p:pic>
        <p:nvPicPr>
          <p:cNvPr id="16387" name="Picture 2">
            <a:extLst>
              <a:ext uri="{FF2B5EF4-FFF2-40B4-BE49-F238E27FC236}">
                <a16:creationId xmlns:a16="http://schemas.microsoft.com/office/drawing/2014/main" xmlns="" id="{8D99AD6B-F565-4BDD-A8F0-09B51BD30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914400"/>
            <a:ext cx="19812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Rectangle 2">
            <a:extLst>
              <a:ext uri="{FF2B5EF4-FFF2-40B4-BE49-F238E27FC236}">
                <a16:creationId xmlns:a16="http://schemas.microsoft.com/office/drawing/2014/main" xmlns="" id="{01D72DD2-247F-4A8E-A014-D7D3228C5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3525"/>
            <a:ext cx="8229600" cy="792163"/>
          </a:xfrm>
        </p:spPr>
        <p:txBody>
          <a:bodyPr/>
          <a:lstStyle/>
          <a:p>
            <a:pPr eaLnBrk="1" hangingPunct="1"/>
            <a:r>
              <a:rPr lang="en-US" altLang="zh-CN" b="1">
                <a:solidFill>
                  <a:srgbClr val="CC3300"/>
                </a:solidFill>
              </a:rPr>
              <a:t>Hard &amp; Soft Acid-Base model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4">
            <a:extLst>
              <a:ext uri="{FF2B5EF4-FFF2-40B4-BE49-F238E27FC236}">
                <a16:creationId xmlns:a16="http://schemas.microsoft.com/office/drawing/2014/main" xmlns="" id="{C65726CA-89B8-4F18-A4B7-A7530B61C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71600"/>
            <a:ext cx="8686800" cy="183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buFontTx/>
              <a:buChar char="•"/>
            </a:pPr>
            <a:r>
              <a:rPr lang="en-US" altLang="zh-CN" sz="3000">
                <a:latin typeface="Arial" panose="020B0604020202020204" pitchFamily="34" charset="0"/>
              </a:rPr>
              <a:t>The </a:t>
            </a:r>
            <a:r>
              <a:rPr lang="en-US" altLang="zh-CN" sz="3000">
                <a:solidFill>
                  <a:srgbClr val="3333FF"/>
                </a:solidFill>
                <a:latin typeface="Arial" panose="020B0604020202020204" pitchFamily="34" charset="0"/>
              </a:rPr>
              <a:t>polarizing power</a:t>
            </a:r>
            <a:r>
              <a:rPr lang="en-US" altLang="zh-CN" sz="3000">
                <a:latin typeface="Arial" panose="020B0604020202020204" pitchFamily="34" charset="0"/>
              </a:rPr>
              <a:t> can be defined as the ability of a cation to attract electron cloud towards itself. It is proportional to Charge/Size.</a:t>
            </a: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xmlns="" id="{65C187AE-730C-4351-B400-2AFED8608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3525"/>
            <a:ext cx="8229600" cy="792163"/>
          </a:xfrm>
        </p:spPr>
        <p:txBody>
          <a:bodyPr/>
          <a:lstStyle/>
          <a:p>
            <a:pPr eaLnBrk="1" hangingPunct="1"/>
            <a:r>
              <a:rPr lang="en-US" altLang="zh-CN" b="1">
                <a:solidFill>
                  <a:srgbClr val="C00000"/>
                </a:solidFill>
              </a:rPr>
              <a:t>Polarizing power &amp; Polarizability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8EE461A-9473-43B9-A35A-4B43DA7EC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29000"/>
            <a:ext cx="1628775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F9D6362-5886-4C65-A821-63C39165C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5" y="3505200"/>
            <a:ext cx="18764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xmlns="" id="{C2C0DBF6-E904-478D-8D2E-6D8A3F883C3F}"/>
              </a:ext>
            </a:extLst>
          </p:cNvPr>
          <p:cNvSpPr/>
          <p:nvPr/>
        </p:nvSpPr>
        <p:spPr>
          <a:xfrm>
            <a:off x="4433888" y="4164013"/>
            <a:ext cx="1281112" cy="4556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260454E-42F2-4807-A7AE-9CA561E9A54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429000" y="4114800"/>
            <a:ext cx="838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000" b="1"/>
              <a:t>M</a:t>
            </a:r>
            <a:r>
              <a:rPr lang="en-US" altLang="en-US" sz="3000" b="1" baseline="30000"/>
              <a:t>+</a:t>
            </a:r>
            <a:endParaRPr lang="en-IN" altLang="en-US" sz="3000" b="1" baseline="300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7845CA0-AF2F-4CFD-A60F-3BBB321F29A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924800" y="4114800"/>
            <a:ext cx="838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000" b="1"/>
              <a:t>M</a:t>
            </a:r>
            <a:r>
              <a:rPr lang="en-US" altLang="en-US" sz="3000" b="1" baseline="30000"/>
              <a:t>+</a:t>
            </a:r>
            <a:endParaRPr lang="en-IN" altLang="en-US" sz="3000" b="1" baseline="30000"/>
          </a:p>
        </p:txBody>
      </p:sp>
      <p:sp>
        <p:nvSpPr>
          <p:cNvPr id="12" name="Plus Sign 11">
            <a:extLst>
              <a:ext uri="{FF2B5EF4-FFF2-40B4-BE49-F238E27FC236}">
                <a16:creationId xmlns:a16="http://schemas.microsoft.com/office/drawing/2014/main" xmlns="" id="{C6F911F6-01FF-481B-B8D6-42FE08E6A2F3}"/>
              </a:ext>
            </a:extLst>
          </p:cNvPr>
          <p:cNvSpPr/>
          <p:nvPr/>
        </p:nvSpPr>
        <p:spPr>
          <a:xfrm>
            <a:off x="2667000" y="4267200"/>
            <a:ext cx="428625" cy="35242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7" grpId="0" animBg="1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4">
            <a:extLst>
              <a:ext uri="{FF2B5EF4-FFF2-40B4-BE49-F238E27FC236}">
                <a16:creationId xmlns:a16="http://schemas.microsoft.com/office/drawing/2014/main" xmlns="" id="{7977E78C-72DD-4DBE-AEFD-FCDA28779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71600"/>
            <a:ext cx="8686800" cy="312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buFontTx/>
              <a:buChar char="•"/>
            </a:pPr>
            <a:r>
              <a:rPr lang="en-US" altLang="zh-CN" sz="3000">
                <a:latin typeface="Arial" panose="020B0604020202020204" pitchFamily="34" charset="0"/>
              </a:rPr>
              <a:t>The </a:t>
            </a:r>
            <a:r>
              <a:rPr lang="en-US" altLang="zh-CN" sz="3000">
                <a:solidFill>
                  <a:srgbClr val="3333FF"/>
                </a:solidFill>
                <a:latin typeface="Arial" panose="020B0604020202020204" pitchFamily="34" charset="0"/>
              </a:rPr>
              <a:t>polarizability </a:t>
            </a:r>
            <a:r>
              <a:rPr lang="en-US" altLang="zh-CN" sz="3000">
                <a:latin typeface="Arial" panose="020B0604020202020204" pitchFamily="34" charset="0"/>
              </a:rPr>
              <a:t>is the ability to form instantaneous dipoles.  </a:t>
            </a:r>
            <a:r>
              <a:rPr lang="en-US" altLang="zh-CN" sz="3000">
                <a:solidFill>
                  <a:srgbClr val="FF0000"/>
                </a:solidFill>
                <a:latin typeface="Arial" panose="020B0604020202020204" pitchFamily="34" charset="0"/>
              </a:rPr>
              <a:t>OR</a:t>
            </a:r>
          </a:p>
          <a:p>
            <a:pPr algn="just" eaLnBrk="1" hangingPunct="1">
              <a:lnSpc>
                <a:spcPct val="130000"/>
              </a:lnSpc>
              <a:buFontTx/>
              <a:buChar char="•"/>
            </a:pPr>
            <a:r>
              <a:rPr lang="en-US" altLang="zh-CN" sz="3000">
                <a:latin typeface="Arial" panose="020B0604020202020204" pitchFamily="34" charset="0"/>
              </a:rPr>
              <a:t>It is measure of how easily an electron cloud is distorted by an electric field or nearby cation or anion.</a:t>
            </a: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xmlns="" id="{C986BD5C-0CAB-4262-8237-B2445877F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3525"/>
            <a:ext cx="8229600" cy="792163"/>
          </a:xfrm>
        </p:spPr>
        <p:txBody>
          <a:bodyPr/>
          <a:lstStyle/>
          <a:p>
            <a:pPr eaLnBrk="1" hangingPunct="1"/>
            <a:r>
              <a:rPr lang="en-US" altLang="zh-CN" b="1">
                <a:solidFill>
                  <a:srgbClr val="C00000"/>
                </a:solidFill>
              </a:rPr>
              <a:t>Polarizing power &amp; Polarizability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EE3F99A-AC4C-41AD-8731-474660784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38650"/>
            <a:ext cx="1628775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89BF8D2-4656-43B3-A323-893E1D2F1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5" y="4514850"/>
            <a:ext cx="18764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xmlns="" id="{058AB00D-C97A-475F-A634-515C718910F2}"/>
              </a:ext>
            </a:extLst>
          </p:cNvPr>
          <p:cNvSpPr/>
          <p:nvPr/>
        </p:nvSpPr>
        <p:spPr>
          <a:xfrm>
            <a:off x="4433888" y="5173663"/>
            <a:ext cx="1281112" cy="4556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0A9D2E2-3D87-48CB-8E10-7AE74697BAD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429000" y="5124450"/>
            <a:ext cx="838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000" b="1"/>
              <a:t>M</a:t>
            </a:r>
            <a:r>
              <a:rPr lang="en-US" altLang="en-US" sz="3000" b="1" baseline="30000"/>
              <a:t>+</a:t>
            </a:r>
            <a:endParaRPr lang="en-IN" altLang="en-US" sz="3000" b="1" baseline="300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96AEDD9-A392-418D-8AC8-E88B4DE73B7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924800" y="5124450"/>
            <a:ext cx="838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000" b="1"/>
              <a:t>M</a:t>
            </a:r>
            <a:r>
              <a:rPr lang="en-US" altLang="en-US" sz="3000" b="1" baseline="30000"/>
              <a:t>+</a:t>
            </a:r>
            <a:endParaRPr lang="en-IN" altLang="en-US" sz="3000" b="1" baseline="300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5900CCD-F1FD-43AA-B2ED-D946CDAB9D2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433888" y="3919538"/>
            <a:ext cx="280511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rgbClr val="FF0000"/>
                </a:solidFill>
              </a:rPr>
              <a:t>Polarizability</a:t>
            </a:r>
            <a:endParaRPr lang="en-IN" altLang="en-US" sz="3200" b="1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E0A8034-BB8E-41EC-952E-56ECE105FB9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638800" y="6172200"/>
            <a:ext cx="36877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rgbClr val="FF0000"/>
                </a:solidFill>
              </a:rPr>
              <a:t>Polarizing power</a:t>
            </a:r>
            <a:endParaRPr lang="en-IN" altLang="en-US" sz="3200" b="1">
              <a:solidFill>
                <a:srgbClr val="FF0000"/>
              </a:solidFill>
            </a:endParaRPr>
          </a:p>
        </p:txBody>
      </p:sp>
      <p:sp>
        <p:nvSpPr>
          <p:cNvPr id="12" name="Arrow: Curved Left 11">
            <a:extLst>
              <a:ext uri="{FF2B5EF4-FFF2-40B4-BE49-F238E27FC236}">
                <a16:creationId xmlns:a16="http://schemas.microsoft.com/office/drawing/2014/main" xmlns="" id="{98783E80-E47F-4FAA-99D3-184A30305E12}"/>
              </a:ext>
            </a:extLst>
          </p:cNvPr>
          <p:cNvSpPr/>
          <p:nvPr/>
        </p:nvSpPr>
        <p:spPr>
          <a:xfrm>
            <a:off x="7162800" y="4191000"/>
            <a:ext cx="533400" cy="762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>
              <a:solidFill>
                <a:schemeClr val="tx1"/>
              </a:solidFill>
            </a:endParaRPr>
          </a:p>
        </p:txBody>
      </p:sp>
      <p:sp>
        <p:nvSpPr>
          <p:cNvPr id="15" name="Arrow: Curved Left 14">
            <a:extLst>
              <a:ext uri="{FF2B5EF4-FFF2-40B4-BE49-F238E27FC236}">
                <a16:creationId xmlns:a16="http://schemas.microsoft.com/office/drawing/2014/main" xmlns="" id="{50BA47D3-35FB-48C4-931B-5B2A3E82AAFF}"/>
              </a:ext>
            </a:extLst>
          </p:cNvPr>
          <p:cNvSpPr/>
          <p:nvPr/>
        </p:nvSpPr>
        <p:spPr>
          <a:xfrm rot="10800000" flipH="1">
            <a:off x="8458200" y="5334000"/>
            <a:ext cx="531813" cy="98266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7" grpId="0" animBg="1"/>
      <p:bldP spid="9" grpId="0"/>
      <p:bldP spid="10" grpId="0"/>
      <p:bldP spid="2" grpId="0"/>
      <p:bldP spid="3" grpId="0"/>
      <p:bldP spid="12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452</Words>
  <Application>Microsoft Office PowerPoint</Application>
  <PresentationFormat>On-screen Show (4:3)</PresentationFormat>
  <Paragraphs>101</Paragraphs>
  <Slides>15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宋体</vt:lpstr>
      <vt:lpstr>Arial</vt:lpstr>
      <vt:lpstr>Calibri</vt:lpstr>
      <vt:lpstr>Comic Sans MS</vt:lpstr>
      <vt:lpstr>Times New Roman</vt:lpstr>
      <vt:lpstr>Office Theme</vt:lpstr>
      <vt:lpstr>CS ChemDraw Drawing</vt:lpstr>
      <vt:lpstr>PowerPoint Presentation</vt:lpstr>
      <vt:lpstr>Acids and Bases</vt:lpstr>
      <vt:lpstr>PowerPoint Presentation</vt:lpstr>
      <vt:lpstr>Acids and Bases</vt:lpstr>
      <vt:lpstr>Acids and Bases</vt:lpstr>
      <vt:lpstr>Hard &amp; Soft Acid-Base model</vt:lpstr>
      <vt:lpstr>Hard &amp; Soft Acid-Base model</vt:lpstr>
      <vt:lpstr>Polarizing power &amp; Polarizability</vt:lpstr>
      <vt:lpstr>Polarizing power &amp; Polarizability</vt:lpstr>
      <vt:lpstr>HSAB</vt:lpstr>
      <vt:lpstr>Hard Acids and Base</vt:lpstr>
      <vt:lpstr>Soft Acids and Base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Inorganic chemistry B.Sc III</dc:title>
  <dc:creator>karan</dc:creator>
  <cp:lastModifiedBy>Microsoft account</cp:lastModifiedBy>
  <cp:revision>65</cp:revision>
  <dcterms:created xsi:type="dcterms:W3CDTF">2012-04-07T19:16:18Z</dcterms:created>
  <dcterms:modified xsi:type="dcterms:W3CDTF">2020-10-16T06:43:34Z</dcterms:modified>
</cp:coreProperties>
</file>