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36" r:id="rId2"/>
    <p:sldId id="280" r:id="rId3"/>
    <p:sldId id="381" r:id="rId4"/>
    <p:sldId id="378" r:id="rId5"/>
    <p:sldId id="282" r:id="rId6"/>
    <p:sldId id="284" r:id="rId7"/>
    <p:sldId id="286" r:id="rId8"/>
    <p:sldId id="288" r:id="rId9"/>
    <p:sldId id="292" r:id="rId10"/>
    <p:sldId id="294" r:id="rId11"/>
    <p:sldId id="382" r:id="rId12"/>
    <p:sldId id="383" r:id="rId13"/>
    <p:sldId id="384" r:id="rId14"/>
    <p:sldId id="385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DAB3524-01DA-4D34-A963-3B726B96A5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64ABE56-06A1-460B-9FC0-D8219B4669C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257FE2-F624-4B4E-8126-10ACE8FE2B8A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13E1C054-E299-4179-8243-E17FFB9C969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6E09B565-094C-4B10-82C8-7FB7A07C8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8C7DCE-E0EA-43C6-A52D-1053BC62C10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37586E-0109-446B-997F-677515B042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D62972A-3232-4176-B147-FC59A0FE5B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232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46BA2784-B503-4D58-8D91-0689FB098A7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6AD5CC5F-9C45-40D4-9B3C-E95AEB2015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>
              <a:ea typeface="宋体" panose="02010600030101010101" pitchFamily="2" charset="-122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55B82439-12D2-4E11-B944-47A29ADE43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9DB3B1-A378-4206-A549-C3D4618C4741}" type="slidenum">
              <a:rPr lang="en-US" altLang="en-US" smtClean="0">
                <a:latin typeface="Arial" panose="020B0604020202020204" pitchFamily="34" charset="0"/>
                <a:ea typeface="宋体" panose="02010600030101010101" pitchFamily="2" charset="-122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14633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xmlns="" id="{2DFE3A62-EC3F-4837-BF9D-C21958B4C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718676-1C63-43B2-9120-30E2206AE32C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xmlns="" id="{9C2509B5-35CD-441E-BAD4-1094BB165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xmlns="" id="{A064C3C4-27C2-4681-9AB7-FFD09662E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156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xmlns="" id="{2DFE3A62-EC3F-4837-BF9D-C21958B4C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718676-1C63-43B2-9120-30E2206AE32C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xmlns="" id="{9C2509B5-35CD-441E-BAD4-1094BB165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xmlns="" id="{A064C3C4-27C2-4681-9AB7-FFD09662E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005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xmlns="" id="{2DFE3A62-EC3F-4837-BF9D-C21958B4C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718676-1C63-43B2-9120-30E2206AE32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xmlns="" id="{9C2509B5-35CD-441E-BAD4-1094BB165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xmlns="" id="{A064C3C4-27C2-4681-9AB7-FFD09662E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880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xmlns="" id="{2DFE3A62-EC3F-4837-BF9D-C21958B4C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718676-1C63-43B2-9120-30E2206AE32C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xmlns="" id="{9C2509B5-35CD-441E-BAD4-1094BB165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xmlns="" id="{A064C3C4-27C2-4681-9AB7-FFD09662E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526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xmlns="" id="{94352CA7-608F-40A3-A2D9-5C71012214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B7564D7-9E2F-4B9A-BF5D-C43D196BBBB3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xmlns="" id="{5C45A103-6009-4E5B-ABC5-6A893464B7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xmlns="" id="{FE70A833-C544-4EAD-A5CC-A1D7802A85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397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xmlns="" id="{65D4301F-2864-47A5-B9CA-024CB8454D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E9CB8D7-19CF-47D8-9057-DA87B9BF3EF8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xmlns="" id="{EAD186AA-B1A6-4893-9A28-4A031B6F2B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xmlns="" id="{A7D1EB9C-1988-4162-B8FC-DA09355F0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169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xmlns="" id="{2DFE3A62-EC3F-4837-BF9D-C21958B4C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718676-1C63-43B2-9120-30E2206AE32C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xmlns="" id="{9C2509B5-35CD-441E-BAD4-1094BB165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xmlns="" id="{A064C3C4-27C2-4681-9AB7-FFD09662E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40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xmlns="" id="{2DFE3A62-EC3F-4837-BF9D-C21958B4C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718676-1C63-43B2-9120-30E2206AE32C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xmlns="" id="{9C2509B5-35CD-441E-BAD4-1094BB165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xmlns="" id="{A064C3C4-27C2-4681-9AB7-FFD09662E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202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xmlns="" id="{2DFE3A62-EC3F-4837-BF9D-C21958B4C8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718676-1C63-43B2-9120-30E2206AE32C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xmlns="" id="{9C2509B5-35CD-441E-BAD4-1094BB165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xmlns="" id="{A064C3C4-27C2-4681-9AB7-FFD09662E9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517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608BA5-FE75-474D-A4CE-EAC52F1D7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148BB-2367-400F-8496-DFA1352DA6F9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F27703-01C1-4A12-8C39-98FBCCE1D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C96C9D-A77E-45E5-93A5-FA1966A4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F51F5-D893-4B5C-8476-024F62E373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48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DD7333-0403-42B9-94E4-3A77F11EB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E68DF-6964-4717-B0E9-5B5722B851B7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1C921A-D9E9-46D2-A902-D5EEE6858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4BAF89-1ABA-4B95-A498-31913C6B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3BEC-D110-4589-A361-78D8099E4D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47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902949-F8AA-43C1-A054-BF422D63D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015E1-78CF-435C-B70C-AB975F660668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382015B-186E-445E-B7EA-E9214ECE9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BAB23D-87DC-415D-A9EE-D7D11C944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FF3C2-AD2D-47F4-B545-C06725027F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8528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22F7F392-8983-46E8-B364-9809EA0DF8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D5F28A06-5002-49C4-A8BA-DE1EFB30B0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D3F16-CD60-4D3C-BA6A-57E3B3B013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xmlns="" id="{AF0C3148-933D-4AA7-B307-BD2648CAEFD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3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85457C-0FBE-4B46-B36C-C82D6F249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C7E95-6C7B-4709-B8DD-D89C5539AAC6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62664D-DB9A-4EAE-98D9-C6E77FE40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FC26B2-F2C8-4876-A93F-40EB488DB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21B9B-81AD-4723-B119-3D47A7B2E1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357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461F8DB-98F6-4D84-A2C2-11EA2688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E6CFC-0BF3-4410-AB74-00C0C78DEF80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3F01182-6AD8-4278-A541-EF6713F0A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73B43F-1668-4378-999F-E54A93504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55B4-CA17-40AB-856E-A5D26C1607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03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92AB5DD-6B5C-4BC4-962D-76D2E107C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216E6-5807-4AAC-AF9E-DBBD5F18DD04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E68DEFD-ADDB-4592-9106-899B0A407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676B0B4-DF71-4870-BF9E-50C521E5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580BE-FBE7-481D-8A22-83DDB99B6F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464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D5C9F1FE-4BA9-4B41-A17A-835CFA7D9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E3DAC-FE2A-4499-BF06-52F08443035C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07C87C16-5371-48D0-B4DF-54D1402D4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F6DD1359-4C7E-42C4-A501-708C9B5C2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78184-0C68-4DB6-AE0A-2174138EE2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19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3E5A4E05-CD54-41B3-A289-E2EB0A17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2B6FF-2787-40B8-BBC1-DC38C234470D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BA5E772-E5E3-44BB-8F62-EFF1CEE90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7B56A44-0665-4D3F-BBAD-36F1A7625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7E19-B271-4819-BE90-AED75B9BBF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6275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3954F2E9-686F-4514-BA34-D86377A23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E1282-D412-48DC-8B8E-D3AC24A0D49B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77D9BFD4-20AA-4BE2-A5D6-6FECE5254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7E636109-3422-4F65-8678-B253454F5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7D2BF-177A-41EF-9C00-3858FA1205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2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6FB8BC87-D1F4-4537-9A5F-EA56EEB3E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0EA07-169E-426E-983D-78AF393CE11E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3058253-DEDC-4B99-A18C-32F72541E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6A2D6A39-F39C-4CAC-AF81-79DBF34C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8A2CB-D431-4D3F-825A-0C7D52B9DB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8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F23E2A8-463D-4A89-8082-F1F611B15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490C8-4999-4FCA-B551-E55E3B826027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BA9B078-3E39-4EF9-B6D3-4F8AA9768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046DE5C-5A53-49B1-8BB7-04AAA8A29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9326-95FE-4165-876B-2E23C3D531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907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4B45E2EE-EFD2-414B-A5C4-FD1A7A07376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4633768C-E90A-49F1-9070-56F10B36210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A02B0D-437E-4F34-B12C-6E80C71A56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BB0185-86EA-4511-A1ED-6CB0666EFF95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C519A4-60C9-4DF3-91EC-E23398855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75C0C90-04C5-4965-8D0B-C47482854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7C42A0E-F017-4E78-AEB4-2DAE37ED89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3">
            <a:extLst>
              <a:ext uri="{FF2B5EF4-FFF2-40B4-BE49-F238E27FC236}">
                <a16:creationId xmlns:a16="http://schemas.microsoft.com/office/drawing/2014/main" xmlns="" id="{605232A5-BDC3-49C6-AB2A-93885D526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371600"/>
            <a:ext cx="8185150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1" hangingPunct="1">
              <a:defRPr/>
            </a:pPr>
            <a:r>
              <a:rPr lang="en-US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rPr>
              <a:t>Hard &amp; Soft </a:t>
            </a:r>
          </a:p>
          <a:p>
            <a:pPr marL="342900" indent="-342900" algn="ctr" eaLnBrk="1" hangingPunct="1">
              <a:defRPr/>
            </a:pPr>
            <a:r>
              <a:rPr lang="en-US" sz="5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rPr>
              <a:t>Acids and Bases</a:t>
            </a:r>
          </a:p>
          <a:p>
            <a:pPr marL="342900" indent="-342900" algn="ctr" eaLnBrk="1" hangingPunct="1">
              <a:defRPr/>
            </a:pP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  <a:cs typeface="Times New Roman" charset="0"/>
            </a:endParaRPr>
          </a:p>
          <a:p>
            <a:pPr marL="342900" indent="-342900" algn="ctr" eaLnBrk="1" hangingPunct="1">
              <a:defRPr/>
            </a:pP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rPr>
              <a:t>B.Sc. III</a:t>
            </a:r>
            <a:r>
              <a:rPr lang="en-US" sz="4000" b="1" baseline="3000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rPr>
              <a:t> </a:t>
            </a:r>
            <a:r>
              <a:rPr lang="en-US" sz="40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  <a:cs typeface="Times New Roman" charset="0"/>
              </a:rPr>
              <a:t>year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1B91B5B-7D92-4A9E-9408-DBB264CD2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53000"/>
            <a:ext cx="80200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eaLnBrk="1" hangingPunct="1">
              <a:defRPr/>
            </a:pPr>
            <a: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Dr. </a:t>
            </a:r>
            <a:r>
              <a:rPr lang="en-US" sz="2500" b="1" kern="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Prabhat</a:t>
            </a:r>
            <a: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 K. </a:t>
            </a:r>
            <a:r>
              <a:rPr lang="en-US" sz="2500" b="1" kern="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Baroliya</a:t>
            </a:r>
            <a: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/>
            </a:r>
            <a:b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</a:br>
            <a: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Department of Chemistry</a:t>
            </a:r>
          </a:p>
          <a:p>
            <a:pPr algn="r" eaLnBrk="1" hangingPunct="1">
              <a:defRPr/>
            </a:pPr>
            <a:r>
              <a:rPr lang="en-US" sz="2500" b="1" kern="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MLSU, Udaipur</a:t>
            </a:r>
          </a:p>
          <a:p>
            <a:pPr algn="r" eaLnBrk="1" hangingPunct="1">
              <a:defRPr/>
            </a:pPr>
            <a:r>
              <a:rPr lang="en-US" sz="25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Times New Roman" charset="0"/>
              </a:rPr>
              <a:t>e-mail; prabhatkbaroliya@mlsu.ac.in</a:t>
            </a:r>
            <a:endParaRPr lang="en-US" sz="2500" b="1" kern="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xmlns="" id="{311621DD-1F4C-4AB1-8D56-EE568A975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685800"/>
            <a:ext cx="83058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Predict which way the following reactions will go.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/>
              <a:t>HI + NaF -----------       HF + NaI                               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/>
              <a:t>AlI3 + 3NaF AlF3 + 3NaI                     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/>
              <a:t>CaS + H2O CaO + H2S                         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en-US"/>
              <a:t>TiF4 + 2TiI2 TiI4 + 2TiF2                      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CoF2 + HgBr2 CoBr2 + HgF2               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en-US"/>
              <a:t>HgO + H2S HgS + H2O                          R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E27A1B6D-CE0C-4987-94B4-423BF3E83139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Limitations of HSAB Concepts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xmlns="" id="{EB789A76-6971-4487-8F19-3914B61D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458200" cy="5486400"/>
          </a:xfrm>
        </p:spPr>
        <p:txBody>
          <a:bodyPr/>
          <a:lstStyle/>
          <a:p>
            <a:pPr marL="571500" indent="-571500">
              <a:buAutoNum type="romanLcParenR"/>
            </a:pPr>
            <a:r>
              <a:rPr lang="pt-BR" dirty="0"/>
              <a:t>It does not provide any scale for acids and bases strength</a:t>
            </a:r>
          </a:p>
          <a:p>
            <a:pPr marL="571500" indent="-571500">
              <a:buAutoNum type="romanLcParenR"/>
            </a:pPr>
            <a:r>
              <a:rPr lang="pt-BR" alt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hardness and softness of A &amp; B does not depend on the acidic and basic chararacter of compounds</a:t>
            </a:r>
          </a:p>
          <a:p>
            <a:pPr marL="571500" indent="-571500">
              <a:buAutoNum type="romanLcParenR"/>
            </a:pPr>
            <a:endParaRPr lang="en-US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AA4061D-C775-4C18-9D1C-5BA877C84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58240"/>
            <a:ext cx="86106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68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E27A1B6D-CE0C-4987-94B4-423BF3E83139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Symbiosis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xmlns="" id="{EB789A76-6971-4487-8F19-3914B61D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458200" cy="5486400"/>
          </a:xfrm>
        </p:spPr>
        <p:txBody>
          <a:bodyPr/>
          <a:lstStyle/>
          <a:p>
            <a:pPr algn="just" rtl="0"/>
            <a:r>
              <a:rPr lang="en-US" b="0" i="0" dirty="0">
                <a:solidFill>
                  <a:srgbClr val="282829"/>
                </a:solidFill>
                <a:effectLst/>
                <a:latin typeface="-apple-system"/>
              </a:rPr>
              <a:t>This biological term was adopted for chemistry by </a:t>
            </a:r>
            <a:r>
              <a:rPr lang="en-US" b="0" i="0" dirty="0" err="1">
                <a:solidFill>
                  <a:srgbClr val="282829"/>
                </a:solidFill>
                <a:effectLst/>
                <a:latin typeface="-apple-system"/>
              </a:rPr>
              <a:t>Jørgensen</a:t>
            </a:r>
            <a:r>
              <a:rPr lang="en-US" b="0" i="0" dirty="0">
                <a:solidFill>
                  <a:srgbClr val="282829"/>
                </a:solidFill>
                <a:effectLst/>
                <a:latin typeface="-apple-system"/>
              </a:rPr>
              <a:t> in 1964, who applied it to explain the process by which a hard ligand on a metal encourages the metal to receive another hard ligand rather than a soft ligand while a soft ligand on a metal encourages the metal to receive another soft ligand rather than a hard ligand.</a:t>
            </a:r>
          </a:p>
          <a:p>
            <a:pPr marL="0" indent="0" algn="l" rtl="0">
              <a:buNone/>
            </a:pPr>
            <a:endParaRPr lang="en-US" b="0" i="0" dirty="0">
              <a:solidFill>
                <a:srgbClr val="282829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79574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E27A1B6D-CE0C-4987-94B4-423BF3E83139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Symbiosis-Explanation: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xmlns="" id="{EB789A76-6971-4487-8F19-3914B61D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1066800"/>
            <a:ext cx="8458200" cy="5486400"/>
          </a:xfrm>
        </p:spPr>
        <p:txBody>
          <a:bodyPr/>
          <a:lstStyle/>
          <a:p>
            <a:pPr algn="l" rtl="0"/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A hard ligands prefers to get attached with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Lato"/>
              </a:rPr>
              <a:t>centre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 which is already linked with hard ligands. This tendency of ligands is called symbiosis</a:t>
            </a:r>
            <a:endParaRPr lang="en-US" b="0" i="0" dirty="0">
              <a:solidFill>
                <a:srgbClr val="282829"/>
              </a:solidFill>
              <a:effectLst/>
              <a:latin typeface="-apple-system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D67E602-1EA3-409A-AF23-387D34F64D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" y="3571875"/>
            <a:ext cx="8724900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E27A1B6D-CE0C-4987-94B4-423BF3E83139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Symbiosis-Explanation: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xmlns="" id="{EB789A76-6971-4487-8F19-3914B61D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838200"/>
            <a:ext cx="8458200" cy="5486400"/>
          </a:xfrm>
        </p:spPr>
        <p:txBody>
          <a:bodyPr/>
          <a:lstStyle/>
          <a:p>
            <a:pPr algn="just" rtl="0"/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Soft ligands prefers to get attached with 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Lato"/>
              </a:rPr>
              <a:t>centre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 which is already linked with soft ligands.</a:t>
            </a:r>
          </a:p>
          <a:p>
            <a:pPr algn="l" rtl="0"/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Formation of BH</a:t>
            </a:r>
            <a:r>
              <a:rPr lang="en-US" b="0" i="0" baseline="-25000" dirty="0">
                <a:solidFill>
                  <a:srgbClr val="000000"/>
                </a:solidFill>
                <a:effectLst/>
                <a:latin typeface="Lato"/>
              </a:rPr>
              <a:t>4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Lato"/>
              </a:rPr>
              <a:t>−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 ion by the combination of BH</a:t>
            </a:r>
            <a:r>
              <a:rPr lang="en-US" b="0" i="0" baseline="-25000" dirty="0">
                <a:solidFill>
                  <a:srgbClr val="000000"/>
                </a:solidFill>
                <a:effectLst/>
                <a:latin typeface="Lato"/>
              </a:rPr>
              <a:t>3 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(in which H atoms are soft ligands) and H</a:t>
            </a:r>
            <a:r>
              <a:rPr lang="en-US" b="0" i="0" baseline="30000" dirty="0">
                <a:solidFill>
                  <a:srgbClr val="000000"/>
                </a:solidFill>
                <a:effectLst/>
                <a:latin typeface="Lato"/>
              </a:rPr>
              <a:t>−</a:t>
            </a:r>
            <a:r>
              <a:rPr lang="en-US" b="0" i="0" dirty="0">
                <a:solidFill>
                  <a:srgbClr val="000000"/>
                </a:solidFill>
                <a:effectLst/>
                <a:latin typeface="Lato"/>
              </a:rPr>
              <a:t> ion (soft ligands).</a:t>
            </a:r>
            <a:endParaRPr lang="en-US" b="0" i="0" dirty="0">
              <a:solidFill>
                <a:srgbClr val="282829"/>
              </a:solidFill>
              <a:effectLst/>
              <a:latin typeface="-apple-system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DA41E2D-3DED-4FB0-B2DA-6273BC9A6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962400"/>
            <a:ext cx="8048625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81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E27A1B6D-CE0C-4987-94B4-423BF3E83139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of HSAB Concepts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xmlns="" id="{EB789A76-6971-4487-8F19-3914B61D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strength of Hydracids </a:t>
            </a:r>
          </a:p>
          <a:p>
            <a:pPr marL="0" indent="0" algn="ctr" eaLnBrk="1" hangingPunct="1">
              <a:buNone/>
            </a:pP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HF,HCL,HBR and HI</a:t>
            </a:r>
          </a:p>
          <a:p>
            <a:pPr marL="0" indent="0" algn="just" eaLnBrk="1" hangingPunct="1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In aqueous solution the relative strength of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HF,HCI,HBr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and HI can be predicted. </a:t>
            </a:r>
          </a:p>
          <a:p>
            <a:pPr marL="0" indent="0" algn="ctr" eaLnBrk="1" hangingPunct="1">
              <a:buNone/>
            </a:pP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HX+H2O</a:t>
            </a:r>
            <a:r>
              <a:rPr lang="en-IN" sz="3000" b="1" dirty="0">
                <a:latin typeface="Arial" panose="020B0604020202020204" pitchFamily="34" charset="0"/>
                <a:cs typeface="Arial" panose="020B0604020202020204" pitchFamily="34" charset="0"/>
              </a:rPr>
              <a:t>→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IN" sz="3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IN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+ X</a:t>
            </a:r>
            <a:r>
              <a:rPr lang="en-IN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 eaLnBrk="1" hangingPunct="1">
              <a:buNone/>
            </a:pPr>
            <a:r>
              <a:rPr lang="en-US" dirty="0"/>
              <a:t>Hardest base F- will combine with hard acid H</a:t>
            </a:r>
            <a:r>
              <a:rPr lang="en-US" baseline="30000" dirty="0"/>
              <a:t>+</a:t>
            </a:r>
            <a:r>
              <a:rPr lang="en-US" dirty="0"/>
              <a:t> Hence HF Will be highly stable. It is therefore least dissociated.</a:t>
            </a:r>
          </a:p>
          <a:p>
            <a:pPr marL="0" indent="0" algn="ctr" eaLnBrk="1" hangingPunct="1">
              <a:buNone/>
            </a:pPr>
            <a:r>
              <a:rPr lang="en-IN" dirty="0"/>
              <a:t>HF &lt; HCI &lt; HBr &lt; HI </a:t>
            </a:r>
            <a:endParaRPr lang="en-US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E27A1B6D-CE0C-4987-94B4-423BF3E83139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of HSAB Concepts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xmlns="" id="{EB789A76-6971-4487-8F19-3914B61D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49920" cy="5486400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 stabilities of complexes in </a:t>
            </a:r>
            <a:r>
              <a:rPr lang="en-US" sz="30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endParaRPr lang="en-US" sz="30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HSAB explain that [ Cd(CN)</a:t>
            </a:r>
            <a:r>
              <a:rPr lang="en-US" sz="30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is more stable than [Cd(NH</a:t>
            </a:r>
            <a:r>
              <a:rPr lang="en-US" sz="30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0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 eaLnBrk="1" hangingPunct="1"/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The soft acid Cd</a:t>
            </a:r>
            <a:r>
              <a:rPr lang="en-US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will prefer to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corrdinate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 soft base CN</a:t>
            </a:r>
            <a:r>
              <a:rPr lang="en-US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 It is clear from the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0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inst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constants where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cyano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complex has </a:t>
            </a:r>
          </a:p>
          <a:p>
            <a:pPr marL="0" indent="0" algn="just" eaLnBrk="1" hangingPunct="1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000" dirty="0" err="1">
                <a:latin typeface="Arial" panose="020B0604020202020204" pitchFamily="34" charset="0"/>
                <a:cs typeface="Arial" panose="020B0604020202020204" pitchFamily="34" charset="0"/>
              </a:rPr>
              <a:t>Kinst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= 1.4x10</a:t>
            </a:r>
            <a:r>
              <a:rPr lang="en-US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-19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 eaLnBrk="1" hangingPunct="1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   while for ammine complex it is </a:t>
            </a:r>
          </a:p>
          <a:p>
            <a:pPr marL="0" indent="0" algn="just" eaLnBrk="1" hangingPunct="1">
              <a:buNone/>
            </a:pP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    7.5x10</a:t>
            </a:r>
            <a:r>
              <a:rPr lang="en-US" sz="3000" baseline="30000" dirty="0">
                <a:latin typeface="Arial" panose="020B0604020202020204" pitchFamily="34" charset="0"/>
                <a:cs typeface="Arial" panose="020B0604020202020204" pitchFamily="34" charset="0"/>
              </a:rPr>
              <a:t>-8 </a:t>
            </a:r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 eaLnBrk="1" hangingPunct="1">
              <a:buNone/>
            </a:pPr>
            <a:r>
              <a:rPr lang="en-US" sz="30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cyano</a:t>
            </a:r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complex is stable.</a:t>
            </a:r>
            <a:endParaRPr lang="en-US" altLang="en-US" sz="3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25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E27A1B6D-CE0C-4987-94B4-423BF3E83139}"/>
              </a:ext>
            </a:extLst>
          </p:cNvPr>
          <p:cNvSpPr>
            <a:spLocks noGrp="1" noRot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 of HSAB Concepts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xmlns="" id="{EB789A76-6971-4487-8F19-3914B61D6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3333FF"/>
                </a:solidFill>
              </a:rPr>
              <a:t>To Predict the Course of Reaction :</a:t>
            </a:r>
            <a:r>
              <a:rPr lang="en-US" b="1" dirty="0"/>
              <a:t> </a:t>
            </a:r>
            <a:endParaRPr lang="en-US" dirty="0"/>
          </a:p>
          <a:p>
            <a:pPr marL="0" indent="0">
              <a:buNone/>
            </a:pPr>
            <a:r>
              <a:rPr lang="pt-BR" dirty="0"/>
              <a:t>i) H</a:t>
            </a:r>
            <a:r>
              <a:rPr lang="pt-BR" baseline="30000" dirty="0"/>
              <a:t>+</a:t>
            </a:r>
            <a:r>
              <a:rPr lang="pt-BR" dirty="0"/>
              <a:t> + CH</a:t>
            </a:r>
            <a:r>
              <a:rPr lang="pt-BR" baseline="-25000" dirty="0"/>
              <a:t>3</a:t>
            </a:r>
            <a:r>
              <a:rPr lang="pt-BR" dirty="0"/>
              <a:t>HgOH</a:t>
            </a:r>
            <a:r>
              <a:rPr lang="pt-BR" b="1" dirty="0"/>
              <a:t>→</a:t>
            </a:r>
            <a:r>
              <a:rPr lang="pt-BR" dirty="0"/>
              <a:t>H</a:t>
            </a:r>
            <a:r>
              <a:rPr lang="pt-BR" baseline="-25000" dirty="0"/>
              <a:t>2</a:t>
            </a:r>
            <a:r>
              <a:rPr lang="pt-BR" dirty="0"/>
              <a:t>O+CH</a:t>
            </a:r>
            <a:r>
              <a:rPr lang="pt-BR" baseline="-25000" dirty="0"/>
              <a:t>3</a:t>
            </a:r>
            <a:r>
              <a:rPr lang="pt-BR" dirty="0"/>
              <a:t>Hg</a:t>
            </a:r>
            <a:r>
              <a:rPr lang="pt-BR" baseline="30000" dirty="0"/>
              <a:t>+</a:t>
            </a:r>
            <a:r>
              <a:rPr lang="pt-BR" dirty="0"/>
              <a:t> </a:t>
            </a:r>
          </a:p>
          <a:p>
            <a:pPr marL="0" indent="0">
              <a:buNone/>
            </a:pPr>
            <a:r>
              <a:rPr lang="pt-BR" dirty="0"/>
              <a:t>ii) H</a:t>
            </a:r>
            <a:r>
              <a:rPr lang="pt-BR" baseline="30000" dirty="0"/>
              <a:t>+</a:t>
            </a:r>
            <a:r>
              <a:rPr lang="pt-BR" dirty="0"/>
              <a:t> + CH</a:t>
            </a:r>
            <a:r>
              <a:rPr lang="pt-BR" baseline="-25000" dirty="0"/>
              <a:t>3</a:t>
            </a:r>
            <a:r>
              <a:rPr lang="pt-BR" dirty="0"/>
              <a:t>HgSH</a:t>
            </a:r>
            <a:r>
              <a:rPr lang="pt-BR" b="1" dirty="0"/>
              <a:t>→</a:t>
            </a:r>
            <a:r>
              <a:rPr lang="pt-BR" dirty="0"/>
              <a:t>H</a:t>
            </a:r>
            <a:r>
              <a:rPr lang="pt-BR" baseline="-25000" dirty="0"/>
              <a:t>2</a:t>
            </a:r>
            <a:r>
              <a:rPr lang="pt-BR" dirty="0"/>
              <a:t>S+CH</a:t>
            </a:r>
            <a:r>
              <a:rPr lang="pt-BR" baseline="-25000" dirty="0"/>
              <a:t>3</a:t>
            </a:r>
            <a:r>
              <a:rPr lang="pt-BR" dirty="0"/>
              <a:t>Hg</a:t>
            </a:r>
            <a:r>
              <a:rPr lang="pt-BR" baseline="30000" dirty="0"/>
              <a:t>+</a:t>
            </a:r>
            <a:r>
              <a:rPr lang="pt-BR" dirty="0"/>
              <a:t> </a:t>
            </a:r>
          </a:p>
          <a:p>
            <a:r>
              <a:rPr lang="en-US" dirty="0"/>
              <a:t>The reaction (</a:t>
            </a:r>
            <a:r>
              <a:rPr lang="en-US" dirty="0" err="1"/>
              <a:t>i</a:t>
            </a:r>
            <a:r>
              <a:rPr lang="en-US" dirty="0"/>
              <a:t>) goes to right as the hard acid H+ binds strongly to hard base OH- to produce stable product H</a:t>
            </a:r>
            <a:r>
              <a:rPr lang="en-US" baseline="-25000" dirty="0"/>
              <a:t>2</a:t>
            </a:r>
            <a:r>
              <a:rPr lang="en-US" dirty="0"/>
              <a:t>O </a:t>
            </a:r>
          </a:p>
          <a:p>
            <a:r>
              <a:rPr lang="en-US" dirty="0"/>
              <a:t>On the other hand the reaction (ii) is </a:t>
            </a:r>
            <a:r>
              <a:rPr lang="en-US" dirty="0" err="1"/>
              <a:t>favoured</a:t>
            </a:r>
            <a:r>
              <a:rPr lang="en-US" dirty="0"/>
              <a:t> to left where soft base SH will tend to remain combined with soft acid CH</a:t>
            </a:r>
            <a:r>
              <a:rPr lang="en-US" baseline="-25000" dirty="0"/>
              <a:t>3</a:t>
            </a:r>
            <a:r>
              <a:rPr lang="en-US" dirty="0"/>
              <a:t>Hg+ instead of joining to hard acid H+</a:t>
            </a:r>
            <a:endParaRPr lang="en-US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7AFD1317-EC60-419A-AAAC-A671F5C6E7EE}"/>
              </a:ext>
            </a:extLst>
          </p:cNvPr>
          <p:cNvSpPr>
            <a:spLocks noGrp="1" noRot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STABILITY OF COMPLEX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xmlns="" id="{7EF65151-E3A1-4807-B5D0-B9CF9253C2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Q</a:t>
            </a:r>
            <a:r>
              <a:rPr lang="en-US" altLang="en-US"/>
              <a:t>:  Why is AgI(s) very water-insoluble, but LiI very water-soluble?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66FFFF"/>
                </a:solidFill>
              </a:rPr>
              <a:t>A</a:t>
            </a:r>
            <a:r>
              <a:rPr lang="en-US" altLang="en-US"/>
              <a:t>:  AgI is a soft acid-soft base combination, while LiI is hard-soft.  The interaction between Li</a:t>
            </a:r>
            <a:r>
              <a:rPr lang="en-US" altLang="en-US" baseline="30000"/>
              <a:t>+</a:t>
            </a:r>
            <a:r>
              <a:rPr lang="en-US" altLang="en-US"/>
              <a:t> and I</a:t>
            </a:r>
            <a:r>
              <a:rPr lang="en-US" altLang="en-US" baseline="30000"/>
              <a:t>-</a:t>
            </a:r>
            <a:r>
              <a:rPr lang="en-US" altLang="en-US"/>
              <a:t> ions is not strong.</a:t>
            </a:r>
          </a:p>
        </p:txBody>
      </p:sp>
      <p:sp>
        <p:nvSpPr>
          <p:cNvPr id="92165" name="Text Box 5">
            <a:extLst>
              <a:ext uri="{FF2B5EF4-FFF2-40B4-BE49-F238E27FC236}">
                <a16:creationId xmlns:a16="http://schemas.microsoft.com/office/drawing/2014/main" xmlns="" id="{EA8C14EF-E66A-4628-88FD-C51B0F6E4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4652963"/>
            <a:ext cx="5137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AgI(s) + H</a:t>
            </a:r>
            <a:r>
              <a:rPr lang="en-US" altLang="en-US" sz="2400" baseline="-25000"/>
              <a:t>2</a:t>
            </a:r>
            <a:r>
              <a:rPr lang="en-US" altLang="en-US" sz="2400"/>
              <a:t>O(l) </a:t>
            </a:r>
            <a:r>
              <a:rPr lang="en-US" altLang="en-US" sz="2400">
                <a:sym typeface="Wingdings" panose="05000000000000000000" pitchFamily="2" charset="2"/>
              </a:rPr>
              <a:t> essentially no reaction</a:t>
            </a:r>
            <a:endParaRPr lang="en-US" altLang="en-US" sz="2400"/>
          </a:p>
        </p:txBody>
      </p:sp>
      <p:sp>
        <p:nvSpPr>
          <p:cNvPr id="92166" name="Text Box 6">
            <a:extLst>
              <a:ext uri="{FF2B5EF4-FFF2-40B4-BE49-F238E27FC236}">
                <a16:creationId xmlns:a16="http://schemas.microsoft.com/office/drawing/2014/main" xmlns="" id="{B03AB51D-D761-43BB-9166-10AB7AF4B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157788"/>
            <a:ext cx="4252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LiI(s) + H</a:t>
            </a:r>
            <a:r>
              <a:rPr lang="en-US" altLang="en-US" sz="2400" baseline="-25000"/>
              <a:t>2</a:t>
            </a:r>
            <a:r>
              <a:rPr lang="en-US" altLang="en-US" sz="2400"/>
              <a:t>O(l) </a:t>
            </a:r>
            <a:r>
              <a:rPr lang="en-US" altLang="en-US" sz="2400">
                <a:sym typeface="Wingdings" panose="05000000000000000000" pitchFamily="2" charset="2"/>
              </a:rPr>
              <a:t> Li</a:t>
            </a:r>
            <a:r>
              <a:rPr lang="en-US" altLang="en-US" sz="2400" baseline="30000">
                <a:sym typeface="Wingdings" panose="05000000000000000000" pitchFamily="2" charset="2"/>
              </a:rPr>
              <a:t>+</a:t>
            </a:r>
            <a:r>
              <a:rPr lang="en-US" altLang="en-US" sz="2400">
                <a:sym typeface="Wingdings" panose="05000000000000000000" pitchFamily="2" charset="2"/>
              </a:rPr>
              <a:t>(aq) + I</a:t>
            </a:r>
            <a:r>
              <a:rPr lang="en-US" altLang="en-US" sz="2400" baseline="30000">
                <a:sym typeface="Wingdings" panose="05000000000000000000" pitchFamily="2" charset="2"/>
              </a:rPr>
              <a:t>-</a:t>
            </a:r>
            <a:r>
              <a:rPr lang="en-US" altLang="en-US" sz="2400">
                <a:sym typeface="Wingdings" panose="05000000000000000000" pitchFamily="2" charset="2"/>
              </a:rPr>
              <a:t>(aq)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2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/>
      <p:bldP spid="92165" grpId="0"/>
      <p:bldP spid="921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2C98A944-C7AC-4393-A35D-ECE8547E0513}"/>
              </a:ext>
            </a:extLst>
          </p:cNvPr>
          <p:cNvSpPr>
            <a:spLocks noGrp="1" noRot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Qualitative Analysis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xmlns="" id="{7FD9C6FF-6E5F-4E1C-88CD-C055BD25F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" y="162877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/>
              <a:t>In the separation of the group cations carried out this year, HSAB rules were used to separate classes of ions based on different hard and soft interactions</a:t>
            </a:r>
          </a:p>
          <a:p>
            <a:pPr eaLnBrk="1" hangingPunct="1"/>
            <a:r>
              <a:rPr lang="en-US" altLang="en-US" u="sng"/>
              <a:t>Group II</a:t>
            </a:r>
            <a:r>
              <a:rPr lang="en-US" altLang="en-US"/>
              <a:t>: Hg</a:t>
            </a:r>
            <a:r>
              <a:rPr lang="en-US" altLang="en-US" baseline="30000"/>
              <a:t>2+</a:t>
            </a:r>
            <a:r>
              <a:rPr lang="en-US" altLang="en-US"/>
              <a:t>, Cd</a:t>
            </a:r>
            <a:r>
              <a:rPr lang="en-US" altLang="en-US" baseline="30000"/>
              <a:t>2+</a:t>
            </a:r>
            <a:r>
              <a:rPr lang="en-US" altLang="en-US"/>
              <a:t>, Cu</a:t>
            </a:r>
            <a:r>
              <a:rPr lang="en-US" altLang="en-US" baseline="30000"/>
              <a:t>2+</a:t>
            </a:r>
            <a:r>
              <a:rPr lang="en-US" altLang="en-US"/>
              <a:t>, Sn</a:t>
            </a:r>
            <a:r>
              <a:rPr lang="en-US" altLang="en-US" baseline="30000"/>
              <a:t>2+</a:t>
            </a:r>
            <a:r>
              <a:rPr lang="en-US" altLang="en-US"/>
              <a:t>, Sb</a:t>
            </a:r>
            <a:r>
              <a:rPr lang="en-US" altLang="en-US" baseline="30000"/>
              <a:t>3+</a:t>
            </a:r>
            <a:r>
              <a:rPr lang="en-US" altLang="en-US"/>
              <a:t>, Bi</a:t>
            </a:r>
            <a:r>
              <a:rPr lang="en-US" altLang="en-US" baseline="30000"/>
              <a:t>3+</a:t>
            </a:r>
          </a:p>
          <a:p>
            <a:pPr eaLnBrk="1" hangingPunct="1"/>
            <a:r>
              <a:rPr lang="en-US" altLang="en-US" u="sng"/>
              <a:t>Group III</a:t>
            </a:r>
            <a:r>
              <a:rPr lang="en-US" altLang="en-US"/>
              <a:t>: Mn</a:t>
            </a:r>
            <a:r>
              <a:rPr lang="en-US" altLang="en-US" baseline="30000"/>
              <a:t>2+</a:t>
            </a:r>
            <a:r>
              <a:rPr lang="en-US" altLang="en-US"/>
              <a:t>, Fe</a:t>
            </a:r>
            <a:r>
              <a:rPr lang="en-US" altLang="en-US" baseline="30000"/>
              <a:t>2+</a:t>
            </a:r>
            <a:r>
              <a:rPr lang="en-US" altLang="en-US"/>
              <a:t>, Cu</a:t>
            </a:r>
            <a:r>
              <a:rPr lang="en-US" altLang="en-US" baseline="30000"/>
              <a:t>2+</a:t>
            </a:r>
            <a:r>
              <a:rPr lang="en-US" altLang="en-US"/>
              <a:t>, Ni</a:t>
            </a:r>
            <a:r>
              <a:rPr lang="en-US" altLang="en-US" baseline="30000"/>
              <a:t>2+</a:t>
            </a:r>
            <a:r>
              <a:rPr lang="en-US" altLang="en-US"/>
              <a:t>, Zn</a:t>
            </a:r>
            <a:r>
              <a:rPr lang="en-US" altLang="en-US" baseline="30000"/>
              <a:t>2+</a:t>
            </a:r>
            <a:r>
              <a:rPr lang="en-US" altLang="en-US"/>
              <a:t>, Al</a:t>
            </a:r>
            <a:r>
              <a:rPr lang="en-US" altLang="en-US" baseline="30000"/>
              <a:t>3+</a:t>
            </a:r>
            <a:r>
              <a:rPr lang="en-US" altLang="en-US"/>
              <a:t>, Cr</a:t>
            </a:r>
            <a:r>
              <a:rPr lang="en-US" altLang="en-US" baseline="30000"/>
              <a:t>2+</a:t>
            </a:r>
            <a:endParaRPr lang="en-US" altLang="en-US"/>
          </a:p>
          <a:p>
            <a:pPr eaLnBrk="1" hangingPunct="1"/>
            <a:r>
              <a:rPr lang="en-US" altLang="en-US" u="sng"/>
              <a:t>Group IV</a:t>
            </a:r>
            <a:r>
              <a:rPr lang="en-US" altLang="en-US"/>
              <a:t>: Ca</a:t>
            </a:r>
            <a:r>
              <a:rPr lang="en-US" altLang="en-US" baseline="30000"/>
              <a:t>2+</a:t>
            </a:r>
            <a:r>
              <a:rPr lang="en-US" altLang="en-US"/>
              <a:t>, Sr</a:t>
            </a:r>
            <a:r>
              <a:rPr lang="en-US" altLang="en-US" baseline="30000"/>
              <a:t>2+</a:t>
            </a:r>
            <a:r>
              <a:rPr lang="en-US" altLang="en-US"/>
              <a:t>, Ba</a:t>
            </a:r>
            <a:r>
              <a:rPr lang="en-US" altLang="en-US" baseline="30000"/>
              <a:t>2+</a:t>
            </a:r>
            <a:r>
              <a:rPr lang="en-US" altLang="en-US"/>
              <a:t>, K</a:t>
            </a:r>
            <a:r>
              <a:rPr lang="en-US" altLang="en-US" baseline="30000"/>
              <a:t>+</a:t>
            </a:r>
            <a:r>
              <a:rPr lang="en-US" altLang="en-US"/>
              <a:t>, NH</a:t>
            </a:r>
            <a:r>
              <a:rPr lang="en-US" altLang="en-US" baseline="-25000"/>
              <a:t>4</a:t>
            </a:r>
            <a:r>
              <a:rPr lang="en-US" altLang="en-US" baseline="30000"/>
              <a:t>+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xmlns="" id="{73B2358D-6B0F-4454-AF14-093BB9CB8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8563" y="3644900"/>
            <a:ext cx="1600200" cy="650875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soft  and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borderline acids</a:t>
            </a:r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xmlns="" id="{07EF09D0-1E11-464C-976E-2BA82F888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4581525"/>
            <a:ext cx="1103312" cy="376238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borderline</a:t>
            </a:r>
          </a:p>
        </p:txBody>
      </p:sp>
      <p:sp>
        <p:nvSpPr>
          <p:cNvPr id="36870" name="Text Box 6">
            <a:extLst>
              <a:ext uri="{FF2B5EF4-FFF2-40B4-BE49-F238E27FC236}">
                <a16:creationId xmlns:a16="http://schemas.microsoft.com/office/drawing/2014/main" xmlns="" id="{2458E4D1-E1CF-466B-BFC7-A844A3956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5445125"/>
            <a:ext cx="1090612" cy="376238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hard acids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9AB34BE4-3CF3-4040-91F6-F29F66CA2E54}"/>
              </a:ext>
            </a:extLst>
          </p:cNvPr>
          <p:cNvSpPr>
            <a:spLocks noGrp="1" noRot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Separation of Cations</a:t>
            </a:r>
          </a:p>
        </p:txBody>
      </p:sp>
      <p:sp>
        <p:nvSpPr>
          <p:cNvPr id="197635" name="Rectangle 3">
            <a:extLst>
              <a:ext uri="{FF2B5EF4-FFF2-40B4-BE49-F238E27FC236}">
                <a16:creationId xmlns:a16="http://schemas.microsoft.com/office/drawing/2014/main" xmlns="" id="{44296819-EE9C-466E-BB5A-779BB0C969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/>
              <a:t>The soft and borderline cations are separated through reaction with the soft base sulfide, S</a:t>
            </a:r>
            <a:r>
              <a:rPr lang="en-US" sz="2800" baseline="30000"/>
              <a:t>2-</a:t>
            </a:r>
            <a:r>
              <a:rPr lang="en-US" sz="2800"/>
              <a:t>.  Group II sulfides are less soluble than group III, so in order to selectively remove group II ions, a low pH is used: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/>
              <a:t>H</a:t>
            </a:r>
            <a:r>
              <a:rPr lang="en-US" sz="2800" baseline="-25000"/>
              <a:t>2</a:t>
            </a:r>
            <a:r>
              <a:rPr lang="en-US" sz="2800"/>
              <a:t>S</a:t>
            </a:r>
            <a:r>
              <a:rPr lang="en-US" sz="2800" baseline="-25000"/>
              <a:t>(g)</a:t>
            </a:r>
            <a:r>
              <a:rPr lang="en-US" sz="2800"/>
              <a:t> </a:t>
            </a:r>
            <a:r>
              <a:rPr lang="en-US" sz="2800">
                <a:latin typeface="Wingdings 3" pitchFamily="18" charset="2"/>
                <a:sym typeface="Wingdings" pitchFamily="2" charset="2"/>
              </a:rPr>
              <a:t>D</a:t>
            </a:r>
            <a:r>
              <a:rPr lang="en-US" sz="2800">
                <a:sym typeface="Wingdings" pitchFamily="2" charset="2"/>
              </a:rPr>
              <a:t> 2H</a:t>
            </a:r>
            <a:r>
              <a:rPr lang="en-US" sz="2800" baseline="30000">
                <a:sym typeface="Wingdings" pitchFamily="2" charset="2"/>
              </a:rPr>
              <a:t>+</a:t>
            </a:r>
            <a:r>
              <a:rPr lang="en-US" sz="2800" baseline="-25000">
                <a:sym typeface="Wingdings" pitchFamily="2" charset="2"/>
              </a:rPr>
              <a:t>(aq)</a:t>
            </a:r>
            <a:r>
              <a:rPr lang="en-US" sz="2800">
                <a:sym typeface="Wingdings" pitchFamily="2" charset="2"/>
              </a:rPr>
              <a:t> + S</a:t>
            </a:r>
            <a:r>
              <a:rPr lang="en-US" sz="2800" baseline="30000">
                <a:sym typeface="Wingdings" pitchFamily="2" charset="2"/>
              </a:rPr>
              <a:t>2-</a:t>
            </a:r>
            <a:r>
              <a:rPr lang="en-US" sz="2800" baseline="-25000">
                <a:sym typeface="Wingdings" pitchFamily="2" charset="2"/>
              </a:rPr>
              <a:t>(aq)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>
                <a:sym typeface="Wingdings" pitchFamily="2" charset="2"/>
              </a:rPr>
              <a:t>Even at low S</a:t>
            </a:r>
            <a:r>
              <a:rPr lang="en-US" sz="2800" baseline="30000">
                <a:sym typeface="Wingdings" pitchFamily="2" charset="2"/>
              </a:rPr>
              <a:t>2-</a:t>
            </a:r>
            <a:r>
              <a:rPr lang="en-US" sz="2800">
                <a:sym typeface="Wingdings" pitchFamily="2" charset="2"/>
              </a:rPr>
              <a:t> concentrations, the group II ions precipitate (stronger interactions with the soft base, S</a:t>
            </a:r>
            <a:r>
              <a:rPr lang="en-US" sz="2800" baseline="30000">
                <a:sym typeface="Wingdings" pitchFamily="2" charset="2"/>
              </a:rPr>
              <a:t>2-</a:t>
            </a:r>
            <a:r>
              <a:rPr lang="en-US" sz="2800">
                <a:sym typeface="Wingdings" pitchFamily="2" charset="2"/>
              </a:rPr>
              <a:t>)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>
                <a:sym typeface="Wingdings" pitchFamily="2" charset="2"/>
              </a:rPr>
              <a:t>Raising the pH increases the S</a:t>
            </a:r>
            <a:r>
              <a:rPr lang="en-US" sz="2800" baseline="30000">
                <a:sym typeface="Wingdings" pitchFamily="2" charset="2"/>
              </a:rPr>
              <a:t>2-</a:t>
            </a:r>
            <a:r>
              <a:rPr lang="en-US" sz="2800">
                <a:sym typeface="Wingdings" pitchFamily="2" charset="2"/>
              </a:rPr>
              <a:t> concentration, which allows the precipitation of group III ions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sz="2800"/>
              <a:t>The group IV are then precipitated as hydroxides.  These cations are harder and prefer the hard base OH</a:t>
            </a:r>
            <a:r>
              <a:rPr lang="en-US" sz="2800" baseline="30000"/>
              <a:t>-</a:t>
            </a:r>
            <a:r>
              <a:rPr lang="en-US" sz="2800"/>
              <a:t>.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4B08637C-F6A5-479C-961E-9C8C95D6E1B9}"/>
              </a:ext>
            </a:extLst>
          </p:cNvPr>
          <p:cNvSpPr>
            <a:spLocks noGrp="1" noRot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Ambidentate Bases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92A5D085-6B79-4911-9CE8-7BA915A02A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SCN</a:t>
            </a:r>
            <a:r>
              <a:rPr lang="en-US" altLang="en-US" baseline="30000"/>
              <a:t>-</a:t>
            </a:r>
            <a:r>
              <a:rPr lang="en-US" altLang="en-US"/>
              <a:t> (thiocyanate) can interact through either its S or N atom with Lewis acids.  It can donate an electron pair through more than one atom.</a:t>
            </a:r>
          </a:p>
          <a:p>
            <a:pPr eaLnBrk="1" hangingPunct="1"/>
            <a:r>
              <a:rPr lang="en-US" altLang="en-US"/>
              <a:t>Interaction will be through the S-atom with a soft acid, or through the N-atom when interacting with hard acids.</a:t>
            </a:r>
          </a:p>
          <a:p>
            <a:pPr eaLnBrk="1" hangingPunct="1"/>
            <a:r>
              <a:rPr lang="en-US" altLang="en-US"/>
              <a:t>Cr(III) interacts as Cr-NCS, while Pt(II) does so as Pt-SCN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Placeholder 2">
            <a:extLst>
              <a:ext uri="{FF2B5EF4-FFF2-40B4-BE49-F238E27FC236}">
                <a16:creationId xmlns:a16="http://schemas.microsoft.com/office/drawing/2014/main" xmlns="" id="{64FC525A-BB8F-4AB5-BA90-1DE77EF409F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8458200" cy="4830763"/>
          </a:xfrm>
        </p:spPr>
        <p:txBody>
          <a:bodyPr/>
          <a:lstStyle/>
          <a:p>
            <a:pPr eaLnBrk="1" hangingPunct="1"/>
            <a:r>
              <a:rPr lang="en-US" altLang="en-US" dirty="0"/>
              <a:t>Predict which way the following reactions will go.</a:t>
            </a:r>
          </a:p>
          <a:p>
            <a:pPr eaLnBrk="1" hangingPunct="1"/>
            <a:r>
              <a:rPr lang="pt-BR" altLang="en-US" dirty="0"/>
              <a:t>HI + NaF HF + NaI                             R</a:t>
            </a:r>
          </a:p>
          <a:p>
            <a:pPr eaLnBrk="1" hangingPunct="1"/>
            <a:r>
              <a:rPr lang="pt-BR" altLang="en-US" dirty="0"/>
              <a:t>AlI</a:t>
            </a:r>
            <a:r>
              <a:rPr lang="pt-BR" altLang="en-US" sz="1900" dirty="0"/>
              <a:t>3 </a:t>
            </a:r>
            <a:r>
              <a:rPr lang="pt-BR" altLang="en-US" dirty="0"/>
              <a:t>+ 3NaF AlF</a:t>
            </a:r>
            <a:r>
              <a:rPr lang="pt-BR" altLang="en-US" sz="1600" dirty="0"/>
              <a:t>3</a:t>
            </a:r>
            <a:r>
              <a:rPr lang="pt-BR" altLang="en-US" dirty="0"/>
              <a:t> + 3NaI                                  R</a:t>
            </a:r>
          </a:p>
          <a:p>
            <a:pPr eaLnBrk="1" hangingPunct="1"/>
            <a:r>
              <a:rPr lang="pt-BR" altLang="en-US" dirty="0"/>
              <a:t>CaS + H2O CaO + H2S                            R</a:t>
            </a:r>
          </a:p>
          <a:p>
            <a:pPr eaLnBrk="1" hangingPunct="1"/>
            <a:r>
              <a:rPr lang="fi-FI" altLang="en-US" dirty="0"/>
              <a:t>TiF4 + 2TiI2 TiI4 + 2TiF2 L</a:t>
            </a:r>
          </a:p>
          <a:p>
            <a:pPr eaLnBrk="1" hangingPunct="1"/>
            <a:r>
              <a:rPr lang="en-US" altLang="en-US" dirty="0"/>
              <a:t>CoF2 + HgBr2 CoBr2 + HgF2 L</a:t>
            </a:r>
          </a:p>
          <a:p>
            <a:pPr eaLnBrk="1" hangingPunct="1"/>
            <a:r>
              <a:rPr lang="pt-BR" altLang="en-US" dirty="0"/>
              <a:t>HgO + H2S HgS + H2O R</a:t>
            </a:r>
            <a:endParaRPr lang="en-US" altLang="en-US" dirty="0"/>
          </a:p>
        </p:txBody>
      </p:sp>
      <p:sp>
        <p:nvSpPr>
          <p:cNvPr id="45060" name="Content Placeholder 3">
            <a:extLst>
              <a:ext uri="{FF2B5EF4-FFF2-40B4-BE49-F238E27FC236}">
                <a16:creationId xmlns:a16="http://schemas.microsoft.com/office/drawing/2014/main" xmlns="" id="{D8FB0A56-B0AA-45DC-A756-A6B321E214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821</Words>
  <Application>Microsoft Office PowerPoint</Application>
  <PresentationFormat>On-screen Show (4:3)</PresentationFormat>
  <Paragraphs>87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宋体</vt:lpstr>
      <vt:lpstr>-apple-system</vt:lpstr>
      <vt:lpstr>Arial</vt:lpstr>
      <vt:lpstr>Calibri</vt:lpstr>
      <vt:lpstr>Comic Sans MS</vt:lpstr>
      <vt:lpstr>Lato</vt:lpstr>
      <vt:lpstr>Times New Roman</vt:lpstr>
      <vt:lpstr>Wingdings</vt:lpstr>
      <vt:lpstr>Wingdings 3</vt:lpstr>
      <vt:lpstr>Office Theme</vt:lpstr>
      <vt:lpstr>PowerPoint Presentation</vt:lpstr>
      <vt:lpstr>Application of HSAB Concepts</vt:lpstr>
      <vt:lpstr>Application of HSAB Concepts</vt:lpstr>
      <vt:lpstr>Application of HSAB Concepts</vt:lpstr>
      <vt:lpstr>STABILITY OF COMPLEX</vt:lpstr>
      <vt:lpstr>Qualitative Analysis</vt:lpstr>
      <vt:lpstr>Separation of Cations</vt:lpstr>
      <vt:lpstr>Ambidentate Bases</vt:lpstr>
      <vt:lpstr>PowerPoint Presentation</vt:lpstr>
      <vt:lpstr>PowerPoint Presentation</vt:lpstr>
      <vt:lpstr>Limitations of HSAB Concepts</vt:lpstr>
      <vt:lpstr>Symbiosis</vt:lpstr>
      <vt:lpstr>Symbiosis-Explanation:</vt:lpstr>
      <vt:lpstr>Symbiosis-Explanation: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B.Sc III</dc:title>
  <dc:creator>karan</dc:creator>
  <cp:lastModifiedBy>Microsoft account</cp:lastModifiedBy>
  <cp:revision>65</cp:revision>
  <dcterms:created xsi:type="dcterms:W3CDTF">2012-04-07T19:16:18Z</dcterms:created>
  <dcterms:modified xsi:type="dcterms:W3CDTF">2020-10-16T06:47:38Z</dcterms:modified>
</cp:coreProperties>
</file>