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16/10/2020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16/10/2020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POWDER MIXING</a:t>
            </a:r>
            <a:endParaRPr lang="en-US" dirty="0"/>
          </a:p>
        </p:txBody>
      </p:sp>
      <p:sp>
        <p:nvSpPr>
          <p:cNvPr id="3" name="Subtitle 2"/>
          <p:cNvSpPr>
            <a:spLocks noGrp="1"/>
          </p:cNvSpPr>
          <p:nvPr>
            <p:ph type="subTitle" idx="1"/>
          </p:nvPr>
        </p:nvSpPr>
        <p:spPr/>
        <p:txBody>
          <a:bodyPr>
            <a:normAutofit/>
          </a:bodyPr>
          <a:lstStyle/>
          <a:p>
            <a:r>
              <a:rPr lang="en-US" dirty="0" smtClean="0"/>
              <a:t>solid mixing, mechanism of solid mixing</a:t>
            </a:r>
          </a:p>
          <a:p>
            <a:r>
              <a:rPr lang="en-US" dirty="0" smtClean="0"/>
              <a:t> Principles, Construction, Working, uses, Merits and Demerits</a:t>
            </a:r>
          </a:p>
          <a:p>
            <a:r>
              <a:rPr lang="en-US" dirty="0" smtClean="0"/>
              <a:t>of Double cone blender, twin shell blender, ribbon blender</a:t>
            </a:r>
            <a:endParaRPr lang="en-US" dirty="0"/>
          </a:p>
        </p:txBody>
      </p:sp>
      <p:sp>
        <p:nvSpPr>
          <p:cNvPr id="4" name="Subtitle 2"/>
          <p:cNvSpPr txBox="1">
            <a:spLocks/>
          </p:cNvSpPr>
          <p:nvPr/>
        </p:nvSpPr>
        <p:spPr>
          <a:xfrm>
            <a:off x="457200" y="5029200"/>
            <a:ext cx="8077200" cy="1499616"/>
          </a:xfrm>
          <a:prstGeom prst="rect">
            <a:avLst/>
          </a:prstGeom>
        </p:spPr>
        <p:txBody>
          <a:bodyPr vert="horz" lIns="118872" tIns="0" rIns="45720" bIns="0" rtlCol="0" anchor="b">
            <a:normAutofit fontScale="92500" lnSpcReduction="20000"/>
          </a:bodyPr>
          <a:lstStyle/>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By Dr. Garima Joshi ,</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Assistant Professor</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Dept of Pharm Sciences, MLSU, Udaipur</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en-US" sz="2000" b="1" i="0" u="none" strike="noStrike" kern="1200" cap="none" spc="0" normalizeH="0" baseline="0" noProof="0" smtClean="0">
                <a:ln>
                  <a:noFill/>
                </a:ln>
                <a:solidFill>
                  <a:schemeClr val="accent1">
                    <a:lumMod val="60000"/>
                    <a:lumOff val="40000"/>
                  </a:schemeClr>
                </a:solidFill>
                <a:effectLst/>
                <a:uLnTx/>
                <a:uFillTx/>
                <a:latin typeface="+mn-lt"/>
                <a:ea typeface="+mn-ea"/>
                <a:cs typeface="+mn-cs"/>
              </a:rPr>
              <a:t>B pharm III sem,      Unit operations</a:t>
            </a:r>
          </a:p>
          <a:p>
            <a:pPr marL="0" marR="0" lvl="0" indent="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2000" b="0" i="0" u="none" strike="noStrike" kern="1200" cap="none" spc="0" normalizeH="0" baseline="0" noProof="0" dirty="0">
              <a:ln>
                <a:noFill/>
              </a:ln>
              <a:solidFill>
                <a:srgbClr val="FFFFFF"/>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Tumbling mixer</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The material to be mixed is loaded into mixing vessel which is rotated at </a:t>
            </a:r>
            <a:r>
              <a:rPr lang="en-US" b="1" dirty="0" err="1" smtClean="0"/>
              <a:t>lowspeed</a:t>
            </a:r>
            <a:r>
              <a:rPr lang="en-US" b="1" dirty="0" smtClean="0"/>
              <a:t> by electric motor.</a:t>
            </a:r>
          </a:p>
          <a:p>
            <a:r>
              <a:rPr lang="en-US" dirty="0" smtClean="0"/>
              <a:t>Due to slow speed of rotation the powder is raised along the sides of the vessel until the angle of repose is exceeded.</a:t>
            </a:r>
          </a:p>
          <a:p>
            <a:r>
              <a:rPr lang="en-US" dirty="0" smtClean="0"/>
              <a:t>The powder then tumbles down and mixing of compound occurs.</a:t>
            </a:r>
          </a:p>
          <a:p>
            <a:r>
              <a:rPr lang="en-US" dirty="0" smtClean="0"/>
              <a:t>The rotation of vessel is very important in this case</a:t>
            </a:r>
          </a:p>
          <a:p>
            <a:r>
              <a:rPr lang="en-US" dirty="0" smtClean="0"/>
              <a:t>If the speed of rotation is too slow, it will cause sliding only so proper mixing will not occurs.</a:t>
            </a:r>
          </a:p>
          <a:p>
            <a:r>
              <a:rPr lang="en-US" dirty="0" smtClean="0"/>
              <a:t>If it is rotated at high speed so the material will adhere to the walls due to centrifugal force so optimum speed is required (30-100 rpm)</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Mixing mostly occurs by convective mechanism</a:t>
            </a:r>
          </a:p>
          <a:p>
            <a:r>
              <a:rPr lang="en-US" dirty="0" smtClean="0"/>
              <a:t>Shear mixing will occur as a velocity gradient is produced, (the top layer moving with high velocity and the velocity decreasing as the distance from the surface increases)</a:t>
            </a:r>
          </a:p>
          <a:p>
            <a:r>
              <a:rPr lang="en-US" dirty="0" smtClean="0"/>
              <a:t>When the bed tumbles it dilates, allowing the particles to move downward under gravitational force, and so diffusive mixing occurs</a:t>
            </a:r>
          </a:p>
          <a:p>
            <a:r>
              <a:rPr lang="en-US" dirty="0" smtClean="0"/>
              <a:t>Addition of ‘prongs’, baffles or rotating bars will also cause convective mixing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t>ADVANTAGES:</a:t>
            </a:r>
          </a:p>
          <a:p>
            <a:r>
              <a:rPr lang="en-US" dirty="0" smtClean="0"/>
              <a:t>Good for free flowing powders/granules</a:t>
            </a:r>
          </a:p>
          <a:p>
            <a:r>
              <a:rPr lang="en-US" dirty="0" smtClean="0"/>
              <a:t>Mix from approximately 50 g (Laboratory scale) to over 100 kg (Large scale)</a:t>
            </a:r>
          </a:p>
          <a:p>
            <a:r>
              <a:rPr lang="en-US" dirty="0" smtClean="0"/>
              <a:t>Can be used to produce ordered mixes</a:t>
            </a:r>
          </a:p>
          <a:p>
            <a:r>
              <a:rPr lang="en-US" dirty="0" smtClean="0"/>
              <a:t>Used in the blending of lubricants, </a:t>
            </a:r>
            <a:r>
              <a:rPr lang="en-US" dirty="0" err="1" smtClean="0"/>
              <a:t>glidantsor</a:t>
            </a:r>
            <a:r>
              <a:rPr lang="en-US" dirty="0" smtClean="0"/>
              <a:t> external </a:t>
            </a:r>
            <a:r>
              <a:rPr lang="en-US" dirty="0" err="1" smtClean="0"/>
              <a:t>disintegrantswith</a:t>
            </a:r>
            <a:r>
              <a:rPr lang="en-US" dirty="0" smtClean="0"/>
              <a:t> granules prior to </a:t>
            </a:r>
            <a:r>
              <a:rPr lang="en-US" dirty="0" err="1" smtClean="0"/>
              <a:t>tableting</a:t>
            </a:r>
            <a:endParaRPr lang="en-US" dirty="0" smtClean="0"/>
          </a:p>
          <a:p>
            <a:endParaRPr lang="en-US" dirty="0" smtClean="0"/>
          </a:p>
          <a:p>
            <a:r>
              <a:rPr lang="en-US" b="1" dirty="0" smtClean="0"/>
              <a:t>DISADVANTAGES:</a:t>
            </a:r>
          </a:p>
          <a:p>
            <a:r>
              <a:rPr lang="en-US" dirty="0" smtClean="0"/>
              <a:t>Less effective for cohesive/poorly flowing powders</a:t>
            </a:r>
          </a:p>
          <a:p>
            <a:r>
              <a:rPr lang="en-US" dirty="0" smtClean="0"/>
              <a:t>Segregation is likely to occur if there are significant differences in particle size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 SHEAR MIXER-GRANULATOR</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It is so called because mixing mainly occurs by shear mixing mechanism and at same time granulation is carried out</a:t>
            </a:r>
          </a:p>
          <a:p>
            <a:r>
              <a:rPr lang="en-US" b="1" dirty="0" smtClean="0"/>
              <a:t>CONSTRUCTION:</a:t>
            </a:r>
          </a:p>
          <a:p>
            <a:r>
              <a:rPr lang="en-US" dirty="0" smtClean="0"/>
              <a:t>It consist of a vessel having propeller with long blades</a:t>
            </a:r>
          </a:p>
          <a:p>
            <a:r>
              <a:rPr lang="en-US" dirty="0" smtClean="0"/>
              <a:t>The clearance (distance b/w propeller blades and walls of vessel) is low.</a:t>
            </a:r>
          </a:p>
          <a:p>
            <a:r>
              <a:rPr lang="en-US" dirty="0" smtClean="0"/>
              <a:t>There is a closing lid that closes the vessel after material to be mixed is added.</a:t>
            </a:r>
          </a:p>
          <a:p>
            <a:r>
              <a:rPr lang="en-US" dirty="0" smtClean="0"/>
              <a:t>For introduction of material/granulating agent funnel is used.</a:t>
            </a:r>
          </a:p>
          <a:p>
            <a:r>
              <a:rPr lang="en-US" dirty="0" smtClean="0"/>
              <a:t>For the purposes of granulation a chopper is present on side wall </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534400" cy="6705600"/>
          </a:xfrm>
        </p:spPr>
        <p:txBody>
          <a:bodyPr>
            <a:normAutofit fontScale="70000" lnSpcReduction="20000"/>
          </a:bodyPr>
          <a:lstStyle/>
          <a:p>
            <a:endParaRPr lang="en-US" dirty="0" smtClean="0"/>
          </a:p>
          <a:p>
            <a:r>
              <a:rPr lang="en-US" sz="3800" dirty="0" smtClean="0">
                <a:solidFill>
                  <a:schemeClr val="bg1"/>
                </a:solidFill>
              </a:rPr>
              <a:t>The material is to mixed id introduced to the mixer.</a:t>
            </a:r>
          </a:p>
          <a:p>
            <a:r>
              <a:rPr lang="en-US" sz="3800" dirty="0" smtClean="0">
                <a:solidFill>
                  <a:schemeClr val="bg1"/>
                </a:solidFill>
              </a:rPr>
              <a:t>The centrally mounted propeller blade at the bottom of the mixer rotates at high speed, throwing </a:t>
            </a:r>
            <a:r>
              <a:rPr lang="en-US" sz="3800" dirty="0" smtClean="0"/>
              <a:t>material towards the mixture bowl wall by centrifugal force.</a:t>
            </a:r>
          </a:p>
          <a:p>
            <a:r>
              <a:rPr lang="en-US" sz="3800" dirty="0" smtClean="0"/>
              <a:t>The material is then forced upward before dropping back down towards the centre of the mixer.</a:t>
            </a:r>
          </a:p>
          <a:p>
            <a:r>
              <a:rPr lang="en-US" sz="3800" dirty="0" smtClean="0"/>
              <a:t>The particulate movement within the bowl tends to mix the components quickly owing to high shear forces (arising from the high velocity) and expansion in the bed volume that allows diffusive mixing </a:t>
            </a:r>
          </a:p>
          <a:p>
            <a:r>
              <a:rPr lang="en-US" sz="3800" dirty="0" smtClean="0"/>
              <a:t>After mixing the granulating agent (water or alcohol) is then added through funnel.</a:t>
            </a:r>
          </a:p>
          <a:p>
            <a:r>
              <a:rPr lang="en-US" sz="3800" dirty="0" smtClean="0"/>
              <a:t>It will produce wet mass that will go to the side wall of mixer because of propeller.</a:t>
            </a:r>
          </a:p>
          <a:p>
            <a:r>
              <a:rPr lang="en-US" sz="3800" dirty="0" smtClean="0"/>
              <a:t>On sides, chopper with vertical, short and sharp blades, is present that is rotating at speed higher than that of the propeller and will broke the wet mass so as to produce granules. </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ADVANTAGES:</a:t>
            </a:r>
          </a:p>
          <a:p>
            <a:r>
              <a:rPr lang="en-US" dirty="0" smtClean="0"/>
              <a:t>Can be used for both wet and dry mixing</a:t>
            </a:r>
          </a:p>
          <a:p>
            <a:r>
              <a:rPr lang="en-US" dirty="0" smtClean="0"/>
              <a:t>For granulation purposes</a:t>
            </a:r>
          </a:p>
          <a:p>
            <a:endParaRPr lang="en-US" dirty="0" smtClean="0"/>
          </a:p>
          <a:p>
            <a:r>
              <a:rPr lang="en-US" b="1" dirty="0" smtClean="0"/>
              <a:t>DISADVANTAGE:</a:t>
            </a:r>
          </a:p>
          <a:p>
            <a:r>
              <a:rPr lang="en-US" dirty="0" smtClean="0"/>
              <a:t>Materials being mixed can fracture easily due to high speed movement</a:t>
            </a:r>
          </a:p>
          <a:p>
            <a:r>
              <a:rPr lang="en-US" dirty="0" smtClean="0"/>
              <a:t>Cannot be used for blending lubricants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AGITATOR MIXER</a:t>
            </a:r>
            <a:endParaRPr lang="en-US" dirty="0"/>
          </a:p>
        </p:txBody>
      </p:sp>
      <p:sp>
        <p:nvSpPr>
          <p:cNvPr id="3" name="Content Placeholder 2"/>
          <p:cNvSpPr>
            <a:spLocks noGrp="1"/>
          </p:cNvSpPr>
          <p:nvPr>
            <p:ph idx="1"/>
          </p:nvPr>
        </p:nvSpPr>
        <p:spPr>
          <a:xfrm>
            <a:off x="457200" y="1447800"/>
            <a:ext cx="8229600" cy="4625609"/>
          </a:xfrm>
        </p:spPr>
        <p:txBody>
          <a:bodyPr/>
          <a:lstStyle/>
          <a:p>
            <a:pPr>
              <a:buNone/>
            </a:pPr>
            <a:endParaRPr lang="en-US" dirty="0" smtClean="0"/>
          </a:p>
          <a:p>
            <a:r>
              <a:rPr lang="en-US" dirty="0" smtClean="0"/>
              <a:t>These are the mixers in which the container to hold the material is fixed. Mixing is done by means of mixing screws, paddles or blades.</a:t>
            </a:r>
          </a:p>
          <a:p>
            <a:r>
              <a:rPr lang="en-US" dirty="0" smtClean="0"/>
              <a:t>Well known mixers of this type include the following:</a:t>
            </a:r>
          </a:p>
          <a:p>
            <a:r>
              <a:rPr lang="en-US" dirty="0" smtClean="0"/>
              <a:t>The ribbon blender/Mixer</a:t>
            </a:r>
          </a:p>
          <a:p>
            <a:r>
              <a:rPr lang="en-US" dirty="0" smtClean="0"/>
              <a:t>Planetary mixer:</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RIBBON MIXER</a:t>
            </a:r>
          </a:p>
          <a:p>
            <a:r>
              <a:rPr lang="en-US" b="1" dirty="0" smtClean="0"/>
              <a:t>Construction</a:t>
            </a:r>
          </a:p>
          <a:p>
            <a:r>
              <a:rPr lang="en-US" dirty="0" smtClean="0"/>
              <a:t>Consists of horizontal cylindrical trough with semicircular bottom usually open at the top. It is fitted with two helical blades, which are mounted on the same shaft through the long axis of the trough.</a:t>
            </a:r>
          </a:p>
          <a:p>
            <a:r>
              <a:rPr lang="en-US" dirty="0" smtClean="0"/>
              <a:t>Blades have both right and left hand twists. </a:t>
            </a:r>
          </a:p>
          <a:p>
            <a:r>
              <a:rPr lang="en-US" dirty="0" smtClean="0"/>
              <a:t>Blades are connected to fixed speed drive.</a:t>
            </a:r>
          </a:p>
          <a:p>
            <a:r>
              <a:rPr lang="en-US" dirty="0" smtClean="0"/>
              <a:t>It can be loaded by top and emptying is done through bottom port.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0" y="1219200"/>
            <a:ext cx="5876925" cy="39624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019800" y="3505200"/>
            <a:ext cx="2619375" cy="261937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b="1" dirty="0" smtClean="0"/>
              <a:t>Mechanism of mixing is shear. Shear is transferred by moving blades. High shear rates are effective in breaking lumps and aggregates. </a:t>
            </a:r>
          </a:p>
          <a:p>
            <a:r>
              <a:rPr lang="en-US" dirty="0" smtClean="0"/>
              <a:t>Convective mixing also occurs as the powder bed is lifted and allowed to cascade to the bottom of the container. An equilibrium state of mixing can be achieved.</a:t>
            </a:r>
          </a:p>
          <a:p>
            <a:r>
              <a:rPr lang="en-US" b="1" dirty="0" smtClean="0"/>
              <a:t>Uses:</a:t>
            </a:r>
          </a:p>
          <a:p>
            <a:r>
              <a:rPr lang="en-US" dirty="0" smtClean="0"/>
              <a:t>Used for mixing of finely divided solids, wet solid mass and plastic solids.</a:t>
            </a:r>
          </a:p>
          <a:p>
            <a:r>
              <a:rPr lang="en-US" dirty="0" smtClean="0"/>
              <a:t>Uniform size and density materials can be easily mixed.</a:t>
            </a:r>
          </a:p>
          <a:p>
            <a:r>
              <a:rPr lang="en-US" dirty="0" smtClean="0"/>
              <a:t>Used for solid –solid and liquid –solid mixing.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Powder mixing</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Powder mixing may be regarded as an operation in which two or more than two solid substances in particulate form intermingled in mixer by continuous movement of particles.</a:t>
            </a:r>
          </a:p>
          <a:p>
            <a:endParaRPr lang="en-US" dirty="0" smtClean="0"/>
          </a:p>
          <a:p>
            <a:r>
              <a:rPr lang="en-US" dirty="0" smtClean="0"/>
              <a:t>It is an example of neutral mixture and is one the most common operation employed during preparation of different formulation like powder, tablets, capsules etc </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Advantages:</a:t>
            </a:r>
          </a:p>
          <a:p>
            <a:r>
              <a:rPr lang="en-US" dirty="0" smtClean="0"/>
              <a:t>High shear can be applied by using perforated baffles, which bring about a rubbing and breakdown of aggregates. </a:t>
            </a:r>
          </a:p>
          <a:p>
            <a:r>
              <a:rPr lang="en-US" dirty="0" smtClean="0"/>
              <a:t>Headroom requires less space.</a:t>
            </a:r>
          </a:p>
          <a:p>
            <a:endParaRPr lang="en-US" dirty="0" smtClean="0"/>
          </a:p>
          <a:p>
            <a:r>
              <a:rPr lang="en-US" b="1" dirty="0" smtClean="0"/>
              <a:t>Disadvantages:</a:t>
            </a:r>
          </a:p>
          <a:p>
            <a:r>
              <a:rPr lang="en-US" dirty="0" smtClean="0"/>
              <a:t>It is a poor mixer, because movement of particles is two dimensional.</a:t>
            </a:r>
          </a:p>
          <a:p>
            <a:r>
              <a:rPr lang="en-US" dirty="0" smtClean="0"/>
              <a:t>Shearing action is less than in planetary mixer.</a:t>
            </a:r>
          </a:p>
          <a:p>
            <a:r>
              <a:rPr lang="en-US" dirty="0" smtClean="0"/>
              <a:t>Dead spots are observed in the mixer, though they are minimum</a:t>
            </a:r>
          </a:p>
          <a:p>
            <a:r>
              <a:rPr lang="en-US" dirty="0" smtClean="0"/>
              <a:t>It has fixed speed drive.</a:t>
            </a:r>
          </a:p>
          <a:p>
            <a:r>
              <a:rPr lang="en-US" dirty="0" smtClean="0"/>
              <a:t>Not suitable for fragile crystals and sensitive materials.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MECHANISM OF POWDER MIXING</a:t>
            </a:r>
            <a:endParaRPr lang="en-US" dirty="0"/>
          </a:p>
        </p:txBody>
      </p:sp>
      <p:sp>
        <p:nvSpPr>
          <p:cNvPr id="3" name="Content Placeholder 2"/>
          <p:cNvSpPr>
            <a:spLocks noGrp="1"/>
          </p:cNvSpPr>
          <p:nvPr>
            <p:ph idx="1"/>
          </p:nvPr>
        </p:nvSpPr>
        <p:spPr/>
        <p:txBody>
          <a:bodyPr/>
          <a:lstStyle/>
          <a:p>
            <a:endParaRPr lang="en-US" dirty="0" smtClean="0"/>
          </a:p>
          <a:p>
            <a:r>
              <a:rPr lang="en-US" dirty="0" smtClean="0"/>
              <a:t>Mixing of powder is  carried out by one of the following mechanism or their combination.</a:t>
            </a:r>
          </a:p>
          <a:p>
            <a:r>
              <a:rPr lang="en-US" dirty="0" smtClean="0"/>
              <a:t>Convective mixing</a:t>
            </a:r>
          </a:p>
          <a:p>
            <a:r>
              <a:rPr lang="en-US" dirty="0" smtClean="0"/>
              <a:t>Shear mixing</a:t>
            </a:r>
          </a:p>
          <a:p>
            <a:r>
              <a:rPr lang="en-US" dirty="0" smtClean="0"/>
              <a:t>Diffusive mixing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CONVECTIVE MIXING</a:t>
            </a:r>
            <a:endParaRPr lang="en-US" dirty="0"/>
          </a:p>
        </p:txBody>
      </p:sp>
      <p:sp>
        <p:nvSpPr>
          <p:cNvPr id="3" name="Content Placeholder 2"/>
          <p:cNvSpPr>
            <a:spLocks noGrp="1"/>
          </p:cNvSpPr>
          <p:nvPr>
            <p:ph idx="1"/>
          </p:nvPr>
        </p:nvSpPr>
        <p:spPr/>
        <p:txBody>
          <a:bodyPr/>
          <a:lstStyle/>
          <a:p>
            <a:pPr>
              <a:buNone/>
            </a:pPr>
            <a:r>
              <a:rPr lang="en-US" b="1" dirty="0" smtClean="0"/>
              <a:t> </a:t>
            </a:r>
          </a:p>
          <a:p>
            <a:r>
              <a:rPr lang="en-US" dirty="0" smtClean="0"/>
              <a:t>It is also called bulk transport. It takes place by transferring the part of material from one location to another location of the system by means of blades or paddles of the equipment. </a:t>
            </a:r>
          </a:p>
          <a:p>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SHEAR MIXING</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This type of mixing occurs when a layer of material flows over another layer resulting in the layers moving at different speeds and therefore mixing at the layer interface.</a:t>
            </a:r>
          </a:p>
          <a:p>
            <a:r>
              <a:rPr lang="en-US" dirty="0" smtClean="0"/>
              <a:t>It occurs when the action of the mixer induces velocity gradients within the powder bed </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DIFFUSIVE MIXING</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sz="3600" dirty="0" smtClean="0"/>
              <a:t>Diffusive mechanism occurs by random movement of particle within a powder bed and causes them to change their relative position in relation to one another</a:t>
            </a:r>
          </a:p>
          <a:p>
            <a:endParaRPr lang="en-US" sz="3600" dirty="0" smtClean="0"/>
          </a:p>
          <a:p>
            <a:r>
              <a:rPr lang="en-US" sz="3600" dirty="0" smtClean="0"/>
              <a:t>When a powder bed is forced to move, it will dilate (The volume occupied by the bed will increase). This occurs because the powder particles become less tightly packed and there is an increase in the air spaces or voids between them. So there is the potential for the powder particles to pass through the void spaces created under gravitational forces (in tumbling mixer) or by forced movement (in fluidized bed). Mixing of individual particles is referred to as diffusive mixing </a:t>
            </a:r>
          </a:p>
          <a:p>
            <a:endParaRPr lang="en-US" sz="3600" dirty="0" smtClean="0"/>
          </a:p>
          <a:p>
            <a:pPr>
              <a:buNone/>
            </a:pPr>
            <a:r>
              <a:rPr lang="en-US" sz="3600" dirty="0" smtClean="0"/>
              <a:t> </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Solid mixing devices</a:t>
            </a:r>
            <a:endParaRPr lang="en-US" dirty="0"/>
          </a:p>
        </p:txBody>
      </p:sp>
      <p:sp>
        <p:nvSpPr>
          <p:cNvPr id="3" name="Content Placeholder 2"/>
          <p:cNvSpPr>
            <a:spLocks noGrp="1"/>
          </p:cNvSpPr>
          <p:nvPr>
            <p:ph idx="1"/>
          </p:nvPr>
        </p:nvSpPr>
        <p:spPr/>
        <p:txBody>
          <a:bodyPr/>
          <a:lstStyle/>
          <a:p>
            <a:endParaRPr lang="en-US" dirty="0" smtClean="0"/>
          </a:p>
          <a:p>
            <a:r>
              <a:rPr lang="en-US" dirty="0" smtClean="0"/>
              <a:t>Tumbling mixer </a:t>
            </a:r>
          </a:p>
          <a:p>
            <a:r>
              <a:rPr lang="en-US" dirty="0" smtClean="0"/>
              <a:t>High shear mixture or granulator</a:t>
            </a:r>
          </a:p>
          <a:p>
            <a:r>
              <a:rPr lang="en-US" dirty="0" smtClean="0"/>
              <a:t>Agitator mixer</a:t>
            </a:r>
          </a:p>
          <a:p>
            <a:r>
              <a:rPr lang="en-US" dirty="0" smtClean="0"/>
              <a:t>Ribbon mixer</a:t>
            </a:r>
          </a:p>
          <a:p>
            <a:r>
              <a:rPr lang="en-US" dirty="0" smtClean="0"/>
              <a:t>Planetary mixer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TUMBLING MIXER/SHEAR MIXER</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In this type of mixer movement of whole mixer is responsible for mixing action of solid.</a:t>
            </a:r>
          </a:p>
          <a:p>
            <a:pPr>
              <a:buNone/>
            </a:pPr>
            <a:endParaRPr lang="en-US" b="1" dirty="0" smtClean="0"/>
          </a:p>
          <a:p>
            <a:r>
              <a:rPr lang="en-US" dirty="0" smtClean="0"/>
              <a:t>Tumbling mixer usually consist of metallic vessels which are rotated on their </a:t>
            </a:r>
            <a:r>
              <a:rPr lang="en-US" dirty="0" err="1" smtClean="0"/>
              <a:t>horizentalaxis</a:t>
            </a:r>
            <a:r>
              <a:rPr lang="en-US" dirty="0" smtClean="0"/>
              <a:t> at optimum speed by means of motor</a:t>
            </a:r>
          </a:p>
          <a:p>
            <a:r>
              <a:rPr lang="en-US" dirty="0" smtClean="0"/>
              <a:t>The mixing vessel is usually made up of stainless steel and have door have loading/unloading of material.</a:t>
            </a:r>
          </a:p>
          <a:p>
            <a:r>
              <a:rPr lang="en-US" dirty="0" smtClean="0"/>
              <a:t>The door is usually lined with rubber which provides a perfect seal after closure. </a:t>
            </a:r>
          </a:p>
          <a:p>
            <a:endParaRPr lang="en-US" dirty="0" smtClean="0"/>
          </a:p>
          <a:p>
            <a:pPr>
              <a:buNone/>
            </a:pPr>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1"/>
            <a:ext cx="8229600" cy="3810000"/>
          </a:xfrm>
        </p:spPr>
        <p:txBody>
          <a:bodyPr/>
          <a:lstStyle/>
          <a:p>
            <a:pPr>
              <a:buNone/>
            </a:pPr>
            <a:endParaRPr lang="en-US" dirty="0" smtClean="0"/>
          </a:p>
          <a:p>
            <a:r>
              <a:rPr lang="en-US" dirty="0" smtClean="0"/>
              <a:t>Tumbling mixture are available in variety of shapes and sizes these include;</a:t>
            </a:r>
          </a:p>
          <a:p>
            <a:r>
              <a:rPr lang="en-US" dirty="0" smtClean="0"/>
              <a:t>Y-cone blender</a:t>
            </a:r>
          </a:p>
          <a:p>
            <a:r>
              <a:rPr lang="en-US" dirty="0" smtClean="0"/>
              <a:t>Cubical blender</a:t>
            </a:r>
          </a:p>
          <a:p>
            <a:r>
              <a:rPr lang="en-US" dirty="0" smtClean="0"/>
              <a:t>Double cone mixer</a:t>
            </a:r>
          </a:p>
          <a:p>
            <a:r>
              <a:rPr lang="en-US" dirty="0" smtClean="0"/>
              <a:t>Twin shell / V-shaped mixer </a:t>
            </a:r>
          </a:p>
          <a:p>
            <a:endParaRPr lang="en-US" dirty="0" smtClean="0"/>
          </a:p>
          <a:p>
            <a:pPr>
              <a:buNone/>
            </a:pPr>
            <a:endParaRPr lang="en-US" dirty="0"/>
          </a:p>
        </p:txBody>
      </p:sp>
      <p:pic>
        <p:nvPicPr>
          <p:cNvPr id="1026" name="Picture 2"/>
          <p:cNvPicPr>
            <a:picLocks noChangeAspect="1" noChangeArrowheads="1"/>
          </p:cNvPicPr>
          <p:nvPr/>
        </p:nvPicPr>
        <p:blipFill>
          <a:blip r:embed="rId2"/>
          <a:srcRect/>
          <a:stretch>
            <a:fillRect/>
          </a:stretch>
        </p:blipFill>
        <p:spPr bwMode="auto">
          <a:xfrm>
            <a:off x="457200" y="4419600"/>
            <a:ext cx="2124075" cy="17430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819400" y="4495800"/>
            <a:ext cx="1647825" cy="1571625"/>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4953000" y="4267200"/>
            <a:ext cx="1571625" cy="1685925"/>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6858000" y="4495800"/>
            <a:ext cx="1838325" cy="158115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59</TotalTime>
  <Words>1283</Words>
  <Application>Microsoft Office PowerPoint</Application>
  <PresentationFormat>On-screen Show (4:3)</PresentationFormat>
  <Paragraphs>130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Module</vt:lpstr>
      <vt:lpstr>POWDER MIXING</vt:lpstr>
      <vt:lpstr>Powder mixing</vt:lpstr>
      <vt:lpstr>MECHANISM OF POWDER MIXING</vt:lpstr>
      <vt:lpstr>CONVECTIVE MIXING</vt:lpstr>
      <vt:lpstr>SHEAR MIXING </vt:lpstr>
      <vt:lpstr>DIFFUSIVE MIXING </vt:lpstr>
      <vt:lpstr>Solid mixing devices</vt:lpstr>
      <vt:lpstr>TUMBLING MIXER/SHEAR MIXER</vt:lpstr>
      <vt:lpstr>Slide 9</vt:lpstr>
      <vt:lpstr>Tumbling mixer</vt:lpstr>
      <vt:lpstr>Slide 11</vt:lpstr>
      <vt:lpstr>Slide 12</vt:lpstr>
      <vt:lpstr>HIGH SHEAR MIXER-GRANULATOR</vt:lpstr>
      <vt:lpstr>Slide 14</vt:lpstr>
      <vt:lpstr>Slide 15</vt:lpstr>
      <vt:lpstr>AGITATOR MIXER</vt:lpstr>
      <vt:lpstr>Slide 17</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POWDER MIXING</dc:title>
  <dc:creator>Garima</dc:creator>
  <cp:lastModifiedBy>Garima</cp:lastModifiedBy>
  <cp:revision>5</cp:revision>
  <dcterms:created xsi:type="dcterms:W3CDTF">2006-08-16T00:00:00Z</dcterms:created>
  <dcterms:modified xsi:type="dcterms:W3CDTF">2020-10-16T06:47:39Z</dcterms:modified>
</cp:coreProperties>
</file>