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16/10/2020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16/10/2020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ilverson.com/us/products/homogenizer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Semisolid mixing</a:t>
            </a:r>
            <a:endParaRPr lang="en-US" dirty="0"/>
          </a:p>
        </p:txBody>
      </p:sp>
      <p:sp>
        <p:nvSpPr>
          <p:cNvPr id="3" name="Subtitle 2"/>
          <p:cNvSpPr>
            <a:spLocks noGrp="1"/>
          </p:cNvSpPr>
          <p:nvPr>
            <p:ph type="subTitle" idx="1"/>
          </p:nvPr>
        </p:nvSpPr>
        <p:spPr/>
        <p:txBody>
          <a:bodyPr/>
          <a:lstStyle/>
          <a:p>
            <a:r>
              <a:rPr lang="en-US" dirty="0" smtClean="0"/>
              <a:t>Sigma blade mixer,</a:t>
            </a:r>
          </a:p>
          <a:p>
            <a:r>
              <a:rPr lang="fr-FR" dirty="0" err="1" smtClean="0"/>
              <a:t>Planetary</a:t>
            </a:r>
            <a:r>
              <a:rPr lang="fr-FR" dirty="0" smtClean="0"/>
              <a:t> mixers, </a:t>
            </a:r>
            <a:r>
              <a:rPr lang="fr-FR" dirty="0" err="1" smtClean="0"/>
              <a:t>Silverson</a:t>
            </a:r>
            <a:r>
              <a:rPr lang="fr-FR" dirty="0" smtClean="0"/>
              <a:t> Emulsifier</a:t>
            </a:r>
          </a:p>
          <a:p>
            <a:endParaRPr lang="en-US" dirty="0" smtClean="0"/>
          </a:p>
          <a:p>
            <a:endParaRPr lang="en-US" dirty="0"/>
          </a:p>
        </p:txBody>
      </p:sp>
      <p:sp>
        <p:nvSpPr>
          <p:cNvPr id="4" name="Subtitle 2"/>
          <p:cNvSpPr txBox="1">
            <a:spLocks/>
          </p:cNvSpPr>
          <p:nvPr/>
        </p:nvSpPr>
        <p:spPr>
          <a:xfrm>
            <a:off x="457200" y="5029200"/>
            <a:ext cx="8077200" cy="1499616"/>
          </a:xfrm>
          <a:prstGeom prst="rect">
            <a:avLst/>
          </a:prstGeom>
        </p:spPr>
        <p:txBody>
          <a:bodyPr vert="horz" lIns="118872" tIns="0" rIns="45720" bIns="0" rtlCol="0" anchor="b">
            <a:normAutofit fontScale="92500" lnSpcReduction="20000"/>
          </a:bodyPr>
          <a:lstStyle/>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rPr>
              <a:t>By Dr. Garima Joshi ,</a:t>
            </a: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rPr>
              <a:t>Assistant Professor</a:t>
            </a: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rPr>
              <a:t>Dept of Pharm Sciences, MLSU, Udaipur</a:t>
            </a: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rPr>
              <a:t>B pharm III sem,      Unit operations</a:t>
            </a: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2000" b="0" i="0" u="none" strike="noStrike" kern="1200" cap="none" spc="0" normalizeH="0" baseline="0" noProof="0" dirty="0">
              <a:ln>
                <a:noFill/>
              </a:ln>
              <a:solidFill>
                <a:srgbClr val="FFFFFF"/>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Silverson</a:t>
            </a:r>
            <a:r>
              <a:rPr lang="en-US" dirty="0" smtClean="0"/>
              <a:t> emulsifier</a:t>
            </a:r>
            <a:endParaRPr lang="en-US" dirty="0"/>
          </a:p>
        </p:txBody>
      </p:sp>
      <p:sp>
        <p:nvSpPr>
          <p:cNvPr id="3" name="Content Placeholder 2"/>
          <p:cNvSpPr>
            <a:spLocks noGrp="1"/>
          </p:cNvSpPr>
          <p:nvPr>
            <p:ph idx="1"/>
          </p:nvPr>
        </p:nvSpPr>
        <p:spPr/>
        <p:txBody>
          <a:bodyPr/>
          <a:lstStyle/>
          <a:p>
            <a:r>
              <a:rPr lang="en-US" dirty="0" smtClean="0"/>
              <a:t>It is used for emulsification.</a:t>
            </a:r>
          </a:p>
          <a:p>
            <a:r>
              <a:rPr lang="en-US" dirty="0" smtClean="0"/>
              <a:t>Homogenization requires the ingredients to be processed until a uniform globule or particle size. For most products, including creams, ointments, sauces, flavoring emulsions and pharmaceutical suspensions, this requires a globule or droplet size in the range of 2 – 5 microns.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Homogenization-/ emulsification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This can be achieved using a </a:t>
            </a:r>
            <a:r>
              <a:rPr lang="en-US" dirty="0" err="1" smtClean="0">
                <a:hlinkClick r:id="rId2"/>
              </a:rPr>
              <a:t>Silverson</a:t>
            </a:r>
            <a:r>
              <a:rPr lang="en-US" dirty="0" smtClean="0">
                <a:hlinkClick r:id="rId2"/>
              </a:rPr>
              <a:t> Mixer Homogenizer</a:t>
            </a:r>
            <a:r>
              <a:rPr lang="en-US" dirty="0" smtClean="0"/>
              <a:t>. The precision-machined </a:t>
            </a:r>
            <a:r>
              <a:rPr lang="en-US" dirty="0" err="1" smtClean="0"/>
              <a:t>Silverson</a:t>
            </a:r>
            <a:r>
              <a:rPr lang="en-US" dirty="0" smtClean="0"/>
              <a:t> </a:t>
            </a:r>
            <a:r>
              <a:rPr lang="en-US" dirty="0" err="1" smtClean="0"/>
              <a:t>workhead</a:t>
            </a:r>
            <a:r>
              <a:rPr lang="en-US" dirty="0" smtClean="0"/>
              <a:t> generates exceptionally high shear rates in a three stage mixing/homogenizing process; The high speed rotor draws materials into the </a:t>
            </a:r>
            <a:r>
              <a:rPr lang="en-US" dirty="0" err="1" smtClean="0"/>
              <a:t>workhead</a:t>
            </a:r>
            <a:r>
              <a:rPr lang="en-US" dirty="0" smtClean="0"/>
              <a:t> where they are intensely mixed. Centrifugal force then drives the materials to the periphery of the </a:t>
            </a:r>
            <a:r>
              <a:rPr lang="en-US" dirty="0" err="1" smtClean="0"/>
              <a:t>workhead</a:t>
            </a:r>
            <a:r>
              <a:rPr lang="en-US" dirty="0" smtClean="0"/>
              <a:t> and subjects them to mechanical shear in the precision gap between the rotor and stator. This is followed by intense hydraulic shear, as the product is forced through the stator screen at high velocity and circulated back into the mix. Fresh material is continually drawn into the </a:t>
            </a:r>
            <a:r>
              <a:rPr lang="en-US" dirty="0" err="1" smtClean="0"/>
              <a:t>workhead</a:t>
            </a:r>
            <a:r>
              <a:rPr lang="en-US" dirty="0" smtClean="0"/>
              <a:t>, progressively reducing globule or particle size and quickly resulting in a homogeneous, uniform product.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Silverson</a:t>
            </a:r>
            <a:r>
              <a:rPr lang="en-US" dirty="0" smtClean="0"/>
              <a:t> emulsifier/ high shear mixer</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219200" y="2133600"/>
            <a:ext cx="6076950" cy="341947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1752600" y="1752600"/>
            <a:ext cx="5715000" cy="428625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PLANETARY MIXER</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dirty="0" smtClean="0"/>
              <a:t>The name “planetary mixer” comes from the system used in the equipment that mixes the dough in the planets rotation direction. </a:t>
            </a:r>
          </a:p>
          <a:p>
            <a:r>
              <a:rPr lang="en-US" b="1" dirty="0" smtClean="0"/>
              <a:t>Construction:</a:t>
            </a:r>
          </a:p>
          <a:p>
            <a:r>
              <a:rPr lang="en-US" dirty="0" smtClean="0"/>
              <a:t>Consists of vertical cylinder shell for ingredients placement which can be removed.</a:t>
            </a:r>
          </a:p>
          <a:p>
            <a:r>
              <a:rPr lang="en-US" dirty="0" smtClean="0"/>
              <a:t>Mixing element (whisk, hook, flat beater, scrapper or other system)</a:t>
            </a:r>
          </a:p>
          <a:p>
            <a:r>
              <a:rPr lang="en-US" dirty="0" smtClean="0"/>
              <a:t>It consists of a rod that rotates in its own axis and also moves forward (around the bowl axis). As the movement is just like planet so it is called planetary mixer</a:t>
            </a:r>
          </a:p>
          <a:p>
            <a:r>
              <a:rPr lang="en-US" dirty="0" smtClean="0"/>
              <a:t>The blade is mounted from the top of the bowl.</a:t>
            </a:r>
          </a:p>
          <a:p>
            <a:r>
              <a:rPr lang="en-US" dirty="0" smtClean="0"/>
              <a:t>Mixing shaft is driven by planetary gear and it is normally built with variable speed drive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Planetary mixer - principle</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Mechanism of mixing is shear. Shear is applied between moving blade and stationary wall. </a:t>
            </a:r>
          </a:p>
          <a:p>
            <a:r>
              <a:rPr lang="en-US" dirty="0" smtClean="0"/>
              <a:t>Mixing arm moves around its own axis and around the central axis so that it reaches every spot of the vessel. </a:t>
            </a:r>
          </a:p>
          <a:p>
            <a:r>
              <a:rPr lang="en-US" dirty="0" smtClean="0"/>
              <a:t>The plates in the blades are sloped so that powder makes an upward movement to achieve tumbling action also.</a:t>
            </a:r>
          </a:p>
          <a:p>
            <a:r>
              <a:rPr lang="en-US" b="1" dirty="0" smtClean="0"/>
              <a:t>Uses</a:t>
            </a:r>
          </a:p>
          <a:p>
            <a:r>
              <a:rPr lang="en-US" dirty="0" smtClean="0"/>
              <a:t>Break down agglomerates rapidly.</a:t>
            </a:r>
          </a:p>
          <a:p>
            <a:r>
              <a:rPr lang="en-US" dirty="0" smtClean="0"/>
              <a:t>Low speeds are used for dry blending and fast for wet granulation.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and disadvantages</a:t>
            </a:r>
            <a:endParaRPr lang="en-US" dirty="0"/>
          </a:p>
        </p:txBody>
      </p:sp>
      <p:sp>
        <p:nvSpPr>
          <p:cNvPr id="3" name="Content Placeholder 2"/>
          <p:cNvSpPr>
            <a:spLocks noGrp="1"/>
          </p:cNvSpPr>
          <p:nvPr>
            <p:ph idx="1"/>
          </p:nvPr>
        </p:nvSpPr>
        <p:spPr>
          <a:xfrm>
            <a:off x="457200" y="1219200"/>
            <a:ext cx="8229600" cy="4625609"/>
          </a:xfrm>
        </p:spPr>
        <p:txBody>
          <a:bodyPr>
            <a:normAutofit lnSpcReduction="10000"/>
          </a:bodyPr>
          <a:lstStyle/>
          <a:p>
            <a:pPr>
              <a:buNone/>
            </a:pPr>
            <a:endParaRPr lang="en-US" dirty="0" smtClean="0"/>
          </a:p>
          <a:p>
            <a:r>
              <a:rPr lang="en-US" dirty="0" smtClean="0"/>
              <a:t>Speed of rotation can be varied at will.</a:t>
            </a:r>
          </a:p>
          <a:p>
            <a:r>
              <a:rPr lang="en-US" dirty="0" smtClean="0"/>
              <a:t>Avoid dead zones and vortex formation</a:t>
            </a:r>
          </a:p>
          <a:p>
            <a:r>
              <a:rPr lang="en-US" dirty="0" smtClean="0"/>
              <a:t>More useful for wet granulation process.</a:t>
            </a:r>
          </a:p>
          <a:p>
            <a:r>
              <a:rPr lang="en-US" b="1" dirty="0" smtClean="0"/>
              <a:t>Disadvantages:</a:t>
            </a:r>
          </a:p>
          <a:p>
            <a:r>
              <a:rPr lang="en-US" dirty="0" smtClean="0"/>
              <a:t>Mechanical heat is buildup within the powder mix.</a:t>
            </a:r>
          </a:p>
          <a:p>
            <a:r>
              <a:rPr lang="en-US" dirty="0" smtClean="0"/>
              <a:t>It requires high power.</a:t>
            </a:r>
          </a:p>
          <a:p>
            <a:r>
              <a:rPr lang="en-US" dirty="0" smtClean="0"/>
              <a:t>It has limited size and is useful for batch work only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SIGMA-BLADE/ARM MIXER</a:t>
            </a:r>
            <a:endParaRPr lang="en-US" dirty="0"/>
          </a:p>
        </p:txBody>
      </p:sp>
      <p:sp>
        <p:nvSpPr>
          <p:cNvPr id="3" name="Content Placeholder 2"/>
          <p:cNvSpPr>
            <a:spLocks noGrp="1"/>
          </p:cNvSpPr>
          <p:nvPr>
            <p:ph idx="1"/>
          </p:nvPr>
        </p:nvSpPr>
        <p:spPr/>
        <p:txBody>
          <a:bodyPr/>
          <a:lstStyle/>
          <a:p>
            <a:endParaRPr lang="en-US" dirty="0" smtClean="0"/>
          </a:p>
          <a:p>
            <a:r>
              <a:rPr lang="en-US" dirty="0" smtClean="0"/>
              <a:t>Used for semi-solid of plastic consistency</a:t>
            </a:r>
          </a:p>
          <a:p>
            <a:r>
              <a:rPr lang="en-US" b="1" dirty="0" smtClean="0"/>
              <a:t>Principle:</a:t>
            </a:r>
          </a:p>
          <a:p>
            <a:r>
              <a:rPr lang="en-US" dirty="0" smtClean="0"/>
              <a:t>Shear (Inter meshing of sigma blades creates high shear and kneading action </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and working</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It consists of double tough shaped stationary bowl.</a:t>
            </a:r>
          </a:p>
          <a:p>
            <a:r>
              <a:rPr lang="en-US" dirty="0" smtClean="0"/>
              <a:t>Two sigma shaped blades are fitted horizontally in each trough of the bowl.</a:t>
            </a:r>
          </a:p>
          <a:p>
            <a:r>
              <a:rPr lang="en-US" dirty="0" smtClean="0"/>
              <a:t>These blades have very low clearance and are connected to a fixed speed drive.</a:t>
            </a:r>
          </a:p>
          <a:p>
            <a:r>
              <a:rPr lang="en-US" dirty="0" smtClean="0"/>
              <a:t>Mixer is loaded from top and unloaded by tilting the entire bowl.</a:t>
            </a:r>
          </a:p>
          <a:p>
            <a:r>
              <a:rPr lang="en-US" dirty="0" smtClean="0"/>
              <a:t>The blades rotate tangentially at different speeds, one about twice than the other (2:1), which allows movement of powder from sides to centers.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endParaRPr lang="en-US" dirty="0" smtClean="0"/>
          </a:p>
          <a:p>
            <a:r>
              <a:rPr lang="en-US" dirty="0" smtClean="0"/>
              <a:t>The material also moves top to downwards and gets sheared between the blades and the wall of the tough resulting cascading action.</a:t>
            </a:r>
          </a:p>
          <a:p>
            <a:endParaRPr lang="en-US" dirty="0" smtClean="0"/>
          </a:p>
          <a:p>
            <a:r>
              <a:rPr lang="en-US" dirty="0" smtClean="0"/>
              <a:t>Perforated blades can be used to break lumps and aggregates which create high shear forces.</a:t>
            </a:r>
          </a:p>
          <a:p>
            <a:r>
              <a:rPr lang="en-US" dirty="0" smtClean="0"/>
              <a:t>The final stage of mix represents an equilibrium state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Used in the wet granulation process in the manufacture of tablets, pill masses and ointments,</a:t>
            </a:r>
          </a:p>
          <a:p>
            <a:r>
              <a:rPr lang="en-US" dirty="0" smtClean="0"/>
              <a:t>It is primarily used for liquid-solid mixing, although it can be used for solid-solid mixing.</a:t>
            </a:r>
          </a:p>
          <a:p>
            <a:r>
              <a:rPr lang="en-US" dirty="0" smtClean="0"/>
              <a:t>This mixer is well suited to high viscosity materials like grease, putty, toffee and bubble gum.</a:t>
            </a:r>
          </a:p>
          <a:p>
            <a:r>
              <a:rPr lang="en-US" dirty="0" smtClean="0"/>
              <a:t>With its strong construction and high power, the sigma blade mixer can handle the heaviest plastic materials and products like tablet granules, and ointments that are mixed readily</a:t>
            </a:r>
          </a:p>
          <a:p>
            <a:r>
              <a:rPr lang="en-US" dirty="0" smtClean="0"/>
              <a:t>Sigma blade mixer is used in chemical and pharmaceutical industries, to make food products, adhesives, rubber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Advantages</a:t>
            </a:r>
          </a:p>
          <a:p>
            <a:r>
              <a:rPr lang="en-US" dirty="0" smtClean="0"/>
              <a:t>Sigma blade mixer creates a minimum dead space during mixing.</a:t>
            </a:r>
          </a:p>
          <a:p>
            <a:r>
              <a:rPr lang="en-US" dirty="0" smtClean="0"/>
              <a:t>It has close tolerances between the blades and the sidewalls as well as bottom of the mixer shell.</a:t>
            </a:r>
          </a:p>
          <a:p>
            <a:r>
              <a:rPr lang="en-US" b="1" dirty="0" smtClean="0"/>
              <a:t>Disadvantages:</a:t>
            </a:r>
          </a:p>
          <a:p>
            <a:r>
              <a:rPr lang="en-US" dirty="0" smtClean="0"/>
              <a:t>Sigma blade mixer works at a fixed speed.</a:t>
            </a:r>
          </a:p>
          <a:p>
            <a:r>
              <a:rPr lang="en-US" dirty="0" smtClean="0"/>
              <a:t>Problems of entrainment of the air and therefore lead to decomposition of </a:t>
            </a:r>
            <a:r>
              <a:rPr lang="en-US" dirty="0" err="1" smtClean="0"/>
              <a:t>oxidisable</a:t>
            </a:r>
            <a:r>
              <a:rPr lang="en-US" dirty="0" smtClean="0"/>
              <a:t> materials </a:t>
            </a:r>
          </a:p>
          <a:p>
            <a:endParaRPr lang="en-US" dirty="0" smtClean="0"/>
          </a:p>
          <a:p>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43</TotalTime>
  <Words>672</Words>
  <Application>Microsoft Office PowerPoint</Application>
  <PresentationFormat>On-screen Show (4:3)</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Semisolid mixing</vt:lpstr>
      <vt:lpstr>PLANETARY MIXER</vt:lpstr>
      <vt:lpstr>Planetary mixer - principle</vt:lpstr>
      <vt:lpstr>Advantages and disadvantages</vt:lpstr>
      <vt:lpstr>SIGMA-BLADE/ARM MIXER</vt:lpstr>
      <vt:lpstr>Construction and working</vt:lpstr>
      <vt:lpstr>Slide 7</vt:lpstr>
      <vt:lpstr>Uses:</vt:lpstr>
      <vt:lpstr>Slide 9</vt:lpstr>
      <vt:lpstr>Silverson emulsifier</vt:lpstr>
      <vt:lpstr>Homogenization-/ emulsification</vt:lpstr>
      <vt:lpstr>Silverson emulsifier/ high shear mixer</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Semisolid mixing</dc:title>
  <dc:creator>Garima</dc:creator>
  <cp:lastModifiedBy>Garima</cp:lastModifiedBy>
  <cp:revision>3</cp:revision>
  <dcterms:created xsi:type="dcterms:W3CDTF">2006-08-16T00:00:00Z</dcterms:created>
  <dcterms:modified xsi:type="dcterms:W3CDTF">2020-10-16T06:47:32Z</dcterms:modified>
</cp:coreProperties>
</file>