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Drying- General Introduction and Drying Curve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05400"/>
            <a:ext cx="8077200" cy="149961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</a:t>
            </a:r>
            <a:r>
              <a:rPr lang="en-US" b="1" dirty="0" err="1" smtClean="0">
                <a:solidFill>
                  <a:srgbClr val="FF0000"/>
                </a:solidFill>
              </a:rPr>
              <a:t>Garima</a:t>
            </a:r>
            <a:r>
              <a:rPr lang="en-US" b="1" dirty="0" smtClean="0">
                <a:solidFill>
                  <a:srgbClr val="FF0000"/>
                </a:solidFill>
              </a:rPr>
              <a:t> Joshi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Assistant Professor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Pharmacy Dept, MLSU, Udaipur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Pharm Engineering III </a:t>
            </a:r>
            <a:r>
              <a:rPr lang="en-US" b="1" dirty="0" err="1" smtClean="0">
                <a:solidFill>
                  <a:srgbClr val="FF0000"/>
                </a:solidFill>
              </a:rPr>
              <a:t>Sem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Unbound water exists largely in the voids of solid thus in non- hygroscopic material all the liquid is unbound water.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Theory of drying can be discussed under two</a:t>
            </a:r>
          </a:p>
          <a:p>
            <a:pPr>
              <a:buNone/>
            </a:pPr>
            <a:r>
              <a:rPr lang="en-US" dirty="0" smtClean="0"/>
              <a:t>headings</a:t>
            </a:r>
          </a:p>
          <a:p>
            <a:pPr>
              <a:buNone/>
            </a:pPr>
            <a:r>
              <a:rPr lang="en-US" dirty="0" smtClean="0"/>
              <a:t>A) Equilibrium relationships</a:t>
            </a:r>
          </a:p>
          <a:p>
            <a:pPr>
              <a:buNone/>
            </a:pPr>
            <a:r>
              <a:rPr lang="en-US" dirty="0" smtClean="0"/>
              <a:t>B) Rate relationships</a:t>
            </a:r>
          </a:p>
          <a:p>
            <a:pPr>
              <a:buNone/>
            </a:pPr>
            <a:endParaRPr lang="en-US" dirty="0" smtClean="0"/>
          </a:p>
          <a:p>
            <a:pPr marL="633222" indent="-514350">
              <a:buClrTx/>
              <a:buAutoNum type="alphaUcParenR"/>
            </a:pPr>
            <a:r>
              <a:rPr lang="en-US" dirty="0" smtClean="0"/>
              <a:t>Equilibrium relationships: Air of constant humidity and temperature is passed over wet material after long exposure equilibrium is reached.</a:t>
            </a:r>
          </a:p>
          <a:p>
            <a:pPr marL="633222" indent="-514350">
              <a:buClrTx/>
              <a:buAutoNum type="alphaUcParenR"/>
            </a:pPr>
            <a:r>
              <a:rPr lang="en-US" dirty="0" smtClean="0"/>
              <a:t>Equilibrium moisture content (EMC): It is amount of water which exerts </a:t>
            </a:r>
            <a:r>
              <a:rPr lang="en-US" dirty="0" err="1" smtClean="0"/>
              <a:t>vapour</a:t>
            </a:r>
            <a:r>
              <a:rPr lang="en-US" dirty="0" smtClean="0"/>
              <a:t> pressure equal to the </a:t>
            </a:r>
            <a:r>
              <a:rPr lang="en-US" dirty="0" err="1" smtClean="0"/>
              <a:t>vapour</a:t>
            </a:r>
            <a:r>
              <a:rPr lang="en-US" dirty="0" smtClean="0"/>
              <a:t> pressure of atmosphere surrounding it.</a:t>
            </a:r>
          </a:p>
          <a:p>
            <a:pPr>
              <a:buClr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0820400" cy="46256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Based on the conditions of temperature and</a:t>
            </a:r>
          </a:p>
          <a:p>
            <a:pPr>
              <a:buNone/>
            </a:pPr>
            <a:r>
              <a:rPr lang="en-US" sz="2400" dirty="0" smtClean="0"/>
              <a:t>humidity solid will either lose or absorb the</a:t>
            </a:r>
          </a:p>
          <a:p>
            <a:pPr>
              <a:buNone/>
            </a:pPr>
            <a:r>
              <a:rPr lang="en-US" sz="2400" dirty="0" smtClean="0"/>
              <a:t>moisture;</a:t>
            </a:r>
          </a:p>
          <a:p>
            <a:pPr>
              <a:buNone/>
            </a:pPr>
            <a:r>
              <a:rPr lang="en-US" sz="2400" dirty="0" smtClean="0"/>
              <a:t>1) When air is continuously passed over the</a:t>
            </a:r>
          </a:p>
          <a:p>
            <a:pPr>
              <a:buNone/>
            </a:pPr>
            <a:r>
              <a:rPr lang="en-US" sz="2400" dirty="0" smtClean="0"/>
              <a:t>solid containing moisture more than EMC</a:t>
            </a:r>
          </a:p>
          <a:p>
            <a:pPr>
              <a:buNone/>
            </a:pPr>
            <a:r>
              <a:rPr lang="en-US" sz="2400" dirty="0" smtClean="0"/>
              <a:t>then solid lose water till the EMC is reached.</a:t>
            </a:r>
          </a:p>
          <a:p>
            <a:pPr>
              <a:buNone/>
            </a:pPr>
            <a:r>
              <a:rPr lang="en-US" sz="2400" dirty="0" smtClean="0"/>
              <a:t>This phenomenon is known as Desorption.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2) When air is continuously passed over the</a:t>
            </a:r>
          </a:p>
          <a:p>
            <a:pPr>
              <a:buNone/>
            </a:pPr>
            <a:r>
              <a:rPr lang="en-US" sz="2400" dirty="0" smtClean="0"/>
              <a:t>solid containing moisture less than EMC then</a:t>
            </a:r>
          </a:p>
          <a:p>
            <a:pPr>
              <a:buNone/>
            </a:pPr>
            <a:r>
              <a:rPr lang="en-US" sz="2400" dirty="0" smtClean="0"/>
              <a:t>solid absorb water till EMC is reached. This</a:t>
            </a:r>
          </a:p>
          <a:p>
            <a:pPr>
              <a:buNone/>
            </a:pPr>
            <a:r>
              <a:rPr lang="en-US" sz="2400" dirty="0" smtClean="0"/>
              <a:t>phenomenon is known as Sorption.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Moisture in solid&gt;EMC=desorption (lose water)</a:t>
            </a:r>
          </a:p>
          <a:p>
            <a:pPr>
              <a:buNone/>
            </a:pPr>
            <a:r>
              <a:rPr lang="en-US" sz="2400" dirty="0" smtClean="0"/>
              <a:t>Moisture in solid&lt;EMC=sorption (gain water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81300"/>
            <a:ext cx="7381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moisture 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Free moisture content (FMC): It is the amount</a:t>
            </a:r>
          </a:p>
          <a:p>
            <a:pPr>
              <a:buNone/>
            </a:pPr>
            <a:r>
              <a:rPr lang="en-US" dirty="0" smtClean="0"/>
              <a:t>of water that is free to evaporate from solid.</a:t>
            </a:r>
          </a:p>
          <a:p>
            <a:pPr>
              <a:buNone/>
            </a:pPr>
            <a:r>
              <a:rPr lang="en-US" dirty="0" smtClean="0"/>
              <a:t>FMC =Total water content – EMC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B) Rate relationships:</a:t>
            </a:r>
          </a:p>
          <a:p>
            <a:pPr>
              <a:buNone/>
            </a:pPr>
            <a:r>
              <a:rPr lang="en-US" dirty="0" smtClean="0"/>
              <a:t>Rate relationship is observed by considering a</a:t>
            </a:r>
          </a:p>
          <a:p>
            <a:pPr>
              <a:buNone/>
            </a:pPr>
            <a:r>
              <a:rPr lang="en-US" dirty="0" smtClean="0"/>
              <a:t>simple model which mimic the conditions of a</a:t>
            </a:r>
          </a:p>
          <a:p>
            <a:pPr>
              <a:buNone/>
            </a:pPr>
            <a:r>
              <a:rPr lang="en-US" dirty="0" smtClean="0"/>
              <a:t>dryer. In this model wet slab of solid is</a:t>
            </a:r>
          </a:p>
          <a:p>
            <a:pPr>
              <a:buNone/>
            </a:pPr>
            <a:r>
              <a:rPr lang="en-US" dirty="0" smtClean="0"/>
              <a:t>considered and hot humid air is passed over</a:t>
            </a:r>
          </a:p>
          <a:p>
            <a:pPr>
              <a:buNone/>
            </a:pPr>
            <a:r>
              <a:rPr lang="en-US" dirty="0" smtClean="0"/>
              <a:t>it. The change in weight is determined by</a:t>
            </a:r>
          </a:p>
          <a:p>
            <a:pPr>
              <a:buNone/>
            </a:pPr>
            <a:r>
              <a:rPr lang="en-US" dirty="0" smtClean="0"/>
              <a:t>weighing the slab at different time interval</a:t>
            </a:r>
          </a:p>
          <a:p>
            <a:pPr>
              <a:buNone/>
            </a:pPr>
            <a:r>
              <a:rPr lang="en-US" dirty="0" smtClean="0"/>
              <a:t>and following calculations are made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162" y="1863725"/>
            <a:ext cx="80676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Curve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3347"/>
            <a:ext cx="8229600" cy="32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Curve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4357" y="1774825"/>
            <a:ext cx="715528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Curve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229600" cy="24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8534400" cy="266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Curve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9572" y="1774825"/>
            <a:ext cx="720485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Drying is the process of removal of small</a:t>
            </a:r>
          </a:p>
          <a:p>
            <a:pPr>
              <a:buNone/>
            </a:pPr>
            <a:r>
              <a:rPr lang="en-US" dirty="0" smtClean="0"/>
              <a:t>amount of liquid(water/volatile liq./moisture)</a:t>
            </a:r>
          </a:p>
          <a:p>
            <a:pPr>
              <a:buNone/>
            </a:pPr>
            <a:r>
              <a:rPr lang="en-US" dirty="0" smtClean="0"/>
              <a:t>by application of heat to obtain dry solid or</a:t>
            </a:r>
          </a:p>
          <a:p>
            <a:pPr>
              <a:buNone/>
            </a:pPr>
            <a:r>
              <a:rPr lang="en-US" dirty="0" smtClean="0"/>
              <a:t>solid product.</a:t>
            </a:r>
          </a:p>
          <a:p>
            <a:pPr>
              <a:buNone/>
            </a:pPr>
            <a:r>
              <a:rPr lang="en-US" dirty="0" smtClean="0"/>
              <a:t> In general drying process involves to</a:t>
            </a:r>
          </a:p>
          <a:p>
            <a:pPr>
              <a:buNone/>
            </a:pPr>
            <a:r>
              <a:rPr lang="en-US" dirty="0" smtClean="0"/>
              <a:t>operations; 1) Heat transfer 2) Mass transfer</a:t>
            </a:r>
          </a:p>
          <a:p>
            <a:pPr>
              <a:buNone/>
            </a:pPr>
            <a:r>
              <a:rPr lang="en-US" dirty="0" smtClean="0"/>
              <a:t>Drying and Evaporation are relatively same</a:t>
            </a:r>
          </a:p>
          <a:p>
            <a:pPr>
              <a:buNone/>
            </a:pPr>
            <a:r>
              <a:rPr lang="en-US" dirty="0" smtClean="0"/>
              <a:t>term but are distinguish in terms of removal</a:t>
            </a:r>
          </a:p>
          <a:p>
            <a:pPr>
              <a:buNone/>
            </a:pPr>
            <a:r>
              <a:rPr lang="en-US" dirty="0" smtClean="0"/>
              <a:t>of water. Here are some differences between</a:t>
            </a:r>
          </a:p>
          <a:p>
            <a:pPr>
              <a:buNone/>
            </a:pPr>
            <a:r>
              <a:rPr lang="en-US" dirty="0" smtClean="0"/>
              <a:t>drying and evaporation;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Curve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72996"/>
            <a:ext cx="8229600" cy="42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Curve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229600" cy="13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886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curves may have different shapes for different levels of</a:t>
            </a:r>
          </a:p>
          <a:p>
            <a:r>
              <a:rPr lang="en-US" dirty="0" err="1" smtClean="0"/>
              <a:t>moisture.If</a:t>
            </a:r>
            <a:r>
              <a:rPr lang="en-US" dirty="0" smtClean="0"/>
              <a:t> the drying is carried above the level of CMC, only constant rate period occurs.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Drying  and Evaporation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Drying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1. In drying processes, the main</a:t>
            </a:r>
          </a:p>
          <a:p>
            <a:pPr>
              <a:buNone/>
            </a:pPr>
            <a:r>
              <a:rPr lang="en-US" dirty="0" smtClean="0"/>
              <a:t>operation usually carried out</a:t>
            </a:r>
          </a:p>
          <a:p>
            <a:pPr>
              <a:buNone/>
            </a:pPr>
            <a:r>
              <a:rPr lang="en-US" dirty="0" smtClean="0"/>
              <a:t>on solid materials, e.g.</a:t>
            </a:r>
          </a:p>
          <a:p>
            <a:pPr>
              <a:buNone/>
            </a:pPr>
            <a:r>
              <a:rPr lang="en-US" dirty="0" smtClean="0"/>
              <a:t>powders, or products</a:t>
            </a:r>
          </a:p>
          <a:p>
            <a:pPr>
              <a:buNone/>
            </a:pPr>
            <a:r>
              <a:rPr lang="en-US" dirty="0" smtClean="0"/>
              <a:t>2. Drying in most of the cases</a:t>
            </a:r>
          </a:p>
          <a:p>
            <a:pPr>
              <a:buNone/>
            </a:pPr>
            <a:r>
              <a:rPr lang="en-US" dirty="0" smtClean="0"/>
              <a:t>means the removal of relatively</a:t>
            </a:r>
          </a:p>
          <a:p>
            <a:pPr>
              <a:buNone/>
            </a:pPr>
            <a:r>
              <a:rPr lang="en-US" dirty="0" smtClean="0"/>
              <a:t>small amounts of water from</a:t>
            </a:r>
          </a:p>
          <a:p>
            <a:pPr>
              <a:buNone/>
            </a:pPr>
            <a:r>
              <a:rPr lang="en-US" dirty="0" smtClean="0"/>
              <a:t>solids.</a:t>
            </a:r>
          </a:p>
          <a:p>
            <a:pPr>
              <a:buNone/>
            </a:pPr>
            <a:r>
              <a:rPr lang="en-US" dirty="0" smtClean="0"/>
              <a:t>3. Drying involves the removal of</a:t>
            </a:r>
          </a:p>
          <a:p>
            <a:pPr>
              <a:buNone/>
            </a:pPr>
            <a:r>
              <a:rPr lang="en-US" dirty="0" smtClean="0"/>
              <a:t>water at temperatures below its</a:t>
            </a:r>
          </a:p>
          <a:p>
            <a:pPr>
              <a:buNone/>
            </a:pPr>
            <a:r>
              <a:rPr lang="en-US" dirty="0" smtClean="0"/>
              <a:t>boiling point.</a:t>
            </a:r>
          </a:p>
          <a:p>
            <a:pPr>
              <a:buNone/>
            </a:pPr>
            <a:r>
              <a:rPr lang="en-US" dirty="0" smtClean="0"/>
              <a:t>4. In drying , water is usually</a:t>
            </a:r>
          </a:p>
          <a:p>
            <a:pPr>
              <a:buNone/>
            </a:pPr>
            <a:r>
              <a:rPr lang="en-US" dirty="0" smtClean="0"/>
              <a:t>removed by circulating air over</a:t>
            </a:r>
          </a:p>
          <a:p>
            <a:pPr>
              <a:buNone/>
            </a:pPr>
            <a:r>
              <a:rPr lang="en-US" dirty="0" smtClean="0"/>
              <a:t>the material in order to carry</a:t>
            </a:r>
          </a:p>
          <a:p>
            <a:pPr>
              <a:buNone/>
            </a:pPr>
            <a:r>
              <a:rPr lang="en-US" dirty="0" smtClean="0"/>
              <a:t>away the water </a:t>
            </a:r>
            <a:r>
              <a:rPr lang="en-US" dirty="0" err="1" smtClean="0"/>
              <a:t>vapour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576072" indent="-457200">
              <a:buClrTx/>
              <a:buAutoNum type="arabicPeriod"/>
            </a:pPr>
            <a:r>
              <a:rPr lang="en-US" dirty="0" smtClean="0"/>
              <a:t>In evaporation processes, the </a:t>
            </a:r>
            <a:r>
              <a:rPr lang="en-US" dirty="0" err="1" smtClean="0"/>
              <a:t>mainoperation</a:t>
            </a:r>
            <a:r>
              <a:rPr lang="en-US" dirty="0" smtClean="0"/>
              <a:t> usually carried out on liquid materials, e.g. solution, </a:t>
            </a:r>
            <a:r>
              <a:rPr lang="en-US" dirty="0" err="1" smtClean="0"/>
              <a:t>orProducts</a:t>
            </a:r>
            <a:endParaRPr lang="en-US" dirty="0" smtClean="0"/>
          </a:p>
          <a:p>
            <a:pPr marL="576072" indent="-457200">
              <a:buClrTx/>
              <a:buAutoNum type="arabicPeriod"/>
            </a:pPr>
            <a:r>
              <a:rPr lang="en-US" dirty="0" smtClean="0"/>
              <a:t>Evaporation include the removal of large amounts of water from solutions.</a:t>
            </a:r>
          </a:p>
          <a:p>
            <a:pPr marL="576072" indent="-457200">
              <a:buClrTx/>
              <a:buAutoNum type="arabicPeriod"/>
            </a:pPr>
            <a:r>
              <a:rPr lang="en-US" dirty="0" smtClean="0"/>
              <a:t>Evaporation involves the removal of water by boiling a solution.</a:t>
            </a:r>
          </a:p>
          <a:p>
            <a:pPr marL="576072" indent="-457200">
              <a:buClrTx/>
              <a:buAutoNum type="arabicPeriod"/>
            </a:pPr>
            <a:r>
              <a:rPr lang="en-US" dirty="0" smtClean="0"/>
              <a:t>While in evaporation , water is removed from the material as pure water </a:t>
            </a:r>
            <a:r>
              <a:rPr lang="en-US" dirty="0" err="1" smtClean="0"/>
              <a:t>vapour</a:t>
            </a:r>
            <a:r>
              <a:rPr lang="en-US" dirty="0" smtClean="0"/>
              <a:t> mixed with other gases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Application/ need of drying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Preservation of drug products</a:t>
            </a:r>
          </a:p>
          <a:p>
            <a:r>
              <a:rPr lang="en-US" dirty="0" smtClean="0"/>
              <a:t> Preparation of bulk drugs</a:t>
            </a:r>
          </a:p>
          <a:p>
            <a:r>
              <a:rPr lang="en-US" dirty="0" smtClean="0"/>
              <a:t> Improved handling</a:t>
            </a:r>
          </a:p>
          <a:p>
            <a:r>
              <a:rPr lang="en-US" dirty="0" smtClean="0"/>
              <a:t>Improved characteristics</a:t>
            </a:r>
          </a:p>
          <a:p>
            <a:r>
              <a:rPr lang="en-US" dirty="0" smtClean="0"/>
              <a:t>Reduction in transport cost</a:t>
            </a:r>
          </a:p>
          <a:p>
            <a:r>
              <a:rPr lang="en-US" dirty="0" smtClean="0"/>
              <a:t>Purification of crystalline products</a:t>
            </a:r>
          </a:p>
          <a:p>
            <a:r>
              <a:rPr lang="en-US" dirty="0" smtClean="0"/>
              <a:t>Prevention of corrosion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Preservation of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Drying is necessary in</a:t>
            </a:r>
          </a:p>
          <a:p>
            <a:pPr>
              <a:buNone/>
            </a:pPr>
            <a:r>
              <a:rPr lang="en-US" dirty="0" smtClean="0"/>
              <a:t>order to avoid</a:t>
            </a:r>
          </a:p>
          <a:p>
            <a:pPr>
              <a:buNone/>
            </a:pPr>
            <a:r>
              <a:rPr lang="en-US" dirty="0" smtClean="0"/>
              <a:t>deterioration. A few</a:t>
            </a:r>
          </a:p>
          <a:p>
            <a:pPr>
              <a:buNone/>
            </a:pPr>
            <a:r>
              <a:rPr lang="en-US" dirty="0" smtClean="0"/>
              <a:t>examples are…</a:t>
            </a:r>
          </a:p>
          <a:p>
            <a:pPr>
              <a:buNone/>
            </a:pPr>
            <a:r>
              <a:rPr lang="en-US" dirty="0" smtClean="0"/>
              <a:t>• blood products,</a:t>
            </a:r>
          </a:p>
          <a:p>
            <a:pPr>
              <a:buNone/>
            </a:pPr>
            <a:r>
              <a:rPr lang="en-US" dirty="0" smtClean="0"/>
              <a:t>tissues undergo</a:t>
            </a:r>
          </a:p>
          <a:p>
            <a:pPr>
              <a:buNone/>
            </a:pPr>
            <a:r>
              <a:rPr lang="en-US" dirty="0" smtClean="0"/>
              <a:t>microbial growth</a:t>
            </a:r>
          </a:p>
          <a:p>
            <a:pPr>
              <a:buNone/>
            </a:pPr>
            <a:r>
              <a:rPr lang="en-US" dirty="0" smtClean="0"/>
              <a:t>• effervescent tablets,</a:t>
            </a:r>
          </a:p>
          <a:p>
            <a:pPr>
              <a:buNone/>
            </a:pPr>
            <a:r>
              <a:rPr lang="en-US" dirty="0" smtClean="0"/>
              <a:t>synthetic &amp; semi</a:t>
            </a:r>
          </a:p>
          <a:p>
            <a:pPr>
              <a:buNone/>
            </a:pPr>
            <a:r>
              <a:rPr lang="en-US" dirty="0" smtClean="0"/>
              <a:t>synthetic drugs</a:t>
            </a:r>
          </a:p>
          <a:p>
            <a:pPr>
              <a:buNone/>
            </a:pPr>
            <a:r>
              <a:rPr lang="en-US" dirty="0" smtClean="0"/>
              <a:t>undergo chemical</a:t>
            </a:r>
          </a:p>
          <a:p>
            <a:pPr>
              <a:buNone/>
            </a:pPr>
            <a:r>
              <a:rPr lang="en-US" dirty="0" smtClean="0"/>
              <a:t>decomposition.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90800"/>
            <a:ext cx="3914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preparation and improvement of characteristics of bulk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Drying is the final stage of processing 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Eg</a:t>
            </a:r>
            <a:r>
              <a:rPr lang="en-US" dirty="0" smtClean="0"/>
              <a:t>: dried </a:t>
            </a:r>
            <a:r>
              <a:rPr lang="en-US" dirty="0" err="1" smtClean="0"/>
              <a:t>aluminium</a:t>
            </a:r>
            <a:r>
              <a:rPr lang="en-US" dirty="0" smtClean="0"/>
              <a:t> hydroxide</a:t>
            </a:r>
          </a:p>
          <a:p>
            <a:pPr>
              <a:buNone/>
            </a:pPr>
            <a:r>
              <a:rPr lang="en-US" dirty="0" smtClean="0"/>
              <a:t>• spray dried lactose</a:t>
            </a:r>
          </a:p>
          <a:p>
            <a:pPr>
              <a:buNone/>
            </a:pPr>
            <a:r>
              <a:rPr lang="en-US" dirty="0" smtClean="0"/>
              <a:t>• powdered extracts</a:t>
            </a:r>
          </a:p>
          <a:p>
            <a:pPr>
              <a:buNone/>
            </a:pPr>
            <a:r>
              <a:rPr lang="en-US" dirty="0" smtClean="0"/>
              <a:t>Improved characteristics:</a:t>
            </a:r>
          </a:p>
          <a:p>
            <a:pPr>
              <a:buNone/>
            </a:pPr>
            <a:r>
              <a:rPr lang="en-US" dirty="0" smtClean="0"/>
              <a:t> Drying produces materials of spherical shape,</a:t>
            </a:r>
          </a:p>
          <a:p>
            <a:pPr>
              <a:buNone/>
            </a:pPr>
            <a:r>
              <a:rPr lang="en-US" dirty="0" smtClean="0"/>
              <a:t>uniform size, free flowing &amp; enhanced solubility.</a:t>
            </a:r>
          </a:p>
          <a:p>
            <a:pPr>
              <a:buNone/>
            </a:pPr>
            <a:r>
              <a:rPr lang="en-US" dirty="0" smtClean="0"/>
              <a:t>1.Granules are dried to improve the fluidity &amp;</a:t>
            </a:r>
          </a:p>
          <a:p>
            <a:pPr>
              <a:buNone/>
            </a:pPr>
            <a:r>
              <a:rPr lang="en-US" dirty="0" smtClean="0"/>
              <a:t>compression characteristics. These are essential</a:t>
            </a:r>
          </a:p>
          <a:p>
            <a:pPr>
              <a:buNone/>
            </a:pPr>
            <a:r>
              <a:rPr lang="en-US" dirty="0" smtClean="0"/>
              <a:t>for production of tablets and capsules.</a:t>
            </a:r>
          </a:p>
          <a:p>
            <a:pPr>
              <a:buNone/>
            </a:pPr>
            <a:r>
              <a:rPr lang="en-US" dirty="0" smtClean="0"/>
              <a:t>2.Viscous &amp; sticky materials are not free flowing,</a:t>
            </a:r>
          </a:p>
          <a:p>
            <a:pPr>
              <a:buNone/>
            </a:pPr>
            <a:r>
              <a:rPr lang="en-US" dirty="0" smtClean="0"/>
              <a:t>Drying modifies these characteristics.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handling of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Removal of moisture makes the material light</a:t>
            </a:r>
          </a:p>
          <a:p>
            <a:pPr>
              <a:buNone/>
            </a:pPr>
            <a:r>
              <a:rPr lang="en-US" dirty="0" smtClean="0"/>
              <a:t>in weight and reduces bulk.</a:t>
            </a:r>
          </a:p>
          <a:p>
            <a:pPr>
              <a:buNone/>
            </a:pPr>
            <a:r>
              <a:rPr lang="en-US" dirty="0" smtClean="0"/>
              <a:t> Thus cost of transportation will be less &amp;</a:t>
            </a:r>
          </a:p>
          <a:p>
            <a:pPr>
              <a:buNone/>
            </a:pPr>
            <a:r>
              <a:rPr lang="en-US" dirty="0" smtClean="0"/>
              <a:t>storage will be efficient.</a:t>
            </a:r>
          </a:p>
          <a:p>
            <a:pPr>
              <a:buNone/>
            </a:pPr>
            <a:r>
              <a:rPr lang="en-US" dirty="0" smtClean="0"/>
              <a:t>If moisture is present, size reduction of drugs</a:t>
            </a:r>
          </a:p>
          <a:p>
            <a:pPr>
              <a:buNone/>
            </a:pPr>
            <a:r>
              <a:rPr lang="en-US" dirty="0" smtClean="0"/>
              <a:t>is difficult.</a:t>
            </a:r>
          </a:p>
          <a:p>
            <a:pPr>
              <a:buNone/>
            </a:pPr>
            <a:r>
              <a:rPr lang="en-US" dirty="0" smtClean="0"/>
              <a:t>Drying reduces the moisture content.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rate of drying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Particle size</a:t>
            </a:r>
          </a:p>
          <a:p>
            <a:pPr>
              <a:buNone/>
            </a:pPr>
            <a:r>
              <a:rPr lang="en-US" dirty="0" smtClean="0"/>
              <a:t> Nature of material</a:t>
            </a:r>
          </a:p>
          <a:p>
            <a:pPr>
              <a:buNone/>
            </a:pPr>
            <a:r>
              <a:rPr lang="en-US" dirty="0" smtClean="0"/>
              <a:t>Nature of moisture (bound/unbound)</a:t>
            </a:r>
          </a:p>
          <a:p>
            <a:pPr>
              <a:buNone/>
            </a:pPr>
            <a:r>
              <a:rPr lang="en-US" dirty="0" smtClean="0"/>
              <a:t>Surface area</a:t>
            </a:r>
          </a:p>
          <a:p>
            <a:pPr>
              <a:buNone/>
            </a:pPr>
            <a:r>
              <a:rPr lang="en-US" dirty="0" smtClean="0"/>
              <a:t> Initial and final moisture content</a:t>
            </a:r>
          </a:p>
          <a:p>
            <a:pPr>
              <a:buNone/>
            </a:pPr>
            <a:r>
              <a:rPr lang="en-US" dirty="0" smtClean="0"/>
              <a:t>Thickness of material bed</a:t>
            </a:r>
          </a:p>
          <a:p>
            <a:pPr>
              <a:buNone/>
            </a:pPr>
            <a:r>
              <a:rPr lang="en-US" dirty="0" smtClean="0"/>
              <a:t> Temperature</a:t>
            </a:r>
          </a:p>
          <a:p>
            <a:pPr>
              <a:buNone/>
            </a:pPr>
            <a:r>
              <a:rPr lang="en-US" dirty="0" smtClean="0"/>
              <a:t>Amount of moisture</a:t>
            </a:r>
          </a:p>
          <a:p>
            <a:pPr>
              <a:buNone/>
            </a:pPr>
            <a:r>
              <a:rPr lang="en-US" dirty="0" smtClean="0"/>
              <a:t>Nature of product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Drying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 a wet solid mass water may be present in</a:t>
            </a:r>
          </a:p>
          <a:p>
            <a:pPr>
              <a:buNone/>
            </a:pPr>
            <a:r>
              <a:rPr lang="en-US" dirty="0" smtClean="0"/>
              <a:t>two forms;</a:t>
            </a:r>
          </a:p>
          <a:p>
            <a:pPr>
              <a:buNone/>
            </a:pPr>
            <a:r>
              <a:rPr lang="en-US" dirty="0" smtClean="0"/>
              <a:t> 1) Bound water:</a:t>
            </a:r>
          </a:p>
          <a:p>
            <a:pPr>
              <a:buNone/>
            </a:pPr>
            <a:r>
              <a:rPr lang="en-US" dirty="0" smtClean="0"/>
              <a:t>Bound water is the minimum water held by</a:t>
            </a:r>
          </a:p>
          <a:p>
            <a:pPr>
              <a:buNone/>
            </a:pPr>
            <a:r>
              <a:rPr lang="en-US" dirty="0" smtClean="0"/>
              <a:t>the material that exerts an equilibrium </a:t>
            </a:r>
            <a:r>
              <a:rPr lang="en-US" dirty="0" err="1" smtClean="0"/>
              <a:t>vapour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pressure less than the pure water at the same</a:t>
            </a:r>
          </a:p>
          <a:p>
            <a:pPr>
              <a:buNone/>
            </a:pPr>
            <a:r>
              <a:rPr lang="en-US" dirty="0" smtClean="0"/>
              <a:t>temperature.</a:t>
            </a:r>
          </a:p>
          <a:p>
            <a:pPr>
              <a:buNone/>
            </a:pPr>
            <a:r>
              <a:rPr lang="en-US" dirty="0" smtClean="0"/>
              <a:t>2) Unbound water:</a:t>
            </a:r>
          </a:p>
          <a:p>
            <a:pPr>
              <a:buNone/>
            </a:pPr>
            <a:r>
              <a:rPr lang="en-US" dirty="0" smtClean="0"/>
              <a:t>It is the amount of water held by the</a:t>
            </a:r>
          </a:p>
          <a:p>
            <a:pPr>
              <a:buNone/>
            </a:pPr>
            <a:r>
              <a:rPr lang="en-US" dirty="0" smtClean="0"/>
              <a:t>material that exerts an equilibrium </a:t>
            </a:r>
            <a:r>
              <a:rPr lang="en-US" dirty="0" err="1" smtClean="0"/>
              <a:t>vapour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pressure equal to that of pure water at the</a:t>
            </a:r>
          </a:p>
          <a:p>
            <a:pPr>
              <a:buNone/>
            </a:pPr>
            <a:r>
              <a:rPr lang="en-US" dirty="0" smtClean="0"/>
              <a:t>same temperature.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</TotalTime>
  <Words>865</Words>
  <Application>Microsoft Office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Drying- General Introduction and Drying Curve</vt:lpstr>
      <vt:lpstr>Definition</vt:lpstr>
      <vt:lpstr>Difference between Drying  and Evaporation</vt:lpstr>
      <vt:lpstr>Application/ need of drying</vt:lpstr>
      <vt:lpstr>For Preservation of drugs</vt:lpstr>
      <vt:lpstr>For preparation and improvement of characteristics of bulk drugs</vt:lpstr>
      <vt:lpstr>Improved handling of material</vt:lpstr>
      <vt:lpstr>Factors affecting rate of drying</vt:lpstr>
      <vt:lpstr>Theory of Drying</vt:lpstr>
      <vt:lpstr>Slide 10</vt:lpstr>
      <vt:lpstr>Slide 11</vt:lpstr>
      <vt:lpstr>Slide 12</vt:lpstr>
      <vt:lpstr>Slide 13</vt:lpstr>
      <vt:lpstr>Free moisture content</vt:lpstr>
      <vt:lpstr>Slide 15</vt:lpstr>
      <vt:lpstr>Drying Curve</vt:lpstr>
      <vt:lpstr>Drying Curve</vt:lpstr>
      <vt:lpstr>Drying Curve</vt:lpstr>
      <vt:lpstr>Drying Curve</vt:lpstr>
      <vt:lpstr>Drying Curve</vt:lpstr>
      <vt:lpstr>Drying Curve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Drying</dc:title>
  <dc:creator>Garima</dc:creator>
  <cp:lastModifiedBy>Garima</cp:lastModifiedBy>
  <cp:revision>6</cp:revision>
  <dcterms:created xsi:type="dcterms:W3CDTF">2006-08-16T00:00:00Z</dcterms:created>
  <dcterms:modified xsi:type="dcterms:W3CDTF">2020-10-16T06:58:22Z</dcterms:modified>
</cp:coreProperties>
</file>