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9" r:id="rId6"/>
    <p:sldId id="270" r:id="rId7"/>
    <p:sldId id="271" r:id="rId8"/>
    <p:sldId id="272" r:id="rId9"/>
    <p:sldId id="277" r:id="rId10"/>
    <p:sldId id="273" r:id="rId11"/>
    <p:sldId id="278" r:id="rId12"/>
    <p:sldId id="274" r:id="rId13"/>
    <p:sldId id="280" r:id="rId14"/>
    <p:sldId id="281" r:id="rId15"/>
    <p:sldId id="282" r:id="rId16"/>
    <p:sldId id="284" r:id="rId17"/>
    <p:sldId id="286" r:id="rId18"/>
    <p:sldId id="28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8001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Controlled drug delivery systems- General </a:t>
            </a:r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mtClean="0"/>
              <a:t>NDDS-VII semester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912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 smtClean="0">
                <a:solidFill>
                  <a:schemeClr val="bg1"/>
                </a:solidFill>
              </a:rPr>
              <a:t>GarimaJoshi</a:t>
            </a:r>
            <a:r>
              <a:rPr lang="en-US" dirty="0" smtClean="0">
                <a:solidFill>
                  <a:schemeClr val="bg1"/>
                </a:solidFill>
              </a:rPr>
              <a:t>  Assistant Professor, Pharmacy, MLSU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0"/>
            <a:ext cx="9105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552825"/>
            <a:ext cx="9144001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1"/>
            <a:ext cx="8534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MATRIX type</a:t>
            </a:r>
          </a:p>
          <a:p>
            <a:r>
              <a:rPr lang="en-US" dirty="0" smtClean="0"/>
              <a:t>• First order drug release.</a:t>
            </a:r>
          </a:p>
          <a:p>
            <a:r>
              <a:rPr lang="en-US" dirty="0" smtClean="0"/>
              <a:t>• There are 2 methods:</a:t>
            </a:r>
          </a:p>
          <a:p>
            <a:r>
              <a:rPr lang="en-US" dirty="0" smtClean="0"/>
              <a:t>1. Congealing &amp;</a:t>
            </a:r>
          </a:p>
          <a:p>
            <a:r>
              <a:rPr lang="en-US" dirty="0" smtClean="0"/>
              <a:t>2. Aqueous dispersion method</a:t>
            </a:r>
          </a:p>
          <a:p>
            <a:r>
              <a:rPr lang="en-US" dirty="0" smtClean="0"/>
              <a:t>• The drug release is determined by dissolution rate of the polymer.</a:t>
            </a:r>
          </a:p>
          <a:p>
            <a:r>
              <a:rPr lang="en-US" dirty="0" smtClean="0"/>
              <a:t>• Examples: 1. </a:t>
            </a:r>
            <a:r>
              <a:rPr lang="en-US" dirty="0" err="1" smtClean="0"/>
              <a:t>Dimetane</a:t>
            </a:r>
            <a:r>
              <a:rPr lang="en-US" dirty="0" smtClean="0"/>
              <a:t> </a:t>
            </a:r>
            <a:r>
              <a:rPr lang="en-US" dirty="0" err="1" smtClean="0"/>
              <a:t>extencaps</a:t>
            </a:r>
            <a:r>
              <a:rPr lang="en-US" dirty="0" smtClean="0"/>
              <a:t> 2. Dimetapp </a:t>
            </a:r>
            <a:r>
              <a:rPr lang="en-US" dirty="0" err="1" smtClean="0"/>
              <a:t>extentabs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362200"/>
            <a:ext cx="9448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ENCAPSULATION type (Reservoir Type)</a:t>
            </a:r>
          </a:p>
          <a:p>
            <a:r>
              <a:rPr lang="en-US" dirty="0" smtClean="0"/>
              <a:t>• The drug particle are coated or encapsulated by microencapsulation technique</a:t>
            </a:r>
          </a:p>
          <a:p>
            <a:r>
              <a:rPr lang="en-US" dirty="0" smtClean="0"/>
              <a:t>• The pellets are filled in hard gelatin capsule, popularly called as ‘</a:t>
            </a:r>
            <a:r>
              <a:rPr lang="en-US" dirty="0" err="1" smtClean="0"/>
              <a:t>spansules</a:t>
            </a:r>
            <a:r>
              <a:rPr lang="en-US" dirty="0" smtClean="0"/>
              <a:t>’.</a:t>
            </a:r>
          </a:p>
          <a:p>
            <a:r>
              <a:rPr lang="en-US" dirty="0" smtClean="0"/>
              <a:t>• Once the coating material dissolves the entire drug inside the microcapsule is immediately </a:t>
            </a:r>
          </a:p>
          <a:p>
            <a:r>
              <a:rPr lang="en-US" dirty="0" smtClean="0"/>
              <a:t>   available for dissolution and absorption.</a:t>
            </a:r>
          </a:p>
          <a:p>
            <a:r>
              <a:rPr lang="en-US" dirty="0" smtClean="0"/>
              <a:t>• Here the drug release is determined by dissolution rate and thickness of polymer membrane </a:t>
            </a:r>
          </a:p>
          <a:p>
            <a:r>
              <a:rPr lang="en-US" dirty="0" smtClean="0"/>
              <a:t>which may range from 1 to 200μ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45720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• it is also Called as Coating dissolution controlled system.</a:t>
            </a:r>
          </a:p>
          <a:p>
            <a:r>
              <a:rPr lang="en-US" dirty="0" smtClean="0"/>
              <a:t>• Dissolution rate of coat depends upon stability &amp; thickness of coating.</a:t>
            </a:r>
          </a:p>
          <a:p>
            <a:r>
              <a:rPr lang="en-US" dirty="0" smtClean="0"/>
              <a:t>• One of the microencapsulation method is used.</a:t>
            </a:r>
          </a:p>
          <a:p>
            <a:r>
              <a:rPr lang="en-US" dirty="0" smtClean="0"/>
              <a:t>• Examples: 1. </a:t>
            </a:r>
            <a:r>
              <a:rPr lang="en-US" dirty="0" err="1" smtClean="0"/>
              <a:t>Ornade</a:t>
            </a:r>
            <a:r>
              <a:rPr lang="en-US" dirty="0" smtClean="0"/>
              <a:t> </a:t>
            </a:r>
            <a:r>
              <a:rPr lang="en-US" dirty="0" err="1" smtClean="0"/>
              <a:t>spansules</a:t>
            </a:r>
            <a:r>
              <a:rPr lang="en-US" dirty="0" smtClean="0"/>
              <a:t> 2. </a:t>
            </a:r>
            <a:r>
              <a:rPr lang="en-US" dirty="0" err="1" smtClean="0"/>
              <a:t>Chlortrimeton</a:t>
            </a:r>
            <a:r>
              <a:rPr lang="en-US" dirty="0" smtClean="0"/>
              <a:t> </a:t>
            </a:r>
            <a:r>
              <a:rPr lang="en-US" dirty="0" err="1" smtClean="0"/>
              <a:t>Repetabs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"/>
            <a:ext cx="7315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B)Diffusion controlled release system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45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9144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7467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This system is hollow containing an inner core of drug.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The water insoluble polymeric material surrounds drug reservoir.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The drug partitions into the membrane and exchanges with the surrounding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fluid by diffusion.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The release drug from a reservoir device follows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Fick’s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first law of diffusion.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 = - D dc/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Where, J = flux, amount/area-time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= diffusion coefficient of drug in the polymer, area/time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dc/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change in conc. with respect to polymer distance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7162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MATRIX Devices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A matrix or monolithic device consists of an inert polymeric matrix in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a drug is uniformly distributed.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Drugs can be dissolved in the matrix or the drugs can be present as a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dispersion.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NOTE : Matrix may be HOMOGENEOUS or POROUS with water filled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pores.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8100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State of presentation of this form affects the various release patterns: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Dissolved drug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Fick’s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Second law)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Dispersed drug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Fick’s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First law)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Porous matrix (Higuchi’s theory for porous form)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Hydrophilic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matrix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gelation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&amp; diffusion)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MATRIX Devices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Rigid Matrix Diffusion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 Materials used are insoluble plastics such as PVP &amp; fatty acids.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Swellable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Matrix Diffusion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Also called as Glassy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hydrogels.Popular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sustaining the release of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highly water soluble drugs.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Materials used are hydrophilic gums.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Examples : Natural- Guar gum, Tragacanth.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Semisynthetic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-HPMC, CMC,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Xanthum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gum.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Synthetic 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Polyacrilamides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Examples: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Glucotrol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Procardia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XL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352800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RESERVOIR Devices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The drug core is encased by a water-insoluble polymeric materials.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The mesh (i.e., the space between macromolecular chains) of these polymers,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through which drug penetrates or diffuses after partitioning, is of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MOLECULAR LEVEL.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The rate of drug release is dependent on the rate of drug diffusion but not 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rate of dissolution.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In short, mass transport phenomena at molecular level occurs.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Examples: Nico-400</a:t>
            </a:r>
            <a:r>
              <a:rPr lang="en-US" dirty="0" smtClean="0"/>
              <a:t>, Nitro-Bid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Methods of Prep. (RESERVOIR Devices)</a:t>
            </a:r>
          </a:p>
          <a:p>
            <a:r>
              <a:rPr lang="en-US" dirty="0" smtClean="0"/>
              <a:t>• Mostly it involves :</a:t>
            </a:r>
          </a:p>
          <a:p>
            <a:r>
              <a:rPr lang="en-US" dirty="0" smtClean="0"/>
              <a:t>o Coated Beads/Pellets</a:t>
            </a:r>
          </a:p>
          <a:p>
            <a:r>
              <a:rPr lang="en-US" dirty="0" smtClean="0"/>
              <a:t>o Microencapsulation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883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Coated Beads/Pellets (RESERVOIR Devices)</a:t>
            </a:r>
          </a:p>
          <a:p>
            <a:r>
              <a:rPr lang="en-US" dirty="0" smtClean="0"/>
              <a:t>• BEADS/PELLETS</a:t>
            </a:r>
          </a:p>
          <a:p>
            <a:r>
              <a:rPr lang="en-US" dirty="0" smtClean="0"/>
              <a:t>Coating of drug solution onto preformed cores.</a:t>
            </a:r>
          </a:p>
          <a:p>
            <a:r>
              <a:rPr lang="en-US" dirty="0" smtClean="0"/>
              <a:t>Covering of core by an insoluble (but permeable coat).</a:t>
            </a:r>
          </a:p>
          <a:p>
            <a:r>
              <a:rPr lang="en-US" dirty="0" smtClean="0"/>
              <a:t>NOTE: Pan coating or air-suspension technique is generally used for</a:t>
            </a:r>
          </a:p>
          <a:p>
            <a:r>
              <a:rPr lang="en-US" dirty="0" smtClean="0"/>
              <a:t>coating.</a:t>
            </a:r>
          </a:p>
          <a:p>
            <a:r>
              <a:rPr lang="en-US" dirty="0" smtClean="0"/>
              <a:t>NOTE: Pore forming additives may be added to the coating solution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38100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Microencapsulation (RESERVOIR Devices)</a:t>
            </a:r>
          </a:p>
          <a:p>
            <a:r>
              <a:rPr lang="en-US" dirty="0" smtClean="0"/>
              <a:t>• This technique used to encapsulate small particles of drug, solution of</a:t>
            </a:r>
          </a:p>
          <a:p>
            <a:r>
              <a:rPr lang="en-US" dirty="0" smtClean="0"/>
              <a:t>drug, or even gases in a coat (usually a polymer coat).</a:t>
            </a:r>
          </a:p>
          <a:p>
            <a:r>
              <a:rPr lang="en-US" dirty="0" smtClean="0"/>
              <a:t>• Generally, any method that can induce a polymer barrier to deposit on</a:t>
            </a:r>
          </a:p>
          <a:p>
            <a:r>
              <a:rPr lang="en-US" dirty="0" smtClean="0"/>
              <a:t>the surface of a liquid droplet or a solid surface can be used to form</a:t>
            </a:r>
          </a:p>
          <a:p>
            <a:r>
              <a:rPr lang="en-US" dirty="0" smtClean="0"/>
              <a:t>microcapsules.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considerations of controlled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Route of drug delivery</a:t>
            </a:r>
          </a:p>
          <a:p>
            <a:r>
              <a:rPr lang="en-US" dirty="0" smtClean="0"/>
              <a:t>Target site</a:t>
            </a:r>
          </a:p>
          <a:p>
            <a:r>
              <a:rPr lang="en-US" dirty="0" smtClean="0"/>
              <a:t>Patient condition</a:t>
            </a:r>
          </a:p>
          <a:p>
            <a:r>
              <a:rPr lang="en-US" dirty="0" smtClean="0"/>
              <a:t>Polymer consideration- Glass transition temperature, Diffusion characteristics, compatibility, ease of formulation, fabrication</a:t>
            </a:r>
          </a:p>
          <a:p>
            <a:r>
              <a:rPr lang="en-US" dirty="0" smtClean="0"/>
              <a:t>Drug considerations-Physicochemical properties, stability, solubility, partitioning, charge protein binding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810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c) Ions Exchange Based SR/CR Formulations:</a:t>
            </a:r>
          </a:p>
          <a:p>
            <a:r>
              <a:rPr lang="en-US" sz="2400" dirty="0" smtClean="0"/>
              <a:t>Ion-exchange systems generally use resins composed of water insoluble cross-linked polymers. These polymers contain salt-forming functional groups in repeating positions on the polymer chain.</a:t>
            </a:r>
          </a:p>
          <a:p>
            <a:r>
              <a:rPr lang="en-US" sz="2400" dirty="0" smtClean="0"/>
              <a:t>The drug is bound to the resin and released by exchanging with appropriately charged ions in contact with the ion-exchange groups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3276600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</a:t>
            </a:r>
            <a:r>
              <a:rPr lang="en-US" sz="2400" b="1" dirty="0" smtClean="0"/>
              <a:t>) Dissolution &amp; Diffusion Controlled Release System:</a:t>
            </a:r>
          </a:p>
          <a:p>
            <a:r>
              <a:rPr lang="en-US" sz="2400" dirty="0" smtClean="0"/>
              <a:t>Drug is encapsulated in partially soluble membrane, pores are</a:t>
            </a:r>
          </a:p>
          <a:p>
            <a:r>
              <a:rPr lang="en-US" sz="2400" dirty="0" smtClean="0"/>
              <a:t>created due to soluble parts of coating film which permits entry</a:t>
            </a:r>
          </a:p>
          <a:p>
            <a:r>
              <a:rPr lang="en-US" sz="2400" dirty="0" smtClean="0"/>
              <a:t>of aqueous medium into core and drug dissolution starts by</a:t>
            </a:r>
          </a:p>
          <a:p>
            <a:r>
              <a:rPr lang="en-US" sz="2400" dirty="0" smtClean="0"/>
              <a:t>diffusion of dissolved drug out of system. Mixture of water</a:t>
            </a:r>
          </a:p>
          <a:p>
            <a:r>
              <a:rPr lang="en-US" sz="2400" dirty="0" smtClean="0"/>
              <a:t>soluble PVP and water insoluble ethyl cellulose is used for this</a:t>
            </a:r>
          </a:p>
          <a:p>
            <a:r>
              <a:rPr lang="en-US" sz="2400" dirty="0" smtClean="0"/>
              <a:t>purpose.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288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Water penetration/Osmotic Pressure Controlled NDDS :</a:t>
            </a:r>
          </a:p>
          <a:p>
            <a:r>
              <a:rPr lang="en-US" sz="2400" dirty="0" smtClean="0"/>
              <a:t>Drug may be </a:t>
            </a:r>
            <a:r>
              <a:rPr lang="en-US" sz="2400" dirty="0" err="1" smtClean="0"/>
              <a:t>osmotically</a:t>
            </a:r>
            <a:r>
              <a:rPr lang="en-US" sz="2400" dirty="0" smtClean="0"/>
              <a:t> active or drug may be combined with </a:t>
            </a:r>
            <a:r>
              <a:rPr lang="en-US" sz="2400" dirty="0" err="1" smtClean="0"/>
              <a:t>osmotically</a:t>
            </a:r>
            <a:r>
              <a:rPr lang="en-US" sz="2400" dirty="0" smtClean="0"/>
              <a:t> active salts like </a:t>
            </a:r>
            <a:r>
              <a:rPr lang="en-US" sz="2400" dirty="0" err="1" smtClean="0"/>
              <a:t>NaCl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Osmotic Pressure Based SR/CR Formulations:</a:t>
            </a:r>
          </a:p>
          <a:p>
            <a:r>
              <a:rPr lang="en-US" sz="2400" dirty="0" smtClean="0"/>
              <a:t>In this system, the flow of liquid into the release unit driven by a difference in osmotic pressure between the inside and the outside of the release unit is used as the release-controlling process.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276600"/>
            <a:ext cx="6477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Drug delivery is the method of administering pharmaceutical compound to achieve a therapeutic effect in humans or animals. </a:t>
            </a:r>
          </a:p>
          <a:p>
            <a:r>
              <a:rPr lang="en-US" dirty="0" smtClean="0"/>
              <a:t>drug delivery can be done through various routes-</a:t>
            </a:r>
          </a:p>
          <a:p>
            <a:pPr>
              <a:buNone/>
            </a:pPr>
            <a:r>
              <a:rPr lang="en-US" dirty="0" smtClean="0"/>
              <a:t>    the oral (through the mouth), topical (skin), trans-mucosal (nasal, buccal, sublingual, vaginal, </a:t>
            </a:r>
            <a:r>
              <a:rPr lang="en-US" dirty="0" err="1" smtClean="0"/>
              <a:t>ocular,rectal</a:t>
            </a:r>
            <a:r>
              <a:rPr lang="en-US" dirty="0" smtClean="0"/>
              <a:t>), </a:t>
            </a:r>
            <a:r>
              <a:rPr lang="en-US" dirty="0" err="1" smtClean="0"/>
              <a:t>parenteral</a:t>
            </a:r>
            <a:r>
              <a:rPr lang="en-US" dirty="0" smtClean="0"/>
              <a:t>(injection into systemic circulation) and inhalation routes.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0"/>
            <a:ext cx="81534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The drug delivery system can further be divided into two main types: 1. Conventional drug delivery system. 2. Novel drug delivery system</a:t>
            </a:r>
          </a:p>
          <a:p>
            <a:r>
              <a:rPr lang="en-US" dirty="0" smtClean="0"/>
              <a:t>The conventional dosage forms provide drug release immediately and it causes fluctuation of drug level in blood depending upon dosage form.</a:t>
            </a:r>
          </a:p>
          <a:p>
            <a:r>
              <a:rPr lang="en-US" dirty="0" smtClean="0"/>
              <a:t>Therefore to maintain the drug concentration within therapeutically effective range need novel drug delivery system(NDDS).</a:t>
            </a:r>
          </a:p>
          <a:p>
            <a:r>
              <a:rPr lang="en-US" dirty="0" smtClean="0"/>
              <a:t>NDDS is a combination of advanced techniques and newer dosage form with controlled/sustained drug release to target the at specific site.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Controlled drug delivery </a:t>
            </a:r>
            <a:r>
              <a:rPr lang="en-US" dirty="0" err="1" smtClean="0"/>
              <a:t>vs</a:t>
            </a:r>
            <a:r>
              <a:rPr lang="en-US" dirty="0" smtClean="0"/>
              <a:t> Conventional drug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267200"/>
          </a:xfrm>
        </p:spPr>
        <p:txBody>
          <a:bodyPr/>
          <a:lstStyle/>
          <a:p>
            <a:r>
              <a:rPr lang="en-US" dirty="0" smtClean="0"/>
              <a:t>Periodic administration</a:t>
            </a:r>
          </a:p>
          <a:p>
            <a:r>
              <a:rPr lang="en-US" dirty="0" smtClean="0"/>
              <a:t>High concentration can lead to undesirable effects</a:t>
            </a:r>
          </a:p>
          <a:p>
            <a:r>
              <a:rPr lang="en-US" dirty="0" smtClean="0"/>
              <a:t>Low concentrations can be ineffective</a:t>
            </a:r>
          </a:p>
          <a:p>
            <a:r>
              <a:rPr lang="en-US" dirty="0" smtClean="0"/>
              <a:t>Inconvenient</a:t>
            </a:r>
          </a:p>
          <a:p>
            <a:r>
              <a:rPr lang="en-US" dirty="0" smtClean="0"/>
              <a:t>No targeting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Drug concentration rise quickly to effective level.</a:t>
            </a:r>
          </a:p>
          <a:p>
            <a:r>
              <a:rPr lang="en-US" dirty="0" smtClean="0"/>
              <a:t>Effective concentration is maintained for longer duration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Conventional drug delivery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Controlled drug delivery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720840"/>
            <a:ext cx="868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Sustained release drug delivery system</a:t>
            </a:r>
          </a:p>
          <a:p>
            <a:r>
              <a:rPr lang="en-US" dirty="0" smtClean="0"/>
              <a:t> sustained release are drug delivery system that achieve slow release of drug over an extended period of time after administration of single dose.</a:t>
            </a:r>
          </a:p>
          <a:p>
            <a:r>
              <a:rPr lang="en-US" dirty="0" smtClean="0"/>
              <a:t> In other words, the drug release is simply extended in time i.e. the rate and duration are not designed to achieve a particular profile. Sustained release- steadily over a long period of time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33528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Controlled Release Drug Delivery System</a:t>
            </a:r>
          </a:p>
          <a:p>
            <a:r>
              <a:rPr lang="en-US" dirty="0" smtClean="0"/>
              <a:t> Controlled release are drug delivery system which maintain constant level of drug in blood and tissue for extended period of time. It implies A predictability and reproducibility in drug release kinetics</a:t>
            </a:r>
          </a:p>
          <a:p>
            <a:r>
              <a:rPr lang="en-US" dirty="0" smtClean="0"/>
              <a:t> In other words, the rate and duration are designed to achieve A desired concentration.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48006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Controlled release drug delivery system is a way of designing and formulating a medicine so that the release of drug from it occur in a controlled manner, desirable manner.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4838"/>
            <a:ext cx="91535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85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Pharmaceutical approaches for  designing SR/CRDDS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" y="3429000"/>
            <a:ext cx="8001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It is further divided into matrix and reservoir type dissolution controlled release system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752600"/>
            <a:ext cx="7162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Control – Dissolution of the drug from the polymer matrix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encapsulated forms.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The dissolution process at a steady state is described by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Noyes Whitney equation: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dc 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k A/V (Cs – C)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dc / dt = (D/h) A (Cs – C)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dissolution rate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 = volume of the solution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 = dissolution rate constant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 = diffusion coefficient of drug through pores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 = thickness of the diffusion layer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= surface area of the exposed solid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Cs = saturated solubility of the drug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 = conc. of drug in the bulk solution 42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Dissolution controlled release system</a:t>
            </a:r>
            <a:endParaRPr lang="en-US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4404</TotalTime>
  <Words>1380</Words>
  <Application>Microsoft Office PowerPoint</Application>
  <PresentationFormat>On-screen Show (4:3)</PresentationFormat>
  <Paragraphs>147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Controlled drug delivery systems- General Introduction NDDS-VII semester</vt:lpstr>
      <vt:lpstr>Drug Delivery</vt:lpstr>
      <vt:lpstr>Slide 3</vt:lpstr>
      <vt:lpstr>Controlled drug delivery vs Conventional drug delivery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Design considerations of controlled release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Controlled drug delivery systems</dc:title>
  <dc:creator>Garima</dc:creator>
  <cp:lastModifiedBy>Garima</cp:lastModifiedBy>
  <cp:revision>71</cp:revision>
  <dcterms:created xsi:type="dcterms:W3CDTF">2006-08-16T00:00:00Z</dcterms:created>
  <dcterms:modified xsi:type="dcterms:W3CDTF">2020-10-16T07:11:45Z</dcterms:modified>
</cp:coreProperties>
</file>