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431" r:id="rId3"/>
    <p:sldId id="432" r:id="rId4"/>
    <p:sldId id="433" r:id="rId5"/>
    <p:sldId id="434" r:id="rId6"/>
    <p:sldId id="463" r:id="rId7"/>
    <p:sldId id="436" r:id="rId8"/>
    <p:sldId id="464" r:id="rId9"/>
    <p:sldId id="465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74" r:id="rId2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FFBF6"/>
    <a:srgbClr val="229625"/>
    <a:srgbClr val="029EFE"/>
    <a:srgbClr val="8B5DFF"/>
    <a:srgbClr val="0000FF"/>
    <a:srgbClr val="FF99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3" autoAdjust="0"/>
    <p:restoredTop sz="83333" autoAdjust="0"/>
  </p:normalViewPr>
  <p:slideViewPr>
    <p:cSldViewPr snapToGrid="0">
      <p:cViewPr varScale="1">
        <p:scale>
          <a:sx n="77" d="100"/>
          <a:sy n="77" d="100"/>
        </p:scale>
        <p:origin x="1968" y="7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 defTabSz="882650" eaLnBrk="1" hangingPunct="1">
              <a:spcBef>
                <a:spcPct val="0"/>
              </a:spcBef>
              <a:defRPr sz="1200"/>
            </a:lvl1pPr>
          </a:lstStyle>
          <a:p>
            <a:r>
              <a:rPr lang="zh-TW" altLang="en-US"/>
              <a:t>Chemistry 140 Fall 2002</a:t>
            </a: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 algn="r" defTabSz="882650" eaLnBrk="1" hangingPunct="1">
              <a:spcBef>
                <a:spcPct val="0"/>
              </a:spcBef>
              <a:defRPr sz="1200"/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defTabSz="882650" eaLnBrk="1" hangingPunct="1">
              <a:spcBef>
                <a:spcPct val="0"/>
              </a:spcBef>
              <a:defRPr sz="1200"/>
            </a:lvl1pPr>
          </a:lstStyle>
          <a:p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algn="r" defTabSz="882650" eaLnBrk="1" hangingPunct="1">
              <a:spcBef>
                <a:spcPct val="0"/>
              </a:spcBef>
              <a:defRPr sz="1200"/>
            </a:lvl1pPr>
          </a:lstStyle>
          <a:p>
            <a:fld id="{8989F01D-31A2-4CD0-88C2-77421CB7C46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 defTabSz="882650" eaLnBrk="1" hangingPunct="1">
              <a:spcBef>
                <a:spcPct val="0"/>
              </a:spcBef>
              <a:defRPr sz="1200"/>
            </a:lvl1pPr>
          </a:lstStyle>
          <a:p>
            <a:r>
              <a:rPr lang="zh-TW" altLang="en-US"/>
              <a:t>Chemistry 140 Fall 2002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 algn="r" defTabSz="882650" eaLnBrk="1" hangingPunct="1">
              <a:spcBef>
                <a:spcPct val="0"/>
              </a:spcBef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3025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defTabSz="882650" eaLnBrk="1" hangingPunct="1">
              <a:spcBef>
                <a:spcPct val="0"/>
              </a:spcBef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algn="r" defTabSz="882650" eaLnBrk="1" hangingPunct="1">
              <a:spcBef>
                <a:spcPct val="0"/>
              </a:spcBef>
              <a:defRPr sz="1200"/>
            </a:lvl1pPr>
          </a:lstStyle>
          <a:p>
            <a:fld id="{1C9633EF-AB84-4D09-972C-BFD59BD97B4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76496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zh-TW" altLang="en-US"/>
              <a:t>Chemistry 140 Fall 2002</a:t>
            </a: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1AEFB-2ABD-4622-ACE4-E9A8EBF28CC8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650">
              <a:spcBef>
                <a:spcPct val="0"/>
              </a:spcBef>
            </a:pPr>
            <a:r>
              <a:rPr lang="en-US" altLang="zh-TW" sz="2300" dirty="0"/>
              <a:t>Iron rusts.</a:t>
            </a:r>
          </a:p>
          <a:p>
            <a:pPr defTabSz="882650">
              <a:spcBef>
                <a:spcPct val="0"/>
              </a:spcBef>
            </a:pPr>
            <a:r>
              <a:rPr lang="en-US" altLang="zh-TW" sz="2300" dirty="0"/>
              <a:t>Natural gas burns.</a:t>
            </a:r>
          </a:p>
          <a:p>
            <a:pPr defTabSz="882650">
              <a:spcBef>
                <a:spcPct val="0"/>
              </a:spcBef>
            </a:pPr>
            <a:r>
              <a:rPr lang="en-US" altLang="zh-TW" sz="2300" dirty="0"/>
              <a:t>Represent chemical reactions by chemical equations.  </a:t>
            </a:r>
          </a:p>
          <a:p>
            <a:pPr defTabSz="882650">
              <a:spcBef>
                <a:spcPct val="0"/>
              </a:spcBef>
            </a:pPr>
            <a:r>
              <a:rPr lang="en-US" altLang="zh-TW" sz="2300" dirty="0"/>
              <a:t>Relationship between reactants and products is STOICHIOMETRY.</a:t>
            </a:r>
          </a:p>
          <a:p>
            <a:pPr defTabSz="882650">
              <a:spcBef>
                <a:spcPct val="0"/>
              </a:spcBef>
            </a:pPr>
            <a:r>
              <a:rPr lang="en-US" altLang="zh-TW" sz="2300" dirty="0"/>
              <a:t>Many reactions occur in solution-concentration uses the mole concept to describe solutions.</a:t>
            </a:r>
            <a:endParaRPr lang="en-CA" sz="2300" dirty="0"/>
          </a:p>
        </p:txBody>
      </p:sp>
    </p:spTree>
    <p:extLst>
      <p:ext uri="{BB962C8B-B14F-4D97-AF65-F5344CB8AC3E}">
        <p14:creationId xmlns:p14="http://schemas.microsoft.com/office/powerpoint/2010/main" val="354078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385DFD80-3307-402E-B3AC-CC8CE9C2A5F2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80F8EA03-6412-4D2F-AB8F-283AC70D7651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0" y="319088"/>
            <a:ext cx="1943100" cy="535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319088"/>
            <a:ext cx="5676900" cy="535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95868774-382E-469A-B1B3-2719A666AA83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8CF24FCD-07DB-446F-BF54-D58EAF08C687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C965294D-46F4-4CF7-A5A5-83C88109FA93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0E04C79F-8AEE-4A38-B966-25C86FFF4F81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2AF88B52-9D27-4EA9-98BD-73D898C2C7DF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23321334-F602-4471-B17E-ABD7D564D451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EB94DF82-1A11-47BB-AD63-43DB5394B3C7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7DFF8ED8-2F42-40EF-B73E-9674A9D708DE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Slide </a:t>
            </a:r>
            <a:fld id="{086536CC-43CB-4FF6-A45B-65D7EF6BF9DC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19088"/>
            <a:ext cx="7772400" cy="609600"/>
          </a:xfrm>
          <a:prstGeom prst="rect">
            <a:avLst/>
          </a:prstGeom>
          <a:solidFill>
            <a:srgbClr val="2B818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10325" y="6237288"/>
            <a:ext cx="226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ea typeface="新細明體" pitchFamily="18" charset="-120"/>
              </a:defRPr>
            </a:lvl1pPr>
          </a:lstStyle>
          <a:p>
            <a:r>
              <a:rPr lang="en-US" altLang="zh-TW"/>
              <a:t>Prentice-Hall </a:t>
            </a:r>
            <a:r>
              <a:rPr lang="en-US" altLang="zh-TW">
                <a:cs typeface="Times New Roman" pitchFamily="18" charset="0"/>
              </a:rPr>
              <a:t>© 2007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ea typeface="新細明體" pitchFamily="18" charset="-120"/>
              </a:defRPr>
            </a:lvl1pPr>
          </a:lstStyle>
          <a:p>
            <a:r>
              <a:rPr lang="en-US" altLang="zh-TW"/>
              <a:t>General Chemistry: Chapter 24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9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ea typeface="新細明體" pitchFamily="18" charset="-120"/>
              </a:defRPr>
            </a:lvl1pPr>
          </a:lstStyle>
          <a:p>
            <a:r>
              <a:rPr lang="en-US" altLang="zh-TW"/>
              <a:t>Slide </a:t>
            </a:r>
            <a:fld id="{8D285736-12BC-4FED-8067-D74FE5677DA4}" type="slidenum">
              <a:rPr lang="en-US" altLang="zh-TW"/>
              <a:pPr/>
              <a:t>‹#›</a:t>
            </a:fld>
            <a:r>
              <a:rPr lang="en-US" altLang="zh-TW"/>
              <a:t> of 59</a:t>
            </a:r>
          </a:p>
        </p:txBody>
      </p:sp>
      <p:sp>
        <p:nvSpPr>
          <p:cNvPr id="1996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Times New Roman" pitchFamily="18" charset="0"/>
        <a:buChar char="◦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B818D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5443538"/>
            <a:ext cx="7600949" cy="1262062"/>
          </a:xfrm>
        </p:spPr>
        <p:txBody>
          <a:bodyPr/>
          <a:lstStyle/>
          <a:p>
            <a:pPr algn="r"/>
            <a:r>
              <a:rPr lang="en-US" altLang="zh-TW" sz="2400" dirty="0">
                <a:solidFill>
                  <a:srgbClr val="009999"/>
                </a:solidFill>
                <a:latin typeface="Comic Sans MS" pitchFamily="66" charset="0"/>
              </a:rPr>
              <a:t>Dr. </a:t>
            </a:r>
            <a:r>
              <a:rPr lang="en-US" altLang="zh-TW" sz="2400" dirty="0" err="1">
                <a:solidFill>
                  <a:srgbClr val="009999"/>
                </a:solidFill>
                <a:latin typeface="Comic Sans MS" pitchFamily="66" charset="0"/>
              </a:rPr>
              <a:t>Prabhat</a:t>
            </a:r>
            <a:r>
              <a:rPr lang="en-US" altLang="zh-TW" sz="2400" dirty="0">
                <a:solidFill>
                  <a:srgbClr val="009999"/>
                </a:solidFill>
                <a:latin typeface="Comic Sans MS" pitchFamily="66" charset="0"/>
              </a:rPr>
              <a:t> K. </a:t>
            </a:r>
            <a:r>
              <a:rPr lang="en-US" altLang="zh-TW" sz="2400" dirty="0" err="1">
                <a:solidFill>
                  <a:srgbClr val="009999"/>
                </a:solidFill>
                <a:latin typeface="Comic Sans MS" pitchFamily="66" charset="0"/>
              </a:rPr>
              <a:t>Baroliya</a:t>
            </a:r>
            <a:endParaRPr lang="en-US" altLang="zh-TW" sz="2400" dirty="0">
              <a:solidFill>
                <a:srgbClr val="009999"/>
              </a:solidFill>
              <a:latin typeface="Comic Sans MS" pitchFamily="66" charset="0"/>
            </a:endParaRPr>
          </a:p>
          <a:p>
            <a:pPr algn="r"/>
            <a:r>
              <a:rPr lang="en-US" altLang="zh-TW" sz="2400" dirty="0">
                <a:solidFill>
                  <a:srgbClr val="009999"/>
                </a:solidFill>
                <a:latin typeface="Comic Sans MS" pitchFamily="66" charset="0"/>
              </a:rPr>
              <a:t>Department of Chemistry</a:t>
            </a:r>
          </a:p>
          <a:p>
            <a:pPr algn="r"/>
            <a:r>
              <a:rPr lang="en-US" altLang="zh-TW" sz="2400" dirty="0">
                <a:solidFill>
                  <a:srgbClr val="009999"/>
                </a:solidFill>
                <a:latin typeface="Comic Sans MS" pitchFamily="66" charset="0"/>
              </a:rPr>
              <a:t>MLSU Udaipur</a:t>
            </a:r>
          </a:p>
        </p:txBody>
      </p:sp>
      <p:grpSp>
        <p:nvGrpSpPr>
          <p:cNvPr id="2095" name="Group 47"/>
          <p:cNvGrpSpPr>
            <a:grpSpLocks/>
          </p:cNvGrpSpPr>
          <p:nvPr/>
        </p:nvGrpSpPr>
        <p:grpSpPr bwMode="auto">
          <a:xfrm>
            <a:off x="179388" y="620712"/>
            <a:ext cx="6521514" cy="2087570"/>
            <a:chOff x="113" y="391"/>
            <a:chExt cx="3344" cy="1315"/>
          </a:xfrm>
        </p:grpSpPr>
        <p:sp>
          <p:nvSpPr>
            <p:cNvPr id="2096" name="Text Box 48"/>
            <p:cNvSpPr txBox="1">
              <a:spLocks noChangeArrowheads="1"/>
            </p:cNvSpPr>
            <p:nvPr/>
          </p:nvSpPr>
          <p:spPr bwMode="auto">
            <a:xfrm>
              <a:off x="423" y="799"/>
              <a:ext cx="26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zh-TW" sz="5400" dirty="0">
                  <a:ea typeface="新細明體" pitchFamily="18" charset="-120"/>
                </a:rPr>
                <a:t>CHEMISTRY</a:t>
              </a: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113" y="391"/>
              <a:ext cx="2977" cy="11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TW" sz="5400" dirty="0">
                  <a:ea typeface="新細明體" pitchFamily="18" charset="-120"/>
                </a:rPr>
                <a:t>CO-ORDINATION</a:t>
              </a: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138" y="1454"/>
              <a:ext cx="3319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TW" sz="2000" dirty="0">
                  <a:ea typeface="新細明體" pitchFamily="18" charset="-120"/>
                </a:rPr>
                <a:t>Introduction, Bonding, Crystal Field &amp; </a:t>
              </a:r>
              <a:r>
                <a:rPr lang="en-US" altLang="zh-TW" sz="2000" dirty="0" err="1">
                  <a:ea typeface="新細明體" pitchFamily="18" charset="-120"/>
                </a:rPr>
                <a:t>Ligand</a:t>
              </a:r>
              <a:r>
                <a:rPr lang="en-US" altLang="zh-TW" sz="2000" dirty="0">
                  <a:ea typeface="新細明體" pitchFamily="18" charset="-120"/>
                </a:rPr>
                <a:t> Field Theory</a:t>
              </a:r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>
              <a:off x="469" y="1344"/>
              <a:ext cx="2540" cy="0"/>
            </a:xfrm>
            <a:prstGeom prst="line">
              <a:avLst/>
            </a:prstGeom>
            <a:noFill/>
            <a:ln w="38100">
              <a:solidFill>
                <a:srgbClr val="2B818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6638925" y="2692400"/>
            <a:ext cx="1754188" cy="1762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6883400" y="2717800"/>
            <a:ext cx="1568450" cy="103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08" name="Picture 60" descr="24_01"/>
          <p:cNvPicPr>
            <a:picLocks noChangeAspect="1" noChangeArrowheads="1"/>
          </p:cNvPicPr>
          <p:nvPr/>
        </p:nvPicPr>
        <p:blipFill>
          <a:blip r:embed="rId3" cstate="print"/>
          <a:srcRect l="6579" t="3383" r="53454" b="9608"/>
          <a:stretch>
            <a:fillRect/>
          </a:stretch>
        </p:blipFill>
        <p:spPr bwMode="auto">
          <a:xfrm>
            <a:off x="6497783" y="0"/>
            <a:ext cx="2646218" cy="2881745"/>
          </a:xfrm>
          <a:prstGeom prst="rect">
            <a:avLst/>
          </a:prstGeom>
          <a:noFill/>
        </p:spPr>
      </p:pic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6470073" y="2576513"/>
            <a:ext cx="2671327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0200"/>
            <a:ext cx="9144000" cy="1189038"/>
          </a:xfrm>
        </p:spPr>
        <p:txBody>
          <a:bodyPr/>
          <a:lstStyle/>
          <a:p>
            <a:r>
              <a:rPr lang="en-US" altLang="zh-TW" b="1" dirty="0">
                <a:ea typeface="新細明體" pitchFamily="18" charset="-120"/>
              </a:rPr>
              <a:t>Coordination Compounds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142" name="Picture 6" descr="24_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8975" y="2384425"/>
            <a:ext cx="7772400" cy="3511550"/>
          </a:xfrm>
        </p:spPr>
      </p:pic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077200" cy="1190625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24-6 Magnetic Properties of Coordination Compounds and Crystal Field Theory</a:t>
            </a:r>
          </a:p>
        </p:txBody>
      </p:sp>
      <p:sp>
        <p:nvSpPr>
          <p:cNvPr id="1371140" name="Text Box 4"/>
          <p:cNvSpPr txBox="1">
            <a:spLocks noChangeArrowheads="1"/>
          </p:cNvSpPr>
          <p:nvPr/>
        </p:nvSpPr>
        <p:spPr bwMode="auto">
          <a:xfrm>
            <a:off x="457200" y="2020888"/>
            <a:ext cx="3543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i="1">
                <a:solidFill>
                  <a:srgbClr val="2B818D"/>
                </a:solidFill>
                <a:ea typeface="新細明體" pitchFamily="18" charset="-120"/>
              </a:rPr>
              <a:t>Paramagnetism illustrated:</a:t>
            </a:r>
          </a:p>
        </p:txBody>
      </p:sp>
      <p:sp>
        <p:nvSpPr>
          <p:cNvPr id="1371143" name="Rectangle 7"/>
          <p:cNvSpPr>
            <a:spLocks noChangeArrowheads="1"/>
          </p:cNvSpPr>
          <p:nvPr/>
        </p:nvSpPr>
        <p:spPr bwMode="auto">
          <a:xfrm>
            <a:off x="3092450" y="5567363"/>
            <a:ext cx="2959100" cy="2682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4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7913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ea typeface="新細明體" pitchFamily="18" charset="-120"/>
              </a:rPr>
              <a:t>Using the Spectrochemical Series to Predict Magnetic Properties</a:t>
            </a:r>
            <a:r>
              <a:rPr lang="en-US" altLang="zh-TW" i="1">
                <a:ea typeface="新細明體" pitchFamily="18" charset="-120"/>
              </a:rPr>
              <a:t>.  </a:t>
            </a:r>
            <a:r>
              <a:rPr lang="en-US" altLang="zh-TW">
                <a:ea typeface="新細明體" pitchFamily="18" charset="-120"/>
              </a:rPr>
              <a:t>How many unpaired electrons would you expect to find in the octahedral complex [Fe(CN)</a:t>
            </a:r>
            <a:r>
              <a:rPr lang="en-US" altLang="zh-TW" baseline="-25000">
                <a:ea typeface="新細明體" pitchFamily="18" charset="-120"/>
              </a:rPr>
              <a:t>6</a:t>
            </a:r>
            <a:r>
              <a:rPr lang="en-US" altLang="zh-TW">
                <a:ea typeface="新細明體" pitchFamily="18" charset="-120"/>
              </a:rPr>
              <a:t>]</a:t>
            </a:r>
            <a:r>
              <a:rPr lang="en-US" altLang="zh-TW" baseline="30000">
                <a:ea typeface="新細明體" pitchFamily="18" charset="-120"/>
              </a:rPr>
              <a:t>3-</a:t>
            </a:r>
            <a:r>
              <a:rPr lang="en-US" altLang="zh-TW">
                <a:ea typeface="新細明體" pitchFamily="18" charset="-120"/>
              </a:rPr>
              <a:t>?</a:t>
            </a:r>
            <a:endParaRPr lang="en-CA" i="1" baseline="-25000"/>
          </a:p>
        </p:txBody>
      </p:sp>
      <p:sp>
        <p:nvSpPr>
          <p:cNvPr id="1372165" name="Text Box 5"/>
          <p:cNvSpPr txBox="1">
            <a:spLocks noChangeArrowheads="1"/>
          </p:cNvSpPr>
          <p:nvPr/>
        </p:nvSpPr>
        <p:spPr bwMode="auto">
          <a:xfrm>
            <a:off x="611188" y="3078163"/>
            <a:ext cx="250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i="1">
                <a:solidFill>
                  <a:srgbClr val="2B818D"/>
                </a:solidFill>
                <a:ea typeface="新細明體" pitchFamily="18" charset="-120"/>
              </a:rPr>
              <a:t>Solution:</a:t>
            </a:r>
            <a:endParaRPr lang="en-CA" i="1">
              <a:solidFill>
                <a:srgbClr val="2B818D"/>
              </a:solidFill>
            </a:endParaRPr>
          </a:p>
        </p:txBody>
      </p:sp>
      <p:sp>
        <p:nvSpPr>
          <p:cNvPr id="1372166" name="Text Box 6"/>
          <p:cNvSpPr txBox="1">
            <a:spLocks noChangeArrowheads="1"/>
          </p:cNvSpPr>
          <p:nvPr/>
        </p:nvSpPr>
        <p:spPr bwMode="auto">
          <a:xfrm>
            <a:off x="1408113" y="4105275"/>
            <a:ext cx="20986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Fe    [Ar]3</a:t>
            </a:r>
            <a:r>
              <a:rPr lang="en-US" altLang="zh-TW" i="1">
                <a:ea typeface="新細明體" pitchFamily="18" charset="-120"/>
              </a:rPr>
              <a:t>d</a:t>
            </a:r>
            <a:r>
              <a:rPr lang="en-US" altLang="zh-TW" baseline="30000">
                <a:ea typeface="新細明體" pitchFamily="18" charset="-120"/>
              </a:rPr>
              <a:t>6</a:t>
            </a:r>
            <a:r>
              <a:rPr lang="en-US" altLang="zh-TW">
                <a:ea typeface="新細明體" pitchFamily="18" charset="-120"/>
              </a:rPr>
              <a:t>4</a:t>
            </a:r>
            <a:r>
              <a:rPr lang="en-US" altLang="zh-TW" i="1">
                <a:ea typeface="新細明體" pitchFamily="18" charset="-120"/>
              </a:rPr>
              <a:t>s</a:t>
            </a:r>
            <a:r>
              <a:rPr lang="en-US" altLang="zh-TW" baseline="30000">
                <a:ea typeface="新細明體" pitchFamily="18" charset="-120"/>
              </a:rPr>
              <a:t>2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1372167" name="Text Box 7"/>
          <p:cNvSpPr txBox="1">
            <a:spLocks noChangeArrowheads="1"/>
          </p:cNvSpPr>
          <p:nvPr/>
        </p:nvSpPr>
        <p:spPr bwMode="auto">
          <a:xfrm>
            <a:off x="1408113" y="4868863"/>
            <a:ext cx="1712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Fe</a:t>
            </a:r>
            <a:r>
              <a:rPr lang="en-US" altLang="zh-TW" baseline="30000">
                <a:ea typeface="新細明體" pitchFamily="18" charset="-120"/>
              </a:rPr>
              <a:t>3+</a:t>
            </a:r>
            <a:r>
              <a:rPr lang="en-US" altLang="zh-TW">
                <a:ea typeface="新細明體" pitchFamily="18" charset="-120"/>
              </a:rPr>
              <a:t> [Ar]3</a:t>
            </a:r>
            <a:r>
              <a:rPr lang="en-US" altLang="zh-TW" i="1">
                <a:ea typeface="新細明體" pitchFamily="18" charset="-120"/>
              </a:rPr>
              <a:t>d</a:t>
            </a:r>
            <a:r>
              <a:rPr lang="en-US" altLang="zh-TW" baseline="30000">
                <a:ea typeface="新細明體" pitchFamily="18" charset="-120"/>
              </a:rPr>
              <a:t>5</a:t>
            </a:r>
            <a:endParaRPr lang="en-US" altLang="zh-TW">
              <a:ea typeface="新細明體" pitchFamily="18" charset="-120"/>
            </a:endParaRPr>
          </a:p>
        </p:txBody>
      </p:sp>
      <p:pic>
        <p:nvPicPr>
          <p:cNvPr id="1372168" name="Picture 8" descr="FG25_15-01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3306763"/>
            <a:ext cx="3422650" cy="2408237"/>
          </a:xfrm>
          <a:noFill/>
          <a:ln/>
        </p:spPr>
      </p:pic>
      <p:grpSp>
        <p:nvGrpSpPr>
          <p:cNvPr id="1372170" name="Group 10"/>
          <p:cNvGrpSpPr>
            <a:grpSpLocks/>
          </p:cNvGrpSpPr>
          <p:nvPr/>
        </p:nvGrpSpPr>
        <p:grpSpPr bwMode="auto">
          <a:xfrm>
            <a:off x="447675" y="206375"/>
            <a:ext cx="8353425" cy="5751513"/>
            <a:chOff x="282" y="130"/>
            <a:chExt cx="5262" cy="3623"/>
          </a:xfrm>
        </p:grpSpPr>
        <p:sp>
          <p:nvSpPr>
            <p:cNvPr id="1372171" name="Line 11"/>
            <p:cNvSpPr>
              <a:spLocks noChangeShapeType="1"/>
            </p:cNvSpPr>
            <p:nvPr/>
          </p:nvSpPr>
          <p:spPr bwMode="auto">
            <a:xfrm flipH="1">
              <a:off x="291" y="168"/>
              <a:ext cx="4" cy="3583"/>
            </a:xfrm>
            <a:prstGeom prst="line">
              <a:avLst/>
            </a:prstGeom>
            <a:noFill/>
            <a:ln w="38100">
              <a:solidFill>
                <a:srgbClr val="C4C38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72172" name="Rectangle 12"/>
            <p:cNvSpPr>
              <a:spLocks noChangeArrowheads="1"/>
            </p:cNvSpPr>
            <p:nvPr/>
          </p:nvSpPr>
          <p:spPr bwMode="auto">
            <a:xfrm>
              <a:off x="282" y="3695"/>
              <a:ext cx="5234" cy="58"/>
            </a:xfrm>
            <a:prstGeom prst="rect">
              <a:avLst/>
            </a:prstGeom>
            <a:gradFill rotWithShape="1">
              <a:gsLst>
                <a:gs pos="0">
                  <a:srgbClr val="C4C387"/>
                </a:gs>
                <a:gs pos="100000">
                  <a:srgbClr val="F2F1E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0"/>
                </a:spcBef>
              </a:pPr>
              <a:endParaRPr lang="en-CA" sz="36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72173" name="Rectangle 13"/>
            <p:cNvSpPr>
              <a:spLocks noChangeArrowheads="1"/>
            </p:cNvSpPr>
            <p:nvPr/>
          </p:nvSpPr>
          <p:spPr bwMode="auto">
            <a:xfrm>
              <a:off x="288" y="130"/>
              <a:ext cx="5256" cy="461"/>
            </a:xfrm>
            <a:prstGeom prst="rect">
              <a:avLst/>
            </a:prstGeom>
            <a:gradFill rotWithShape="1">
              <a:gsLst>
                <a:gs pos="0">
                  <a:srgbClr val="B05454"/>
                </a:gs>
                <a:gs pos="100000">
                  <a:srgbClr val="EFDDD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zh-TW" sz="3600">
                  <a:solidFill>
                    <a:schemeClr val="bg1"/>
                  </a:solidFill>
                  <a:latin typeface="Helvetica" pitchFamily="34" charset="0"/>
                  <a:ea typeface="新細明體" pitchFamily="18" charset="-120"/>
                </a:rPr>
                <a:t>EXAMPLE 24-4</a:t>
              </a:r>
              <a:endParaRPr lang="en-CA" sz="360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65" grpId="0"/>
      <p:bldP spid="1372166" grpId="0"/>
      <p:bldP spid="1372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8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79136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ea typeface="新細明體" pitchFamily="18" charset="-120"/>
              </a:rPr>
              <a:t>Using the Crystal Field theory to Predict the Structure of a Complex from Its Magnetic Properties.  </a:t>
            </a:r>
            <a:r>
              <a:rPr lang="en-US" altLang="zh-TW">
                <a:ea typeface="新細明體" pitchFamily="18" charset="-120"/>
              </a:rPr>
              <a:t>The complex ion [Ni(CN</a:t>
            </a:r>
            <a:r>
              <a:rPr lang="en-US" altLang="zh-TW" baseline="-25000">
                <a:ea typeface="新細明體" pitchFamily="18" charset="-120"/>
              </a:rPr>
              <a:t>4</a:t>
            </a:r>
            <a:r>
              <a:rPr lang="en-US" altLang="zh-TW">
                <a:ea typeface="新細明體" pitchFamily="18" charset="-120"/>
              </a:rPr>
              <a:t>)]</a:t>
            </a:r>
            <a:r>
              <a:rPr lang="en-US" altLang="zh-TW" baseline="30000">
                <a:ea typeface="新細明體" pitchFamily="18" charset="-120"/>
              </a:rPr>
              <a:t>2-</a:t>
            </a:r>
            <a:r>
              <a:rPr lang="en-US" altLang="zh-TW">
                <a:ea typeface="新細明體" pitchFamily="18" charset="-120"/>
              </a:rPr>
              <a:t> is diamagnetic.  Use ideas from the crystal field theory to speculate on its probably structure.</a:t>
            </a:r>
            <a:endParaRPr lang="en-CA" i="1" baseline="-25000"/>
          </a:p>
        </p:txBody>
      </p:sp>
      <p:sp>
        <p:nvSpPr>
          <p:cNvPr id="1373189" name="Text Box 5"/>
          <p:cNvSpPr txBox="1">
            <a:spLocks noChangeArrowheads="1"/>
          </p:cNvSpPr>
          <p:nvPr/>
        </p:nvSpPr>
        <p:spPr bwMode="auto">
          <a:xfrm>
            <a:off x="539750" y="3022600"/>
            <a:ext cx="167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i="1">
                <a:solidFill>
                  <a:srgbClr val="2B818D"/>
                </a:solidFill>
                <a:ea typeface="新細明體" pitchFamily="18" charset="-120"/>
              </a:rPr>
              <a:t>Solution:</a:t>
            </a:r>
            <a:endParaRPr lang="en-CA" i="1">
              <a:solidFill>
                <a:srgbClr val="2B818D"/>
              </a:solidFill>
            </a:endParaRPr>
          </a:p>
        </p:txBody>
      </p:sp>
      <p:sp>
        <p:nvSpPr>
          <p:cNvPr id="1373190" name="Text Box 6"/>
          <p:cNvSpPr txBox="1">
            <a:spLocks noChangeArrowheads="1"/>
          </p:cNvSpPr>
          <p:nvPr/>
        </p:nvSpPr>
        <p:spPr bwMode="auto">
          <a:xfrm>
            <a:off x="1119188" y="3630613"/>
            <a:ext cx="752475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Coordination is 4, so octahedral complex is not possible.</a:t>
            </a:r>
          </a:p>
          <a:p>
            <a:r>
              <a:rPr lang="en-US" altLang="zh-TW">
                <a:ea typeface="新細明體" pitchFamily="18" charset="-120"/>
              </a:rPr>
              <a:t>Complex must be tetrahedral or square planar.</a:t>
            </a:r>
          </a:p>
          <a:p>
            <a:r>
              <a:rPr lang="en-US" altLang="zh-TW">
                <a:ea typeface="新細明體" pitchFamily="18" charset="-120"/>
              </a:rPr>
              <a:t>Draw the energy level diagrams and fill the orbitals with </a:t>
            </a:r>
            <a:r>
              <a:rPr lang="en-US" altLang="zh-TW" i="1">
                <a:ea typeface="新細明體" pitchFamily="18" charset="-120"/>
              </a:rPr>
              <a:t>e</a:t>
            </a:r>
            <a:r>
              <a:rPr lang="en-US" altLang="zh-TW" baseline="30000">
                <a:ea typeface="新細明體" pitchFamily="18" charset="-120"/>
              </a:rPr>
              <a:t>-</a:t>
            </a:r>
            <a:r>
              <a:rPr lang="en-US" altLang="zh-TW">
                <a:ea typeface="新細明體" pitchFamily="18" charset="-120"/>
              </a:rPr>
              <a:t>.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>
                <a:ea typeface="新細明體" pitchFamily="18" charset="-120"/>
              </a:rPr>
              <a:t>Consider the magnetic properties.</a:t>
            </a:r>
          </a:p>
        </p:txBody>
      </p:sp>
      <p:grpSp>
        <p:nvGrpSpPr>
          <p:cNvPr id="1373192" name="Group 8"/>
          <p:cNvGrpSpPr>
            <a:grpSpLocks/>
          </p:cNvGrpSpPr>
          <p:nvPr/>
        </p:nvGrpSpPr>
        <p:grpSpPr bwMode="auto">
          <a:xfrm>
            <a:off x="447675" y="206375"/>
            <a:ext cx="8353425" cy="5751513"/>
            <a:chOff x="282" y="130"/>
            <a:chExt cx="5262" cy="3623"/>
          </a:xfrm>
        </p:grpSpPr>
        <p:sp>
          <p:nvSpPr>
            <p:cNvPr id="1373193" name="Line 9"/>
            <p:cNvSpPr>
              <a:spLocks noChangeShapeType="1"/>
            </p:cNvSpPr>
            <p:nvPr/>
          </p:nvSpPr>
          <p:spPr bwMode="auto">
            <a:xfrm flipH="1">
              <a:off x="291" y="168"/>
              <a:ext cx="4" cy="3583"/>
            </a:xfrm>
            <a:prstGeom prst="line">
              <a:avLst/>
            </a:prstGeom>
            <a:noFill/>
            <a:ln w="38100">
              <a:solidFill>
                <a:srgbClr val="C4C38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73194" name="Rectangle 10"/>
            <p:cNvSpPr>
              <a:spLocks noChangeArrowheads="1"/>
            </p:cNvSpPr>
            <p:nvPr/>
          </p:nvSpPr>
          <p:spPr bwMode="auto">
            <a:xfrm>
              <a:off x="282" y="3695"/>
              <a:ext cx="5234" cy="58"/>
            </a:xfrm>
            <a:prstGeom prst="rect">
              <a:avLst/>
            </a:prstGeom>
            <a:gradFill rotWithShape="1">
              <a:gsLst>
                <a:gs pos="0">
                  <a:srgbClr val="C4C387"/>
                </a:gs>
                <a:gs pos="100000">
                  <a:srgbClr val="F2F1E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0"/>
                </a:spcBef>
              </a:pPr>
              <a:endParaRPr lang="en-CA" sz="36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73195" name="Rectangle 11"/>
            <p:cNvSpPr>
              <a:spLocks noChangeArrowheads="1"/>
            </p:cNvSpPr>
            <p:nvPr/>
          </p:nvSpPr>
          <p:spPr bwMode="auto">
            <a:xfrm>
              <a:off x="288" y="130"/>
              <a:ext cx="5256" cy="461"/>
            </a:xfrm>
            <a:prstGeom prst="rect">
              <a:avLst/>
            </a:prstGeom>
            <a:gradFill rotWithShape="1">
              <a:gsLst>
                <a:gs pos="0">
                  <a:srgbClr val="B05454"/>
                </a:gs>
                <a:gs pos="100000">
                  <a:srgbClr val="EFDDD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zh-TW" sz="3600">
                  <a:solidFill>
                    <a:schemeClr val="bg1"/>
                  </a:solidFill>
                  <a:latin typeface="Helvetica" pitchFamily="34" charset="0"/>
                  <a:ea typeface="新細明體" pitchFamily="18" charset="-120"/>
                </a:rPr>
                <a:t>EXAMPLE 24-5</a:t>
              </a:r>
              <a:endParaRPr lang="en-CA" sz="360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4" name="Text Box 6"/>
          <p:cNvSpPr txBox="1">
            <a:spLocks noChangeArrowheads="1"/>
          </p:cNvSpPr>
          <p:nvPr/>
        </p:nvSpPr>
        <p:spPr bwMode="auto">
          <a:xfrm>
            <a:off x="539750" y="1298575"/>
            <a:ext cx="190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i="1">
                <a:solidFill>
                  <a:srgbClr val="2B818D"/>
                </a:solidFill>
                <a:ea typeface="新細明體" pitchFamily="18" charset="-120"/>
              </a:rPr>
              <a:t>Tetrahedral:</a:t>
            </a:r>
            <a:endParaRPr lang="en-CA" i="1">
              <a:solidFill>
                <a:srgbClr val="2B818D"/>
              </a:solidFill>
            </a:endParaRPr>
          </a:p>
        </p:txBody>
      </p:sp>
      <p:sp>
        <p:nvSpPr>
          <p:cNvPr id="1374215" name="Text Box 7"/>
          <p:cNvSpPr txBox="1">
            <a:spLocks noChangeArrowheads="1"/>
          </p:cNvSpPr>
          <p:nvPr/>
        </p:nvSpPr>
        <p:spPr bwMode="auto">
          <a:xfrm>
            <a:off x="4052888" y="1298575"/>
            <a:ext cx="285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i="1">
                <a:solidFill>
                  <a:srgbClr val="2B818D"/>
                </a:solidFill>
                <a:ea typeface="新細明體" pitchFamily="18" charset="-120"/>
              </a:rPr>
              <a:t>Square planar:</a:t>
            </a:r>
            <a:endParaRPr lang="en-CA" i="1">
              <a:solidFill>
                <a:srgbClr val="2B818D"/>
              </a:solidFill>
            </a:endParaRPr>
          </a:p>
        </p:txBody>
      </p:sp>
      <p:grpSp>
        <p:nvGrpSpPr>
          <p:cNvPr id="1374217" name="Group 9"/>
          <p:cNvGrpSpPr>
            <a:grpSpLocks/>
          </p:cNvGrpSpPr>
          <p:nvPr/>
        </p:nvGrpSpPr>
        <p:grpSpPr bwMode="auto">
          <a:xfrm>
            <a:off x="447675" y="206375"/>
            <a:ext cx="8353425" cy="5751513"/>
            <a:chOff x="282" y="130"/>
            <a:chExt cx="5262" cy="3623"/>
          </a:xfrm>
        </p:grpSpPr>
        <p:sp>
          <p:nvSpPr>
            <p:cNvPr id="1374218" name="Line 10"/>
            <p:cNvSpPr>
              <a:spLocks noChangeShapeType="1"/>
            </p:cNvSpPr>
            <p:nvPr/>
          </p:nvSpPr>
          <p:spPr bwMode="auto">
            <a:xfrm flipH="1">
              <a:off x="291" y="168"/>
              <a:ext cx="4" cy="3583"/>
            </a:xfrm>
            <a:prstGeom prst="line">
              <a:avLst/>
            </a:prstGeom>
            <a:noFill/>
            <a:ln w="38100">
              <a:solidFill>
                <a:srgbClr val="C4C38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74219" name="Rectangle 11"/>
            <p:cNvSpPr>
              <a:spLocks noChangeArrowheads="1"/>
            </p:cNvSpPr>
            <p:nvPr/>
          </p:nvSpPr>
          <p:spPr bwMode="auto">
            <a:xfrm>
              <a:off x="282" y="3695"/>
              <a:ext cx="5234" cy="58"/>
            </a:xfrm>
            <a:prstGeom prst="rect">
              <a:avLst/>
            </a:prstGeom>
            <a:gradFill rotWithShape="1">
              <a:gsLst>
                <a:gs pos="0">
                  <a:srgbClr val="C4C387"/>
                </a:gs>
                <a:gs pos="100000">
                  <a:srgbClr val="F2F1E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0"/>
                </a:spcBef>
              </a:pPr>
              <a:endParaRPr lang="en-CA" sz="360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74220" name="Rectangle 12"/>
            <p:cNvSpPr>
              <a:spLocks noChangeArrowheads="1"/>
            </p:cNvSpPr>
            <p:nvPr/>
          </p:nvSpPr>
          <p:spPr bwMode="auto">
            <a:xfrm>
              <a:off x="288" y="130"/>
              <a:ext cx="5256" cy="461"/>
            </a:xfrm>
            <a:prstGeom prst="rect">
              <a:avLst/>
            </a:prstGeom>
            <a:gradFill rotWithShape="1">
              <a:gsLst>
                <a:gs pos="0">
                  <a:srgbClr val="B05454"/>
                </a:gs>
                <a:gs pos="100000">
                  <a:srgbClr val="EFDDD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zh-TW" sz="3600">
                  <a:solidFill>
                    <a:schemeClr val="bg1"/>
                  </a:solidFill>
                  <a:latin typeface="Helvetica" pitchFamily="34" charset="0"/>
                  <a:ea typeface="新細明體" pitchFamily="18" charset="-120"/>
                </a:rPr>
                <a:t>EXAMPLE 24-5</a:t>
              </a:r>
              <a:endParaRPr lang="en-CA" sz="3600">
                <a:solidFill>
                  <a:schemeClr val="bg1"/>
                </a:solidFill>
                <a:latin typeface="Helvetica" pitchFamily="34" charset="0"/>
              </a:endParaRPr>
            </a:p>
          </p:txBody>
        </p:sp>
      </p:grpSp>
      <p:pic>
        <p:nvPicPr>
          <p:cNvPr id="1374222" name="Picture 14" descr="24_15-02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5000" y="2127250"/>
            <a:ext cx="3810000" cy="2679700"/>
          </a:xfrm>
        </p:spPr>
      </p:pic>
      <p:sp>
        <p:nvSpPr>
          <p:cNvPr id="1374223" name="Rectangle 15"/>
          <p:cNvSpPr>
            <a:spLocks noChangeArrowheads="1"/>
          </p:cNvSpPr>
          <p:nvPr/>
        </p:nvSpPr>
        <p:spPr bwMode="auto">
          <a:xfrm>
            <a:off x="1639888" y="4625975"/>
            <a:ext cx="1951037" cy="2555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74225" name="Picture 17" descr="24_15-03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05350" y="1747838"/>
            <a:ext cx="3540125" cy="3546475"/>
          </a:xfrm>
        </p:spPr>
      </p:pic>
      <p:sp>
        <p:nvSpPr>
          <p:cNvPr id="1374226" name="Rectangle 18"/>
          <p:cNvSpPr>
            <a:spLocks noChangeArrowheads="1"/>
          </p:cNvSpPr>
          <p:nvPr/>
        </p:nvSpPr>
        <p:spPr bwMode="auto">
          <a:xfrm>
            <a:off x="5580063" y="5095875"/>
            <a:ext cx="1789112" cy="2555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24-7 Color and the Colors of Complexes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50975"/>
            <a:ext cx="7772400" cy="411480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Primary colors:</a:t>
            </a:r>
          </a:p>
          <a:p>
            <a:pPr lvl="1"/>
            <a:r>
              <a:rPr lang="en-US" altLang="zh-TW">
                <a:ea typeface="新細明體" pitchFamily="18" charset="-120"/>
              </a:rPr>
              <a:t>Red (R), green (G) and blue (B).</a:t>
            </a:r>
          </a:p>
          <a:p>
            <a:r>
              <a:rPr lang="en-US" altLang="zh-TW">
                <a:ea typeface="新細明體" pitchFamily="18" charset="-120"/>
              </a:rPr>
              <a:t>Secondary colors:</a:t>
            </a:r>
          </a:p>
          <a:p>
            <a:pPr lvl="1"/>
            <a:r>
              <a:rPr lang="en-US" altLang="zh-TW">
                <a:ea typeface="新細明體" pitchFamily="18" charset="-120"/>
              </a:rPr>
              <a:t>Produced by mixing primary colors.</a:t>
            </a:r>
          </a:p>
          <a:p>
            <a:r>
              <a:rPr lang="en-US" altLang="zh-TW">
                <a:ea typeface="新細明體" pitchFamily="18" charset="-120"/>
              </a:rPr>
              <a:t>Complementary colors:</a:t>
            </a:r>
          </a:p>
          <a:p>
            <a:pPr lvl="1"/>
            <a:r>
              <a:rPr lang="en-US" altLang="zh-TW">
                <a:ea typeface="新細明體" pitchFamily="18" charset="-120"/>
              </a:rPr>
              <a:t>Secondary colors are complementary to primary.</a:t>
            </a:r>
          </a:p>
          <a:p>
            <a:pPr lvl="1"/>
            <a:r>
              <a:rPr lang="en-US" altLang="zh-TW">
                <a:ea typeface="新細明體" pitchFamily="18" charset="-120"/>
              </a:rPr>
              <a:t>Cyan (C), yellow (Y) and magenta (M)</a:t>
            </a:r>
          </a:p>
          <a:p>
            <a:pPr lvl="1"/>
            <a:r>
              <a:rPr lang="en-US" altLang="zh-TW">
                <a:ea typeface="新細明體" pitchFamily="18" charset="-120"/>
              </a:rPr>
              <a:t>Adding a color and its complementary color produces white.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Color and the Colors of Complexes</a:t>
            </a:r>
          </a:p>
        </p:txBody>
      </p:sp>
      <p:pic>
        <p:nvPicPr>
          <p:cNvPr id="1376261" name="Picture 5" descr="24_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8563" y="1557338"/>
            <a:ext cx="6886575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Light Absorption and Transmission</a:t>
            </a:r>
          </a:p>
        </p:txBody>
      </p:sp>
      <p:pic>
        <p:nvPicPr>
          <p:cNvPr id="1377287" name="Picture 7" descr="24_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9375" y="1557338"/>
            <a:ext cx="4043363" cy="4114800"/>
          </a:xfrm>
        </p:spPr>
      </p:pic>
      <p:sp>
        <p:nvSpPr>
          <p:cNvPr id="1377288" name="Rectangle 8"/>
          <p:cNvSpPr>
            <a:spLocks noChangeArrowheads="1"/>
          </p:cNvSpPr>
          <p:nvPr/>
        </p:nvSpPr>
        <p:spPr bwMode="auto">
          <a:xfrm>
            <a:off x="3536950" y="5446713"/>
            <a:ext cx="2325688" cy="2016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19088"/>
            <a:ext cx="7772400" cy="1004887"/>
          </a:xfrm>
        </p:spPr>
        <p:txBody>
          <a:bodyPr/>
          <a:lstStyle/>
          <a:p>
            <a:r>
              <a:rPr lang="en-US" altLang="zh-TW" sz="3200">
                <a:ea typeface="新細明體" pitchFamily="18" charset="-120"/>
              </a:rPr>
              <a:t>Effect of Ligands on the Colors of Coordination Compounds</a:t>
            </a:r>
          </a:p>
        </p:txBody>
      </p:sp>
      <p:pic>
        <p:nvPicPr>
          <p:cNvPr id="1378309" name="Picture 5" descr="24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901825"/>
            <a:ext cx="8126412" cy="3565525"/>
          </a:xfrm>
          <a:prstGeom prst="rect">
            <a:avLst/>
          </a:prstGeom>
          <a:noFill/>
        </p:spPr>
      </p:pic>
      <p:sp>
        <p:nvSpPr>
          <p:cNvPr id="1378310" name="Rectangle 6"/>
          <p:cNvSpPr>
            <a:spLocks noChangeArrowheads="1"/>
          </p:cNvSpPr>
          <p:nvPr/>
        </p:nvSpPr>
        <p:spPr bwMode="auto">
          <a:xfrm>
            <a:off x="3011488" y="5176838"/>
            <a:ext cx="3227387" cy="3095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077200" cy="1190625"/>
          </a:xfrm>
          <a:solidFill>
            <a:schemeClr val="bg1"/>
          </a:solidFill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Table 24.5 Some Coordination Compounds of Cr</a:t>
            </a:r>
            <a:r>
              <a:rPr lang="en-US" altLang="zh-TW" baseline="30000">
                <a:ea typeface="新細明體" pitchFamily="18" charset="-120"/>
              </a:rPr>
              <a:t>3+</a:t>
            </a:r>
            <a:r>
              <a:rPr lang="en-US" altLang="zh-TW">
                <a:ea typeface="新細明體" pitchFamily="18" charset="-120"/>
              </a:rPr>
              <a:t> and Their Colors</a:t>
            </a:r>
          </a:p>
        </p:txBody>
      </p:sp>
      <p:pic>
        <p:nvPicPr>
          <p:cNvPr id="1379335" name="Picture 7" descr="24_T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3663" y="1166813"/>
            <a:ext cx="6637337" cy="4114800"/>
          </a:xfrm>
        </p:spPr>
      </p:pic>
      <p:sp>
        <p:nvSpPr>
          <p:cNvPr id="1379336" name="Rectangle 8"/>
          <p:cNvSpPr>
            <a:spLocks noChangeArrowheads="1"/>
          </p:cNvSpPr>
          <p:nvPr/>
        </p:nvSpPr>
        <p:spPr bwMode="auto">
          <a:xfrm>
            <a:off x="3362325" y="4989513"/>
            <a:ext cx="2581275" cy="361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0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25400"/>
            <a:ext cx="8939213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080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73213"/>
            <a:ext cx="8966200" cy="4310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077200" cy="1190625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Bonding in Complex Ions: 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Crystal Field Theory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772400" cy="325120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Consider bonding in a complex to be an electrostatic attraction between a positively charged nucleus and the electrons of the ligands.</a:t>
            </a:r>
          </a:p>
          <a:p>
            <a:pPr lvl="1"/>
            <a:r>
              <a:rPr lang="en-US" altLang="zh-TW">
                <a:ea typeface="新細明體" pitchFamily="18" charset="-120"/>
              </a:rPr>
              <a:t>Electrons on metal atom repel electrons on ligands.</a:t>
            </a:r>
          </a:p>
          <a:p>
            <a:pPr lvl="1"/>
            <a:r>
              <a:rPr lang="en-US" altLang="zh-TW">
                <a:ea typeface="新細明體" pitchFamily="18" charset="-120"/>
              </a:rPr>
              <a:t>Focus particularly on the </a:t>
            </a:r>
            <a:r>
              <a:rPr lang="en-US" altLang="zh-TW" i="1">
                <a:ea typeface="新細明體" pitchFamily="18" charset="-120"/>
              </a:rPr>
              <a:t>d</a:t>
            </a:r>
            <a:r>
              <a:rPr lang="en-US" altLang="zh-TW">
                <a:ea typeface="新細明體" pitchFamily="18" charset="-120"/>
              </a:rPr>
              <a:t>-electrons on the metal 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4950"/>
            <a:ext cx="8415338" cy="64135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Octahedral Complex and </a:t>
            </a:r>
            <a:r>
              <a:rPr lang="en-US" altLang="zh-TW" i="1">
                <a:ea typeface="新細明體" pitchFamily="18" charset="-120"/>
              </a:rPr>
              <a:t>d</a:t>
            </a:r>
            <a:r>
              <a:rPr lang="en-US" altLang="zh-TW">
                <a:ea typeface="新細明體" pitchFamily="18" charset="-120"/>
              </a:rPr>
              <a:t>-Orbital Energies</a:t>
            </a:r>
          </a:p>
        </p:txBody>
      </p:sp>
      <p:pic>
        <p:nvPicPr>
          <p:cNvPr id="1363974" name="Picture 6" descr="24_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25" y="1187450"/>
            <a:ext cx="7772400" cy="2355850"/>
          </a:xfrm>
        </p:spPr>
      </p:pic>
      <p:sp>
        <p:nvSpPr>
          <p:cNvPr id="1363975" name="Rectangle 7"/>
          <p:cNvSpPr>
            <a:spLocks noChangeArrowheads="1"/>
          </p:cNvSpPr>
          <p:nvPr/>
        </p:nvSpPr>
        <p:spPr bwMode="auto">
          <a:xfrm>
            <a:off x="3200400" y="3254375"/>
            <a:ext cx="3025775" cy="2016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63976" name="Picture 8" descr="24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775" y="3603625"/>
            <a:ext cx="6826250" cy="2368550"/>
          </a:xfrm>
          <a:prstGeom prst="rect">
            <a:avLst/>
          </a:prstGeom>
          <a:noFill/>
        </p:spPr>
      </p:pic>
      <p:sp>
        <p:nvSpPr>
          <p:cNvPr id="1363977" name="Rectangle 9"/>
          <p:cNvSpPr>
            <a:spLocks noChangeArrowheads="1"/>
          </p:cNvSpPr>
          <p:nvPr/>
        </p:nvSpPr>
        <p:spPr bwMode="auto">
          <a:xfrm>
            <a:off x="3430588" y="5727700"/>
            <a:ext cx="2595562" cy="1889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5007" name="Picture 15" descr="24_12-02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3138" y="1524000"/>
            <a:ext cx="3754437" cy="2660650"/>
          </a:xfrm>
          <a:ln>
            <a:solidFill>
              <a:schemeClr val="tx1"/>
            </a:solidFill>
          </a:ln>
        </p:spPr>
      </p:pic>
      <p:pic>
        <p:nvPicPr>
          <p:cNvPr id="1365005" name="Picture 13" descr="24_12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7350" y="1914525"/>
            <a:ext cx="3810000" cy="2293938"/>
          </a:xfrm>
          <a:ln>
            <a:solidFill>
              <a:schemeClr val="tx1"/>
            </a:solidFill>
          </a:ln>
        </p:spPr>
      </p:pic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Electron Configuration in </a:t>
            </a:r>
            <a:r>
              <a:rPr lang="en-US" altLang="zh-TW" i="1">
                <a:ea typeface="新細明體" pitchFamily="18" charset="-120"/>
              </a:rPr>
              <a:t>d</a:t>
            </a:r>
            <a:r>
              <a:rPr lang="en-US" altLang="zh-TW">
                <a:ea typeface="新細明體" pitchFamily="18" charset="-120"/>
              </a:rPr>
              <a:t>-Orbitals</a:t>
            </a:r>
          </a:p>
        </p:txBody>
      </p:sp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1433513" y="4251325"/>
            <a:ext cx="173355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Hund’s Rule</a:t>
            </a:r>
          </a:p>
        </p:txBody>
      </p:sp>
      <p:sp>
        <p:nvSpPr>
          <p:cNvPr id="1365000" name="Text Box 8"/>
          <p:cNvSpPr txBox="1">
            <a:spLocks noChangeArrowheads="1"/>
          </p:cNvSpPr>
          <p:nvPr/>
        </p:nvSpPr>
        <p:spPr bwMode="auto">
          <a:xfrm>
            <a:off x="4748213" y="4293903"/>
            <a:ext cx="3922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Pairing Energy Considerations</a:t>
            </a:r>
          </a:p>
        </p:txBody>
      </p:sp>
      <p:sp>
        <p:nvSpPr>
          <p:cNvPr id="1365001" name="Line 9"/>
          <p:cNvSpPr>
            <a:spLocks noChangeShapeType="1"/>
          </p:cNvSpPr>
          <p:nvPr/>
        </p:nvSpPr>
        <p:spPr bwMode="auto">
          <a:xfrm flipV="1">
            <a:off x="4400550" y="1876425"/>
            <a:ext cx="26988" cy="1533525"/>
          </a:xfrm>
          <a:prstGeom prst="line">
            <a:avLst/>
          </a:prstGeom>
          <a:noFill/>
          <a:ln w="25400">
            <a:solidFill>
              <a:srgbClr val="2B818D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65002" name="Rectangle 10"/>
          <p:cNvSpPr>
            <a:spLocks noChangeArrowheads="1"/>
          </p:cNvSpPr>
          <p:nvPr/>
        </p:nvSpPr>
        <p:spPr bwMode="auto">
          <a:xfrm>
            <a:off x="4427538" y="2184400"/>
            <a:ext cx="379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rgbClr val="2B818D"/>
                </a:solidFill>
              </a:rPr>
              <a:t>Δ</a:t>
            </a:r>
            <a:endParaRPr lang="en-US" altLang="zh-TW">
              <a:solidFill>
                <a:srgbClr val="2B818D"/>
              </a:solidFill>
              <a:ea typeface="新細明體" pitchFamily="18" charset="-120"/>
            </a:endParaRPr>
          </a:p>
        </p:txBody>
      </p:sp>
      <p:sp>
        <p:nvSpPr>
          <p:cNvPr id="1365003" name="Rectangle 11"/>
          <p:cNvSpPr>
            <a:spLocks noChangeArrowheads="1"/>
          </p:cNvSpPr>
          <p:nvPr/>
        </p:nvSpPr>
        <p:spPr bwMode="auto">
          <a:xfrm>
            <a:off x="557213" y="24130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2B818D"/>
                </a:solidFill>
                <a:ea typeface="新細明體" pitchFamily="18" charset="-120"/>
              </a:rPr>
              <a:t>P</a:t>
            </a:r>
          </a:p>
        </p:txBody>
      </p:sp>
      <p:sp>
        <p:nvSpPr>
          <p:cNvPr id="1365008" name="Rectangle 16"/>
          <p:cNvSpPr>
            <a:spLocks noChangeArrowheads="1"/>
          </p:cNvSpPr>
          <p:nvPr/>
        </p:nvSpPr>
        <p:spPr bwMode="auto">
          <a:xfrm>
            <a:off x="5904925" y="3951430"/>
            <a:ext cx="1560513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5013" name="Rectangle 21"/>
          <p:cNvSpPr>
            <a:spLocks noChangeArrowheads="1"/>
          </p:cNvSpPr>
          <p:nvPr/>
        </p:nvSpPr>
        <p:spPr bwMode="auto">
          <a:xfrm>
            <a:off x="1666875" y="4048125"/>
            <a:ext cx="1520825" cy="1603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5000" grpId="0"/>
      <p:bldP spid="1365001" grpId="0" animBg="1"/>
      <p:bldP spid="1365002" grpId="0"/>
      <p:bldP spid="13650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Spectrochemical Series</a:t>
            </a:r>
          </a:p>
        </p:txBody>
      </p:sp>
      <p:sp>
        <p:nvSpPr>
          <p:cNvPr id="1366019" name="Text Box 3"/>
          <p:cNvSpPr txBox="1">
            <a:spLocks noChangeArrowheads="1"/>
          </p:cNvSpPr>
          <p:nvPr/>
        </p:nvSpPr>
        <p:spPr bwMode="auto">
          <a:xfrm>
            <a:off x="457200" y="2849563"/>
            <a:ext cx="807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CN</a:t>
            </a:r>
            <a:r>
              <a:rPr lang="en-US" altLang="zh-TW" baseline="30000">
                <a:ea typeface="新細明體" pitchFamily="18" charset="-120"/>
              </a:rPr>
              <a:t>-</a:t>
            </a:r>
            <a:r>
              <a:rPr lang="en-US" altLang="zh-TW">
                <a:ea typeface="新細明體" pitchFamily="18" charset="-120"/>
              </a:rPr>
              <a:t> &gt; </a:t>
            </a:r>
            <a:r>
              <a:rPr lang="en-US" altLang="zh-TW" u="sng">
                <a:ea typeface="新細明體" pitchFamily="18" charset="-120"/>
              </a:rPr>
              <a:t>N</a:t>
            </a:r>
            <a:r>
              <a:rPr lang="en-US" altLang="zh-TW">
                <a:ea typeface="新細明體" pitchFamily="18" charset="-120"/>
              </a:rPr>
              <a:t>O</a:t>
            </a:r>
            <a:r>
              <a:rPr lang="en-US" altLang="zh-TW" baseline="-25000">
                <a:ea typeface="新細明體" pitchFamily="18" charset="-120"/>
              </a:rPr>
              <a:t>2</a:t>
            </a:r>
            <a:r>
              <a:rPr lang="en-US" altLang="zh-TW" baseline="30000">
                <a:ea typeface="新細明體" pitchFamily="18" charset="-120"/>
              </a:rPr>
              <a:t>-</a:t>
            </a:r>
            <a:r>
              <a:rPr lang="en-US" altLang="zh-TW">
                <a:ea typeface="新細明體" pitchFamily="18" charset="-120"/>
              </a:rPr>
              <a:t> &gt; en &gt; py </a:t>
            </a:r>
            <a:r>
              <a:rPr lang="en-US" altLang="zh-TW">
                <a:ea typeface="新細明體" pitchFamily="18" charset="-120"/>
                <a:sym typeface="Symbol" pitchFamily="18" charset="2"/>
              </a:rPr>
              <a:t>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 NH</a:t>
            </a:r>
            <a:r>
              <a:rPr lang="en-US" altLang="zh-TW" baseline="-25000">
                <a:ea typeface="新細明體" pitchFamily="18" charset="-120"/>
                <a:sym typeface="WP MathA" pitchFamily="2" charset="2"/>
              </a:rPr>
              <a:t>3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 &gt; EDTA</a:t>
            </a:r>
            <a:r>
              <a:rPr lang="en-US" altLang="zh-TW" baseline="30000">
                <a:ea typeface="新細明體" pitchFamily="18" charset="-120"/>
                <a:sym typeface="WP MathA" pitchFamily="2" charset="2"/>
              </a:rPr>
              <a:t>4-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 &gt; SC</a:t>
            </a:r>
            <a:r>
              <a:rPr lang="en-US" altLang="zh-TW" u="sng">
                <a:ea typeface="新細明體" pitchFamily="18" charset="-120"/>
                <a:sym typeface="WP MathA" pitchFamily="2" charset="2"/>
              </a:rPr>
              <a:t>N</a:t>
            </a:r>
            <a:r>
              <a:rPr lang="en-US" altLang="zh-TW" baseline="30000">
                <a:ea typeface="新細明體" pitchFamily="18" charset="-120"/>
                <a:sym typeface="WP MathA" pitchFamily="2" charset="2"/>
              </a:rPr>
              <a:t>-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 &gt; H</a:t>
            </a:r>
            <a:r>
              <a:rPr lang="en-US" altLang="zh-TW" baseline="-25000">
                <a:ea typeface="新細明體" pitchFamily="18" charset="-120"/>
                <a:sym typeface="WP MathA" pitchFamily="2" charset="2"/>
              </a:rPr>
              <a:t>2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O &gt;</a:t>
            </a:r>
          </a:p>
        </p:txBody>
      </p:sp>
      <p:sp>
        <p:nvSpPr>
          <p:cNvPr id="1366020" name="Text Box 4"/>
          <p:cNvSpPr txBox="1">
            <a:spLocks noChangeArrowheads="1"/>
          </p:cNvSpPr>
          <p:nvPr/>
        </p:nvSpPr>
        <p:spPr bwMode="auto">
          <a:xfrm>
            <a:off x="2455863" y="3613150"/>
            <a:ext cx="6078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ON</a:t>
            </a:r>
            <a:r>
              <a:rPr lang="en-US" altLang="zh-TW" u="sng">
                <a:ea typeface="新細明體" pitchFamily="18" charset="-120"/>
              </a:rPr>
              <a:t>O</a:t>
            </a:r>
            <a:r>
              <a:rPr lang="en-US" altLang="zh-TW" baseline="30000">
                <a:ea typeface="新細明體" pitchFamily="18" charset="-120"/>
              </a:rPr>
              <a:t>-</a:t>
            </a:r>
            <a:r>
              <a:rPr lang="en-US" altLang="zh-TW">
                <a:ea typeface="新細明體" pitchFamily="18" charset="-120"/>
              </a:rPr>
              <a:t> &gt; ox</a:t>
            </a:r>
            <a:r>
              <a:rPr lang="en-US" altLang="zh-TW" baseline="30000">
                <a:ea typeface="新細明體" pitchFamily="18" charset="-120"/>
              </a:rPr>
              <a:t>2-</a:t>
            </a:r>
            <a:r>
              <a:rPr lang="en-US" altLang="zh-TW">
                <a:ea typeface="新細明體" pitchFamily="18" charset="-120"/>
              </a:rPr>
              <a:t> &gt; OH</a:t>
            </a:r>
            <a:r>
              <a:rPr lang="en-US" altLang="zh-TW" baseline="30000">
                <a:ea typeface="新細明體" pitchFamily="18" charset="-120"/>
              </a:rPr>
              <a:t>-</a:t>
            </a:r>
            <a:r>
              <a:rPr lang="en-US" altLang="zh-TW">
                <a:ea typeface="新細明體" pitchFamily="18" charset="-120"/>
              </a:rPr>
              <a:t> &gt; F</a:t>
            </a:r>
            <a:r>
              <a:rPr lang="en-US" altLang="zh-TW" baseline="30000">
                <a:ea typeface="新細明體" pitchFamily="18" charset="-120"/>
              </a:rPr>
              <a:t>-</a:t>
            </a:r>
            <a:r>
              <a:rPr lang="en-US" altLang="zh-TW">
                <a:ea typeface="新細明體" pitchFamily="18" charset="-120"/>
              </a:rPr>
              <a:t> 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&gt; </a:t>
            </a:r>
            <a:r>
              <a:rPr lang="en-US" altLang="zh-TW" u="sng">
                <a:ea typeface="新細明體" pitchFamily="18" charset="-120"/>
                <a:sym typeface="WP MathA" pitchFamily="2" charset="2"/>
              </a:rPr>
              <a:t>S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CN</a:t>
            </a:r>
            <a:r>
              <a:rPr lang="en-US" altLang="zh-TW" baseline="30000">
                <a:ea typeface="新細明體" pitchFamily="18" charset="-120"/>
                <a:sym typeface="WP MathA" pitchFamily="2" charset="2"/>
              </a:rPr>
              <a:t>-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 &gt; Cl</a:t>
            </a:r>
            <a:r>
              <a:rPr lang="en-US" altLang="zh-TW" baseline="30000">
                <a:ea typeface="新細明體" pitchFamily="18" charset="-120"/>
                <a:sym typeface="WP MathA" pitchFamily="2" charset="2"/>
              </a:rPr>
              <a:t>-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 &gt; Br</a:t>
            </a:r>
            <a:r>
              <a:rPr lang="en-US" altLang="zh-TW" baseline="30000">
                <a:ea typeface="新細明體" pitchFamily="18" charset="-120"/>
                <a:sym typeface="WP MathA" pitchFamily="2" charset="2"/>
              </a:rPr>
              <a:t>-</a:t>
            </a:r>
            <a:r>
              <a:rPr lang="en-US" altLang="zh-TW">
                <a:ea typeface="新細明體" pitchFamily="18" charset="-120"/>
                <a:sym typeface="WP MathA" pitchFamily="2" charset="2"/>
              </a:rPr>
              <a:t> &gt; I</a:t>
            </a:r>
            <a:r>
              <a:rPr lang="en-US" altLang="zh-TW" baseline="30000">
                <a:ea typeface="新細明體" pitchFamily="18" charset="-120"/>
                <a:sym typeface="WP MathA" pitchFamily="2" charset="2"/>
              </a:rPr>
              <a:t>-</a:t>
            </a:r>
            <a:endParaRPr lang="en-US" altLang="zh-TW">
              <a:ea typeface="新細明體" pitchFamily="18" charset="-120"/>
              <a:sym typeface="WP MathA" pitchFamily="2" charset="2"/>
            </a:endParaRPr>
          </a:p>
        </p:txBody>
      </p:sp>
      <p:sp>
        <p:nvSpPr>
          <p:cNvPr id="1366021" name="Text Box 5"/>
          <p:cNvSpPr txBox="1">
            <a:spLocks noChangeArrowheads="1"/>
          </p:cNvSpPr>
          <p:nvPr/>
        </p:nvSpPr>
        <p:spPr bwMode="auto">
          <a:xfrm>
            <a:off x="541338" y="1673225"/>
            <a:ext cx="25860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i="1">
                <a:solidFill>
                  <a:srgbClr val="2B818D"/>
                </a:solidFill>
                <a:ea typeface="新細明體" pitchFamily="18" charset="-120"/>
              </a:rPr>
              <a:t>Large </a:t>
            </a:r>
            <a:r>
              <a:rPr lang="el-GR">
                <a:solidFill>
                  <a:srgbClr val="2B818D"/>
                </a:solidFill>
                <a:cs typeface="Times New Roman" pitchFamily="18" charset="0"/>
              </a:rPr>
              <a:t>Δ</a:t>
            </a:r>
            <a:r>
              <a:rPr lang="en-US" altLang="zh-TW">
                <a:solidFill>
                  <a:srgbClr val="2B818D"/>
                </a:solidFill>
                <a:ea typeface="新細明體" pitchFamily="18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srgbClr val="2B818D"/>
                </a:solidFill>
                <a:ea typeface="新細明體" pitchFamily="18" charset="-120"/>
                <a:cs typeface="Times New Roman" pitchFamily="18" charset="0"/>
              </a:rPr>
            </a:br>
            <a:r>
              <a:rPr lang="en-US" altLang="zh-TW">
                <a:solidFill>
                  <a:srgbClr val="2B818D"/>
                </a:solidFill>
                <a:ea typeface="新細明體" pitchFamily="18" charset="-120"/>
                <a:cs typeface="Times New Roman" pitchFamily="18" charset="0"/>
              </a:rPr>
              <a:t>Strong field ligands</a:t>
            </a:r>
            <a:endParaRPr lang="el-GR">
              <a:solidFill>
                <a:srgbClr val="2B818D"/>
              </a:solidFill>
              <a:cs typeface="Times New Roman" pitchFamily="18" charset="0"/>
            </a:endParaRPr>
          </a:p>
        </p:txBody>
      </p:sp>
      <p:sp>
        <p:nvSpPr>
          <p:cNvPr id="1366022" name="Text Box 6"/>
          <p:cNvSpPr txBox="1">
            <a:spLocks noChangeArrowheads="1"/>
          </p:cNvSpPr>
          <p:nvPr/>
        </p:nvSpPr>
        <p:spPr bwMode="auto">
          <a:xfrm>
            <a:off x="6302375" y="4551363"/>
            <a:ext cx="24828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i="1">
                <a:solidFill>
                  <a:srgbClr val="2B818D"/>
                </a:solidFill>
                <a:ea typeface="新細明體" pitchFamily="18" charset="-120"/>
              </a:rPr>
              <a:t>Small </a:t>
            </a:r>
            <a:r>
              <a:rPr lang="el-GR">
                <a:solidFill>
                  <a:srgbClr val="2B818D"/>
                </a:solidFill>
                <a:cs typeface="Times New Roman" pitchFamily="18" charset="0"/>
              </a:rPr>
              <a:t>Δ</a:t>
            </a:r>
            <a:r>
              <a:rPr lang="en-US" altLang="zh-TW">
                <a:solidFill>
                  <a:srgbClr val="2B818D"/>
                </a:solidFill>
                <a:ea typeface="新細明體" pitchFamily="18" charset="-120"/>
                <a:cs typeface="Times New Roman" pitchFamily="18" charset="0"/>
              </a:rPr>
              <a:t/>
            </a:r>
            <a:br>
              <a:rPr lang="en-US" altLang="zh-TW">
                <a:solidFill>
                  <a:srgbClr val="2B818D"/>
                </a:solidFill>
                <a:ea typeface="新細明體" pitchFamily="18" charset="-120"/>
                <a:cs typeface="Times New Roman" pitchFamily="18" charset="0"/>
              </a:rPr>
            </a:br>
            <a:r>
              <a:rPr lang="en-US" altLang="zh-TW">
                <a:solidFill>
                  <a:srgbClr val="2B818D"/>
                </a:solidFill>
                <a:ea typeface="新細明體" pitchFamily="18" charset="-120"/>
                <a:cs typeface="Times New Roman" pitchFamily="18" charset="0"/>
              </a:rPr>
              <a:t>Weak field ligands</a:t>
            </a:r>
            <a:endParaRPr lang="el-GR">
              <a:solidFill>
                <a:srgbClr val="2B818D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Electron Configuration in </a:t>
            </a:r>
            <a:r>
              <a:rPr lang="en-US" altLang="zh-TW" i="1">
                <a:ea typeface="新細明體" pitchFamily="18" charset="-120"/>
              </a:rPr>
              <a:t>d</a:t>
            </a:r>
            <a:r>
              <a:rPr lang="en-US" altLang="zh-TW">
                <a:ea typeface="新細明體" pitchFamily="18" charset="-120"/>
              </a:rPr>
              <a:t>-Orbitals</a:t>
            </a:r>
          </a:p>
        </p:txBody>
      </p:sp>
      <p:pic>
        <p:nvPicPr>
          <p:cNvPr id="1395716" name="Picture 4" descr="24_12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1079500"/>
            <a:ext cx="6821488" cy="4924425"/>
          </a:xfrm>
          <a:prstGeom prst="rect">
            <a:avLst/>
          </a:prstGeom>
          <a:noFill/>
        </p:spPr>
      </p:pic>
      <p:sp>
        <p:nvSpPr>
          <p:cNvPr id="1395717" name="Rectangle 5"/>
          <p:cNvSpPr>
            <a:spLocks noChangeArrowheads="1"/>
          </p:cNvSpPr>
          <p:nvPr/>
        </p:nvSpPr>
        <p:spPr bwMode="auto">
          <a:xfrm>
            <a:off x="3267075" y="5688013"/>
            <a:ext cx="2703513" cy="2555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Energy Effects in a </a:t>
            </a:r>
            <a:r>
              <a:rPr lang="en-US" altLang="zh-TW" i="1">
                <a:ea typeface="新細明體" pitchFamily="18" charset="-120"/>
              </a:rPr>
              <a:t>d</a:t>
            </a:r>
            <a:r>
              <a:rPr lang="en-US" altLang="zh-TW" baseline="30000">
                <a:ea typeface="新細明體" pitchFamily="18" charset="-120"/>
              </a:rPr>
              <a:t>10</a:t>
            </a:r>
            <a:r>
              <a:rPr lang="en-US" altLang="zh-TW">
                <a:ea typeface="新細明體" pitchFamily="18" charset="-120"/>
              </a:rPr>
              <a:t> System</a:t>
            </a:r>
          </a:p>
        </p:txBody>
      </p:sp>
      <p:pic>
        <p:nvPicPr>
          <p:cNvPr id="1368069" name="Picture 5" descr="24_14-01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7100" y="1463675"/>
            <a:ext cx="4916488" cy="4114800"/>
          </a:xfrm>
          <a:ln>
            <a:solidFill>
              <a:schemeClr val="accent2"/>
            </a:solidFill>
          </a:ln>
        </p:spPr>
      </p:pic>
      <p:sp>
        <p:nvSpPr>
          <p:cNvPr id="1368070" name="Rectangle 6"/>
          <p:cNvSpPr>
            <a:spLocks noChangeArrowheads="1"/>
          </p:cNvSpPr>
          <p:nvPr/>
        </p:nvSpPr>
        <p:spPr bwMode="auto">
          <a:xfrm>
            <a:off x="3441700" y="5364595"/>
            <a:ext cx="2474913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Tetrahedral Crystal Field Splitting</a:t>
            </a:r>
          </a:p>
        </p:txBody>
      </p:sp>
      <p:pic>
        <p:nvPicPr>
          <p:cNvPr id="1396740" name="Picture 4" descr="24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270000"/>
            <a:ext cx="7653337" cy="4022725"/>
          </a:xfrm>
          <a:prstGeom prst="rect">
            <a:avLst/>
          </a:prstGeom>
          <a:noFill/>
        </p:spPr>
      </p:pic>
      <p:sp>
        <p:nvSpPr>
          <p:cNvPr id="1396741" name="Rectangle 5"/>
          <p:cNvSpPr>
            <a:spLocks noChangeArrowheads="1"/>
          </p:cNvSpPr>
          <p:nvPr/>
        </p:nvSpPr>
        <p:spPr bwMode="auto">
          <a:xfrm>
            <a:off x="3065463" y="4962525"/>
            <a:ext cx="2851150" cy="307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Square Planar Crystal Field Splitting</a:t>
            </a:r>
          </a:p>
        </p:txBody>
      </p:sp>
      <p:pic>
        <p:nvPicPr>
          <p:cNvPr id="1397764" name="Picture 4" descr="24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377950"/>
            <a:ext cx="7815262" cy="3941763"/>
          </a:xfrm>
          <a:prstGeom prst="rect">
            <a:avLst/>
          </a:prstGeom>
          <a:noFill/>
        </p:spPr>
      </p:pic>
      <p:sp>
        <p:nvSpPr>
          <p:cNvPr id="1397765" name="Rectangle 5"/>
          <p:cNvSpPr>
            <a:spLocks noChangeArrowheads="1"/>
          </p:cNvSpPr>
          <p:nvPr/>
        </p:nvSpPr>
        <p:spPr bwMode="auto">
          <a:xfrm>
            <a:off x="3133725" y="5002213"/>
            <a:ext cx="3105150" cy="403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FF0101"/>
      </a:dk2>
      <a:lt2>
        <a:srgbClr val="0066FF"/>
      </a:lt2>
      <a:accent1>
        <a:srgbClr val="0000FF"/>
      </a:accent1>
      <a:accent2>
        <a:srgbClr val="666633"/>
      </a:accent2>
      <a:accent3>
        <a:srgbClr val="FFFFFF"/>
      </a:accent3>
      <a:accent4>
        <a:srgbClr val="000000"/>
      </a:accent4>
      <a:accent5>
        <a:srgbClr val="AAAAFF"/>
      </a:accent5>
      <a:accent6>
        <a:srgbClr val="5C5C2D"/>
      </a:accent6>
      <a:hlink>
        <a:srgbClr val="0033CC"/>
      </a:hlink>
      <a:folHlink>
        <a:srgbClr val="9933FF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B2B2B2"/>
        </a:lt1>
        <a:dk2>
          <a:srgbClr val="FF0101"/>
        </a:dk2>
        <a:lt2>
          <a:srgbClr val="333333"/>
        </a:lt2>
        <a:accent1>
          <a:srgbClr val="0000FF"/>
        </a:accent1>
        <a:accent2>
          <a:srgbClr val="666633"/>
        </a:accent2>
        <a:accent3>
          <a:srgbClr val="D5D5D5"/>
        </a:accent3>
        <a:accent4>
          <a:srgbClr val="000000"/>
        </a:accent4>
        <a:accent5>
          <a:srgbClr val="AAAAFF"/>
        </a:accent5>
        <a:accent6>
          <a:srgbClr val="5C5C2D"/>
        </a:accent6>
        <a:hlink>
          <a:srgbClr val="0033CC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C0C0C0"/>
        </a:lt1>
        <a:dk2>
          <a:srgbClr val="FF0101"/>
        </a:dk2>
        <a:lt2>
          <a:srgbClr val="333333"/>
        </a:lt2>
        <a:accent1>
          <a:srgbClr val="0000FF"/>
        </a:accent1>
        <a:accent2>
          <a:srgbClr val="666633"/>
        </a:accent2>
        <a:accent3>
          <a:srgbClr val="DCDCDC"/>
        </a:accent3>
        <a:accent4>
          <a:srgbClr val="000000"/>
        </a:accent4>
        <a:accent5>
          <a:srgbClr val="AAAAFF"/>
        </a:accent5>
        <a:accent6>
          <a:srgbClr val="5C5C2D"/>
        </a:accent6>
        <a:hlink>
          <a:srgbClr val="0033CC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8538</TotalTime>
  <Words>410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Comic Sans MS</vt:lpstr>
      <vt:lpstr>Helvetica</vt:lpstr>
      <vt:lpstr>新細明體</vt:lpstr>
      <vt:lpstr>Symbol</vt:lpstr>
      <vt:lpstr>Times New Roman</vt:lpstr>
      <vt:lpstr>WP MathA</vt:lpstr>
      <vt:lpstr>1_Default Design</vt:lpstr>
      <vt:lpstr>Coordination Compounds</vt:lpstr>
      <vt:lpstr>Bonding in Complex Ions:  Crystal Field Theory</vt:lpstr>
      <vt:lpstr>Octahedral Complex and d-Orbital Energies</vt:lpstr>
      <vt:lpstr>Electron Configuration in d-Orbitals</vt:lpstr>
      <vt:lpstr>Spectrochemical Series</vt:lpstr>
      <vt:lpstr>Electron Configuration in d-Orbitals</vt:lpstr>
      <vt:lpstr>Energy Effects in a d10 System</vt:lpstr>
      <vt:lpstr>Tetrahedral Crystal Field Splitting</vt:lpstr>
      <vt:lpstr>Square Planar Crystal Field Splitting</vt:lpstr>
      <vt:lpstr>24-6 Magnetic Properties of Coordination Compounds and Crystal Field Theory</vt:lpstr>
      <vt:lpstr>PowerPoint Presentation</vt:lpstr>
      <vt:lpstr>PowerPoint Presentation</vt:lpstr>
      <vt:lpstr>PowerPoint Presentation</vt:lpstr>
      <vt:lpstr>24-7 Color and the Colors of Complexes</vt:lpstr>
      <vt:lpstr>Color and the Colors of Complexes</vt:lpstr>
      <vt:lpstr>Light Absorption and Transmission</vt:lpstr>
      <vt:lpstr>Effect of Ligands on the Colors of Coordination Compounds</vt:lpstr>
      <vt:lpstr>Table 24.5 Some Coordination Compounds of Cr3+ and Their Colors</vt:lpstr>
      <vt:lpstr>PowerPoint Presentation</vt:lpstr>
    </vt:vector>
  </TitlesOfParts>
  <Company>University of Windsor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Matter and Measurement</dc:title>
  <dc:creator>Preferred Customer</dc:creator>
  <cp:lastModifiedBy>Microsoft account</cp:lastModifiedBy>
  <cp:revision>183</cp:revision>
  <dcterms:created xsi:type="dcterms:W3CDTF">2002-09-06T11:53:40Z</dcterms:created>
  <dcterms:modified xsi:type="dcterms:W3CDTF">2020-10-16T06:53:52Z</dcterms:modified>
</cp:coreProperties>
</file>