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83" r:id="rId8"/>
    <p:sldId id="262" r:id="rId9"/>
    <p:sldId id="281" r:id="rId10"/>
    <p:sldId id="282" r:id="rId11"/>
    <p:sldId id="263" r:id="rId12"/>
    <p:sldId id="266" r:id="rId13"/>
    <p:sldId id="267" r:id="rId14"/>
    <p:sldId id="264" r:id="rId15"/>
    <p:sldId id="272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4" r:id="rId24"/>
    <p:sldId id="285" r:id="rId25"/>
    <p:sldId id="268" r:id="rId26"/>
    <p:sldId id="265" r:id="rId27"/>
    <p:sldId id="269" r:id="rId28"/>
    <p:sldId id="287" r:id="rId29"/>
    <p:sldId id="270" r:id="rId30"/>
    <p:sldId id="271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24/09/2020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191000"/>
            <a:ext cx="8458200" cy="1222375"/>
          </a:xfrm>
        </p:spPr>
        <p:txBody>
          <a:bodyPr/>
          <a:lstStyle/>
          <a:p>
            <a:r>
              <a:rPr lang="en-US" dirty="0" smtClean="0"/>
              <a:t>POLYMERS                            VII SEM. NDDS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562600"/>
            <a:ext cx="8458200" cy="914400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Garima</a:t>
            </a:r>
            <a:r>
              <a:rPr lang="en-US" dirty="0" smtClean="0"/>
              <a:t> Joshi, Assistant Professor, PHARMACY, MLSU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condensation polymer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0040" y="1554163"/>
            <a:ext cx="457632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Classification based on molecular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Thermoplastic Polymers:</a:t>
            </a:r>
          </a:p>
          <a:p>
            <a:pPr>
              <a:buNone/>
            </a:pPr>
            <a:r>
              <a:rPr lang="en-US" dirty="0" smtClean="0"/>
              <a:t>    These </a:t>
            </a:r>
            <a:r>
              <a:rPr lang="en-US" dirty="0" smtClean="0"/>
              <a:t>are linear or slightly branched long </a:t>
            </a:r>
            <a:r>
              <a:rPr lang="en-US" dirty="0" smtClean="0"/>
              <a:t>chain polymers</a:t>
            </a:r>
            <a:r>
              <a:rPr lang="en-US" dirty="0" smtClean="0"/>
              <a:t>, which can be softened </a:t>
            </a:r>
            <a:r>
              <a:rPr lang="en-US" dirty="0" smtClean="0"/>
              <a:t>on heating &amp; reversibly </a:t>
            </a:r>
            <a:r>
              <a:rPr lang="en-US" dirty="0" smtClean="0"/>
              <a:t>hardened on cooling repeatedly. Their hardness is a </a:t>
            </a:r>
            <a:r>
              <a:rPr lang="en-US" dirty="0" smtClean="0"/>
              <a:t>temporary property </a:t>
            </a:r>
            <a:r>
              <a:rPr lang="en-US" dirty="0" smtClean="0"/>
              <a:t>&amp; varies with </a:t>
            </a:r>
            <a:r>
              <a:rPr lang="en-US" dirty="0" err="1" smtClean="0"/>
              <a:t>temperature.The</a:t>
            </a:r>
            <a:r>
              <a:rPr lang="en-US" dirty="0" smtClean="0"/>
              <a:t> </a:t>
            </a:r>
            <a:r>
              <a:rPr lang="en-US" dirty="0" smtClean="0"/>
              <a:t>polymer under heating it can convert one stare to anther state and after cooling </a:t>
            </a:r>
            <a:r>
              <a:rPr lang="en-US" dirty="0" smtClean="0"/>
              <a:t>it can </a:t>
            </a:r>
            <a:r>
              <a:rPr lang="en-US" dirty="0" smtClean="0"/>
              <a:t>again convert its original </a:t>
            </a:r>
            <a:r>
              <a:rPr lang="en-US" dirty="0" smtClean="0"/>
              <a:t>state. Example</a:t>
            </a:r>
            <a:r>
              <a:rPr lang="en-US" dirty="0" smtClean="0"/>
              <a:t>:- polyvinyl </a:t>
            </a:r>
            <a:r>
              <a:rPr lang="en-US" dirty="0" smtClean="0"/>
              <a:t>chloride</a:t>
            </a:r>
          </a:p>
          <a:p>
            <a:r>
              <a:rPr lang="en-US" b="1" dirty="0" smtClean="0"/>
              <a:t>Thermosetting polymers:</a:t>
            </a:r>
          </a:p>
          <a:p>
            <a:pPr>
              <a:buNone/>
            </a:pPr>
            <a:r>
              <a:rPr lang="en-US" dirty="0" smtClean="0"/>
              <a:t>    Initial </a:t>
            </a:r>
            <a:r>
              <a:rPr lang="en-US" dirty="0" smtClean="0"/>
              <a:t>Mixture of Reactive, Low Molar </a:t>
            </a:r>
            <a:r>
              <a:rPr lang="en-US" dirty="0" smtClean="0"/>
              <a:t>Mass Compounds </a:t>
            </a:r>
            <a:r>
              <a:rPr lang="en-US" dirty="0" smtClean="0"/>
              <a:t>Reacts Upon Heating In The Mold </a:t>
            </a:r>
            <a:r>
              <a:rPr lang="en-US" dirty="0" smtClean="0"/>
              <a:t>To Form </a:t>
            </a:r>
            <a:r>
              <a:rPr lang="en-US" dirty="0" smtClean="0"/>
              <a:t>An Insoluble, Infusible </a:t>
            </a:r>
            <a:r>
              <a:rPr lang="en-US" dirty="0" err="1" smtClean="0"/>
              <a:t>Network.Example</a:t>
            </a:r>
            <a:r>
              <a:rPr lang="en-US" dirty="0" smtClean="0"/>
              <a:t>: </a:t>
            </a:r>
            <a:r>
              <a:rPr lang="en-US" dirty="0" smtClean="0"/>
              <a:t>Bakelite .Bakelite </a:t>
            </a:r>
            <a:r>
              <a:rPr lang="en-US" dirty="0" smtClean="0"/>
              <a:t>Is Formed of Phenol And </a:t>
            </a:r>
            <a:r>
              <a:rPr lang="en-US" dirty="0" smtClean="0"/>
              <a:t>Formaldehyde Polymerization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Synthesis </a:t>
            </a:r>
            <a:r>
              <a:rPr lang="en-US" b="1" dirty="0" smtClean="0"/>
              <a:t>of Polymers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/>
              <a:t>                      Initiation</a:t>
            </a:r>
            <a:r>
              <a:rPr lang="en-US" b="1" dirty="0" smtClean="0"/>
              <a:t>(birth)</a:t>
            </a:r>
          </a:p>
          <a:p>
            <a:pPr>
              <a:buNone/>
            </a:pPr>
            <a:r>
              <a:rPr lang="en-US" b="1" i="1" dirty="0" smtClean="0"/>
              <a:t> </a:t>
            </a:r>
            <a:r>
              <a:rPr lang="en-US" b="1" i="1" dirty="0" smtClean="0"/>
              <a:t>                   </a:t>
            </a:r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r>
              <a:rPr lang="en-US" b="1" i="1" dirty="0" smtClean="0"/>
              <a:t> </a:t>
            </a:r>
            <a:r>
              <a:rPr lang="en-US" b="1" i="1" dirty="0" smtClean="0"/>
              <a:t>                     Propagation</a:t>
            </a:r>
            <a:r>
              <a:rPr lang="en-US" b="1" dirty="0" smtClean="0"/>
              <a:t>(growth)</a:t>
            </a:r>
          </a:p>
          <a:p>
            <a:pPr>
              <a:buNone/>
            </a:pPr>
            <a:r>
              <a:rPr lang="en-US" b="1" i="1" dirty="0" smtClean="0"/>
              <a:t>                    </a:t>
            </a:r>
          </a:p>
          <a:p>
            <a:pPr>
              <a:buNone/>
            </a:pPr>
            <a:r>
              <a:rPr lang="en-US" b="1" i="1" dirty="0" smtClean="0"/>
              <a:t> </a:t>
            </a:r>
            <a:r>
              <a:rPr lang="en-US" b="1" i="1" dirty="0" smtClean="0"/>
              <a:t>                  </a:t>
            </a:r>
          </a:p>
          <a:p>
            <a:pPr>
              <a:buNone/>
            </a:pPr>
            <a:r>
              <a:rPr lang="en-US" b="1" i="1" dirty="0" smtClean="0"/>
              <a:t> </a:t>
            </a:r>
            <a:r>
              <a:rPr lang="en-US" b="1" i="1" dirty="0" smtClean="0"/>
              <a:t>                   Termination</a:t>
            </a:r>
            <a:r>
              <a:rPr lang="en-US" b="1" dirty="0" smtClean="0"/>
              <a:t>(death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962400" y="22098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962400" y="3810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 of polymer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 INITIATION</a:t>
            </a:r>
          </a:p>
          <a:p>
            <a:pPr>
              <a:buNone/>
            </a:pPr>
            <a:r>
              <a:rPr lang="en-US" dirty="0" smtClean="0"/>
              <a:t>      The </a:t>
            </a:r>
            <a:r>
              <a:rPr lang="en-US" dirty="0" smtClean="0"/>
              <a:t>first step in chain polymerization- </a:t>
            </a:r>
            <a:r>
              <a:rPr lang="en-US" dirty="0" smtClean="0"/>
              <a:t>Initiation involves the formation </a:t>
            </a:r>
            <a:r>
              <a:rPr lang="en-US" dirty="0" smtClean="0"/>
              <a:t>of a </a:t>
            </a:r>
            <a:r>
              <a:rPr lang="en-US" i="1" dirty="0" smtClean="0"/>
              <a:t>free radical. Each initiating radical has the </a:t>
            </a:r>
            <a:r>
              <a:rPr lang="en-US" i="1" dirty="0" smtClean="0"/>
              <a:t>ability </a:t>
            </a:r>
            <a:r>
              <a:rPr lang="en-US" dirty="0" smtClean="0"/>
              <a:t>to </a:t>
            </a:r>
            <a:r>
              <a:rPr lang="en-US" dirty="0" smtClean="0"/>
              <a:t>attack the double bond of a monomer. In this way, the </a:t>
            </a:r>
            <a:r>
              <a:rPr lang="en-US" dirty="0" smtClean="0"/>
              <a:t>radical is </a:t>
            </a:r>
            <a:r>
              <a:rPr lang="en-US" dirty="0" smtClean="0"/>
              <a:t>transferred to the monomer and a </a:t>
            </a:r>
            <a:r>
              <a:rPr lang="en-US" i="1" dirty="0" smtClean="0"/>
              <a:t>monomer radical </a:t>
            </a:r>
            <a:r>
              <a:rPr lang="en-US" i="1" dirty="0" smtClean="0"/>
              <a:t>is </a:t>
            </a:r>
            <a:r>
              <a:rPr lang="en-US" dirty="0" smtClean="0"/>
              <a:t>produced</a:t>
            </a:r>
            <a:r>
              <a:rPr lang="en-US" dirty="0" smtClean="0"/>
              <a:t>. Addition can occur at either end of the monomer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PROPAGATION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     The </a:t>
            </a:r>
            <a:r>
              <a:rPr lang="en-US" dirty="0" smtClean="0"/>
              <a:t>monomer radical is also able </a:t>
            </a:r>
            <a:r>
              <a:rPr lang="en-US" dirty="0" smtClean="0"/>
              <a:t>to attack </a:t>
            </a:r>
            <a:r>
              <a:rPr lang="en-US" dirty="0" smtClean="0"/>
              <a:t>another monomer and </a:t>
            </a:r>
            <a:r>
              <a:rPr lang="en-US" dirty="0" smtClean="0"/>
              <a:t>then another </a:t>
            </a:r>
            <a:r>
              <a:rPr lang="en-US" dirty="0" smtClean="0"/>
              <a:t>monomer, and so on and </a:t>
            </a:r>
            <a:r>
              <a:rPr lang="en-US" dirty="0" smtClean="0"/>
              <a:t>so forth</a:t>
            </a:r>
            <a:r>
              <a:rPr lang="en-US" dirty="0" smtClean="0"/>
              <a:t>. This step is called </a:t>
            </a:r>
            <a:r>
              <a:rPr lang="en-US" i="1" dirty="0" smtClean="0"/>
              <a:t>propagation </a:t>
            </a:r>
            <a:r>
              <a:rPr lang="en-US" dirty="0" smtClean="0"/>
              <a:t>by </a:t>
            </a:r>
            <a:r>
              <a:rPr lang="en-US" dirty="0" smtClean="0"/>
              <a:t>which a </a:t>
            </a:r>
            <a:r>
              <a:rPr lang="en-US" b="1" i="1" dirty="0" smtClean="0"/>
              <a:t>macro radical is </a:t>
            </a:r>
            <a:r>
              <a:rPr lang="en-US" b="1" i="1" dirty="0" smtClean="0"/>
              <a:t>formed. </a:t>
            </a:r>
            <a:r>
              <a:rPr lang="en-US" dirty="0" smtClean="0"/>
              <a:t>The </a:t>
            </a:r>
            <a:r>
              <a:rPr lang="en-US" dirty="0" smtClean="0"/>
              <a:t>entire propagation reaction </a:t>
            </a:r>
            <a:r>
              <a:rPr lang="en-US" dirty="0" smtClean="0"/>
              <a:t>usually takes </a:t>
            </a:r>
            <a:r>
              <a:rPr lang="en-US" dirty="0" smtClean="0"/>
              <a:t>place within a fraction of </a:t>
            </a:r>
            <a:r>
              <a:rPr lang="en-US" dirty="0" smtClean="0"/>
              <a:t>a second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TERMINATION</a:t>
            </a:r>
          </a:p>
          <a:p>
            <a:pPr>
              <a:buNone/>
            </a:pPr>
            <a:r>
              <a:rPr lang="en-US" dirty="0" smtClean="0"/>
              <a:t>     Chain </a:t>
            </a:r>
            <a:r>
              <a:rPr lang="en-US" dirty="0" smtClean="0"/>
              <a:t>termination is the </a:t>
            </a:r>
            <a:r>
              <a:rPr lang="en-US" dirty="0" smtClean="0"/>
              <a:t>chemical reaction </a:t>
            </a:r>
            <a:r>
              <a:rPr lang="en-US" dirty="0" smtClean="0"/>
              <a:t>that ceases the formation </a:t>
            </a:r>
            <a:r>
              <a:rPr lang="en-US" dirty="0" smtClean="0"/>
              <a:t>of reactive </a:t>
            </a:r>
            <a:r>
              <a:rPr lang="en-US" dirty="0" smtClean="0"/>
              <a:t>intermediates in a </a:t>
            </a:r>
            <a:r>
              <a:rPr lang="en-US" dirty="0" smtClean="0"/>
              <a:t>chain propagation </a:t>
            </a:r>
            <a:r>
              <a:rPr lang="en-US" dirty="0" smtClean="0"/>
              <a:t>step in the course </a:t>
            </a:r>
            <a:r>
              <a:rPr lang="en-US" dirty="0" smtClean="0"/>
              <a:t>of polymerization</a:t>
            </a:r>
            <a:r>
              <a:rPr lang="en-US" dirty="0" smtClean="0"/>
              <a:t>, effectively bringing </a:t>
            </a:r>
            <a:r>
              <a:rPr lang="en-US" dirty="0" smtClean="0"/>
              <a:t>it to </a:t>
            </a:r>
            <a:r>
              <a:rPr lang="en-US" dirty="0" smtClean="0"/>
              <a:t>a halt.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GENERAL MECHANISM OF DRUG RELEASE</a:t>
            </a:r>
            <a:br>
              <a:rPr lang="en-US" b="1" dirty="0" smtClean="0"/>
            </a:br>
            <a:r>
              <a:rPr lang="en-US" b="1" dirty="0" smtClean="0"/>
              <a:t>FROM POLYMER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Three primary mechanism for drug release </a:t>
            </a:r>
            <a:r>
              <a:rPr lang="en-US" b="1" dirty="0" smtClean="0"/>
              <a:t>namely</a:t>
            </a:r>
            <a:r>
              <a:rPr lang="en-US" b="1" dirty="0" smtClean="0"/>
              <a:t>:</a:t>
            </a:r>
          </a:p>
          <a:p>
            <a:pPr>
              <a:buNone/>
            </a:pPr>
            <a:r>
              <a:rPr lang="en-US" dirty="0" smtClean="0"/>
              <a:t></a:t>
            </a:r>
            <a:r>
              <a:rPr lang="en-US" b="1" dirty="0" smtClean="0"/>
              <a:t>Diffusion</a:t>
            </a:r>
          </a:p>
          <a:p>
            <a:pPr>
              <a:buNone/>
            </a:pPr>
            <a:r>
              <a:rPr lang="en-US" dirty="0" smtClean="0"/>
              <a:t></a:t>
            </a:r>
            <a:r>
              <a:rPr lang="en-US" b="1" dirty="0" smtClean="0"/>
              <a:t>Degradation</a:t>
            </a:r>
          </a:p>
          <a:p>
            <a:pPr>
              <a:buNone/>
            </a:pPr>
            <a:r>
              <a:rPr lang="en-US" dirty="0" smtClean="0"/>
              <a:t></a:t>
            </a:r>
            <a:r>
              <a:rPr lang="en-US" b="1" dirty="0" smtClean="0"/>
              <a:t>Water penetration(Swelling)</a:t>
            </a:r>
          </a:p>
          <a:p>
            <a:pPr>
              <a:buNone/>
            </a:pPr>
            <a:r>
              <a:rPr lang="en-US" b="1" dirty="0" smtClean="0"/>
              <a:t>Any of these mechanism can occur in a given</a:t>
            </a:r>
          </a:p>
          <a:p>
            <a:pPr>
              <a:buNone/>
            </a:pPr>
            <a:r>
              <a:rPr lang="en-US" b="1" dirty="0" smtClean="0"/>
              <a:t>release system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Drug release from polymer by diffusion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Drug release from polymer by </a:t>
            </a:r>
            <a:r>
              <a:rPr lang="en-US" b="1" dirty="0" smtClean="0"/>
              <a:t>diffusion-Rate </a:t>
            </a:r>
            <a:r>
              <a:rPr lang="en-US" b="1" dirty="0" smtClean="0"/>
              <a:t>limiting step is diffusion of drug </a:t>
            </a:r>
            <a:r>
              <a:rPr lang="en-US" b="1" dirty="0" smtClean="0"/>
              <a:t>through inert </a:t>
            </a:r>
            <a:r>
              <a:rPr lang="en-US" b="1" dirty="0" smtClean="0"/>
              <a:t>water insoluble membrane </a:t>
            </a:r>
            <a:r>
              <a:rPr lang="en-US" b="1" dirty="0" err="1" smtClean="0"/>
              <a:t>barrier.There</a:t>
            </a:r>
            <a:r>
              <a:rPr lang="en-US" b="1" dirty="0" smtClean="0"/>
              <a:t> </a:t>
            </a:r>
            <a:r>
              <a:rPr lang="en-US" b="1" dirty="0" smtClean="0"/>
              <a:t>are two types,</a:t>
            </a:r>
          </a:p>
          <a:p>
            <a:r>
              <a:rPr lang="en-US" b="1" dirty="0" smtClean="0"/>
              <a:t>a) Reservoir</a:t>
            </a:r>
          </a:p>
          <a:p>
            <a:r>
              <a:rPr lang="en-US" b="1" dirty="0" smtClean="0"/>
              <a:t>b) Matrix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Reservoir diffusion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4191000" cy="5151438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In membrane-controlled reservoir devices, the drug </a:t>
            </a:r>
            <a:r>
              <a:rPr lang="en-US" b="1" dirty="0" smtClean="0"/>
              <a:t>is contained </a:t>
            </a:r>
            <a:r>
              <a:rPr lang="en-US" b="1" dirty="0" smtClean="0"/>
              <a:t>in a core, which is surrounded by a </a:t>
            </a:r>
            <a:r>
              <a:rPr lang="en-US" b="1" dirty="0" smtClean="0"/>
              <a:t>polymer membrane</a:t>
            </a:r>
            <a:r>
              <a:rPr lang="en-US" b="1" dirty="0" smtClean="0"/>
              <a:t>, and it is released by diffusion through </a:t>
            </a:r>
            <a:r>
              <a:rPr lang="en-US" b="1" dirty="0" err="1" smtClean="0"/>
              <a:t>thi</a:t>
            </a:r>
            <a:r>
              <a:rPr lang="en-US" b="1" dirty="0" smtClean="0"/>
              <a:t> </a:t>
            </a:r>
            <a:r>
              <a:rPr lang="en-US" b="1" dirty="0" err="1" smtClean="0"/>
              <a:t>ratecontrolling</a:t>
            </a:r>
            <a:r>
              <a:rPr lang="en-US" b="1" dirty="0" smtClean="0"/>
              <a:t> membrane e.g</a:t>
            </a:r>
            <a:r>
              <a:rPr lang="en-US" b="1" dirty="0" smtClean="0"/>
              <a:t>. Poly(N-vinyl </a:t>
            </a:r>
            <a:r>
              <a:rPr lang="en-US" b="1" dirty="0" err="1" smtClean="0"/>
              <a:t>pyrrolidone</a:t>
            </a:r>
            <a:r>
              <a:rPr lang="en-US" b="1" dirty="0" smtClean="0"/>
              <a:t>),</a:t>
            </a:r>
            <a:r>
              <a:rPr lang="en-US" b="1" dirty="0" smtClean="0"/>
              <a:t>Poly(ethylene-co-vinyl </a:t>
            </a:r>
            <a:r>
              <a:rPr lang="en-US" b="1" dirty="0" smtClean="0"/>
              <a:t>acetate</a:t>
            </a:r>
            <a:r>
              <a:rPr lang="en-US" b="1" dirty="0" smtClean="0"/>
              <a:t>).</a:t>
            </a:r>
          </a:p>
          <a:p>
            <a:endParaRPr lang="en-US" b="1" dirty="0" smtClean="0"/>
          </a:p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828800"/>
            <a:ext cx="41148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Matrix diffusion system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In </a:t>
            </a:r>
            <a:r>
              <a:rPr lang="en-US" sz="2800" b="1" dirty="0" smtClean="0"/>
              <a:t>these devices, the drug is released either by </a:t>
            </a:r>
            <a:r>
              <a:rPr lang="en-US" sz="2800" b="1" dirty="0" smtClean="0"/>
              <a:t>passing through </a:t>
            </a:r>
            <a:r>
              <a:rPr lang="en-US" sz="2800" b="1" dirty="0" smtClean="0"/>
              <a:t>the pores or between polymer chains, and </a:t>
            </a:r>
            <a:r>
              <a:rPr lang="en-US" sz="2800" b="1" dirty="0" smtClean="0"/>
              <a:t>these are </a:t>
            </a:r>
            <a:r>
              <a:rPr lang="en-US" sz="2800" b="1" dirty="0" smtClean="0"/>
              <a:t>the processes that control the release </a:t>
            </a:r>
            <a:r>
              <a:rPr lang="en-US" sz="2800" b="1" dirty="0" smtClean="0"/>
              <a:t>rate. Such </a:t>
            </a:r>
            <a:r>
              <a:rPr lang="en-US" sz="2800" b="1" dirty="0" smtClean="0"/>
              <a:t>as polyethylene , </a:t>
            </a:r>
            <a:r>
              <a:rPr lang="en-US" sz="2800" b="1" dirty="0" err="1" smtClean="0"/>
              <a:t>polyvinylacetate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581400"/>
            <a:ext cx="28098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Degradation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382000" cy="4525963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The drug molecules, which are </a:t>
            </a:r>
            <a:r>
              <a:rPr lang="en-US" sz="2000" b="1" dirty="0" smtClean="0"/>
              <a:t>initially dispersed </a:t>
            </a:r>
            <a:r>
              <a:rPr lang="en-US" sz="2000" b="1" dirty="0" smtClean="0"/>
              <a:t>in the polymer, are </a:t>
            </a:r>
            <a:r>
              <a:rPr lang="en-US" sz="2000" b="1" dirty="0" smtClean="0"/>
              <a:t>released as </a:t>
            </a:r>
            <a:r>
              <a:rPr lang="en-US" sz="2000" b="1" dirty="0" smtClean="0"/>
              <a:t>the polymer starts eroding </a:t>
            </a:r>
            <a:r>
              <a:rPr lang="en-US" sz="2000" b="1" dirty="0" smtClean="0"/>
              <a:t>or degrading. The </a:t>
            </a:r>
            <a:r>
              <a:rPr lang="en-US" sz="2000" b="1" dirty="0" smtClean="0"/>
              <a:t>four most commonly </a:t>
            </a:r>
            <a:r>
              <a:rPr lang="en-US" sz="2000" b="1" dirty="0" smtClean="0"/>
              <a:t>used biodegradable </a:t>
            </a:r>
            <a:r>
              <a:rPr lang="en-US" sz="2000" b="1" dirty="0" smtClean="0"/>
              <a:t>polymers in </a:t>
            </a:r>
            <a:r>
              <a:rPr lang="en-US" sz="2000" b="1" dirty="0" smtClean="0"/>
              <a:t>drug delivery </a:t>
            </a:r>
            <a:r>
              <a:rPr lang="en-US" sz="2000" b="1" dirty="0" smtClean="0"/>
              <a:t>systems are poly(lactic acid</a:t>
            </a:r>
            <a:r>
              <a:rPr lang="en-US" sz="2000" b="1" dirty="0" smtClean="0"/>
              <a:t>), poly(lactic-co-glycolic </a:t>
            </a:r>
            <a:r>
              <a:rPr lang="en-US" sz="2000" b="1" dirty="0" smtClean="0"/>
              <a:t>acid</a:t>
            </a:r>
            <a:r>
              <a:rPr lang="en-US" sz="2000" b="1" dirty="0" smtClean="0"/>
              <a:t>), </a:t>
            </a:r>
            <a:r>
              <a:rPr lang="en-US" sz="2000" b="1" dirty="0" err="1" smtClean="0"/>
              <a:t>polyanhydrides</a:t>
            </a:r>
            <a:r>
              <a:rPr lang="en-US" sz="2000" b="1" dirty="0" smtClean="0"/>
              <a:t>, poly(</a:t>
            </a:r>
            <a:r>
              <a:rPr lang="en-US" sz="2000" b="1" dirty="0" err="1" smtClean="0"/>
              <a:t>ortho</a:t>
            </a:r>
            <a:r>
              <a:rPr lang="en-US" sz="2000" b="1" dirty="0" smtClean="0"/>
              <a:t> esters), </a:t>
            </a:r>
            <a:r>
              <a:rPr lang="en-US" sz="2000" b="1" dirty="0" smtClean="0"/>
              <a:t>and poly(</a:t>
            </a:r>
            <a:r>
              <a:rPr lang="en-US" sz="2000" b="1" dirty="0" err="1" smtClean="0"/>
              <a:t>phosphoesters</a:t>
            </a:r>
            <a:r>
              <a:rPr lang="en-US" sz="2000" b="1" dirty="0" smtClean="0"/>
              <a:t>).</a:t>
            </a:r>
          </a:p>
          <a:p>
            <a:endParaRPr lang="en-US" sz="2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429000"/>
            <a:ext cx="728662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Water penetration (swelling)</a:t>
            </a:r>
            <a:br>
              <a:rPr lang="en-US" b="1" dirty="0" smtClean="0"/>
            </a:br>
            <a:r>
              <a:rPr lang="en-US" dirty="0" smtClean="0"/>
              <a:t>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236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This type of systems are initially dry and </a:t>
            </a:r>
            <a:r>
              <a:rPr lang="en-US" sz="2400" b="1" dirty="0" smtClean="0"/>
              <a:t>when placed </a:t>
            </a:r>
            <a:r>
              <a:rPr lang="en-US" sz="2400" b="1" dirty="0" smtClean="0"/>
              <a:t>in body, </a:t>
            </a:r>
            <a:r>
              <a:rPr lang="en-US" sz="2400" b="1" dirty="0" smtClean="0"/>
              <a:t>absorb water </a:t>
            </a:r>
            <a:r>
              <a:rPr lang="en-US" sz="2400" b="1" dirty="0" smtClean="0"/>
              <a:t>or other fluid and it </a:t>
            </a:r>
            <a:r>
              <a:rPr lang="en-US" sz="2400" b="1" dirty="0" smtClean="0"/>
              <a:t>swells. Swelling </a:t>
            </a:r>
            <a:r>
              <a:rPr lang="en-US" sz="2400" b="1" dirty="0" smtClean="0"/>
              <a:t>increases aq. solvent </a:t>
            </a:r>
            <a:r>
              <a:rPr lang="en-US" sz="2400" b="1" dirty="0" smtClean="0"/>
              <a:t>content within </a:t>
            </a:r>
            <a:r>
              <a:rPr lang="en-US" sz="2400" b="1" dirty="0" smtClean="0"/>
              <a:t>the formulation as well </a:t>
            </a:r>
            <a:r>
              <a:rPr lang="en-US" sz="2400" b="1" dirty="0" smtClean="0"/>
              <a:t>as the polymer mesh </a:t>
            </a:r>
            <a:r>
              <a:rPr lang="en-US" sz="2400" b="1" dirty="0" smtClean="0"/>
              <a:t>size, enabling the drug to diffuse </a:t>
            </a:r>
            <a:r>
              <a:rPr lang="en-US" sz="2400" b="1" dirty="0" smtClean="0"/>
              <a:t>through the swollen network </a:t>
            </a:r>
            <a:r>
              <a:rPr lang="en-US" sz="2400" b="1" dirty="0" smtClean="0"/>
              <a:t>into external </a:t>
            </a:r>
            <a:r>
              <a:rPr lang="en-US" sz="2400" b="1" dirty="0" smtClean="0"/>
              <a:t>environment. </a:t>
            </a:r>
            <a:r>
              <a:rPr lang="en-US" sz="2400" b="1" dirty="0" err="1" smtClean="0"/>
              <a:t>E.g</a:t>
            </a:r>
            <a:r>
              <a:rPr lang="en-US" sz="2400" b="1" dirty="0" smtClean="0"/>
              <a:t>(N-</a:t>
            </a:r>
            <a:r>
              <a:rPr lang="en-US" sz="2400" b="1" dirty="0" err="1" smtClean="0"/>
              <a:t>isopro</a:t>
            </a:r>
            <a:r>
              <a:rPr lang="en-US" sz="2400" b="1" dirty="0" smtClean="0"/>
              <a:t>-</a:t>
            </a:r>
            <a:r>
              <a:rPr lang="en-US" sz="2400" b="1" dirty="0" err="1" smtClean="0"/>
              <a:t>pylacrylamide</a:t>
            </a:r>
            <a:r>
              <a:rPr lang="en-US" sz="2400" b="1" dirty="0" smtClean="0"/>
              <a:t>), Ethylene-vinyl alcohol</a:t>
            </a:r>
            <a:endParaRPr lang="en-US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962400"/>
            <a:ext cx="36576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Polymer is a </a:t>
            </a:r>
            <a:r>
              <a:rPr lang="en-US" dirty="0" smtClean="0"/>
              <a:t>long molecule made up from lots of small molecules called monomers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200400"/>
            <a:ext cx="83534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Bio degradation of polymers -</a:t>
            </a:r>
            <a:br>
              <a:rPr lang="en-US" b="1" dirty="0" smtClean="0"/>
            </a:br>
            <a:r>
              <a:rPr lang="en-US" dirty="0" smtClean="0"/>
              <a:t>•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Bio degradation is the chemical changes </a:t>
            </a:r>
            <a:r>
              <a:rPr lang="en-US" b="1" dirty="0" smtClean="0"/>
              <a:t>that alter </a:t>
            </a:r>
            <a:r>
              <a:rPr lang="en-US" b="1" dirty="0" smtClean="0"/>
              <a:t>the molecular weight or solubility of </a:t>
            </a:r>
            <a:r>
              <a:rPr lang="en-US" b="1" dirty="0" smtClean="0"/>
              <a:t>the polymers. Bio </a:t>
            </a:r>
            <a:r>
              <a:rPr lang="en-US" b="1" dirty="0" smtClean="0"/>
              <a:t>erosion may refer to as physical </a:t>
            </a:r>
            <a:r>
              <a:rPr lang="en-US" b="1" dirty="0" smtClean="0"/>
              <a:t>process that </a:t>
            </a:r>
            <a:r>
              <a:rPr lang="en-US" b="1" dirty="0" smtClean="0"/>
              <a:t>result in weight loss of a polymer </a:t>
            </a:r>
            <a:r>
              <a:rPr lang="en-US" b="1" dirty="0" err="1" smtClean="0"/>
              <a:t>device.The</a:t>
            </a:r>
            <a:r>
              <a:rPr lang="en-US" b="1" dirty="0" smtClean="0"/>
              <a:t> </a:t>
            </a:r>
            <a:r>
              <a:rPr lang="en-US" b="1" dirty="0" smtClean="0"/>
              <a:t>erosion of polymers basically takes </a:t>
            </a:r>
            <a:r>
              <a:rPr lang="en-US" b="1" dirty="0" smtClean="0"/>
              <a:t>place by </a:t>
            </a:r>
            <a:r>
              <a:rPr lang="en-US" b="1" dirty="0" smtClean="0"/>
              <a:t>two methods:-</a:t>
            </a:r>
          </a:p>
          <a:p>
            <a:r>
              <a:rPr lang="en-US" b="1" dirty="0" smtClean="0"/>
              <a:t>1.Hydrolytic mechanism</a:t>
            </a:r>
          </a:p>
          <a:p>
            <a:r>
              <a:rPr lang="en-US" b="1" dirty="0" smtClean="0"/>
              <a:t>2. Enzymatic mechanism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Hydrolytic degradation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Hydrolytic degradation of polymers may be defined as </a:t>
            </a:r>
            <a:r>
              <a:rPr lang="en-US" b="1" dirty="0" smtClean="0"/>
              <a:t>the breaking </a:t>
            </a:r>
            <a:r>
              <a:rPr lang="en-US" b="1" dirty="0" smtClean="0"/>
              <a:t>of chemical bonds in the polymer backbone by </a:t>
            </a:r>
            <a:r>
              <a:rPr lang="en-US" b="1" dirty="0" smtClean="0"/>
              <a:t>the attack </a:t>
            </a:r>
            <a:r>
              <a:rPr lang="en-US" b="1" dirty="0" smtClean="0"/>
              <a:t>of water to form </a:t>
            </a:r>
            <a:r>
              <a:rPr lang="en-US" b="1" dirty="0" err="1" smtClean="0"/>
              <a:t>oligomers</a:t>
            </a:r>
            <a:r>
              <a:rPr lang="en-US" b="1" dirty="0" smtClean="0"/>
              <a:t> and finally monomers.</a:t>
            </a:r>
          </a:p>
          <a:p>
            <a:r>
              <a:rPr lang="en-US" b="1" dirty="0" smtClean="0"/>
              <a:t>This </a:t>
            </a:r>
            <a:r>
              <a:rPr lang="en-US" b="1" dirty="0" smtClean="0"/>
              <a:t>kind of hydrolysis could not require of specific </a:t>
            </a:r>
            <a:r>
              <a:rPr lang="en-US" b="1" dirty="0" smtClean="0"/>
              <a:t>biological compounds </a:t>
            </a:r>
            <a:r>
              <a:rPr lang="en-US" b="1" dirty="0" smtClean="0"/>
              <a:t>as proteases.</a:t>
            </a:r>
          </a:p>
          <a:p>
            <a:r>
              <a:rPr lang="en-US" b="1" dirty="0" smtClean="0"/>
              <a:t>All </a:t>
            </a:r>
            <a:r>
              <a:rPr lang="en-US" b="1" dirty="0" smtClean="0"/>
              <a:t>biodegradable polymers contain hydrolysable bonds like</a:t>
            </a:r>
          </a:p>
          <a:p>
            <a:pPr>
              <a:buNone/>
            </a:pPr>
            <a:r>
              <a:rPr lang="en-US" b="1" dirty="0" smtClean="0"/>
              <a:t> glycosides</a:t>
            </a:r>
            <a:r>
              <a:rPr lang="en-US" b="1" dirty="0" smtClean="0"/>
              <a:t>, esters, </a:t>
            </a:r>
            <a:r>
              <a:rPr lang="en-US" b="1" dirty="0" err="1" smtClean="0"/>
              <a:t>orthoesters</a:t>
            </a:r>
            <a:r>
              <a:rPr lang="en-US" b="1" dirty="0" smtClean="0"/>
              <a:t>, anhydrides, carbonates, amides</a:t>
            </a:r>
          </a:p>
          <a:p>
            <a:r>
              <a:rPr lang="en-US" b="1" dirty="0" smtClean="0"/>
              <a:t>Rate </a:t>
            </a:r>
            <a:r>
              <a:rPr lang="en-US" b="1" dirty="0" smtClean="0"/>
              <a:t>of hydrolytic degradation is modulated by hydrophilic</a:t>
            </a:r>
          </a:p>
          <a:p>
            <a:pPr>
              <a:buNone/>
            </a:pPr>
            <a:r>
              <a:rPr lang="en-US" b="1" dirty="0" smtClean="0"/>
              <a:t>characteristics of the </a:t>
            </a:r>
            <a:r>
              <a:rPr lang="en-US" b="1" dirty="0" smtClean="0"/>
              <a:t>polymers.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Enzymatic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Enzymes are biological </a:t>
            </a:r>
            <a:r>
              <a:rPr lang="en-US" sz="2400" b="1" dirty="0" smtClean="0"/>
              <a:t>catalysts.</a:t>
            </a:r>
            <a:r>
              <a:rPr lang="en-US" sz="2400" dirty="0" smtClean="0"/>
              <a:t> </a:t>
            </a:r>
            <a:r>
              <a:rPr lang="en-US" sz="2400" b="1" dirty="0" smtClean="0"/>
              <a:t>They </a:t>
            </a:r>
            <a:r>
              <a:rPr lang="en-US" sz="2400" b="1" dirty="0" smtClean="0"/>
              <a:t>accelerate reaction </a:t>
            </a:r>
            <a:r>
              <a:rPr lang="en-US" sz="2400" b="1" dirty="0" smtClean="0"/>
              <a:t>rates in living organisms </a:t>
            </a:r>
            <a:r>
              <a:rPr lang="en-US" sz="2400" b="1" dirty="0" smtClean="0"/>
              <a:t>without undergoing </a:t>
            </a:r>
            <a:r>
              <a:rPr lang="en-US" sz="2400" b="1" dirty="0" smtClean="0"/>
              <a:t>themselves any permanent change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r>
              <a:rPr lang="en-US" sz="2400" b="1" dirty="0" smtClean="0"/>
              <a:t>Hydrolysis reactions may be catalyzed by enzymes known </a:t>
            </a:r>
            <a:r>
              <a:rPr lang="en-US" sz="2400" b="1" dirty="0" smtClean="0"/>
              <a:t>as </a:t>
            </a:r>
            <a:r>
              <a:rPr lang="en-US" sz="2400" b="1" dirty="0" err="1" smtClean="0"/>
              <a:t>hydrolases</a:t>
            </a:r>
            <a:r>
              <a:rPr lang="en-US" sz="2400" b="1" dirty="0" smtClean="0"/>
              <a:t>, which include proteases, </a:t>
            </a:r>
            <a:r>
              <a:rPr lang="en-US" sz="2400" b="1" dirty="0" err="1" smtClean="0"/>
              <a:t>esterases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glycosidases</a:t>
            </a:r>
            <a:r>
              <a:rPr lang="en-US" sz="2400" b="1" dirty="0" smtClean="0"/>
              <a:t>, </a:t>
            </a:r>
            <a:r>
              <a:rPr lang="en-US" sz="2400" b="1" dirty="0" smtClean="0"/>
              <a:t>and </a:t>
            </a:r>
            <a:r>
              <a:rPr lang="en-US" sz="2400" b="1" dirty="0" err="1" smtClean="0"/>
              <a:t>phos</a:t>
            </a:r>
            <a:r>
              <a:rPr lang="en-US" sz="2400" b="1" dirty="0" smtClean="0"/>
              <a:t>‐ </a:t>
            </a:r>
            <a:r>
              <a:rPr lang="en-US" sz="2400" b="1" dirty="0" err="1" smtClean="0"/>
              <a:t>phatases</a:t>
            </a:r>
            <a:r>
              <a:rPr lang="en-US" sz="2400" b="1" dirty="0" smtClean="0"/>
              <a:t>, among </a:t>
            </a:r>
            <a:r>
              <a:rPr lang="en-US" sz="2400" b="1" dirty="0" smtClean="0"/>
              <a:t>others. Enzymatic </a:t>
            </a:r>
            <a:r>
              <a:rPr lang="en-US" sz="2400" b="1" dirty="0" smtClean="0"/>
              <a:t>surface degradation occurs when enzymes </a:t>
            </a:r>
            <a:r>
              <a:rPr lang="en-US" sz="2400" b="1" dirty="0" smtClean="0"/>
              <a:t>cannot penetrate </a:t>
            </a:r>
            <a:r>
              <a:rPr lang="en-US" sz="2400" b="1" dirty="0" smtClean="0"/>
              <a:t>the interior of the polymer, due to high cross-link </a:t>
            </a:r>
            <a:r>
              <a:rPr lang="en-US" sz="2400" b="1" dirty="0" smtClean="0"/>
              <a:t>density or </a:t>
            </a:r>
            <a:r>
              <a:rPr lang="en-US" sz="2400" b="1" dirty="0" smtClean="0"/>
              <a:t>limited access to cleavage points, forcing the surface or </a:t>
            </a:r>
            <a:r>
              <a:rPr lang="en-US" sz="2400" b="1" dirty="0" smtClean="0"/>
              <a:t>exterior bonds </a:t>
            </a:r>
            <a:r>
              <a:rPr lang="en-US" sz="2400" b="1" dirty="0" smtClean="0"/>
              <a:t>to cleave first.</a:t>
            </a:r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and selection of polymers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thorough understanding of properties of polymer is required to achieve mechanical and biological functions.</a:t>
            </a:r>
          </a:p>
          <a:p>
            <a:r>
              <a:rPr lang="en-US" dirty="0" smtClean="0"/>
              <a:t>Solubility</a:t>
            </a:r>
          </a:p>
          <a:p>
            <a:r>
              <a:rPr lang="en-US" dirty="0" smtClean="0"/>
              <a:t>Viscosity</a:t>
            </a:r>
          </a:p>
          <a:p>
            <a:r>
              <a:rPr lang="en-US" dirty="0" err="1" smtClean="0"/>
              <a:t>Crystallinity</a:t>
            </a:r>
            <a:endParaRPr lang="en-US" dirty="0" smtClean="0"/>
          </a:p>
          <a:p>
            <a:r>
              <a:rPr lang="en-US" dirty="0" smtClean="0"/>
              <a:t>Polymer dissolution</a:t>
            </a:r>
          </a:p>
          <a:p>
            <a:r>
              <a:rPr lang="en-US" dirty="0" smtClean="0"/>
              <a:t>Polymer erosion and biodegradation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Characterization of polymers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Differential scanning </a:t>
            </a:r>
            <a:r>
              <a:rPr lang="en-US" dirty="0" err="1" smtClean="0"/>
              <a:t>calorimetry</a:t>
            </a:r>
            <a:r>
              <a:rPr lang="en-US" dirty="0" smtClean="0"/>
              <a:t>- measures energies of phase transition</a:t>
            </a:r>
          </a:p>
          <a:p>
            <a:r>
              <a:rPr lang="en-US" dirty="0" smtClean="0"/>
              <a:t>Gel permeation chromatography</a:t>
            </a:r>
          </a:p>
          <a:p>
            <a:r>
              <a:rPr lang="en-US" dirty="0" smtClean="0"/>
              <a:t>Glass transition temperature- temperature at which amorphous polymer changes from solid to liquid state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APPLICATIONS OF POLYMERS IN SOLID DOSAGE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APPLICATIONS OF POLYMERS IN </a:t>
            </a:r>
            <a:r>
              <a:rPr lang="en-US" b="1" dirty="0" smtClean="0"/>
              <a:t>SOLID DOSAGE FORMS: </a:t>
            </a:r>
          </a:p>
          <a:p>
            <a:r>
              <a:rPr lang="en-US" b="1" dirty="0" smtClean="0"/>
              <a:t>IN </a:t>
            </a:r>
            <a:r>
              <a:rPr lang="en-US" b="1" dirty="0" smtClean="0"/>
              <a:t>TABLETS</a:t>
            </a:r>
          </a:p>
          <a:p>
            <a:pPr>
              <a:buNone/>
            </a:pPr>
            <a:r>
              <a:rPr lang="en-US" dirty="0" smtClean="0"/>
              <a:t>Polymers </a:t>
            </a:r>
            <a:r>
              <a:rPr lang="en-US" dirty="0" smtClean="0"/>
              <a:t>like methyl cellulose, hydroxyl ethyl cellulose, hydroxyl ethyl </a:t>
            </a:r>
            <a:r>
              <a:rPr lang="en-US" dirty="0" smtClean="0"/>
              <a:t>methyl cellulose </a:t>
            </a:r>
            <a:r>
              <a:rPr lang="en-US" dirty="0" smtClean="0"/>
              <a:t>are used as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binders</a:t>
            </a:r>
            <a:r>
              <a:rPr lang="en-US" dirty="0" smtClean="0"/>
              <a:t>. Polymers </a:t>
            </a:r>
            <a:r>
              <a:rPr lang="en-US" dirty="0" smtClean="0"/>
              <a:t>like carboxyl methyl cellulose sodium is used as </a:t>
            </a:r>
            <a:r>
              <a:rPr lang="en-US" dirty="0" smtClean="0">
                <a:solidFill>
                  <a:srgbClr val="FF0000"/>
                </a:solidFill>
              </a:rPr>
              <a:t>disintegrating </a:t>
            </a:r>
            <a:r>
              <a:rPr lang="en-US" dirty="0" smtClean="0">
                <a:solidFill>
                  <a:srgbClr val="FF0000"/>
                </a:solidFill>
              </a:rPr>
              <a:t>agent</a:t>
            </a:r>
            <a:r>
              <a:rPr lang="en-US" dirty="0" smtClean="0"/>
              <a:t>. Polymers </a:t>
            </a:r>
            <a:r>
              <a:rPr lang="en-US" dirty="0" smtClean="0"/>
              <a:t>like all the cellulose derivative are used as </a:t>
            </a:r>
            <a:r>
              <a:rPr lang="en-US" dirty="0" smtClean="0">
                <a:solidFill>
                  <a:srgbClr val="FF0000"/>
                </a:solidFill>
              </a:rPr>
              <a:t>film coating </a:t>
            </a:r>
            <a:r>
              <a:rPr lang="en-US" dirty="0" smtClean="0"/>
              <a:t>materials. Polymers </a:t>
            </a:r>
            <a:r>
              <a:rPr lang="en-US" dirty="0" smtClean="0"/>
              <a:t>like cellulose acetate phthalate, hydroxyl </a:t>
            </a:r>
            <a:r>
              <a:rPr lang="en-US" dirty="0" err="1" smtClean="0"/>
              <a:t>propyl</a:t>
            </a:r>
            <a:r>
              <a:rPr lang="en-US" dirty="0" smtClean="0"/>
              <a:t> methyl </a:t>
            </a:r>
            <a:r>
              <a:rPr lang="en-US" dirty="0" smtClean="0"/>
              <a:t>cellulose phthalate</a:t>
            </a:r>
            <a:r>
              <a:rPr lang="en-US" dirty="0" smtClean="0"/>
              <a:t>, polyvinyl acetate phthalate are used as </a:t>
            </a:r>
            <a:r>
              <a:rPr lang="en-US" dirty="0" smtClean="0">
                <a:solidFill>
                  <a:srgbClr val="FF0000"/>
                </a:solidFill>
              </a:rPr>
              <a:t>enteric coating </a:t>
            </a:r>
            <a:r>
              <a:rPr lang="en-US" dirty="0" smtClean="0"/>
              <a:t>material.</a:t>
            </a:r>
          </a:p>
          <a:p>
            <a:r>
              <a:rPr lang="en-US" b="1" dirty="0" smtClean="0"/>
              <a:t>INCAPSULES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Gelatin, a natural polymer which is the major ingredient in the manufacturing </a:t>
            </a:r>
            <a:r>
              <a:rPr lang="en-US" dirty="0" smtClean="0"/>
              <a:t>of capsules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APPLICATIONS OF POLYMERS IN FORMULATION</a:t>
            </a:r>
            <a:br>
              <a:rPr lang="en-US" dirty="0" smtClean="0"/>
            </a:br>
            <a:r>
              <a:rPr lang="en-US" dirty="0" smtClean="0"/>
              <a:t>OF CONTROLLED DRUG DELIVERY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296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ORAL </a:t>
            </a:r>
            <a:r>
              <a:rPr lang="en-US" dirty="0" smtClean="0"/>
              <a:t>DRUG DELIVERY </a:t>
            </a:r>
            <a:r>
              <a:rPr lang="en-US" dirty="0" smtClean="0"/>
              <a:t>SYSTEM</a:t>
            </a:r>
          </a:p>
          <a:p>
            <a:r>
              <a:rPr lang="en-US" b="1" dirty="0" smtClean="0"/>
              <a:t>DRUG DELIVERY OF VARIOUS CONTRACEPTIVES </a:t>
            </a:r>
            <a:r>
              <a:rPr lang="en-US" b="1" dirty="0" smtClean="0"/>
              <a:t>&amp; </a:t>
            </a:r>
            <a:r>
              <a:rPr lang="en-US" b="1" dirty="0" err="1" smtClean="0"/>
              <a:t>HORMONES:</a:t>
            </a:r>
            <a:r>
              <a:rPr lang="en-US" dirty="0" err="1" smtClean="0"/>
              <a:t>E.g</a:t>
            </a:r>
            <a:r>
              <a:rPr lang="en-US" dirty="0" smtClean="0"/>
              <a:t>. </a:t>
            </a:r>
            <a:r>
              <a:rPr lang="en-US" dirty="0" err="1" smtClean="0"/>
              <a:t>medroxyprogesterone</a:t>
            </a:r>
            <a:r>
              <a:rPr lang="en-US" dirty="0" smtClean="0"/>
              <a:t> acetate–vaginal contraceptive </a:t>
            </a:r>
            <a:r>
              <a:rPr lang="en-US" dirty="0" smtClean="0"/>
              <a:t>ring. It </a:t>
            </a:r>
            <a:r>
              <a:rPr lang="en-US" dirty="0" smtClean="0"/>
              <a:t>consists of a drug reservoir &amp; polymer coating material. t</a:t>
            </a:r>
            <a:r>
              <a:rPr lang="en-US" dirty="0" smtClean="0"/>
              <a:t>hrough this </a:t>
            </a:r>
            <a:r>
              <a:rPr lang="en-US" dirty="0" smtClean="0"/>
              <a:t>layer the drug releases slowly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2)DRUG </a:t>
            </a:r>
            <a:r>
              <a:rPr lang="en-US" b="1" dirty="0" smtClean="0"/>
              <a:t>DELIVERY AND </a:t>
            </a:r>
            <a:r>
              <a:rPr lang="en-US" b="1" dirty="0" smtClean="0"/>
              <a:t>THE TREATMENT </a:t>
            </a:r>
            <a:r>
              <a:rPr lang="en-US" b="1" dirty="0" smtClean="0"/>
              <a:t>OF DIABETES </a:t>
            </a:r>
            <a:r>
              <a:rPr lang="en-US" dirty="0" smtClean="0"/>
              <a:t>Here </a:t>
            </a:r>
            <a:r>
              <a:rPr lang="en-US" dirty="0" smtClean="0"/>
              <a:t>the polymer will act as </a:t>
            </a:r>
            <a:r>
              <a:rPr lang="en-US" dirty="0" smtClean="0"/>
              <a:t>barrier between </a:t>
            </a:r>
            <a:r>
              <a:rPr lang="en-US" dirty="0" smtClean="0"/>
              <a:t>blood stream &amp; </a:t>
            </a:r>
            <a:r>
              <a:rPr lang="en-US" dirty="0" err="1" smtClean="0"/>
              <a:t>insulin.Eg</a:t>
            </a:r>
            <a:r>
              <a:rPr lang="en-US" dirty="0" smtClean="0"/>
              <a:t>. </a:t>
            </a:r>
            <a:r>
              <a:rPr lang="en-US" dirty="0" err="1" smtClean="0"/>
              <a:t>polyacrylamide,N,Ndimethylaminoethylmethacrylate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APPLICATIONS OF POLYMERS IN LIQUID</a:t>
            </a:r>
            <a:br>
              <a:rPr lang="en-US" b="1" dirty="0" smtClean="0"/>
            </a:br>
            <a:r>
              <a:rPr lang="en-US" b="1" dirty="0" smtClean="0"/>
              <a:t>DOSAGE FORMS: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IN </a:t>
            </a:r>
            <a:r>
              <a:rPr lang="en-US" b="1" dirty="0" smtClean="0"/>
              <a:t>SUSPENSIONS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Polymers like Acacia, </a:t>
            </a:r>
            <a:r>
              <a:rPr lang="en-US" dirty="0" err="1" smtClean="0"/>
              <a:t>Tragacanth</a:t>
            </a:r>
            <a:r>
              <a:rPr lang="en-US" dirty="0" smtClean="0"/>
              <a:t>, </a:t>
            </a:r>
            <a:r>
              <a:rPr lang="en-US" dirty="0" smtClean="0"/>
              <a:t>Cellulose derivative</a:t>
            </a:r>
            <a:r>
              <a:rPr lang="en-US" dirty="0" smtClean="0"/>
              <a:t>, </a:t>
            </a:r>
            <a:r>
              <a:rPr lang="en-US" dirty="0" err="1" smtClean="0"/>
              <a:t>Xanthum</a:t>
            </a:r>
            <a:r>
              <a:rPr lang="en-US" dirty="0" smtClean="0"/>
              <a:t> gum are </a:t>
            </a:r>
            <a:r>
              <a:rPr lang="en-US" dirty="0" smtClean="0"/>
              <a:t>used as </a:t>
            </a:r>
            <a:r>
              <a:rPr lang="en-US" dirty="0" smtClean="0"/>
              <a:t>suspending agents. They should be selected based on their characters </a:t>
            </a:r>
            <a:r>
              <a:rPr lang="en-US" dirty="0" smtClean="0"/>
              <a:t>like PH</a:t>
            </a:r>
            <a:r>
              <a:rPr lang="en-US" dirty="0" smtClean="0"/>
              <a:t>, solubility &amp; concentration. They enhances the dispersion of solids in liquids.</a:t>
            </a:r>
          </a:p>
          <a:p>
            <a:r>
              <a:rPr lang="en-US" b="1" dirty="0" smtClean="0"/>
              <a:t>IN EMULSIONS</a:t>
            </a:r>
          </a:p>
          <a:p>
            <a:r>
              <a:rPr lang="en-US" dirty="0" smtClean="0"/>
              <a:t>Polymers </a:t>
            </a:r>
            <a:r>
              <a:rPr lang="en-US" dirty="0" smtClean="0"/>
              <a:t>like </a:t>
            </a:r>
            <a:r>
              <a:rPr lang="en-US" dirty="0" err="1" smtClean="0"/>
              <a:t>Tragacanth</a:t>
            </a:r>
            <a:r>
              <a:rPr lang="en-US" dirty="0" smtClean="0"/>
              <a:t>, Spans, </a:t>
            </a:r>
            <a:r>
              <a:rPr lang="en-US" dirty="0" err="1" smtClean="0"/>
              <a:t>Tweens</a:t>
            </a:r>
            <a:r>
              <a:rPr lang="en-US" dirty="0" smtClean="0"/>
              <a:t> are used as emulsifying agents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in drug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Film coatings</a:t>
            </a:r>
          </a:p>
          <a:p>
            <a:r>
              <a:rPr lang="en-US" dirty="0" smtClean="0"/>
              <a:t>Matrices</a:t>
            </a:r>
          </a:p>
          <a:p>
            <a:r>
              <a:rPr lang="en-US" dirty="0" smtClean="0"/>
              <a:t>Microcapsules and microspheres</a:t>
            </a:r>
          </a:p>
          <a:p>
            <a:r>
              <a:rPr lang="en-US" dirty="0" smtClean="0"/>
              <a:t>Eroding systems</a:t>
            </a:r>
          </a:p>
          <a:p>
            <a:r>
              <a:rPr lang="en-US" dirty="0" smtClean="0"/>
              <a:t>Osmotic pumps</a:t>
            </a:r>
          </a:p>
          <a:p>
            <a:r>
              <a:rPr lang="en-US" dirty="0" smtClean="0"/>
              <a:t>Polymer implants</a:t>
            </a:r>
          </a:p>
          <a:p>
            <a:r>
              <a:rPr lang="en-US" dirty="0" smtClean="0"/>
              <a:t>Membranes</a:t>
            </a:r>
          </a:p>
          <a:p>
            <a:r>
              <a:rPr lang="en-US" dirty="0" smtClean="0"/>
              <a:t>Polymeric micelles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Polymers can be used as film coatings to mask the unpleasant taste of a drug </a:t>
            </a:r>
            <a:r>
              <a:rPr lang="en-US" dirty="0" smtClean="0"/>
              <a:t>&amp; to </a:t>
            </a:r>
            <a:r>
              <a:rPr lang="en-US" dirty="0" smtClean="0"/>
              <a:t>modify drug release characteristics.</a:t>
            </a:r>
          </a:p>
          <a:p>
            <a:r>
              <a:rPr lang="en-US" dirty="0" err="1" smtClean="0"/>
              <a:t>Polyanhydrides</a:t>
            </a:r>
            <a:r>
              <a:rPr lang="en-US" dirty="0" smtClean="0"/>
              <a:t> </a:t>
            </a:r>
            <a:r>
              <a:rPr lang="en-US" dirty="0" smtClean="0"/>
              <a:t>are used in CDDS because of their unique property </a:t>
            </a:r>
            <a:r>
              <a:rPr lang="en-US" dirty="0" smtClean="0"/>
              <a:t>of surface erosion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Hyaluronic</a:t>
            </a:r>
            <a:r>
              <a:rPr lang="en-US" dirty="0" smtClean="0"/>
              <a:t> </a:t>
            </a:r>
            <a:r>
              <a:rPr lang="en-US" dirty="0" smtClean="0"/>
              <a:t>acid is used in controlled release ophthalmic preparations.</a:t>
            </a:r>
          </a:p>
          <a:p>
            <a:r>
              <a:rPr lang="en-US" dirty="0" smtClean="0"/>
              <a:t>Wide </a:t>
            </a:r>
            <a:r>
              <a:rPr lang="en-US" dirty="0" smtClean="0"/>
              <a:t>variety of polymers like natural gums are using as thickening </a:t>
            </a:r>
            <a:r>
              <a:rPr lang="en-US" dirty="0" smtClean="0"/>
              <a:t>agents. E.g</a:t>
            </a:r>
            <a:r>
              <a:rPr lang="en-US" dirty="0" smtClean="0"/>
              <a:t>. poly ethylene glycol, </a:t>
            </a:r>
            <a:r>
              <a:rPr lang="en-US" dirty="0" err="1" smtClean="0"/>
              <a:t>carbomer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 smtClean="0"/>
              <a:t>of the polymers are using as protective colloids to stabilize </a:t>
            </a:r>
            <a:r>
              <a:rPr lang="en-US" dirty="0" smtClean="0"/>
              <a:t>suspensions &amp; </a:t>
            </a:r>
            <a:r>
              <a:rPr lang="en-US" dirty="0" smtClean="0"/>
              <a:t>emulsions. </a:t>
            </a:r>
            <a:r>
              <a:rPr lang="en-US" dirty="0" err="1" smtClean="0"/>
              <a:t>E.g</a:t>
            </a:r>
            <a:r>
              <a:rPr lang="en-US" dirty="0" smtClean="0"/>
              <a:t> . Sodium alginate</a:t>
            </a:r>
          </a:p>
          <a:p>
            <a:r>
              <a:rPr lang="en-US" dirty="0" smtClean="0"/>
              <a:t>Some </a:t>
            </a:r>
            <a:r>
              <a:rPr lang="en-US" dirty="0" smtClean="0"/>
              <a:t>polymers can be used as suppository </a:t>
            </a:r>
            <a:r>
              <a:rPr lang="en-US" dirty="0" smtClean="0"/>
              <a:t>bases E.g</a:t>
            </a:r>
            <a:r>
              <a:rPr lang="en-US" dirty="0" smtClean="0"/>
              <a:t>. poly ethylene glycol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polymers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868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 polymer with two different monomers is known as a copolymer or </a:t>
            </a:r>
            <a:r>
              <a:rPr lang="en-US" sz="2000" dirty="0" err="1" smtClean="0"/>
              <a:t>homopolymer</a:t>
            </a:r>
            <a:endParaRPr lang="en-US" sz="2000" dirty="0" smtClean="0"/>
          </a:p>
          <a:p>
            <a:r>
              <a:rPr lang="en-US" sz="2000" b="1" dirty="0" smtClean="0"/>
              <a:t>Most polymers are hydrocarbons– i.e. made up of H and C</a:t>
            </a:r>
          </a:p>
          <a:p>
            <a:r>
              <a:rPr lang="en-US" sz="2000" dirty="0" smtClean="0"/>
              <a:t>A </a:t>
            </a:r>
            <a:r>
              <a:rPr lang="en-US" sz="2000" b="1" dirty="0" smtClean="0"/>
              <a:t>polymer ( Greek </a:t>
            </a:r>
            <a:r>
              <a:rPr lang="en-US" sz="2000" b="1" i="1" dirty="0" smtClean="0"/>
              <a:t>poly-, "many" + -</a:t>
            </a:r>
            <a:r>
              <a:rPr lang="en-US" sz="2000" b="1" i="1" dirty="0" err="1" smtClean="0"/>
              <a:t>mer</a:t>
            </a:r>
            <a:r>
              <a:rPr lang="en-US" sz="2000" b="1" i="1" dirty="0" smtClean="0"/>
              <a:t>, "part") is a large </a:t>
            </a:r>
            <a:r>
              <a:rPr lang="en-US" sz="2000" dirty="0" smtClean="0"/>
              <a:t>molecule, or macromolecule, composed of many repeated subunits.</a:t>
            </a:r>
          </a:p>
          <a:p>
            <a:r>
              <a:rPr lang="en-US" sz="2000" dirty="0" smtClean="0"/>
              <a:t>Polymers </a:t>
            </a:r>
            <a:r>
              <a:rPr lang="en-US" sz="2000" dirty="0" smtClean="0"/>
              <a:t>range from familiar synthetic plastics such as polystyrene to natural biopolymers such as DNA and proteins that are fundamental to biological structure and function.</a:t>
            </a:r>
          </a:p>
          <a:p>
            <a:r>
              <a:rPr lang="en-US" sz="2000" b="1" dirty="0" smtClean="0"/>
              <a:t>Their consequently large molecular mass, relative to small </a:t>
            </a:r>
            <a:r>
              <a:rPr lang="fr-FR" sz="2000" b="1" dirty="0" err="1" smtClean="0"/>
              <a:t>molecule</a:t>
            </a:r>
            <a:r>
              <a:rPr lang="fr-FR" sz="2000" b="1" dirty="0" smtClean="0"/>
              <a:t> compounds, </a:t>
            </a:r>
            <a:r>
              <a:rPr lang="fr-FR" sz="2000" b="1" dirty="0" err="1" smtClean="0"/>
              <a:t>produces</a:t>
            </a:r>
            <a:r>
              <a:rPr lang="fr-FR" sz="2000" b="1" dirty="0" smtClean="0"/>
              <a:t> unique </a:t>
            </a:r>
            <a:r>
              <a:rPr lang="fr-FR" sz="2000" b="1" dirty="0" err="1" smtClean="0"/>
              <a:t>physical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properties</a:t>
            </a:r>
            <a:r>
              <a:rPr lang="fr-FR" sz="2000" b="1" dirty="0" smtClean="0"/>
              <a:t> </a:t>
            </a:r>
            <a:r>
              <a:rPr lang="en-US" sz="2000" b="1" dirty="0" smtClean="0"/>
              <a:t>including toughness, </a:t>
            </a:r>
            <a:r>
              <a:rPr lang="en-US" sz="2000" b="1" dirty="0" err="1" smtClean="0"/>
              <a:t>viscoelasticity</a:t>
            </a:r>
            <a:r>
              <a:rPr lang="en-US" sz="2000" b="1" dirty="0" smtClean="0"/>
              <a:t>, and a tendency to form glasses and </a:t>
            </a:r>
            <a:r>
              <a:rPr lang="en-US" sz="2000" b="1" dirty="0" err="1" smtClean="0"/>
              <a:t>semicrystalline</a:t>
            </a:r>
            <a:r>
              <a:rPr lang="en-US" sz="2000" b="1" dirty="0" smtClean="0"/>
              <a:t> structures rather than crystals</a:t>
            </a:r>
            <a:endParaRPr lang="en-US" sz="20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Some </a:t>
            </a:r>
            <a:r>
              <a:rPr lang="en-US" sz="2400" dirty="0" smtClean="0"/>
              <a:t>polymers are used in uterus therapeutic </a:t>
            </a:r>
            <a:r>
              <a:rPr lang="en-US" sz="2400" dirty="0" smtClean="0"/>
              <a:t>system </a:t>
            </a:r>
            <a:r>
              <a:rPr lang="en-US" sz="2400" dirty="0" err="1" smtClean="0"/>
              <a:t>E.g.silicone</a:t>
            </a:r>
            <a:endParaRPr lang="en-US" sz="2400" dirty="0" smtClean="0"/>
          </a:p>
          <a:p>
            <a:r>
              <a:rPr lang="en-US" sz="2400" dirty="0" smtClean="0"/>
              <a:t>Copolymers </a:t>
            </a:r>
            <a:r>
              <a:rPr lang="en-US" sz="2400" dirty="0" smtClean="0"/>
              <a:t>of </a:t>
            </a:r>
            <a:r>
              <a:rPr lang="en-US" sz="2400" dirty="0" err="1" smtClean="0"/>
              <a:t>lactide</a:t>
            </a:r>
            <a:r>
              <a:rPr lang="en-US" sz="2400" dirty="0" smtClean="0"/>
              <a:t> &amp; </a:t>
            </a:r>
            <a:r>
              <a:rPr lang="en-US" sz="2400" dirty="0" err="1" smtClean="0"/>
              <a:t>glycolide</a:t>
            </a:r>
            <a:r>
              <a:rPr lang="en-US" sz="2400" dirty="0" smtClean="0"/>
              <a:t>, silicone are using in </a:t>
            </a:r>
            <a:r>
              <a:rPr lang="en-US" sz="2400" dirty="0" smtClean="0"/>
              <a:t>implantation therapeutic system.</a:t>
            </a:r>
          </a:p>
          <a:p>
            <a:r>
              <a:rPr lang="en-US" sz="2400" dirty="0" smtClean="0"/>
              <a:t>Polyurethanes </a:t>
            </a:r>
            <a:r>
              <a:rPr lang="en-US" sz="2400" dirty="0" smtClean="0"/>
              <a:t>can be used for elasticity</a:t>
            </a:r>
          </a:p>
          <a:p>
            <a:r>
              <a:rPr lang="en-US" sz="2400" dirty="0" err="1" smtClean="0"/>
              <a:t>Polymethyl</a:t>
            </a:r>
            <a:r>
              <a:rPr lang="en-US" sz="2400" dirty="0" smtClean="0"/>
              <a:t> </a:t>
            </a:r>
            <a:r>
              <a:rPr lang="en-US" sz="2400" dirty="0" smtClean="0"/>
              <a:t>methacrylate for physical strength &amp; transparency.</a:t>
            </a:r>
          </a:p>
          <a:p>
            <a:r>
              <a:rPr lang="en-US" sz="2400" dirty="0" smtClean="0"/>
              <a:t>Polyvinyl </a:t>
            </a:r>
            <a:r>
              <a:rPr lang="en-US" sz="2400" dirty="0" smtClean="0"/>
              <a:t>alcohol for </a:t>
            </a:r>
            <a:r>
              <a:rPr lang="en-US" sz="2400" dirty="0" err="1" smtClean="0"/>
              <a:t>hydrophilicity</a:t>
            </a:r>
            <a:r>
              <a:rPr lang="en-US" sz="2400" dirty="0" smtClean="0"/>
              <a:t> &amp; strength</a:t>
            </a:r>
          </a:p>
          <a:p>
            <a:r>
              <a:rPr lang="en-US" sz="2400" dirty="0" smtClean="0"/>
              <a:t>In </a:t>
            </a:r>
            <a:r>
              <a:rPr lang="en-US" sz="2400" dirty="0" smtClean="0"/>
              <a:t>addition to polymers being used as excipients, some drugs themselves </a:t>
            </a:r>
            <a:r>
              <a:rPr lang="en-US" sz="2400" dirty="0" smtClean="0"/>
              <a:t>are polymers </a:t>
            </a:r>
            <a:r>
              <a:rPr lang="en-US" sz="2400" dirty="0" smtClean="0"/>
              <a:t>including insulin, heparin &amp; its antagonist, </a:t>
            </a:r>
            <a:r>
              <a:rPr lang="en-US" sz="2400" dirty="0" err="1" smtClean="0"/>
              <a:t>protamine</a:t>
            </a:r>
            <a:r>
              <a:rPr lang="en-US" sz="2400" dirty="0" smtClean="0"/>
              <a:t> sulfate, </a:t>
            </a:r>
            <a:r>
              <a:rPr lang="en-US" sz="2400" dirty="0" smtClean="0"/>
              <a:t>plasma expander </a:t>
            </a:r>
            <a:r>
              <a:rPr lang="en-US" sz="2400" dirty="0" smtClean="0"/>
              <a:t>like </a:t>
            </a:r>
            <a:r>
              <a:rPr lang="en-US" sz="2400" dirty="0" err="1" smtClean="0"/>
              <a:t>dextran</a:t>
            </a:r>
            <a:r>
              <a:rPr lang="en-US" sz="2400" dirty="0" smtClean="0"/>
              <a:t>, normal human serum albumin, bulk laxatives like </a:t>
            </a:r>
            <a:r>
              <a:rPr lang="en-US" sz="2400" dirty="0" smtClean="0"/>
              <a:t>methyl cellulose </a:t>
            </a:r>
            <a:r>
              <a:rPr lang="en-US" sz="2400" dirty="0" smtClean="0"/>
              <a:t>&amp; sodium </a:t>
            </a:r>
            <a:r>
              <a:rPr lang="en-US" sz="2400" dirty="0" err="1" smtClean="0"/>
              <a:t>carboxy</a:t>
            </a:r>
            <a:r>
              <a:rPr lang="en-US" sz="2400" dirty="0" smtClean="0"/>
              <a:t> methyl cellulose.</a:t>
            </a:r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Chitosan</a:t>
            </a:r>
            <a:r>
              <a:rPr lang="en-US" dirty="0" smtClean="0"/>
              <a:t> is used for delivery of hydrophilic drugs as </a:t>
            </a:r>
            <a:r>
              <a:rPr lang="en-US" dirty="0" err="1" smtClean="0"/>
              <a:t>hydrogels</a:t>
            </a:r>
            <a:r>
              <a:rPr lang="en-US" dirty="0" smtClean="0"/>
              <a:t>, </a:t>
            </a:r>
            <a:r>
              <a:rPr lang="en-US" dirty="0" err="1" smtClean="0"/>
              <a:t>transdermal</a:t>
            </a:r>
            <a:r>
              <a:rPr lang="en-US" dirty="0" smtClean="0"/>
              <a:t> drug delivery, wound dressings.</a:t>
            </a:r>
          </a:p>
          <a:p>
            <a:r>
              <a:rPr lang="en-US" dirty="0" err="1" smtClean="0"/>
              <a:t>Dextrans</a:t>
            </a:r>
            <a:r>
              <a:rPr lang="en-US" dirty="0" smtClean="0"/>
              <a:t> used for sustained and targeted delivery </a:t>
            </a:r>
          </a:p>
          <a:p>
            <a:r>
              <a:rPr lang="en-US" dirty="0" err="1" smtClean="0"/>
              <a:t>Polysacchaarides</a:t>
            </a:r>
            <a:r>
              <a:rPr lang="en-US" dirty="0" smtClean="0"/>
              <a:t> used in colon specific drug delivery</a:t>
            </a:r>
          </a:p>
          <a:p>
            <a:r>
              <a:rPr lang="en-US" dirty="0" smtClean="0"/>
              <a:t>PLGA-PEG block polymers for targeting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Examples of Polymers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Polymers are of two types: naturally occurring </a:t>
            </a:r>
            <a:r>
              <a:rPr lang="en-US" dirty="0" smtClean="0"/>
              <a:t>and synthetic </a:t>
            </a:r>
            <a:r>
              <a:rPr lang="en-US" dirty="0" smtClean="0"/>
              <a:t>or </a:t>
            </a:r>
            <a:r>
              <a:rPr lang="en-US" i="1" dirty="0" smtClean="0"/>
              <a:t>man made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r>
              <a:rPr lang="en-US" dirty="0" smtClean="0"/>
              <a:t>Natural </a:t>
            </a:r>
            <a:r>
              <a:rPr lang="en-US" dirty="0" smtClean="0"/>
              <a:t>polymeric materials such as hemp, </a:t>
            </a:r>
            <a:r>
              <a:rPr lang="en-US" dirty="0" smtClean="0"/>
              <a:t>shellac, amber</a:t>
            </a:r>
            <a:r>
              <a:rPr lang="en-US" dirty="0" smtClean="0"/>
              <a:t>, wool, silk, and natural rubber have been </a:t>
            </a:r>
            <a:r>
              <a:rPr lang="en-US" dirty="0" smtClean="0"/>
              <a:t>used for </a:t>
            </a:r>
            <a:r>
              <a:rPr lang="en-US" dirty="0" smtClean="0"/>
              <a:t>centuries. A variety of other natural polymers </a:t>
            </a:r>
            <a:r>
              <a:rPr lang="en-US" dirty="0" smtClean="0"/>
              <a:t>exist, such </a:t>
            </a:r>
            <a:r>
              <a:rPr lang="en-US" dirty="0" smtClean="0"/>
              <a:t>as cellulose, which is the main constituent </a:t>
            </a:r>
            <a:r>
              <a:rPr lang="en-US" dirty="0" smtClean="0"/>
              <a:t>of wood </a:t>
            </a:r>
            <a:r>
              <a:rPr lang="en-US" dirty="0" smtClean="0"/>
              <a:t>and </a:t>
            </a:r>
            <a:r>
              <a:rPr lang="en-US" dirty="0" smtClean="0"/>
              <a:t>paper.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list of synthetic polymers, roughly in order </a:t>
            </a:r>
            <a:r>
              <a:rPr lang="en-US" dirty="0" smtClean="0"/>
              <a:t>of worldwide </a:t>
            </a:r>
            <a:r>
              <a:rPr lang="en-US" dirty="0" smtClean="0"/>
              <a:t>demand, includes </a:t>
            </a:r>
            <a:r>
              <a:rPr lang="en-US" dirty="0" smtClean="0"/>
              <a:t>polyethylene, polypropylene</a:t>
            </a:r>
            <a:r>
              <a:rPr lang="en-US" dirty="0" smtClean="0"/>
              <a:t>, polystyrene, polyvinyl </a:t>
            </a:r>
            <a:r>
              <a:rPr lang="en-US" dirty="0" smtClean="0"/>
              <a:t>chloride, synthetic </a:t>
            </a:r>
            <a:r>
              <a:rPr lang="en-US" dirty="0" smtClean="0"/>
              <a:t>rubber, phenol formaldehyde resin (</a:t>
            </a:r>
            <a:r>
              <a:rPr lang="en-US" dirty="0" smtClean="0"/>
              <a:t>or Bakelite</a:t>
            </a:r>
            <a:r>
              <a:rPr lang="en-US" dirty="0" smtClean="0"/>
              <a:t>), neoprene, nylon, </a:t>
            </a:r>
            <a:r>
              <a:rPr lang="en-US" dirty="0" err="1" smtClean="0"/>
              <a:t>polyacrylonitrile</a:t>
            </a:r>
            <a:r>
              <a:rPr lang="en-US" dirty="0" smtClean="0"/>
              <a:t>, </a:t>
            </a:r>
            <a:r>
              <a:rPr lang="en-US" dirty="0" smtClean="0"/>
              <a:t>PVB, silicone</a:t>
            </a:r>
            <a:r>
              <a:rPr lang="en-US" dirty="0" smtClean="0"/>
              <a:t>, and many more.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IDEAL POLYMER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Low Density.</a:t>
            </a:r>
          </a:p>
          <a:p>
            <a:r>
              <a:rPr lang="en-US" dirty="0" smtClean="0"/>
              <a:t>2. Low coefficient of friction.</a:t>
            </a:r>
          </a:p>
          <a:p>
            <a:r>
              <a:rPr lang="en-US" dirty="0" smtClean="0"/>
              <a:t>3. Good corrosion resistance.</a:t>
            </a:r>
          </a:p>
          <a:p>
            <a:r>
              <a:rPr lang="en-US" dirty="0" smtClean="0"/>
              <a:t>4. Good mould ability.</a:t>
            </a:r>
          </a:p>
          <a:p>
            <a:r>
              <a:rPr lang="en-US" dirty="0" smtClean="0"/>
              <a:t>5. Excellent surface finish can be obtained.</a:t>
            </a:r>
          </a:p>
          <a:p>
            <a:r>
              <a:rPr lang="en-US" dirty="0" smtClean="0"/>
              <a:t>6. Can be produced with close dimensional tolerances.</a:t>
            </a:r>
          </a:p>
          <a:p>
            <a:r>
              <a:rPr lang="en-US" dirty="0" smtClean="0"/>
              <a:t>7. Economical.</a:t>
            </a:r>
          </a:p>
          <a:p>
            <a:r>
              <a:rPr lang="en-US" dirty="0" smtClean="0"/>
              <a:t>8. Poor tensile strength.</a:t>
            </a:r>
          </a:p>
          <a:p>
            <a:r>
              <a:rPr lang="en-US" dirty="0" smtClean="0"/>
              <a:t>9. Low mechanical properties.</a:t>
            </a:r>
          </a:p>
          <a:p>
            <a:r>
              <a:rPr lang="en-US" dirty="0" smtClean="0"/>
              <a:t>10. Poor temperature resistance.</a:t>
            </a:r>
          </a:p>
          <a:p>
            <a:r>
              <a:rPr lang="en-US" dirty="0" smtClean="0"/>
              <a:t>11. Can be produced transparent or in different </a:t>
            </a:r>
            <a:r>
              <a:rPr lang="en-US" dirty="0" err="1" smtClean="0"/>
              <a:t>colours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based on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Natural polymers - The definition of a natural polymer is </a:t>
            </a:r>
            <a:r>
              <a:rPr lang="en-US" dirty="0" smtClean="0"/>
              <a:t>a polymer </a:t>
            </a:r>
            <a:r>
              <a:rPr lang="en-US" dirty="0" smtClean="0"/>
              <a:t>that results from only raw materials that are found </a:t>
            </a:r>
            <a:r>
              <a:rPr lang="en-US" dirty="0" smtClean="0"/>
              <a:t>in nature</a:t>
            </a:r>
            <a:r>
              <a:rPr lang="en-US" dirty="0" smtClean="0"/>
              <a:t>. Example - Proteins, Cellulose, Starch, Rubber.</a:t>
            </a:r>
          </a:p>
          <a:p>
            <a:r>
              <a:rPr lang="en-US" dirty="0" smtClean="0"/>
              <a:t> </a:t>
            </a:r>
            <a:r>
              <a:rPr lang="en-US" dirty="0" smtClean="0"/>
              <a:t>Semi-synthesis polymers – The polymer can obtained </a:t>
            </a:r>
            <a:r>
              <a:rPr lang="en-US" dirty="0" smtClean="0"/>
              <a:t>both Natural </a:t>
            </a:r>
            <a:r>
              <a:rPr lang="en-US" dirty="0" smtClean="0"/>
              <a:t>as well as Synthetic origin is known as </a:t>
            </a:r>
            <a:r>
              <a:rPr lang="en-US" dirty="0" err="1" smtClean="0"/>
              <a:t>Semisynthetic</a:t>
            </a:r>
            <a:r>
              <a:rPr lang="en-US" dirty="0" smtClean="0"/>
              <a:t> polymer</a:t>
            </a:r>
            <a:r>
              <a:rPr lang="en-US" dirty="0" smtClean="0"/>
              <a:t>. Example - Cellulose derivatives - Cellulose </a:t>
            </a:r>
            <a:r>
              <a:rPr lang="en-US" dirty="0" smtClean="0"/>
              <a:t>acetate (Rayon</a:t>
            </a:r>
            <a:r>
              <a:rPr lang="en-US" dirty="0" smtClean="0"/>
              <a:t>).</a:t>
            </a:r>
          </a:p>
          <a:p>
            <a:r>
              <a:rPr lang="en-US" dirty="0" smtClean="0"/>
              <a:t>Synthesis </a:t>
            </a:r>
            <a:r>
              <a:rPr lang="en-US" dirty="0" smtClean="0"/>
              <a:t>polymers - This are the polymer was prepared </a:t>
            </a:r>
            <a:r>
              <a:rPr lang="en-US" dirty="0" smtClean="0"/>
              <a:t>by Laboratory </a:t>
            </a:r>
            <a:r>
              <a:rPr lang="en-US" dirty="0" smtClean="0"/>
              <a:t>is known as Synthetic Polymer. Example - </a:t>
            </a:r>
            <a:r>
              <a:rPr lang="en-US" dirty="0" smtClean="0"/>
              <a:t>Buna-S, Buna-R</a:t>
            </a:r>
            <a:r>
              <a:rPr lang="en-US" dirty="0" smtClean="0"/>
              <a:t>, Nylon, Polythene, Polyester.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Natural Polymers</a:t>
            </a:r>
          </a:p>
          <a:p>
            <a:pPr>
              <a:buNone/>
            </a:pPr>
            <a:r>
              <a:rPr lang="en-US" dirty="0" smtClean="0"/>
              <a:t>Protein-Albumin, collagen, gelatin</a:t>
            </a:r>
          </a:p>
          <a:p>
            <a:pPr>
              <a:buNone/>
            </a:pPr>
            <a:r>
              <a:rPr lang="en-US" dirty="0" smtClean="0"/>
              <a:t>Polysaccharide-</a:t>
            </a:r>
            <a:r>
              <a:rPr lang="en-US" dirty="0" err="1" smtClean="0"/>
              <a:t>Chitosan</a:t>
            </a:r>
            <a:r>
              <a:rPr lang="en-US" dirty="0" smtClean="0"/>
              <a:t>, </a:t>
            </a:r>
            <a:r>
              <a:rPr lang="en-US" dirty="0" err="1" smtClean="0"/>
              <a:t>dextran</a:t>
            </a:r>
            <a:r>
              <a:rPr lang="en-US" dirty="0" smtClean="0"/>
              <a:t>, alginate, </a:t>
            </a:r>
            <a:r>
              <a:rPr lang="en-US" dirty="0" err="1" smtClean="0"/>
              <a:t>agarose</a:t>
            </a:r>
            <a:r>
              <a:rPr lang="en-US" dirty="0" smtClean="0"/>
              <a:t>, </a:t>
            </a:r>
            <a:r>
              <a:rPr lang="en-US" dirty="0" err="1" smtClean="0"/>
              <a:t>cyclodextrin</a:t>
            </a:r>
            <a:endParaRPr lang="en-US" dirty="0" smtClean="0"/>
          </a:p>
          <a:p>
            <a:r>
              <a:rPr lang="en-US" b="1" dirty="0" smtClean="0"/>
              <a:t>Synthetic polymers-</a:t>
            </a:r>
          </a:p>
          <a:p>
            <a:pPr>
              <a:buNone/>
            </a:pPr>
            <a:r>
              <a:rPr lang="en-US" b="1" dirty="0" smtClean="0"/>
              <a:t>Biodegradable polymer</a:t>
            </a:r>
          </a:p>
          <a:p>
            <a:pPr>
              <a:buNone/>
            </a:pPr>
            <a:r>
              <a:rPr lang="en-US" dirty="0" smtClean="0"/>
              <a:t>Polyesters- </a:t>
            </a:r>
            <a:r>
              <a:rPr lang="en-US" dirty="0" err="1" smtClean="0"/>
              <a:t>Polylactic</a:t>
            </a:r>
            <a:r>
              <a:rPr lang="en-US" dirty="0" smtClean="0"/>
              <a:t> acid, </a:t>
            </a:r>
            <a:r>
              <a:rPr lang="en-US" dirty="0" err="1" smtClean="0"/>
              <a:t>Polyglycolic</a:t>
            </a:r>
            <a:r>
              <a:rPr lang="en-US" dirty="0" smtClean="0"/>
              <a:t> acid, </a:t>
            </a:r>
            <a:r>
              <a:rPr lang="en-US" dirty="0" err="1" smtClean="0"/>
              <a:t>polycaprolactone</a:t>
            </a:r>
            <a:r>
              <a:rPr lang="en-US" dirty="0" smtClean="0"/>
              <a:t>, </a:t>
            </a:r>
            <a:r>
              <a:rPr lang="en-US" dirty="0" err="1" smtClean="0"/>
              <a:t>polyanhydride</a:t>
            </a:r>
            <a:endParaRPr lang="en-US" dirty="0" smtClean="0"/>
          </a:p>
          <a:p>
            <a:pPr>
              <a:buNone/>
            </a:pPr>
            <a:r>
              <a:rPr lang="en-US" b="1" dirty="0" err="1" smtClean="0"/>
              <a:t>Nonbiodegradable</a:t>
            </a:r>
            <a:r>
              <a:rPr lang="en-US" b="1" dirty="0" smtClean="0"/>
              <a:t> polymer- </a:t>
            </a:r>
            <a:r>
              <a:rPr lang="en-US" dirty="0" err="1" smtClean="0"/>
              <a:t>Carboxymethylcellulose</a:t>
            </a:r>
            <a:r>
              <a:rPr lang="en-US" dirty="0" smtClean="0"/>
              <a:t> (CMC), </a:t>
            </a:r>
            <a:r>
              <a:rPr lang="en-US" dirty="0" err="1" smtClean="0"/>
              <a:t>ethylcellulose</a:t>
            </a:r>
            <a:r>
              <a:rPr lang="en-US" dirty="0" smtClean="0"/>
              <a:t>, cellulose acetate, </a:t>
            </a:r>
            <a:r>
              <a:rPr lang="en-US" dirty="0" err="1" smtClean="0"/>
              <a:t>hydroxy</a:t>
            </a:r>
            <a:r>
              <a:rPr lang="en-US" dirty="0" smtClean="0"/>
              <a:t> </a:t>
            </a:r>
            <a:r>
              <a:rPr lang="en-US" dirty="0" err="1" smtClean="0"/>
              <a:t>propylmethyl</a:t>
            </a:r>
            <a:r>
              <a:rPr lang="en-US" dirty="0" smtClean="0"/>
              <a:t> </a:t>
            </a:r>
            <a:r>
              <a:rPr lang="en-US" dirty="0" err="1" smtClean="0"/>
              <a:t>cellulose,Colloidal</a:t>
            </a:r>
            <a:r>
              <a:rPr lang="en-US" dirty="0" smtClean="0"/>
              <a:t> Silica, </a:t>
            </a:r>
            <a:r>
              <a:rPr lang="en-US" dirty="0" err="1" smtClean="0"/>
              <a:t>Polymerhacrylate</a:t>
            </a:r>
            <a:r>
              <a:rPr lang="en-US" dirty="0" smtClean="0"/>
              <a:t>, </a:t>
            </a:r>
            <a:r>
              <a:rPr lang="en-US" dirty="0" err="1" smtClean="0"/>
              <a:t>polymethylmethacrylate</a:t>
            </a:r>
            <a:r>
              <a:rPr lang="en-US" dirty="0" smtClean="0"/>
              <a:t>, polyvinylpyrrolidone PVP, </a:t>
            </a:r>
            <a:r>
              <a:rPr lang="en-US" dirty="0" err="1" smtClean="0"/>
              <a:t>poloxamers,poloxamines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based on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Linear polymers - the smallest repeating unit arrange </a:t>
            </a:r>
            <a:r>
              <a:rPr lang="en-US" dirty="0" smtClean="0"/>
              <a:t>in straight </a:t>
            </a:r>
            <a:r>
              <a:rPr lang="en-US" dirty="0" smtClean="0"/>
              <a:t>line path is known as Linear polymer. Example - </a:t>
            </a:r>
            <a:r>
              <a:rPr lang="en-US" dirty="0" err="1" smtClean="0"/>
              <a:t>pvc</a:t>
            </a:r>
            <a:r>
              <a:rPr lang="en-US" dirty="0" smtClean="0"/>
              <a:t>.</a:t>
            </a:r>
          </a:p>
          <a:p>
            <a:r>
              <a:rPr lang="en-US" dirty="0" smtClean="0"/>
              <a:t>Branched </a:t>
            </a:r>
            <a:r>
              <a:rPr lang="en-US" dirty="0" smtClean="0"/>
              <a:t>chain polymers - contain linear chains having </a:t>
            </a:r>
            <a:r>
              <a:rPr lang="en-US" dirty="0" smtClean="0"/>
              <a:t>some branches</a:t>
            </a:r>
            <a:r>
              <a:rPr lang="en-US" dirty="0" smtClean="0"/>
              <a:t>, Example - low density polymer.</a:t>
            </a:r>
          </a:p>
          <a:p>
            <a:r>
              <a:rPr lang="en-US" dirty="0" smtClean="0"/>
              <a:t>Cross </a:t>
            </a:r>
            <a:r>
              <a:rPr lang="en-US" dirty="0" smtClean="0"/>
              <a:t>linked chain polymers - formed from bi-functional </a:t>
            </a:r>
            <a:r>
              <a:rPr lang="en-US" dirty="0" smtClean="0"/>
              <a:t>and tri-functional </a:t>
            </a:r>
            <a:r>
              <a:rPr lang="en-US" dirty="0" smtClean="0"/>
              <a:t>monomers and contain strong covalent </a:t>
            </a:r>
            <a:r>
              <a:rPr lang="en-US" dirty="0" err="1" smtClean="0"/>
              <a:t>bonds.Example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bakelite</a:t>
            </a:r>
            <a:r>
              <a:rPr lang="en-US" dirty="0" smtClean="0"/>
              <a:t>, melamine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common addition polymers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55036" y="1554163"/>
            <a:ext cx="638632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5680</TotalTime>
  <Words>1831</Words>
  <Application>Microsoft Office PowerPoint</Application>
  <PresentationFormat>On-screen Show (4:3)</PresentationFormat>
  <Paragraphs>151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Trek</vt:lpstr>
      <vt:lpstr>POLYMERS                            VII SEM. NDDS</vt:lpstr>
      <vt:lpstr>Polymer</vt:lpstr>
      <vt:lpstr>polymers</vt:lpstr>
      <vt:lpstr>Common Examples of Polymers</vt:lpstr>
      <vt:lpstr>CHARACTERISTICS OF IDEAL POLYMER</vt:lpstr>
      <vt:lpstr>Classification based on source</vt:lpstr>
      <vt:lpstr>Slide 7</vt:lpstr>
      <vt:lpstr>Classification based on structure</vt:lpstr>
      <vt:lpstr>Some common addition polymers</vt:lpstr>
      <vt:lpstr>Some condensation polymer</vt:lpstr>
      <vt:lpstr>Classification based on molecular force</vt:lpstr>
      <vt:lpstr>           Synthesis of Polymers</vt:lpstr>
      <vt:lpstr>Synthesis of polymer</vt:lpstr>
      <vt:lpstr>GENERAL MECHANISM OF DRUG RELEASE FROM POLYMER</vt:lpstr>
      <vt:lpstr>Drug release from polymer by diffusion </vt:lpstr>
      <vt:lpstr>Reservoir diffusion system</vt:lpstr>
      <vt:lpstr>Matrix diffusion system </vt:lpstr>
      <vt:lpstr>Degradation</vt:lpstr>
      <vt:lpstr>Water penetration (swelling) •</vt:lpstr>
      <vt:lpstr>Bio degradation of polymers - •</vt:lpstr>
      <vt:lpstr>Hydrolytic degradation</vt:lpstr>
      <vt:lpstr>Enzymatic mechanism</vt:lpstr>
      <vt:lpstr>Properties and selection of polymers</vt:lpstr>
      <vt:lpstr>Characterization of polymers</vt:lpstr>
      <vt:lpstr>APPLICATIONS OF POLYMERS IN SOLID DOSAGE FORMS</vt:lpstr>
      <vt:lpstr>APPLICATIONS OF POLYMERS IN FORMULATION OF CONTROLLED DRUG DELIVERY SYSTEM</vt:lpstr>
      <vt:lpstr>APPLICATIONS OF POLYMERS IN LIQUID DOSAGE FORMS: </vt:lpstr>
      <vt:lpstr>Applications in drug delivery</vt:lpstr>
      <vt:lpstr>applications</vt:lpstr>
      <vt:lpstr>applications</vt:lpstr>
      <vt:lpstr>applications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POLYMERS                            VII SEM. NDDS</dc:title>
  <dc:creator>Garima</dc:creator>
  <cp:lastModifiedBy>Garima</cp:lastModifiedBy>
  <cp:revision>27</cp:revision>
  <dcterms:created xsi:type="dcterms:W3CDTF">2006-08-16T00:00:00Z</dcterms:created>
  <dcterms:modified xsi:type="dcterms:W3CDTF">2020-09-28T06:11:46Z</dcterms:modified>
</cp:coreProperties>
</file>