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0" r:id="rId4"/>
    <p:sldId id="262" r:id="rId5"/>
    <p:sldId id="264" r:id="rId6"/>
    <p:sldId id="265" r:id="rId7"/>
    <p:sldId id="266" r:id="rId8"/>
    <p:sldId id="267" r:id="rId9"/>
    <p:sldId id="268" r:id="rId10"/>
    <p:sldId id="269"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59" d="100"/>
          <a:sy n="59" d="100"/>
        </p:scale>
        <p:origin x="150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 Id="rId5" Type="http://schemas.openxmlformats.org/officeDocument/2006/relationships/image" Target="../media/image12.png"/><Relationship Id="rId4" Type="http://schemas.openxmlformats.org/officeDocument/2006/relationships/image" Target="../media/image11.png"/></Relationships>
</file>

<file path=ppt/drawings/_rels/vmlDrawing5.v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13.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7.v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7.png"/><Relationship Id="rId1" Type="http://schemas.openxmlformats.org/officeDocument/2006/relationships/image" Target="../media/image6.png"/></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image" Target="../media/image28.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B8AFEC-9F33-4222-8DB4-9636A9E4808F}"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B8AFEC-9F33-4222-8DB4-9636A9E4808F}"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B8AFEC-9F33-4222-8DB4-9636A9E4808F}"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B8AFEC-9F33-4222-8DB4-9636A9E4808F}"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8AFEC-9F33-4222-8DB4-9636A9E4808F}"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B8AFEC-9F33-4222-8DB4-9636A9E4808F}"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B8AFEC-9F33-4222-8DB4-9636A9E4808F}" type="datetimeFigureOut">
              <a:rPr lang="en-US" smtClean="0"/>
              <a:pPr/>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B8AFEC-9F33-4222-8DB4-9636A9E4808F}" type="datetimeFigureOut">
              <a:rPr lang="en-US" smtClean="0"/>
              <a:pPr/>
              <a:t>8/5/2020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B8AFEC-9F33-4222-8DB4-9636A9E4808F}" type="datetimeFigureOut">
              <a:rPr lang="en-US" smtClean="0"/>
              <a:pPr/>
              <a:t>8/5/2020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B8AFEC-9F33-4222-8DB4-9636A9E4808F}"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B8AFEC-9F33-4222-8DB4-9636A9E4808F}"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B161F-6409-400F-9633-36E2554924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B8AFEC-9F33-4222-8DB4-9636A9E4808F}" type="datetimeFigureOut">
              <a:rPr lang="en-US" smtClean="0"/>
              <a:pPr/>
              <a:t>8/5/2020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B161F-6409-400F-9633-36E2554924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 Id="rId5" Type="http://schemas.openxmlformats.org/officeDocument/2006/relationships/image" Target="../media/image27.emf"/><Relationship Id="rId4" Type="http://schemas.openxmlformats.org/officeDocument/2006/relationships/image" Target="../media/image26.emf"/></Relationships>
</file>

<file path=ppt/slides/_rels/slide11.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9.png"/><Relationship Id="rId5" Type="http://schemas.openxmlformats.org/officeDocument/2006/relationships/oleObject" Target="../embeddings/oleObject27.bin"/><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oleObject" Target="../embeddings/oleObject2.bin"/><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png"/><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5.png"/><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oleObject" Target="../embeddings/oleObject14.bin"/><Relationship Id="rId7" Type="http://schemas.openxmlformats.org/officeDocument/2006/relationships/oleObject" Target="../embeddings/oleObject16.bin"/><Relationship Id="rId12"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png"/><Relationship Id="rId11" Type="http://schemas.openxmlformats.org/officeDocument/2006/relationships/oleObject" Target="../embeddings/oleObject18.bin"/><Relationship Id="rId5" Type="http://schemas.openxmlformats.org/officeDocument/2006/relationships/oleObject" Target="../embeddings/oleObject15.bin"/><Relationship Id="rId10" Type="http://schemas.openxmlformats.org/officeDocument/2006/relationships/image" Target="../media/image11.png"/><Relationship Id="rId4" Type="http://schemas.openxmlformats.org/officeDocument/2006/relationships/image" Target="../media/image8.png"/><Relationship Id="rId9" Type="http://schemas.openxmlformats.org/officeDocument/2006/relationships/oleObject" Target="../embeddings/oleObject17.bin"/></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4.png"/><Relationship Id="rId5" Type="http://schemas.openxmlformats.org/officeDocument/2006/relationships/oleObject" Target="../embeddings/oleObject20.bin"/><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png"/><Relationship Id="rId5" Type="http://schemas.openxmlformats.org/officeDocument/2006/relationships/image" Target="../media/image15.emf"/><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7.png"/><Relationship Id="rId5" Type="http://schemas.openxmlformats.org/officeDocument/2006/relationships/oleObject" Target="../embeddings/oleObject24.bin"/><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9.emf"/><Relationship Id="rId7" Type="http://schemas.openxmlformats.org/officeDocument/2006/relationships/image" Target="../media/image22.emf"/><Relationship Id="rId2" Type="http://schemas.openxmlformats.org/officeDocument/2006/relationships/image" Target="../media/image18.emf"/><Relationship Id="rId1" Type="http://schemas.openxmlformats.org/officeDocument/2006/relationships/slideLayout" Target="../slideLayouts/slideLayout7.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6"/>
          <p:cNvSpPr>
            <a:spLocks noChangeArrowheads="1"/>
          </p:cNvSpPr>
          <p:nvPr/>
        </p:nvSpPr>
        <p:spPr bwMode="auto">
          <a:xfrm>
            <a:off x="468313" y="2331541"/>
            <a:ext cx="8675687" cy="923330"/>
          </a:xfrm>
          <a:prstGeom prst="rect">
            <a:avLst/>
          </a:prstGeom>
          <a:noFill/>
          <a:ln w="9525">
            <a:noFill/>
            <a:miter lim="800000"/>
            <a:headEnd/>
            <a:tailEnd/>
          </a:ln>
        </p:spPr>
        <p:txBody>
          <a:bodyPr anchor="ctr">
            <a:spAutoFit/>
          </a:bodyPr>
          <a:lstStyle/>
          <a:p>
            <a:pPr algn="ctr"/>
            <a:r>
              <a:rPr lang="en-GB" altLang="ru-RU" sz="5400"/>
              <a:t>Alcohols</a:t>
            </a:r>
            <a:endParaRPr lang="uk-UA" altLang="ru-RU"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7"/>
          <p:cNvPicPr>
            <a:picLocks noChangeAspect="1" noChangeArrowheads="1"/>
          </p:cNvPicPr>
          <p:nvPr/>
        </p:nvPicPr>
        <p:blipFill>
          <a:blip r:embed="rId2" cstate="print"/>
          <a:srcRect/>
          <a:stretch>
            <a:fillRect/>
          </a:stretch>
        </p:blipFill>
        <p:spPr bwMode="auto">
          <a:xfrm>
            <a:off x="323850" y="692150"/>
            <a:ext cx="3960813" cy="2281238"/>
          </a:xfrm>
          <a:prstGeom prst="rect">
            <a:avLst/>
          </a:prstGeom>
          <a:noFill/>
          <a:ln w="9525">
            <a:noFill/>
            <a:miter lim="800000"/>
            <a:headEnd/>
            <a:tailEnd/>
          </a:ln>
        </p:spPr>
      </p:pic>
      <p:pic>
        <p:nvPicPr>
          <p:cNvPr id="65539" name="Picture 6"/>
          <p:cNvPicPr>
            <a:picLocks noChangeAspect="1" noChangeArrowheads="1"/>
          </p:cNvPicPr>
          <p:nvPr/>
        </p:nvPicPr>
        <p:blipFill>
          <a:blip r:embed="rId3" cstate="print"/>
          <a:srcRect/>
          <a:stretch>
            <a:fillRect/>
          </a:stretch>
        </p:blipFill>
        <p:spPr bwMode="auto">
          <a:xfrm>
            <a:off x="2339975" y="3213100"/>
            <a:ext cx="3889375" cy="1203325"/>
          </a:xfrm>
          <a:prstGeom prst="rect">
            <a:avLst/>
          </a:prstGeom>
          <a:noFill/>
          <a:ln w="9525">
            <a:noFill/>
            <a:miter lim="800000"/>
            <a:headEnd/>
            <a:tailEnd/>
          </a:ln>
        </p:spPr>
      </p:pic>
      <p:pic>
        <p:nvPicPr>
          <p:cNvPr id="65540" name="Picture 5"/>
          <p:cNvPicPr>
            <a:picLocks noChangeAspect="1" noChangeArrowheads="1"/>
          </p:cNvPicPr>
          <p:nvPr/>
        </p:nvPicPr>
        <p:blipFill>
          <a:blip r:embed="rId4" cstate="print"/>
          <a:srcRect/>
          <a:stretch>
            <a:fillRect/>
          </a:stretch>
        </p:blipFill>
        <p:spPr bwMode="auto">
          <a:xfrm>
            <a:off x="5364163" y="836613"/>
            <a:ext cx="3240087" cy="2016125"/>
          </a:xfrm>
          <a:prstGeom prst="rect">
            <a:avLst/>
          </a:prstGeom>
          <a:noFill/>
          <a:ln w="9525">
            <a:noFill/>
            <a:miter lim="800000"/>
            <a:headEnd/>
            <a:tailEnd/>
          </a:ln>
        </p:spPr>
      </p:pic>
      <p:pic>
        <p:nvPicPr>
          <p:cNvPr id="65541" name="Picture 4"/>
          <p:cNvPicPr>
            <a:picLocks noChangeAspect="1" noChangeArrowheads="1"/>
          </p:cNvPicPr>
          <p:nvPr/>
        </p:nvPicPr>
        <p:blipFill>
          <a:blip r:embed="rId5" cstate="print"/>
          <a:srcRect/>
          <a:stretch>
            <a:fillRect/>
          </a:stretch>
        </p:blipFill>
        <p:spPr bwMode="auto">
          <a:xfrm>
            <a:off x="2916238" y="4508500"/>
            <a:ext cx="3095625" cy="579438"/>
          </a:xfrm>
          <a:prstGeom prst="rect">
            <a:avLst/>
          </a:prstGeom>
          <a:noFill/>
          <a:ln w="9525">
            <a:noFill/>
            <a:miter lim="800000"/>
            <a:headEnd/>
            <a:tailEnd/>
          </a:ln>
        </p:spPr>
      </p:pic>
      <p:sp>
        <p:nvSpPr>
          <p:cNvPr id="65542"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uk-UA" altLang="ru-RU"/>
          </a:p>
        </p:txBody>
      </p:sp>
      <p:sp>
        <p:nvSpPr>
          <p:cNvPr id="65543" name="Rectangle 9"/>
          <p:cNvSpPr>
            <a:spLocks noChangeArrowheads="1"/>
          </p:cNvSpPr>
          <p:nvPr/>
        </p:nvSpPr>
        <p:spPr bwMode="auto">
          <a:xfrm>
            <a:off x="0" y="923925"/>
            <a:ext cx="1098550" cy="304800"/>
          </a:xfrm>
          <a:prstGeom prst="rect">
            <a:avLst/>
          </a:prstGeom>
          <a:noFill/>
          <a:ln w="9525">
            <a:noFill/>
            <a:miter lim="800000"/>
            <a:headEnd/>
            <a:tailEnd/>
          </a:ln>
        </p:spPr>
        <p:txBody>
          <a:bodyPr wrap="none" anchor="ctr">
            <a:spAutoFit/>
          </a:bodyPr>
          <a:lstStyle/>
          <a:p>
            <a:r>
              <a:rPr lang="en-US" altLang="ru-RU" sz="1400">
                <a:latin typeface="Times New Roman" pitchFamily="18" charset="0"/>
                <a:ea typeface="Calibri" pitchFamily="34" charset="0"/>
                <a:cs typeface="Times New Roman" pitchFamily="18" charset="0"/>
              </a:rPr>
              <a:t>	</a:t>
            </a:r>
            <a:endParaRPr lang="en-US" altLang="ru-RU">
              <a:latin typeface="Arial" charset="0"/>
              <a:ea typeface="Calibri" pitchFamily="34" charset="0"/>
              <a:cs typeface="Times New Roman" pitchFamily="18" charset="0"/>
            </a:endParaRPr>
          </a:p>
        </p:txBody>
      </p:sp>
      <p:sp>
        <p:nvSpPr>
          <p:cNvPr id="65544" name="Rectangle 10"/>
          <p:cNvSpPr>
            <a:spLocks noChangeArrowheads="1"/>
          </p:cNvSpPr>
          <p:nvPr/>
        </p:nvSpPr>
        <p:spPr bwMode="auto">
          <a:xfrm>
            <a:off x="684213" y="1628775"/>
            <a:ext cx="2012950" cy="304800"/>
          </a:xfrm>
          <a:prstGeom prst="rect">
            <a:avLst/>
          </a:prstGeom>
          <a:noFill/>
          <a:ln w="9525">
            <a:noFill/>
            <a:miter lim="800000"/>
            <a:headEnd/>
            <a:tailEnd/>
          </a:ln>
        </p:spPr>
        <p:txBody>
          <a:bodyPr wrap="none" anchor="ctr">
            <a:spAutoFit/>
          </a:bodyPr>
          <a:lstStyle/>
          <a:p>
            <a:r>
              <a:rPr lang="en-US" altLang="ru-RU" sz="1400">
                <a:latin typeface="Times New Roman" pitchFamily="18" charset="0"/>
                <a:ea typeface="Calibri" pitchFamily="34" charset="0"/>
                <a:cs typeface="Times New Roman" pitchFamily="18" charset="0"/>
              </a:rPr>
              <a:t>		</a:t>
            </a:r>
            <a:endParaRPr lang="en-US" altLang="ru-RU">
              <a:latin typeface="Arial" charset="0"/>
              <a:ea typeface="Calibri" pitchFamily="34" charset="0"/>
              <a:cs typeface="Times New Roman" pitchFamily="18" charset="0"/>
            </a:endParaRPr>
          </a:p>
        </p:txBody>
      </p:sp>
      <p:sp>
        <p:nvSpPr>
          <p:cNvPr id="65545" name="Rectangle 11"/>
          <p:cNvSpPr>
            <a:spLocks noChangeArrowheads="1"/>
          </p:cNvSpPr>
          <p:nvPr/>
        </p:nvSpPr>
        <p:spPr bwMode="auto">
          <a:xfrm>
            <a:off x="0" y="2733675"/>
            <a:ext cx="4756150" cy="304800"/>
          </a:xfrm>
          <a:prstGeom prst="rect">
            <a:avLst/>
          </a:prstGeom>
          <a:noFill/>
          <a:ln w="9525">
            <a:noFill/>
            <a:miter lim="800000"/>
            <a:headEnd/>
            <a:tailEnd/>
          </a:ln>
        </p:spPr>
        <p:txBody>
          <a:bodyPr wrap="none" anchor="ctr">
            <a:spAutoFit/>
          </a:bodyPr>
          <a:lstStyle/>
          <a:p>
            <a:pPr algn="just"/>
            <a:r>
              <a:rPr lang="en-US" altLang="ru-RU" sz="1400">
                <a:latin typeface="Times New Roman" pitchFamily="18" charset="0"/>
                <a:ea typeface="Calibri" pitchFamily="34" charset="0"/>
                <a:cs typeface="Times New Roman" pitchFamily="18" charset="0"/>
              </a:rPr>
              <a:t>					</a:t>
            </a:r>
            <a:endParaRPr lang="en-US" altLang="ru-RU">
              <a:latin typeface="Arial" charset="0"/>
              <a:ea typeface="Calibri" pitchFamily="34"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179388" y="0"/>
            <a:ext cx="8964611" cy="6597650"/>
          </a:xfrm>
        </p:spPr>
        <p:txBody>
          <a:bodyPr/>
          <a:lstStyle/>
          <a:p>
            <a:pPr algn="just" eaLnBrk="1" hangingPunct="1">
              <a:buFont typeface="Wingdings" pitchFamily="2" charset="2"/>
              <a:buNone/>
              <a:defRPr/>
            </a:pPr>
            <a:r>
              <a:rPr lang="en-GB" altLang="ru-RU" dirty="0"/>
              <a:t>	</a:t>
            </a:r>
            <a:r>
              <a:rPr lang="en-GB" altLang="ru-RU" sz="2400" b="1" dirty="0"/>
              <a:t>Classification of monohydric alcohols.</a:t>
            </a:r>
            <a:r>
              <a:rPr lang="en-GB" altLang="ru-RU" sz="2400" dirty="0"/>
              <a:t>  As already mentioned, alcohols containing one ОН group per molecule are called monohydric alcohols. These are further classified as primary (1'), secondary (2'), and tertiary (3') according as the ОН group is attached to primary, secondary and tertiary carbon atoms respectively. For example:</a:t>
            </a:r>
          </a:p>
          <a:p>
            <a:pPr eaLnBrk="1" hangingPunct="1">
              <a:buFont typeface="Wingdings" pitchFamily="2" charset="2"/>
              <a:buNone/>
              <a:defRPr/>
            </a:pPr>
            <a:endParaRPr lang="en-GB" altLang="ru-RU" sz="2400" dirty="0"/>
          </a:p>
          <a:p>
            <a:pPr eaLnBrk="1" hangingPunct="1">
              <a:buFont typeface="Wingdings" pitchFamily="2" charset="2"/>
              <a:buNone/>
              <a:defRPr/>
            </a:pPr>
            <a:endParaRPr lang="en-GB" altLang="ru-RU" sz="2400" dirty="0"/>
          </a:p>
          <a:p>
            <a:pPr eaLnBrk="1" hangingPunct="1">
              <a:buFont typeface="Wingdings" pitchFamily="2" charset="2"/>
              <a:buNone/>
              <a:defRPr/>
            </a:pPr>
            <a:endParaRPr lang="en-GB" altLang="ru-RU" sz="2000" dirty="0"/>
          </a:p>
          <a:p>
            <a:pPr eaLnBrk="1" hangingPunct="1">
              <a:buFont typeface="Wingdings" pitchFamily="2" charset="2"/>
              <a:buNone/>
              <a:defRPr/>
            </a:pPr>
            <a:endParaRPr lang="en-GB" altLang="ru-RU" sz="2000" dirty="0"/>
          </a:p>
          <a:p>
            <a:pPr eaLnBrk="1" hangingPunct="1">
              <a:buFont typeface="Wingdings" pitchFamily="2" charset="2"/>
              <a:buNone/>
              <a:defRPr/>
            </a:pPr>
            <a:r>
              <a:rPr lang="en-GB" altLang="ru-RU" sz="2000" dirty="0"/>
              <a:t> 	  Ethanol                        Isopropyl alcohol                           2-Methylpropanane-2-ol</a:t>
            </a:r>
          </a:p>
          <a:p>
            <a:pPr eaLnBrk="1" hangingPunct="1">
              <a:buFont typeface="Wingdings" pitchFamily="2" charset="2"/>
              <a:buNone/>
              <a:defRPr/>
            </a:pPr>
            <a:r>
              <a:rPr lang="en-GB" altLang="ru-RU" sz="2000" dirty="0"/>
              <a:t> Primary alcohol               Secondary alcohol                                 Tertiary alcohol</a:t>
            </a:r>
            <a:endParaRPr lang="ru-RU" altLang="ru-RU" sz="2000" dirty="0"/>
          </a:p>
        </p:txBody>
      </p:sp>
      <p:sp>
        <p:nvSpPr>
          <p:cNvPr id="7174" name="Rectangle 5"/>
          <p:cNvSpPr>
            <a:spLocks noChangeArrowheads="1"/>
          </p:cNvSpPr>
          <p:nvPr/>
        </p:nvSpPr>
        <p:spPr bwMode="auto">
          <a:xfrm>
            <a:off x="0" y="3176588"/>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7170" name="Object 4"/>
          <p:cNvGraphicFramePr>
            <a:graphicFrameLocks noChangeAspect="1"/>
          </p:cNvGraphicFramePr>
          <p:nvPr/>
        </p:nvGraphicFramePr>
        <p:xfrm>
          <a:off x="539750" y="2708275"/>
          <a:ext cx="1655763" cy="1152525"/>
        </p:xfrm>
        <a:graphic>
          <a:graphicData uri="http://schemas.openxmlformats.org/presentationml/2006/ole">
            <mc:AlternateContent xmlns:mc="http://schemas.openxmlformats.org/markup-compatibility/2006">
              <mc:Choice xmlns:v="urn:schemas-microsoft-com:vml" Requires="v">
                <p:oleObj spid="_x0000_s8200" name="Точечный рисунок" r:id="rId3" imgW="790476" imgH="504762" progId="PBrush">
                  <p:embed/>
                </p:oleObj>
              </mc:Choice>
              <mc:Fallback>
                <p:oleObj name="Точечный рисунок" r:id="rId3" imgW="790476" imgH="504762"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2708275"/>
                        <a:ext cx="1655763" cy="1152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5" name="Rectangle 7"/>
          <p:cNvSpPr>
            <a:spLocks noChangeArrowheads="1"/>
          </p:cNvSpPr>
          <p:nvPr/>
        </p:nvSpPr>
        <p:spPr bwMode="auto">
          <a:xfrm>
            <a:off x="0" y="319087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7171" name="Object 6"/>
          <p:cNvGraphicFramePr>
            <a:graphicFrameLocks noChangeAspect="1"/>
          </p:cNvGraphicFramePr>
          <p:nvPr/>
        </p:nvGraphicFramePr>
        <p:xfrm>
          <a:off x="3276600" y="2708275"/>
          <a:ext cx="1727200" cy="1152525"/>
        </p:xfrm>
        <a:graphic>
          <a:graphicData uri="http://schemas.openxmlformats.org/presentationml/2006/ole">
            <mc:AlternateContent xmlns:mc="http://schemas.openxmlformats.org/markup-compatibility/2006">
              <mc:Choice xmlns:v="urn:schemas-microsoft-com:vml" Requires="v">
                <p:oleObj spid="_x0000_s8201" name="Точечный рисунок" r:id="rId5" imgW="790476" imgH="476316" progId="PBrush">
                  <p:embed/>
                </p:oleObj>
              </mc:Choice>
              <mc:Fallback>
                <p:oleObj name="Точечный рисунок" r:id="rId5" imgW="790476" imgH="476316" progId="PBrush">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2708275"/>
                        <a:ext cx="1727200" cy="1152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6" name="Rectangle 9"/>
          <p:cNvSpPr>
            <a:spLocks noChangeArrowheads="1"/>
          </p:cNvSpPr>
          <p:nvPr/>
        </p:nvSpPr>
        <p:spPr bwMode="auto">
          <a:xfrm>
            <a:off x="0" y="3213100"/>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7172" name="Object 8"/>
          <p:cNvGraphicFramePr>
            <a:graphicFrameLocks noChangeAspect="1"/>
          </p:cNvGraphicFramePr>
          <p:nvPr/>
        </p:nvGraphicFramePr>
        <p:xfrm>
          <a:off x="6300788" y="2636838"/>
          <a:ext cx="1943100" cy="1257300"/>
        </p:xfrm>
        <a:graphic>
          <a:graphicData uri="http://schemas.openxmlformats.org/presentationml/2006/ole">
            <mc:AlternateContent xmlns:mc="http://schemas.openxmlformats.org/markup-compatibility/2006">
              <mc:Choice xmlns:v="urn:schemas-microsoft-com:vml" Requires="v">
                <p:oleObj spid="_x0000_s8202" name="Точечный рисунок" r:id="rId7" imgW="809738" imgH="523810" progId="PBrush">
                  <p:embed/>
                </p:oleObj>
              </mc:Choice>
              <mc:Fallback>
                <p:oleObj name="Точечный рисунок" r:id="rId7" imgW="809738" imgH="523810" progId="PBrush">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00788" y="2636838"/>
                        <a:ext cx="19431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0" y="0"/>
            <a:ext cx="8964613" cy="6597650"/>
          </a:xfrm>
        </p:spPr>
        <p:txBody>
          <a:bodyPr/>
          <a:lstStyle/>
          <a:p>
            <a:pPr algn="ctr" eaLnBrk="1" hangingPunct="1">
              <a:lnSpc>
                <a:spcPct val="90000"/>
              </a:lnSpc>
              <a:buFont typeface="Wingdings" pitchFamily="2" charset="2"/>
              <a:buNone/>
              <a:defRPr/>
            </a:pPr>
            <a:r>
              <a:rPr lang="en-US" altLang="ru-RU" sz="3600" dirty="0"/>
              <a:t>C</a:t>
            </a:r>
            <a:r>
              <a:rPr lang="ru-RU" altLang="ru-RU" sz="3600" dirty="0" err="1"/>
              <a:t>lassification</a:t>
            </a:r>
            <a:r>
              <a:rPr lang="ru-RU" altLang="ru-RU" sz="3600" dirty="0"/>
              <a:t> </a:t>
            </a:r>
            <a:r>
              <a:rPr lang="ru-RU" altLang="ru-RU" sz="3600" dirty="0" err="1"/>
              <a:t>of</a:t>
            </a:r>
            <a:r>
              <a:rPr lang="ru-RU" altLang="ru-RU" sz="3600" dirty="0"/>
              <a:t> </a:t>
            </a:r>
            <a:r>
              <a:rPr lang="ru-RU" altLang="ru-RU" sz="3600" dirty="0" err="1"/>
              <a:t>alcohols</a:t>
            </a:r>
            <a:r>
              <a:rPr lang="en-US" altLang="ru-RU" sz="3600" dirty="0"/>
              <a:t>.</a:t>
            </a:r>
            <a:r>
              <a:rPr lang="ru-RU" altLang="ru-RU" sz="3600" dirty="0"/>
              <a:t> </a:t>
            </a:r>
            <a:endParaRPr lang="en-GB" altLang="ru-RU" sz="3600" dirty="0"/>
          </a:p>
          <a:p>
            <a:pPr eaLnBrk="1" hangingPunct="1">
              <a:lnSpc>
                <a:spcPct val="90000"/>
              </a:lnSpc>
              <a:buFont typeface="Wingdings" pitchFamily="2" charset="2"/>
              <a:buNone/>
              <a:defRPr/>
            </a:pPr>
            <a:r>
              <a:rPr lang="en-GB" altLang="ru-RU" sz="3300" dirty="0"/>
              <a:t>	All alcohols, а principle, can be divided into two broad categories </a:t>
            </a:r>
            <a:r>
              <a:rPr lang="en-GB" altLang="ru-RU" sz="3300" dirty="0" err="1"/>
              <a:t>i.е</a:t>
            </a:r>
            <a:r>
              <a:rPr lang="en-GB" altLang="ru-RU" sz="3300" dirty="0"/>
              <a:t>. aliphatic alcohols and aromatic alcohols. </a:t>
            </a:r>
          </a:p>
          <a:p>
            <a:pPr eaLnBrk="1" hangingPunct="1">
              <a:lnSpc>
                <a:spcPct val="90000"/>
              </a:lnSpc>
              <a:buFont typeface="Wingdings" pitchFamily="2" charset="2"/>
              <a:buNone/>
              <a:defRPr/>
            </a:pPr>
            <a:r>
              <a:rPr lang="en-GB" altLang="ru-RU" sz="3300" dirty="0"/>
              <a:t>	1. Aliphatic alcohols. Alcohols in which the hydroxyl group is linked an aliphatic carbon chain are called aliphatic alcohols. </a:t>
            </a:r>
          </a:p>
          <a:p>
            <a:pPr eaLnBrk="1" hangingPunct="1">
              <a:lnSpc>
                <a:spcPct val="90000"/>
              </a:lnSpc>
              <a:buFont typeface="Wingdings" pitchFamily="2" charset="2"/>
              <a:buNone/>
              <a:defRPr/>
            </a:pPr>
            <a:r>
              <a:rPr lang="en-GB" altLang="ru-RU" sz="3300" dirty="0"/>
              <a:t>For example, </a:t>
            </a:r>
          </a:p>
          <a:p>
            <a:pPr eaLnBrk="1" hangingPunct="1">
              <a:lnSpc>
                <a:spcPct val="90000"/>
              </a:lnSpc>
              <a:buFont typeface="Wingdings" pitchFamily="2" charset="2"/>
              <a:buNone/>
              <a:defRPr/>
            </a:pPr>
            <a:endParaRPr lang="en-GB" altLang="ru-RU" sz="3300" dirty="0"/>
          </a:p>
          <a:p>
            <a:pPr eaLnBrk="1" hangingPunct="1">
              <a:lnSpc>
                <a:spcPct val="90000"/>
              </a:lnSpc>
              <a:buFont typeface="Wingdings" pitchFamily="2" charset="2"/>
              <a:buNone/>
              <a:defRPr/>
            </a:pPr>
            <a:endParaRPr lang="en-GB" altLang="ru-RU" sz="3300" dirty="0"/>
          </a:p>
          <a:p>
            <a:pPr eaLnBrk="1" hangingPunct="1">
              <a:lnSpc>
                <a:spcPct val="90000"/>
              </a:lnSpc>
              <a:buFont typeface="Wingdings" pitchFamily="2" charset="2"/>
              <a:buNone/>
              <a:defRPr/>
            </a:pPr>
            <a:r>
              <a:rPr lang="en-GB" altLang="ru-RU" sz="2700" dirty="0"/>
              <a:t>    Methyl alcohol        Ethyl alcohol               Isopropyl alcohol </a:t>
            </a:r>
          </a:p>
          <a:p>
            <a:pPr eaLnBrk="1" hangingPunct="1">
              <a:lnSpc>
                <a:spcPct val="90000"/>
              </a:lnSpc>
              <a:buFont typeface="Wingdings" pitchFamily="2" charset="2"/>
              <a:buNone/>
              <a:defRPr/>
            </a:pPr>
            <a:r>
              <a:rPr lang="en-GB" altLang="ru-RU" sz="2700" dirty="0"/>
              <a:t>     Methanol               Ethanol                      2-Propanol</a:t>
            </a:r>
            <a:endParaRPr lang="ru-RU" altLang="ru-RU" sz="2700" dirty="0"/>
          </a:p>
        </p:txBody>
      </p:sp>
      <p:sp>
        <p:nvSpPr>
          <p:cNvPr id="1030" name="Rectangle 5"/>
          <p:cNvSpPr>
            <a:spLocks noChangeArrowheads="1"/>
          </p:cNvSpPr>
          <p:nvPr/>
        </p:nvSpPr>
        <p:spPr bwMode="auto">
          <a:xfrm>
            <a:off x="0" y="3371850"/>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1026" name="Object 4"/>
          <p:cNvGraphicFramePr>
            <a:graphicFrameLocks noChangeAspect="1"/>
          </p:cNvGraphicFramePr>
          <p:nvPr/>
        </p:nvGraphicFramePr>
        <p:xfrm>
          <a:off x="395288" y="4076700"/>
          <a:ext cx="1789112" cy="447675"/>
        </p:xfrm>
        <a:graphic>
          <a:graphicData uri="http://schemas.openxmlformats.org/presentationml/2006/ole">
            <mc:AlternateContent xmlns:mc="http://schemas.openxmlformats.org/markup-compatibility/2006">
              <mc:Choice xmlns:v="urn:schemas-microsoft-com:vml" Requires="v">
                <p:oleObj spid="_x0000_s1032" name="Точечный рисунок" r:id="rId3" imgW="457143" imgH="114467" progId="PBrush">
                  <p:embed/>
                </p:oleObj>
              </mc:Choice>
              <mc:Fallback>
                <p:oleObj name="Точечный рисунок" r:id="rId3" imgW="457143" imgH="114467"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4076700"/>
                        <a:ext cx="1789112"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Rectangle 7"/>
          <p:cNvSpPr>
            <a:spLocks noChangeArrowheads="1"/>
          </p:cNvSpPr>
          <p:nvPr/>
        </p:nvSpPr>
        <p:spPr bwMode="auto">
          <a:xfrm>
            <a:off x="0" y="3367088"/>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1027" name="Object 6"/>
          <p:cNvGraphicFramePr>
            <a:graphicFrameLocks noChangeAspect="1"/>
          </p:cNvGraphicFramePr>
          <p:nvPr/>
        </p:nvGraphicFramePr>
        <p:xfrm>
          <a:off x="2916238" y="4149725"/>
          <a:ext cx="2736850" cy="493713"/>
        </p:xfrm>
        <a:graphic>
          <a:graphicData uri="http://schemas.openxmlformats.org/presentationml/2006/ole">
            <mc:AlternateContent xmlns:mc="http://schemas.openxmlformats.org/markup-compatibility/2006">
              <mc:Choice xmlns:v="urn:schemas-microsoft-com:vml" Requires="v">
                <p:oleObj spid="_x0000_s1033" name="Точечный рисунок" r:id="rId5" imgW="685714" imgH="123842" progId="PBrush">
                  <p:embed/>
                </p:oleObj>
              </mc:Choice>
              <mc:Fallback>
                <p:oleObj name="Точечный рисунок" r:id="rId5" imgW="685714" imgH="123842" progId="PBrush">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6238" y="4149725"/>
                        <a:ext cx="2736850" cy="493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9"/>
          <p:cNvSpPr>
            <a:spLocks noChangeArrowheads="1"/>
          </p:cNvSpPr>
          <p:nvPr/>
        </p:nvSpPr>
        <p:spPr bwMode="auto">
          <a:xfrm>
            <a:off x="0" y="32861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1028" name="Object 8"/>
          <p:cNvGraphicFramePr>
            <a:graphicFrameLocks noChangeAspect="1"/>
          </p:cNvGraphicFramePr>
          <p:nvPr/>
        </p:nvGraphicFramePr>
        <p:xfrm>
          <a:off x="6443663" y="4005263"/>
          <a:ext cx="2016125" cy="774700"/>
        </p:xfrm>
        <a:graphic>
          <a:graphicData uri="http://schemas.openxmlformats.org/presentationml/2006/ole">
            <mc:AlternateContent xmlns:mc="http://schemas.openxmlformats.org/markup-compatibility/2006">
              <mc:Choice xmlns:v="urn:schemas-microsoft-com:vml" Requires="v">
                <p:oleObj spid="_x0000_s1034" name="Точечный рисунок" r:id="rId7" imgW="743054" imgH="285866" progId="PBrush">
                  <p:embed/>
                </p:oleObj>
              </mc:Choice>
              <mc:Fallback>
                <p:oleObj name="Точечный рисунок" r:id="rId7" imgW="743054" imgH="285866" progId="PBrush">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43663" y="4005263"/>
                        <a:ext cx="2016125"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4294967295"/>
          </p:nvPr>
        </p:nvSpPr>
        <p:spPr>
          <a:xfrm>
            <a:off x="179388" y="0"/>
            <a:ext cx="8713787" cy="6669088"/>
          </a:xfrm>
        </p:spPr>
        <p:txBody>
          <a:bodyPr/>
          <a:lstStyle/>
          <a:p>
            <a:pPr eaLnBrk="1" hangingPunct="1">
              <a:buFont typeface="Wingdings" pitchFamily="2" charset="2"/>
              <a:buNone/>
              <a:defRPr/>
            </a:pPr>
            <a:r>
              <a:rPr lang="en-GB" altLang="ru-RU" dirty="0"/>
              <a:t> </a:t>
            </a:r>
            <a:r>
              <a:rPr lang="en-GB" altLang="ru-RU" sz="2000" dirty="0"/>
              <a:t>2. Aromatic alcohols. Alcohols in which the hydroxyl group is present in the side chain of an aromatic hydrocarbon are called aromatic For example.</a:t>
            </a:r>
            <a:r>
              <a:rPr lang="en-US" altLang="ru-RU" sz="2000" dirty="0"/>
              <a:t> </a:t>
            </a:r>
          </a:p>
          <a:p>
            <a:pPr eaLnBrk="1" hangingPunct="1">
              <a:buFont typeface="Wingdings" pitchFamily="2" charset="2"/>
              <a:buNone/>
              <a:defRPr/>
            </a:pPr>
            <a:endParaRPr lang="en-US" altLang="ru-RU" sz="2000" dirty="0"/>
          </a:p>
          <a:p>
            <a:pPr eaLnBrk="1" hangingPunct="1">
              <a:buFont typeface="Wingdings" pitchFamily="2" charset="2"/>
              <a:buNone/>
              <a:defRPr/>
            </a:pPr>
            <a:endParaRPr lang="en-GB" altLang="ru-RU" dirty="0"/>
          </a:p>
          <a:p>
            <a:pPr eaLnBrk="1" hangingPunct="1">
              <a:defRPr/>
            </a:pPr>
            <a:endParaRPr lang="en-GB" altLang="ru-RU" sz="2000" dirty="0"/>
          </a:p>
          <a:p>
            <a:pPr eaLnBrk="1" hangingPunct="1">
              <a:buFont typeface="Wingdings" pitchFamily="2" charset="2"/>
              <a:buNone/>
              <a:defRPr/>
            </a:pPr>
            <a:r>
              <a:rPr lang="en-GB" altLang="ru-RU" sz="2000" dirty="0"/>
              <a:t>        </a:t>
            </a:r>
            <a:r>
              <a:rPr lang="en-GB" altLang="ru-RU" sz="1800" dirty="0" err="1"/>
              <a:t>phenylmethanol</a:t>
            </a:r>
            <a:r>
              <a:rPr lang="en-GB" altLang="ru-RU" sz="1800" dirty="0"/>
              <a:t>                             2-phenylethanol</a:t>
            </a:r>
          </a:p>
          <a:p>
            <a:pPr eaLnBrk="1" hangingPunct="1">
              <a:buFont typeface="Wingdings" pitchFamily="2" charset="2"/>
              <a:buNone/>
              <a:defRPr/>
            </a:pPr>
            <a:r>
              <a:rPr lang="en-GB" altLang="ru-RU" sz="1800" dirty="0"/>
              <a:t>        (benzyl alcohol)                              (</a:t>
            </a:r>
            <a:r>
              <a:rPr lang="en-GB" altLang="ru-RU" sz="1800" dirty="0">
                <a:sym typeface="Symbol" pitchFamily="18" charset="2"/>
              </a:rPr>
              <a:t></a:t>
            </a:r>
            <a:r>
              <a:rPr lang="en-GB" altLang="ru-RU" sz="1800" dirty="0"/>
              <a:t>-</a:t>
            </a:r>
            <a:r>
              <a:rPr lang="en-GB" altLang="ru-RU" sz="1800" dirty="0" err="1"/>
              <a:t>phenylethyl</a:t>
            </a:r>
            <a:r>
              <a:rPr lang="en-GB" altLang="ru-RU" sz="1800" dirty="0"/>
              <a:t> alcohol)</a:t>
            </a:r>
          </a:p>
          <a:p>
            <a:pPr eaLnBrk="1" hangingPunct="1">
              <a:buFont typeface="Wingdings" pitchFamily="2" charset="2"/>
              <a:buNone/>
              <a:defRPr/>
            </a:pPr>
            <a:r>
              <a:rPr lang="en-GB" altLang="ru-RU" sz="2400" dirty="0"/>
              <a:t>	</a:t>
            </a:r>
            <a:r>
              <a:rPr lang="en-GB" altLang="ru-RU" sz="2000" dirty="0"/>
              <a:t>Alcohols are further classified as </a:t>
            </a:r>
            <a:r>
              <a:rPr lang="en-GB" altLang="ru-RU" sz="2000" b="1" dirty="0"/>
              <a:t>monohydric, </a:t>
            </a:r>
            <a:r>
              <a:rPr lang="en-GB" altLang="ru-RU" sz="2000" b="1" dirty="0" err="1"/>
              <a:t>dihydric</a:t>
            </a:r>
            <a:r>
              <a:rPr lang="en-GB" altLang="ru-RU" sz="2000" b="1" dirty="0"/>
              <a:t>, </a:t>
            </a:r>
            <a:r>
              <a:rPr lang="en-GB" altLang="ru-RU" sz="2000" b="1" dirty="0" err="1"/>
              <a:t>trihydric</a:t>
            </a:r>
            <a:r>
              <a:rPr lang="en-GB" altLang="ru-RU" sz="2000" dirty="0"/>
              <a:t> and </a:t>
            </a:r>
            <a:r>
              <a:rPr lang="en-GB" altLang="ru-RU" sz="2000" dirty="0" err="1"/>
              <a:t>роlyhydric</a:t>
            </a:r>
            <a:r>
              <a:rPr lang="en-GB" altLang="ru-RU" sz="2000" dirty="0"/>
              <a:t> according as their molecules contain one, two, three</a:t>
            </a:r>
            <a:r>
              <a:rPr lang="en-GB" altLang="ru-RU" sz="2400" dirty="0"/>
              <a:t>, or </a:t>
            </a:r>
            <a:r>
              <a:rPr lang="en-GB" altLang="ru-RU" sz="2000" dirty="0"/>
              <a:t>many hydroxyl groups respectively. For </a:t>
            </a:r>
            <a:r>
              <a:rPr lang="en-GB" altLang="ru-RU" sz="2000" dirty="0" err="1"/>
              <a:t>ехаmрlе</a:t>
            </a:r>
            <a:r>
              <a:rPr lang="en-GB" altLang="ru-RU" sz="2000" dirty="0"/>
              <a:t>,</a:t>
            </a:r>
          </a:p>
          <a:p>
            <a:pPr eaLnBrk="1" hangingPunct="1">
              <a:buFont typeface="Wingdings" pitchFamily="2" charset="2"/>
              <a:buNone/>
              <a:defRPr/>
            </a:pPr>
            <a:endParaRPr lang="en-GB" altLang="ru-RU" sz="2000" dirty="0"/>
          </a:p>
          <a:p>
            <a:pPr eaLnBrk="1" hangingPunct="1">
              <a:buFont typeface="Wingdings" pitchFamily="2" charset="2"/>
              <a:buNone/>
              <a:defRPr/>
            </a:pPr>
            <a:endParaRPr lang="en-GB" altLang="ru-RU" sz="2000" dirty="0"/>
          </a:p>
          <a:p>
            <a:pPr eaLnBrk="1" hangingPunct="1">
              <a:buFont typeface="Wingdings" pitchFamily="2" charset="2"/>
              <a:buNone/>
              <a:defRPr/>
            </a:pPr>
            <a:endParaRPr lang="en-GB" altLang="ru-RU" sz="2000" dirty="0"/>
          </a:p>
          <a:p>
            <a:pPr eaLnBrk="1" hangingPunct="1">
              <a:buFont typeface="Wingdings" pitchFamily="2" charset="2"/>
              <a:buNone/>
              <a:defRPr/>
            </a:pPr>
            <a:r>
              <a:rPr lang="en-GB" altLang="ru-RU" sz="2000" dirty="0"/>
              <a:t>    Ethyl alcohol                1,2-Ethanediol                  1,2,3-propanetriol</a:t>
            </a:r>
          </a:p>
          <a:p>
            <a:pPr eaLnBrk="1" hangingPunct="1">
              <a:buFont typeface="Wingdings" pitchFamily="2" charset="2"/>
              <a:buNone/>
              <a:defRPr/>
            </a:pPr>
            <a:r>
              <a:rPr lang="en-GB" altLang="ru-RU" sz="2000" dirty="0"/>
              <a:t>    (Monohydric)                (</a:t>
            </a:r>
            <a:r>
              <a:rPr lang="en-GB" altLang="ru-RU" sz="2000" dirty="0" err="1"/>
              <a:t>Dihydric</a:t>
            </a:r>
            <a:r>
              <a:rPr lang="en-GB" altLang="ru-RU" sz="2000" dirty="0"/>
              <a:t>)                         (</a:t>
            </a:r>
            <a:r>
              <a:rPr lang="en-GB" altLang="ru-RU" sz="2000" dirty="0" err="1"/>
              <a:t>Trihydric</a:t>
            </a:r>
            <a:r>
              <a:rPr lang="en-GB" altLang="ru-RU" sz="2000" dirty="0"/>
              <a:t>)</a:t>
            </a:r>
            <a:endParaRPr lang="ru-RU" altLang="ru-RU" sz="2000" dirty="0"/>
          </a:p>
        </p:txBody>
      </p:sp>
      <p:sp>
        <p:nvSpPr>
          <p:cNvPr id="2056" name="Rectangle 5"/>
          <p:cNvSpPr>
            <a:spLocks noChangeArrowheads="1"/>
          </p:cNvSpPr>
          <p:nvPr/>
        </p:nvSpPr>
        <p:spPr bwMode="auto">
          <a:xfrm>
            <a:off x="0" y="31718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0" name="Object 4"/>
          <p:cNvGraphicFramePr>
            <a:graphicFrameLocks noChangeAspect="1"/>
          </p:cNvGraphicFramePr>
          <p:nvPr/>
        </p:nvGraphicFramePr>
        <p:xfrm>
          <a:off x="1116013" y="836613"/>
          <a:ext cx="1295400" cy="1295400"/>
        </p:xfrm>
        <a:graphic>
          <a:graphicData uri="http://schemas.openxmlformats.org/presentationml/2006/ole">
            <mc:AlternateContent xmlns:mc="http://schemas.openxmlformats.org/markup-compatibility/2006">
              <mc:Choice xmlns:v="urn:schemas-microsoft-com:vml" Requires="v">
                <p:oleObj spid="_x0000_s2060" name="Точечный рисунок" r:id="rId3" imgW="514422" imgH="514422" progId="PBrush">
                  <p:embed/>
                </p:oleObj>
              </mc:Choice>
              <mc:Fallback>
                <p:oleObj name="Точечный рисунок" r:id="rId3" imgW="514422" imgH="514422"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836613"/>
                        <a:ext cx="12954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7" name="Rectangle 7"/>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1" name="Object 6"/>
          <p:cNvGraphicFramePr>
            <a:graphicFrameLocks noChangeAspect="1"/>
          </p:cNvGraphicFramePr>
          <p:nvPr/>
        </p:nvGraphicFramePr>
        <p:xfrm>
          <a:off x="4427538" y="908050"/>
          <a:ext cx="1584325" cy="1152525"/>
        </p:xfrm>
        <a:graphic>
          <a:graphicData uri="http://schemas.openxmlformats.org/presentationml/2006/ole">
            <mc:AlternateContent xmlns:mc="http://schemas.openxmlformats.org/markup-compatibility/2006">
              <mc:Choice xmlns:v="urn:schemas-microsoft-com:vml" Requires="v">
                <p:oleObj spid="_x0000_s2061" name="Точечный рисунок" r:id="rId5" imgW="733333" imgH="533474" progId="PBrush">
                  <p:embed/>
                </p:oleObj>
              </mc:Choice>
              <mc:Fallback>
                <p:oleObj name="Точечный рисунок" r:id="rId5" imgW="733333" imgH="533474" progId="PBrush">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538" y="908050"/>
                        <a:ext cx="1584325" cy="1152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8"/>
          <p:cNvGraphicFramePr>
            <a:graphicFrameLocks noChangeAspect="1"/>
          </p:cNvGraphicFramePr>
          <p:nvPr/>
        </p:nvGraphicFramePr>
        <p:xfrm>
          <a:off x="395288" y="4076700"/>
          <a:ext cx="1944687" cy="719138"/>
        </p:xfrm>
        <a:graphic>
          <a:graphicData uri="http://schemas.openxmlformats.org/presentationml/2006/ole">
            <mc:AlternateContent xmlns:mc="http://schemas.openxmlformats.org/markup-compatibility/2006">
              <mc:Choice xmlns:v="urn:schemas-microsoft-com:vml" Requires="v">
                <p:oleObj spid="_x0000_s2062" name="Точечный рисунок" r:id="rId7" imgW="685714" imgH="123842" progId="PBrush">
                  <p:embed/>
                </p:oleObj>
              </mc:Choice>
              <mc:Fallback>
                <p:oleObj name="Точечный рисунок" r:id="rId7" imgW="685714" imgH="123842" progId="PBrush">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288" y="4076700"/>
                        <a:ext cx="1944687" cy="719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8" name="Rectangle 11"/>
          <p:cNvSpPr>
            <a:spLocks noChangeArrowheads="1"/>
          </p:cNvSpPr>
          <p:nvPr/>
        </p:nvSpPr>
        <p:spPr bwMode="auto">
          <a:xfrm>
            <a:off x="0" y="3252788"/>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3" name="Object 10"/>
          <p:cNvGraphicFramePr>
            <a:graphicFrameLocks noChangeAspect="1"/>
          </p:cNvGraphicFramePr>
          <p:nvPr/>
        </p:nvGraphicFramePr>
        <p:xfrm>
          <a:off x="3203575" y="4005263"/>
          <a:ext cx="1511300" cy="923925"/>
        </p:xfrm>
        <a:graphic>
          <a:graphicData uri="http://schemas.openxmlformats.org/presentationml/2006/ole">
            <mc:AlternateContent xmlns:mc="http://schemas.openxmlformats.org/markup-compatibility/2006">
              <mc:Choice xmlns:v="urn:schemas-microsoft-com:vml" Requires="v">
                <p:oleObj spid="_x0000_s2063" name="Точечный рисунок" r:id="rId9" imgW="466543" imgH="352474" progId="PBrush">
                  <p:embed/>
                </p:oleObj>
              </mc:Choice>
              <mc:Fallback>
                <p:oleObj name="Точечный рисунок" r:id="rId9" imgW="466543" imgH="352474" progId="PBrush">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3575" y="4005263"/>
                        <a:ext cx="1511300"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9" name="Rectangle 13"/>
          <p:cNvSpPr>
            <a:spLocks noChangeArrowheads="1"/>
          </p:cNvSpPr>
          <p:nvPr/>
        </p:nvSpPr>
        <p:spPr bwMode="auto">
          <a:xfrm>
            <a:off x="0" y="32480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4" name="Object 12"/>
          <p:cNvGraphicFramePr>
            <a:graphicFrameLocks noChangeAspect="1"/>
          </p:cNvGraphicFramePr>
          <p:nvPr/>
        </p:nvGraphicFramePr>
        <p:xfrm>
          <a:off x="5940425" y="3933825"/>
          <a:ext cx="1944688" cy="947738"/>
        </p:xfrm>
        <a:graphic>
          <a:graphicData uri="http://schemas.openxmlformats.org/presentationml/2006/ole">
            <mc:AlternateContent xmlns:mc="http://schemas.openxmlformats.org/markup-compatibility/2006">
              <mc:Choice xmlns:v="urn:schemas-microsoft-com:vml" Requires="v">
                <p:oleObj spid="_x0000_s2064" name="Точечный рисунок" r:id="rId11" imgW="743054" imgH="361809" progId="PBrush">
                  <p:embed/>
                </p:oleObj>
              </mc:Choice>
              <mc:Fallback>
                <p:oleObj name="Точечный рисунок" r:id="rId11" imgW="743054" imgH="361809" progId="PBrush">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0425" y="3933825"/>
                        <a:ext cx="1944688" cy="947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4294967295"/>
          </p:nvPr>
        </p:nvSpPr>
        <p:spPr>
          <a:xfrm>
            <a:off x="179388" y="0"/>
            <a:ext cx="8713787" cy="6669088"/>
          </a:xfrm>
        </p:spPr>
        <p:txBody>
          <a:bodyPr/>
          <a:lstStyle/>
          <a:p>
            <a:pPr eaLnBrk="1" hangingPunct="1">
              <a:buFont typeface="Wingdings" pitchFamily="2" charset="2"/>
              <a:buNone/>
              <a:defRPr/>
            </a:pPr>
            <a:r>
              <a:rPr lang="en-GB" altLang="ru-RU"/>
              <a:t> </a:t>
            </a:r>
            <a:r>
              <a:rPr lang="en-GB" altLang="ru-RU" sz="2000"/>
              <a:t>2. Aromatic alcohols. Alcohols in which the hydroxyl group is present in the side chain of an aromatic hydrocarbon are called aromatic For example.</a:t>
            </a:r>
            <a:r>
              <a:rPr lang="en-US" altLang="ru-RU" sz="2000"/>
              <a:t> </a:t>
            </a:r>
          </a:p>
          <a:p>
            <a:pPr eaLnBrk="1" hangingPunct="1">
              <a:buFont typeface="Wingdings" pitchFamily="2" charset="2"/>
              <a:buNone/>
              <a:defRPr/>
            </a:pPr>
            <a:endParaRPr lang="en-US" altLang="ru-RU" sz="2000"/>
          </a:p>
          <a:p>
            <a:pPr eaLnBrk="1" hangingPunct="1">
              <a:buFont typeface="Wingdings" pitchFamily="2" charset="2"/>
              <a:buNone/>
              <a:defRPr/>
            </a:pPr>
            <a:endParaRPr lang="en-GB" altLang="ru-RU"/>
          </a:p>
          <a:p>
            <a:pPr eaLnBrk="1" hangingPunct="1">
              <a:defRPr/>
            </a:pPr>
            <a:endParaRPr lang="en-GB" altLang="ru-RU" sz="2000"/>
          </a:p>
          <a:p>
            <a:pPr eaLnBrk="1" hangingPunct="1">
              <a:buFont typeface="Wingdings" pitchFamily="2" charset="2"/>
              <a:buNone/>
              <a:defRPr/>
            </a:pPr>
            <a:r>
              <a:rPr lang="en-GB" altLang="ru-RU" sz="2000"/>
              <a:t>        </a:t>
            </a:r>
            <a:r>
              <a:rPr lang="en-GB" altLang="ru-RU" sz="1800"/>
              <a:t>phenylmethanol                             2-phenylethanol</a:t>
            </a:r>
          </a:p>
          <a:p>
            <a:pPr eaLnBrk="1" hangingPunct="1">
              <a:buFont typeface="Wingdings" pitchFamily="2" charset="2"/>
              <a:buNone/>
              <a:defRPr/>
            </a:pPr>
            <a:r>
              <a:rPr lang="en-GB" altLang="ru-RU" sz="1800"/>
              <a:t>        (benzyl alcohol)                              (</a:t>
            </a:r>
            <a:r>
              <a:rPr lang="en-GB" altLang="ru-RU" sz="1800">
                <a:sym typeface="Symbol" pitchFamily="18" charset="2"/>
              </a:rPr>
              <a:t></a:t>
            </a:r>
            <a:r>
              <a:rPr lang="en-GB" altLang="ru-RU" sz="1800"/>
              <a:t>-phenylethyl alcohol)</a:t>
            </a:r>
          </a:p>
          <a:p>
            <a:pPr eaLnBrk="1" hangingPunct="1">
              <a:buFont typeface="Wingdings" pitchFamily="2" charset="2"/>
              <a:buNone/>
              <a:defRPr/>
            </a:pPr>
            <a:r>
              <a:rPr lang="en-GB" altLang="ru-RU" sz="2400"/>
              <a:t>	</a:t>
            </a:r>
            <a:r>
              <a:rPr lang="en-GB" altLang="ru-RU" sz="2000"/>
              <a:t>Alcohols are further classified as </a:t>
            </a:r>
            <a:r>
              <a:rPr lang="en-GB" altLang="ru-RU" sz="2000" b="1"/>
              <a:t>monohydric, dihydric, trihydric</a:t>
            </a:r>
            <a:r>
              <a:rPr lang="en-GB" altLang="ru-RU" sz="2000"/>
              <a:t> and роlyhydric according as their molecules contain one, two, three</a:t>
            </a:r>
            <a:r>
              <a:rPr lang="en-GB" altLang="ru-RU" sz="2400"/>
              <a:t>, or </a:t>
            </a:r>
            <a:r>
              <a:rPr lang="en-GB" altLang="ru-RU" sz="2000"/>
              <a:t>many hydroxyl groups respectively. For ехаmрlе,</a:t>
            </a:r>
          </a:p>
          <a:p>
            <a:pPr eaLnBrk="1" hangingPunct="1">
              <a:buFont typeface="Wingdings" pitchFamily="2" charset="2"/>
              <a:buNone/>
              <a:defRPr/>
            </a:pPr>
            <a:endParaRPr lang="en-GB" altLang="ru-RU" sz="2000"/>
          </a:p>
          <a:p>
            <a:pPr eaLnBrk="1" hangingPunct="1">
              <a:buFont typeface="Wingdings" pitchFamily="2" charset="2"/>
              <a:buNone/>
              <a:defRPr/>
            </a:pPr>
            <a:endParaRPr lang="en-GB" altLang="ru-RU" sz="2000"/>
          </a:p>
          <a:p>
            <a:pPr eaLnBrk="1" hangingPunct="1">
              <a:buFont typeface="Wingdings" pitchFamily="2" charset="2"/>
              <a:buNone/>
              <a:defRPr/>
            </a:pPr>
            <a:endParaRPr lang="en-GB" altLang="ru-RU" sz="2000"/>
          </a:p>
          <a:p>
            <a:pPr eaLnBrk="1" hangingPunct="1">
              <a:buFont typeface="Wingdings" pitchFamily="2" charset="2"/>
              <a:buNone/>
              <a:defRPr/>
            </a:pPr>
            <a:r>
              <a:rPr lang="en-GB" altLang="ru-RU" sz="2000"/>
              <a:t>    Ethyl alcohol                1,2-Ethanediol                  1,2,3-propanetriol</a:t>
            </a:r>
          </a:p>
          <a:p>
            <a:pPr eaLnBrk="1" hangingPunct="1">
              <a:buFont typeface="Wingdings" pitchFamily="2" charset="2"/>
              <a:buNone/>
              <a:defRPr/>
            </a:pPr>
            <a:r>
              <a:rPr lang="en-GB" altLang="ru-RU" sz="2000"/>
              <a:t>    (Monohydric)                (Dihydric)                         (Trihydric)</a:t>
            </a:r>
            <a:endParaRPr lang="ru-RU" altLang="ru-RU" sz="2000"/>
          </a:p>
        </p:txBody>
      </p:sp>
      <p:sp>
        <p:nvSpPr>
          <p:cNvPr id="2056" name="Rectangle 5"/>
          <p:cNvSpPr>
            <a:spLocks noChangeArrowheads="1"/>
          </p:cNvSpPr>
          <p:nvPr/>
        </p:nvSpPr>
        <p:spPr bwMode="auto">
          <a:xfrm>
            <a:off x="0" y="31718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0" name="Object 4"/>
          <p:cNvGraphicFramePr>
            <a:graphicFrameLocks noChangeAspect="1"/>
          </p:cNvGraphicFramePr>
          <p:nvPr/>
        </p:nvGraphicFramePr>
        <p:xfrm>
          <a:off x="1116013" y="836613"/>
          <a:ext cx="1295400" cy="1295400"/>
        </p:xfrm>
        <a:graphic>
          <a:graphicData uri="http://schemas.openxmlformats.org/presentationml/2006/ole">
            <mc:AlternateContent xmlns:mc="http://schemas.openxmlformats.org/markup-compatibility/2006">
              <mc:Choice xmlns:v="urn:schemas-microsoft-com:vml" Requires="v">
                <p:oleObj spid="_x0000_s3084" name="Точечный рисунок" r:id="rId3" imgW="514422" imgH="514422" progId="PBrush">
                  <p:embed/>
                </p:oleObj>
              </mc:Choice>
              <mc:Fallback>
                <p:oleObj name="Точечный рисунок" r:id="rId3" imgW="514422" imgH="514422"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836613"/>
                        <a:ext cx="12954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7" name="Rectangle 7"/>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1" name="Object 6"/>
          <p:cNvGraphicFramePr>
            <a:graphicFrameLocks noChangeAspect="1"/>
          </p:cNvGraphicFramePr>
          <p:nvPr/>
        </p:nvGraphicFramePr>
        <p:xfrm>
          <a:off x="4427538" y="908050"/>
          <a:ext cx="1584325" cy="1152525"/>
        </p:xfrm>
        <a:graphic>
          <a:graphicData uri="http://schemas.openxmlformats.org/presentationml/2006/ole">
            <mc:AlternateContent xmlns:mc="http://schemas.openxmlformats.org/markup-compatibility/2006">
              <mc:Choice xmlns:v="urn:schemas-microsoft-com:vml" Requires="v">
                <p:oleObj spid="_x0000_s3085" name="Точечный рисунок" r:id="rId5" imgW="733333" imgH="533474" progId="PBrush">
                  <p:embed/>
                </p:oleObj>
              </mc:Choice>
              <mc:Fallback>
                <p:oleObj name="Точечный рисунок" r:id="rId5" imgW="733333" imgH="533474" progId="PBrush">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538" y="908050"/>
                        <a:ext cx="1584325" cy="1152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8"/>
          <p:cNvGraphicFramePr>
            <a:graphicFrameLocks noChangeAspect="1"/>
          </p:cNvGraphicFramePr>
          <p:nvPr/>
        </p:nvGraphicFramePr>
        <p:xfrm>
          <a:off x="395288" y="4076700"/>
          <a:ext cx="1944687" cy="719138"/>
        </p:xfrm>
        <a:graphic>
          <a:graphicData uri="http://schemas.openxmlformats.org/presentationml/2006/ole">
            <mc:AlternateContent xmlns:mc="http://schemas.openxmlformats.org/markup-compatibility/2006">
              <mc:Choice xmlns:v="urn:schemas-microsoft-com:vml" Requires="v">
                <p:oleObj spid="_x0000_s3086" name="Точечный рисунок" r:id="rId7" imgW="685714" imgH="123842" progId="PBrush">
                  <p:embed/>
                </p:oleObj>
              </mc:Choice>
              <mc:Fallback>
                <p:oleObj name="Точечный рисунок" r:id="rId7" imgW="685714" imgH="123842" progId="PBrush">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288" y="4076700"/>
                        <a:ext cx="1944687" cy="719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8" name="Rectangle 11"/>
          <p:cNvSpPr>
            <a:spLocks noChangeArrowheads="1"/>
          </p:cNvSpPr>
          <p:nvPr/>
        </p:nvSpPr>
        <p:spPr bwMode="auto">
          <a:xfrm>
            <a:off x="0" y="3252788"/>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3" name="Object 10"/>
          <p:cNvGraphicFramePr>
            <a:graphicFrameLocks noChangeAspect="1"/>
          </p:cNvGraphicFramePr>
          <p:nvPr/>
        </p:nvGraphicFramePr>
        <p:xfrm>
          <a:off x="3203575" y="4005263"/>
          <a:ext cx="1511300" cy="923925"/>
        </p:xfrm>
        <a:graphic>
          <a:graphicData uri="http://schemas.openxmlformats.org/presentationml/2006/ole">
            <mc:AlternateContent xmlns:mc="http://schemas.openxmlformats.org/markup-compatibility/2006">
              <mc:Choice xmlns:v="urn:schemas-microsoft-com:vml" Requires="v">
                <p:oleObj spid="_x0000_s3087" name="Точечный рисунок" r:id="rId9" imgW="466543" imgH="352474" progId="PBrush">
                  <p:embed/>
                </p:oleObj>
              </mc:Choice>
              <mc:Fallback>
                <p:oleObj name="Точечный рисунок" r:id="rId9" imgW="466543" imgH="352474" progId="PBrush">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3575" y="4005263"/>
                        <a:ext cx="1511300"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9" name="Rectangle 13"/>
          <p:cNvSpPr>
            <a:spLocks noChangeArrowheads="1"/>
          </p:cNvSpPr>
          <p:nvPr/>
        </p:nvSpPr>
        <p:spPr bwMode="auto">
          <a:xfrm>
            <a:off x="0" y="32480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2054" name="Object 12"/>
          <p:cNvGraphicFramePr>
            <a:graphicFrameLocks noChangeAspect="1"/>
          </p:cNvGraphicFramePr>
          <p:nvPr/>
        </p:nvGraphicFramePr>
        <p:xfrm>
          <a:off x="5940425" y="3933825"/>
          <a:ext cx="1944688" cy="947738"/>
        </p:xfrm>
        <a:graphic>
          <a:graphicData uri="http://schemas.openxmlformats.org/presentationml/2006/ole">
            <mc:AlternateContent xmlns:mc="http://schemas.openxmlformats.org/markup-compatibility/2006">
              <mc:Choice xmlns:v="urn:schemas-microsoft-com:vml" Requires="v">
                <p:oleObj spid="_x0000_s3088" name="Точечный рисунок" r:id="rId11" imgW="743054" imgH="361809" progId="PBrush">
                  <p:embed/>
                </p:oleObj>
              </mc:Choice>
              <mc:Fallback>
                <p:oleObj name="Точечный рисунок" r:id="rId11" imgW="743054" imgH="361809" progId="PBrush">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0425" y="3933825"/>
                        <a:ext cx="1944688" cy="947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4294967295"/>
          </p:nvPr>
        </p:nvSpPr>
        <p:spPr>
          <a:xfrm>
            <a:off x="179388" y="188913"/>
            <a:ext cx="8785225" cy="6480175"/>
          </a:xfrm>
        </p:spPr>
        <p:txBody>
          <a:bodyPr/>
          <a:lstStyle/>
          <a:p>
            <a:pPr marL="812800" indent="-812800" eaLnBrk="1" hangingPunct="1">
              <a:buFontTx/>
              <a:buAutoNum type="romanUcPeriod"/>
              <a:defRPr/>
            </a:pPr>
            <a:r>
              <a:rPr lang="en-GB" altLang="ru-RU" sz="2400" b="1"/>
              <a:t>Тhe alkyl alcohol system</a:t>
            </a:r>
            <a:r>
              <a:rPr lang="en-GB" altLang="ru-RU" sz="2400"/>
              <a:t>. In this system of common nomenclature, the name of an alcohol is derived by combining the name of the alkyl group with the word alcohol. The names are mitten as two words.</a:t>
            </a:r>
          </a:p>
          <a:p>
            <a:pPr marL="812800" indent="-812800" eaLnBrk="1" hangingPunct="1">
              <a:buFontTx/>
              <a:buAutoNum type="romanUcPeriod"/>
              <a:defRPr/>
            </a:pPr>
            <a:endParaRPr lang="en-US" altLang="ru-RU" sz="2400"/>
          </a:p>
          <a:p>
            <a:pPr marL="812800" indent="-812800" eaLnBrk="1" hangingPunct="1">
              <a:buFontTx/>
              <a:buAutoNum type="romanUcPeriod"/>
              <a:defRPr/>
            </a:pPr>
            <a:endParaRPr lang="en-US" altLang="ru-RU" sz="2400"/>
          </a:p>
          <a:p>
            <a:pPr marL="812800" indent="-812800" eaLnBrk="1" hangingPunct="1">
              <a:buFontTx/>
              <a:buAutoNum type="romanUcPeriod"/>
              <a:defRPr/>
            </a:pPr>
            <a:endParaRPr lang="en-US" altLang="ru-RU" sz="2400"/>
          </a:p>
          <a:p>
            <a:pPr marL="812800" indent="-812800" eaLnBrk="1" hangingPunct="1">
              <a:buFont typeface="Wingdings" pitchFamily="2" charset="2"/>
              <a:buNone/>
              <a:defRPr/>
            </a:pPr>
            <a:r>
              <a:rPr lang="en-GB" altLang="ru-RU" sz="2000"/>
              <a:t>n-butyl alcohol                      isobutyl alcohol                   tret-butyl alcohol</a:t>
            </a:r>
          </a:p>
          <a:p>
            <a:pPr marL="812800" indent="-812800" eaLnBrk="1" hangingPunct="1">
              <a:buFont typeface="Wingdings" pitchFamily="2" charset="2"/>
              <a:buNone/>
              <a:defRPr/>
            </a:pPr>
            <a:r>
              <a:rPr lang="en-GB" altLang="ru-RU" sz="2400" b="1">
                <a:solidFill>
                  <a:schemeClr val="hlink"/>
                </a:solidFill>
              </a:rPr>
              <a:t>II</a:t>
            </a:r>
            <a:r>
              <a:rPr lang="en-GB" altLang="ru-RU" sz="2400" b="1"/>
              <a:t>. In this common system</a:t>
            </a:r>
            <a:r>
              <a:rPr lang="en-GB" altLang="ru-RU" sz="2400"/>
              <a:t>, the position of an additional substituent is indicated by use of the Greek alphabet rather than by numbers.</a:t>
            </a:r>
          </a:p>
          <a:p>
            <a:pPr marL="812800" indent="-812800" eaLnBrk="1" hangingPunct="1">
              <a:buFont typeface="Wingdings" pitchFamily="2" charset="2"/>
              <a:buNone/>
              <a:defRPr/>
            </a:pPr>
            <a:endParaRPr lang="en-GB" altLang="ru-RU" sz="2400"/>
          </a:p>
          <a:p>
            <a:pPr marL="812800" indent="-812800" eaLnBrk="1" hangingPunct="1">
              <a:buFont typeface="Wingdings" pitchFamily="2" charset="2"/>
              <a:buNone/>
              <a:defRPr/>
            </a:pPr>
            <a:endParaRPr lang="en-GB" altLang="ru-RU" sz="2400"/>
          </a:p>
          <a:p>
            <a:pPr marL="812800" indent="-812800" eaLnBrk="1" hangingPunct="1">
              <a:buFont typeface="Wingdings" pitchFamily="2" charset="2"/>
              <a:buNone/>
              <a:defRPr/>
            </a:pPr>
            <a:r>
              <a:rPr lang="en-GB" altLang="ru-RU" sz="2800">
                <a:sym typeface="Symbol" pitchFamily="18" charset="2"/>
              </a:rPr>
              <a:t>    </a:t>
            </a:r>
            <a:r>
              <a:rPr lang="en-GB" altLang="ru-RU" sz="2400">
                <a:sym typeface="Symbol" pitchFamily="18" charset="2"/>
              </a:rPr>
              <a:t></a:t>
            </a:r>
            <a:r>
              <a:rPr lang="en-GB" altLang="ru-RU" sz="2400"/>
              <a:t>-chloroethyl alcohol              </a:t>
            </a:r>
            <a:r>
              <a:rPr lang="en-GB" altLang="ru-RU" sz="2400">
                <a:sym typeface="Symbol" pitchFamily="18" charset="2"/>
              </a:rPr>
              <a:t></a:t>
            </a:r>
            <a:r>
              <a:rPr lang="en-GB" altLang="ru-RU" sz="2400"/>
              <a:t>-bromobutyl alcohol</a:t>
            </a:r>
            <a:endParaRPr lang="ru-RU" altLang="ru-RU" sz="2400"/>
          </a:p>
        </p:txBody>
      </p:sp>
      <p:graphicFrame>
        <p:nvGraphicFramePr>
          <p:cNvPr id="3074" name="Object 4"/>
          <p:cNvGraphicFramePr>
            <a:graphicFrameLocks noChangeAspect="1"/>
          </p:cNvGraphicFramePr>
          <p:nvPr/>
        </p:nvGraphicFramePr>
        <p:xfrm>
          <a:off x="0" y="2349500"/>
          <a:ext cx="2951163" cy="338138"/>
        </p:xfrm>
        <a:graphic>
          <a:graphicData uri="http://schemas.openxmlformats.org/presentationml/2006/ole">
            <mc:AlternateContent xmlns:mc="http://schemas.openxmlformats.org/markup-compatibility/2006">
              <mc:Choice xmlns:v="urn:schemas-microsoft-com:vml" Requires="v">
                <p:oleObj spid="_x0000_s4108" name="Точечный рисунок" r:id="rId3" imgW="1495634" imgH="171338" progId="PBrush">
                  <p:embed/>
                </p:oleObj>
              </mc:Choice>
              <mc:Fallback>
                <p:oleObj name="Точечный рисунок" r:id="rId3" imgW="1495634" imgH="171338"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49500"/>
                        <a:ext cx="2951163" cy="338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0" name="Rectangle 7"/>
          <p:cNvSpPr>
            <a:spLocks noChangeArrowheads="1"/>
          </p:cNvSpPr>
          <p:nvPr/>
        </p:nvSpPr>
        <p:spPr bwMode="auto">
          <a:xfrm>
            <a:off x="0" y="3252788"/>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3075" name="Object 6"/>
          <p:cNvGraphicFramePr>
            <a:graphicFrameLocks noChangeAspect="1"/>
          </p:cNvGraphicFramePr>
          <p:nvPr/>
        </p:nvGraphicFramePr>
        <p:xfrm>
          <a:off x="3708400" y="2060575"/>
          <a:ext cx="2233613" cy="731838"/>
        </p:xfrm>
        <a:graphic>
          <a:graphicData uri="http://schemas.openxmlformats.org/presentationml/2006/ole">
            <mc:AlternateContent xmlns:mc="http://schemas.openxmlformats.org/markup-compatibility/2006">
              <mc:Choice xmlns:v="urn:schemas-microsoft-com:vml" Requires="v">
                <p:oleObj spid="_x0000_s4109" name="Точечный рисунок" r:id="rId5" imgW="1076475" imgH="352474" progId="PBrush">
                  <p:embed/>
                </p:oleObj>
              </mc:Choice>
              <mc:Fallback>
                <p:oleObj name="Точечный рисунок" r:id="rId5" imgW="1076475" imgH="352474" progId="PBrush">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8400" y="2060575"/>
                        <a:ext cx="2233613" cy="731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1" name="Rectangle 9"/>
          <p:cNvSpPr>
            <a:spLocks noChangeArrowheads="1"/>
          </p:cNvSpPr>
          <p:nvPr/>
        </p:nvSpPr>
        <p:spPr bwMode="auto">
          <a:xfrm>
            <a:off x="0" y="3213100"/>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3076" name="Object 8"/>
          <p:cNvGraphicFramePr>
            <a:graphicFrameLocks noChangeAspect="1"/>
          </p:cNvGraphicFramePr>
          <p:nvPr/>
        </p:nvGraphicFramePr>
        <p:xfrm>
          <a:off x="6877050" y="1773238"/>
          <a:ext cx="1511300" cy="1128712"/>
        </p:xfrm>
        <a:graphic>
          <a:graphicData uri="http://schemas.openxmlformats.org/presentationml/2006/ole">
            <mc:AlternateContent xmlns:mc="http://schemas.openxmlformats.org/markup-compatibility/2006">
              <mc:Choice xmlns:v="urn:schemas-microsoft-com:vml" Requires="v">
                <p:oleObj spid="_x0000_s4110" name="Точечный рисунок" r:id="rId7" imgW="676369" imgH="504762" progId="PBrush">
                  <p:embed/>
                </p:oleObj>
              </mc:Choice>
              <mc:Fallback>
                <p:oleObj name="Точечный рисунок" r:id="rId7" imgW="676369" imgH="504762" progId="PBrush">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77050" y="1773238"/>
                        <a:ext cx="1511300" cy="1128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2" name="Rectangle 11"/>
          <p:cNvSpPr>
            <a:spLocks noChangeArrowheads="1"/>
          </p:cNvSpPr>
          <p:nvPr/>
        </p:nvSpPr>
        <p:spPr bwMode="auto">
          <a:xfrm>
            <a:off x="0" y="330517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3077" name="Object 10"/>
          <p:cNvGraphicFramePr>
            <a:graphicFrameLocks noChangeAspect="1"/>
          </p:cNvGraphicFramePr>
          <p:nvPr/>
        </p:nvGraphicFramePr>
        <p:xfrm>
          <a:off x="611188" y="4652963"/>
          <a:ext cx="3097212" cy="792162"/>
        </p:xfrm>
        <a:graphic>
          <a:graphicData uri="http://schemas.openxmlformats.org/presentationml/2006/ole">
            <mc:AlternateContent xmlns:mc="http://schemas.openxmlformats.org/markup-compatibility/2006">
              <mc:Choice xmlns:v="urn:schemas-microsoft-com:vml" Requires="v">
                <p:oleObj spid="_x0000_s4111" name="Точечный рисунок" r:id="rId9" imgW="876190" imgH="247685" progId="PBrush">
                  <p:embed/>
                </p:oleObj>
              </mc:Choice>
              <mc:Fallback>
                <p:oleObj name="Точечный рисунок" r:id="rId9" imgW="876190" imgH="247685" progId="PBrush">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1188" y="4652963"/>
                        <a:ext cx="3097212"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3" name="Rectangle 13"/>
          <p:cNvSpPr>
            <a:spLocks noChangeArrowheads="1"/>
          </p:cNvSpPr>
          <p:nvPr/>
        </p:nvSpPr>
        <p:spPr bwMode="auto">
          <a:xfrm>
            <a:off x="0" y="3295650"/>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3078" name="Object 12"/>
          <p:cNvGraphicFramePr>
            <a:graphicFrameLocks noChangeAspect="1"/>
          </p:cNvGraphicFramePr>
          <p:nvPr/>
        </p:nvGraphicFramePr>
        <p:xfrm>
          <a:off x="4716463" y="4652963"/>
          <a:ext cx="3313112" cy="754062"/>
        </p:xfrm>
        <a:graphic>
          <a:graphicData uri="http://schemas.openxmlformats.org/presentationml/2006/ole">
            <mc:AlternateContent xmlns:mc="http://schemas.openxmlformats.org/markup-compatibility/2006">
              <mc:Choice xmlns:v="urn:schemas-microsoft-com:vml" Requires="v">
                <p:oleObj spid="_x0000_s4112" name="Точечный рисунок" r:id="rId11" imgW="1171429" imgH="266737" progId="PBrush">
                  <p:embed/>
                </p:oleObj>
              </mc:Choice>
              <mc:Fallback>
                <p:oleObj name="Точечный рисунок" r:id="rId11" imgW="1171429" imgH="266737" progId="PBrush">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463" y="4652963"/>
                        <a:ext cx="3313112" cy="754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4294967295"/>
          </p:nvPr>
        </p:nvSpPr>
        <p:spPr>
          <a:xfrm>
            <a:off x="250825" y="188913"/>
            <a:ext cx="8893175" cy="6480175"/>
          </a:xfrm>
        </p:spPr>
        <p:txBody>
          <a:bodyPr/>
          <a:lstStyle/>
          <a:p>
            <a:pPr eaLnBrk="1" hangingPunct="1">
              <a:buFont typeface="Wingdings" pitchFamily="2" charset="2"/>
              <a:buNone/>
              <a:defRPr/>
            </a:pPr>
            <a:r>
              <a:rPr lang="en-GB" altLang="ru-RU" sz="2400" dirty="0"/>
              <a:t>	Any simple radical that has а common name may be used in the alkyl alcohol system, with one important exception. The grouping С</a:t>
            </a:r>
            <a:r>
              <a:rPr lang="en-GB" altLang="ru-RU" sz="1800" dirty="0"/>
              <a:t>6</a:t>
            </a:r>
            <a:r>
              <a:rPr lang="en-GB" altLang="ru-RU" sz="2400" dirty="0"/>
              <a:t>Н</a:t>
            </a:r>
            <a:r>
              <a:rPr lang="en-GB" altLang="ru-RU" sz="1800" dirty="0"/>
              <a:t>5</a:t>
            </a:r>
            <a:r>
              <a:rPr lang="en-GB" altLang="ru-RU" sz="2400" dirty="0"/>
              <a:t> - has the special name phenyl, but the compound C</a:t>
            </a:r>
            <a:r>
              <a:rPr lang="en-GB" altLang="ru-RU" sz="1800" dirty="0"/>
              <a:t>6</a:t>
            </a:r>
            <a:r>
              <a:rPr lang="en-GB" altLang="ru-RU" sz="2400" dirty="0"/>
              <a:t>H</a:t>
            </a:r>
            <a:r>
              <a:rPr lang="en-GB" altLang="ru-RU" sz="1800" dirty="0"/>
              <a:t>5</a:t>
            </a:r>
            <a:r>
              <a:rPr lang="en-GB" altLang="ru-RU" sz="2400" dirty="0"/>
              <a:t>OH is phenol, not phenyl alcohol. </a:t>
            </a:r>
          </a:p>
          <a:p>
            <a:pPr eaLnBrk="1" hangingPunct="1">
              <a:buFont typeface="Wingdings" pitchFamily="2" charset="2"/>
              <a:buNone/>
              <a:defRPr/>
            </a:pPr>
            <a:endParaRPr lang="en-GB" altLang="ru-RU" sz="2400" dirty="0"/>
          </a:p>
          <a:p>
            <a:pPr eaLnBrk="1" hangingPunct="1">
              <a:buFont typeface="Wingdings" pitchFamily="2" charset="2"/>
              <a:buNone/>
              <a:defRPr/>
            </a:pPr>
            <a:r>
              <a:rPr lang="en-GB" altLang="ru-RU" dirty="0"/>
              <a:t>             phenol</a:t>
            </a:r>
            <a:r>
              <a:rPr lang="ru-RU" altLang="ru-RU" dirty="0"/>
              <a:t> </a:t>
            </a:r>
            <a:endParaRPr lang="en-GB" altLang="ru-RU" sz="2400" dirty="0"/>
          </a:p>
          <a:p>
            <a:pPr eaLnBrk="1" hangingPunct="1">
              <a:buFont typeface="Wingdings" pitchFamily="2" charset="2"/>
              <a:buNone/>
              <a:defRPr/>
            </a:pPr>
            <a:r>
              <a:rPr lang="en-GB" altLang="ru-RU" sz="2000" dirty="0"/>
              <a:t>	Substituted phenols are named as derivatives of the parent compound phenol. The reason for this difference is historical and arose from the fact that phenol and its derivatives have many chemical properties that are very different from those of alkyl alcohols. However, phenyl substituted alkyl alcohols are normal alcohols and often have common names.  Examples are:</a:t>
            </a:r>
          </a:p>
          <a:p>
            <a:pPr eaLnBrk="1" hangingPunct="1">
              <a:buFont typeface="Wingdings" pitchFamily="2" charset="2"/>
              <a:buNone/>
              <a:defRPr/>
            </a:pPr>
            <a:endParaRPr lang="en-GB" altLang="ru-RU" sz="2000" dirty="0"/>
          </a:p>
          <a:p>
            <a:pPr eaLnBrk="1" hangingPunct="1">
              <a:buFont typeface="Wingdings" pitchFamily="2" charset="2"/>
              <a:buNone/>
              <a:defRPr/>
            </a:pPr>
            <a:r>
              <a:rPr lang="en-GB" altLang="ru-RU" dirty="0"/>
              <a:t>                </a:t>
            </a:r>
            <a:r>
              <a:rPr lang="en-GB" altLang="ru-RU" sz="2400" dirty="0" err="1"/>
              <a:t>phenylmethanol</a:t>
            </a:r>
            <a:r>
              <a:rPr lang="en-GB" altLang="ru-RU" sz="2400" dirty="0"/>
              <a:t>                                             </a:t>
            </a:r>
            <a:r>
              <a:rPr lang="en-GB" altLang="ru-RU" sz="2000" dirty="0"/>
              <a:t>2-phenylethanol</a:t>
            </a:r>
            <a:r>
              <a:rPr lang="ru-RU" altLang="ru-RU" sz="2000" dirty="0"/>
              <a:t> </a:t>
            </a:r>
            <a:endParaRPr lang="en-GB" altLang="ru-RU" sz="2000" dirty="0"/>
          </a:p>
          <a:p>
            <a:pPr eaLnBrk="1" hangingPunct="1">
              <a:buFont typeface="Wingdings" pitchFamily="2" charset="2"/>
              <a:buNone/>
              <a:defRPr/>
            </a:pPr>
            <a:r>
              <a:rPr lang="en-GB" altLang="ru-RU" sz="2000" dirty="0"/>
              <a:t>                            (benzyl alcohol)</a:t>
            </a:r>
            <a:r>
              <a:rPr lang="ru-RU" altLang="ru-RU" dirty="0"/>
              <a:t> </a:t>
            </a:r>
            <a:r>
              <a:rPr lang="en-US" altLang="ru-RU" dirty="0"/>
              <a:t>                       </a:t>
            </a:r>
            <a:r>
              <a:rPr lang="en-GB" altLang="ru-RU" sz="1800" dirty="0"/>
              <a:t>(                      </a:t>
            </a:r>
            <a:r>
              <a:rPr lang="en-GB" altLang="ru-RU" sz="1800" dirty="0">
                <a:sym typeface="Symbol" pitchFamily="18" charset="2"/>
              </a:rPr>
              <a:t></a:t>
            </a:r>
            <a:r>
              <a:rPr lang="en-GB" altLang="ru-RU" sz="1800" dirty="0"/>
              <a:t>-</a:t>
            </a:r>
            <a:r>
              <a:rPr lang="en-GB" altLang="ru-RU" sz="1800" dirty="0" err="1"/>
              <a:t>phenylethyl</a:t>
            </a:r>
            <a:r>
              <a:rPr lang="en-GB" altLang="ru-RU" sz="1800" dirty="0"/>
              <a:t> alcohol</a:t>
            </a:r>
            <a:r>
              <a:rPr lang="ru-RU" altLang="ru-RU" dirty="0"/>
              <a:t> </a:t>
            </a:r>
          </a:p>
        </p:txBody>
      </p:sp>
      <p:sp>
        <p:nvSpPr>
          <p:cNvPr id="4102" name="Rectangle 5"/>
          <p:cNvSpPr>
            <a:spLocks noChangeArrowheads="1"/>
          </p:cNvSpPr>
          <p:nvPr/>
        </p:nvSpPr>
        <p:spPr bwMode="auto">
          <a:xfrm>
            <a:off x="0" y="31718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4098" name="Object 4"/>
          <p:cNvGraphicFramePr>
            <a:graphicFrameLocks noChangeAspect="1"/>
          </p:cNvGraphicFramePr>
          <p:nvPr/>
        </p:nvGraphicFramePr>
        <p:xfrm>
          <a:off x="827088" y="1773238"/>
          <a:ext cx="623887" cy="936625"/>
        </p:xfrm>
        <a:graphic>
          <a:graphicData uri="http://schemas.openxmlformats.org/presentationml/2006/ole">
            <mc:AlternateContent xmlns:mc="http://schemas.openxmlformats.org/markup-compatibility/2006">
              <mc:Choice xmlns:v="urn:schemas-microsoft-com:vml" Requires="v">
                <p:oleObj spid="_x0000_s5128" name="Точечный рисунок" r:id="rId3" imgW="343039" imgH="514422" progId="PBrush">
                  <p:embed/>
                </p:oleObj>
              </mc:Choice>
              <mc:Fallback>
                <p:oleObj name="Точечный рисунок" r:id="rId3" imgW="343039" imgH="514422"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1773238"/>
                        <a:ext cx="623887"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3" name="Rectangle 7"/>
          <p:cNvSpPr>
            <a:spLocks noChangeArrowheads="1"/>
          </p:cNvSpPr>
          <p:nvPr/>
        </p:nvSpPr>
        <p:spPr bwMode="auto">
          <a:xfrm>
            <a:off x="0" y="31718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4099" name="Object 6"/>
          <p:cNvGraphicFramePr>
            <a:graphicFrameLocks noChangeAspect="1"/>
          </p:cNvGraphicFramePr>
          <p:nvPr/>
        </p:nvGraphicFramePr>
        <p:xfrm>
          <a:off x="381000" y="4724400"/>
          <a:ext cx="1368425" cy="1368425"/>
        </p:xfrm>
        <a:graphic>
          <a:graphicData uri="http://schemas.openxmlformats.org/presentationml/2006/ole">
            <mc:AlternateContent xmlns:mc="http://schemas.openxmlformats.org/markup-compatibility/2006">
              <mc:Choice xmlns:v="urn:schemas-microsoft-com:vml" Requires="v">
                <p:oleObj spid="_x0000_s5129" name="Точечный рисунок" r:id="rId5" imgW="514422" imgH="514422" progId="PBrush">
                  <p:embed/>
                </p:oleObj>
              </mc:Choice>
              <mc:Fallback>
                <p:oleObj name="Точечный рисунок" r:id="rId5" imgW="514422" imgH="514422" progId="PBrush">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4724400"/>
                        <a:ext cx="1368425" cy="136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4" name="Rectangle 9"/>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4100" name="Object 8"/>
          <p:cNvGraphicFramePr>
            <a:graphicFrameLocks noChangeAspect="1"/>
          </p:cNvGraphicFramePr>
          <p:nvPr/>
        </p:nvGraphicFramePr>
        <p:xfrm>
          <a:off x="4343400" y="4800600"/>
          <a:ext cx="1943100" cy="1412875"/>
        </p:xfrm>
        <a:graphic>
          <a:graphicData uri="http://schemas.openxmlformats.org/presentationml/2006/ole">
            <mc:AlternateContent xmlns:mc="http://schemas.openxmlformats.org/markup-compatibility/2006">
              <mc:Choice xmlns:v="urn:schemas-microsoft-com:vml" Requires="v">
                <p:oleObj spid="_x0000_s5130" name="Bitmap Image" r:id="rId7" imgW="733333" imgH="533474" progId="PBrush">
                  <p:embed/>
                </p:oleObj>
              </mc:Choice>
              <mc:Fallback>
                <p:oleObj name="Bitmap Image" r:id="rId7" imgW="733333" imgH="533474" progId="PBrush">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4800600"/>
                        <a:ext cx="1943100" cy="1412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4294967295"/>
          </p:nvPr>
        </p:nvSpPr>
        <p:spPr>
          <a:xfrm>
            <a:off x="179388" y="188913"/>
            <a:ext cx="8785225" cy="6669087"/>
          </a:xfrm>
        </p:spPr>
        <p:txBody>
          <a:bodyPr/>
          <a:lstStyle/>
          <a:p>
            <a:pPr eaLnBrk="1" hangingPunct="1">
              <a:buFont typeface="Wingdings" pitchFamily="2" charset="2"/>
              <a:buNone/>
              <a:defRPr/>
            </a:pPr>
            <a:r>
              <a:rPr lang="en-GB" altLang="ru-RU" sz="2400" dirty="0">
                <a:solidFill>
                  <a:schemeClr val="hlink"/>
                </a:solidFill>
              </a:rPr>
              <a:t>III</a:t>
            </a:r>
            <a:r>
              <a:rPr lang="en-GB" altLang="ru-RU" sz="2400" dirty="0"/>
              <a:t>. </a:t>
            </a:r>
            <a:r>
              <a:rPr lang="en-GB" altLang="ru-RU" sz="2400" b="1" dirty="0"/>
              <a:t>The </a:t>
            </a:r>
            <a:r>
              <a:rPr lang="en-GB" altLang="ru-RU" sz="2400" b="1" dirty="0" err="1"/>
              <a:t>carbinol</a:t>
            </a:r>
            <a:r>
              <a:rPr lang="en-GB" altLang="ru-RU" sz="2400" b="1" dirty="0"/>
              <a:t> system</a:t>
            </a:r>
            <a:r>
              <a:rPr lang="en-GB" altLang="ru-RU" sz="2400" dirty="0"/>
              <a:t>. In this system, the simplest alcohol, СН</a:t>
            </a:r>
            <a:r>
              <a:rPr lang="en-GB" altLang="ru-RU" sz="1800" dirty="0"/>
              <a:t>3</a:t>
            </a:r>
            <a:r>
              <a:rPr lang="en-GB" altLang="ru-RU" sz="2400" dirty="0"/>
              <a:t>ОН, is called </a:t>
            </a:r>
            <a:r>
              <a:rPr lang="en-GB" altLang="ru-RU" sz="2400" dirty="0" err="1"/>
              <a:t>carbinol</a:t>
            </a:r>
            <a:r>
              <a:rPr lang="en-GB" altLang="ru-RU" sz="2400" dirty="0"/>
              <a:t>. More complex alcohols are named as alkyl substituted </a:t>
            </a:r>
            <a:r>
              <a:rPr lang="en-GB" altLang="ru-RU" sz="2400" dirty="0" err="1"/>
              <a:t>carbinols</a:t>
            </a:r>
            <a:r>
              <a:rPr lang="en-GB" altLang="ru-RU" sz="2400" dirty="0"/>
              <a:t>. The names are written as one word.</a:t>
            </a:r>
          </a:p>
          <a:p>
            <a:pPr eaLnBrk="1" hangingPunct="1">
              <a:buFont typeface="Wingdings" pitchFamily="2" charset="2"/>
              <a:buNone/>
              <a:defRPr/>
            </a:pPr>
            <a:endParaRPr lang="en-GB" altLang="ru-RU" sz="2400" dirty="0"/>
          </a:p>
          <a:p>
            <a:pPr eaLnBrk="1" hangingPunct="1">
              <a:buFont typeface="Wingdings" pitchFamily="2" charset="2"/>
              <a:buNone/>
              <a:defRPr/>
            </a:pPr>
            <a:endParaRPr lang="en-GB" altLang="ru-RU" sz="2400" dirty="0"/>
          </a:p>
          <a:p>
            <a:pPr eaLnBrk="1" hangingPunct="1">
              <a:buFont typeface="Wingdings" pitchFamily="2" charset="2"/>
              <a:buNone/>
              <a:defRPr/>
            </a:pPr>
            <a:endParaRPr lang="en-GB" altLang="ru-RU" sz="2400" dirty="0"/>
          </a:p>
          <a:p>
            <a:pPr eaLnBrk="1" hangingPunct="1">
              <a:buFont typeface="Wingdings" pitchFamily="2" charset="2"/>
              <a:buNone/>
              <a:defRPr/>
            </a:pPr>
            <a:r>
              <a:rPr lang="en-GB" altLang="ru-RU" sz="2000" dirty="0" err="1"/>
              <a:t>butylmethylcarbinol</a:t>
            </a:r>
            <a:r>
              <a:rPr lang="en-GB" altLang="ru-RU" sz="2000" dirty="0"/>
              <a:t>             </a:t>
            </a:r>
            <a:r>
              <a:rPr lang="en-GB" altLang="ru-RU" sz="2000" dirty="0" err="1"/>
              <a:t>triethylcarbinol</a:t>
            </a:r>
            <a:r>
              <a:rPr lang="en-GB" altLang="ru-RU" sz="2000" dirty="0"/>
              <a:t>              </a:t>
            </a:r>
            <a:r>
              <a:rPr lang="en-GB" altLang="ru-RU" sz="2000" dirty="0" err="1"/>
              <a:t>phenilcarbino</a:t>
            </a:r>
            <a:r>
              <a:rPr lang="en-US" altLang="ru-RU" sz="2000" dirty="0"/>
              <a:t>l</a:t>
            </a:r>
          </a:p>
          <a:p>
            <a:pPr eaLnBrk="1" hangingPunct="1">
              <a:buFont typeface="Wingdings" pitchFamily="2" charset="2"/>
              <a:buNone/>
              <a:defRPr/>
            </a:pPr>
            <a:endParaRPr lang="en-US" altLang="ru-RU" sz="2000" dirty="0"/>
          </a:p>
          <a:p>
            <a:pPr algn="just" eaLnBrk="1" hangingPunct="1">
              <a:buFont typeface="Wingdings" pitchFamily="2" charset="2"/>
              <a:buNone/>
              <a:defRPr/>
            </a:pPr>
            <a:r>
              <a:rPr lang="en-GB" altLang="ru-RU" sz="2400" dirty="0"/>
              <a:t>	The number of carbons attached to the </a:t>
            </a:r>
            <a:r>
              <a:rPr lang="en-GB" altLang="ru-RU" sz="2400" dirty="0" err="1"/>
              <a:t>carbinol</a:t>
            </a:r>
            <a:r>
              <a:rPr lang="en-GB" altLang="ru-RU" sz="2400" dirty="0"/>
              <a:t> carbon distinguishes primary, secondary, and tertiary </a:t>
            </a:r>
            <a:r>
              <a:rPr lang="en-GB" altLang="ru-RU" sz="2400" dirty="0" err="1"/>
              <a:t>carbinols</a:t>
            </a:r>
            <a:r>
              <a:rPr lang="en-GB" altLang="ru-RU" sz="2400" dirty="0"/>
              <a:t>. As in the case of the alkyl halides, this classification is useful because the different types of alcohols show important differences in reactivity under given conditions. The </a:t>
            </a:r>
            <a:r>
              <a:rPr lang="en-GB" altLang="ru-RU" sz="2400" dirty="0" err="1"/>
              <a:t>carbinol</a:t>
            </a:r>
            <a:r>
              <a:rPr lang="en-GB" altLang="ru-RU" sz="2400" dirty="0"/>
              <a:t> system of nomenclature has been falling into disuse in recent years. However, it is found extensively in the older organic chemical literature.</a:t>
            </a:r>
            <a:endParaRPr lang="ru-RU" altLang="ru-RU" sz="2400" dirty="0"/>
          </a:p>
        </p:txBody>
      </p:sp>
      <p:graphicFrame>
        <p:nvGraphicFramePr>
          <p:cNvPr id="5122" name="Object 6"/>
          <p:cNvGraphicFramePr>
            <a:graphicFrameLocks noChangeAspect="1"/>
          </p:cNvGraphicFramePr>
          <p:nvPr/>
        </p:nvGraphicFramePr>
        <p:xfrm>
          <a:off x="3124200" y="1447800"/>
          <a:ext cx="1800225" cy="1190625"/>
        </p:xfrm>
        <a:graphic>
          <a:graphicData uri="http://schemas.openxmlformats.org/presentationml/2006/ole">
            <mc:AlternateContent xmlns:mc="http://schemas.openxmlformats.org/markup-compatibility/2006">
              <mc:Choice xmlns:v="urn:schemas-microsoft-com:vml" Requires="v">
                <p:oleObj spid="_x0000_s6148" name="Точечный рисунок" r:id="rId3" imgW="647619" imgH="428798" progId="PBrush">
                  <p:embed/>
                </p:oleObj>
              </mc:Choice>
              <mc:Fallback>
                <p:oleObj name="Точечный рисунок" r:id="rId3" imgW="647619" imgH="428798" progId="PBrush">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447800"/>
                        <a:ext cx="1800225" cy="1190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uk-UA" altLang="ru-RU"/>
          </a:p>
        </p:txBody>
      </p:sp>
      <p:pic>
        <p:nvPicPr>
          <p:cNvPr id="5125" name="Picture 10"/>
          <p:cNvPicPr>
            <a:picLocks noChangeAspect="1" noChangeArrowheads="1"/>
          </p:cNvPicPr>
          <p:nvPr/>
        </p:nvPicPr>
        <p:blipFill>
          <a:blip r:embed="rId5" cstate="print"/>
          <a:srcRect/>
          <a:stretch>
            <a:fillRect/>
          </a:stretch>
        </p:blipFill>
        <p:spPr bwMode="auto">
          <a:xfrm>
            <a:off x="228600" y="1524000"/>
            <a:ext cx="2647950" cy="1062037"/>
          </a:xfrm>
          <a:prstGeom prst="rect">
            <a:avLst/>
          </a:prstGeom>
          <a:noFill/>
          <a:ln w="9525">
            <a:noFill/>
            <a:miter lim="800000"/>
            <a:headEnd/>
            <a:tailEnd/>
          </a:ln>
        </p:spPr>
      </p:pic>
      <p:pic>
        <p:nvPicPr>
          <p:cNvPr id="5126" name="Picture 13"/>
          <p:cNvPicPr>
            <a:picLocks noChangeAspect="1" noChangeArrowheads="1"/>
          </p:cNvPicPr>
          <p:nvPr/>
        </p:nvPicPr>
        <p:blipFill>
          <a:blip r:embed="rId6" cstate="print"/>
          <a:srcRect/>
          <a:stretch>
            <a:fillRect/>
          </a:stretch>
        </p:blipFill>
        <p:spPr bwMode="auto">
          <a:xfrm>
            <a:off x="5715000" y="1371600"/>
            <a:ext cx="1368425" cy="13684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4294967295"/>
          </p:nvPr>
        </p:nvSpPr>
        <p:spPr>
          <a:xfrm>
            <a:off x="179388" y="188913"/>
            <a:ext cx="8964612" cy="6480175"/>
          </a:xfrm>
        </p:spPr>
        <p:txBody>
          <a:bodyPr/>
          <a:lstStyle/>
          <a:p>
            <a:pPr eaLnBrk="1" hangingPunct="1">
              <a:buFont typeface="Wingdings" pitchFamily="2" charset="2"/>
              <a:buNone/>
              <a:defRPr/>
            </a:pPr>
            <a:r>
              <a:rPr lang="en-GB" altLang="ru-RU" sz="2800" dirty="0"/>
              <a:t>	</a:t>
            </a:r>
            <a:r>
              <a:rPr lang="en-GB" altLang="ru-RU" sz="2800" dirty="0" err="1"/>
              <a:t>Polyhydroxy</a:t>
            </a:r>
            <a:r>
              <a:rPr lang="en-GB" altLang="ru-RU" sz="2800" dirty="0"/>
              <a:t> alcohols: An alcohol in which two hydroxyl groups are present is named as а </a:t>
            </a:r>
            <a:r>
              <a:rPr lang="en-GB" altLang="ru-RU" sz="2800" dirty="0" err="1"/>
              <a:t>diol</a:t>
            </a:r>
            <a:r>
              <a:rPr lang="en-GB" altLang="ru-RU" sz="2800" dirty="0"/>
              <a:t>, one containing three hydroxyl groups is named as а </a:t>
            </a:r>
            <a:r>
              <a:rPr lang="en-GB" altLang="ru-RU" sz="2800" dirty="0" err="1"/>
              <a:t>triol</a:t>
            </a:r>
            <a:r>
              <a:rPr lang="en-GB" altLang="ru-RU" sz="2800" dirty="0"/>
              <a:t>, and so on. In these names for </a:t>
            </a:r>
            <a:r>
              <a:rPr lang="en-GB" altLang="ru-RU" sz="2800" dirty="0" err="1"/>
              <a:t>diols</a:t>
            </a:r>
            <a:r>
              <a:rPr lang="en-GB" altLang="ru-RU" sz="2800" dirty="0"/>
              <a:t>, </a:t>
            </a:r>
            <a:r>
              <a:rPr lang="en-GB" altLang="ru-RU" sz="2800" dirty="0" err="1"/>
              <a:t>triols</a:t>
            </a:r>
            <a:r>
              <a:rPr lang="en-GB" altLang="ru-RU" sz="2800" dirty="0"/>
              <a:t>, and so forth, the final –е of the parent alkane name is retained for pronunciation reasons.</a:t>
            </a:r>
          </a:p>
          <a:p>
            <a:pPr eaLnBrk="1" hangingPunct="1">
              <a:buFont typeface="Wingdings" pitchFamily="2" charset="2"/>
              <a:buNone/>
              <a:defRPr/>
            </a:pPr>
            <a:endParaRPr lang="en-GB" altLang="ru-RU" sz="2800" dirty="0"/>
          </a:p>
          <a:p>
            <a:pPr eaLnBrk="1" hangingPunct="1">
              <a:buFont typeface="Wingdings" pitchFamily="2" charset="2"/>
              <a:buNone/>
              <a:defRPr/>
            </a:pPr>
            <a:endParaRPr lang="en-GB" altLang="ru-RU" sz="2800" dirty="0"/>
          </a:p>
          <a:p>
            <a:pPr eaLnBrk="1" hangingPunct="1">
              <a:buFont typeface="Wingdings" pitchFamily="2" charset="2"/>
              <a:buNone/>
              <a:defRPr/>
            </a:pPr>
            <a:endParaRPr lang="en-GB" altLang="ru-RU" sz="2800" dirty="0"/>
          </a:p>
          <a:p>
            <a:pPr eaLnBrk="1" hangingPunct="1">
              <a:buFont typeface="Wingdings" pitchFamily="2" charset="2"/>
              <a:buNone/>
              <a:defRPr/>
            </a:pPr>
            <a:r>
              <a:rPr lang="en-GB" altLang="ru-RU" sz="2800" dirty="0"/>
              <a:t>1,2-Ethanediol     1,2-propanediol       1,2,3-propanetriol</a:t>
            </a:r>
            <a:endParaRPr lang="ru-RU" altLang="ru-RU" sz="2800" dirty="0"/>
          </a:p>
        </p:txBody>
      </p:sp>
      <p:sp>
        <p:nvSpPr>
          <p:cNvPr id="6150" name="Rectangle 5"/>
          <p:cNvSpPr>
            <a:spLocks noChangeArrowheads="1"/>
          </p:cNvSpPr>
          <p:nvPr/>
        </p:nvSpPr>
        <p:spPr bwMode="auto">
          <a:xfrm>
            <a:off x="0" y="3252788"/>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6146" name="Object 4"/>
          <p:cNvGraphicFramePr>
            <a:graphicFrameLocks noChangeAspect="1"/>
          </p:cNvGraphicFramePr>
          <p:nvPr/>
        </p:nvGraphicFramePr>
        <p:xfrm>
          <a:off x="900113" y="3141663"/>
          <a:ext cx="1512887" cy="869950"/>
        </p:xfrm>
        <a:graphic>
          <a:graphicData uri="http://schemas.openxmlformats.org/presentationml/2006/ole">
            <mc:AlternateContent xmlns:mc="http://schemas.openxmlformats.org/markup-compatibility/2006">
              <mc:Choice xmlns:v="urn:schemas-microsoft-com:vml" Requires="v">
                <p:oleObj spid="_x0000_s7176" name="Точечный рисунок" r:id="rId3" imgW="466543" imgH="352474" progId="PBrush">
                  <p:embed/>
                </p:oleObj>
              </mc:Choice>
              <mc:Fallback>
                <p:oleObj name="Точечный рисунок" r:id="rId3" imgW="466543" imgH="352474"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3141663"/>
                        <a:ext cx="1512887" cy="86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1" name="Rectangle 7"/>
          <p:cNvSpPr>
            <a:spLocks noChangeArrowheads="1"/>
          </p:cNvSpPr>
          <p:nvPr/>
        </p:nvSpPr>
        <p:spPr bwMode="auto">
          <a:xfrm>
            <a:off x="0" y="3252788"/>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6147" name="Object 6"/>
          <p:cNvGraphicFramePr>
            <a:graphicFrameLocks noChangeAspect="1"/>
          </p:cNvGraphicFramePr>
          <p:nvPr/>
        </p:nvGraphicFramePr>
        <p:xfrm>
          <a:off x="3492500" y="3068638"/>
          <a:ext cx="1800225" cy="876300"/>
        </p:xfrm>
        <a:graphic>
          <a:graphicData uri="http://schemas.openxmlformats.org/presentationml/2006/ole">
            <mc:AlternateContent xmlns:mc="http://schemas.openxmlformats.org/markup-compatibility/2006">
              <mc:Choice xmlns:v="urn:schemas-microsoft-com:vml" Requires="v">
                <p:oleObj spid="_x0000_s7177" name="Точечный рисунок" r:id="rId5" imgW="724001" imgH="352474" progId="PBrush">
                  <p:embed/>
                </p:oleObj>
              </mc:Choice>
              <mc:Fallback>
                <p:oleObj name="Точечный рисунок" r:id="rId5" imgW="724001" imgH="352474" progId="PBrush">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2500" y="3068638"/>
                        <a:ext cx="1800225" cy="876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2" name="Rectangle 9"/>
          <p:cNvSpPr>
            <a:spLocks noChangeArrowheads="1"/>
          </p:cNvSpPr>
          <p:nvPr/>
        </p:nvSpPr>
        <p:spPr bwMode="auto">
          <a:xfrm>
            <a:off x="0" y="3248025"/>
            <a:ext cx="9144000" cy="0"/>
          </a:xfrm>
          <a:prstGeom prst="rect">
            <a:avLst/>
          </a:prstGeom>
          <a:noFill/>
          <a:ln w="9525">
            <a:noFill/>
            <a:miter lim="800000"/>
            <a:headEnd/>
            <a:tailEnd/>
          </a:ln>
        </p:spPr>
        <p:txBody>
          <a:bodyPr wrap="none" anchor="ctr">
            <a:spAutoFit/>
          </a:bodyPr>
          <a:lstStyle/>
          <a:p>
            <a:endParaRPr lang="uk-UA" altLang="ru-RU"/>
          </a:p>
        </p:txBody>
      </p:sp>
      <p:graphicFrame>
        <p:nvGraphicFramePr>
          <p:cNvPr id="6148" name="Object 8"/>
          <p:cNvGraphicFramePr>
            <a:graphicFrameLocks noChangeAspect="1"/>
          </p:cNvGraphicFramePr>
          <p:nvPr/>
        </p:nvGraphicFramePr>
        <p:xfrm>
          <a:off x="6227763" y="3068638"/>
          <a:ext cx="2087562" cy="1017587"/>
        </p:xfrm>
        <a:graphic>
          <a:graphicData uri="http://schemas.openxmlformats.org/presentationml/2006/ole">
            <mc:AlternateContent xmlns:mc="http://schemas.openxmlformats.org/markup-compatibility/2006">
              <mc:Choice xmlns:v="urn:schemas-microsoft-com:vml" Requires="v">
                <p:oleObj spid="_x0000_s7178" name="Точечный рисунок" r:id="rId7" imgW="743054" imgH="361809" progId="PBrush">
                  <p:embed/>
                </p:oleObj>
              </mc:Choice>
              <mc:Fallback>
                <p:oleObj name="Точечный рисунок" r:id="rId7" imgW="743054" imgH="361809" progId="PBrush">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7763" y="3068638"/>
                        <a:ext cx="2087562" cy="1017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4294967295"/>
          </p:nvPr>
        </p:nvSpPr>
        <p:spPr>
          <a:xfrm>
            <a:off x="0" y="0"/>
            <a:ext cx="8964613" cy="6597650"/>
          </a:xfrm>
        </p:spPr>
        <p:txBody>
          <a:bodyPr/>
          <a:lstStyle/>
          <a:p>
            <a:pPr marL="609600" indent="-609600" algn="ctr" eaLnBrk="1" hangingPunct="1">
              <a:buFont typeface="Wingdings" pitchFamily="2" charset="2"/>
              <a:buNone/>
              <a:defRPr/>
            </a:pPr>
            <a:r>
              <a:rPr lang="en-GB" altLang="ru-RU" dirty="0"/>
              <a:t>Classification of monohydric alcohols</a:t>
            </a:r>
            <a:r>
              <a:rPr lang="ru-RU" altLang="ru-RU" dirty="0"/>
              <a:t> </a:t>
            </a:r>
            <a:endParaRPr lang="en-US" altLang="ru-RU" dirty="0"/>
          </a:p>
          <a:p>
            <a:pPr marL="609600" indent="12700" eaLnBrk="1" hangingPunct="1">
              <a:buFont typeface="Wingdings" pitchFamily="2" charset="2"/>
              <a:buNone/>
              <a:defRPr/>
            </a:pPr>
            <a:r>
              <a:rPr lang="en-US" altLang="ru-RU" sz="2400" dirty="0" err="1"/>
              <a:t>Monohydroxy</a:t>
            </a:r>
            <a:r>
              <a:rPr lang="en-US" altLang="ru-RU" sz="2400" dirty="0"/>
              <a:t> alcohols are hydrocarbon derivatives which contain only one group –OH connected with sp³-hybridizated carbon atom. </a:t>
            </a:r>
          </a:p>
          <a:p>
            <a:pPr marL="609600" indent="-609600" eaLnBrk="1" hangingPunct="1">
              <a:buFont typeface="Wingdings" pitchFamily="2" charset="2"/>
              <a:buNone/>
              <a:defRPr/>
            </a:pPr>
            <a:r>
              <a:rPr lang="en-US" altLang="ru-RU" sz="2800" dirty="0"/>
              <a:t>	</a:t>
            </a:r>
            <a:r>
              <a:rPr lang="en-US" altLang="ru-RU" sz="2400" dirty="0"/>
              <a:t>The general formula of </a:t>
            </a:r>
            <a:r>
              <a:rPr lang="en-US" altLang="ru-RU" sz="2400" dirty="0" err="1"/>
              <a:t>monohydroxy</a:t>
            </a:r>
            <a:r>
              <a:rPr lang="en-US" altLang="ru-RU" sz="2400" dirty="0"/>
              <a:t> alcohols is:</a:t>
            </a:r>
          </a:p>
          <a:p>
            <a:pPr marL="609600" indent="-609600" eaLnBrk="1" hangingPunct="1">
              <a:buFont typeface="Wingdings" pitchFamily="2" charset="2"/>
              <a:buNone/>
              <a:defRPr/>
            </a:pPr>
            <a:endParaRPr lang="en-US" altLang="ru-RU" sz="2400" dirty="0"/>
          </a:p>
          <a:p>
            <a:pPr marL="609600" indent="-609600" eaLnBrk="1" hangingPunct="1">
              <a:buFont typeface="Wingdings" pitchFamily="2" charset="2"/>
              <a:buNone/>
              <a:defRPr/>
            </a:pPr>
            <a:endParaRPr lang="en-US" altLang="ru-RU" sz="2400" dirty="0"/>
          </a:p>
          <a:p>
            <a:pPr marL="609600" indent="-609600" eaLnBrk="1" hangingPunct="1">
              <a:buFont typeface="Wingdings" pitchFamily="2" charset="2"/>
              <a:buNone/>
              <a:defRPr/>
            </a:pPr>
            <a:r>
              <a:rPr lang="en-US" altLang="ru-RU" sz="2400" dirty="0"/>
              <a:t>	The names of </a:t>
            </a:r>
            <a:r>
              <a:rPr lang="en-US" altLang="ru-RU" sz="2400" dirty="0" err="1"/>
              <a:t>monohydroxy</a:t>
            </a:r>
            <a:r>
              <a:rPr lang="en-US" altLang="ru-RU" sz="2400" dirty="0"/>
              <a:t> alcohols are the names of the same hydrocarbons with added prefix –</a:t>
            </a:r>
            <a:r>
              <a:rPr lang="en-US" altLang="ru-RU" sz="2400" dirty="0" err="1"/>
              <a:t>ol</a:t>
            </a:r>
            <a:r>
              <a:rPr lang="en-US" altLang="ru-RU" sz="2400" dirty="0"/>
              <a:t>. </a:t>
            </a:r>
          </a:p>
          <a:p>
            <a:pPr marL="609600" indent="-609600" eaLnBrk="1" hangingPunct="1">
              <a:buFont typeface="Wingdings" pitchFamily="2" charset="2"/>
              <a:buNone/>
              <a:defRPr/>
            </a:pPr>
            <a:endParaRPr lang="ru-RU" altLang="ru-RU" sz="2400" dirty="0"/>
          </a:p>
        </p:txBody>
      </p:sp>
      <p:pic>
        <p:nvPicPr>
          <p:cNvPr id="64515" name="Picture 5"/>
          <p:cNvPicPr>
            <a:picLocks noChangeAspect="1" noChangeArrowheads="1"/>
          </p:cNvPicPr>
          <p:nvPr/>
        </p:nvPicPr>
        <p:blipFill>
          <a:blip r:embed="rId2" cstate="print"/>
          <a:srcRect r="5038"/>
          <a:stretch>
            <a:fillRect/>
          </a:stretch>
        </p:blipFill>
        <p:spPr bwMode="auto">
          <a:xfrm>
            <a:off x="3419475" y="2276475"/>
            <a:ext cx="1296988" cy="919163"/>
          </a:xfrm>
          <a:prstGeom prst="rect">
            <a:avLst/>
          </a:prstGeom>
          <a:noFill/>
          <a:ln w="9525">
            <a:noFill/>
            <a:miter lim="800000"/>
            <a:headEnd/>
            <a:tailEnd/>
          </a:ln>
        </p:spPr>
      </p:pic>
      <p:pic>
        <p:nvPicPr>
          <p:cNvPr id="64516" name="Picture 11"/>
          <p:cNvPicPr>
            <a:picLocks noChangeAspect="1" noChangeArrowheads="1"/>
          </p:cNvPicPr>
          <p:nvPr/>
        </p:nvPicPr>
        <p:blipFill>
          <a:blip r:embed="rId3" cstate="print"/>
          <a:srcRect/>
          <a:stretch>
            <a:fillRect/>
          </a:stretch>
        </p:blipFill>
        <p:spPr bwMode="auto">
          <a:xfrm>
            <a:off x="539750" y="4213225"/>
            <a:ext cx="1735138" cy="806450"/>
          </a:xfrm>
          <a:prstGeom prst="rect">
            <a:avLst/>
          </a:prstGeom>
          <a:noFill/>
          <a:ln w="9525">
            <a:noFill/>
            <a:miter lim="800000"/>
            <a:headEnd/>
            <a:tailEnd/>
          </a:ln>
        </p:spPr>
      </p:pic>
      <p:pic>
        <p:nvPicPr>
          <p:cNvPr id="64517" name="Picture 10"/>
          <p:cNvPicPr>
            <a:picLocks noChangeAspect="1" noChangeArrowheads="1"/>
          </p:cNvPicPr>
          <p:nvPr/>
        </p:nvPicPr>
        <p:blipFill>
          <a:blip r:embed="rId4" cstate="print"/>
          <a:srcRect/>
          <a:stretch>
            <a:fillRect/>
          </a:stretch>
        </p:blipFill>
        <p:spPr bwMode="auto">
          <a:xfrm>
            <a:off x="2916238" y="4076700"/>
            <a:ext cx="2647950" cy="1062038"/>
          </a:xfrm>
          <a:prstGeom prst="rect">
            <a:avLst/>
          </a:prstGeom>
          <a:noFill/>
          <a:ln w="9525">
            <a:noFill/>
            <a:miter lim="800000"/>
            <a:headEnd/>
            <a:tailEnd/>
          </a:ln>
        </p:spPr>
      </p:pic>
      <p:pic>
        <p:nvPicPr>
          <p:cNvPr id="64518" name="Picture 9"/>
          <p:cNvPicPr>
            <a:picLocks noChangeAspect="1" noChangeArrowheads="1"/>
          </p:cNvPicPr>
          <p:nvPr/>
        </p:nvPicPr>
        <p:blipFill>
          <a:blip r:embed="rId5" cstate="print"/>
          <a:srcRect/>
          <a:stretch>
            <a:fillRect/>
          </a:stretch>
        </p:blipFill>
        <p:spPr bwMode="auto">
          <a:xfrm>
            <a:off x="6227763" y="4059238"/>
            <a:ext cx="2447925" cy="1095375"/>
          </a:xfrm>
          <a:prstGeom prst="rect">
            <a:avLst/>
          </a:prstGeom>
          <a:noFill/>
          <a:ln w="9525">
            <a:noFill/>
            <a:miter lim="800000"/>
            <a:headEnd/>
            <a:tailEnd/>
          </a:ln>
        </p:spPr>
      </p:pic>
      <p:pic>
        <p:nvPicPr>
          <p:cNvPr id="64519" name="Picture 8"/>
          <p:cNvPicPr>
            <a:picLocks noChangeAspect="1" noChangeArrowheads="1"/>
          </p:cNvPicPr>
          <p:nvPr/>
        </p:nvPicPr>
        <p:blipFill>
          <a:blip r:embed="rId6" cstate="print"/>
          <a:srcRect/>
          <a:stretch>
            <a:fillRect/>
          </a:stretch>
        </p:blipFill>
        <p:spPr bwMode="auto">
          <a:xfrm>
            <a:off x="684213" y="5157788"/>
            <a:ext cx="1439862" cy="720725"/>
          </a:xfrm>
          <a:prstGeom prst="rect">
            <a:avLst/>
          </a:prstGeom>
          <a:noFill/>
          <a:ln w="9525">
            <a:noFill/>
            <a:miter lim="800000"/>
            <a:headEnd/>
            <a:tailEnd/>
          </a:ln>
        </p:spPr>
      </p:pic>
      <p:pic>
        <p:nvPicPr>
          <p:cNvPr id="64520" name="Picture 7"/>
          <p:cNvPicPr>
            <a:picLocks noChangeAspect="1" noChangeArrowheads="1"/>
          </p:cNvPicPr>
          <p:nvPr/>
        </p:nvPicPr>
        <p:blipFill>
          <a:blip r:embed="rId7" cstate="print"/>
          <a:srcRect/>
          <a:stretch>
            <a:fillRect/>
          </a:stretch>
        </p:blipFill>
        <p:spPr bwMode="auto">
          <a:xfrm>
            <a:off x="2987675" y="5300663"/>
            <a:ext cx="2447925" cy="863600"/>
          </a:xfrm>
          <a:prstGeom prst="rect">
            <a:avLst/>
          </a:prstGeom>
          <a:noFill/>
          <a:ln w="9525">
            <a:noFill/>
            <a:miter lim="800000"/>
            <a:headEnd/>
            <a:tailEnd/>
          </a:ln>
        </p:spPr>
      </p:pic>
      <p:pic>
        <p:nvPicPr>
          <p:cNvPr id="64521" name="Picture 6"/>
          <p:cNvPicPr>
            <a:picLocks noChangeAspect="1" noChangeArrowheads="1"/>
          </p:cNvPicPr>
          <p:nvPr/>
        </p:nvPicPr>
        <p:blipFill>
          <a:blip r:embed="rId8" cstate="print"/>
          <a:srcRect/>
          <a:stretch>
            <a:fillRect/>
          </a:stretch>
        </p:blipFill>
        <p:spPr bwMode="auto">
          <a:xfrm>
            <a:off x="6084888" y="5300663"/>
            <a:ext cx="2881312" cy="792162"/>
          </a:xfrm>
          <a:prstGeom prst="rect">
            <a:avLst/>
          </a:prstGeom>
          <a:noFill/>
          <a:ln w="9525">
            <a:noFill/>
            <a:miter lim="800000"/>
            <a:headEnd/>
            <a:tailEnd/>
          </a:ln>
        </p:spPr>
      </p:pic>
      <p:sp>
        <p:nvSpPr>
          <p:cNvPr id="6452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uk-UA" altLang="ru-RU"/>
          </a:p>
        </p:txBody>
      </p:sp>
      <p:sp>
        <p:nvSpPr>
          <p:cNvPr id="64523" name="Rectangle 14"/>
          <p:cNvSpPr>
            <a:spLocks noChangeArrowheads="1"/>
          </p:cNvSpPr>
          <p:nvPr/>
        </p:nvSpPr>
        <p:spPr bwMode="auto">
          <a:xfrm>
            <a:off x="4022725" y="1400175"/>
            <a:ext cx="1098550" cy="304800"/>
          </a:xfrm>
          <a:prstGeom prst="rect">
            <a:avLst/>
          </a:prstGeom>
          <a:noFill/>
          <a:ln w="9525">
            <a:noFill/>
            <a:miter lim="800000"/>
            <a:headEnd/>
            <a:tailEnd/>
          </a:ln>
        </p:spPr>
        <p:txBody>
          <a:bodyPr wrap="none" anchor="ctr">
            <a:spAutoFit/>
          </a:bodyPr>
          <a:lstStyle/>
          <a:p>
            <a:pPr algn="ctr"/>
            <a:r>
              <a:rPr lang="en-US" altLang="ru-RU" sz="1400">
                <a:latin typeface="Times New Roman" pitchFamily="18" charset="0"/>
                <a:ea typeface="Calibri" pitchFamily="34" charset="0"/>
                <a:cs typeface="Times New Roman" pitchFamily="18" charset="0"/>
              </a:rPr>
              <a:t>	</a:t>
            </a:r>
            <a:endParaRPr lang="en-US" altLang="ru-RU">
              <a:latin typeface="Arial" charset="0"/>
              <a:ea typeface="Calibri" pitchFamily="34" charset="0"/>
              <a:cs typeface="Times New Roman" pitchFamily="18" charset="0"/>
            </a:endParaRPr>
          </a:p>
        </p:txBody>
      </p:sp>
      <p:sp>
        <p:nvSpPr>
          <p:cNvPr id="64524" name="Rectangle 15"/>
          <p:cNvSpPr>
            <a:spLocks noChangeArrowheads="1"/>
          </p:cNvSpPr>
          <p:nvPr/>
        </p:nvSpPr>
        <p:spPr bwMode="auto">
          <a:xfrm>
            <a:off x="0" y="2638425"/>
            <a:ext cx="9144000" cy="0"/>
          </a:xfrm>
          <a:prstGeom prst="rect">
            <a:avLst/>
          </a:prstGeom>
          <a:noFill/>
          <a:ln w="9525">
            <a:noFill/>
            <a:miter lim="800000"/>
            <a:headEnd/>
            <a:tailEnd/>
          </a:ln>
        </p:spPr>
        <p:txBody>
          <a:bodyPr wrap="none" anchor="ctr">
            <a:spAutoFit/>
          </a:bodyPr>
          <a:lstStyle/>
          <a:p>
            <a:endParaRPr lang="uk-UA" altLang="ru-RU"/>
          </a:p>
        </p:txBody>
      </p:sp>
      <p:sp>
        <p:nvSpPr>
          <p:cNvPr id="64525" name="Rectangle 16"/>
          <p:cNvSpPr>
            <a:spLocks noChangeArrowheads="1"/>
          </p:cNvSpPr>
          <p:nvPr/>
        </p:nvSpPr>
        <p:spPr bwMode="auto">
          <a:xfrm>
            <a:off x="3565525" y="3048000"/>
            <a:ext cx="2012950" cy="304800"/>
          </a:xfrm>
          <a:prstGeom prst="rect">
            <a:avLst/>
          </a:prstGeom>
          <a:noFill/>
          <a:ln w="9525">
            <a:noFill/>
            <a:miter lim="800000"/>
            <a:headEnd/>
            <a:tailEnd/>
          </a:ln>
        </p:spPr>
        <p:txBody>
          <a:bodyPr wrap="none" anchor="ctr">
            <a:spAutoFit/>
          </a:bodyPr>
          <a:lstStyle/>
          <a:p>
            <a:pPr algn="ctr"/>
            <a:r>
              <a:rPr lang="en-US" altLang="ru-RU" sz="1400">
                <a:latin typeface="Times New Roman" pitchFamily="18" charset="0"/>
                <a:ea typeface="Calibri" pitchFamily="34" charset="0"/>
                <a:cs typeface="Times New Roman" pitchFamily="18" charset="0"/>
              </a:rPr>
              <a:t>		</a:t>
            </a:r>
            <a:endParaRPr lang="en-US" altLang="ru-RU">
              <a:latin typeface="Arial" charset="0"/>
              <a:ea typeface="Calibri" pitchFamily="34" charset="0"/>
              <a:cs typeface="Times New Roman" pitchFamily="18" charset="0"/>
            </a:endParaRPr>
          </a:p>
        </p:txBody>
      </p:sp>
      <p:sp>
        <p:nvSpPr>
          <p:cNvPr id="64526" name="Rectangle 17"/>
          <p:cNvSpPr>
            <a:spLocks noChangeArrowheads="1"/>
          </p:cNvSpPr>
          <p:nvPr/>
        </p:nvSpPr>
        <p:spPr bwMode="auto">
          <a:xfrm>
            <a:off x="3565525" y="3771900"/>
            <a:ext cx="2012950" cy="304800"/>
          </a:xfrm>
          <a:prstGeom prst="rect">
            <a:avLst/>
          </a:prstGeom>
          <a:noFill/>
          <a:ln w="9525">
            <a:noFill/>
            <a:miter lim="800000"/>
            <a:headEnd/>
            <a:tailEnd/>
          </a:ln>
        </p:spPr>
        <p:txBody>
          <a:bodyPr wrap="none" anchor="ctr">
            <a:spAutoFit/>
          </a:bodyPr>
          <a:lstStyle/>
          <a:p>
            <a:pPr algn="ctr"/>
            <a:r>
              <a:rPr lang="en-US" altLang="ru-RU" sz="1400">
                <a:latin typeface="Times New Roman" pitchFamily="18" charset="0"/>
                <a:ea typeface="Calibri" pitchFamily="34" charset="0"/>
                <a:cs typeface="Times New Roman" pitchFamily="18" charset="0"/>
              </a:rPr>
              <a:t>		</a:t>
            </a:r>
            <a:endParaRPr lang="en-US" altLang="ru-RU">
              <a:latin typeface="Arial" charset="0"/>
              <a:ea typeface="Calibri" pitchFamily="34"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766</Words>
  <Application>Microsoft Office PowerPoint</Application>
  <PresentationFormat>On-screen Show (4:3)</PresentationFormat>
  <Paragraphs>80</Paragraphs>
  <Slides>11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8" baseType="lpstr">
      <vt:lpstr>Arial</vt:lpstr>
      <vt:lpstr>Calibri</vt:lpstr>
      <vt:lpstr>Times New Roman</vt:lpstr>
      <vt:lpstr>Wingdings</vt:lpstr>
      <vt:lpstr>Office Theme</vt:lpstr>
      <vt:lpstr>Точечный рисунок</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yashvi khandelwal</cp:lastModifiedBy>
  <cp:revision>3</cp:revision>
  <dcterms:created xsi:type="dcterms:W3CDTF">2020-08-05T07:49:33Z</dcterms:created>
  <dcterms:modified xsi:type="dcterms:W3CDTF">2020-08-05T09:48:13Z</dcterms:modified>
</cp:coreProperties>
</file>